
<file path=[Content_Types].xml><?xml version="1.0" encoding="utf-8"?>
<Types xmlns="http://schemas.openxmlformats.org/package/2006/content-types">
  <Default Extension="jpeg" ContentType="image/jpeg"/>
  <Default Extension="JPG" ContentType="image/.jpg"/>
  <Default Extension="emf" ContentType="image/x-emf"/>
  <Default Extension="png" ContentType="image/png"/>
  <Default Extension="wdp" ContentType="image/vnd.ms-photo"/>
  <Default Extension="gif" ContentType="image/gif"/>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diagrams/colors1.xml" ContentType="application/vnd.openxmlformats-officedocument.drawingml.diagramColors+xml"/>
  <Override PartName="/ppt/diagrams/data1.xml" ContentType="application/vnd.openxmlformats-officedocument.drawingml.diagramData+xml"/>
  <Override PartName="/ppt/diagrams/drawing1.xml" ContentType="application/vnd.ms-office.drawingml.diagramDrawing+xml"/>
  <Override PartName="/ppt/diagrams/layout1.xml" ContentType="application/vnd.openxmlformats-officedocument.drawingml.diagramLayout+xml"/>
  <Override PartName="/ppt/diagrams/quickStyle1.xml" ContentType="application/vnd.openxmlformats-officedocument.drawingml.diagramStyle+xml"/>
  <Override PartName="/ppt/fonts/font1.fntdata" ContentType="application/x-fontdata"/>
  <Override PartName="/ppt/fonts/font10.fntdata" ContentType="application/x-fontdata"/>
  <Override PartName="/ppt/fonts/font11.fntdata" ContentType="application/x-fontdata"/>
  <Override PartName="/ppt/fonts/font12.fntdata" ContentType="application/x-fontdata"/>
  <Override PartName="/ppt/fonts/font13.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bookmarkIdSeed="5" embedTrueTypeFonts="1" saveSubsetFonts="1" autoCompressPictures="0">
  <p:sldMasterIdLst>
    <p:sldMasterId id="2147483648" r:id="rId1"/>
    <p:sldMasterId id="2147483650" r:id="rId3"/>
  </p:sldMasterIdLst>
  <p:notesMasterIdLst>
    <p:notesMasterId r:id="rId5"/>
  </p:notesMasterIdLst>
  <p:handoutMasterIdLst>
    <p:handoutMasterId r:id="rId30"/>
  </p:handoutMasterIdLst>
  <p:sldIdLst>
    <p:sldId id="504" r:id="rId4"/>
    <p:sldId id="510" r:id="rId6"/>
    <p:sldId id="574" r:id="rId7"/>
    <p:sldId id="511" r:id="rId8"/>
    <p:sldId id="644" r:id="rId9"/>
    <p:sldId id="647" r:id="rId10"/>
    <p:sldId id="648" r:id="rId11"/>
    <p:sldId id="649" r:id="rId12"/>
    <p:sldId id="650" r:id="rId13"/>
    <p:sldId id="651" r:id="rId14"/>
    <p:sldId id="602" r:id="rId15"/>
    <p:sldId id="605" r:id="rId16"/>
    <p:sldId id="608" r:id="rId17"/>
    <p:sldId id="599" r:id="rId18"/>
    <p:sldId id="607" r:id="rId19"/>
    <p:sldId id="653" r:id="rId20"/>
    <p:sldId id="652" r:id="rId21"/>
    <p:sldId id="655" r:id="rId22"/>
    <p:sldId id="658" r:id="rId23"/>
    <p:sldId id="611" r:id="rId24"/>
    <p:sldId id="661" r:id="rId25"/>
    <p:sldId id="662" r:id="rId26"/>
    <p:sldId id="660" r:id="rId27"/>
    <p:sldId id="666" r:id="rId28"/>
    <p:sldId id="505" r:id="rId29"/>
  </p:sldIdLst>
  <p:sldSz cx="9144000" cy="5143500" type="screen16x9"/>
  <p:notesSz cx="6858000" cy="9144000"/>
  <p:embeddedFontLst>
    <p:embeddedFont>
      <p:font typeface="微软雅黑" panose="020B0503020204020204" pitchFamily="34" charset="-122"/>
      <p:regular r:id="rId34"/>
    </p:embeddedFont>
    <p:embeddedFont>
      <p:font typeface="幼圆" panose="02010509060101010101" pitchFamily="49" charset="-122"/>
      <p:regular r:id="rId35"/>
    </p:embeddedFont>
    <p:embeddedFont>
      <p:font typeface="Calibri" panose="020F0502020204030204" pitchFamily="34" charset="0"/>
      <p:regular r:id="rId36"/>
      <p:bold r:id="rId37"/>
      <p:italic r:id="rId38"/>
      <p:boldItalic r:id="rId39"/>
    </p:embeddedFont>
    <p:embeddedFont>
      <p:font typeface="Calibri" panose="020F0502020204030204"/>
      <p:regular r:id="rId40"/>
      <p:bold r:id="rId41"/>
      <p:italic r:id="rId42"/>
      <p:boldItalic r:id="rId43"/>
    </p:embeddedFont>
    <p:embeddedFont>
      <p:font typeface="方正小标宋简体" panose="03000509000000000000" charset="-122"/>
      <p:regular r:id="rId44"/>
    </p:embeddedFont>
    <p:embeddedFont>
      <p:font typeface="等线" panose="02010600030101010101" pitchFamily="2" charset="-122"/>
      <p:regular r:id="rId45"/>
    </p:embeddedFont>
    <p:embeddedFont>
      <p:font typeface="等线 Light" panose="02010600030101010101" charset="0"/>
      <p:regular r:id="rId46"/>
    </p:embeddedFont>
  </p:embeddedFontLst>
  <p:custDataLst>
    <p:tags r:id="rId47"/>
  </p:custDataLst>
  <p:defaultTextStyle>
    <a:defPPr>
      <a:defRPr lang="zh-CN"/>
    </a:defPPr>
    <a:lvl1pPr marL="0" algn="l" defTabSz="342900" rtl="0" eaLnBrk="1" latinLnBrk="0" hangingPunct="1">
      <a:defRPr sz="1400" kern="1200">
        <a:solidFill>
          <a:schemeClr val="tx1"/>
        </a:solidFill>
        <a:latin typeface="+mn-lt"/>
        <a:ea typeface="+mn-ea"/>
        <a:cs typeface="+mn-cs"/>
      </a:defRPr>
    </a:lvl1pPr>
    <a:lvl2pPr marL="342900" algn="l" defTabSz="342900" rtl="0" eaLnBrk="1" latinLnBrk="0" hangingPunct="1">
      <a:defRPr sz="1400" kern="1200">
        <a:solidFill>
          <a:schemeClr val="tx1"/>
        </a:solidFill>
        <a:latin typeface="+mn-lt"/>
        <a:ea typeface="+mn-ea"/>
        <a:cs typeface="+mn-cs"/>
      </a:defRPr>
    </a:lvl2pPr>
    <a:lvl3pPr marL="685800" algn="l" defTabSz="342900" rtl="0" eaLnBrk="1" latinLnBrk="0" hangingPunct="1">
      <a:defRPr sz="1400" kern="1200">
        <a:solidFill>
          <a:schemeClr val="tx1"/>
        </a:solidFill>
        <a:latin typeface="+mn-lt"/>
        <a:ea typeface="+mn-ea"/>
        <a:cs typeface="+mn-cs"/>
      </a:defRPr>
    </a:lvl3pPr>
    <a:lvl4pPr marL="1028700" algn="l" defTabSz="342900" rtl="0" eaLnBrk="1" latinLnBrk="0" hangingPunct="1">
      <a:defRPr sz="1400" kern="1200">
        <a:solidFill>
          <a:schemeClr val="tx1"/>
        </a:solidFill>
        <a:latin typeface="+mn-lt"/>
        <a:ea typeface="+mn-ea"/>
        <a:cs typeface="+mn-cs"/>
      </a:defRPr>
    </a:lvl4pPr>
    <a:lvl5pPr marL="1371600" algn="l" defTabSz="342900" rtl="0" eaLnBrk="1" latinLnBrk="0" hangingPunct="1">
      <a:defRPr sz="1400" kern="1200">
        <a:solidFill>
          <a:schemeClr val="tx1"/>
        </a:solidFill>
        <a:latin typeface="+mn-lt"/>
        <a:ea typeface="+mn-ea"/>
        <a:cs typeface="+mn-cs"/>
      </a:defRPr>
    </a:lvl5pPr>
    <a:lvl6pPr marL="1714500" algn="l" defTabSz="342900" rtl="0" eaLnBrk="1" latinLnBrk="0" hangingPunct="1">
      <a:defRPr sz="1400" kern="1200">
        <a:solidFill>
          <a:schemeClr val="tx1"/>
        </a:solidFill>
        <a:latin typeface="+mn-lt"/>
        <a:ea typeface="+mn-ea"/>
        <a:cs typeface="+mn-cs"/>
      </a:defRPr>
    </a:lvl6pPr>
    <a:lvl7pPr marL="2057400" algn="l" defTabSz="342900" rtl="0" eaLnBrk="1" latinLnBrk="0" hangingPunct="1">
      <a:defRPr sz="1400" kern="1200">
        <a:solidFill>
          <a:schemeClr val="tx1"/>
        </a:solidFill>
        <a:latin typeface="+mn-lt"/>
        <a:ea typeface="+mn-ea"/>
        <a:cs typeface="+mn-cs"/>
      </a:defRPr>
    </a:lvl7pPr>
    <a:lvl8pPr marL="2400300" algn="l" defTabSz="342900" rtl="0" eaLnBrk="1" latinLnBrk="0" hangingPunct="1">
      <a:defRPr sz="1400" kern="1200">
        <a:solidFill>
          <a:schemeClr val="tx1"/>
        </a:solidFill>
        <a:latin typeface="+mn-lt"/>
        <a:ea typeface="+mn-ea"/>
        <a:cs typeface="+mn-cs"/>
      </a:defRPr>
    </a:lvl8pPr>
    <a:lvl9pPr marL="2743200" algn="l" defTabSz="342900" rtl="0" eaLnBrk="1" latinLnBrk="0" hangingPunct="1">
      <a:defRPr sz="14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0C0"/>
    <a:srgbClr val="99CCFF"/>
    <a:srgbClr val="1A283E"/>
    <a:srgbClr val="ECECEC"/>
    <a:srgbClr val="EFEFEF"/>
    <a:srgbClr val="EAEAEA"/>
    <a:srgbClr val="060C17"/>
    <a:srgbClr val="EEEEEE"/>
    <a:srgbClr val="009242"/>
    <a:srgbClr val="E9E9E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16DA210-FB5B-4158-B5E0-FEB733F419BA}" styleName="浅色样式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9717" autoAdjust="0"/>
    <p:restoredTop sz="93420" autoAdjust="0"/>
  </p:normalViewPr>
  <p:slideViewPr>
    <p:cSldViewPr snapToGrid="0" snapToObjects="1">
      <p:cViewPr>
        <p:scale>
          <a:sx n="125" d="100"/>
          <a:sy n="125" d="100"/>
        </p:scale>
        <p:origin x="-1224" y="-360"/>
      </p:cViewPr>
      <p:guideLst>
        <p:guide orient="horz" pos="2183"/>
        <p:guide orient="horz" pos="1584"/>
        <p:guide orient="horz" pos="710"/>
        <p:guide orient="horz" pos="2892"/>
        <p:guide pos="3863"/>
        <p:guide pos="2904"/>
        <p:guide pos="321"/>
        <p:guide pos="5385"/>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slide" Target="slides/slide3.xml"/><Relationship Id="rId6" Type="http://schemas.openxmlformats.org/officeDocument/2006/relationships/slide" Target="slides/slide2.xml"/><Relationship Id="rId5" Type="http://schemas.openxmlformats.org/officeDocument/2006/relationships/notesMaster" Target="notesMasters/notesMaster1.xml"/><Relationship Id="rId47" Type="http://schemas.openxmlformats.org/officeDocument/2006/relationships/tags" Target="tags/tag3.xml"/><Relationship Id="rId46" Type="http://schemas.openxmlformats.org/officeDocument/2006/relationships/font" Target="fonts/font13.fntdata"/><Relationship Id="rId45" Type="http://schemas.openxmlformats.org/officeDocument/2006/relationships/font" Target="fonts/font12.fntdata"/><Relationship Id="rId44" Type="http://schemas.openxmlformats.org/officeDocument/2006/relationships/font" Target="fonts/font11.fntdata"/><Relationship Id="rId43" Type="http://schemas.openxmlformats.org/officeDocument/2006/relationships/font" Target="fonts/font10.fntdata"/><Relationship Id="rId42" Type="http://schemas.openxmlformats.org/officeDocument/2006/relationships/font" Target="fonts/font9.fntdata"/><Relationship Id="rId41" Type="http://schemas.openxmlformats.org/officeDocument/2006/relationships/font" Target="fonts/font8.fntdata"/><Relationship Id="rId40" Type="http://schemas.openxmlformats.org/officeDocument/2006/relationships/font" Target="fonts/font7.fntdata"/><Relationship Id="rId4" Type="http://schemas.openxmlformats.org/officeDocument/2006/relationships/slide" Target="slides/slide1.xml"/><Relationship Id="rId39" Type="http://schemas.openxmlformats.org/officeDocument/2006/relationships/font" Target="fonts/font6.fntdata"/><Relationship Id="rId38" Type="http://schemas.openxmlformats.org/officeDocument/2006/relationships/font" Target="fonts/font5.fntdata"/><Relationship Id="rId37" Type="http://schemas.openxmlformats.org/officeDocument/2006/relationships/font" Target="fonts/font4.fntdata"/><Relationship Id="rId36" Type="http://schemas.openxmlformats.org/officeDocument/2006/relationships/font" Target="fonts/font3.fntdata"/><Relationship Id="rId35" Type="http://schemas.openxmlformats.org/officeDocument/2006/relationships/font" Target="fonts/font2.fntdata"/><Relationship Id="rId34" Type="http://schemas.openxmlformats.org/officeDocument/2006/relationships/font" Target="fonts/font1.fntdata"/><Relationship Id="rId33" Type="http://schemas.openxmlformats.org/officeDocument/2006/relationships/tableStyles" Target="tableStyles.xml"/><Relationship Id="rId32" Type="http://schemas.openxmlformats.org/officeDocument/2006/relationships/viewProps" Target="viewProps.xml"/><Relationship Id="rId31" Type="http://schemas.openxmlformats.org/officeDocument/2006/relationships/presProps" Target="presProps.xml"/><Relationship Id="rId30" Type="http://schemas.openxmlformats.org/officeDocument/2006/relationships/handoutMaster" Target="handoutMasters/handoutMaster1.xml"/><Relationship Id="rId3" Type="http://schemas.openxmlformats.org/officeDocument/2006/relationships/slideMaster" Target="slideMasters/slideMaster2.xml"/><Relationship Id="rId29" Type="http://schemas.openxmlformats.org/officeDocument/2006/relationships/slide" Target="slides/slide25.xml"/><Relationship Id="rId28" Type="http://schemas.openxmlformats.org/officeDocument/2006/relationships/slide" Target="slides/slide24.xml"/><Relationship Id="rId27" Type="http://schemas.openxmlformats.org/officeDocument/2006/relationships/slide" Target="slides/slide23.xml"/><Relationship Id="rId26" Type="http://schemas.openxmlformats.org/officeDocument/2006/relationships/slide" Target="slides/slide22.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5014311D-8ECA-4079-9ED3-F025C46FAE02}" type="doc">
      <dgm:prSet loTypeId="urn:microsoft.com/office/officeart/2005/8/layout/chevron1" loCatId="process" qsTypeId="urn:microsoft.com/office/officeart/2005/8/quickstyle/simple1" qsCatId="simple" csTypeId="urn:microsoft.com/office/officeart/2005/8/colors/colorful5" csCatId="colorful" phldr="1"/>
      <dgm:spPr/>
      <dgm:t>
        <a:bodyPr/>
        <a:lstStyle/>
        <a:p>
          <a:endParaRPr lang="zh-CN" altLang="en-US"/>
        </a:p>
      </dgm:t>
    </dgm:pt>
    <dgm:pt modelId="{26714826-4FEB-4A81-BBBA-FABA9CA5B571}">
      <dgm:prSet phldrT="[文本]"/>
      <dgm:spPr>
        <a:xfrm>
          <a:off x="3375" y="1605693"/>
          <a:ext cx="2000250" cy="800100"/>
        </a:xfrm>
        <a:solidFill>
          <a:srgbClr val="DAEDEF">
            <a:hueOff val="0"/>
            <a:satOff val="0"/>
            <a:lumOff val="0"/>
            <a:alphaOff val="0"/>
          </a:srgbClr>
        </a:solidFill>
        <a:ln w="25400" cap="flat" cmpd="sng" algn="ctr">
          <a:solidFill>
            <a:srgbClr val="FFFFFF">
              <a:hueOff val="0"/>
              <a:satOff val="0"/>
              <a:lumOff val="0"/>
              <a:alphaOff val="0"/>
            </a:srgbClr>
          </a:solidFill>
          <a:prstDash val="solid"/>
        </a:ln>
        <a:effectLst/>
      </dgm:spPr>
      <dgm:t>
        <a:bodyPr/>
        <a:lstStyle/>
        <a:p>
          <a:r>
            <a:rPr lang="zh-CN" altLang="en-US" dirty="0" smtClean="0">
              <a:solidFill>
                <a:srgbClr val="FF0000"/>
              </a:solidFill>
              <a:latin typeface="Arial" panose="020B0604020202020204"/>
              <a:ea typeface="宋体" panose="02010600030101010101" pitchFamily="2" charset="-122"/>
              <a:cs typeface="+mn-cs"/>
            </a:rPr>
            <a:t>离子源</a:t>
          </a:r>
          <a:endParaRPr lang="zh-CN" altLang="en-US" dirty="0">
            <a:solidFill>
              <a:srgbClr val="FF0000"/>
            </a:solidFill>
            <a:latin typeface="Arial" panose="020B0604020202020204"/>
            <a:ea typeface="宋体" panose="02010600030101010101" pitchFamily="2" charset="-122"/>
            <a:cs typeface="+mn-cs"/>
          </a:endParaRPr>
        </a:p>
      </dgm:t>
    </dgm:pt>
    <dgm:pt modelId="{3564381E-C12B-427E-B99F-6705C44E579B}" cxnId="{57E6F30C-7275-45F2-B67A-CFB6721F62F6}" type="parTrans">
      <dgm:prSet/>
      <dgm:spPr/>
      <dgm:t>
        <a:bodyPr/>
        <a:lstStyle/>
        <a:p>
          <a:endParaRPr lang="zh-CN" altLang="en-US">
            <a:solidFill>
              <a:srgbClr val="FF0000"/>
            </a:solidFill>
          </a:endParaRPr>
        </a:p>
      </dgm:t>
    </dgm:pt>
    <dgm:pt modelId="{68DD4D34-2BB8-471D-9367-2E665AD1AC16}" cxnId="{57E6F30C-7275-45F2-B67A-CFB6721F62F6}" type="sibTrans">
      <dgm:prSet/>
      <dgm:spPr/>
      <dgm:t>
        <a:bodyPr/>
        <a:lstStyle/>
        <a:p>
          <a:endParaRPr lang="zh-CN" altLang="en-US">
            <a:solidFill>
              <a:srgbClr val="FF0000"/>
            </a:solidFill>
          </a:endParaRPr>
        </a:p>
      </dgm:t>
    </dgm:pt>
    <dgm:pt modelId="{507E05BD-FEB8-4A69-86F6-751A1AB05EA8}">
      <dgm:prSet phldrT="[文本]"/>
      <dgm:spPr>
        <a:xfrm>
          <a:off x="1787625" y="1605693"/>
          <a:ext cx="2000250" cy="800100"/>
        </a:xfrm>
        <a:solidFill>
          <a:srgbClr val="DAEDEF">
            <a:hueOff val="814256"/>
            <a:satOff val="2799"/>
            <a:lumOff val="-13427"/>
            <a:alphaOff val="0"/>
          </a:srgbClr>
        </a:solidFill>
        <a:ln w="25400" cap="flat" cmpd="sng" algn="ctr">
          <a:solidFill>
            <a:srgbClr val="FFFFFF">
              <a:hueOff val="0"/>
              <a:satOff val="0"/>
              <a:lumOff val="0"/>
              <a:alphaOff val="0"/>
            </a:srgbClr>
          </a:solidFill>
          <a:prstDash val="solid"/>
        </a:ln>
        <a:effectLst/>
      </dgm:spPr>
      <dgm:t>
        <a:bodyPr/>
        <a:lstStyle/>
        <a:p>
          <a:r>
            <a:rPr lang="en-US" altLang="zh-CN" dirty="0" smtClean="0">
              <a:solidFill>
                <a:srgbClr val="FF0000"/>
              </a:solidFill>
              <a:latin typeface="Arial" panose="020B0604020202020204"/>
              <a:ea typeface="宋体" panose="02010600030101010101" pitchFamily="2" charset="-122"/>
              <a:cs typeface="+mn-cs"/>
            </a:rPr>
            <a:t>LEBT</a:t>
          </a:r>
          <a:endParaRPr lang="zh-CN" altLang="en-US" dirty="0">
            <a:solidFill>
              <a:srgbClr val="FF0000"/>
            </a:solidFill>
            <a:latin typeface="Arial" panose="020B0604020202020204"/>
            <a:ea typeface="宋体" panose="02010600030101010101" pitchFamily="2" charset="-122"/>
            <a:cs typeface="+mn-cs"/>
          </a:endParaRPr>
        </a:p>
      </dgm:t>
    </dgm:pt>
    <dgm:pt modelId="{9DD1F831-475F-4545-99FD-3F4E991BFE73}" cxnId="{4FF90BDA-B4CD-43C3-A90D-EE1E4A8C053F}" type="parTrans">
      <dgm:prSet/>
      <dgm:spPr/>
      <dgm:t>
        <a:bodyPr/>
        <a:lstStyle/>
        <a:p>
          <a:endParaRPr lang="zh-CN" altLang="en-US">
            <a:solidFill>
              <a:srgbClr val="FF0000"/>
            </a:solidFill>
          </a:endParaRPr>
        </a:p>
      </dgm:t>
    </dgm:pt>
    <dgm:pt modelId="{DBFF5DE8-3A7B-4D58-BA39-E72DBA5243F4}" cxnId="{4FF90BDA-B4CD-43C3-A90D-EE1E4A8C053F}" type="sibTrans">
      <dgm:prSet/>
      <dgm:spPr/>
      <dgm:t>
        <a:bodyPr/>
        <a:lstStyle/>
        <a:p>
          <a:endParaRPr lang="zh-CN" altLang="en-US">
            <a:solidFill>
              <a:srgbClr val="FF0000"/>
            </a:solidFill>
          </a:endParaRPr>
        </a:p>
      </dgm:t>
    </dgm:pt>
    <dgm:pt modelId="{77A933A1-4D21-412D-B723-5F6552259BEE}">
      <dgm:prSet phldrT="[文本]"/>
      <dgm:spPr>
        <a:xfrm>
          <a:off x="3571875" y="1605693"/>
          <a:ext cx="2000250" cy="800100"/>
        </a:xfrm>
        <a:solidFill>
          <a:srgbClr val="DAEDEF">
            <a:hueOff val="1628512"/>
            <a:satOff val="5598"/>
            <a:lumOff val="-26858"/>
            <a:alphaOff val="0"/>
          </a:srgbClr>
        </a:solidFill>
        <a:ln w="25400" cap="flat" cmpd="sng" algn="ctr">
          <a:solidFill>
            <a:srgbClr val="FFFFFF">
              <a:hueOff val="0"/>
              <a:satOff val="0"/>
              <a:lumOff val="0"/>
              <a:alphaOff val="0"/>
            </a:srgbClr>
          </a:solidFill>
          <a:prstDash val="solid"/>
        </a:ln>
        <a:effectLst/>
      </dgm:spPr>
      <dgm:t>
        <a:bodyPr/>
        <a:lstStyle/>
        <a:p>
          <a:r>
            <a:rPr lang="en-US" altLang="zh-CN" dirty="0" smtClean="0">
              <a:solidFill>
                <a:srgbClr val="FF0000"/>
              </a:solidFill>
              <a:latin typeface="Arial" panose="020B0604020202020204"/>
              <a:ea typeface="宋体" panose="02010600030101010101" pitchFamily="2" charset="-122"/>
              <a:cs typeface="+mn-cs"/>
            </a:rPr>
            <a:t>RFQ</a:t>
          </a:r>
          <a:endParaRPr lang="zh-CN" altLang="en-US" dirty="0">
            <a:solidFill>
              <a:srgbClr val="FF0000"/>
            </a:solidFill>
            <a:latin typeface="Arial" panose="020B0604020202020204"/>
            <a:ea typeface="宋体" panose="02010600030101010101" pitchFamily="2" charset="-122"/>
            <a:cs typeface="+mn-cs"/>
          </a:endParaRPr>
        </a:p>
      </dgm:t>
    </dgm:pt>
    <dgm:pt modelId="{DC5822BD-82BA-48B7-B9D2-39C473D93384}" cxnId="{332476FA-869F-4ECF-B7B1-0E67689D001D}" type="parTrans">
      <dgm:prSet/>
      <dgm:spPr/>
      <dgm:t>
        <a:bodyPr/>
        <a:lstStyle/>
        <a:p>
          <a:endParaRPr lang="zh-CN" altLang="en-US">
            <a:solidFill>
              <a:srgbClr val="FF0000"/>
            </a:solidFill>
          </a:endParaRPr>
        </a:p>
      </dgm:t>
    </dgm:pt>
    <dgm:pt modelId="{9B6CE665-2D75-44FF-9883-7E637EF5B757}" cxnId="{332476FA-869F-4ECF-B7B1-0E67689D001D}" type="sibTrans">
      <dgm:prSet/>
      <dgm:spPr/>
      <dgm:t>
        <a:bodyPr/>
        <a:lstStyle/>
        <a:p>
          <a:endParaRPr lang="zh-CN" altLang="en-US">
            <a:solidFill>
              <a:srgbClr val="FF0000"/>
            </a:solidFill>
          </a:endParaRPr>
        </a:p>
      </dgm:t>
    </dgm:pt>
    <dgm:pt modelId="{780FC0BB-74B3-4DAF-B1BA-F1DFC0506C2A}">
      <dgm:prSet phldrT="[文本]"/>
      <dgm:spPr>
        <a:xfrm>
          <a:off x="5356125" y="1605693"/>
          <a:ext cx="2000250" cy="800100"/>
        </a:xfrm>
        <a:solidFill>
          <a:srgbClr val="DAEDEF">
            <a:hueOff val="2442768"/>
            <a:satOff val="8397"/>
            <a:lumOff val="-40290"/>
            <a:alphaOff val="0"/>
          </a:srgbClr>
        </a:solidFill>
        <a:ln w="25400" cap="flat" cmpd="sng" algn="ctr">
          <a:solidFill>
            <a:srgbClr val="FFFFFF">
              <a:hueOff val="0"/>
              <a:satOff val="0"/>
              <a:lumOff val="0"/>
              <a:alphaOff val="0"/>
            </a:srgbClr>
          </a:solidFill>
          <a:prstDash val="solid"/>
        </a:ln>
        <a:effectLst/>
      </dgm:spPr>
      <dgm:t>
        <a:bodyPr/>
        <a:lstStyle/>
        <a:p>
          <a:r>
            <a:rPr lang="en-US" altLang="zh-CN" dirty="0" smtClean="0">
              <a:solidFill>
                <a:srgbClr val="FF0000"/>
              </a:solidFill>
              <a:latin typeface="Arial" panose="020B0604020202020204"/>
              <a:ea typeface="宋体" panose="02010600030101010101" pitchFamily="2" charset="-122"/>
              <a:cs typeface="+mn-cs"/>
            </a:rPr>
            <a:t>DTL</a:t>
          </a:r>
          <a:endParaRPr lang="zh-CN" altLang="en-US" dirty="0">
            <a:solidFill>
              <a:srgbClr val="FF0000"/>
            </a:solidFill>
            <a:latin typeface="Arial" panose="020B0604020202020204"/>
            <a:ea typeface="宋体" panose="02010600030101010101" pitchFamily="2" charset="-122"/>
            <a:cs typeface="+mn-cs"/>
          </a:endParaRPr>
        </a:p>
      </dgm:t>
    </dgm:pt>
    <dgm:pt modelId="{955EA1B6-0B55-4DF7-BA9E-E98F68158CD5}" cxnId="{CC8B3AF5-1117-4F2C-9D4E-4F77E2E1517A}" type="parTrans">
      <dgm:prSet/>
      <dgm:spPr/>
      <dgm:t>
        <a:bodyPr/>
        <a:lstStyle/>
        <a:p>
          <a:endParaRPr lang="zh-CN" altLang="en-US">
            <a:solidFill>
              <a:srgbClr val="FF0000"/>
            </a:solidFill>
          </a:endParaRPr>
        </a:p>
      </dgm:t>
    </dgm:pt>
    <dgm:pt modelId="{9AF1D702-1465-4A84-96D3-C9E20BAB7F44}" cxnId="{CC8B3AF5-1117-4F2C-9D4E-4F77E2E1517A}" type="sibTrans">
      <dgm:prSet/>
      <dgm:spPr/>
      <dgm:t>
        <a:bodyPr/>
        <a:lstStyle/>
        <a:p>
          <a:endParaRPr lang="zh-CN" altLang="en-US">
            <a:solidFill>
              <a:srgbClr val="FF0000"/>
            </a:solidFill>
          </a:endParaRPr>
        </a:p>
      </dgm:t>
    </dgm:pt>
    <dgm:pt modelId="{B0554402-EFB5-418A-BD6D-8646D62FA9D0}">
      <dgm:prSet phldrT="[文本]"/>
      <dgm:spPr>
        <a:xfrm>
          <a:off x="7140375" y="1605693"/>
          <a:ext cx="2000250" cy="800100"/>
        </a:xfrm>
        <a:solidFill>
          <a:srgbClr val="DAEDEF">
            <a:hueOff val="3257024"/>
            <a:satOff val="11196"/>
            <a:lumOff val="-53721"/>
            <a:alphaOff val="0"/>
          </a:srgbClr>
        </a:solidFill>
        <a:ln w="25400" cap="flat" cmpd="sng" algn="ctr">
          <a:solidFill>
            <a:srgbClr val="FFFFFF">
              <a:hueOff val="0"/>
              <a:satOff val="0"/>
              <a:lumOff val="0"/>
              <a:alphaOff val="0"/>
            </a:srgbClr>
          </a:solidFill>
          <a:prstDash val="solid"/>
        </a:ln>
        <a:effectLst/>
      </dgm:spPr>
      <dgm:t>
        <a:bodyPr/>
        <a:lstStyle/>
        <a:p>
          <a:r>
            <a:rPr lang="en-US" altLang="zh-CN" dirty="0" smtClean="0">
              <a:solidFill>
                <a:srgbClr val="FF0000"/>
              </a:solidFill>
              <a:latin typeface="Arial" panose="020B0604020202020204"/>
              <a:ea typeface="宋体" panose="02010600030101010101" pitchFamily="2" charset="-122"/>
              <a:cs typeface="+mn-cs"/>
            </a:rPr>
            <a:t>LRBT</a:t>
          </a:r>
          <a:endParaRPr lang="zh-CN" altLang="en-US" dirty="0">
            <a:solidFill>
              <a:srgbClr val="FF0000"/>
            </a:solidFill>
            <a:latin typeface="Arial" panose="020B0604020202020204"/>
            <a:ea typeface="宋体" panose="02010600030101010101" pitchFamily="2" charset="-122"/>
            <a:cs typeface="+mn-cs"/>
          </a:endParaRPr>
        </a:p>
      </dgm:t>
    </dgm:pt>
    <dgm:pt modelId="{60BE15E9-711F-4F94-90DD-FB392AB54A73}" cxnId="{4E415F38-58F2-4274-9B1F-40AAE7B1730B}" type="parTrans">
      <dgm:prSet/>
      <dgm:spPr/>
      <dgm:t>
        <a:bodyPr/>
        <a:lstStyle/>
        <a:p>
          <a:endParaRPr lang="zh-CN" altLang="en-US">
            <a:solidFill>
              <a:srgbClr val="FF0000"/>
            </a:solidFill>
          </a:endParaRPr>
        </a:p>
      </dgm:t>
    </dgm:pt>
    <dgm:pt modelId="{E4865CF5-BDBE-4411-8660-70C6D2F999B6}" cxnId="{4E415F38-58F2-4274-9B1F-40AAE7B1730B}" type="sibTrans">
      <dgm:prSet/>
      <dgm:spPr/>
      <dgm:t>
        <a:bodyPr/>
        <a:lstStyle/>
        <a:p>
          <a:endParaRPr lang="zh-CN" altLang="en-US">
            <a:solidFill>
              <a:srgbClr val="FF0000"/>
            </a:solidFill>
          </a:endParaRPr>
        </a:p>
      </dgm:t>
    </dgm:pt>
    <dgm:pt modelId="{10927F3C-3675-4EFA-BE71-76167F408030}">
      <dgm:prSet phldrT="[文本]"/>
      <dgm:spPr>
        <a:xfrm>
          <a:off x="3375" y="2505806"/>
          <a:ext cx="1600200" cy="1984500"/>
        </a:xfrm>
        <a:noFill/>
        <a:ln>
          <a:noFill/>
        </a:ln>
        <a:effectLst/>
      </dgm:spPr>
      <dgm:t>
        <a:bodyPr/>
        <a:lstStyle/>
        <a:p>
          <a:r>
            <a:rPr lang="en-US" altLang="zh-CN" dirty="0" smtClean="0">
              <a:solidFill>
                <a:srgbClr val="FF0000"/>
              </a:solidFill>
              <a:latin typeface="华文中宋" panose="02010600040101010101" pitchFamily="2" charset="-122"/>
              <a:ea typeface="华文中宋" panose="02010600040101010101" pitchFamily="2" charset="-122"/>
              <a:cs typeface="华文中宋" panose="02010600040101010101" pitchFamily="2" charset="-122"/>
            </a:rPr>
            <a:t>ECRIS</a:t>
          </a:r>
          <a:endParaRPr lang="zh-CN" altLang="en-US" dirty="0">
            <a:solidFill>
              <a:srgbClr val="FF0000"/>
            </a:solidFill>
            <a:latin typeface="华文中宋" panose="02010600040101010101" pitchFamily="2" charset="-122"/>
            <a:ea typeface="华文中宋" panose="02010600040101010101" pitchFamily="2" charset="-122"/>
            <a:cs typeface="华文中宋" panose="02010600040101010101" pitchFamily="2" charset="-122"/>
          </a:endParaRPr>
        </a:p>
      </dgm:t>
    </dgm:pt>
    <dgm:pt modelId="{95D7529E-18D5-4B50-98B4-13C80B963C60}" cxnId="{F96C2B16-5C1F-4265-AD2D-BCF267748B8E}" type="parTrans">
      <dgm:prSet/>
      <dgm:spPr/>
      <dgm:t>
        <a:bodyPr/>
        <a:lstStyle/>
        <a:p>
          <a:endParaRPr lang="zh-CN" altLang="en-US"/>
        </a:p>
      </dgm:t>
    </dgm:pt>
    <dgm:pt modelId="{39635EB4-5EBC-4ABF-8A49-E90D9FA47F71}" cxnId="{F96C2B16-5C1F-4265-AD2D-BCF267748B8E}" type="sibTrans">
      <dgm:prSet/>
      <dgm:spPr/>
      <dgm:t>
        <a:bodyPr/>
        <a:lstStyle/>
        <a:p>
          <a:endParaRPr lang="zh-CN" altLang="en-US"/>
        </a:p>
      </dgm:t>
    </dgm:pt>
    <dgm:pt modelId="{7CB06E94-512D-49C2-9B0E-2E25485DB2CF}">
      <dgm:prSet phldrT="[文本]"/>
      <dgm:spPr>
        <a:xfrm>
          <a:off x="3375" y="2505806"/>
          <a:ext cx="1600200" cy="1984500"/>
        </a:xfrm>
        <a:noFill/>
        <a:ln>
          <a:noFill/>
        </a:ln>
        <a:effectLst/>
      </dgm:spPr>
      <dgm:t>
        <a:bodyPr/>
        <a:lstStyle/>
        <a:p>
          <a:r>
            <a:rPr lang="en-US" altLang="zh-CN" dirty="0" smtClean="0">
              <a:solidFill>
                <a:srgbClr val="000000">
                  <a:hueOff val="0"/>
                  <a:satOff val="0"/>
                  <a:lumOff val="0"/>
                  <a:alphaOff val="0"/>
                </a:srgbClr>
              </a:solidFill>
              <a:latin typeface="华文中宋" panose="02010600040101010101" pitchFamily="2" charset="-122"/>
              <a:ea typeface="华文中宋" panose="02010600040101010101" pitchFamily="2" charset="-122"/>
              <a:cs typeface="华文中宋" panose="02010600040101010101" pitchFamily="2" charset="-122"/>
            </a:rPr>
            <a:t>LIS</a:t>
          </a:r>
          <a:endParaRPr lang="zh-CN" altLang="en-US" dirty="0">
            <a:solidFill>
              <a:srgbClr val="000000">
                <a:hueOff val="0"/>
                <a:satOff val="0"/>
                <a:lumOff val="0"/>
                <a:alphaOff val="0"/>
              </a:srgbClr>
            </a:solidFill>
            <a:latin typeface="华文中宋" panose="02010600040101010101" pitchFamily="2" charset="-122"/>
            <a:ea typeface="华文中宋" panose="02010600040101010101" pitchFamily="2" charset="-122"/>
            <a:cs typeface="华文中宋" panose="02010600040101010101" pitchFamily="2" charset="-122"/>
          </a:endParaRPr>
        </a:p>
      </dgm:t>
    </dgm:pt>
    <dgm:pt modelId="{BB397CC2-E590-43A4-AE90-2FCC80ED7E2A}" cxnId="{EB331D38-0FD9-4EBD-BF40-308454AA708D}" type="parTrans">
      <dgm:prSet/>
      <dgm:spPr/>
      <dgm:t>
        <a:bodyPr/>
        <a:lstStyle/>
        <a:p>
          <a:endParaRPr lang="zh-CN" altLang="en-US"/>
        </a:p>
      </dgm:t>
    </dgm:pt>
    <dgm:pt modelId="{4EDC0497-E7D4-4036-BE02-E0C68227ADAC}" cxnId="{EB331D38-0FD9-4EBD-BF40-308454AA708D}" type="sibTrans">
      <dgm:prSet/>
      <dgm:spPr/>
      <dgm:t>
        <a:bodyPr/>
        <a:lstStyle/>
        <a:p>
          <a:endParaRPr lang="zh-CN" altLang="en-US"/>
        </a:p>
      </dgm:t>
    </dgm:pt>
    <dgm:pt modelId="{B8FB8D25-5514-4EE9-8C73-07A4E58AAF82}">
      <dgm:prSet phldrT="[文本]"/>
      <dgm:spPr>
        <a:xfrm>
          <a:off x="3375" y="2505806"/>
          <a:ext cx="1600200" cy="1984500"/>
        </a:xfrm>
        <a:noFill/>
        <a:ln>
          <a:noFill/>
        </a:ln>
        <a:effectLst/>
      </dgm:spPr>
      <dgm:t>
        <a:bodyPr/>
        <a:lstStyle/>
        <a:p>
          <a:r>
            <a:rPr lang="en-US" altLang="zh-CN" dirty="0" smtClean="0">
              <a:solidFill>
                <a:srgbClr val="000000">
                  <a:hueOff val="0"/>
                  <a:satOff val="0"/>
                  <a:lumOff val="0"/>
                  <a:alphaOff val="0"/>
                </a:srgbClr>
              </a:solidFill>
              <a:latin typeface="华文中宋" panose="02010600040101010101" pitchFamily="2" charset="-122"/>
              <a:ea typeface="华文中宋" panose="02010600040101010101" pitchFamily="2" charset="-122"/>
              <a:cs typeface="华文中宋" panose="02010600040101010101" pitchFamily="2" charset="-122"/>
            </a:rPr>
            <a:t>EBIS</a:t>
          </a:r>
          <a:endParaRPr lang="zh-CN" altLang="en-US" dirty="0">
            <a:solidFill>
              <a:srgbClr val="000000">
                <a:hueOff val="0"/>
                <a:satOff val="0"/>
                <a:lumOff val="0"/>
                <a:alphaOff val="0"/>
              </a:srgbClr>
            </a:solidFill>
            <a:latin typeface="华文中宋" panose="02010600040101010101" pitchFamily="2" charset="-122"/>
            <a:ea typeface="华文中宋" panose="02010600040101010101" pitchFamily="2" charset="-122"/>
            <a:cs typeface="华文中宋" panose="02010600040101010101" pitchFamily="2" charset="-122"/>
          </a:endParaRPr>
        </a:p>
      </dgm:t>
    </dgm:pt>
    <dgm:pt modelId="{3983FAE0-2266-43AC-AF19-C184AC0663D0}" cxnId="{F38BA19A-448F-47D6-8493-D3ED698733AC}" type="parTrans">
      <dgm:prSet/>
      <dgm:spPr/>
      <dgm:t>
        <a:bodyPr/>
        <a:lstStyle/>
        <a:p>
          <a:endParaRPr lang="zh-CN" altLang="en-US"/>
        </a:p>
      </dgm:t>
    </dgm:pt>
    <dgm:pt modelId="{48113416-BF7B-4503-8532-6936CE4604A0}" cxnId="{F38BA19A-448F-47D6-8493-D3ED698733AC}" type="sibTrans">
      <dgm:prSet/>
      <dgm:spPr/>
      <dgm:t>
        <a:bodyPr/>
        <a:lstStyle/>
        <a:p>
          <a:endParaRPr lang="zh-CN" altLang="en-US"/>
        </a:p>
      </dgm:t>
    </dgm:pt>
    <dgm:pt modelId="{A1E0FA32-5A1A-4134-B68B-4C70066E8449}">
      <dgm:prSet phldrT="[文本]"/>
      <dgm:spPr>
        <a:xfrm>
          <a:off x="3375" y="2505806"/>
          <a:ext cx="1600200" cy="1984500"/>
        </a:xfrm>
        <a:noFill/>
        <a:ln>
          <a:noFill/>
        </a:ln>
        <a:effectLst/>
      </dgm:spPr>
      <dgm:t>
        <a:bodyPr/>
        <a:lstStyle/>
        <a:p>
          <a:r>
            <a:rPr lang="en-US" altLang="en-US" dirty="0" smtClean="0">
              <a:solidFill>
                <a:srgbClr val="000000">
                  <a:hueOff val="0"/>
                  <a:satOff val="0"/>
                  <a:lumOff val="0"/>
                  <a:alphaOff val="0"/>
                </a:srgbClr>
              </a:solidFill>
              <a:latin typeface="华文中宋" panose="02010600040101010101" pitchFamily="2" charset="-122"/>
              <a:ea typeface="华文中宋" panose="02010600040101010101" pitchFamily="2" charset="-122"/>
              <a:cs typeface="华文中宋" panose="02010600040101010101" pitchFamily="2" charset="-122"/>
            </a:rPr>
            <a:t>Penning</a:t>
          </a:r>
          <a:endParaRPr lang="zh-CN" altLang="en-US" dirty="0">
            <a:solidFill>
              <a:srgbClr val="000000">
                <a:hueOff val="0"/>
                <a:satOff val="0"/>
                <a:lumOff val="0"/>
                <a:alphaOff val="0"/>
              </a:srgbClr>
            </a:solidFill>
            <a:latin typeface="华文中宋" panose="02010600040101010101" pitchFamily="2" charset="-122"/>
            <a:ea typeface="华文中宋" panose="02010600040101010101" pitchFamily="2" charset="-122"/>
            <a:cs typeface="华文中宋" panose="02010600040101010101" pitchFamily="2" charset="-122"/>
          </a:endParaRPr>
        </a:p>
      </dgm:t>
    </dgm:pt>
    <dgm:pt modelId="{BA34FBFD-D8B1-49C8-9E07-2E4D2E4D9468}" cxnId="{F8DB4F57-DBEF-4730-8AC4-394FBADB601D}" type="parTrans">
      <dgm:prSet/>
      <dgm:spPr/>
      <dgm:t>
        <a:bodyPr/>
        <a:lstStyle/>
        <a:p>
          <a:endParaRPr lang="zh-CN" altLang="en-US"/>
        </a:p>
      </dgm:t>
    </dgm:pt>
    <dgm:pt modelId="{22BFD869-0800-4F1C-9755-DD71673BD082}" cxnId="{F8DB4F57-DBEF-4730-8AC4-394FBADB601D}" type="sibTrans">
      <dgm:prSet/>
      <dgm:spPr/>
      <dgm:t>
        <a:bodyPr/>
        <a:lstStyle/>
        <a:p>
          <a:endParaRPr lang="zh-CN" altLang="en-US"/>
        </a:p>
      </dgm:t>
    </dgm:pt>
    <dgm:pt modelId="{3A17E169-B13E-4C3E-B8AC-D80A48CD2D02}">
      <dgm:prSet phldrT="[文本]"/>
      <dgm:spPr>
        <a:xfrm>
          <a:off x="3375" y="2505806"/>
          <a:ext cx="1600200" cy="1984500"/>
        </a:xfrm>
        <a:noFill/>
        <a:ln>
          <a:noFill/>
        </a:ln>
        <a:effectLst/>
      </dgm:spPr>
      <dgm:t>
        <a:bodyPr/>
        <a:lstStyle/>
        <a:p>
          <a:r>
            <a:rPr lang="en-US" altLang="en-US" dirty="0" err="1" smtClean="0">
              <a:solidFill>
                <a:srgbClr val="000000">
                  <a:hueOff val="0"/>
                  <a:satOff val="0"/>
                  <a:lumOff val="0"/>
                  <a:alphaOff val="0"/>
                </a:srgbClr>
              </a:solidFill>
              <a:latin typeface="华文中宋" panose="02010600040101010101" pitchFamily="2" charset="-122"/>
              <a:ea typeface="华文中宋" panose="02010600040101010101" pitchFamily="2" charset="-122"/>
              <a:cs typeface="华文中宋" panose="02010600040101010101" pitchFamily="2" charset="-122"/>
            </a:rPr>
            <a:t>DuoPlasmatron</a:t>
          </a:r>
          <a:endParaRPr lang="zh-CN" altLang="en-US" dirty="0">
            <a:solidFill>
              <a:srgbClr val="000000">
                <a:hueOff val="0"/>
                <a:satOff val="0"/>
                <a:lumOff val="0"/>
                <a:alphaOff val="0"/>
              </a:srgbClr>
            </a:solidFill>
            <a:latin typeface="华文中宋" panose="02010600040101010101" pitchFamily="2" charset="-122"/>
            <a:ea typeface="华文中宋" panose="02010600040101010101" pitchFamily="2" charset="-122"/>
            <a:cs typeface="华文中宋" panose="02010600040101010101" pitchFamily="2" charset="-122"/>
          </a:endParaRPr>
        </a:p>
      </dgm:t>
    </dgm:pt>
    <dgm:pt modelId="{73EAD5CC-A117-4895-88FA-2FF85D63F74D}" cxnId="{04F8F2A2-0965-488D-BF64-3EDAC90948E9}" type="parTrans">
      <dgm:prSet/>
      <dgm:spPr/>
      <dgm:t>
        <a:bodyPr/>
        <a:lstStyle/>
        <a:p>
          <a:endParaRPr lang="zh-CN" altLang="en-US"/>
        </a:p>
      </dgm:t>
    </dgm:pt>
    <dgm:pt modelId="{BDD542DC-1416-4A85-9900-91F27FDF4F01}" cxnId="{04F8F2A2-0965-488D-BF64-3EDAC90948E9}" type="sibTrans">
      <dgm:prSet/>
      <dgm:spPr/>
      <dgm:t>
        <a:bodyPr/>
        <a:lstStyle/>
        <a:p>
          <a:endParaRPr lang="zh-CN" altLang="en-US"/>
        </a:p>
      </dgm:t>
    </dgm:pt>
    <dgm:pt modelId="{4DBF8FF8-9234-4177-B76E-607580CDA834}">
      <dgm:prSet phldrT="[文本]"/>
      <dgm:spPr>
        <a:xfrm>
          <a:off x="1787625" y="2505806"/>
          <a:ext cx="1600200" cy="1984500"/>
        </a:xfrm>
        <a:noFill/>
        <a:ln>
          <a:noFill/>
        </a:ln>
        <a:effectLst/>
      </dgm:spPr>
      <dgm:t>
        <a:bodyPr/>
        <a:lstStyle/>
        <a:p>
          <a:r>
            <a:rPr lang="zh-CN" altLang="en-US" dirty="0" smtClean="0">
              <a:solidFill>
                <a:srgbClr val="000000">
                  <a:hueOff val="0"/>
                  <a:satOff val="0"/>
                  <a:lumOff val="0"/>
                  <a:alphaOff val="0"/>
                </a:srgbClr>
              </a:solidFill>
              <a:latin typeface="华文中宋" panose="02010600040101010101" pitchFamily="2" charset="-122"/>
              <a:ea typeface="华文中宋" panose="02010600040101010101" pitchFamily="2" charset="-122"/>
              <a:cs typeface="华文中宋" panose="02010600040101010101" pitchFamily="2" charset="-122"/>
            </a:rPr>
            <a:t>电</a:t>
          </a:r>
          <a:endParaRPr lang="zh-CN" altLang="en-US" dirty="0">
            <a:solidFill>
              <a:srgbClr val="FF0000"/>
            </a:solidFill>
            <a:latin typeface="华文中宋" panose="02010600040101010101" pitchFamily="2" charset="-122"/>
            <a:ea typeface="华文中宋" panose="02010600040101010101" pitchFamily="2" charset="-122"/>
            <a:cs typeface="华文中宋" panose="02010600040101010101" pitchFamily="2" charset="-122"/>
          </a:endParaRPr>
        </a:p>
      </dgm:t>
    </dgm:pt>
    <dgm:pt modelId="{5375E526-E371-4A74-8F57-D8FD610F7C1B}" cxnId="{5FE88B38-EE7E-4D58-B1F8-A908C5B89F59}" type="parTrans">
      <dgm:prSet/>
      <dgm:spPr/>
      <dgm:t>
        <a:bodyPr/>
        <a:lstStyle/>
        <a:p>
          <a:endParaRPr lang="zh-CN" altLang="en-US"/>
        </a:p>
      </dgm:t>
    </dgm:pt>
    <dgm:pt modelId="{74CBD5F7-4C5E-4DD7-A011-89DB84435009}" cxnId="{5FE88B38-EE7E-4D58-B1F8-A908C5B89F59}" type="sibTrans">
      <dgm:prSet/>
      <dgm:spPr/>
      <dgm:t>
        <a:bodyPr/>
        <a:lstStyle/>
        <a:p>
          <a:endParaRPr lang="zh-CN" altLang="en-US"/>
        </a:p>
      </dgm:t>
    </dgm:pt>
    <dgm:pt modelId="{C19EE9A5-19EA-4EC0-AFBF-14214D46BE49}">
      <dgm:prSet phldrT="[文本]"/>
      <dgm:spPr>
        <a:xfrm>
          <a:off x="1787625" y="2505806"/>
          <a:ext cx="1600200" cy="1984500"/>
        </a:xfrm>
        <a:noFill/>
        <a:ln>
          <a:noFill/>
        </a:ln>
        <a:effectLst/>
      </dgm:spPr>
      <dgm:t>
        <a:bodyPr/>
        <a:lstStyle/>
        <a:p>
          <a:r>
            <a:rPr lang="zh-CN" altLang="en-US" dirty="0" smtClean="0">
              <a:solidFill>
                <a:srgbClr val="FF0000"/>
              </a:solidFill>
              <a:latin typeface="华文中宋" panose="02010600040101010101" pitchFamily="2" charset="-122"/>
              <a:ea typeface="华文中宋" panose="02010600040101010101" pitchFamily="2" charset="-122"/>
              <a:cs typeface="华文中宋" panose="02010600040101010101" pitchFamily="2" charset="-122"/>
            </a:rPr>
            <a:t>磁</a:t>
          </a:r>
          <a:endParaRPr lang="zh-CN" altLang="en-US" dirty="0">
            <a:solidFill>
              <a:srgbClr val="FF0000"/>
            </a:solidFill>
            <a:latin typeface="华文中宋" panose="02010600040101010101" pitchFamily="2" charset="-122"/>
            <a:ea typeface="华文中宋" panose="02010600040101010101" pitchFamily="2" charset="-122"/>
            <a:cs typeface="华文中宋" panose="02010600040101010101" pitchFamily="2" charset="-122"/>
          </a:endParaRPr>
        </a:p>
      </dgm:t>
    </dgm:pt>
    <dgm:pt modelId="{A3993AAF-9C1D-4D7F-8013-1CC1BB066FB0}" cxnId="{CDEAF567-398C-4820-8666-434601424BA5}" type="parTrans">
      <dgm:prSet/>
      <dgm:spPr/>
      <dgm:t>
        <a:bodyPr/>
        <a:lstStyle/>
        <a:p>
          <a:endParaRPr lang="zh-CN" altLang="en-US"/>
        </a:p>
      </dgm:t>
    </dgm:pt>
    <dgm:pt modelId="{D29300C5-E6F6-4C44-91B7-319E6B39C5AC}" cxnId="{CDEAF567-398C-4820-8666-434601424BA5}" type="sibTrans">
      <dgm:prSet/>
      <dgm:spPr/>
      <dgm:t>
        <a:bodyPr/>
        <a:lstStyle/>
        <a:p>
          <a:endParaRPr lang="zh-CN" altLang="en-US"/>
        </a:p>
      </dgm:t>
    </dgm:pt>
    <dgm:pt modelId="{0AA66CE3-99BF-4B55-968A-4411720ECA91}">
      <dgm:prSet phldrT="[文本]"/>
      <dgm:spPr>
        <a:xfrm>
          <a:off x="3571875" y="2505806"/>
          <a:ext cx="1600200" cy="1984500"/>
        </a:xfrm>
        <a:noFill/>
        <a:ln>
          <a:noFill/>
        </a:ln>
        <a:effectLst/>
      </dgm:spPr>
      <dgm:t>
        <a:bodyPr/>
        <a:lstStyle/>
        <a:p>
          <a:r>
            <a:rPr lang="zh-CN" altLang="en-US" dirty="0" smtClean="0">
              <a:solidFill>
                <a:srgbClr val="FF0000"/>
              </a:solidFill>
              <a:latin typeface="华文中宋" panose="02010600040101010101" pitchFamily="2" charset="-122"/>
              <a:ea typeface="华文中宋" panose="02010600040101010101" pitchFamily="2" charset="-122"/>
              <a:cs typeface="华文中宋" panose="02010600040101010101" pitchFamily="2" charset="-122"/>
            </a:rPr>
            <a:t>四翼</a:t>
          </a:r>
          <a:endParaRPr lang="zh-CN" altLang="en-US" dirty="0">
            <a:solidFill>
              <a:srgbClr val="FF0000"/>
            </a:solidFill>
            <a:latin typeface="华文中宋" panose="02010600040101010101" pitchFamily="2" charset="-122"/>
            <a:ea typeface="华文中宋" panose="02010600040101010101" pitchFamily="2" charset="-122"/>
            <a:cs typeface="华文中宋" panose="02010600040101010101" pitchFamily="2" charset="-122"/>
          </a:endParaRPr>
        </a:p>
      </dgm:t>
    </dgm:pt>
    <dgm:pt modelId="{E01DDB6E-D418-4C1A-A065-CF461ADF0773}" cxnId="{86E7C764-DF07-45F9-B2EC-80FD081B880B}" type="parTrans">
      <dgm:prSet/>
      <dgm:spPr/>
      <dgm:t>
        <a:bodyPr/>
        <a:lstStyle/>
        <a:p>
          <a:endParaRPr lang="zh-CN" altLang="en-US"/>
        </a:p>
      </dgm:t>
    </dgm:pt>
    <dgm:pt modelId="{A54A0F32-D775-4F43-A0E0-3822BFDE49FF}" cxnId="{86E7C764-DF07-45F9-B2EC-80FD081B880B}" type="sibTrans">
      <dgm:prSet/>
      <dgm:spPr/>
      <dgm:t>
        <a:bodyPr/>
        <a:lstStyle/>
        <a:p>
          <a:endParaRPr lang="zh-CN" altLang="en-US"/>
        </a:p>
      </dgm:t>
    </dgm:pt>
    <dgm:pt modelId="{A84B0A25-CB84-4A36-A01E-2C62BA6CF6F1}">
      <dgm:prSet phldrT="[文本]"/>
      <dgm:spPr>
        <a:xfrm>
          <a:off x="3571875" y="2505806"/>
          <a:ext cx="1600200" cy="1984500"/>
        </a:xfrm>
        <a:noFill/>
        <a:ln>
          <a:noFill/>
        </a:ln>
        <a:effectLst/>
      </dgm:spPr>
      <dgm:t>
        <a:bodyPr/>
        <a:lstStyle/>
        <a:p>
          <a:r>
            <a:rPr lang="zh-CN" altLang="en-US" dirty="0" smtClean="0">
              <a:solidFill>
                <a:srgbClr val="000000">
                  <a:hueOff val="0"/>
                  <a:satOff val="0"/>
                  <a:lumOff val="0"/>
                  <a:alphaOff val="0"/>
                </a:srgbClr>
              </a:solidFill>
              <a:latin typeface="华文中宋" panose="02010600040101010101" pitchFamily="2" charset="-122"/>
              <a:ea typeface="华文中宋" panose="02010600040101010101" pitchFamily="2" charset="-122"/>
              <a:cs typeface="华文中宋" panose="02010600040101010101" pitchFamily="2" charset="-122"/>
            </a:rPr>
            <a:t>四杆</a:t>
          </a:r>
          <a:endParaRPr lang="en-US" altLang="zh-CN" dirty="0" smtClean="0">
            <a:solidFill>
              <a:srgbClr val="000000">
                <a:hueOff val="0"/>
                <a:satOff val="0"/>
                <a:lumOff val="0"/>
                <a:alphaOff val="0"/>
              </a:srgbClr>
            </a:solidFill>
            <a:latin typeface="华文中宋" panose="02010600040101010101" pitchFamily="2" charset="-122"/>
            <a:ea typeface="华文中宋" panose="02010600040101010101" pitchFamily="2" charset="-122"/>
            <a:cs typeface="华文中宋" panose="02010600040101010101" pitchFamily="2" charset="-122"/>
          </a:endParaRPr>
        </a:p>
      </dgm:t>
    </dgm:pt>
    <dgm:pt modelId="{4A26301B-208F-4F29-ACA5-20D83B092AEE}" cxnId="{ADC70BA0-432E-43F3-8727-E1D89D42FA04}" type="parTrans">
      <dgm:prSet/>
      <dgm:spPr/>
      <dgm:t>
        <a:bodyPr/>
        <a:lstStyle/>
        <a:p>
          <a:endParaRPr lang="zh-CN" altLang="en-US"/>
        </a:p>
      </dgm:t>
    </dgm:pt>
    <dgm:pt modelId="{980420BC-7D37-4DC9-AB4A-380957684F0C}" cxnId="{ADC70BA0-432E-43F3-8727-E1D89D42FA04}" type="sibTrans">
      <dgm:prSet/>
      <dgm:spPr/>
      <dgm:t>
        <a:bodyPr/>
        <a:lstStyle/>
        <a:p>
          <a:endParaRPr lang="zh-CN" altLang="en-US"/>
        </a:p>
      </dgm:t>
    </dgm:pt>
    <dgm:pt modelId="{65F8CB85-4FEE-48F6-9191-D4A6A217B553}">
      <dgm:prSet phldrT="[文本]"/>
      <dgm:spPr>
        <a:xfrm>
          <a:off x="5356125" y="2505806"/>
          <a:ext cx="1600200" cy="1984500"/>
        </a:xfrm>
        <a:noFill/>
        <a:ln>
          <a:noFill/>
        </a:ln>
        <a:effectLst/>
      </dgm:spPr>
      <dgm:t>
        <a:bodyPr/>
        <a:lstStyle/>
        <a:p>
          <a:r>
            <a:rPr lang="en-US" altLang="zh-CN" dirty="0" smtClean="0">
              <a:solidFill>
                <a:srgbClr val="000000">
                  <a:hueOff val="0"/>
                  <a:satOff val="0"/>
                  <a:lumOff val="0"/>
                  <a:alphaOff val="0"/>
                </a:srgbClr>
              </a:solidFill>
              <a:latin typeface="华文中宋" panose="02010600040101010101" pitchFamily="2" charset="-122"/>
              <a:ea typeface="华文中宋" panose="02010600040101010101" pitchFamily="2" charset="-122"/>
              <a:cs typeface="华文中宋" panose="02010600040101010101" pitchFamily="2" charset="-122"/>
            </a:rPr>
            <a:t>Alvarez</a:t>
          </a:r>
          <a:endParaRPr lang="zh-CN" altLang="en-US" dirty="0">
            <a:solidFill>
              <a:srgbClr val="FF0000"/>
            </a:solidFill>
            <a:latin typeface="华文中宋" panose="02010600040101010101" pitchFamily="2" charset="-122"/>
            <a:ea typeface="华文中宋" panose="02010600040101010101" pitchFamily="2" charset="-122"/>
            <a:cs typeface="华文中宋" panose="02010600040101010101" pitchFamily="2" charset="-122"/>
          </a:endParaRPr>
        </a:p>
      </dgm:t>
    </dgm:pt>
    <dgm:pt modelId="{999474DB-166F-44D4-AF55-7A1D0BC7A8C1}" cxnId="{947E899C-FFA1-4947-ABFC-4E99E4CD6D9A}" type="parTrans">
      <dgm:prSet/>
      <dgm:spPr/>
      <dgm:t>
        <a:bodyPr/>
        <a:lstStyle/>
        <a:p>
          <a:endParaRPr lang="zh-CN" altLang="en-US"/>
        </a:p>
      </dgm:t>
    </dgm:pt>
    <dgm:pt modelId="{B259E6E0-4640-4A5F-BEF0-4D0475B7C944}" cxnId="{947E899C-FFA1-4947-ABFC-4E99E4CD6D9A}" type="sibTrans">
      <dgm:prSet/>
      <dgm:spPr/>
      <dgm:t>
        <a:bodyPr/>
        <a:lstStyle/>
        <a:p>
          <a:endParaRPr lang="zh-CN" altLang="en-US"/>
        </a:p>
      </dgm:t>
    </dgm:pt>
    <dgm:pt modelId="{39D30875-42A6-4E13-A846-ECCBC558D4E5}">
      <dgm:prSet phldrT="[文本]"/>
      <dgm:spPr>
        <a:xfrm>
          <a:off x="5356125" y="2505806"/>
          <a:ext cx="1600200" cy="1984500"/>
        </a:xfrm>
        <a:noFill/>
        <a:ln>
          <a:noFill/>
        </a:ln>
        <a:effectLst/>
      </dgm:spPr>
      <dgm:t>
        <a:bodyPr/>
        <a:lstStyle/>
        <a:p>
          <a:r>
            <a:rPr lang="en-US" altLang="zh-CN" dirty="0" smtClean="0">
              <a:solidFill>
                <a:srgbClr val="FF0000"/>
              </a:solidFill>
              <a:latin typeface="华文中宋" panose="02010600040101010101" pitchFamily="2" charset="-122"/>
              <a:ea typeface="华文中宋" panose="02010600040101010101" pitchFamily="2" charset="-122"/>
              <a:cs typeface="华文中宋" panose="02010600040101010101" pitchFamily="2" charset="-122"/>
            </a:rPr>
            <a:t>H-type</a:t>
          </a:r>
        </a:p>
      </dgm:t>
    </dgm:pt>
    <dgm:pt modelId="{F35D2E27-FCA1-4EE8-96EB-D04685F1EAEA}" cxnId="{B8FAD0E1-F316-4764-93F8-CCB9C1ADD173}" type="parTrans">
      <dgm:prSet/>
      <dgm:spPr/>
      <dgm:t>
        <a:bodyPr/>
        <a:lstStyle/>
        <a:p>
          <a:endParaRPr lang="zh-CN" altLang="en-US"/>
        </a:p>
      </dgm:t>
    </dgm:pt>
    <dgm:pt modelId="{EC5E3C1A-C0BB-4FA5-B2E6-2B6294F61CB5}" cxnId="{B8FAD0E1-F316-4764-93F8-CCB9C1ADD173}" type="sibTrans">
      <dgm:prSet/>
      <dgm:spPr/>
      <dgm:t>
        <a:bodyPr/>
        <a:lstStyle/>
        <a:p>
          <a:endParaRPr lang="zh-CN" altLang="en-US"/>
        </a:p>
      </dgm:t>
    </dgm:pt>
    <dgm:pt modelId="{499A04F2-5F71-4602-BA29-844314721F4F}">
      <dgm:prSet phldrT="[文本]"/>
      <dgm:spPr>
        <a:xfrm>
          <a:off x="5356125" y="2505806"/>
          <a:ext cx="1600200" cy="1984500"/>
        </a:xfrm>
        <a:noFill/>
        <a:ln>
          <a:noFill/>
        </a:ln>
        <a:effectLst/>
      </dgm:spPr>
      <dgm:t>
        <a:bodyPr/>
        <a:lstStyle/>
        <a:p>
          <a:r>
            <a:rPr lang="en-US" altLang="zh-CN" dirty="0" smtClean="0">
              <a:solidFill>
                <a:srgbClr val="000000"/>
              </a:solidFill>
              <a:latin typeface="华文中宋" panose="02010600040101010101" pitchFamily="2" charset="-122"/>
              <a:ea typeface="华文中宋" panose="02010600040101010101" pitchFamily="2" charset="-122"/>
              <a:cs typeface="华文中宋" panose="02010600040101010101" pitchFamily="2" charset="-122"/>
            </a:rPr>
            <a:t>QWR</a:t>
          </a:r>
        </a:p>
      </dgm:t>
    </dgm:pt>
    <dgm:pt modelId="{33FAEA31-ADE6-487A-BCBC-F4C1C2E81E7E}" cxnId="{79E17383-49D8-44F7-BE9D-2A5D8D7F040D}" type="parTrans">
      <dgm:prSet/>
      <dgm:spPr/>
      <dgm:t>
        <a:bodyPr/>
        <a:lstStyle/>
        <a:p>
          <a:endParaRPr lang="zh-CN" altLang="en-US"/>
        </a:p>
      </dgm:t>
    </dgm:pt>
    <dgm:pt modelId="{65D0D070-6DFE-4778-9ECE-8213FD6E5277}" cxnId="{79E17383-49D8-44F7-BE9D-2A5D8D7F040D}" type="sibTrans">
      <dgm:prSet/>
      <dgm:spPr/>
      <dgm:t>
        <a:bodyPr/>
        <a:lstStyle/>
        <a:p>
          <a:endParaRPr lang="zh-CN" altLang="en-US"/>
        </a:p>
      </dgm:t>
    </dgm:pt>
    <dgm:pt modelId="{B9440588-4257-4601-BF9A-D789A6DCBC36}">
      <dgm:prSet phldrT="[文本]"/>
      <dgm:spPr>
        <a:xfrm>
          <a:off x="7140375" y="2505806"/>
          <a:ext cx="1600200" cy="1984500"/>
        </a:xfrm>
        <a:noFill/>
        <a:ln>
          <a:noFill/>
        </a:ln>
        <a:effectLst/>
      </dgm:spPr>
      <dgm:t>
        <a:bodyPr/>
        <a:lstStyle/>
        <a:p>
          <a:r>
            <a:rPr lang="en-US" altLang="zh-CN" dirty="0" err="1" smtClean="0">
              <a:solidFill>
                <a:srgbClr val="000000">
                  <a:hueOff val="0"/>
                  <a:satOff val="0"/>
                  <a:lumOff val="0"/>
                  <a:alphaOff val="0"/>
                </a:srgbClr>
              </a:solidFill>
              <a:latin typeface="华文中宋" panose="02010600040101010101" pitchFamily="2" charset="-122"/>
              <a:ea typeface="华文中宋" panose="02010600040101010101" pitchFamily="2" charset="-122"/>
              <a:cs typeface="华文中宋" panose="02010600040101010101" pitchFamily="2" charset="-122"/>
            </a:rPr>
            <a:t>Debuncher</a:t>
          </a:r>
          <a:endParaRPr lang="zh-CN" altLang="en-US" dirty="0">
            <a:solidFill>
              <a:srgbClr val="FF0000"/>
            </a:solidFill>
            <a:latin typeface="华文中宋" panose="02010600040101010101" pitchFamily="2" charset="-122"/>
            <a:ea typeface="华文中宋" panose="02010600040101010101" pitchFamily="2" charset="-122"/>
            <a:cs typeface="华文中宋" panose="02010600040101010101" pitchFamily="2" charset="-122"/>
          </a:endParaRPr>
        </a:p>
      </dgm:t>
    </dgm:pt>
    <dgm:pt modelId="{C3905A73-D5F5-4EE0-A5B8-DF1DB5F450E3}" cxnId="{85FB4955-7A46-45B2-89DA-BA4AE9593CDA}" type="parTrans">
      <dgm:prSet/>
      <dgm:spPr/>
      <dgm:t>
        <a:bodyPr/>
        <a:lstStyle/>
        <a:p>
          <a:endParaRPr lang="zh-CN" altLang="en-US"/>
        </a:p>
      </dgm:t>
    </dgm:pt>
    <dgm:pt modelId="{1695AEC6-F52C-468A-BE3B-4E46DD3C8313}" cxnId="{85FB4955-7A46-45B2-89DA-BA4AE9593CDA}" type="sibTrans">
      <dgm:prSet/>
      <dgm:spPr/>
      <dgm:t>
        <a:bodyPr/>
        <a:lstStyle/>
        <a:p>
          <a:endParaRPr lang="zh-CN" altLang="en-US"/>
        </a:p>
      </dgm:t>
    </dgm:pt>
    <dgm:pt modelId="{09815DC0-EE62-3E43-8563-122372099E6C}">
      <dgm:prSet phldrT="[文本]"/>
      <dgm:spPr>
        <a:xfrm>
          <a:off x="3375" y="2505806"/>
          <a:ext cx="1600200" cy="1984500"/>
        </a:xfrm>
        <a:noFill/>
        <a:ln>
          <a:noFill/>
        </a:ln>
        <a:effectLst/>
      </dgm:spPr>
      <dgm:t>
        <a:bodyPr/>
        <a:lstStyle/>
        <a:p>
          <a:r>
            <a:rPr lang="en-US" altLang="zh-CN" dirty="0" smtClean="0">
              <a:solidFill>
                <a:srgbClr val="000000">
                  <a:hueOff val="0"/>
                  <a:satOff val="0"/>
                  <a:lumOff val="0"/>
                  <a:alphaOff val="0"/>
                </a:srgbClr>
              </a:solidFill>
              <a:latin typeface="华文中宋" panose="02010600040101010101" pitchFamily="2" charset="-122"/>
              <a:ea typeface="华文中宋" panose="02010600040101010101" pitchFamily="2" charset="-122"/>
              <a:cs typeface="华文中宋" panose="02010600040101010101" pitchFamily="2" charset="-122"/>
            </a:rPr>
            <a:t>MEVVA</a:t>
          </a:r>
          <a:endParaRPr lang="zh-CN" altLang="en-US" dirty="0">
            <a:solidFill>
              <a:srgbClr val="000000">
                <a:hueOff val="0"/>
                <a:satOff val="0"/>
                <a:lumOff val="0"/>
                <a:alphaOff val="0"/>
              </a:srgbClr>
            </a:solidFill>
            <a:latin typeface="华文中宋" panose="02010600040101010101" pitchFamily="2" charset="-122"/>
            <a:ea typeface="华文中宋" panose="02010600040101010101" pitchFamily="2" charset="-122"/>
            <a:cs typeface="华文中宋" panose="02010600040101010101" pitchFamily="2" charset="-122"/>
          </a:endParaRPr>
        </a:p>
      </dgm:t>
    </dgm:pt>
    <dgm:pt modelId="{71FEEA96-1E34-9041-9BCD-C94A565FE7D5}" cxnId="{3711C080-931F-7846-BDC1-6808AEAE0CC9}" type="parTrans">
      <dgm:prSet/>
      <dgm:spPr/>
      <dgm:t>
        <a:bodyPr/>
        <a:lstStyle/>
        <a:p>
          <a:endParaRPr lang="zh-CN" altLang="en-US"/>
        </a:p>
      </dgm:t>
    </dgm:pt>
    <dgm:pt modelId="{D53B6B90-5318-B24C-B185-57A7019C521E}" cxnId="{3711C080-931F-7846-BDC1-6808AEAE0CC9}" type="sibTrans">
      <dgm:prSet/>
      <dgm:spPr/>
      <dgm:t>
        <a:bodyPr/>
        <a:lstStyle/>
        <a:p>
          <a:endParaRPr lang="zh-CN" altLang="en-US"/>
        </a:p>
      </dgm:t>
    </dgm:pt>
    <dgm:pt modelId="{17A0EF38-4FE9-4C6C-848A-18698043DC60}" type="pres">
      <dgm:prSet presAssocID="{5014311D-8ECA-4079-9ED3-F025C46FAE02}" presName="Name0" presStyleCnt="0">
        <dgm:presLayoutVars>
          <dgm:dir/>
          <dgm:animLvl val="lvl"/>
          <dgm:resizeHandles val="exact"/>
        </dgm:presLayoutVars>
      </dgm:prSet>
      <dgm:spPr/>
      <dgm:t>
        <a:bodyPr/>
        <a:lstStyle/>
        <a:p>
          <a:endParaRPr lang="zh-CN" altLang="en-US"/>
        </a:p>
      </dgm:t>
    </dgm:pt>
    <dgm:pt modelId="{4C916D66-C501-4CAB-A854-22E0C0298774}" type="pres">
      <dgm:prSet presAssocID="{26714826-4FEB-4A81-BBBA-FABA9CA5B571}" presName="composite" presStyleCnt="0"/>
      <dgm:spPr/>
    </dgm:pt>
    <dgm:pt modelId="{4FAF649F-D5F3-4E2A-99E1-A2C227906250}" type="pres">
      <dgm:prSet presAssocID="{26714826-4FEB-4A81-BBBA-FABA9CA5B571}" presName="parTx" presStyleLbl="node1" presStyleIdx="0" presStyleCnt="5" custLinFactNeighborX="-169" custLinFactNeighborY="-95773">
        <dgm:presLayoutVars>
          <dgm:chMax val="0"/>
          <dgm:chPref val="0"/>
          <dgm:bulletEnabled val="1"/>
        </dgm:presLayoutVars>
      </dgm:prSet>
      <dgm:spPr>
        <a:prstGeom prst="chevron">
          <a:avLst/>
        </a:prstGeom>
      </dgm:spPr>
      <dgm:t>
        <a:bodyPr/>
        <a:lstStyle/>
        <a:p>
          <a:endParaRPr lang="zh-CN" altLang="en-US"/>
        </a:p>
      </dgm:t>
    </dgm:pt>
    <dgm:pt modelId="{D5BDF65E-4A59-4D7C-ADCF-E556638D1ED6}" type="pres">
      <dgm:prSet presAssocID="{26714826-4FEB-4A81-BBBA-FABA9CA5B571}" presName="desTx" presStyleLbl="revTx" presStyleIdx="0" presStyleCnt="5" custLinFactNeighborX="10006" custLinFactNeighborY="-9265">
        <dgm:presLayoutVars>
          <dgm:bulletEnabled val="1"/>
        </dgm:presLayoutVars>
      </dgm:prSet>
      <dgm:spPr>
        <a:prstGeom prst="rect">
          <a:avLst/>
        </a:prstGeom>
      </dgm:spPr>
      <dgm:t>
        <a:bodyPr/>
        <a:lstStyle/>
        <a:p>
          <a:endParaRPr lang="zh-CN" altLang="en-US"/>
        </a:p>
      </dgm:t>
    </dgm:pt>
    <dgm:pt modelId="{028CE21B-FAD0-40C8-9521-6F11DD45C2DC}" type="pres">
      <dgm:prSet presAssocID="{68DD4D34-2BB8-471D-9367-2E665AD1AC16}" presName="space" presStyleCnt="0"/>
      <dgm:spPr/>
    </dgm:pt>
    <dgm:pt modelId="{76E838D6-465F-4191-93D6-642ED3875CFD}" type="pres">
      <dgm:prSet presAssocID="{507E05BD-FEB8-4A69-86F6-751A1AB05EA8}" presName="composite" presStyleCnt="0"/>
      <dgm:spPr/>
    </dgm:pt>
    <dgm:pt modelId="{AE6634C7-7A13-49E1-BCC2-FEAA58934BA4}" type="pres">
      <dgm:prSet presAssocID="{507E05BD-FEB8-4A69-86F6-751A1AB05EA8}" presName="parTx" presStyleLbl="node1" presStyleIdx="1" presStyleCnt="5" custLinFactNeighborY="-95773">
        <dgm:presLayoutVars>
          <dgm:chMax val="0"/>
          <dgm:chPref val="0"/>
          <dgm:bulletEnabled val="1"/>
        </dgm:presLayoutVars>
      </dgm:prSet>
      <dgm:spPr>
        <a:prstGeom prst="chevron">
          <a:avLst/>
        </a:prstGeom>
      </dgm:spPr>
      <dgm:t>
        <a:bodyPr/>
        <a:lstStyle/>
        <a:p>
          <a:endParaRPr lang="zh-CN" altLang="en-US"/>
        </a:p>
      </dgm:t>
    </dgm:pt>
    <dgm:pt modelId="{226E24B1-356A-4DAC-94FF-A6BB1724702B}" type="pres">
      <dgm:prSet presAssocID="{507E05BD-FEB8-4A69-86F6-751A1AB05EA8}" presName="desTx" presStyleLbl="revTx" presStyleIdx="1" presStyleCnt="5" custLinFactNeighborX="11003" custLinFactNeighborY="-9703">
        <dgm:presLayoutVars>
          <dgm:bulletEnabled val="1"/>
        </dgm:presLayoutVars>
      </dgm:prSet>
      <dgm:spPr>
        <a:prstGeom prst="rect">
          <a:avLst/>
        </a:prstGeom>
      </dgm:spPr>
      <dgm:t>
        <a:bodyPr/>
        <a:lstStyle/>
        <a:p>
          <a:endParaRPr lang="zh-CN" altLang="en-US"/>
        </a:p>
      </dgm:t>
    </dgm:pt>
    <dgm:pt modelId="{92F5C58A-E370-4738-BC4F-DD01F33F9E37}" type="pres">
      <dgm:prSet presAssocID="{DBFF5DE8-3A7B-4D58-BA39-E72DBA5243F4}" presName="space" presStyleCnt="0"/>
      <dgm:spPr/>
    </dgm:pt>
    <dgm:pt modelId="{2FE66156-7DDD-4E27-A8FC-7F7111E37BED}" type="pres">
      <dgm:prSet presAssocID="{77A933A1-4D21-412D-B723-5F6552259BEE}" presName="composite" presStyleCnt="0"/>
      <dgm:spPr/>
    </dgm:pt>
    <dgm:pt modelId="{1CBAD6EB-8717-4D9F-8A4F-0835FFB26768}" type="pres">
      <dgm:prSet presAssocID="{77A933A1-4D21-412D-B723-5F6552259BEE}" presName="parTx" presStyleLbl="node1" presStyleIdx="2" presStyleCnt="5" custLinFactNeighborY="-95773">
        <dgm:presLayoutVars>
          <dgm:chMax val="0"/>
          <dgm:chPref val="0"/>
          <dgm:bulletEnabled val="1"/>
        </dgm:presLayoutVars>
      </dgm:prSet>
      <dgm:spPr>
        <a:prstGeom prst="chevron">
          <a:avLst/>
        </a:prstGeom>
      </dgm:spPr>
      <dgm:t>
        <a:bodyPr/>
        <a:lstStyle/>
        <a:p>
          <a:endParaRPr lang="zh-CN" altLang="en-US"/>
        </a:p>
      </dgm:t>
    </dgm:pt>
    <dgm:pt modelId="{BF5D948B-6CF2-43B2-BD6D-89A00469884B}" type="pres">
      <dgm:prSet presAssocID="{77A933A1-4D21-412D-B723-5F6552259BEE}" presName="desTx" presStyleLbl="revTx" presStyleIdx="2" presStyleCnt="5" custLinFactNeighborX="7499" custLinFactNeighborY="-10579">
        <dgm:presLayoutVars>
          <dgm:bulletEnabled val="1"/>
        </dgm:presLayoutVars>
      </dgm:prSet>
      <dgm:spPr>
        <a:prstGeom prst="rect">
          <a:avLst/>
        </a:prstGeom>
      </dgm:spPr>
      <dgm:t>
        <a:bodyPr/>
        <a:lstStyle/>
        <a:p>
          <a:endParaRPr lang="zh-CN" altLang="en-US"/>
        </a:p>
      </dgm:t>
    </dgm:pt>
    <dgm:pt modelId="{339886BC-6508-4164-8E26-649F32A17289}" type="pres">
      <dgm:prSet presAssocID="{9B6CE665-2D75-44FF-9883-7E637EF5B757}" presName="space" presStyleCnt="0"/>
      <dgm:spPr/>
    </dgm:pt>
    <dgm:pt modelId="{FABCDA33-DD0B-4DE7-8BD9-B241CACC89E4}" type="pres">
      <dgm:prSet presAssocID="{780FC0BB-74B3-4DAF-B1BA-F1DFC0506C2A}" presName="composite" presStyleCnt="0"/>
      <dgm:spPr/>
    </dgm:pt>
    <dgm:pt modelId="{8E90BB01-082C-4614-8704-42AF037E13FA}" type="pres">
      <dgm:prSet presAssocID="{780FC0BB-74B3-4DAF-B1BA-F1DFC0506C2A}" presName="parTx" presStyleLbl="node1" presStyleIdx="3" presStyleCnt="5" custLinFactNeighborY="-95773">
        <dgm:presLayoutVars>
          <dgm:chMax val="0"/>
          <dgm:chPref val="0"/>
          <dgm:bulletEnabled val="1"/>
        </dgm:presLayoutVars>
      </dgm:prSet>
      <dgm:spPr>
        <a:prstGeom prst="chevron">
          <a:avLst/>
        </a:prstGeom>
      </dgm:spPr>
      <dgm:t>
        <a:bodyPr/>
        <a:lstStyle/>
        <a:p>
          <a:endParaRPr lang="zh-CN" altLang="en-US"/>
        </a:p>
      </dgm:t>
    </dgm:pt>
    <dgm:pt modelId="{95EFDEB0-372F-4E3F-9D0C-7486125FFDA4}" type="pres">
      <dgm:prSet presAssocID="{780FC0BB-74B3-4DAF-B1BA-F1DFC0506C2A}" presName="desTx" presStyleLbl="revTx" presStyleIdx="3" presStyleCnt="5" custLinFactNeighborX="8496" custLinFactNeighborY="-13207">
        <dgm:presLayoutVars>
          <dgm:bulletEnabled val="1"/>
        </dgm:presLayoutVars>
      </dgm:prSet>
      <dgm:spPr>
        <a:prstGeom prst="rect">
          <a:avLst/>
        </a:prstGeom>
      </dgm:spPr>
      <dgm:t>
        <a:bodyPr/>
        <a:lstStyle/>
        <a:p>
          <a:endParaRPr lang="zh-CN" altLang="en-US"/>
        </a:p>
      </dgm:t>
    </dgm:pt>
    <dgm:pt modelId="{7B03CF80-4B03-4C42-A314-DFBF3DFF0AF7}" type="pres">
      <dgm:prSet presAssocID="{9AF1D702-1465-4A84-96D3-C9E20BAB7F44}" presName="space" presStyleCnt="0"/>
      <dgm:spPr/>
    </dgm:pt>
    <dgm:pt modelId="{551CEFFB-A0B0-4AA7-9441-245116D8E15A}" type="pres">
      <dgm:prSet presAssocID="{B0554402-EFB5-418A-BD6D-8646D62FA9D0}" presName="composite" presStyleCnt="0"/>
      <dgm:spPr/>
    </dgm:pt>
    <dgm:pt modelId="{3EBC3EC0-124B-47C0-AD28-389186DDF16E}" type="pres">
      <dgm:prSet presAssocID="{B0554402-EFB5-418A-BD6D-8646D62FA9D0}" presName="parTx" presStyleLbl="node1" presStyleIdx="4" presStyleCnt="5" custLinFactNeighborY="-95773">
        <dgm:presLayoutVars>
          <dgm:chMax val="0"/>
          <dgm:chPref val="0"/>
          <dgm:bulletEnabled val="1"/>
        </dgm:presLayoutVars>
      </dgm:prSet>
      <dgm:spPr>
        <a:prstGeom prst="chevron">
          <a:avLst/>
        </a:prstGeom>
      </dgm:spPr>
      <dgm:t>
        <a:bodyPr/>
        <a:lstStyle/>
        <a:p>
          <a:endParaRPr lang="zh-CN" altLang="en-US"/>
        </a:p>
      </dgm:t>
    </dgm:pt>
    <dgm:pt modelId="{7FB8C7E2-58DB-40DB-B485-5357E767BC61}" type="pres">
      <dgm:prSet presAssocID="{B0554402-EFB5-418A-BD6D-8646D62FA9D0}" presName="desTx" presStyleLbl="revTx" presStyleIdx="4" presStyleCnt="5" custLinFactNeighborX="9493" custLinFactNeighborY="-12331">
        <dgm:presLayoutVars>
          <dgm:bulletEnabled val="1"/>
        </dgm:presLayoutVars>
      </dgm:prSet>
      <dgm:spPr>
        <a:prstGeom prst="rect">
          <a:avLst/>
        </a:prstGeom>
      </dgm:spPr>
      <dgm:t>
        <a:bodyPr/>
        <a:lstStyle/>
        <a:p>
          <a:endParaRPr lang="zh-CN" altLang="en-US"/>
        </a:p>
      </dgm:t>
    </dgm:pt>
  </dgm:ptLst>
  <dgm:cxnLst>
    <dgm:cxn modelId="{2967E68F-D019-4B7D-B950-211A2FDEF83F}" type="presOf" srcId="{507E05BD-FEB8-4A69-86F6-751A1AB05EA8}" destId="{AE6634C7-7A13-49E1-BCC2-FEAA58934BA4}" srcOrd="0" destOrd="0" presId="urn:microsoft.com/office/officeart/2005/8/layout/chevron1"/>
    <dgm:cxn modelId="{422F3D25-BAEC-4832-8622-87F2FCBCEF87}" type="presOf" srcId="{499A04F2-5F71-4602-BA29-844314721F4F}" destId="{95EFDEB0-372F-4E3F-9D0C-7486125FFDA4}" srcOrd="0" destOrd="2" presId="urn:microsoft.com/office/officeart/2005/8/layout/chevron1"/>
    <dgm:cxn modelId="{4E415F38-58F2-4274-9B1F-40AAE7B1730B}" srcId="{5014311D-8ECA-4079-9ED3-F025C46FAE02}" destId="{B0554402-EFB5-418A-BD6D-8646D62FA9D0}" srcOrd="4" destOrd="0" parTransId="{60BE15E9-711F-4F94-90DD-FB392AB54A73}" sibTransId="{E4865CF5-BDBE-4411-8660-70C6D2F999B6}"/>
    <dgm:cxn modelId="{F8DB4F57-DBEF-4730-8AC4-394FBADB601D}" srcId="{26714826-4FEB-4A81-BBBA-FABA9CA5B571}" destId="{A1E0FA32-5A1A-4134-B68B-4C70066E8449}" srcOrd="3" destOrd="0" parTransId="{BA34FBFD-D8B1-49C8-9E07-2E4D2E4D9468}" sibTransId="{22BFD869-0800-4F1C-9755-DD71673BD082}"/>
    <dgm:cxn modelId="{947E899C-FFA1-4947-ABFC-4E99E4CD6D9A}" srcId="{780FC0BB-74B3-4DAF-B1BA-F1DFC0506C2A}" destId="{65F8CB85-4FEE-48F6-9191-D4A6A217B553}" srcOrd="0" destOrd="0" parTransId="{999474DB-166F-44D4-AF55-7A1D0BC7A8C1}" sibTransId="{B259E6E0-4640-4A5F-BEF0-4D0475B7C944}"/>
    <dgm:cxn modelId="{3711C080-931F-7846-BDC1-6808AEAE0CC9}" srcId="{26714826-4FEB-4A81-BBBA-FABA9CA5B571}" destId="{09815DC0-EE62-3E43-8563-122372099E6C}" srcOrd="5" destOrd="0" parTransId="{71FEEA96-1E34-9041-9BCD-C94A565FE7D5}" sibTransId="{D53B6B90-5318-B24C-B185-57A7019C521E}"/>
    <dgm:cxn modelId="{FE005B61-7C14-4929-89A8-FE251DA1ACCC}" type="presOf" srcId="{26714826-4FEB-4A81-BBBA-FABA9CA5B571}" destId="{4FAF649F-D5F3-4E2A-99E1-A2C227906250}" srcOrd="0" destOrd="0" presId="urn:microsoft.com/office/officeart/2005/8/layout/chevron1"/>
    <dgm:cxn modelId="{E14DFA72-0F1F-401D-9150-ABD459ADE9DC}" type="presOf" srcId="{0AA66CE3-99BF-4B55-968A-4411720ECA91}" destId="{BF5D948B-6CF2-43B2-BD6D-89A00469884B}" srcOrd="0" destOrd="0" presId="urn:microsoft.com/office/officeart/2005/8/layout/chevron1"/>
    <dgm:cxn modelId="{97A70B64-3CD9-4B86-A09C-3C9D53028495}" type="presOf" srcId="{5014311D-8ECA-4079-9ED3-F025C46FAE02}" destId="{17A0EF38-4FE9-4C6C-848A-18698043DC60}" srcOrd="0" destOrd="0" presId="urn:microsoft.com/office/officeart/2005/8/layout/chevron1"/>
    <dgm:cxn modelId="{CC8B3AF5-1117-4F2C-9D4E-4F77E2E1517A}" srcId="{5014311D-8ECA-4079-9ED3-F025C46FAE02}" destId="{780FC0BB-74B3-4DAF-B1BA-F1DFC0506C2A}" srcOrd="3" destOrd="0" parTransId="{955EA1B6-0B55-4DF7-BA9E-E98F68158CD5}" sibTransId="{9AF1D702-1465-4A84-96D3-C9E20BAB7F44}"/>
    <dgm:cxn modelId="{ADC70BA0-432E-43F3-8727-E1D89D42FA04}" srcId="{77A933A1-4D21-412D-B723-5F6552259BEE}" destId="{A84B0A25-CB84-4A36-A01E-2C62BA6CF6F1}" srcOrd="1" destOrd="0" parTransId="{4A26301B-208F-4F29-ACA5-20D83B092AEE}" sibTransId="{980420BC-7D37-4DC9-AB4A-380957684F0C}"/>
    <dgm:cxn modelId="{78D5C80D-707D-4E30-8816-3B58759F30A6}" type="presOf" srcId="{B8FB8D25-5514-4EE9-8C73-07A4E58AAF82}" destId="{D5BDF65E-4A59-4D7C-ADCF-E556638D1ED6}" srcOrd="0" destOrd="2" presId="urn:microsoft.com/office/officeart/2005/8/layout/chevron1"/>
    <dgm:cxn modelId="{B6169CC2-48B4-4495-BE4C-C12701BCC733}" type="presOf" srcId="{C19EE9A5-19EA-4EC0-AFBF-14214D46BE49}" destId="{226E24B1-356A-4DAC-94FF-A6BB1724702B}" srcOrd="0" destOrd="1" presId="urn:microsoft.com/office/officeart/2005/8/layout/chevron1"/>
    <dgm:cxn modelId="{5FE88B38-EE7E-4D58-B1F8-A908C5B89F59}" srcId="{507E05BD-FEB8-4A69-86F6-751A1AB05EA8}" destId="{4DBF8FF8-9234-4177-B76E-607580CDA834}" srcOrd="0" destOrd="0" parTransId="{5375E526-E371-4A74-8F57-D8FD610F7C1B}" sibTransId="{74CBD5F7-4C5E-4DD7-A011-89DB84435009}"/>
    <dgm:cxn modelId="{24BE87F0-8735-4C32-9E5A-FA053384151F}" type="presOf" srcId="{10927F3C-3675-4EFA-BE71-76167F408030}" destId="{D5BDF65E-4A59-4D7C-ADCF-E556638D1ED6}" srcOrd="0" destOrd="0" presId="urn:microsoft.com/office/officeart/2005/8/layout/chevron1"/>
    <dgm:cxn modelId="{2E4283BD-7230-493D-AF94-690C850EAFBE}" type="presOf" srcId="{39D30875-42A6-4E13-A846-ECCBC558D4E5}" destId="{95EFDEB0-372F-4E3F-9D0C-7486125FFDA4}" srcOrd="0" destOrd="1" presId="urn:microsoft.com/office/officeart/2005/8/layout/chevron1"/>
    <dgm:cxn modelId="{AD96ABE3-6CB3-48F6-AF6E-B98AEDDF60C4}" type="presOf" srcId="{77A933A1-4D21-412D-B723-5F6552259BEE}" destId="{1CBAD6EB-8717-4D9F-8A4F-0835FFB26768}" srcOrd="0" destOrd="0" presId="urn:microsoft.com/office/officeart/2005/8/layout/chevron1"/>
    <dgm:cxn modelId="{B8FAD0E1-F316-4764-93F8-CCB9C1ADD173}" srcId="{780FC0BB-74B3-4DAF-B1BA-F1DFC0506C2A}" destId="{39D30875-42A6-4E13-A846-ECCBC558D4E5}" srcOrd="1" destOrd="0" parTransId="{F35D2E27-FCA1-4EE8-96EB-D04685F1EAEA}" sibTransId="{EC5E3C1A-C0BB-4FA5-B2E6-2B6294F61CB5}"/>
    <dgm:cxn modelId="{79E17383-49D8-44F7-BE9D-2A5D8D7F040D}" srcId="{780FC0BB-74B3-4DAF-B1BA-F1DFC0506C2A}" destId="{499A04F2-5F71-4602-BA29-844314721F4F}" srcOrd="2" destOrd="0" parTransId="{33FAEA31-ADE6-487A-BCBC-F4C1C2E81E7E}" sibTransId="{65D0D070-6DFE-4778-9ECE-8213FD6E5277}"/>
    <dgm:cxn modelId="{4FF90BDA-B4CD-43C3-A90D-EE1E4A8C053F}" srcId="{5014311D-8ECA-4079-9ED3-F025C46FAE02}" destId="{507E05BD-FEB8-4A69-86F6-751A1AB05EA8}" srcOrd="1" destOrd="0" parTransId="{9DD1F831-475F-4545-99FD-3F4E991BFE73}" sibTransId="{DBFF5DE8-3A7B-4D58-BA39-E72DBA5243F4}"/>
    <dgm:cxn modelId="{59F7ABF1-6954-4D0A-92F6-5E8E1561F23A}" type="presOf" srcId="{7CB06E94-512D-49C2-9B0E-2E25485DB2CF}" destId="{D5BDF65E-4A59-4D7C-ADCF-E556638D1ED6}" srcOrd="0" destOrd="1" presId="urn:microsoft.com/office/officeart/2005/8/layout/chevron1"/>
    <dgm:cxn modelId="{04F8F2A2-0965-488D-BF64-3EDAC90948E9}" srcId="{26714826-4FEB-4A81-BBBA-FABA9CA5B571}" destId="{3A17E169-B13E-4C3E-B8AC-D80A48CD2D02}" srcOrd="4" destOrd="0" parTransId="{73EAD5CC-A117-4895-88FA-2FF85D63F74D}" sibTransId="{BDD542DC-1416-4A85-9900-91F27FDF4F01}"/>
    <dgm:cxn modelId="{57E6F30C-7275-45F2-B67A-CFB6721F62F6}" srcId="{5014311D-8ECA-4079-9ED3-F025C46FAE02}" destId="{26714826-4FEB-4A81-BBBA-FABA9CA5B571}" srcOrd="0" destOrd="0" parTransId="{3564381E-C12B-427E-B99F-6705C44E579B}" sibTransId="{68DD4D34-2BB8-471D-9367-2E665AD1AC16}"/>
    <dgm:cxn modelId="{332476FA-869F-4ECF-B7B1-0E67689D001D}" srcId="{5014311D-8ECA-4079-9ED3-F025C46FAE02}" destId="{77A933A1-4D21-412D-B723-5F6552259BEE}" srcOrd="2" destOrd="0" parTransId="{DC5822BD-82BA-48B7-B9D2-39C473D93384}" sibTransId="{9B6CE665-2D75-44FF-9883-7E637EF5B757}"/>
    <dgm:cxn modelId="{FDAF3D52-86AA-4036-BECB-D6B3DA8E9866}" type="presOf" srcId="{780FC0BB-74B3-4DAF-B1BA-F1DFC0506C2A}" destId="{8E90BB01-082C-4614-8704-42AF037E13FA}" srcOrd="0" destOrd="0" presId="urn:microsoft.com/office/officeart/2005/8/layout/chevron1"/>
    <dgm:cxn modelId="{12A96998-2501-47F9-88BA-3A78A54719EC}" type="presOf" srcId="{4DBF8FF8-9234-4177-B76E-607580CDA834}" destId="{226E24B1-356A-4DAC-94FF-A6BB1724702B}" srcOrd="0" destOrd="0" presId="urn:microsoft.com/office/officeart/2005/8/layout/chevron1"/>
    <dgm:cxn modelId="{6834478A-F513-4FA5-91F2-82644920B8D1}" type="presOf" srcId="{A84B0A25-CB84-4A36-A01E-2C62BA6CF6F1}" destId="{BF5D948B-6CF2-43B2-BD6D-89A00469884B}" srcOrd="0" destOrd="1" presId="urn:microsoft.com/office/officeart/2005/8/layout/chevron1"/>
    <dgm:cxn modelId="{74F1FA0D-D846-497E-AEA0-83CE05C8E12A}" type="presOf" srcId="{B0554402-EFB5-418A-BD6D-8646D62FA9D0}" destId="{3EBC3EC0-124B-47C0-AD28-389186DDF16E}" srcOrd="0" destOrd="0" presId="urn:microsoft.com/office/officeart/2005/8/layout/chevron1"/>
    <dgm:cxn modelId="{F38BA19A-448F-47D6-8493-D3ED698733AC}" srcId="{26714826-4FEB-4A81-BBBA-FABA9CA5B571}" destId="{B8FB8D25-5514-4EE9-8C73-07A4E58AAF82}" srcOrd="2" destOrd="0" parTransId="{3983FAE0-2266-43AC-AF19-C184AC0663D0}" sibTransId="{48113416-BF7B-4503-8532-6936CE4604A0}"/>
    <dgm:cxn modelId="{ABD8A6D5-EF16-4799-8F31-3134F0270947}" type="presOf" srcId="{65F8CB85-4FEE-48F6-9191-D4A6A217B553}" destId="{95EFDEB0-372F-4E3F-9D0C-7486125FFDA4}" srcOrd="0" destOrd="0" presId="urn:microsoft.com/office/officeart/2005/8/layout/chevron1"/>
    <dgm:cxn modelId="{15DDCF6B-C2F2-452A-8389-943B8A06CB76}" type="presOf" srcId="{3A17E169-B13E-4C3E-B8AC-D80A48CD2D02}" destId="{D5BDF65E-4A59-4D7C-ADCF-E556638D1ED6}" srcOrd="0" destOrd="4" presId="urn:microsoft.com/office/officeart/2005/8/layout/chevron1"/>
    <dgm:cxn modelId="{86E7C764-DF07-45F9-B2EC-80FD081B880B}" srcId="{77A933A1-4D21-412D-B723-5F6552259BEE}" destId="{0AA66CE3-99BF-4B55-968A-4411720ECA91}" srcOrd="0" destOrd="0" parTransId="{E01DDB6E-D418-4C1A-A065-CF461ADF0773}" sibTransId="{A54A0F32-D775-4F43-A0E0-3822BFDE49FF}"/>
    <dgm:cxn modelId="{85FB4955-7A46-45B2-89DA-BA4AE9593CDA}" srcId="{B0554402-EFB5-418A-BD6D-8646D62FA9D0}" destId="{B9440588-4257-4601-BF9A-D789A6DCBC36}" srcOrd="0" destOrd="0" parTransId="{C3905A73-D5F5-4EE0-A5B8-DF1DB5F450E3}" sibTransId="{1695AEC6-F52C-468A-BE3B-4E46DD3C8313}"/>
    <dgm:cxn modelId="{2C89C2B8-81D5-4E37-AA76-5C50A71C0B9F}" type="presOf" srcId="{A1E0FA32-5A1A-4134-B68B-4C70066E8449}" destId="{D5BDF65E-4A59-4D7C-ADCF-E556638D1ED6}" srcOrd="0" destOrd="3" presId="urn:microsoft.com/office/officeart/2005/8/layout/chevron1"/>
    <dgm:cxn modelId="{CDEAF567-398C-4820-8666-434601424BA5}" srcId="{507E05BD-FEB8-4A69-86F6-751A1AB05EA8}" destId="{C19EE9A5-19EA-4EC0-AFBF-14214D46BE49}" srcOrd="1" destOrd="0" parTransId="{A3993AAF-9C1D-4D7F-8013-1CC1BB066FB0}" sibTransId="{D29300C5-E6F6-4C44-91B7-319E6B39C5AC}"/>
    <dgm:cxn modelId="{08D8B79E-96F8-491D-AD3C-40E07F20EA36}" type="presOf" srcId="{B9440588-4257-4601-BF9A-D789A6DCBC36}" destId="{7FB8C7E2-58DB-40DB-B485-5357E767BC61}" srcOrd="0" destOrd="0" presId="urn:microsoft.com/office/officeart/2005/8/layout/chevron1"/>
    <dgm:cxn modelId="{F96C2B16-5C1F-4265-AD2D-BCF267748B8E}" srcId="{26714826-4FEB-4A81-BBBA-FABA9CA5B571}" destId="{10927F3C-3675-4EFA-BE71-76167F408030}" srcOrd="0" destOrd="0" parTransId="{95D7529E-18D5-4B50-98B4-13C80B963C60}" sibTransId="{39635EB4-5EBC-4ABF-8A49-E90D9FA47F71}"/>
    <dgm:cxn modelId="{EB331D38-0FD9-4EBD-BF40-308454AA708D}" srcId="{26714826-4FEB-4A81-BBBA-FABA9CA5B571}" destId="{7CB06E94-512D-49C2-9B0E-2E25485DB2CF}" srcOrd="1" destOrd="0" parTransId="{BB397CC2-E590-43A4-AE90-2FCC80ED7E2A}" sibTransId="{4EDC0497-E7D4-4036-BE02-E0C68227ADAC}"/>
    <dgm:cxn modelId="{AA45C085-1A51-4579-9800-B1523BF5DD78}" type="presOf" srcId="{09815DC0-EE62-3E43-8563-122372099E6C}" destId="{D5BDF65E-4A59-4D7C-ADCF-E556638D1ED6}" srcOrd="0" destOrd="5" presId="urn:microsoft.com/office/officeart/2005/8/layout/chevron1"/>
    <dgm:cxn modelId="{6443653C-4608-4F70-A3BE-482A480321C6}" type="presParOf" srcId="{17A0EF38-4FE9-4C6C-848A-18698043DC60}" destId="{4C916D66-C501-4CAB-A854-22E0C0298774}" srcOrd="0" destOrd="0" presId="urn:microsoft.com/office/officeart/2005/8/layout/chevron1"/>
    <dgm:cxn modelId="{29D5F1EE-6E84-4590-9619-9C1B8AD50C07}" type="presParOf" srcId="{4C916D66-C501-4CAB-A854-22E0C0298774}" destId="{4FAF649F-D5F3-4E2A-99E1-A2C227906250}" srcOrd="0" destOrd="0" presId="urn:microsoft.com/office/officeart/2005/8/layout/chevron1"/>
    <dgm:cxn modelId="{3CA9E867-D5B7-407C-89F4-245670D03A3B}" type="presParOf" srcId="{4C916D66-C501-4CAB-A854-22E0C0298774}" destId="{D5BDF65E-4A59-4D7C-ADCF-E556638D1ED6}" srcOrd="1" destOrd="0" presId="urn:microsoft.com/office/officeart/2005/8/layout/chevron1"/>
    <dgm:cxn modelId="{9D2A5B0E-2B5E-4DF3-8F05-F2C0B712750C}" type="presParOf" srcId="{17A0EF38-4FE9-4C6C-848A-18698043DC60}" destId="{028CE21B-FAD0-40C8-9521-6F11DD45C2DC}" srcOrd="1" destOrd="0" presId="urn:microsoft.com/office/officeart/2005/8/layout/chevron1"/>
    <dgm:cxn modelId="{3F873A7D-8643-4E39-9BC8-492EDEF9FF3A}" type="presParOf" srcId="{17A0EF38-4FE9-4C6C-848A-18698043DC60}" destId="{76E838D6-465F-4191-93D6-642ED3875CFD}" srcOrd="2" destOrd="0" presId="urn:microsoft.com/office/officeart/2005/8/layout/chevron1"/>
    <dgm:cxn modelId="{1A06F929-79C8-4B27-97DF-29EE5CCC2254}" type="presParOf" srcId="{76E838D6-465F-4191-93D6-642ED3875CFD}" destId="{AE6634C7-7A13-49E1-BCC2-FEAA58934BA4}" srcOrd="0" destOrd="0" presId="urn:microsoft.com/office/officeart/2005/8/layout/chevron1"/>
    <dgm:cxn modelId="{8719162D-A93C-4708-B947-A15CF5FECA2F}" type="presParOf" srcId="{76E838D6-465F-4191-93D6-642ED3875CFD}" destId="{226E24B1-356A-4DAC-94FF-A6BB1724702B}" srcOrd="1" destOrd="0" presId="urn:microsoft.com/office/officeart/2005/8/layout/chevron1"/>
    <dgm:cxn modelId="{C04D4175-FA92-438E-9327-7AF121097C10}" type="presParOf" srcId="{17A0EF38-4FE9-4C6C-848A-18698043DC60}" destId="{92F5C58A-E370-4738-BC4F-DD01F33F9E37}" srcOrd="3" destOrd="0" presId="urn:microsoft.com/office/officeart/2005/8/layout/chevron1"/>
    <dgm:cxn modelId="{AB1F9B40-F2DC-4718-BC7E-17141C2E4ABD}" type="presParOf" srcId="{17A0EF38-4FE9-4C6C-848A-18698043DC60}" destId="{2FE66156-7DDD-4E27-A8FC-7F7111E37BED}" srcOrd="4" destOrd="0" presId="urn:microsoft.com/office/officeart/2005/8/layout/chevron1"/>
    <dgm:cxn modelId="{E67E7F7A-0EFA-4846-86F0-F8E92FAF8B77}" type="presParOf" srcId="{2FE66156-7DDD-4E27-A8FC-7F7111E37BED}" destId="{1CBAD6EB-8717-4D9F-8A4F-0835FFB26768}" srcOrd="0" destOrd="0" presId="urn:microsoft.com/office/officeart/2005/8/layout/chevron1"/>
    <dgm:cxn modelId="{4DAF038A-91A2-4EAA-A270-00CF2E3B02FB}" type="presParOf" srcId="{2FE66156-7DDD-4E27-A8FC-7F7111E37BED}" destId="{BF5D948B-6CF2-43B2-BD6D-89A00469884B}" srcOrd="1" destOrd="0" presId="urn:microsoft.com/office/officeart/2005/8/layout/chevron1"/>
    <dgm:cxn modelId="{E46626A4-45A3-4BC0-BBCF-5A05B4B7AACC}" type="presParOf" srcId="{17A0EF38-4FE9-4C6C-848A-18698043DC60}" destId="{339886BC-6508-4164-8E26-649F32A17289}" srcOrd="5" destOrd="0" presId="urn:microsoft.com/office/officeart/2005/8/layout/chevron1"/>
    <dgm:cxn modelId="{72A8C232-4D29-4450-AD8C-4F2605D39D85}" type="presParOf" srcId="{17A0EF38-4FE9-4C6C-848A-18698043DC60}" destId="{FABCDA33-DD0B-4DE7-8BD9-B241CACC89E4}" srcOrd="6" destOrd="0" presId="urn:microsoft.com/office/officeart/2005/8/layout/chevron1"/>
    <dgm:cxn modelId="{069C4204-E833-4376-B882-87599A75416F}" type="presParOf" srcId="{FABCDA33-DD0B-4DE7-8BD9-B241CACC89E4}" destId="{8E90BB01-082C-4614-8704-42AF037E13FA}" srcOrd="0" destOrd="0" presId="urn:microsoft.com/office/officeart/2005/8/layout/chevron1"/>
    <dgm:cxn modelId="{4AE188AF-46AF-4E21-9854-DB035989AAE8}" type="presParOf" srcId="{FABCDA33-DD0B-4DE7-8BD9-B241CACC89E4}" destId="{95EFDEB0-372F-4E3F-9D0C-7486125FFDA4}" srcOrd="1" destOrd="0" presId="urn:microsoft.com/office/officeart/2005/8/layout/chevron1"/>
    <dgm:cxn modelId="{56CDC6A8-E504-4A64-B9F1-C21C2B29F0B5}" type="presParOf" srcId="{17A0EF38-4FE9-4C6C-848A-18698043DC60}" destId="{7B03CF80-4B03-4C42-A314-DFBF3DFF0AF7}" srcOrd="7" destOrd="0" presId="urn:microsoft.com/office/officeart/2005/8/layout/chevron1"/>
    <dgm:cxn modelId="{E456CE6A-0356-497F-BC66-429974198F46}" type="presParOf" srcId="{17A0EF38-4FE9-4C6C-848A-18698043DC60}" destId="{551CEFFB-A0B0-4AA7-9441-245116D8E15A}" srcOrd="8" destOrd="0" presId="urn:microsoft.com/office/officeart/2005/8/layout/chevron1"/>
    <dgm:cxn modelId="{5CE83C50-EA89-4264-8759-E4225102EBC9}" type="presParOf" srcId="{551CEFFB-A0B0-4AA7-9441-245116D8E15A}" destId="{3EBC3EC0-124B-47C0-AD28-389186DDF16E}" srcOrd="0" destOrd="0" presId="urn:microsoft.com/office/officeart/2005/8/layout/chevron1"/>
    <dgm:cxn modelId="{795191F9-FAC8-4ADC-9AFA-DAEE1CAE3DE1}" type="presParOf" srcId="{551CEFFB-A0B0-4AA7-9441-245116D8E15A}" destId="{7FB8C7E2-58DB-40DB-B485-5357E767BC61}" srcOrd="1" destOrd="0" presId="urn:microsoft.com/office/officeart/2005/8/layout/chevro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组合 1"/>
      <dsp:cNvGrpSpPr/>
    </dsp:nvGrpSpPr>
    <dsp:grpSpPr>
      <a:xfrm>
        <a:off x="0" y="0"/>
        <a:ext cx="9001156" cy="2930923"/>
        <a:chOff x="0" y="0"/>
        <a:chExt cx="9001156" cy="2930923"/>
      </a:xfrm>
    </dsp:grpSpPr>
    <dsp:sp modelId="{4FAF649F-D5F3-4E2A-99E1-A2C227906250}">
      <dsp:nvSpPr>
        <dsp:cNvPr id="3" name="燕尾形 2"/>
        <dsp:cNvSpPr/>
      </dsp:nvSpPr>
      <dsp:spPr bwMode="white">
        <a:xfrm>
          <a:off x="0" y="0"/>
          <a:ext cx="1835468" cy="702000"/>
        </a:xfrm>
        <a:prstGeom prst="chevron">
          <a:avLst/>
        </a:prstGeom>
        <a:solidFill>
          <a:srgbClr val="DAEDEF">
            <a:hueOff val="0"/>
            <a:satOff val="0"/>
            <a:lumOff val="0"/>
            <a:alphaOff val="0"/>
          </a:srgbClr>
        </a:solidFill>
        <a:ln w="25400" cap="flat" cmpd="sng" algn="ctr">
          <a:solidFill>
            <a:srgbClr val="FFFFFF">
              <a:hueOff val="0"/>
              <a:satOff val="0"/>
              <a:lumOff val="0"/>
              <a:alphaOff val="0"/>
            </a:srgbClr>
          </a:solidFill>
          <a:prstDash val="solid"/>
        </a:ln>
        <a:effectLst/>
      </dsp:spPr>
      <dsp:style>
        <a:lnRef idx="2">
          <a:schemeClr val="lt1"/>
        </a:lnRef>
        <a:fillRef idx="1">
          <a:schemeClr val="accent5">
            <a:hueOff val="0"/>
            <a:satOff val="0"/>
            <a:lumOff val="0"/>
            <a:alpha val="100000"/>
          </a:schemeClr>
        </a:fillRef>
        <a:effectRef idx="0">
          <a:scrgbClr r="0" g="0" b="0"/>
        </a:effectRef>
        <a:fontRef idx="minor">
          <a:schemeClr val="lt1"/>
        </a:fontRef>
      </dsp:style>
      <dsp:txBody>
        <a:bodyPr lIns="52006" tIns="17335" rIns="17335" bIns="17335" anchor="ctr"/>
        <a:lstStyle>
          <a:lvl1pPr algn="ctr">
            <a:defRPr sz="1300"/>
          </a:lvl1pPr>
          <a:lvl2pPr marL="57150" indent="-57150" algn="ctr">
            <a:defRPr sz="1000"/>
          </a:lvl2pPr>
          <a:lvl3pPr marL="114300" indent="-57150" algn="ctr">
            <a:defRPr sz="1000"/>
          </a:lvl3pPr>
          <a:lvl4pPr marL="171450" indent="-57150" algn="ctr">
            <a:defRPr sz="1000"/>
          </a:lvl4pPr>
          <a:lvl5pPr marL="228600" indent="-57150" algn="ctr">
            <a:defRPr sz="1000"/>
          </a:lvl5pPr>
          <a:lvl6pPr marL="285750" indent="-57150" algn="ctr">
            <a:defRPr sz="1000"/>
          </a:lvl6pPr>
          <a:lvl7pPr marL="342900" indent="-57150" algn="ctr">
            <a:defRPr sz="1000"/>
          </a:lvl7pPr>
          <a:lvl8pPr marL="400050" indent="-57150" algn="ctr">
            <a:defRPr sz="1000"/>
          </a:lvl8pPr>
          <a:lvl9pPr marL="457200" indent="-57150" algn="ctr">
            <a:defRPr sz="1000"/>
          </a:lvl9pPr>
        </a:lstStyle>
        <a:p>
          <a:pPr lvl="0">
            <a:lnSpc>
              <a:spcPct val="100000"/>
            </a:lnSpc>
            <a:spcBef>
              <a:spcPct val="0"/>
            </a:spcBef>
            <a:spcAft>
              <a:spcPct val="35000"/>
            </a:spcAft>
          </a:pPr>
          <a:r>
            <a:rPr lang="zh-CN" altLang="en-US" dirty="0" smtClean="0">
              <a:solidFill>
                <a:srgbClr val="FF0000"/>
              </a:solidFill>
              <a:latin typeface="Arial" panose="020B0604020202020204"/>
              <a:ea typeface="宋体" panose="02010600030101010101" pitchFamily="2" charset="-122"/>
              <a:cs typeface="+mn-cs"/>
            </a:rPr>
            <a:t>离子源</a:t>
          </a:r>
          <a:endParaRPr lang="zh-CN" altLang="en-US" dirty="0">
            <a:solidFill>
              <a:srgbClr val="FF0000"/>
            </a:solidFill>
            <a:latin typeface="Arial" panose="020B0604020202020204"/>
            <a:ea typeface="宋体" panose="02010600030101010101" pitchFamily="2" charset="-122"/>
            <a:cs typeface="+mn-cs"/>
          </a:endParaRPr>
        </a:p>
      </dsp:txBody>
      <dsp:txXfrm>
        <a:off x="0" y="0"/>
        <a:ext cx="1835468" cy="702000"/>
      </dsp:txXfrm>
    </dsp:sp>
    <dsp:sp modelId="{D5BDF65E-4A59-4D7C-ADCF-E556638D1ED6}">
      <dsp:nvSpPr>
        <dsp:cNvPr id="4" name="矩形 3"/>
        <dsp:cNvSpPr/>
      </dsp:nvSpPr>
      <dsp:spPr bwMode="white">
        <a:xfrm>
          <a:off x="146926" y="1051974"/>
          <a:ext cx="1468374" cy="1363980"/>
        </a:xfrm>
        <a:prstGeom prst="rect">
          <a:avLst/>
        </a:prstGeom>
        <a:noFill/>
        <a:ln>
          <a:noFill/>
        </a:ln>
        <a:effectLst/>
      </dsp:spPr>
      <dsp:style>
        <a:lnRef idx="0">
          <a:schemeClr val="dk1">
            <a:alpha val="0"/>
          </a:schemeClr>
        </a:lnRef>
        <a:fillRef idx="0">
          <a:schemeClr val="lt1">
            <a:alpha val="0"/>
          </a:schemeClr>
        </a:fillRef>
        <a:effectRef idx="0">
          <a:scrgbClr r="0" g="0" b="0"/>
        </a:effectRef>
        <a:fontRef idx="minor"/>
      </dsp:style>
      <dsp:txBody>
        <a:bodyPr lIns="0" tIns="0" rIns="0" bIns="0" anchor="t"/>
        <a:lstStyle>
          <a:lvl1pPr algn="l">
            <a:defRPr sz="1300"/>
          </a:lvl1pPr>
          <a:lvl2pPr marL="114300" indent="-114300" algn="l">
            <a:defRPr sz="1300"/>
          </a:lvl2pPr>
          <a:lvl3pPr marL="228600" indent="-114300" algn="l">
            <a:defRPr sz="1300"/>
          </a:lvl3pPr>
          <a:lvl4pPr marL="342900" indent="-114300" algn="l">
            <a:defRPr sz="1300"/>
          </a:lvl4pPr>
          <a:lvl5pPr marL="457200" indent="-114300" algn="l">
            <a:defRPr sz="1300"/>
          </a:lvl5pPr>
          <a:lvl6pPr marL="571500" indent="-114300" algn="l">
            <a:defRPr sz="1300"/>
          </a:lvl6pPr>
          <a:lvl7pPr marL="685800" indent="-114300" algn="l">
            <a:defRPr sz="1300"/>
          </a:lvl7pPr>
          <a:lvl8pPr marL="800100" indent="-114300" algn="l">
            <a:defRPr sz="1300"/>
          </a:lvl8pPr>
          <a:lvl9pPr marL="914400" indent="-114300" algn="l">
            <a:defRPr sz="1300"/>
          </a:lvl9pPr>
        </a:lstStyle>
        <a:p>
          <a:pPr lvl="1">
            <a:lnSpc>
              <a:spcPct val="100000"/>
            </a:lnSpc>
            <a:spcBef>
              <a:spcPct val="0"/>
            </a:spcBef>
            <a:spcAft>
              <a:spcPct val="15000"/>
            </a:spcAft>
            <a:buChar char="•"/>
          </a:pPr>
          <a:r>
            <a:rPr lang="en-US" altLang="zh-CN" dirty="0" smtClean="0">
              <a:solidFill>
                <a:srgbClr val="FF0000"/>
              </a:solidFill>
              <a:latin typeface="华文中宋" panose="02010600040101010101" pitchFamily="2" charset="-122"/>
              <a:ea typeface="华文中宋" panose="02010600040101010101" pitchFamily="2" charset="-122"/>
              <a:cs typeface="华文中宋" panose="02010600040101010101" pitchFamily="2" charset="-122"/>
            </a:rPr>
            <a:t>ECRIS</a:t>
          </a:r>
          <a:endParaRPr lang="zh-CN" altLang="en-US" dirty="0">
            <a:solidFill>
              <a:srgbClr val="FF0000"/>
            </a:solidFill>
            <a:latin typeface="华文中宋" panose="02010600040101010101" pitchFamily="2" charset="-122"/>
            <a:ea typeface="华文中宋" panose="02010600040101010101" pitchFamily="2" charset="-122"/>
            <a:cs typeface="华文中宋" panose="02010600040101010101" pitchFamily="2" charset="-122"/>
          </a:endParaRPr>
        </a:p>
        <a:p>
          <a:pPr lvl="1">
            <a:lnSpc>
              <a:spcPct val="100000"/>
            </a:lnSpc>
            <a:spcBef>
              <a:spcPct val="0"/>
            </a:spcBef>
            <a:spcAft>
              <a:spcPct val="15000"/>
            </a:spcAft>
            <a:buChar char="•"/>
          </a:pPr>
          <a:r>
            <a:rPr lang="en-US" altLang="zh-CN" dirty="0" smtClean="0">
              <a:solidFill>
                <a:srgbClr val="000000">
                  <a:hueOff val="0"/>
                  <a:satOff val="0"/>
                  <a:lumOff val="0"/>
                  <a:alphaOff val="0"/>
                </a:srgbClr>
              </a:solidFill>
              <a:latin typeface="华文中宋" panose="02010600040101010101" pitchFamily="2" charset="-122"/>
              <a:ea typeface="华文中宋" panose="02010600040101010101" pitchFamily="2" charset="-122"/>
              <a:cs typeface="华文中宋" panose="02010600040101010101" pitchFamily="2" charset="-122"/>
            </a:rPr>
            <a:t>LIS</a:t>
          </a:r>
          <a:endParaRPr lang="zh-CN" altLang="en-US" dirty="0">
            <a:solidFill>
              <a:srgbClr val="000000">
                <a:hueOff val="0"/>
                <a:satOff val="0"/>
                <a:lumOff val="0"/>
                <a:alphaOff val="0"/>
              </a:srgbClr>
            </a:solidFill>
            <a:latin typeface="华文中宋" panose="02010600040101010101" pitchFamily="2" charset="-122"/>
            <a:ea typeface="华文中宋" panose="02010600040101010101" pitchFamily="2" charset="-122"/>
            <a:cs typeface="华文中宋" panose="02010600040101010101" pitchFamily="2" charset="-122"/>
          </a:endParaRPr>
        </a:p>
        <a:p>
          <a:pPr lvl="1">
            <a:lnSpc>
              <a:spcPct val="100000"/>
            </a:lnSpc>
            <a:spcBef>
              <a:spcPct val="0"/>
            </a:spcBef>
            <a:spcAft>
              <a:spcPct val="15000"/>
            </a:spcAft>
            <a:buChar char="•"/>
          </a:pPr>
          <a:r>
            <a:rPr lang="en-US" altLang="zh-CN" dirty="0" smtClean="0">
              <a:solidFill>
                <a:srgbClr val="000000">
                  <a:hueOff val="0"/>
                  <a:satOff val="0"/>
                  <a:lumOff val="0"/>
                  <a:alphaOff val="0"/>
                </a:srgbClr>
              </a:solidFill>
              <a:latin typeface="华文中宋" panose="02010600040101010101" pitchFamily="2" charset="-122"/>
              <a:ea typeface="华文中宋" panose="02010600040101010101" pitchFamily="2" charset="-122"/>
              <a:cs typeface="华文中宋" panose="02010600040101010101" pitchFamily="2" charset="-122"/>
            </a:rPr>
            <a:t>EBIS</a:t>
          </a:r>
          <a:endParaRPr lang="zh-CN" altLang="en-US" dirty="0">
            <a:solidFill>
              <a:srgbClr val="000000">
                <a:hueOff val="0"/>
                <a:satOff val="0"/>
                <a:lumOff val="0"/>
                <a:alphaOff val="0"/>
              </a:srgbClr>
            </a:solidFill>
            <a:latin typeface="华文中宋" panose="02010600040101010101" pitchFamily="2" charset="-122"/>
            <a:ea typeface="华文中宋" panose="02010600040101010101" pitchFamily="2" charset="-122"/>
            <a:cs typeface="华文中宋" panose="02010600040101010101" pitchFamily="2" charset="-122"/>
          </a:endParaRPr>
        </a:p>
        <a:p>
          <a:pPr lvl="1">
            <a:lnSpc>
              <a:spcPct val="100000"/>
            </a:lnSpc>
            <a:spcBef>
              <a:spcPct val="0"/>
            </a:spcBef>
            <a:spcAft>
              <a:spcPct val="15000"/>
            </a:spcAft>
            <a:buChar char="•"/>
          </a:pPr>
          <a:r>
            <a:rPr lang="en-US" altLang="en-US" dirty="0" smtClean="0">
              <a:solidFill>
                <a:srgbClr val="000000">
                  <a:hueOff val="0"/>
                  <a:satOff val="0"/>
                  <a:lumOff val="0"/>
                  <a:alphaOff val="0"/>
                </a:srgbClr>
              </a:solidFill>
              <a:latin typeface="华文中宋" panose="02010600040101010101" pitchFamily="2" charset="-122"/>
              <a:ea typeface="华文中宋" panose="02010600040101010101" pitchFamily="2" charset="-122"/>
              <a:cs typeface="华文中宋" panose="02010600040101010101" pitchFamily="2" charset="-122"/>
            </a:rPr>
            <a:t>Penning</a:t>
          </a:r>
          <a:endParaRPr lang="zh-CN" altLang="en-US" dirty="0">
            <a:solidFill>
              <a:srgbClr val="000000">
                <a:hueOff val="0"/>
                <a:satOff val="0"/>
                <a:lumOff val="0"/>
                <a:alphaOff val="0"/>
              </a:srgbClr>
            </a:solidFill>
            <a:latin typeface="华文中宋" panose="02010600040101010101" pitchFamily="2" charset="-122"/>
            <a:ea typeface="华文中宋" panose="02010600040101010101" pitchFamily="2" charset="-122"/>
            <a:cs typeface="华文中宋" panose="02010600040101010101" pitchFamily="2" charset="-122"/>
          </a:endParaRPr>
        </a:p>
        <a:p>
          <a:pPr lvl="1">
            <a:lnSpc>
              <a:spcPct val="100000"/>
            </a:lnSpc>
            <a:spcBef>
              <a:spcPct val="0"/>
            </a:spcBef>
            <a:spcAft>
              <a:spcPct val="15000"/>
            </a:spcAft>
            <a:buChar char="•"/>
          </a:pPr>
          <a:r>
            <a:rPr lang="en-US" altLang="en-US" dirty="0" err="1" smtClean="0">
              <a:solidFill>
                <a:srgbClr val="000000">
                  <a:hueOff val="0"/>
                  <a:satOff val="0"/>
                  <a:lumOff val="0"/>
                  <a:alphaOff val="0"/>
                </a:srgbClr>
              </a:solidFill>
              <a:latin typeface="华文中宋" panose="02010600040101010101" pitchFamily="2" charset="-122"/>
              <a:ea typeface="华文中宋" panose="02010600040101010101" pitchFamily="2" charset="-122"/>
              <a:cs typeface="华文中宋" panose="02010600040101010101" pitchFamily="2" charset="-122"/>
            </a:rPr>
            <a:t>DuoPlasmatron</a:t>
          </a:r>
          <a:endParaRPr lang="zh-CN" altLang="en-US" dirty="0">
            <a:solidFill>
              <a:srgbClr val="000000">
                <a:hueOff val="0"/>
                <a:satOff val="0"/>
                <a:lumOff val="0"/>
                <a:alphaOff val="0"/>
              </a:srgbClr>
            </a:solidFill>
            <a:latin typeface="华文中宋" panose="02010600040101010101" pitchFamily="2" charset="-122"/>
            <a:ea typeface="华文中宋" panose="02010600040101010101" pitchFamily="2" charset="-122"/>
            <a:cs typeface="华文中宋" panose="02010600040101010101" pitchFamily="2" charset="-122"/>
          </a:endParaRPr>
        </a:p>
        <a:p>
          <a:pPr lvl="1">
            <a:lnSpc>
              <a:spcPct val="100000"/>
            </a:lnSpc>
            <a:spcBef>
              <a:spcPct val="0"/>
            </a:spcBef>
            <a:spcAft>
              <a:spcPct val="15000"/>
            </a:spcAft>
            <a:buChar char="•"/>
          </a:pPr>
          <a:r>
            <a:rPr lang="en-US" altLang="zh-CN" dirty="0" smtClean="0">
              <a:solidFill>
                <a:srgbClr val="000000">
                  <a:hueOff val="0"/>
                  <a:satOff val="0"/>
                  <a:lumOff val="0"/>
                  <a:alphaOff val="0"/>
                </a:srgbClr>
              </a:solidFill>
              <a:latin typeface="华文中宋" panose="02010600040101010101" pitchFamily="2" charset="-122"/>
              <a:ea typeface="华文中宋" panose="02010600040101010101" pitchFamily="2" charset="-122"/>
              <a:cs typeface="华文中宋" panose="02010600040101010101" pitchFamily="2" charset="-122"/>
            </a:rPr>
            <a:t>MEVVA</a:t>
          </a:r>
          <a:endParaRPr lang="zh-CN" altLang="en-US" dirty="0">
            <a:solidFill>
              <a:srgbClr val="000000">
                <a:hueOff val="0"/>
                <a:satOff val="0"/>
                <a:lumOff val="0"/>
                <a:alphaOff val="0"/>
              </a:srgbClr>
            </a:solidFill>
            <a:latin typeface="华文中宋" panose="02010600040101010101" pitchFamily="2" charset="-122"/>
            <a:ea typeface="华文中宋" panose="02010600040101010101" pitchFamily="2" charset="-122"/>
            <a:cs typeface="华文中宋" panose="02010600040101010101" pitchFamily="2" charset="-122"/>
          </a:endParaRPr>
        </a:p>
      </dsp:txBody>
      <dsp:txXfrm>
        <a:off x="146926" y="1051974"/>
        <a:ext cx="1468374" cy="1363980"/>
      </dsp:txXfrm>
    </dsp:sp>
    <dsp:sp modelId="{AE6634C7-7A13-49E1-BCC2-FEAA58934BA4}">
      <dsp:nvSpPr>
        <dsp:cNvPr id="5" name="燕尾形 4"/>
        <dsp:cNvSpPr/>
      </dsp:nvSpPr>
      <dsp:spPr bwMode="white">
        <a:xfrm>
          <a:off x="1791422" y="0"/>
          <a:ext cx="1835468" cy="702000"/>
        </a:xfrm>
        <a:prstGeom prst="chevron">
          <a:avLst/>
        </a:prstGeom>
        <a:solidFill>
          <a:srgbClr val="DAEDEF">
            <a:hueOff val="814256"/>
            <a:satOff val="2799"/>
            <a:lumOff val="-13431"/>
            <a:alphaOff val="0"/>
          </a:srgbClr>
        </a:solidFill>
        <a:ln w="25400" cap="flat" cmpd="sng" algn="ctr">
          <a:solidFill>
            <a:srgbClr val="FFFFFF">
              <a:hueOff val="0"/>
              <a:satOff val="0"/>
              <a:lumOff val="0"/>
              <a:alphaOff val="0"/>
            </a:srgbClr>
          </a:solidFill>
          <a:prstDash val="solid"/>
        </a:ln>
        <a:effectLst/>
      </dsp:spPr>
      <dsp:style>
        <a:lnRef idx="2">
          <a:schemeClr val="lt1"/>
        </a:lnRef>
        <a:fillRef idx="1">
          <a:schemeClr val="accent5">
            <a:hueOff val="0"/>
            <a:satOff val="0"/>
            <a:lumOff val="0"/>
            <a:alpha val="100000"/>
          </a:schemeClr>
        </a:fillRef>
        <a:effectRef idx="0">
          <a:scrgbClr r="0" g="0" b="0"/>
        </a:effectRef>
        <a:fontRef idx="minor">
          <a:schemeClr val="lt1"/>
        </a:fontRef>
      </dsp:style>
      <dsp:txBody>
        <a:bodyPr lIns="52006" tIns="17335" rIns="17335" bIns="17335" anchor="ctr"/>
        <a:lstStyle>
          <a:lvl1pPr algn="ctr">
            <a:defRPr sz="1300"/>
          </a:lvl1pPr>
          <a:lvl2pPr marL="57150" indent="-57150" algn="ctr">
            <a:defRPr sz="1000"/>
          </a:lvl2pPr>
          <a:lvl3pPr marL="114300" indent="-57150" algn="ctr">
            <a:defRPr sz="1000"/>
          </a:lvl3pPr>
          <a:lvl4pPr marL="171450" indent="-57150" algn="ctr">
            <a:defRPr sz="1000"/>
          </a:lvl4pPr>
          <a:lvl5pPr marL="228600" indent="-57150" algn="ctr">
            <a:defRPr sz="1000"/>
          </a:lvl5pPr>
          <a:lvl6pPr marL="285750" indent="-57150" algn="ctr">
            <a:defRPr sz="1000"/>
          </a:lvl6pPr>
          <a:lvl7pPr marL="342900" indent="-57150" algn="ctr">
            <a:defRPr sz="1000"/>
          </a:lvl7pPr>
          <a:lvl8pPr marL="400050" indent="-57150" algn="ctr">
            <a:defRPr sz="1000"/>
          </a:lvl8pPr>
          <a:lvl9pPr marL="457200" indent="-57150" algn="ctr">
            <a:defRPr sz="1000"/>
          </a:lvl9pPr>
        </a:lstStyle>
        <a:p>
          <a:pPr lvl="0">
            <a:lnSpc>
              <a:spcPct val="100000"/>
            </a:lnSpc>
            <a:spcBef>
              <a:spcPct val="0"/>
            </a:spcBef>
            <a:spcAft>
              <a:spcPct val="35000"/>
            </a:spcAft>
          </a:pPr>
          <a:r>
            <a:rPr lang="en-US" altLang="zh-CN" dirty="0" smtClean="0">
              <a:solidFill>
                <a:srgbClr val="FF0000"/>
              </a:solidFill>
              <a:latin typeface="Arial" panose="020B0604020202020204"/>
              <a:ea typeface="宋体" panose="02010600030101010101" pitchFamily="2" charset="-122"/>
              <a:cs typeface="+mn-cs"/>
            </a:rPr>
            <a:t>LEBT</a:t>
          </a:r>
          <a:endParaRPr lang="zh-CN" altLang="en-US" dirty="0">
            <a:solidFill>
              <a:srgbClr val="FF0000"/>
            </a:solidFill>
            <a:latin typeface="Arial" panose="020B0604020202020204"/>
            <a:ea typeface="宋体" panose="02010600030101010101" pitchFamily="2" charset="-122"/>
            <a:cs typeface="+mn-cs"/>
          </a:endParaRPr>
        </a:p>
      </dsp:txBody>
      <dsp:txXfrm>
        <a:off x="1791422" y="0"/>
        <a:ext cx="1835468" cy="702000"/>
      </dsp:txXfrm>
    </dsp:sp>
    <dsp:sp modelId="{226E24B1-356A-4DAC-94FF-A6BB1724702B}">
      <dsp:nvSpPr>
        <dsp:cNvPr id="6" name="矩形 5"/>
        <dsp:cNvSpPr/>
      </dsp:nvSpPr>
      <dsp:spPr bwMode="white">
        <a:xfrm>
          <a:off x="1952987" y="1046000"/>
          <a:ext cx="1468374" cy="1363980"/>
        </a:xfrm>
        <a:prstGeom prst="rect">
          <a:avLst/>
        </a:prstGeom>
        <a:noFill/>
        <a:ln>
          <a:noFill/>
        </a:ln>
        <a:effectLst/>
      </dsp:spPr>
      <dsp:style>
        <a:lnRef idx="0">
          <a:schemeClr val="dk1">
            <a:alpha val="0"/>
          </a:schemeClr>
        </a:lnRef>
        <a:fillRef idx="0">
          <a:schemeClr val="lt1">
            <a:alpha val="0"/>
          </a:schemeClr>
        </a:fillRef>
        <a:effectRef idx="0">
          <a:scrgbClr r="0" g="0" b="0"/>
        </a:effectRef>
        <a:fontRef idx="minor"/>
      </dsp:style>
      <dsp:txBody>
        <a:bodyPr lIns="0" tIns="0" rIns="0" bIns="0" anchor="t"/>
        <a:lstStyle>
          <a:lvl1pPr algn="l">
            <a:defRPr sz="1300"/>
          </a:lvl1pPr>
          <a:lvl2pPr marL="114300" indent="-114300" algn="l">
            <a:defRPr sz="1300"/>
          </a:lvl2pPr>
          <a:lvl3pPr marL="228600" indent="-114300" algn="l">
            <a:defRPr sz="1300"/>
          </a:lvl3pPr>
          <a:lvl4pPr marL="342900" indent="-114300" algn="l">
            <a:defRPr sz="1300"/>
          </a:lvl4pPr>
          <a:lvl5pPr marL="457200" indent="-114300" algn="l">
            <a:defRPr sz="1300"/>
          </a:lvl5pPr>
          <a:lvl6pPr marL="571500" indent="-114300" algn="l">
            <a:defRPr sz="1300"/>
          </a:lvl6pPr>
          <a:lvl7pPr marL="685800" indent="-114300" algn="l">
            <a:defRPr sz="1300"/>
          </a:lvl7pPr>
          <a:lvl8pPr marL="800100" indent="-114300" algn="l">
            <a:defRPr sz="1300"/>
          </a:lvl8pPr>
          <a:lvl9pPr marL="914400" indent="-114300" algn="l">
            <a:defRPr sz="1300"/>
          </a:lvl9pPr>
        </a:lstStyle>
        <a:p>
          <a:pPr lvl="1">
            <a:lnSpc>
              <a:spcPct val="100000"/>
            </a:lnSpc>
            <a:spcBef>
              <a:spcPct val="0"/>
            </a:spcBef>
            <a:spcAft>
              <a:spcPct val="15000"/>
            </a:spcAft>
            <a:buChar char="•"/>
          </a:pPr>
          <a:r>
            <a:rPr lang="zh-CN" altLang="en-US" dirty="0" smtClean="0">
              <a:solidFill>
                <a:srgbClr val="000000">
                  <a:hueOff val="0"/>
                  <a:satOff val="0"/>
                  <a:lumOff val="0"/>
                  <a:alphaOff val="0"/>
                </a:srgbClr>
              </a:solidFill>
              <a:latin typeface="华文中宋" panose="02010600040101010101" pitchFamily="2" charset="-122"/>
              <a:ea typeface="华文中宋" panose="02010600040101010101" pitchFamily="2" charset="-122"/>
              <a:cs typeface="华文中宋" panose="02010600040101010101" pitchFamily="2" charset="-122"/>
            </a:rPr>
            <a:t>电</a:t>
          </a:r>
          <a:endParaRPr lang="zh-CN" altLang="en-US" dirty="0">
            <a:solidFill>
              <a:srgbClr val="FF0000"/>
            </a:solidFill>
            <a:latin typeface="华文中宋" panose="02010600040101010101" pitchFamily="2" charset="-122"/>
            <a:ea typeface="华文中宋" panose="02010600040101010101" pitchFamily="2" charset="-122"/>
            <a:cs typeface="华文中宋" panose="02010600040101010101" pitchFamily="2" charset="-122"/>
          </a:endParaRPr>
        </a:p>
        <a:p>
          <a:pPr lvl="1">
            <a:lnSpc>
              <a:spcPct val="100000"/>
            </a:lnSpc>
            <a:spcBef>
              <a:spcPct val="0"/>
            </a:spcBef>
            <a:spcAft>
              <a:spcPct val="15000"/>
            </a:spcAft>
            <a:buChar char="•"/>
          </a:pPr>
          <a:r>
            <a:rPr lang="zh-CN" altLang="en-US" dirty="0" smtClean="0">
              <a:solidFill>
                <a:srgbClr val="FF0000"/>
              </a:solidFill>
              <a:latin typeface="华文中宋" panose="02010600040101010101" pitchFamily="2" charset="-122"/>
              <a:ea typeface="华文中宋" panose="02010600040101010101" pitchFamily="2" charset="-122"/>
              <a:cs typeface="华文中宋" panose="02010600040101010101" pitchFamily="2" charset="-122"/>
            </a:rPr>
            <a:t>磁</a:t>
          </a:r>
          <a:endParaRPr lang="zh-CN" altLang="en-US" dirty="0">
            <a:solidFill>
              <a:srgbClr val="FF0000"/>
            </a:solidFill>
            <a:latin typeface="华文中宋" panose="02010600040101010101" pitchFamily="2" charset="-122"/>
            <a:ea typeface="华文中宋" panose="02010600040101010101" pitchFamily="2" charset="-122"/>
            <a:cs typeface="华文中宋" panose="02010600040101010101" pitchFamily="2" charset="-122"/>
          </a:endParaRPr>
        </a:p>
      </dsp:txBody>
      <dsp:txXfrm>
        <a:off x="1952987" y="1046000"/>
        <a:ext cx="1468374" cy="1363980"/>
      </dsp:txXfrm>
    </dsp:sp>
    <dsp:sp modelId="{1CBAD6EB-8717-4D9F-8A4F-0835FFB26768}">
      <dsp:nvSpPr>
        <dsp:cNvPr id="7" name="燕尾形 6"/>
        <dsp:cNvSpPr/>
      </dsp:nvSpPr>
      <dsp:spPr bwMode="white">
        <a:xfrm>
          <a:off x="3582844" y="0"/>
          <a:ext cx="1835468" cy="702000"/>
        </a:xfrm>
        <a:prstGeom prst="chevron">
          <a:avLst/>
        </a:prstGeom>
        <a:solidFill>
          <a:srgbClr val="DAEDEF">
            <a:hueOff val="1628512"/>
            <a:satOff val="5598"/>
            <a:lumOff val="-26862"/>
            <a:alphaOff val="0"/>
          </a:srgbClr>
        </a:solidFill>
        <a:ln w="25400" cap="flat" cmpd="sng" algn="ctr">
          <a:solidFill>
            <a:srgbClr val="FFFFFF">
              <a:hueOff val="0"/>
              <a:satOff val="0"/>
              <a:lumOff val="0"/>
              <a:alphaOff val="0"/>
            </a:srgbClr>
          </a:solidFill>
          <a:prstDash val="solid"/>
        </a:ln>
        <a:effectLst/>
      </dsp:spPr>
      <dsp:style>
        <a:lnRef idx="2">
          <a:schemeClr val="lt1"/>
        </a:lnRef>
        <a:fillRef idx="1">
          <a:schemeClr val="accent5">
            <a:hueOff val="0"/>
            <a:satOff val="0"/>
            <a:lumOff val="0"/>
            <a:alpha val="100000"/>
          </a:schemeClr>
        </a:fillRef>
        <a:effectRef idx="0">
          <a:scrgbClr r="0" g="0" b="0"/>
        </a:effectRef>
        <a:fontRef idx="minor">
          <a:schemeClr val="lt1"/>
        </a:fontRef>
      </dsp:style>
      <dsp:txBody>
        <a:bodyPr lIns="52006" tIns="17335" rIns="17335" bIns="17335" anchor="ctr"/>
        <a:lstStyle>
          <a:lvl1pPr algn="ctr">
            <a:defRPr sz="1300"/>
          </a:lvl1pPr>
          <a:lvl2pPr marL="57150" indent="-57150" algn="ctr">
            <a:defRPr sz="1000"/>
          </a:lvl2pPr>
          <a:lvl3pPr marL="114300" indent="-57150" algn="ctr">
            <a:defRPr sz="1000"/>
          </a:lvl3pPr>
          <a:lvl4pPr marL="171450" indent="-57150" algn="ctr">
            <a:defRPr sz="1000"/>
          </a:lvl4pPr>
          <a:lvl5pPr marL="228600" indent="-57150" algn="ctr">
            <a:defRPr sz="1000"/>
          </a:lvl5pPr>
          <a:lvl6pPr marL="285750" indent="-57150" algn="ctr">
            <a:defRPr sz="1000"/>
          </a:lvl6pPr>
          <a:lvl7pPr marL="342900" indent="-57150" algn="ctr">
            <a:defRPr sz="1000"/>
          </a:lvl7pPr>
          <a:lvl8pPr marL="400050" indent="-57150" algn="ctr">
            <a:defRPr sz="1000"/>
          </a:lvl8pPr>
          <a:lvl9pPr marL="457200" indent="-57150" algn="ctr">
            <a:defRPr sz="1000"/>
          </a:lvl9pPr>
        </a:lstStyle>
        <a:p>
          <a:pPr lvl="0">
            <a:lnSpc>
              <a:spcPct val="100000"/>
            </a:lnSpc>
            <a:spcBef>
              <a:spcPct val="0"/>
            </a:spcBef>
            <a:spcAft>
              <a:spcPct val="35000"/>
            </a:spcAft>
          </a:pPr>
          <a:r>
            <a:rPr lang="en-US" altLang="zh-CN" dirty="0" smtClean="0">
              <a:solidFill>
                <a:srgbClr val="FF0000"/>
              </a:solidFill>
              <a:latin typeface="Arial" panose="020B0604020202020204"/>
              <a:ea typeface="宋体" panose="02010600030101010101" pitchFamily="2" charset="-122"/>
              <a:cs typeface="+mn-cs"/>
            </a:rPr>
            <a:t>RFQ</a:t>
          </a:r>
          <a:endParaRPr lang="zh-CN" altLang="en-US" dirty="0">
            <a:solidFill>
              <a:srgbClr val="FF0000"/>
            </a:solidFill>
            <a:latin typeface="Arial" panose="020B0604020202020204"/>
            <a:ea typeface="宋体" panose="02010600030101010101" pitchFamily="2" charset="-122"/>
            <a:cs typeface="+mn-cs"/>
          </a:endParaRPr>
        </a:p>
      </dsp:txBody>
      <dsp:txXfrm>
        <a:off x="3582844" y="0"/>
        <a:ext cx="1835468" cy="702000"/>
      </dsp:txXfrm>
    </dsp:sp>
    <dsp:sp modelId="{BF5D948B-6CF2-43B2-BD6D-89A00469884B}">
      <dsp:nvSpPr>
        <dsp:cNvPr id="8" name="矩形 7"/>
        <dsp:cNvSpPr/>
      </dsp:nvSpPr>
      <dsp:spPr bwMode="white">
        <a:xfrm>
          <a:off x="3692958" y="1034051"/>
          <a:ext cx="1468374" cy="1363980"/>
        </a:xfrm>
        <a:prstGeom prst="rect">
          <a:avLst/>
        </a:prstGeom>
        <a:noFill/>
        <a:ln>
          <a:noFill/>
        </a:ln>
        <a:effectLst/>
      </dsp:spPr>
      <dsp:style>
        <a:lnRef idx="0">
          <a:schemeClr val="dk1">
            <a:alpha val="0"/>
          </a:schemeClr>
        </a:lnRef>
        <a:fillRef idx="0">
          <a:schemeClr val="lt1">
            <a:alpha val="0"/>
          </a:schemeClr>
        </a:fillRef>
        <a:effectRef idx="0">
          <a:scrgbClr r="0" g="0" b="0"/>
        </a:effectRef>
        <a:fontRef idx="minor"/>
      </dsp:style>
      <dsp:txBody>
        <a:bodyPr lIns="0" tIns="0" rIns="0" bIns="0" anchor="t"/>
        <a:lstStyle>
          <a:lvl1pPr algn="l">
            <a:defRPr sz="1300"/>
          </a:lvl1pPr>
          <a:lvl2pPr marL="114300" indent="-114300" algn="l">
            <a:defRPr sz="1300"/>
          </a:lvl2pPr>
          <a:lvl3pPr marL="228600" indent="-114300" algn="l">
            <a:defRPr sz="1300"/>
          </a:lvl3pPr>
          <a:lvl4pPr marL="342900" indent="-114300" algn="l">
            <a:defRPr sz="1300"/>
          </a:lvl4pPr>
          <a:lvl5pPr marL="457200" indent="-114300" algn="l">
            <a:defRPr sz="1300"/>
          </a:lvl5pPr>
          <a:lvl6pPr marL="571500" indent="-114300" algn="l">
            <a:defRPr sz="1300"/>
          </a:lvl6pPr>
          <a:lvl7pPr marL="685800" indent="-114300" algn="l">
            <a:defRPr sz="1300"/>
          </a:lvl7pPr>
          <a:lvl8pPr marL="800100" indent="-114300" algn="l">
            <a:defRPr sz="1300"/>
          </a:lvl8pPr>
          <a:lvl9pPr marL="914400" indent="-114300" algn="l">
            <a:defRPr sz="1300"/>
          </a:lvl9pPr>
        </a:lstStyle>
        <a:p>
          <a:pPr lvl="1">
            <a:lnSpc>
              <a:spcPct val="100000"/>
            </a:lnSpc>
            <a:spcBef>
              <a:spcPct val="0"/>
            </a:spcBef>
            <a:spcAft>
              <a:spcPct val="15000"/>
            </a:spcAft>
            <a:buChar char="•"/>
          </a:pPr>
          <a:r>
            <a:rPr lang="zh-CN" altLang="en-US" dirty="0" smtClean="0">
              <a:solidFill>
                <a:srgbClr val="FF0000"/>
              </a:solidFill>
              <a:latin typeface="华文中宋" panose="02010600040101010101" pitchFamily="2" charset="-122"/>
              <a:ea typeface="华文中宋" panose="02010600040101010101" pitchFamily="2" charset="-122"/>
              <a:cs typeface="华文中宋" panose="02010600040101010101" pitchFamily="2" charset="-122"/>
            </a:rPr>
            <a:t>四翼</a:t>
          </a:r>
          <a:endParaRPr lang="zh-CN" altLang="en-US" dirty="0">
            <a:solidFill>
              <a:srgbClr val="FF0000"/>
            </a:solidFill>
            <a:latin typeface="华文中宋" panose="02010600040101010101" pitchFamily="2" charset="-122"/>
            <a:ea typeface="华文中宋" panose="02010600040101010101" pitchFamily="2" charset="-122"/>
            <a:cs typeface="华文中宋" panose="02010600040101010101" pitchFamily="2" charset="-122"/>
          </a:endParaRPr>
        </a:p>
        <a:p>
          <a:pPr lvl="1">
            <a:lnSpc>
              <a:spcPct val="100000"/>
            </a:lnSpc>
            <a:spcBef>
              <a:spcPct val="0"/>
            </a:spcBef>
            <a:spcAft>
              <a:spcPct val="15000"/>
            </a:spcAft>
            <a:buChar char="•"/>
          </a:pPr>
          <a:r>
            <a:rPr lang="zh-CN" altLang="en-US" dirty="0" smtClean="0">
              <a:solidFill>
                <a:srgbClr val="000000">
                  <a:hueOff val="0"/>
                  <a:satOff val="0"/>
                  <a:lumOff val="0"/>
                  <a:alphaOff val="0"/>
                </a:srgbClr>
              </a:solidFill>
              <a:latin typeface="华文中宋" panose="02010600040101010101" pitchFamily="2" charset="-122"/>
              <a:ea typeface="华文中宋" panose="02010600040101010101" pitchFamily="2" charset="-122"/>
              <a:cs typeface="华文中宋" panose="02010600040101010101" pitchFamily="2" charset="-122"/>
            </a:rPr>
            <a:t>四杆</a:t>
          </a:r>
          <a:endParaRPr lang="en-US" altLang="zh-CN" dirty="0" smtClean="0">
            <a:solidFill>
              <a:srgbClr val="000000">
                <a:hueOff val="0"/>
                <a:satOff val="0"/>
                <a:lumOff val="0"/>
                <a:alphaOff val="0"/>
              </a:srgbClr>
            </a:solidFill>
            <a:latin typeface="华文中宋" panose="02010600040101010101" pitchFamily="2" charset="-122"/>
            <a:ea typeface="华文中宋" panose="02010600040101010101" pitchFamily="2" charset="-122"/>
            <a:cs typeface="华文中宋" panose="02010600040101010101" pitchFamily="2" charset="-122"/>
          </a:endParaRPr>
        </a:p>
      </dsp:txBody>
      <dsp:txXfrm>
        <a:off x="3692958" y="1034051"/>
        <a:ext cx="1468374" cy="1363980"/>
      </dsp:txXfrm>
    </dsp:sp>
    <dsp:sp modelId="{8E90BB01-082C-4614-8704-42AF037E13FA}">
      <dsp:nvSpPr>
        <dsp:cNvPr id="9" name="燕尾形 8"/>
        <dsp:cNvSpPr/>
      </dsp:nvSpPr>
      <dsp:spPr bwMode="white">
        <a:xfrm>
          <a:off x="5374266" y="0"/>
          <a:ext cx="1835468" cy="702000"/>
        </a:xfrm>
        <a:prstGeom prst="chevron">
          <a:avLst/>
        </a:prstGeom>
        <a:solidFill>
          <a:srgbClr val="DAEDEF">
            <a:hueOff val="2442768"/>
            <a:satOff val="8397"/>
            <a:lumOff val="-40294"/>
            <a:alphaOff val="0"/>
          </a:srgbClr>
        </a:solidFill>
        <a:ln w="25400" cap="flat" cmpd="sng" algn="ctr">
          <a:solidFill>
            <a:srgbClr val="FFFFFF">
              <a:hueOff val="0"/>
              <a:satOff val="0"/>
              <a:lumOff val="0"/>
              <a:alphaOff val="0"/>
            </a:srgbClr>
          </a:solidFill>
          <a:prstDash val="solid"/>
        </a:ln>
        <a:effectLst/>
      </dsp:spPr>
      <dsp:style>
        <a:lnRef idx="2">
          <a:schemeClr val="lt1"/>
        </a:lnRef>
        <a:fillRef idx="1">
          <a:schemeClr val="accent5">
            <a:hueOff val="0"/>
            <a:satOff val="0"/>
            <a:lumOff val="0"/>
            <a:alpha val="100000"/>
          </a:schemeClr>
        </a:fillRef>
        <a:effectRef idx="0">
          <a:scrgbClr r="0" g="0" b="0"/>
        </a:effectRef>
        <a:fontRef idx="minor">
          <a:schemeClr val="lt1"/>
        </a:fontRef>
      </dsp:style>
      <dsp:txBody>
        <a:bodyPr lIns="52006" tIns="17335" rIns="17335" bIns="17335" anchor="ctr"/>
        <a:lstStyle>
          <a:lvl1pPr algn="ctr">
            <a:defRPr sz="1300"/>
          </a:lvl1pPr>
          <a:lvl2pPr marL="57150" indent="-57150" algn="ctr">
            <a:defRPr sz="1000"/>
          </a:lvl2pPr>
          <a:lvl3pPr marL="114300" indent="-57150" algn="ctr">
            <a:defRPr sz="1000"/>
          </a:lvl3pPr>
          <a:lvl4pPr marL="171450" indent="-57150" algn="ctr">
            <a:defRPr sz="1000"/>
          </a:lvl4pPr>
          <a:lvl5pPr marL="228600" indent="-57150" algn="ctr">
            <a:defRPr sz="1000"/>
          </a:lvl5pPr>
          <a:lvl6pPr marL="285750" indent="-57150" algn="ctr">
            <a:defRPr sz="1000"/>
          </a:lvl6pPr>
          <a:lvl7pPr marL="342900" indent="-57150" algn="ctr">
            <a:defRPr sz="1000"/>
          </a:lvl7pPr>
          <a:lvl8pPr marL="400050" indent="-57150" algn="ctr">
            <a:defRPr sz="1000"/>
          </a:lvl8pPr>
          <a:lvl9pPr marL="457200" indent="-57150" algn="ctr">
            <a:defRPr sz="1000"/>
          </a:lvl9pPr>
        </a:lstStyle>
        <a:p>
          <a:pPr lvl="0">
            <a:lnSpc>
              <a:spcPct val="100000"/>
            </a:lnSpc>
            <a:spcBef>
              <a:spcPct val="0"/>
            </a:spcBef>
            <a:spcAft>
              <a:spcPct val="35000"/>
            </a:spcAft>
          </a:pPr>
          <a:r>
            <a:rPr lang="en-US" altLang="zh-CN" dirty="0" smtClean="0">
              <a:solidFill>
                <a:srgbClr val="FF0000"/>
              </a:solidFill>
              <a:latin typeface="Arial" panose="020B0604020202020204"/>
              <a:ea typeface="宋体" panose="02010600030101010101" pitchFamily="2" charset="-122"/>
              <a:cs typeface="+mn-cs"/>
            </a:rPr>
            <a:t>DTL</a:t>
          </a:r>
          <a:endParaRPr lang="zh-CN" altLang="en-US" dirty="0">
            <a:solidFill>
              <a:srgbClr val="FF0000"/>
            </a:solidFill>
            <a:latin typeface="Arial" panose="020B0604020202020204"/>
            <a:ea typeface="宋体" panose="02010600030101010101" pitchFamily="2" charset="-122"/>
            <a:cs typeface="+mn-cs"/>
          </a:endParaRPr>
        </a:p>
      </dsp:txBody>
      <dsp:txXfrm>
        <a:off x="5374266" y="0"/>
        <a:ext cx="1835468" cy="702000"/>
      </dsp:txXfrm>
    </dsp:sp>
    <dsp:sp modelId="{95EFDEB0-372F-4E3F-9D0C-7486125FFDA4}">
      <dsp:nvSpPr>
        <dsp:cNvPr id="10" name="矩形 9"/>
        <dsp:cNvSpPr/>
      </dsp:nvSpPr>
      <dsp:spPr bwMode="white">
        <a:xfrm>
          <a:off x="5499019" y="998206"/>
          <a:ext cx="1468374" cy="1363980"/>
        </a:xfrm>
        <a:prstGeom prst="rect">
          <a:avLst/>
        </a:prstGeom>
        <a:noFill/>
        <a:ln>
          <a:noFill/>
        </a:ln>
        <a:effectLst/>
      </dsp:spPr>
      <dsp:style>
        <a:lnRef idx="0">
          <a:schemeClr val="dk1">
            <a:alpha val="0"/>
          </a:schemeClr>
        </a:lnRef>
        <a:fillRef idx="0">
          <a:schemeClr val="lt1">
            <a:alpha val="0"/>
          </a:schemeClr>
        </a:fillRef>
        <a:effectRef idx="0">
          <a:scrgbClr r="0" g="0" b="0"/>
        </a:effectRef>
        <a:fontRef idx="minor"/>
      </dsp:style>
      <dsp:txBody>
        <a:bodyPr lIns="0" tIns="0" rIns="0" bIns="0" anchor="t"/>
        <a:lstStyle>
          <a:lvl1pPr algn="l">
            <a:defRPr sz="1300"/>
          </a:lvl1pPr>
          <a:lvl2pPr marL="114300" indent="-114300" algn="l">
            <a:defRPr sz="1300"/>
          </a:lvl2pPr>
          <a:lvl3pPr marL="228600" indent="-114300" algn="l">
            <a:defRPr sz="1300"/>
          </a:lvl3pPr>
          <a:lvl4pPr marL="342900" indent="-114300" algn="l">
            <a:defRPr sz="1300"/>
          </a:lvl4pPr>
          <a:lvl5pPr marL="457200" indent="-114300" algn="l">
            <a:defRPr sz="1300"/>
          </a:lvl5pPr>
          <a:lvl6pPr marL="571500" indent="-114300" algn="l">
            <a:defRPr sz="1300"/>
          </a:lvl6pPr>
          <a:lvl7pPr marL="685800" indent="-114300" algn="l">
            <a:defRPr sz="1300"/>
          </a:lvl7pPr>
          <a:lvl8pPr marL="800100" indent="-114300" algn="l">
            <a:defRPr sz="1300"/>
          </a:lvl8pPr>
          <a:lvl9pPr marL="914400" indent="-114300" algn="l">
            <a:defRPr sz="1300"/>
          </a:lvl9pPr>
        </a:lstStyle>
        <a:p>
          <a:pPr lvl="1">
            <a:lnSpc>
              <a:spcPct val="100000"/>
            </a:lnSpc>
            <a:spcBef>
              <a:spcPct val="0"/>
            </a:spcBef>
            <a:spcAft>
              <a:spcPct val="15000"/>
            </a:spcAft>
            <a:buChar char="•"/>
          </a:pPr>
          <a:r>
            <a:rPr lang="en-US" altLang="zh-CN" dirty="0" smtClean="0">
              <a:solidFill>
                <a:srgbClr val="000000">
                  <a:hueOff val="0"/>
                  <a:satOff val="0"/>
                  <a:lumOff val="0"/>
                  <a:alphaOff val="0"/>
                </a:srgbClr>
              </a:solidFill>
              <a:latin typeface="华文中宋" panose="02010600040101010101" pitchFamily="2" charset="-122"/>
              <a:ea typeface="华文中宋" panose="02010600040101010101" pitchFamily="2" charset="-122"/>
              <a:cs typeface="华文中宋" panose="02010600040101010101" pitchFamily="2" charset="-122"/>
            </a:rPr>
            <a:t>Alvarez</a:t>
          </a:r>
          <a:endParaRPr lang="zh-CN" altLang="en-US" dirty="0">
            <a:solidFill>
              <a:srgbClr val="FF0000"/>
            </a:solidFill>
            <a:latin typeface="华文中宋" panose="02010600040101010101" pitchFamily="2" charset="-122"/>
            <a:ea typeface="华文中宋" panose="02010600040101010101" pitchFamily="2" charset="-122"/>
            <a:cs typeface="华文中宋" panose="02010600040101010101" pitchFamily="2" charset="-122"/>
          </a:endParaRPr>
        </a:p>
        <a:p>
          <a:pPr lvl="1">
            <a:lnSpc>
              <a:spcPct val="100000"/>
            </a:lnSpc>
            <a:spcBef>
              <a:spcPct val="0"/>
            </a:spcBef>
            <a:spcAft>
              <a:spcPct val="15000"/>
            </a:spcAft>
            <a:buChar char="•"/>
          </a:pPr>
          <a:r>
            <a:rPr lang="en-US" altLang="zh-CN" dirty="0" smtClean="0">
              <a:solidFill>
                <a:srgbClr val="FF0000"/>
              </a:solidFill>
              <a:latin typeface="华文中宋" panose="02010600040101010101" pitchFamily="2" charset="-122"/>
              <a:ea typeface="华文中宋" panose="02010600040101010101" pitchFamily="2" charset="-122"/>
              <a:cs typeface="华文中宋" panose="02010600040101010101" pitchFamily="2" charset="-122"/>
            </a:rPr>
            <a:t>H-type</a:t>
          </a:r>
          <a:endParaRPr lang="en-US" altLang="zh-CN" dirty="0" smtClean="0">
            <a:solidFill>
              <a:srgbClr val="FF0000"/>
            </a:solidFill>
            <a:latin typeface="华文中宋" panose="02010600040101010101" pitchFamily="2" charset="-122"/>
            <a:ea typeface="华文中宋" panose="02010600040101010101" pitchFamily="2" charset="-122"/>
            <a:cs typeface="华文中宋" panose="02010600040101010101" pitchFamily="2" charset="-122"/>
          </a:endParaRPr>
        </a:p>
        <a:p>
          <a:pPr lvl="1">
            <a:lnSpc>
              <a:spcPct val="100000"/>
            </a:lnSpc>
            <a:spcBef>
              <a:spcPct val="0"/>
            </a:spcBef>
            <a:spcAft>
              <a:spcPct val="15000"/>
            </a:spcAft>
            <a:buChar char="•"/>
          </a:pPr>
          <a:r>
            <a:rPr lang="en-US" altLang="zh-CN" dirty="0" smtClean="0">
              <a:solidFill>
                <a:srgbClr val="000000"/>
              </a:solidFill>
              <a:latin typeface="华文中宋" panose="02010600040101010101" pitchFamily="2" charset="-122"/>
              <a:ea typeface="华文中宋" panose="02010600040101010101" pitchFamily="2" charset="-122"/>
              <a:cs typeface="华文中宋" panose="02010600040101010101" pitchFamily="2" charset="-122"/>
            </a:rPr>
            <a:t>QWR</a:t>
          </a:r>
          <a:endParaRPr>
            <a:solidFill>
              <a:schemeClr val="tx1"/>
            </a:solidFill>
          </a:endParaRPr>
        </a:p>
      </dsp:txBody>
      <dsp:txXfrm>
        <a:off x="5499019" y="998206"/>
        <a:ext cx="1468374" cy="1363980"/>
      </dsp:txXfrm>
    </dsp:sp>
    <dsp:sp modelId="{3EBC3EC0-124B-47C0-AD28-389186DDF16E}">
      <dsp:nvSpPr>
        <dsp:cNvPr id="11" name="燕尾形 10"/>
        <dsp:cNvSpPr/>
      </dsp:nvSpPr>
      <dsp:spPr bwMode="white">
        <a:xfrm>
          <a:off x="7165688" y="0"/>
          <a:ext cx="1835468" cy="702000"/>
        </a:xfrm>
        <a:prstGeom prst="chevron">
          <a:avLst/>
        </a:prstGeom>
        <a:solidFill>
          <a:srgbClr val="DAEDEF">
            <a:hueOff val="3257024"/>
            <a:satOff val="11196"/>
            <a:lumOff val="-53725"/>
            <a:alphaOff val="0"/>
          </a:srgbClr>
        </a:solidFill>
        <a:ln w="25400" cap="flat" cmpd="sng" algn="ctr">
          <a:solidFill>
            <a:srgbClr val="FFFFFF">
              <a:hueOff val="0"/>
              <a:satOff val="0"/>
              <a:lumOff val="0"/>
              <a:alphaOff val="0"/>
            </a:srgbClr>
          </a:solidFill>
          <a:prstDash val="solid"/>
        </a:ln>
        <a:effectLst/>
      </dsp:spPr>
      <dsp:style>
        <a:lnRef idx="2">
          <a:schemeClr val="lt1"/>
        </a:lnRef>
        <a:fillRef idx="1">
          <a:schemeClr val="accent5">
            <a:hueOff val="0"/>
            <a:satOff val="0"/>
            <a:lumOff val="0"/>
            <a:alpha val="100000"/>
          </a:schemeClr>
        </a:fillRef>
        <a:effectRef idx="0">
          <a:scrgbClr r="0" g="0" b="0"/>
        </a:effectRef>
        <a:fontRef idx="minor">
          <a:schemeClr val="lt1"/>
        </a:fontRef>
      </dsp:style>
      <dsp:txBody>
        <a:bodyPr lIns="52006" tIns="17335" rIns="17335" bIns="17335" anchor="ctr"/>
        <a:lstStyle>
          <a:lvl1pPr algn="ctr">
            <a:defRPr sz="1300"/>
          </a:lvl1pPr>
          <a:lvl2pPr marL="57150" indent="-57150" algn="ctr">
            <a:defRPr sz="1000"/>
          </a:lvl2pPr>
          <a:lvl3pPr marL="114300" indent="-57150" algn="ctr">
            <a:defRPr sz="1000"/>
          </a:lvl3pPr>
          <a:lvl4pPr marL="171450" indent="-57150" algn="ctr">
            <a:defRPr sz="1000"/>
          </a:lvl4pPr>
          <a:lvl5pPr marL="228600" indent="-57150" algn="ctr">
            <a:defRPr sz="1000"/>
          </a:lvl5pPr>
          <a:lvl6pPr marL="285750" indent="-57150" algn="ctr">
            <a:defRPr sz="1000"/>
          </a:lvl6pPr>
          <a:lvl7pPr marL="342900" indent="-57150" algn="ctr">
            <a:defRPr sz="1000"/>
          </a:lvl7pPr>
          <a:lvl8pPr marL="400050" indent="-57150" algn="ctr">
            <a:defRPr sz="1000"/>
          </a:lvl8pPr>
          <a:lvl9pPr marL="457200" indent="-57150" algn="ctr">
            <a:defRPr sz="1000"/>
          </a:lvl9pPr>
        </a:lstStyle>
        <a:p>
          <a:pPr lvl="0">
            <a:lnSpc>
              <a:spcPct val="100000"/>
            </a:lnSpc>
            <a:spcBef>
              <a:spcPct val="0"/>
            </a:spcBef>
            <a:spcAft>
              <a:spcPct val="35000"/>
            </a:spcAft>
          </a:pPr>
          <a:r>
            <a:rPr lang="en-US" altLang="zh-CN" dirty="0" smtClean="0">
              <a:solidFill>
                <a:srgbClr val="FF0000"/>
              </a:solidFill>
              <a:latin typeface="Arial" panose="020B0604020202020204"/>
              <a:ea typeface="宋体" panose="02010600030101010101" pitchFamily="2" charset="-122"/>
              <a:cs typeface="+mn-cs"/>
            </a:rPr>
            <a:t>LRBT</a:t>
          </a:r>
          <a:endParaRPr lang="zh-CN" altLang="en-US" dirty="0">
            <a:solidFill>
              <a:srgbClr val="FF0000"/>
            </a:solidFill>
            <a:latin typeface="Arial" panose="020B0604020202020204"/>
            <a:ea typeface="宋体" panose="02010600030101010101" pitchFamily="2" charset="-122"/>
            <a:cs typeface="+mn-cs"/>
          </a:endParaRPr>
        </a:p>
      </dsp:txBody>
      <dsp:txXfrm>
        <a:off x="7165688" y="0"/>
        <a:ext cx="1835468" cy="702000"/>
      </dsp:txXfrm>
    </dsp:sp>
    <dsp:sp modelId="{7FB8C7E2-58DB-40DB-B485-5357E767BC61}">
      <dsp:nvSpPr>
        <dsp:cNvPr id="12" name="矩形 11"/>
        <dsp:cNvSpPr/>
      </dsp:nvSpPr>
      <dsp:spPr bwMode="white">
        <a:xfrm>
          <a:off x="7305081" y="1010154"/>
          <a:ext cx="1468374" cy="1363980"/>
        </a:xfrm>
        <a:prstGeom prst="rect">
          <a:avLst/>
        </a:prstGeom>
        <a:noFill/>
        <a:ln>
          <a:noFill/>
        </a:ln>
        <a:effectLst/>
      </dsp:spPr>
      <dsp:style>
        <a:lnRef idx="0">
          <a:schemeClr val="dk1">
            <a:alpha val="0"/>
          </a:schemeClr>
        </a:lnRef>
        <a:fillRef idx="0">
          <a:schemeClr val="lt1">
            <a:alpha val="0"/>
          </a:schemeClr>
        </a:fillRef>
        <a:effectRef idx="0">
          <a:scrgbClr r="0" g="0" b="0"/>
        </a:effectRef>
        <a:fontRef idx="minor"/>
      </dsp:style>
      <dsp:txBody>
        <a:bodyPr lIns="0" tIns="0" rIns="0" bIns="0" anchor="t"/>
        <a:lstStyle>
          <a:lvl1pPr algn="l">
            <a:defRPr sz="1300"/>
          </a:lvl1pPr>
          <a:lvl2pPr marL="114300" indent="-114300" algn="l">
            <a:defRPr sz="1300"/>
          </a:lvl2pPr>
          <a:lvl3pPr marL="228600" indent="-114300" algn="l">
            <a:defRPr sz="1300"/>
          </a:lvl3pPr>
          <a:lvl4pPr marL="342900" indent="-114300" algn="l">
            <a:defRPr sz="1300"/>
          </a:lvl4pPr>
          <a:lvl5pPr marL="457200" indent="-114300" algn="l">
            <a:defRPr sz="1300"/>
          </a:lvl5pPr>
          <a:lvl6pPr marL="571500" indent="-114300" algn="l">
            <a:defRPr sz="1300"/>
          </a:lvl6pPr>
          <a:lvl7pPr marL="685800" indent="-114300" algn="l">
            <a:defRPr sz="1300"/>
          </a:lvl7pPr>
          <a:lvl8pPr marL="800100" indent="-114300" algn="l">
            <a:defRPr sz="1300"/>
          </a:lvl8pPr>
          <a:lvl9pPr marL="914400" indent="-114300" algn="l">
            <a:defRPr sz="1300"/>
          </a:lvl9pPr>
        </a:lstStyle>
        <a:p>
          <a:pPr lvl="1">
            <a:lnSpc>
              <a:spcPct val="100000"/>
            </a:lnSpc>
            <a:spcBef>
              <a:spcPct val="0"/>
            </a:spcBef>
            <a:spcAft>
              <a:spcPct val="15000"/>
            </a:spcAft>
            <a:buChar char="•"/>
          </a:pPr>
          <a:r>
            <a:rPr lang="en-US" altLang="zh-CN" dirty="0" err="1" smtClean="0">
              <a:solidFill>
                <a:srgbClr val="000000">
                  <a:hueOff val="0"/>
                  <a:satOff val="0"/>
                  <a:lumOff val="0"/>
                  <a:alphaOff val="0"/>
                </a:srgbClr>
              </a:solidFill>
              <a:latin typeface="华文中宋" panose="02010600040101010101" pitchFamily="2" charset="-122"/>
              <a:ea typeface="华文中宋" panose="02010600040101010101" pitchFamily="2" charset="-122"/>
              <a:cs typeface="华文中宋" panose="02010600040101010101" pitchFamily="2" charset="-122"/>
            </a:rPr>
            <a:t>Debuncher</a:t>
          </a:r>
          <a:endParaRPr lang="zh-CN" altLang="en-US" dirty="0">
            <a:solidFill>
              <a:srgbClr val="FF0000"/>
            </a:solidFill>
            <a:latin typeface="华文中宋" panose="02010600040101010101" pitchFamily="2" charset="-122"/>
            <a:ea typeface="华文中宋" panose="02010600040101010101" pitchFamily="2" charset="-122"/>
            <a:cs typeface="华文中宋" panose="02010600040101010101" pitchFamily="2" charset="-122"/>
          </a:endParaRPr>
        </a:p>
      </dsp:txBody>
      <dsp:txXfrm>
        <a:off x="7305081" y="1010154"/>
        <a:ext cx="1468374" cy="1363980"/>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type="chevron" r:blip="" rot="180">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type="chevron" r:blip="" rot="180">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zh-CN" altLang="en-US"/>
          </a:p>
        </p:txBody>
      </p:sp>
      <p:sp>
        <p:nvSpPr>
          <p:cNvPr id="3" name="日期占位符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4B18F8A-74B5-9148-A891-627592061A38}" type="datetimeFigureOut">
              <a:rPr kumimoji="1" lang="zh-CN" altLang="en-US" smtClean="0"/>
            </a:fld>
            <a:endParaRPr kumimoji="1" lang="zh-CN" altLang="en-US"/>
          </a:p>
        </p:txBody>
      </p:sp>
      <p:sp>
        <p:nvSpPr>
          <p:cNvPr id="4" name="页脚占位符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zh-CN" altLang="en-US"/>
          </a:p>
        </p:txBody>
      </p:sp>
      <p:sp>
        <p:nvSpPr>
          <p:cNvPr id="5" name="幻灯片编号占位符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008768D9-5829-CA4C-800C-5932EF9830F6}" type="slidenum">
              <a:rPr kumimoji="1" lang="zh-CN" altLang="en-US" smtClean="0"/>
            </a:fld>
            <a:endParaRPr kumimoji="1" lang="zh-CN" altLang="en-US"/>
          </a:p>
        </p:txBody>
      </p:sp>
    </p:spTree>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6D6ACD6-F780-4A47-B5D9-D292A4BD6F81}" type="datetimeFigureOut">
              <a:rPr kumimoji="1" lang="zh-CN" altLang="en-US" smtClean="0"/>
            </a:fld>
            <a:endParaRPr kumimoji="1"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zh-CN" altLang="en-US"/>
          </a:p>
        </p:txBody>
      </p:sp>
      <p:sp>
        <p:nvSpPr>
          <p:cNvPr id="7" name="幻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712715C-60D8-4442-95C1-470452B8606C}" type="slidenum">
              <a:rPr kumimoji="1" lang="zh-CN" altLang="en-US" smtClean="0"/>
            </a:fld>
            <a:endParaRPr kumimoji="1" lang="zh-CN" altLang="en-US"/>
          </a:p>
        </p:txBody>
      </p:sp>
    </p:spTree>
  </p:cSld>
  <p:clrMap bg1="lt1" tx1="dk1" bg2="lt2" tx2="dk2" accent1="accent1" accent2="accent2" accent3="accent3" accent4="accent4" accent5="accent5" accent6="accent6" hlink="hlink" folHlink="folHlink"/>
  <p:hf hdr="0" ftr="0" dt="0"/>
  <p:notesStyle>
    <a:lvl1pPr marL="0" algn="l" defTabSz="342900" rtl="0" eaLnBrk="1" latinLnBrk="0" hangingPunct="1">
      <a:defRPr sz="900" kern="1200">
        <a:solidFill>
          <a:schemeClr val="tx1"/>
        </a:solidFill>
        <a:latin typeface="+mn-lt"/>
        <a:ea typeface="+mn-ea"/>
        <a:cs typeface="+mn-cs"/>
      </a:defRPr>
    </a:lvl1pPr>
    <a:lvl2pPr marL="342900" algn="l" defTabSz="342900" rtl="0" eaLnBrk="1" latinLnBrk="0" hangingPunct="1">
      <a:defRPr sz="900" kern="1200">
        <a:solidFill>
          <a:schemeClr val="tx1"/>
        </a:solidFill>
        <a:latin typeface="+mn-lt"/>
        <a:ea typeface="+mn-ea"/>
        <a:cs typeface="+mn-cs"/>
      </a:defRPr>
    </a:lvl2pPr>
    <a:lvl3pPr marL="685800" algn="l" defTabSz="342900" rtl="0" eaLnBrk="1" latinLnBrk="0" hangingPunct="1">
      <a:defRPr sz="900" kern="1200">
        <a:solidFill>
          <a:schemeClr val="tx1"/>
        </a:solidFill>
        <a:latin typeface="+mn-lt"/>
        <a:ea typeface="+mn-ea"/>
        <a:cs typeface="+mn-cs"/>
      </a:defRPr>
    </a:lvl3pPr>
    <a:lvl4pPr marL="1028700" algn="l" defTabSz="342900" rtl="0" eaLnBrk="1" latinLnBrk="0" hangingPunct="1">
      <a:defRPr sz="900" kern="1200">
        <a:solidFill>
          <a:schemeClr val="tx1"/>
        </a:solidFill>
        <a:latin typeface="+mn-lt"/>
        <a:ea typeface="+mn-ea"/>
        <a:cs typeface="+mn-cs"/>
      </a:defRPr>
    </a:lvl4pPr>
    <a:lvl5pPr marL="1371600" algn="l" defTabSz="342900" rtl="0" eaLnBrk="1" latinLnBrk="0" hangingPunct="1">
      <a:defRPr sz="900" kern="1200">
        <a:solidFill>
          <a:schemeClr val="tx1"/>
        </a:solidFill>
        <a:latin typeface="+mn-lt"/>
        <a:ea typeface="+mn-ea"/>
        <a:cs typeface="+mn-cs"/>
      </a:defRPr>
    </a:lvl5pPr>
    <a:lvl6pPr marL="1714500" algn="l" defTabSz="342900" rtl="0" eaLnBrk="1" latinLnBrk="0" hangingPunct="1">
      <a:defRPr sz="900" kern="1200">
        <a:solidFill>
          <a:schemeClr val="tx1"/>
        </a:solidFill>
        <a:latin typeface="+mn-lt"/>
        <a:ea typeface="+mn-ea"/>
        <a:cs typeface="+mn-cs"/>
      </a:defRPr>
    </a:lvl6pPr>
    <a:lvl7pPr marL="2057400" algn="l" defTabSz="342900" rtl="0" eaLnBrk="1" latinLnBrk="0" hangingPunct="1">
      <a:defRPr sz="900" kern="1200">
        <a:solidFill>
          <a:schemeClr val="tx1"/>
        </a:solidFill>
        <a:latin typeface="+mn-lt"/>
        <a:ea typeface="+mn-ea"/>
        <a:cs typeface="+mn-cs"/>
      </a:defRPr>
    </a:lvl7pPr>
    <a:lvl8pPr marL="2400300" algn="l" defTabSz="342900" rtl="0" eaLnBrk="1" latinLnBrk="0" hangingPunct="1">
      <a:defRPr sz="900" kern="1200">
        <a:solidFill>
          <a:schemeClr val="tx1"/>
        </a:solidFill>
        <a:latin typeface="+mn-lt"/>
        <a:ea typeface="+mn-ea"/>
        <a:cs typeface="+mn-cs"/>
      </a:defRPr>
    </a:lvl8pPr>
    <a:lvl9pPr marL="2743200" algn="l" defTabSz="3429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342900" rtl="0" eaLnBrk="1" fontAlgn="auto" latinLnBrk="0" hangingPunct="1">
              <a:lnSpc>
                <a:spcPct val="100000"/>
              </a:lnSpc>
              <a:spcBef>
                <a:spcPts val="0"/>
              </a:spcBef>
              <a:spcAft>
                <a:spcPts val="0"/>
              </a:spcAft>
              <a:buClrTx/>
              <a:buSzTx/>
              <a:buFontTx/>
              <a:buNone/>
              <a:defRPr/>
            </a:pPr>
            <a:fld id="{D712715C-60D8-4442-95C1-470452B8606C}" type="slidenum">
              <a:rPr kumimoji="1"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fld>
            <a:endParaRPr kumimoji="1"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712715C-60D8-4442-95C1-470452B8606C}" type="slidenum">
              <a:rPr kumimoji="1" lang="zh-CN" altLang="en-US" smtClean="0"/>
            </a:fld>
            <a:endParaRPr kumimoji="1"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b="1" noProof="0" dirty="0" smtClean="0">
                <a:ln>
                  <a:noFill/>
                </a:ln>
                <a:solidFill>
                  <a:srgbClr val="071F65"/>
                </a:solidFill>
                <a:effectLst/>
                <a:uLnTx/>
                <a:uFillTx/>
                <a:latin typeface="方正小标宋简体" panose="03000509000000000000" charset="-122"/>
                <a:ea typeface="微软雅黑" panose="020B0503020204020204" pitchFamily="34" charset="-122"/>
                <a:sym typeface="+mn-ea"/>
              </a:rPr>
              <a:t>重离子升级工程</a:t>
            </a:r>
            <a:r>
              <a:rPr lang="zh-CN" altLang="en-US" noProof="0" dirty="0" smtClean="0">
                <a:ln>
                  <a:noFill/>
                </a:ln>
                <a:solidFill>
                  <a:srgbClr val="071F65"/>
                </a:solidFill>
                <a:effectLst/>
                <a:uLnTx/>
                <a:uFillTx/>
                <a:latin typeface="方正小标宋简体" panose="03000509000000000000" charset="-122"/>
                <a:ea typeface="微软雅黑" panose="020B0503020204020204" pitchFamily="34" charset="-122"/>
                <a:sym typeface="+mn-ea"/>
              </a:rPr>
              <a:t>（</a:t>
            </a:r>
            <a:r>
              <a:rPr lang="zh-CN" altLang="en-US" noProof="0" dirty="0" smtClean="0">
                <a:ln>
                  <a:noFill/>
                </a:ln>
                <a:solidFill>
                  <a:srgbClr val="071F65"/>
                </a:solidFill>
                <a:effectLst/>
                <a:uLnTx/>
                <a:uFillTx/>
                <a:latin typeface="方正小标宋简体" panose="03000509000000000000" charset="-122"/>
                <a:ea typeface="幼圆" panose="02010509060101010101" pitchFamily="49" charset="-122"/>
                <a:sym typeface="+mn-ea"/>
              </a:rPr>
              <a:t>需求迫切</a:t>
            </a:r>
            <a:r>
              <a:rPr lang="zh-CN" altLang="en-US" dirty="0" smtClean="0">
                <a:solidFill>
                  <a:srgbClr val="071F65"/>
                </a:solidFill>
                <a:latin typeface="方正小标宋简体" panose="03000509000000000000" charset="-122"/>
                <a:ea typeface="幼圆" panose="02010509060101010101" pitchFamily="49" charset="-122"/>
                <a:sym typeface="+mn-ea"/>
              </a:rPr>
              <a:t>、</a:t>
            </a:r>
            <a:r>
              <a:rPr lang="zh-CN" altLang="en-US" noProof="0" dirty="0" smtClean="0">
                <a:ln>
                  <a:noFill/>
                </a:ln>
                <a:solidFill>
                  <a:srgbClr val="071F65"/>
                </a:solidFill>
                <a:effectLst/>
                <a:uLnTx/>
                <a:uFillTx/>
                <a:latin typeface="方正小标宋简体" panose="03000509000000000000" charset="-122"/>
                <a:ea typeface="幼圆" panose="02010509060101010101" pitchFamily="49" charset="-122"/>
                <a:sym typeface="+mn-ea"/>
              </a:rPr>
              <a:t>投资小、收益大、基础好、建设快、基建配套已完成</a:t>
            </a:r>
            <a:r>
              <a:rPr lang="zh-CN" altLang="en-US" dirty="0" smtClean="0">
                <a:solidFill>
                  <a:srgbClr val="071F65"/>
                </a:solidFill>
                <a:latin typeface="方正小标宋简体" panose="03000509000000000000" charset="-122"/>
                <a:ea typeface="微软雅黑" panose="020B0503020204020204" pitchFamily="34" charset="-122"/>
                <a:sym typeface="+mn-ea"/>
              </a:rPr>
              <a:t>）</a:t>
            </a:r>
            <a:endParaRPr lang="zh-CN" altLang="en-US" dirty="0" smtClean="0">
              <a:solidFill>
                <a:srgbClr val="071F65"/>
              </a:solidFill>
              <a:latin typeface="方正小标宋简体" panose="03000509000000000000" charset="-122"/>
              <a:ea typeface="微软雅黑" panose="020B0503020204020204" pitchFamily="34" charset="-122"/>
            </a:endParaRPr>
          </a:p>
          <a:p>
            <a:endParaRPr lang="zh-CN" altLang="en-US"/>
          </a:p>
        </p:txBody>
      </p:sp>
      <p:sp>
        <p:nvSpPr>
          <p:cNvPr id="4" name="灯片编号占位符 3"/>
          <p:cNvSpPr>
            <a:spLocks noGrp="1"/>
          </p:cNvSpPr>
          <p:nvPr>
            <p:ph type="sldNum" sz="quarter" idx="5"/>
          </p:nvPr>
        </p:nvSpPr>
        <p:spPr/>
        <p:txBody>
          <a:bodyPr/>
          <a:p>
            <a:fld id="{D712715C-60D8-4442-95C1-470452B8606C}" type="slidenum">
              <a:rPr kumimoji="1" lang="zh-CN" altLang="en-US" smtClean="0"/>
            </a:fld>
            <a:endParaRPr kumimoji="1"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342900" rtl="0" eaLnBrk="1" fontAlgn="auto" latinLnBrk="0" hangingPunct="1">
              <a:lnSpc>
                <a:spcPct val="100000"/>
              </a:lnSpc>
              <a:spcBef>
                <a:spcPts val="0"/>
              </a:spcBef>
              <a:spcAft>
                <a:spcPts val="0"/>
              </a:spcAft>
              <a:buClrTx/>
              <a:buSzTx/>
              <a:buFontTx/>
              <a:buNone/>
              <a:defRPr/>
            </a:pPr>
            <a:fld id="{D712715C-60D8-4442-95C1-470452B8606C}" type="slidenum">
              <a:rPr kumimoji="1"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fld>
            <a:endParaRPr kumimoji="1"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4" Type="http://schemas.openxmlformats.org/officeDocument/2006/relationships/image" Target="../media/image3.jpeg"/><Relationship Id="rId3" Type="http://schemas.microsoft.com/office/2007/relationships/hdphoto" Target="../media/image2.wdp"/><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DC68FAA-76B4-4889-B410-8B08CDF6E43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DBCC7E5-915D-404B-A13F-1AED2D3F37BD}" type="slidenum">
              <a:rPr lang="zh-CN" altLang="en-US" smtClean="0"/>
            </a:fld>
            <a:endParaRPr lang="zh-CN" altLang="en-US"/>
          </a:p>
        </p:txBody>
      </p:sp>
      <p:grpSp>
        <p:nvGrpSpPr>
          <p:cNvPr id="5" name="组合 4"/>
          <p:cNvGrpSpPr/>
          <p:nvPr userDrawn="1"/>
        </p:nvGrpSpPr>
        <p:grpSpPr>
          <a:xfrm>
            <a:off x="11627" y="-4686"/>
            <a:ext cx="9132373" cy="752465"/>
            <a:chOff x="-44158" y="-1644370"/>
            <a:chExt cx="9132373" cy="752465"/>
          </a:xfrm>
        </p:grpSpPr>
        <p:pic>
          <p:nvPicPr>
            <p:cNvPr id="6" name="Picture 2" descr="F:\重点实验室\办公室\宣传\实验室装置\照片\大E.JPG"/>
            <p:cNvPicPr>
              <a:picLocks noChangeAspect="1" noChangeArrowheads="1"/>
            </p:cNvPicPr>
            <p:nvPr/>
          </p:nvPicPr>
          <p:blipFill>
            <a:blip r:embed="rId2" cstate="print">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42718" y="-1640194"/>
              <a:ext cx="1207842" cy="744577"/>
            </a:xfrm>
            <a:prstGeom prst="roundRect">
              <a:avLst>
                <a:gd name="adj" fmla="val 0"/>
              </a:avLst>
            </a:prstGeom>
            <a:ln>
              <a:noFill/>
            </a:ln>
            <a:effectLst/>
            <a:scene3d>
              <a:camera prst="orthographicFront"/>
              <a:lightRig rig="contrasting" dir="t">
                <a:rot lat="0" lon="0" rev="4200000"/>
              </a:lightRig>
            </a:scene3d>
            <a:sp3d prstMaterial="plastic">
              <a:contourClr>
                <a:srgbClr val="969696"/>
              </a:contourClr>
            </a:sp3d>
            <a:extLst>
              <a:ext uri="{909E8E84-426E-40DD-AFC4-6F175D3DCCD1}">
                <a14:hiddenFill xmlns:a14="http://schemas.microsoft.com/office/drawing/2010/main">
                  <a:solidFill>
                    <a:srgbClr val="FFFFFF"/>
                  </a:solidFill>
                </a14:hiddenFill>
              </a:ext>
            </a:extLst>
          </p:spPr>
        </p:pic>
        <p:sp>
          <p:nvSpPr>
            <p:cNvPr id="7" name="同侧圆角矩形 26"/>
            <p:cNvSpPr>
              <a:spLocks noChangeAspect="1"/>
            </p:cNvSpPr>
            <p:nvPr/>
          </p:nvSpPr>
          <p:spPr>
            <a:xfrm rot="5400000">
              <a:off x="188194" y="-1872546"/>
              <a:ext cx="744577" cy="1209282"/>
            </a:xfrm>
            <a:prstGeom prst="round2SameRect">
              <a:avLst>
                <a:gd name="adj1" fmla="val 0"/>
                <a:gd name="adj2" fmla="val 0"/>
              </a:avLst>
            </a:prstGeom>
            <a:gradFill flip="none" rotWithShape="1">
              <a:gsLst>
                <a:gs pos="0">
                  <a:srgbClr val="2340A4">
                    <a:alpha val="19000"/>
                  </a:srgbClr>
                </a:gs>
                <a:gs pos="100000">
                  <a:srgbClr val="554281">
                    <a:alpha val="58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descr="mmexport1562286381387.jpg"/>
            <p:cNvPicPr>
              <a:picLocks noChangeAspect="1"/>
            </p:cNvPicPr>
            <p:nvPr/>
          </p:nvPicPr>
          <p:blipFill>
            <a:blip r:embed="rId4" cstate="print"/>
            <a:stretch>
              <a:fillRect/>
            </a:stretch>
          </p:blipFill>
          <p:spPr>
            <a:xfrm>
              <a:off x="-37023" y="-1640658"/>
              <a:ext cx="1201821" cy="740865"/>
            </a:xfrm>
            <a:prstGeom prst="roundRect">
              <a:avLst>
                <a:gd name="adj" fmla="val 0"/>
              </a:avLst>
            </a:prstGeom>
            <a:ln>
              <a:noFill/>
            </a:ln>
            <a:effectLst/>
            <a:scene3d>
              <a:camera prst="orthographicFront"/>
              <a:lightRig rig="contrasting" dir="t">
                <a:rot lat="0" lon="0" rev="4200000"/>
              </a:lightRig>
            </a:scene3d>
            <a:sp3d prstMaterial="plastic">
              <a:contourClr>
                <a:srgbClr val="969696"/>
              </a:contourClr>
            </a:sp3d>
          </p:spPr>
        </p:pic>
        <p:grpSp>
          <p:nvGrpSpPr>
            <p:cNvPr id="9" name="组合 8"/>
            <p:cNvGrpSpPr/>
            <p:nvPr/>
          </p:nvGrpSpPr>
          <p:grpSpPr>
            <a:xfrm>
              <a:off x="-44158" y="-1644370"/>
              <a:ext cx="9132373" cy="752465"/>
              <a:chOff x="2247" y="11129"/>
              <a:chExt cx="9132373" cy="752465"/>
            </a:xfrm>
          </p:grpSpPr>
          <p:sp>
            <p:nvSpPr>
              <p:cNvPr id="11" name="同侧圆角矩形 6"/>
              <p:cNvSpPr/>
              <p:nvPr/>
            </p:nvSpPr>
            <p:spPr>
              <a:xfrm rot="5400000" flipH="1" flipV="1">
                <a:off x="4806542" y="-3564485"/>
                <a:ext cx="748288" cy="7907869"/>
              </a:xfrm>
              <a:prstGeom prst="round2SameRect">
                <a:avLst>
                  <a:gd name="adj1" fmla="val 0"/>
                  <a:gd name="adj2" fmla="val 0"/>
                </a:avLst>
              </a:prstGeom>
              <a:gradFill flip="none" rotWithShape="1">
                <a:gsLst>
                  <a:gs pos="100000">
                    <a:srgbClr val="2340A4"/>
                  </a:gs>
                  <a:gs pos="50000">
                    <a:srgbClr val="3555A0"/>
                  </a:gs>
                  <a:gs pos="0">
                    <a:srgbClr val="ECECEC"/>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2" name="同侧圆角矩形 28"/>
              <p:cNvSpPr>
                <a:spLocks noChangeAspect="1"/>
              </p:cNvSpPr>
              <p:nvPr/>
            </p:nvSpPr>
            <p:spPr>
              <a:xfrm rot="5400000">
                <a:off x="234599" y="-221223"/>
                <a:ext cx="744577" cy="1209282"/>
              </a:xfrm>
              <a:prstGeom prst="round2SameRect">
                <a:avLst>
                  <a:gd name="adj1" fmla="val 0"/>
                  <a:gd name="adj2" fmla="val 0"/>
                </a:avLst>
              </a:prstGeom>
              <a:gradFill flip="none" rotWithShape="1">
                <a:gsLst>
                  <a:gs pos="0">
                    <a:srgbClr val="2340A4">
                      <a:alpha val="19000"/>
                    </a:srgbClr>
                  </a:gs>
                  <a:gs pos="100000">
                    <a:srgbClr val="554281">
                      <a:alpha val="58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
        <p:nvSpPr>
          <p:cNvPr id="14" name="文本占位符 13"/>
          <p:cNvSpPr>
            <a:spLocks noGrp="1"/>
          </p:cNvSpPr>
          <p:nvPr>
            <p:ph type="body" sz="quarter" idx="13"/>
          </p:nvPr>
        </p:nvSpPr>
        <p:spPr>
          <a:xfrm>
            <a:off x="1251354" y="120138"/>
            <a:ext cx="7907869" cy="640904"/>
          </a:xfrm>
        </p:spPr>
        <p:txBody>
          <a:bodyPr>
            <a:normAutofit/>
          </a:bodyPr>
          <a:lstStyle>
            <a:lvl1pPr marL="0" indent="0">
              <a:buNone/>
              <a:defRPr lang="zh-CN" altLang="en-US" sz="3200" b="1" i="0" kern="1200" baseline="0" dirty="0" smtClean="0">
                <a:solidFill>
                  <a:schemeClr val="bg1"/>
                </a:solidFill>
                <a:effectLst/>
                <a:latin typeface="微软雅黑" panose="020B0503020204020204" pitchFamily="34" charset="-122"/>
                <a:ea typeface="微软雅黑" panose="020B0503020204020204" pitchFamily="34" charset="-122"/>
                <a:cs typeface="+mn-cs"/>
              </a:defRPr>
            </a:lvl1pPr>
          </a:lstStyle>
          <a:p>
            <a:pPr lvl="0"/>
            <a:r>
              <a:rPr lang="zh-CN" altLang="en-US" dirty="0"/>
              <a:t>单击此处编辑母版文本样式</a:t>
            </a:r>
            <a:endParaRPr lang="zh-CN" alt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transition spd="slow" advClick="0" advTm="0">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矩形 1"/>
          <p:cNvSpPr/>
          <p:nvPr userDrawn="1"/>
        </p:nvSpPr>
        <p:spPr>
          <a:xfrm>
            <a:off x="8136860" y="4786900"/>
            <a:ext cx="820283" cy="276999"/>
          </a:xfrm>
          <a:prstGeom prst="rect">
            <a:avLst/>
          </a:prstGeom>
        </p:spPr>
        <p:txBody>
          <a:bodyPr lIns="68580" tIns="34290" rIns="68580" bIns="34290"/>
          <a:lstStyle/>
          <a:p>
            <a:pPr algn="ctr">
              <a:defRPr/>
            </a:pPr>
            <a:r>
              <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rPr>
              <a:t>第 </a:t>
            </a:r>
            <a:fld id="{2EEF1883-7A0E-4F66-9932-E581691AD397}" type="slidenum">
              <a:rPr lang="zh-CN" altLang="en-US" sz="1200">
                <a:solidFill>
                  <a:schemeClr val="tx1">
                    <a:lumMod val="65000"/>
                    <a:lumOff val="35000"/>
                  </a:schemeClr>
                </a:solidFill>
              </a:rPr>
            </a:fld>
            <a:r>
              <a:rPr lang="zh-CN" altLang="en-US" sz="1200" dirty="0">
                <a:solidFill>
                  <a:schemeClr val="tx1">
                    <a:lumMod val="65000"/>
                    <a:lumOff val="35000"/>
                  </a:schemeClr>
                </a:solidFill>
              </a:rPr>
              <a:t>  </a:t>
            </a:r>
            <a:r>
              <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rPr>
              <a:t>页</a:t>
            </a:r>
            <a:endPar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Tree>
  </p:cSld>
  <p:clrMapOvr>
    <a:masterClrMapping/>
  </p:clrMapOvr>
  <p:transition spd="slow" advClick="0" advTm="0">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Tree>
  </p:cSld>
  <p:clrMapOvr>
    <a:masterClrMapping/>
  </p:clrMapOvr>
  <p:transition spd="slow" advClick="0" advTm="0">
    <p:wipe/>
  </p:transition>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5" Type="http://schemas.openxmlformats.org/officeDocument/2006/relationships/theme" Target="../theme/theme2.xml"/><Relationship Id="rId4" Type="http://schemas.openxmlformats.org/officeDocument/2006/relationships/image" Target="../media/image4.jpeg"/><Relationship Id="rId3" Type="http://schemas.openxmlformats.org/officeDocument/2006/relationships/slideLayout" Target="../slideLayouts/slideLayout4.xml"/><Relationship Id="rId2" Type="http://schemas.openxmlformats.org/officeDocument/2006/relationships/slideLayout" Target="../slideLayouts/slideLayout3.xml"/><Relationship Id="rId1"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274638"/>
            <a:ext cx="7886700" cy="993775"/>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628650" y="1370013"/>
            <a:ext cx="7886700" cy="3262312"/>
          </a:xfrm>
          <a:prstGeom prst="rect">
            <a:avLst/>
          </a:prstGeom>
        </p:spPr>
        <p:txBody>
          <a:bodyPr vert="horz" lIns="91440" tIns="45720" rIns="91440" bIns="45720" rtlCol="0">
            <a:normAutofit/>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628650" y="4767263"/>
            <a:ext cx="2057400" cy="274637"/>
          </a:xfrm>
          <a:prstGeom prst="rect">
            <a:avLst/>
          </a:prstGeom>
        </p:spPr>
        <p:txBody>
          <a:bodyPr vert="horz" lIns="91440" tIns="45720" rIns="91440" bIns="45720" rtlCol="0" anchor="ctr"/>
          <a:lstStyle>
            <a:lvl1pPr algn="l">
              <a:defRPr sz="1200">
                <a:solidFill>
                  <a:schemeClr val="tx1">
                    <a:tint val="75000"/>
                  </a:schemeClr>
                </a:solidFill>
              </a:defRPr>
            </a:lvl1pPr>
          </a:lstStyle>
          <a:p>
            <a:fld id="{4DC68FAA-76B4-4889-B410-8B08CDF6E435}" type="datetimeFigureOut">
              <a:rPr lang="zh-CN" altLang="en-US" smtClean="0"/>
            </a:fld>
            <a:endParaRPr lang="zh-CN" altLang="en-US"/>
          </a:p>
        </p:txBody>
      </p:sp>
      <p:sp>
        <p:nvSpPr>
          <p:cNvPr id="5" name="页脚占位符 4"/>
          <p:cNvSpPr>
            <a:spLocks noGrp="1"/>
          </p:cNvSpPr>
          <p:nvPr>
            <p:ph type="ftr" sz="quarter" idx="3"/>
          </p:nvPr>
        </p:nvSpPr>
        <p:spPr>
          <a:xfrm>
            <a:off x="3028950" y="4767263"/>
            <a:ext cx="30861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457950" y="4767263"/>
            <a:ext cx="20574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0DBCC7E5-915D-404B-A13F-1AED2D3F37BD}"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51" r:id="rId1"/>
    <p:sldLayoutId id="2147483652" r:id="rId2"/>
    <p:sldLayoutId id="2147483653" r:id="rId3"/>
  </p:sldLayoutIdLst>
  <p:transition spd="slow" advClick="0" advTm="0">
    <p:wipe/>
  </p:transition>
  <p:hf hdr="0" dt="0"/>
  <p:txStyles>
    <p:titleStyle>
      <a:lvl1pPr algn="l" defTabSz="685800" rtl="0" eaLnBrk="1" latinLnBrk="0" hangingPunct="1">
        <a:lnSpc>
          <a:spcPct val="90000"/>
        </a:lnSpc>
        <a:spcBef>
          <a:spcPct val="0"/>
        </a:spcBef>
        <a:buNone/>
        <a:defRPr sz="2400" b="1" i="0" kern="1200" baseline="0">
          <a:solidFill>
            <a:srgbClr val="071F65"/>
          </a:solidFill>
          <a:effectLst/>
          <a:latin typeface="Arial Black" panose="020B0A04020102020204" pitchFamily="34" charset="0"/>
          <a:ea typeface="微软雅黑" panose="020B0503020204020204" pitchFamily="34" charset="-122"/>
          <a:cs typeface="+mj-cs"/>
        </a:defRPr>
      </a:lvl1pPr>
    </p:titleStyle>
    <p:bodyStyle>
      <a:lvl1pPr marL="267970" indent="-267970" algn="just" defTabSz="685800" rtl="0" eaLnBrk="1" latinLnBrk="0" hangingPunct="1">
        <a:lnSpc>
          <a:spcPct val="110000"/>
        </a:lnSpc>
        <a:spcBef>
          <a:spcPts val="1350"/>
        </a:spcBef>
        <a:spcAft>
          <a:spcPts val="0"/>
        </a:spcAft>
        <a:buClr>
          <a:schemeClr val="accent2">
            <a:lumMod val="75000"/>
          </a:schemeClr>
        </a:buClr>
        <a:buSzPct val="70000"/>
        <a:buFont typeface="Wingdings 2" panose="05020102010507070707" pitchFamily="18" charset="2"/>
        <a:buChar char=""/>
        <a:defRPr sz="1500" kern="1200" baseline="0">
          <a:solidFill>
            <a:srgbClr val="071F65"/>
          </a:solidFill>
          <a:latin typeface="Arial" panose="020B0604020202020204" pitchFamily="34" charset="0"/>
          <a:ea typeface="微软雅黑" panose="020B0503020204020204" pitchFamily="34" charset="-122"/>
          <a:cs typeface="+mn-cs"/>
        </a:defRPr>
      </a:lvl1pPr>
      <a:lvl2pPr marL="267970" indent="-267970" algn="just" defTabSz="685800" rtl="0" eaLnBrk="1" latinLnBrk="0" hangingPunct="1">
        <a:lnSpc>
          <a:spcPct val="130000"/>
        </a:lnSpc>
        <a:spcBef>
          <a:spcPts val="0"/>
        </a:spcBef>
        <a:spcAft>
          <a:spcPts val="450"/>
        </a:spcAft>
        <a:buClr>
          <a:schemeClr val="accent2">
            <a:lumMod val="60000"/>
            <a:lumOff val="40000"/>
          </a:schemeClr>
        </a:buClr>
        <a:buFont typeface="幼圆" panose="02010509060101010101" pitchFamily="49" charset="-122"/>
        <a:buChar char=" "/>
        <a:defRPr sz="1200" kern="1200" baseline="0">
          <a:solidFill>
            <a:srgbClr val="071F65"/>
          </a:solidFill>
          <a:latin typeface="幼圆" panose="02010509060101010101" pitchFamily="49" charset="-122"/>
          <a:ea typeface="幼圆" panose="02010509060101010101" pitchFamily="49" charset="-122"/>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image" Target="../media/image5.jpeg"/></Relationships>
</file>

<file path=ppt/slides/_rels/slide10.xml.rels><?xml version="1.0" encoding="UTF-8" standalone="yes"?>
<Relationships xmlns="http://schemas.openxmlformats.org/package/2006/relationships"><Relationship Id="rId7" Type="http://schemas.openxmlformats.org/officeDocument/2006/relationships/slideLayout" Target="../slideLayouts/slideLayout3.xml"/><Relationship Id="rId6" Type="http://schemas.openxmlformats.org/officeDocument/2006/relationships/image" Target="../media/image28.GIF"/><Relationship Id="rId5" Type="http://schemas.openxmlformats.org/officeDocument/2006/relationships/image" Target="../media/image27.GIF"/><Relationship Id="rId4" Type="http://schemas.openxmlformats.org/officeDocument/2006/relationships/image" Target="../media/image26.png"/><Relationship Id="rId3" Type="http://schemas.openxmlformats.org/officeDocument/2006/relationships/image" Target="../media/image3.jpeg"/><Relationship Id="rId2" Type="http://schemas.microsoft.com/office/2007/relationships/hdphoto" Target="../media/image2.wdp"/><Relationship Id="rId1" Type="http://schemas.openxmlformats.org/officeDocument/2006/relationships/image" Target="../media/image1.jpeg"/></Relationships>
</file>

<file path=ppt/slides/_rels/slide11.xml.rels><?xml version="1.0" encoding="UTF-8" standalone="yes"?>
<Relationships xmlns="http://schemas.openxmlformats.org/package/2006/relationships"><Relationship Id="rId5" Type="http://schemas.openxmlformats.org/officeDocument/2006/relationships/slideLayout" Target="../slideLayouts/slideLayout3.xml"/><Relationship Id="rId4" Type="http://schemas.openxmlformats.org/officeDocument/2006/relationships/tags" Target="../tags/tag2.xml"/><Relationship Id="rId3" Type="http://schemas.openxmlformats.org/officeDocument/2006/relationships/image" Target="../media/image3.jpeg"/><Relationship Id="rId2" Type="http://schemas.microsoft.com/office/2007/relationships/hdphoto" Target="../media/image29.jpeg"/><Relationship Id="rId1" Type="http://schemas.openxmlformats.org/officeDocument/2006/relationships/image" Target="../media/image1.jpeg"/></Relationships>
</file>

<file path=ppt/slides/_rels/slide12.xml.rels><?xml version="1.0" encoding="UTF-8" standalone="yes"?>
<Relationships xmlns="http://schemas.openxmlformats.org/package/2006/relationships"><Relationship Id="rId7" Type="http://schemas.openxmlformats.org/officeDocument/2006/relationships/notesSlide" Target="../notesSlides/notesSlide2.xml"/><Relationship Id="rId6" Type="http://schemas.openxmlformats.org/officeDocument/2006/relationships/slideLayout" Target="../slideLayouts/slideLayout3.xml"/><Relationship Id="rId5" Type="http://schemas.openxmlformats.org/officeDocument/2006/relationships/image" Target="../media/image31.png"/><Relationship Id="rId4" Type="http://schemas.openxmlformats.org/officeDocument/2006/relationships/image" Target="../media/image30.png"/><Relationship Id="rId3" Type="http://schemas.openxmlformats.org/officeDocument/2006/relationships/image" Target="../media/image3.jpeg"/><Relationship Id="rId2" Type="http://schemas.microsoft.com/office/2007/relationships/hdphoto" Target="../media/image29.jpeg"/><Relationship Id="rId1" Type="http://schemas.openxmlformats.org/officeDocument/2006/relationships/image" Target="../media/image1.jpeg"/></Relationships>
</file>

<file path=ppt/slides/_rels/slide13.xml.rels><?xml version="1.0" encoding="UTF-8" standalone="yes"?>
<Relationships xmlns="http://schemas.openxmlformats.org/package/2006/relationships"><Relationship Id="rId7" Type="http://schemas.openxmlformats.org/officeDocument/2006/relationships/slideLayout" Target="../slideLayouts/slideLayout3.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jpeg"/><Relationship Id="rId3" Type="http://schemas.openxmlformats.org/officeDocument/2006/relationships/image" Target="../media/image3.jpeg"/><Relationship Id="rId2" Type="http://schemas.microsoft.com/office/2007/relationships/hdphoto" Target="../media/image2.wdp"/><Relationship Id="rId1" Type="http://schemas.openxmlformats.org/officeDocument/2006/relationships/image" Target="../media/image1.jpeg"/></Relationships>
</file>

<file path=ppt/slides/_rels/slide14.xml.rels><?xml version="1.0" encoding="UTF-8" standalone="yes"?>
<Relationships xmlns="http://schemas.openxmlformats.org/package/2006/relationships"><Relationship Id="rId8" Type="http://schemas.openxmlformats.org/officeDocument/2006/relationships/slideLayout" Target="../slideLayouts/slideLayout3.xml"/><Relationship Id="rId7" Type="http://schemas.openxmlformats.org/officeDocument/2006/relationships/image" Target="../media/image38.png"/><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jpeg"/><Relationship Id="rId3" Type="http://schemas.openxmlformats.org/officeDocument/2006/relationships/image" Target="../media/image3.jpeg"/><Relationship Id="rId2" Type="http://schemas.microsoft.com/office/2007/relationships/hdphoto" Target="../media/image2.wdp"/><Relationship Id="rId1" Type="http://schemas.openxmlformats.org/officeDocument/2006/relationships/image" Target="../media/image1.jpeg"/></Relationships>
</file>

<file path=ppt/slides/_rels/slide15.xml.rels><?xml version="1.0" encoding="UTF-8" standalone="yes"?>
<Relationships xmlns="http://schemas.openxmlformats.org/package/2006/relationships"><Relationship Id="rId7" Type="http://schemas.openxmlformats.org/officeDocument/2006/relationships/notesSlide" Target="../notesSlides/notesSlide3.xml"/><Relationship Id="rId6" Type="http://schemas.openxmlformats.org/officeDocument/2006/relationships/slideLayout" Target="../slideLayouts/slideLayout3.xml"/><Relationship Id="rId5" Type="http://schemas.openxmlformats.org/officeDocument/2006/relationships/image" Target="../media/image40.png"/><Relationship Id="rId4" Type="http://schemas.openxmlformats.org/officeDocument/2006/relationships/image" Target="../media/image3.jpeg"/><Relationship Id="rId3" Type="http://schemas.microsoft.com/office/2007/relationships/hdphoto" Target="../media/image2.wdp"/><Relationship Id="rId2" Type="http://schemas.openxmlformats.org/officeDocument/2006/relationships/image" Target="../media/image1.jpeg"/><Relationship Id="rId1" Type="http://schemas.openxmlformats.org/officeDocument/2006/relationships/image" Target="../media/image39.jpeg"/></Relationships>
</file>

<file path=ppt/slides/_rels/slide16.xml.rels><?xml version="1.0" encoding="UTF-8" standalone="yes"?>
<Relationships xmlns="http://schemas.openxmlformats.org/package/2006/relationships"><Relationship Id="rId9" Type="http://schemas.openxmlformats.org/officeDocument/2006/relationships/slideLayout" Target="../slideLayouts/slideLayout3.xml"/><Relationship Id="rId8" Type="http://schemas.microsoft.com/office/2007/relationships/diagramDrawing" Target="../diagrams/drawing1.xml"/><Relationship Id="rId7" Type="http://schemas.openxmlformats.org/officeDocument/2006/relationships/diagramColors" Target="../diagrams/colors1.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3" Type="http://schemas.openxmlformats.org/officeDocument/2006/relationships/image" Target="../media/image3.jpeg"/><Relationship Id="rId2" Type="http://schemas.microsoft.com/office/2007/relationships/hdphoto" Target="../media/image2.wdp"/><Relationship Id="rId1" Type="http://schemas.openxmlformats.org/officeDocument/2006/relationships/image" Target="../media/image1.jpeg"/></Relationships>
</file>

<file path=ppt/slides/_rels/slide17.xml.rels><?xml version="1.0" encoding="UTF-8" standalone="yes"?>
<Relationships xmlns="http://schemas.openxmlformats.org/package/2006/relationships"><Relationship Id="rId7" Type="http://schemas.openxmlformats.org/officeDocument/2006/relationships/slideLayout" Target="../slideLayouts/slideLayout3.xml"/><Relationship Id="rId6" Type="http://schemas.openxmlformats.org/officeDocument/2006/relationships/image" Target="../media/image43.emf"/><Relationship Id="rId5" Type="http://schemas.openxmlformats.org/officeDocument/2006/relationships/image" Target="../media/image42.emf"/><Relationship Id="rId4" Type="http://schemas.openxmlformats.org/officeDocument/2006/relationships/image" Target="../media/image41.emf"/><Relationship Id="rId3" Type="http://schemas.openxmlformats.org/officeDocument/2006/relationships/image" Target="../media/image3.jpeg"/><Relationship Id="rId2" Type="http://schemas.microsoft.com/office/2007/relationships/hdphoto" Target="../media/image2.wdp"/><Relationship Id="rId1" Type="http://schemas.openxmlformats.org/officeDocument/2006/relationships/image" Target="../media/image1.jpeg"/></Relationships>
</file>

<file path=ppt/slides/_rels/slide18.xml.rels><?xml version="1.0" encoding="UTF-8" standalone="yes"?>
<Relationships xmlns="http://schemas.openxmlformats.org/package/2006/relationships"><Relationship Id="rId5" Type="http://schemas.openxmlformats.org/officeDocument/2006/relationships/slideLayout" Target="../slideLayouts/slideLayout3.xml"/><Relationship Id="rId4" Type="http://schemas.openxmlformats.org/officeDocument/2006/relationships/image" Target="../media/image44.png"/><Relationship Id="rId3" Type="http://schemas.openxmlformats.org/officeDocument/2006/relationships/image" Target="../media/image3.jpeg"/><Relationship Id="rId2" Type="http://schemas.microsoft.com/office/2007/relationships/hdphoto" Target="../media/image2.wdp"/><Relationship Id="rId1" Type="http://schemas.openxmlformats.org/officeDocument/2006/relationships/image" Target="../media/image1.jpeg"/></Relationships>
</file>

<file path=ppt/slides/_rels/slide19.xml.rels><?xml version="1.0" encoding="UTF-8" standalone="yes"?>
<Relationships xmlns="http://schemas.openxmlformats.org/package/2006/relationships"><Relationship Id="rId6" Type="http://schemas.openxmlformats.org/officeDocument/2006/relationships/slideLayout" Target="../slideLayouts/slideLayout3.xml"/><Relationship Id="rId5" Type="http://schemas.openxmlformats.org/officeDocument/2006/relationships/image" Target="../media/image46.png"/><Relationship Id="rId4" Type="http://schemas.openxmlformats.org/officeDocument/2006/relationships/image" Target="../media/image45.png"/><Relationship Id="rId3" Type="http://schemas.openxmlformats.org/officeDocument/2006/relationships/image" Target="../media/image3.jpeg"/><Relationship Id="rId2" Type="http://schemas.microsoft.com/office/2007/relationships/hdphoto" Target="../media/image2.wdp"/><Relationship Id="rId1" Type="http://schemas.openxmlformats.org/officeDocument/2006/relationships/image" Target="../media/image1.jpeg"/></Relationships>
</file>

<file path=ppt/slides/_rels/slide2.xml.rels><?xml version="1.0" encoding="UTF-8" standalone="yes"?>
<Relationships xmlns="http://schemas.openxmlformats.org/package/2006/relationships"><Relationship Id="rId4" Type="http://schemas.openxmlformats.org/officeDocument/2006/relationships/slideLayout" Target="../slideLayouts/slideLayout3.xml"/><Relationship Id="rId3" Type="http://schemas.openxmlformats.org/officeDocument/2006/relationships/image" Target="../media/image3.jpeg"/><Relationship Id="rId2" Type="http://schemas.microsoft.com/office/2007/relationships/hdphoto" Target="../media/image2.wdp"/><Relationship Id="rId1" Type="http://schemas.openxmlformats.org/officeDocument/2006/relationships/image" Target="../media/image1.jpeg"/></Relationships>
</file>

<file path=ppt/slides/_rels/slide20.xml.rels><?xml version="1.0" encoding="UTF-8" standalone="yes"?>
<Relationships xmlns="http://schemas.openxmlformats.org/package/2006/relationships"><Relationship Id="rId5" Type="http://schemas.openxmlformats.org/officeDocument/2006/relationships/slideLayout" Target="../slideLayouts/slideLayout3.xml"/><Relationship Id="rId4" Type="http://schemas.openxmlformats.org/officeDocument/2006/relationships/image" Target="../media/image47.png"/><Relationship Id="rId3" Type="http://schemas.openxmlformats.org/officeDocument/2006/relationships/image" Target="../media/image3.jpeg"/><Relationship Id="rId2" Type="http://schemas.microsoft.com/office/2007/relationships/hdphoto" Target="../media/image2.wdp"/><Relationship Id="rId1" Type="http://schemas.openxmlformats.org/officeDocument/2006/relationships/image" Target="../media/image1.jpeg"/></Relationships>
</file>

<file path=ppt/slides/_rels/slide21.xml.rels><?xml version="1.0" encoding="UTF-8" standalone="yes"?>
<Relationships xmlns="http://schemas.openxmlformats.org/package/2006/relationships"><Relationship Id="rId7" Type="http://schemas.openxmlformats.org/officeDocument/2006/relationships/slideLayout" Target="../slideLayouts/slideLayout3.xml"/><Relationship Id="rId6" Type="http://schemas.openxmlformats.org/officeDocument/2006/relationships/image" Target="../media/image50.emf"/><Relationship Id="rId5" Type="http://schemas.openxmlformats.org/officeDocument/2006/relationships/image" Target="../media/image49.png"/><Relationship Id="rId4" Type="http://schemas.openxmlformats.org/officeDocument/2006/relationships/image" Target="../media/image48.png"/><Relationship Id="rId3" Type="http://schemas.openxmlformats.org/officeDocument/2006/relationships/image" Target="../media/image3.jpeg"/><Relationship Id="rId2" Type="http://schemas.microsoft.com/office/2007/relationships/hdphoto" Target="../media/image2.wdp"/><Relationship Id="rId1" Type="http://schemas.openxmlformats.org/officeDocument/2006/relationships/image" Target="../media/image1.jpeg"/></Relationships>
</file>

<file path=ppt/slides/_rels/slide22.xml.rels><?xml version="1.0" encoding="UTF-8" standalone="yes"?>
<Relationships xmlns="http://schemas.openxmlformats.org/package/2006/relationships"><Relationship Id="rId6" Type="http://schemas.openxmlformats.org/officeDocument/2006/relationships/slideLayout" Target="../slideLayouts/slideLayout3.xml"/><Relationship Id="rId5" Type="http://schemas.openxmlformats.org/officeDocument/2006/relationships/image" Target="../media/image52.emf"/><Relationship Id="rId4" Type="http://schemas.openxmlformats.org/officeDocument/2006/relationships/image" Target="../media/image51.png"/><Relationship Id="rId3" Type="http://schemas.openxmlformats.org/officeDocument/2006/relationships/image" Target="../media/image3.jpeg"/><Relationship Id="rId2" Type="http://schemas.microsoft.com/office/2007/relationships/hdphoto" Target="../media/image2.wdp"/><Relationship Id="rId1" Type="http://schemas.openxmlformats.org/officeDocument/2006/relationships/image" Target="../media/image1.jpeg"/></Relationships>
</file>

<file path=ppt/slides/_rels/slide23.xml.rels><?xml version="1.0" encoding="UTF-8" standalone="yes"?>
<Relationships xmlns="http://schemas.openxmlformats.org/package/2006/relationships"><Relationship Id="rId6" Type="http://schemas.openxmlformats.org/officeDocument/2006/relationships/slideLayout" Target="../slideLayouts/slideLayout3.xml"/><Relationship Id="rId5" Type="http://schemas.openxmlformats.org/officeDocument/2006/relationships/image" Target="../media/image54.png"/><Relationship Id="rId4" Type="http://schemas.openxmlformats.org/officeDocument/2006/relationships/image" Target="../media/image53.jpeg"/><Relationship Id="rId3" Type="http://schemas.openxmlformats.org/officeDocument/2006/relationships/image" Target="../media/image3.jpeg"/><Relationship Id="rId2" Type="http://schemas.microsoft.com/office/2007/relationships/hdphoto" Target="../media/image2.wdp"/><Relationship Id="rId1" Type="http://schemas.openxmlformats.org/officeDocument/2006/relationships/image" Target="../media/image1.jpeg"/></Relationships>
</file>

<file path=ppt/slides/_rels/slide24.xml.rels><?xml version="1.0" encoding="UTF-8" standalone="yes"?>
<Relationships xmlns="http://schemas.openxmlformats.org/package/2006/relationships"><Relationship Id="rId6" Type="http://schemas.openxmlformats.org/officeDocument/2006/relationships/slideLayout" Target="../slideLayouts/slideLayout3.xml"/><Relationship Id="rId5" Type="http://schemas.openxmlformats.org/officeDocument/2006/relationships/image" Target="../media/image56.emf"/><Relationship Id="rId4" Type="http://schemas.openxmlformats.org/officeDocument/2006/relationships/image" Target="../media/image55.emf"/><Relationship Id="rId3" Type="http://schemas.openxmlformats.org/officeDocument/2006/relationships/image" Target="../media/image3.jpeg"/><Relationship Id="rId2" Type="http://schemas.microsoft.com/office/2007/relationships/hdphoto" Target="../media/image2.wdp"/><Relationship Id="rId1" Type="http://schemas.openxmlformats.org/officeDocument/2006/relationships/image" Target="../media/image1.jpe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image" Target="../media/image57.jpeg"/></Relationships>
</file>

<file path=ppt/slides/_rels/slide3.xml.rels><?xml version="1.0" encoding="UTF-8" standalone="yes"?>
<Relationships xmlns="http://schemas.openxmlformats.org/package/2006/relationships"><Relationship Id="rId8" Type="http://schemas.openxmlformats.org/officeDocument/2006/relationships/slideLayout" Target="../slideLayouts/slideLayout3.xml"/><Relationship Id="rId7" Type="http://schemas.openxmlformats.org/officeDocument/2006/relationships/tags" Target="../tags/tag1.xml"/><Relationship Id="rId6" Type="http://schemas.openxmlformats.org/officeDocument/2006/relationships/image" Target="../media/image3.jpeg"/><Relationship Id="rId5" Type="http://schemas.microsoft.com/office/2007/relationships/hdphoto" Target="../media/image2.wdp"/><Relationship Id="rId4" Type="http://schemas.openxmlformats.org/officeDocument/2006/relationships/image" Target="../media/image1.jpeg"/><Relationship Id="rId3" Type="http://schemas.openxmlformats.org/officeDocument/2006/relationships/image" Target="../media/image6.png"/><Relationship Id="rId2" Type="http://schemas.microsoft.com/office/2007/relationships/media" Target="../media/media1.mp4"/><Relationship Id="rId1" Type="http://schemas.openxmlformats.org/officeDocument/2006/relationships/video" Target="../media/media1.mp4"/></Relationships>
</file>

<file path=ppt/slides/_rels/slide4.xml.rels><?xml version="1.0" encoding="UTF-8" standalone="yes"?>
<Relationships xmlns="http://schemas.openxmlformats.org/package/2006/relationships"><Relationship Id="rId6" Type="http://schemas.openxmlformats.org/officeDocument/2006/relationships/slideLayout" Target="../slideLayouts/slideLayout3.xml"/><Relationship Id="rId5" Type="http://schemas.openxmlformats.org/officeDocument/2006/relationships/image" Target="../media/image8.png"/><Relationship Id="rId4" Type="http://schemas.openxmlformats.org/officeDocument/2006/relationships/image" Target="../media/image7.png"/><Relationship Id="rId3" Type="http://schemas.openxmlformats.org/officeDocument/2006/relationships/image" Target="../media/image3.jpeg"/><Relationship Id="rId2" Type="http://schemas.microsoft.com/office/2007/relationships/hdphoto" Target="../media/image2.wdp"/><Relationship Id="rId1" Type="http://schemas.openxmlformats.org/officeDocument/2006/relationships/image" Target="../media/image1.jpeg"/></Relationships>
</file>

<file path=ppt/slides/_rels/slide5.xml.rels><?xml version="1.0" encoding="UTF-8" standalone="yes"?>
<Relationships xmlns="http://schemas.openxmlformats.org/package/2006/relationships"><Relationship Id="rId8" Type="http://schemas.openxmlformats.org/officeDocument/2006/relationships/slideLayout" Target="../slideLayouts/slideLayout3.xml"/><Relationship Id="rId7" Type="http://schemas.openxmlformats.org/officeDocument/2006/relationships/image" Target="../media/image12.png"/><Relationship Id="rId6" Type="http://schemas.openxmlformats.org/officeDocument/2006/relationships/image" Target="../media/image11.jpeg"/><Relationship Id="rId5" Type="http://schemas.openxmlformats.org/officeDocument/2006/relationships/image" Target="../media/image10.emf"/><Relationship Id="rId4" Type="http://schemas.openxmlformats.org/officeDocument/2006/relationships/image" Target="../media/image9.emf"/><Relationship Id="rId3" Type="http://schemas.openxmlformats.org/officeDocument/2006/relationships/image" Target="../media/image3.jpeg"/><Relationship Id="rId2" Type="http://schemas.microsoft.com/office/2007/relationships/hdphoto" Target="../media/image2.wdp"/><Relationship Id="rId1" Type="http://schemas.openxmlformats.org/officeDocument/2006/relationships/image" Target="../media/image1.jpeg"/></Relationships>
</file>

<file path=ppt/slides/_rels/slide6.xml.rels><?xml version="1.0" encoding="UTF-8" standalone="yes"?>
<Relationships xmlns="http://schemas.openxmlformats.org/package/2006/relationships"><Relationship Id="rId7" Type="http://schemas.openxmlformats.org/officeDocument/2006/relationships/slideLayout" Target="../slideLayouts/slideLayout3.xml"/><Relationship Id="rId6" Type="http://schemas.openxmlformats.org/officeDocument/2006/relationships/image" Target="../media/image15.jpeg"/><Relationship Id="rId5" Type="http://schemas.openxmlformats.org/officeDocument/2006/relationships/image" Target="../media/image14.emf"/><Relationship Id="rId4" Type="http://schemas.openxmlformats.org/officeDocument/2006/relationships/image" Target="../media/image13.jpeg"/><Relationship Id="rId3" Type="http://schemas.openxmlformats.org/officeDocument/2006/relationships/image" Target="../media/image3.jpeg"/><Relationship Id="rId2" Type="http://schemas.microsoft.com/office/2007/relationships/hdphoto" Target="../media/image2.wdp"/><Relationship Id="rId1" Type="http://schemas.openxmlformats.org/officeDocument/2006/relationships/image" Target="../media/image1.jpeg"/></Relationships>
</file>

<file path=ppt/slides/_rels/slide7.xml.rels><?xml version="1.0" encoding="UTF-8" standalone="yes"?>
<Relationships xmlns="http://schemas.openxmlformats.org/package/2006/relationships"><Relationship Id="rId8" Type="http://schemas.openxmlformats.org/officeDocument/2006/relationships/slideLayout" Target="../slideLayouts/slideLayout3.xml"/><Relationship Id="rId7" Type="http://schemas.openxmlformats.org/officeDocument/2006/relationships/image" Target="../media/image19.png"/><Relationship Id="rId6" Type="http://schemas.openxmlformats.org/officeDocument/2006/relationships/image" Target="../media/image18.jpeg"/><Relationship Id="rId5" Type="http://schemas.openxmlformats.org/officeDocument/2006/relationships/image" Target="../media/image17.emf"/><Relationship Id="rId4" Type="http://schemas.openxmlformats.org/officeDocument/2006/relationships/image" Target="../media/image16.jpeg"/><Relationship Id="rId3" Type="http://schemas.openxmlformats.org/officeDocument/2006/relationships/image" Target="../media/image3.jpeg"/><Relationship Id="rId2" Type="http://schemas.microsoft.com/office/2007/relationships/hdphoto" Target="../media/image2.wdp"/><Relationship Id="rId1" Type="http://schemas.openxmlformats.org/officeDocument/2006/relationships/image" Target="../media/image1.jpeg"/></Relationships>
</file>

<file path=ppt/slides/_rels/slide8.xml.rels><?xml version="1.0" encoding="UTF-8" standalone="yes"?>
<Relationships xmlns="http://schemas.openxmlformats.org/package/2006/relationships"><Relationship Id="rId8" Type="http://schemas.openxmlformats.org/officeDocument/2006/relationships/slideLayout" Target="../slideLayouts/slideLayout3.xml"/><Relationship Id="rId7" Type="http://schemas.openxmlformats.org/officeDocument/2006/relationships/image" Target="../media/image23.png"/><Relationship Id="rId6" Type="http://schemas.openxmlformats.org/officeDocument/2006/relationships/image" Target="../media/image22.jpeg"/><Relationship Id="rId5" Type="http://schemas.openxmlformats.org/officeDocument/2006/relationships/image" Target="../media/image21.png"/><Relationship Id="rId4" Type="http://schemas.openxmlformats.org/officeDocument/2006/relationships/image" Target="../media/image20.png"/><Relationship Id="rId3" Type="http://schemas.openxmlformats.org/officeDocument/2006/relationships/image" Target="../media/image3.jpeg"/><Relationship Id="rId2" Type="http://schemas.microsoft.com/office/2007/relationships/hdphoto" Target="../media/image2.wdp"/><Relationship Id="rId1" Type="http://schemas.openxmlformats.org/officeDocument/2006/relationships/image" Target="../media/image1.jpeg"/></Relationships>
</file>

<file path=ppt/slides/_rels/slide9.xml.rels><?xml version="1.0" encoding="UTF-8" standalone="yes"?>
<Relationships xmlns="http://schemas.openxmlformats.org/package/2006/relationships"><Relationship Id="rId6" Type="http://schemas.openxmlformats.org/officeDocument/2006/relationships/slideLayout" Target="../slideLayouts/slideLayout3.xml"/><Relationship Id="rId5" Type="http://schemas.openxmlformats.org/officeDocument/2006/relationships/image" Target="../media/image25.png"/><Relationship Id="rId4" Type="http://schemas.openxmlformats.org/officeDocument/2006/relationships/image" Target="../media/image24.png"/><Relationship Id="rId3" Type="http://schemas.openxmlformats.org/officeDocument/2006/relationships/image" Target="../media/image3.jpeg"/><Relationship Id="rId2" Type="http://schemas.microsoft.com/office/2007/relationships/hdphoto" Target="../media/image2.wdp"/><Relationship Id="rId1" Type="http://schemas.openxmlformats.org/officeDocument/2006/relationships/image" Target="../media/image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10"/>
          <p:cNvSpPr>
            <a:spLocks noChangeArrowheads="1"/>
          </p:cNvSpPr>
          <p:nvPr/>
        </p:nvSpPr>
        <p:spPr bwMode="auto">
          <a:xfrm>
            <a:off x="0" y="3271520"/>
            <a:ext cx="9149080" cy="553085"/>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fontAlgn="base">
              <a:lnSpc>
                <a:spcPct val="100000"/>
              </a:lnSpc>
              <a:spcBef>
                <a:spcPct val="0"/>
              </a:spcBef>
              <a:spcAft>
                <a:spcPct val="0"/>
              </a:spcAft>
              <a:buNone/>
            </a:pPr>
            <a:r>
              <a:rPr lang="zh-CN" altLang="en-US" sz="3000" b="1" dirty="0" smtClean="0">
                <a:ln w="9525">
                  <a:solidFill>
                    <a:schemeClr val="bg1"/>
                  </a:solidFill>
                  <a:prstDash val="solid"/>
                </a:ln>
                <a:solidFill>
                  <a:schemeClr val="accent5"/>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微软雅黑" panose="020B0503020204020204" pitchFamily="34" charset="-122"/>
              </a:rPr>
              <a:t>西安质子重离子应用装置工程进展及辐照终端介绍</a:t>
            </a:r>
            <a:endParaRPr lang="zh-CN" altLang="en-US" sz="3000" b="1" dirty="0" smtClean="0">
              <a:ln w="9525">
                <a:solidFill>
                  <a:schemeClr val="bg1"/>
                </a:solidFill>
                <a:prstDash val="solid"/>
              </a:ln>
              <a:solidFill>
                <a:schemeClr val="accent5"/>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0" name="文本框 11"/>
          <p:cNvSpPr>
            <a:spLocks noChangeArrowheads="1"/>
          </p:cNvSpPr>
          <p:nvPr/>
        </p:nvSpPr>
        <p:spPr bwMode="auto">
          <a:xfrm>
            <a:off x="1063758" y="3949233"/>
            <a:ext cx="7013442" cy="1004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scene3d>
              <a:camera prst="orthographicFront"/>
              <a:lightRig rig="soft" dir="t">
                <a:rot lat="0" lon="0" rev="15600000"/>
              </a:lightRig>
            </a:scene3d>
            <a:sp3d extrusionH="57150" prstMaterial="softEdge">
              <a:bevelT w="25400" h="38100"/>
            </a:sp3d>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fontAlgn="base">
              <a:lnSpc>
                <a:spcPct val="110000"/>
              </a:lnSpc>
              <a:spcBef>
                <a:spcPct val="0"/>
              </a:spcBef>
              <a:spcAft>
                <a:spcPct val="0"/>
              </a:spcAft>
              <a:buFont typeface="Arial" panose="020B0604020202020204" pitchFamily="34" charset="0"/>
              <a:buNone/>
            </a:pPr>
            <a:r>
              <a:rPr lang="zh-CN" altLang="en-US" sz="1800" b="1" dirty="0" smtClean="0">
                <a:solidFill>
                  <a:schemeClr val="accent4"/>
                </a:solidFill>
                <a:latin typeface="微软雅黑" panose="020B0503020204020204" pitchFamily="34" charset="-122"/>
                <a:ea typeface="微软雅黑" panose="020B0503020204020204" pitchFamily="34" charset="-122"/>
                <a:sym typeface="微软雅黑" panose="020B0503020204020204" pitchFamily="34" charset="-122"/>
              </a:rPr>
              <a:t>西北核技术研究院</a:t>
            </a:r>
            <a:endParaRPr lang="zh-CN" altLang="en-US" sz="1800" b="1" dirty="0" smtClean="0">
              <a:solidFill>
                <a:schemeClr val="accent4"/>
              </a:solidFill>
              <a:latin typeface="微软雅黑" panose="020B0503020204020204" pitchFamily="34" charset="-122"/>
              <a:ea typeface="微软雅黑" panose="020B0503020204020204" pitchFamily="34" charset="-122"/>
              <a:sym typeface="微软雅黑" panose="020B0503020204020204" pitchFamily="34" charset="-122"/>
            </a:endParaRPr>
          </a:p>
          <a:p>
            <a:pPr algn="ctr" fontAlgn="base">
              <a:lnSpc>
                <a:spcPct val="110000"/>
              </a:lnSpc>
              <a:spcBef>
                <a:spcPct val="0"/>
              </a:spcBef>
              <a:spcAft>
                <a:spcPct val="0"/>
              </a:spcAft>
              <a:buFont typeface="Arial" panose="020B0604020202020204" pitchFamily="34" charset="0"/>
              <a:buNone/>
            </a:pPr>
            <a:r>
              <a:rPr lang="zh-CN" altLang="en-US" sz="1800" b="1" dirty="0" smtClean="0">
                <a:solidFill>
                  <a:schemeClr val="accent4"/>
                </a:solidFill>
                <a:latin typeface="微软雅黑" panose="020B0503020204020204" pitchFamily="34" charset="-122"/>
                <a:ea typeface="微软雅黑" panose="020B0503020204020204" pitchFamily="34" charset="-122"/>
                <a:sym typeface="微软雅黑" panose="020B0503020204020204" pitchFamily="34" charset="-122"/>
              </a:rPr>
              <a:t>五所</a:t>
            </a:r>
            <a:r>
              <a:rPr lang="en-US" altLang="zh-CN" sz="1800" b="1" dirty="0" smtClean="0">
                <a:solidFill>
                  <a:schemeClr val="accent4"/>
                </a:solidFill>
                <a:latin typeface="微软雅黑" panose="020B0503020204020204" pitchFamily="34" charset="-122"/>
                <a:ea typeface="微软雅黑" panose="020B0503020204020204" pitchFamily="34" charset="-122"/>
                <a:sym typeface="微软雅黑" panose="020B0503020204020204" pitchFamily="34" charset="-122"/>
              </a:rPr>
              <a:t>  </a:t>
            </a:r>
            <a:r>
              <a:rPr lang="zh-CN" altLang="en-US" sz="1800" b="1" dirty="0" smtClean="0">
                <a:solidFill>
                  <a:schemeClr val="accent4"/>
                </a:solidFill>
                <a:latin typeface="微软雅黑" panose="020B0503020204020204" pitchFamily="34" charset="-122"/>
                <a:ea typeface="微软雅黑" panose="020B0503020204020204" pitchFamily="34" charset="-122"/>
                <a:sym typeface="微软雅黑" panose="020B0503020204020204" pitchFamily="34" charset="-122"/>
              </a:rPr>
              <a:t>王迪</a:t>
            </a:r>
            <a:endParaRPr lang="en-US" altLang="zh-CN" sz="1800" b="1" dirty="0" smtClean="0">
              <a:solidFill>
                <a:schemeClr val="accent4"/>
              </a:solidFill>
              <a:latin typeface="微软雅黑" panose="020B0503020204020204" pitchFamily="34" charset="-122"/>
              <a:ea typeface="微软雅黑" panose="020B0503020204020204" pitchFamily="34" charset="-122"/>
              <a:sym typeface="微软雅黑" panose="020B0503020204020204" pitchFamily="34" charset="-122"/>
            </a:endParaRPr>
          </a:p>
          <a:p>
            <a:pPr algn="ctr" fontAlgn="base">
              <a:lnSpc>
                <a:spcPct val="110000"/>
              </a:lnSpc>
              <a:spcBef>
                <a:spcPct val="0"/>
              </a:spcBef>
              <a:spcAft>
                <a:spcPct val="0"/>
              </a:spcAft>
              <a:buFont typeface="Arial" panose="020B0604020202020204" pitchFamily="34" charset="0"/>
              <a:buNone/>
            </a:pPr>
            <a:r>
              <a:rPr lang="en-US" altLang="zh-CN" sz="1800" b="1" dirty="0" smtClean="0">
                <a:solidFill>
                  <a:schemeClr val="accent4"/>
                </a:solidFill>
                <a:latin typeface="微软雅黑" panose="020B0503020204020204" pitchFamily="34" charset="-122"/>
                <a:ea typeface="微软雅黑" panose="020B0503020204020204" pitchFamily="34" charset="-122"/>
                <a:sym typeface="微软雅黑" panose="020B0503020204020204" pitchFamily="34" charset="-122"/>
              </a:rPr>
              <a:t>2025</a:t>
            </a:r>
            <a:r>
              <a:rPr lang="zh-CN" altLang="en-US" sz="1800" b="1" dirty="0" smtClean="0">
                <a:solidFill>
                  <a:schemeClr val="accent4"/>
                </a:solidFill>
                <a:latin typeface="微软雅黑" panose="020B0503020204020204" pitchFamily="34" charset="-122"/>
                <a:ea typeface="微软雅黑" panose="020B0503020204020204" pitchFamily="34" charset="-122"/>
                <a:sym typeface="微软雅黑" panose="020B0503020204020204" pitchFamily="34" charset="-122"/>
              </a:rPr>
              <a:t>年</a:t>
            </a:r>
            <a:r>
              <a:rPr lang="en-US" altLang="zh-CN" sz="1800" b="1" dirty="0" smtClean="0">
                <a:solidFill>
                  <a:schemeClr val="accent4"/>
                </a:solidFill>
                <a:latin typeface="微软雅黑" panose="020B0503020204020204" pitchFamily="34" charset="-122"/>
                <a:ea typeface="微软雅黑" panose="020B0503020204020204" pitchFamily="34" charset="-122"/>
                <a:sym typeface="微软雅黑" panose="020B0503020204020204" pitchFamily="34" charset="-122"/>
              </a:rPr>
              <a:t>8</a:t>
            </a:r>
            <a:r>
              <a:rPr lang="zh-CN" altLang="en-US" sz="1800" b="1" dirty="0" smtClean="0">
                <a:solidFill>
                  <a:schemeClr val="accent4"/>
                </a:solidFill>
                <a:latin typeface="微软雅黑" panose="020B0503020204020204" pitchFamily="34" charset="-122"/>
                <a:ea typeface="微软雅黑" panose="020B0503020204020204" pitchFamily="34" charset="-122"/>
                <a:sym typeface="微软雅黑" panose="020B0503020204020204" pitchFamily="34" charset="-122"/>
              </a:rPr>
              <a:t>月</a:t>
            </a:r>
            <a:endParaRPr lang="zh-CN" altLang="en-US" sz="1800" b="1" dirty="0" smtClean="0">
              <a:solidFill>
                <a:schemeClr val="accent4"/>
              </a:solidFill>
              <a:latin typeface="微软雅黑" panose="020B0503020204020204" pitchFamily="34" charset="-122"/>
              <a:ea typeface="微软雅黑" panose="020B0503020204020204" pitchFamily="34" charset="-122"/>
              <a:sym typeface="微软雅黑" panose="020B0503020204020204" pitchFamily="34" charset="-122"/>
            </a:endParaRPr>
          </a:p>
        </p:txBody>
      </p:sp>
      <p:pic>
        <p:nvPicPr>
          <p:cNvPr id="13" name="图片 1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0"/>
            <a:ext cx="9144000" cy="3067581"/>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advTm="0">
        <p:fade/>
      </p:transition>
    </mc:Choice>
    <mc:Fallback>
      <p:transition spd="med" advTm="0">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7" name="组合 56"/>
          <p:cNvGrpSpPr/>
          <p:nvPr/>
        </p:nvGrpSpPr>
        <p:grpSpPr>
          <a:xfrm>
            <a:off x="11627" y="-4686"/>
            <a:ext cx="9132373" cy="752465"/>
            <a:chOff x="-44158" y="-1644370"/>
            <a:chExt cx="9132373" cy="752465"/>
          </a:xfrm>
        </p:grpSpPr>
        <p:pic>
          <p:nvPicPr>
            <p:cNvPr id="59" name="Picture 2" descr="F:\重点实验室\办公室\宣传\实验室装置\照片\大E.JPG"/>
            <p:cNvPicPr>
              <a:picLocks noChangeAspect="1" noChangeArrowheads="1"/>
            </p:cNvPicPr>
            <p:nvPr/>
          </p:nvPicPr>
          <p:blipFill>
            <a:blip r:embed="rId1" cstate="print">
              <a:extLst>
                <a:ext uri="{BEBA8EAE-BF5A-486C-A8C5-ECC9F3942E4B}">
                  <a14:imgProps xmlns:a14="http://schemas.microsoft.com/office/drawing/2010/main">
                    <a14:imgLayer r:embed="rId2">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42718" y="-1640194"/>
              <a:ext cx="1207842" cy="744577"/>
            </a:xfrm>
            <a:prstGeom prst="roundRect">
              <a:avLst>
                <a:gd name="adj" fmla="val 0"/>
              </a:avLst>
            </a:prstGeom>
            <a:ln>
              <a:noFill/>
            </a:ln>
            <a:effectLst/>
            <a:scene3d>
              <a:camera prst="orthographicFront"/>
              <a:lightRig rig="contrasting" dir="t">
                <a:rot lat="0" lon="0" rev="4200000"/>
              </a:lightRig>
            </a:scene3d>
            <a:sp3d prstMaterial="plastic">
              <a:contourClr>
                <a:srgbClr val="969696"/>
              </a:contourClr>
            </a:sp3d>
            <a:extLst>
              <a:ext uri="{909E8E84-426E-40DD-AFC4-6F175D3DCCD1}">
                <a14:hiddenFill xmlns:a14="http://schemas.microsoft.com/office/drawing/2010/main">
                  <a:solidFill>
                    <a:srgbClr val="FFFFFF"/>
                  </a:solidFill>
                </a14:hiddenFill>
              </a:ext>
            </a:extLst>
          </p:spPr>
        </p:pic>
        <p:sp>
          <p:nvSpPr>
            <p:cNvPr id="66" name="同侧圆角矩形 26"/>
            <p:cNvSpPr>
              <a:spLocks noChangeAspect="1"/>
            </p:cNvSpPr>
            <p:nvPr/>
          </p:nvSpPr>
          <p:spPr>
            <a:xfrm rot="5400000">
              <a:off x="188194" y="-1872546"/>
              <a:ext cx="744577" cy="1209282"/>
            </a:xfrm>
            <a:prstGeom prst="round2SameRect">
              <a:avLst>
                <a:gd name="adj1" fmla="val 0"/>
                <a:gd name="adj2" fmla="val 0"/>
              </a:avLst>
            </a:prstGeom>
            <a:gradFill flip="none" rotWithShape="1">
              <a:gsLst>
                <a:gs pos="0">
                  <a:srgbClr val="2340A4">
                    <a:alpha val="19000"/>
                  </a:srgbClr>
                </a:gs>
                <a:gs pos="100000">
                  <a:srgbClr val="554281">
                    <a:alpha val="58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7" name="图片 66" descr="mmexport1562286381387.jpg"/>
            <p:cNvPicPr>
              <a:picLocks noChangeAspect="1"/>
            </p:cNvPicPr>
            <p:nvPr/>
          </p:nvPicPr>
          <p:blipFill>
            <a:blip r:embed="rId3" cstate="print"/>
            <a:stretch>
              <a:fillRect/>
            </a:stretch>
          </p:blipFill>
          <p:spPr>
            <a:xfrm>
              <a:off x="-37023" y="-1640658"/>
              <a:ext cx="1201821" cy="740865"/>
            </a:xfrm>
            <a:prstGeom prst="roundRect">
              <a:avLst>
                <a:gd name="adj" fmla="val 0"/>
              </a:avLst>
            </a:prstGeom>
            <a:ln>
              <a:noFill/>
            </a:ln>
            <a:effectLst/>
            <a:scene3d>
              <a:camera prst="orthographicFront"/>
              <a:lightRig rig="contrasting" dir="t">
                <a:rot lat="0" lon="0" rev="4200000"/>
              </a:lightRig>
            </a:scene3d>
            <a:sp3d prstMaterial="plastic">
              <a:contourClr>
                <a:srgbClr val="969696"/>
              </a:contourClr>
            </a:sp3d>
          </p:spPr>
        </p:pic>
        <p:grpSp>
          <p:nvGrpSpPr>
            <p:cNvPr id="68" name="组合 67"/>
            <p:cNvGrpSpPr/>
            <p:nvPr/>
          </p:nvGrpSpPr>
          <p:grpSpPr>
            <a:xfrm>
              <a:off x="-44158" y="-1644370"/>
              <a:ext cx="9132373" cy="752465"/>
              <a:chOff x="2247" y="11129"/>
              <a:chExt cx="9132373" cy="752465"/>
            </a:xfrm>
          </p:grpSpPr>
          <p:sp>
            <p:nvSpPr>
              <p:cNvPr id="73" name="同侧圆角矩形 6"/>
              <p:cNvSpPr/>
              <p:nvPr/>
            </p:nvSpPr>
            <p:spPr>
              <a:xfrm rot="5400000" flipH="1" flipV="1">
                <a:off x="4806542" y="-3564485"/>
                <a:ext cx="748288" cy="7907869"/>
              </a:xfrm>
              <a:prstGeom prst="round2SameRect">
                <a:avLst>
                  <a:gd name="adj1" fmla="val 0"/>
                  <a:gd name="adj2" fmla="val 0"/>
                </a:avLst>
              </a:prstGeom>
              <a:gradFill flip="none" rotWithShape="1">
                <a:gsLst>
                  <a:gs pos="100000">
                    <a:srgbClr val="2340A4"/>
                  </a:gs>
                  <a:gs pos="50000">
                    <a:srgbClr val="3555A0"/>
                  </a:gs>
                  <a:gs pos="0">
                    <a:srgbClr val="ECECEC"/>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81" name="同侧圆角矩形 28"/>
              <p:cNvSpPr>
                <a:spLocks noChangeAspect="1"/>
              </p:cNvSpPr>
              <p:nvPr/>
            </p:nvSpPr>
            <p:spPr>
              <a:xfrm rot="5400000">
                <a:off x="234599" y="-221223"/>
                <a:ext cx="744577" cy="1209282"/>
              </a:xfrm>
              <a:prstGeom prst="round2SameRect">
                <a:avLst>
                  <a:gd name="adj1" fmla="val 0"/>
                  <a:gd name="adj2" fmla="val 0"/>
                </a:avLst>
              </a:prstGeom>
              <a:gradFill flip="none" rotWithShape="1">
                <a:gsLst>
                  <a:gs pos="0">
                    <a:srgbClr val="2340A4">
                      <a:alpha val="19000"/>
                    </a:srgbClr>
                  </a:gs>
                  <a:gs pos="100000">
                    <a:srgbClr val="554281">
                      <a:alpha val="58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71" name="标题 1"/>
            <p:cNvSpPr txBox="1"/>
            <p:nvPr/>
          </p:nvSpPr>
          <p:spPr>
            <a:xfrm>
              <a:off x="1180346" y="-1540697"/>
              <a:ext cx="7089988" cy="640904"/>
            </a:xfrm>
            <a:prstGeom prst="rect">
              <a:avLst/>
            </a:prstGeom>
          </p:spPr>
          <p:txBody>
            <a:bodyPr>
              <a:normAutofit/>
            </a:bodyPr>
            <a:lstStyle>
              <a:lvl1pPr algn="l" defTabSz="685800" rtl="0" eaLnBrk="1" latinLnBrk="0" hangingPunct="1">
                <a:lnSpc>
                  <a:spcPct val="90000"/>
                </a:lnSpc>
                <a:spcBef>
                  <a:spcPct val="0"/>
                </a:spcBef>
                <a:buNone/>
                <a:defRPr sz="4000" b="1" i="0" kern="1200" baseline="0">
                  <a:solidFill>
                    <a:schemeClr val="bg1"/>
                  </a:solidFill>
                  <a:effectLst/>
                  <a:latin typeface="黑体" panose="02010609060101010101" pitchFamily="49" charset="-122"/>
                  <a:ea typeface="黑体" panose="02010609060101010101" pitchFamily="49" charset="-122"/>
                  <a:cs typeface="+mj-cs"/>
                </a:defRPr>
              </a:lvl1pPr>
            </a:lstStyle>
            <a:p>
              <a:r>
                <a:rPr lang="en-US" altLang="zh-CN" sz="3200" dirty="0">
                  <a:latin typeface="Times New Roman" panose="02020603050405020304" charset="0"/>
                  <a:ea typeface="+mj-ea"/>
                  <a:cs typeface="Times New Roman" panose="02020603050405020304" charset="0"/>
                  <a:sym typeface="+mn-ea"/>
                </a:rPr>
                <a:t>1. XiPAF</a:t>
              </a:r>
              <a:r>
                <a:rPr lang="zh-CN" altLang="en-US" sz="3200" dirty="0">
                  <a:latin typeface="Times New Roman" panose="02020603050405020304" charset="0"/>
                  <a:ea typeface="+mj-ea"/>
                  <a:cs typeface="Times New Roman" panose="02020603050405020304" charset="0"/>
                  <a:sym typeface="+mn-ea"/>
                </a:rPr>
                <a:t>装置概述</a:t>
              </a:r>
              <a:endParaRPr lang="zh-CN" altLang="en-US" sz="3200" dirty="0">
                <a:latin typeface="微软雅黑" panose="020B0503020204020204" pitchFamily="34" charset="-122"/>
                <a:ea typeface="微软雅黑" panose="020B0503020204020204" pitchFamily="34" charset="-122"/>
                <a:cs typeface="+mn-cs"/>
              </a:endParaRPr>
            </a:p>
          </p:txBody>
        </p:sp>
      </p:grpSp>
      <p:sp>
        <p:nvSpPr>
          <p:cNvPr id="4" name="文本框 3"/>
          <p:cNvSpPr txBox="1"/>
          <p:nvPr/>
        </p:nvSpPr>
        <p:spPr>
          <a:xfrm>
            <a:off x="200025" y="885825"/>
            <a:ext cx="8227695" cy="460375"/>
          </a:xfrm>
          <a:prstGeom prst="rect">
            <a:avLst/>
          </a:prstGeom>
          <a:noFill/>
        </p:spPr>
        <p:txBody>
          <a:bodyPr wrap="square" rtlCol="0">
            <a:spAutoFit/>
          </a:bodyPr>
          <a:p>
            <a:pPr marL="342900" indent="-342900" algn="l">
              <a:buFont typeface="Wingdings" panose="05000000000000000000" charset="0"/>
              <a:buChar char="l"/>
            </a:pPr>
            <a:r>
              <a:rPr lang="zh-CN" altLang="en-US" sz="2400" b="1" u="sng" dirty="0">
                <a:solidFill>
                  <a:srgbClr val="0070C0"/>
                </a:solidFill>
                <a:latin typeface="微软雅黑" panose="020B0503020204020204" pitchFamily="34" charset="-122"/>
                <a:ea typeface="微软雅黑" panose="020B0503020204020204" pitchFamily="34" charset="-122"/>
              </a:rPr>
              <a:t>技术特色</a:t>
            </a:r>
            <a:r>
              <a:rPr lang="en-US" altLang="zh-CN" sz="2400" b="1" u="sng" dirty="0">
                <a:solidFill>
                  <a:srgbClr val="0070C0"/>
                </a:solidFill>
                <a:latin typeface="微软雅黑" panose="020B0503020204020204" pitchFamily="34" charset="-122"/>
                <a:ea typeface="微软雅黑" panose="020B0503020204020204" pitchFamily="34" charset="-122"/>
              </a:rPr>
              <a:t>4   </a:t>
            </a:r>
            <a:r>
              <a:rPr lang="zh-CN" altLang="en-US" sz="2400" b="1" u="sng" dirty="0">
                <a:solidFill>
                  <a:schemeClr val="tx1">
                    <a:lumMod val="85000"/>
                    <a:lumOff val="15000"/>
                  </a:schemeClr>
                </a:solidFill>
                <a:latin typeface="微软雅黑" panose="020B0503020204020204" pitchFamily="34" charset="-122"/>
                <a:ea typeface="微软雅黑" panose="020B0503020204020204" pitchFamily="34" charset="-122"/>
              </a:rPr>
              <a:t>强空间电荷力作用下的三阶共振慢引出</a:t>
            </a:r>
            <a:endParaRPr lang="zh-CN" altLang="en-US" sz="2400" b="1" u="sng"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26" name="文本1"/>
          <p:cNvSpPr>
            <a:spLocks noChangeArrowheads="1"/>
          </p:cNvSpPr>
          <p:nvPr/>
        </p:nvSpPr>
        <p:spPr bwMode="gray">
          <a:xfrm>
            <a:off x="342900" y="1416685"/>
            <a:ext cx="8486775" cy="765810"/>
          </a:xfrm>
          <a:prstGeom prst="roundRect">
            <a:avLst>
              <a:gd name="adj" fmla="val 11505"/>
            </a:avLst>
          </a:prstGeom>
          <a:noFill/>
          <a:ln w="15875" cap="flat" cmpd="sng" algn="ctr">
            <a:solidFill>
              <a:schemeClr val="accent1"/>
            </a:solidFill>
            <a:prstDash val="solid"/>
          </a:ln>
          <a:effectLst/>
        </p:spPr>
        <p:txBody>
          <a:bodyPr lIns="62118" tIns="31058" rIns="62118" bIns="31058"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457200" algn="just" fontAlgn="base">
              <a:lnSpc>
                <a:spcPct val="120000"/>
              </a:lnSpc>
              <a:spcBef>
                <a:spcPct val="0"/>
              </a:spcBef>
              <a:spcAft>
                <a:spcPct val="0"/>
              </a:spcAft>
              <a:defRPr/>
            </a:pPr>
            <a:r>
              <a:rPr sz="1600" b="1" dirty="0"/>
              <a:t>有效解决了强空间电荷力下束团的质心振荡幅度过大和发射度增长困难等问题，实现了</a:t>
            </a:r>
            <a:r>
              <a:rPr sz="1600" b="1" dirty="0">
                <a:gradFill>
                  <a:gsLst>
                    <a:gs pos="0">
                      <a:srgbClr val="E30000"/>
                    </a:gs>
                    <a:gs pos="100000">
                      <a:srgbClr val="760303"/>
                    </a:gs>
                  </a:gsLst>
                  <a:lin scaled="0"/>
                </a:gradFill>
              </a:rPr>
              <a:t>宽能量范围</a:t>
            </a:r>
            <a:r>
              <a:rPr sz="1600" b="1" dirty="0">
                <a:solidFill>
                  <a:srgbClr val="FF0000"/>
                </a:solidFill>
              </a:rPr>
              <a:t>的直接引出（10-200MeV）</a:t>
            </a:r>
            <a:r>
              <a:rPr sz="1600" b="1" dirty="0"/>
              <a:t>。</a:t>
            </a:r>
            <a:endParaRPr sz="1600" b="1" dirty="0"/>
          </a:p>
        </p:txBody>
      </p:sp>
      <p:sp>
        <p:nvSpPr>
          <p:cNvPr id="28" name="Rectangle 4"/>
          <p:cNvSpPr>
            <a:spLocks noChangeArrowheads="1"/>
          </p:cNvSpPr>
          <p:nvPr/>
        </p:nvSpPr>
        <p:spPr bwMode="auto">
          <a:xfrm>
            <a:off x="829310" y="4311048"/>
            <a:ext cx="2369820"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21920" tIns="60960" rIns="121920" bIns="60960" numCol="1" anchor="ctr" anchorCtr="0" compatLnSpc="1">
            <a:spAutoFit/>
          </a:bodyPr>
          <a:p>
            <a:pPr algn="ctr" defTabSz="1219200" eaLnBrk="0" fontAlgn="base" hangingPunct="0">
              <a:spcBef>
                <a:spcPct val="0"/>
              </a:spcBef>
              <a:spcAft>
                <a:spcPct val="0"/>
              </a:spcAft>
            </a:pPr>
            <a:r>
              <a:rPr lang="zh-CN" altLang="en-US" dirty="0" smtClean="0">
                <a:latin typeface="+mn-ea"/>
                <a:cs typeface="Times New Roman" panose="02020603050405020304" charset="0"/>
              </a:rPr>
              <a:t>低能慢</a:t>
            </a:r>
            <a:r>
              <a:rPr lang="zh-CN" altLang="en-US" dirty="0">
                <a:latin typeface="+mn-ea"/>
                <a:cs typeface="Times New Roman" panose="02020603050405020304" charset="0"/>
              </a:rPr>
              <a:t>引出实验结果 </a:t>
            </a:r>
            <a:endParaRPr lang="zh-CN" altLang="en-US" dirty="0">
              <a:latin typeface="+mn-ea"/>
              <a:cs typeface="Times New Roman" panose="02020603050405020304" charset="0"/>
            </a:endParaRPr>
          </a:p>
        </p:txBody>
      </p:sp>
      <p:grpSp>
        <p:nvGrpSpPr>
          <p:cNvPr id="2" name="组合 1"/>
          <p:cNvGrpSpPr/>
          <p:nvPr/>
        </p:nvGrpSpPr>
        <p:grpSpPr>
          <a:xfrm>
            <a:off x="404815" y="2302740"/>
            <a:ext cx="8371336" cy="1839446"/>
            <a:chOff x="399373" y="2181363"/>
            <a:chExt cx="6827771" cy="1895051"/>
          </a:xfrm>
        </p:grpSpPr>
        <p:pic>
          <p:nvPicPr>
            <p:cNvPr id="27" name="图片 2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9373" y="2181428"/>
              <a:ext cx="2733809" cy="1894590"/>
            </a:xfrm>
            <a:prstGeom prst="rect">
              <a:avLst/>
            </a:prstGeom>
            <a:noFill/>
            <a:effectLst>
              <a:outerShdw blurRad="431800" dist="228600" dir="2700000" algn="tl" rotWithShape="0">
                <a:prstClr val="black">
                  <a:alpha val="64000"/>
                </a:prstClr>
              </a:outerShdw>
            </a:effectLst>
            <a:extLst>
              <a:ext uri="{909E8E84-426E-40DD-AFC4-6F175D3DCCD1}">
                <a14:hiddenFill xmlns:a14="http://schemas.microsoft.com/office/drawing/2010/main">
                  <a:solidFill>
                    <a:srgbClr val="FFFFFF"/>
                  </a:solidFill>
                </a14:hiddenFill>
              </a:ext>
            </a:extLst>
          </p:spPr>
        </p:pic>
        <p:pic>
          <p:nvPicPr>
            <p:cNvPr id="33" name="内容占位符 3"/>
            <p:cNvPicPr>
              <a:picLocks noChangeAspect="1"/>
            </p:cNvPicPr>
            <p:nvPr/>
          </p:nvPicPr>
          <p:blipFill>
            <a:blip r:embed="rId5"/>
            <a:stretch>
              <a:fillRect/>
            </a:stretch>
          </p:blipFill>
          <p:spPr>
            <a:xfrm>
              <a:off x="5245942" y="2181363"/>
              <a:ext cx="1981202" cy="1895051"/>
            </a:xfrm>
            <a:prstGeom prst="rect">
              <a:avLst/>
            </a:prstGeom>
            <a:noFill/>
            <a:effectLst>
              <a:outerShdw blurRad="431800" dist="228600" dir="2700000" algn="tl" rotWithShape="0">
                <a:prstClr val="black">
                  <a:alpha val="64000"/>
                </a:prstClr>
              </a:outerShdw>
            </a:effectLst>
          </p:spPr>
        </p:pic>
        <p:pic>
          <p:nvPicPr>
            <p:cNvPr id="34" name="图片 33"/>
            <p:cNvPicPr>
              <a:picLocks noChangeAspect="1"/>
            </p:cNvPicPr>
            <p:nvPr/>
          </p:nvPicPr>
          <p:blipFill>
            <a:blip r:embed="rId6"/>
            <a:stretch>
              <a:fillRect/>
            </a:stretch>
          </p:blipFill>
          <p:spPr>
            <a:xfrm>
              <a:off x="3197091" y="2181363"/>
              <a:ext cx="1981201" cy="1895050"/>
            </a:xfrm>
            <a:prstGeom prst="rect">
              <a:avLst/>
            </a:prstGeom>
            <a:noFill/>
            <a:effectLst>
              <a:outerShdw blurRad="431800" dist="228600" dir="2700000" algn="tl" rotWithShape="0">
                <a:prstClr val="black">
                  <a:alpha val="64000"/>
                </a:prstClr>
              </a:outerShdw>
            </a:effectLst>
          </p:spPr>
        </p:pic>
      </p:grpSp>
      <p:sp>
        <p:nvSpPr>
          <p:cNvPr id="38" name="Rectangle 4"/>
          <p:cNvSpPr>
            <a:spLocks noChangeArrowheads="1"/>
          </p:cNvSpPr>
          <p:nvPr/>
        </p:nvSpPr>
        <p:spPr bwMode="auto">
          <a:xfrm>
            <a:off x="3856608" y="4203098"/>
            <a:ext cx="4919865"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21920" tIns="60960" rIns="121920" bIns="60960" numCol="1" anchor="ctr" anchorCtr="0" compatLnSpc="1">
            <a:spAutoFit/>
          </a:bodyPr>
          <a:p>
            <a:pPr algn="ctr" defTabSz="1219200" eaLnBrk="0" fontAlgn="base" hangingPunct="0">
              <a:spcBef>
                <a:spcPct val="0"/>
              </a:spcBef>
              <a:spcAft>
                <a:spcPct val="0"/>
              </a:spcAft>
            </a:pPr>
            <a:r>
              <a:rPr lang="zh-CN" altLang="en-US" dirty="0">
                <a:latin typeface="+mn-ea"/>
                <a:cs typeface="Times New Roman" panose="02020603050405020304" charset="0"/>
              </a:rPr>
              <a:t>低能强流束在</a:t>
            </a:r>
            <a:r>
              <a:rPr lang="en-US" altLang="zh-CN" dirty="0">
                <a:latin typeface="+mn-ea"/>
                <a:cs typeface="Times New Roman" panose="02020603050405020304" charset="0"/>
              </a:rPr>
              <a:t>RF-KO</a:t>
            </a:r>
            <a:r>
              <a:rPr lang="zh-CN" altLang="en-US" dirty="0">
                <a:latin typeface="+mn-ea"/>
                <a:cs typeface="Times New Roman" panose="02020603050405020304" charset="0"/>
              </a:rPr>
              <a:t>激励下的相空间</a:t>
            </a:r>
            <a:r>
              <a:rPr lang="zh-CN" altLang="en-US" dirty="0" smtClean="0">
                <a:latin typeface="+mn-ea"/>
                <a:cs typeface="Times New Roman" panose="02020603050405020304" charset="0"/>
              </a:rPr>
              <a:t>演变</a:t>
            </a:r>
            <a:endParaRPr lang="en-US" altLang="zh-CN" dirty="0" smtClean="0">
              <a:latin typeface="+mn-ea"/>
              <a:cs typeface="Times New Roman" panose="02020603050405020304" charset="0"/>
            </a:endParaRPr>
          </a:p>
          <a:p>
            <a:pPr algn="ctr" defTabSz="1219200" eaLnBrk="0" fontAlgn="base" hangingPunct="0">
              <a:spcBef>
                <a:spcPct val="0"/>
              </a:spcBef>
              <a:spcAft>
                <a:spcPct val="0"/>
              </a:spcAft>
            </a:pPr>
            <a:r>
              <a:rPr lang="zh-CN" altLang="en-US" dirty="0" smtClean="0">
                <a:latin typeface="+mn-ea"/>
                <a:cs typeface="Times New Roman" panose="02020603050405020304" charset="0"/>
              </a:rPr>
              <a:t>（左图：共振线以上引出，右图：共振线以下引出）</a:t>
            </a:r>
            <a:endParaRPr lang="zh-CN" altLang="en-US" dirty="0">
              <a:latin typeface="+mn-ea"/>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p14:dur="0" advTm="0"/>
    </mc:Choice>
    <mc:Fallback>
      <p:transition advTm="0"/>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32"/>
          <p:cNvGrpSpPr/>
          <p:nvPr/>
        </p:nvGrpSpPr>
        <p:grpSpPr>
          <a:xfrm>
            <a:off x="11627" y="-4686"/>
            <a:ext cx="9132373" cy="752465"/>
            <a:chOff x="-44158" y="-1644370"/>
            <a:chExt cx="9132373" cy="752465"/>
          </a:xfrm>
        </p:grpSpPr>
        <p:pic>
          <p:nvPicPr>
            <p:cNvPr id="34" name="Picture 2" descr="F:\重点实验室\办公室\宣传\实验室装置\照片\大E.JPG"/>
            <p:cNvPicPr>
              <a:picLocks noChangeAspect="1" noChangeArrowheads="1"/>
            </p:cNvPicPr>
            <p:nvPr/>
          </p:nvPicPr>
          <p:blipFill>
            <a:blip r:embed="rId1" cstate="print">
              <a:extLst>
                <a:ext uri="{BEBA8EAE-BF5A-486C-A8C5-ECC9F3942E4B}">
                  <a14:imgProps xmlns:a14="http://schemas.microsoft.com/office/drawing/2010/main">
                    <a14:imgLayer r:embed="rId2">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42718" y="-1640194"/>
              <a:ext cx="1207842" cy="744577"/>
            </a:xfrm>
            <a:prstGeom prst="roundRect">
              <a:avLst>
                <a:gd name="adj" fmla="val 0"/>
              </a:avLst>
            </a:prstGeom>
            <a:ln>
              <a:noFill/>
            </a:ln>
            <a:effectLst/>
            <a:scene3d>
              <a:camera prst="orthographicFront"/>
              <a:lightRig rig="contrasting" dir="t">
                <a:rot lat="0" lon="0" rev="4200000"/>
              </a:lightRig>
            </a:scene3d>
            <a:sp3d prstMaterial="plastic">
              <a:contourClr>
                <a:srgbClr val="969696"/>
              </a:contourClr>
            </a:sp3d>
            <a:extLst>
              <a:ext uri="{909E8E84-426E-40DD-AFC4-6F175D3DCCD1}">
                <a14:hiddenFill xmlns:a14="http://schemas.microsoft.com/office/drawing/2010/main">
                  <a:solidFill>
                    <a:srgbClr val="FFFFFF"/>
                  </a:solidFill>
                </a14:hiddenFill>
              </a:ext>
            </a:extLst>
          </p:spPr>
        </p:pic>
        <p:sp>
          <p:nvSpPr>
            <p:cNvPr id="35" name="同侧圆角矩形 26"/>
            <p:cNvSpPr>
              <a:spLocks noChangeAspect="1"/>
            </p:cNvSpPr>
            <p:nvPr/>
          </p:nvSpPr>
          <p:spPr>
            <a:xfrm rot="5400000">
              <a:off x="188194" y="-1872546"/>
              <a:ext cx="744577" cy="1209282"/>
            </a:xfrm>
            <a:prstGeom prst="round2SameRect">
              <a:avLst>
                <a:gd name="adj1" fmla="val 0"/>
                <a:gd name="adj2" fmla="val 0"/>
              </a:avLst>
            </a:prstGeom>
            <a:gradFill flip="none" rotWithShape="1">
              <a:gsLst>
                <a:gs pos="0">
                  <a:srgbClr val="2340A4">
                    <a:alpha val="19000"/>
                  </a:srgbClr>
                </a:gs>
                <a:gs pos="100000">
                  <a:srgbClr val="554281">
                    <a:alpha val="58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6" name="图片 35" descr="mmexport1562286381387.jpg"/>
            <p:cNvPicPr>
              <a:picLocks noChangeAspect="1"/>
            </p:cNvPicPr>
            <p:nvPr/>
          </p:nvPicPr>
          <p:blipFill>
            <a:blip r:embed="rId3" cstate="print"/>
            <a:stretch>
              <a:fillRect/>
            </a:stretch>
          </p:blipFill>
          <p:spPr>
            <a:xfrm>
              <a:off x="-37023" y="-1640658"/>
              <a:ext cx="1201821" cy="740865"/>
            </a:xfrm>
            <a:prstGeom prst="roundRect">
              <a:avLst>
                <a:gd name="adj" fmla="val 0"/>
              </a:avLst>
            </a:prstGeom>
            <a:ln>
              <a:noFill/>
            </a:ln>
            <a:effectLst/>
            <a:scene3d>
              <a:camera prst="orthographicFront"/>
              <a:lightRig rig="contrasting" dir="t">
                <a:rot lat="0" lon="0" rev="4200000"/>
              </a:lightRig>
            </a:scene3d>
            <a:sp3d prstMaterial="plastic">
              <a:contourClr>
                <a:srgbClr val="969696"/>
              </a:contourClr>
            </a:sp3d>
          </p:spPr>
        </p:pic>
        <p:grpSp>
          <p:nvGrpSpPr>
            <p:cNvPr id="3" name="组合 36"/>
            <p:cNvGrpSpPr/>
            <p:nvPr/>
          </p:nvGrpSpPr>
          <p:grpSpPr>
            <a:xfrm>
              <a:off x="-44158" y="-1644370"/>
              <a:ext cx="9132373" cy="752465"/>
              <a:chOff x="2247" y="11129"/>
              <a:chExt cx="9132373" cy="752465"/>
            </a:xfrm>
          </p:grpSpPr>
          <p:sp>
            <p:nvSpPr>
              <p:cNvPr id="39" name="同侧圆角矩形 6"/>
              <p:cNvSpPr/>
              <p:nvPr/>
            </p:nvSpPr>
            <p:spPr>
              <a:xfrm rot="5400000" flipH="1" flipV="1">
                <a:off x="4806542" y="-3564485"/>
                <a:ext cx="748288" cy="7907869"/>
              </a:xfrm>
              <a:prstGeom prst="round2SameRect">
                <a:avLst>
                  <a:gd name="adj1" fmla="val 0"/>
                  <a:gd name="adj2" fmla="val 0"/>
                </a:avLst>
              </a:prstGeom>
              <a:gradFill flip="none" rotWithShape="1">
                <a:gsLst>
                  <a:gs pos="100000">
                    <a:srgbClr val="2340A4"/>
                  </a:gs>
                  <a:gs pos="50000">
                    <a:srgbClr val="3555A0"/>
                  </a:gs>
                  <a:gs pos="0">
                    <a:srgbClr val="ECECEC"/>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0" name="同侧圆角矩形 28"/>
              <p:cNvSpPr>
                <a:spLocks noChangeAspect="1"/>
              </p:cNvSpPr>
              <p:nvPr/>
            </p:nvSpPr>
            <p:spPr>
              <a:xfrm rot="5400000">
                <a:off x="234599" y="-221223"/>
                <a:ext cx="744577" cy="1209282"/>
              </a:xfrm>
              <a:prstGeom prst="round2SameRect">
                <a:avLst>
                  <a:gd name="adj1" fmla="val 0"/>
                  <a:gd name="adj2" fmla="val 0"/>
                </a:avLst>
              </a:prstGeom>
              <a:gradFill flip="none" rotWithShape="1">
                <a:gsLst>
                  <a:gs pos="0">
                    <a:srgbClr val="2340A4">
                      <a:alpha val="19000"/>
                    </a:srgbClr>
                  </a:gs>
                  <a:gs pos="100000">
                    <a:srgbClr val="554281">
                      <a:alpha val="58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8" name="标题 1"/>
            <p:cNvSpPr txBox="1"/>
            <p:nvPr/>
          </p:nvSpPr>
          <p:spPr>
            <a:xfrm>
              <a:off x="1180345" y="-1540697"/>
              <a:ext cx="7889107" cy="640904"/>
            </a:xfrm>
            <a:prstGeom prst="rect">
              <a:avLst/>
            </a:prstGeom>
          </p:spPr>
          <p:txBody>
            <a:bodyPr>
              <a:normAutofit fontScale="90000"/>
            </a:bodyPr>
            <a:lstStyle>
              <a:lvl1pPr algn="l" defTabSz="685800" rtl="0" eaLnBrk="1" latinLnBrk="0" hangingPunct="1">
                <a:lnSpc>
                  <a:spcPct val="90000"/>
                </a:lnSpc>
                <a:spcBef>
                  <a:spcPct val="0"/>
                </a:spcBef>
                <a:buNone/>
                <a:defRPr sz="4000" b="1" i="0" kern="1200" baseline="0">
                  <a:solidFill>
                    <a:schemeClr val="bg1"/>
                  </a:solidFill>
                  <a:effectLst/>
                  <a:latin typeface="黑体" panose="02010609060101010101" pitchFamily="49" charset="-122"/>
                  <a:ea typeface="黑体" panose="02010609060101010101" pitchFamily="49" charset="-122"/>
                  <a:cs typeface="+mj-cs"/>
                </a:defRPr>
              </a:lvl1pPr>
            </a:lstStyle>
            <a:p>
              <a:r>
                <a:rPr lang="en-US" altLang="zh-CN" sz="3600" dirty="0" smtClean="0">
                  <a:latin typeface="微软雅黑" panose="020B0503020204020204" pitchFamily="34" charset="-122"/>
                  <a:ea typeface="微软雅黑" panose="020B0503020204020204" pitchFamily="34" charset="-122"/>
                  <a:cs typeface="+mn-cs"/>
                </a:rPr>
                <a:t>2. </a:t>
              </a:r>
              <a:r>
                <a:rPr lang="zh-CN" altLang="en-US" sz="3600" dirty="0" smtClean="0">
                  <a:latin typeface="微软雅黑" panose="020B0503020204020204" pitchFamily="34" charset="-122"/>
                  <a:ea typeface="微软雅黑" panose="020B0503020204020204" pitchFamily="34" charset="-122"/>
                  <a:cs typeface="+mn-cs"/>
                </a:rPr>
                <a:t>XiPAF装置运行情况</a:t>
              </a:r>
              <a:endParaRPr lang="zh-CN" altLang="en-US" sz="3600" dirty="0">
                <a:latin typeface="微软雅黑" panose="020B0503020204020204" pitchFamily="34" charset="-122"/>
                <a:ea typeface="微软雅黑" panose="020B0503020204020204" pitchFamily="34" charset="-122"/>
                <a:cs typeface="+mn-cs"/>
              </a:endParaRPr>
            </a:p>
          </p:txBody>
        </p:sp>
      </p:grpSp>
      <p:sp>
        <p:nvSpPr>
          <p:cNvPr id="54" name="文本1"/>
          <p:cNvSpPr>
            <a:spLocks noChangeArrowheads="1"/>
          </p:cNvSpPr>
          <p:nvPr/>
        </p:nvSpPr>
        <p:spPr bwMode="gray">
          <a:xfrm>
            <a:off x="396267" y="953696"/>
            <a:ext cx="8371336" cy="1050372"/>
          </a:xfrm>
          <a:prstGeom prst="roundRect">
            <a:avLst>
              <a:gd name="adj" fmla="val 11505"/>
            </a:avLst>
          </a:prstGeom>
          <a:noFill/>
          <a:ln w="15875" cap="flat" cmpd="sng" algn="ctr">
            <a:solidFill>
              <a:schemeClr val="accent1"/>
            </a:solidFill>
            <a:prstDash val="solid"/>
          </a:ln>
          <a:effectLst/>
        </p:spPr>
        <p:txBody>
          <a:bodyPr lIns="62118" tIns="31058" rIns="62118" bIns="31058"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indent="457200" fontAlgn="base">
              <a:lnSpc>
                <a:spcPct val="120000"/>
              </a:lnSpc>
              <a:spcBef>
                <a:spcPct val="0"/>
              </a:spcBef>
              <a:spcAft>
                <a:spcPct val="0"/>
              </a:spcAft>
              <a:defRPr/>
            </a:pPr>
            <a:r>
              <a:rPr lang="zh-CN" altLang="en-US" sz="2000" b="1" dirty="0">
                <a:latin typeface="微软雅黑" panose="020B0503020204020204" pitchFamily="34" charset="-122"/>
                <a:ea typeface="微软雅黑" panose="020B0503020204020204" pitchFamily="34" charset="-122"/>
              </a:rPr>
              <a:t>据不完全统计，装置</a:t>
            </a:r>
            <a:r>
              <a:rPr lang="zh-CN" altLang="en-US" sz="2000" b="1" dirty="0" smtClean="0">
                <a:latin typeface="微软雅黑" panose="020B0503020204020204" pitchFamily="34" charset="-122"/>
                <a:ea typeface="微软雅黑" panose="020B0503020204020204" pitchFamily="34" charset="-122"/>
              </a:rPr>
              <a:t>建成以来已</a:t>
            </a:r>
            <a:r>
              <a:rPr lang="zh-CN" altLang="en-US" sz="2000" b="1" dirty="0">
                <a:latin typeface="微软雅黑" panose="020B0503020204020204" pitchFamily="34" charset="-122"/>
                <a:ea typeface="微软雅黑" panose="020B0503020204020204" pitchFamily="34" charset="-122"/>
              </a:rPr>
              <a:t>累计稳定</a:t>
            </a:r>
            <a:r>
              <a:rPr lang="zh-CN" altLang="en-US" sz="2000" b="1" dirty="0" smtClean="0">
                <a:latin typeface="微软雅黑" panose="020B0503020204020204" pitchFamily="34" charset="-122"/>
                <a:ea typeface="微软雅黑" panose="020B0503020204020204" pitchFamily="34" charset="-122"/>
              </a:rPr>
              <a:t>运行近</a:t>
            </a:r>
            <a:r>
              <a:rPr lang="en-US" altLang="zh-CN" sz="2000" b="1" dirty="0" smtClean="0">
                <a:solidFill>
                  <a:srgbClr val="C00000"/>
                </a:solidFill>
                <a:latin typeface="微软雅黑" panose="020B0503020204020204" pitchFamily="34" charset="-122"/>
                <a:ea typeface="微软雅黑" panose="020B0503020204020204" pitchFamily="34" charset="-122"/>
              </a:rPr>
              <a:t>50</a:t>
            </a:r>
            <a:r>
              <a:rPr lang="en-US" altLang="zh-CN" sz="2000" b="1" dirty="0" smtClean="0">
                <a:solidFill>
                  <a:srgbClr val="C00000"/>
                </a:solidFill>
                <a:latin typeface="微软雅黑" panose="020B0503020204020204" pitchFamily="34" charset="-122"/>
                <a:ea typeface="微软雅黑" panose="020B0503020204020204" pitchFamily="34" charset="-122"/>
              </a:rPr>
              <a:t>00</a:t>
            </a:r>
            <a:r>
              <a:rPr lang="zh-CN" altLang="en-US" sz="2000" b="1" dirty="0" smtClean="0">
                <a:latin typeface="微软雅黑" panose="020B0503020204020204" pitchFamily="34" charset="-122"/>
                <a:ea typeface="微软雅黑" panose="020B0503020204020204" pitchFamily="34" charset="-122"/>
              </a:rPr>
              <a:t>小时</a:t>
            </a:r>
            <a:r>
              <a:rPr lang="zh-CN" altLang="en-US" sz="2000" b="1" dirty="0">
                <a:latin typeface="微软雅黑" panose="020B0503020204020204" pitchFamily="34" charset="-122"/>
                <a:ea typeface="微软雅黑" panose="020B0503020204020204" pitchFamily="34" charset="-122"/>
              </a:rPr>
              <a:t>，先后为</a:t>
            </a:r>
            <a:r>
              <a:rPr lang="en-US" altLang="zh-CN" sz="2000" b="1" dirty="0">
                <a:solidFill>
                  <a:srgbClr val="C00000"/>
                </a:solidFill>
                <a:latin typeface="微软雅黑" panose="020B0503020204020204" pitchFamily="34" charset="-122"/>
                <a:ea typeface="微软雅黑" panose="020B0503020204020204" pitchFamily="34" charset="-122"/>
              </a:rPr>
              <a:t>30</a:t>
            </a:r>
            <a:r>
              <a:rPr lang="zh-CN" altLang="en-US" sz="2000" b="1" dirty="0">
                <a:latin typeface="微软雅黑" panose="020B0503020204020204" pitchFamily="34" charset="-122"/>
                <a:ea typeface="微软雅黑" panose="020B0503020204020204" pitchFamily="34" charset="-122"/>
              </a:rPr>
              <a:t>余家单位开展了</a:t>
            </a:r>
            <a:r>
              <a:rPr lang="zh-CN" altLang="en-US" sz="2000" b="1" dirty="0">
                <a:solidFill>
                  <a:srgbClr val="C00000"/>
                </a:solidFill>
                <a:latin typeface="微软雅黑" panose="020B0503020204020204" pitchFamily="34" charset="-122"/>
                <a:ea typeface="微软雅黑" panose="020B0503020204020204" pitchFamily="34" charset="-122"/>
              </a:rPr>
              <a:t>数百款</a:t>
            </a:r>
            <a:r>
              <a:rPr lang="zh-CN" altLang="en-US" sz="2000" b="1" dirty="0">
                <a:latin typeface="微软雅黑" panose="020B0503020204020204" pitchFamily="34" charset="-122"/>
                <a:ea typeface="微软雅黑" panose="020B0503020204020204" pitchFamily="34" charset="-122"/>
              </a:rPr>
              <a:t>宇航器件</a:t>
            </a:r>
            <a:r>
              <a:rPr lang="zh-CN" altLang="en-US" sz="2000" b="1" dirty="0" smtClean="0">
                <a:latin typeface="微软雅黑" panose="020B0503020204020204" pitchFamily="34" charset="-122"/>
                <a:ea typeface="微软雅黑" panose="020B0503020204020204" pitchFamily="34" charset="-122"/>
              </a:rPr>
              <a:t>的辐射效应考核评估试验。</a:t>
            </a:r>
            <a:endParaRPr lang="zh-CN" altLang="en-US" sz="2000" b="1" dirty="0">
              <a:latin typeface="微软雅黑" panose="020B0503020204020204" pitchFamily="34" charset="-122"/>
              <a:ea typeface="微软雅黑" panose="020B0503020204020204" pitchFamily="34" charset="-122"/>
            </a:endParaRPr>
          </a:p>
        </p:txBody>
      </p:sp>
      <p:graphicFrame>
        <p:nvGraphicFramePr>
          <p:cNvPr id="41" name="表格 40"/>
          <p:cNvGraphicFramePr>
            <a:graphicFrameLocks noGrp="1"/>
          </p:cNvGraphicFramePr>
          <p:nvPr>
            <p:custDataLst>
              <p:tags r:id="rId4"/>
            </p:custDataLst>
          </p:nvPr>
        </p:nvGraphicFramePr>
        <p:xfrm>
          <a:off x="468398" y="2164976"/>
          <a:ext cx="8258743" cy="2628901"/>
        </p:xfrm>
        <a:graphic>
          <a:graphicData uri="http://schemas.openxmlformats.org/drawingml/2006/table">
            <a:tbl>
              <a:tblPr>
                <a:tableStyleId>{616DA210-FB5B-4158-B5E0-FEB733F419BA}</a:tableStyleId>
              </a:tblPr>
              <a:tblGrid>
                <a:gridCol w="2327785"/>
                <a:gridCol w="2165782"/>
                <a:gridCol w="1983441"/>
                <a:gridCol w="1781735"/>
              </a:tblGrid>
              <a:tr h="492919">
                <a:tc>
                  <a:txBody>
                    <a:bodyPr/>
                    <a:lstStyle/>
                    <a:p>
                      <a:pPr algn="ctr">
                        <a:spcAft>
                          <a:spcPts val="0"/>
                        </a:spcAft>
                      </a:pPr>
                      <a:r>
                        <a:rPr lang="zh-CN" sz="1600" kern="0" dirty="0"/>
                        <a:t>年份</a:t>
                      </a:r>
                      <a:endParaRPr lang="zh-CN" sz="1600" kern="100" dirty="0">
                        <a:latin typeface="Calibri" panose="020F0502020204030204"/>
                        <a:ea typeface="宋体" panose="02010600030101010101" pitchFamily="2" charset="-122"/>
                        <a:cs typeface="Times New Roman" panose="02020603050405020304"/>
                      </a:endParaRPr>
                    </a:p>
                  </a:txBody>
                  <a:tcPr marL="68580" marR="68580" marT="0" marB="0" anchor="ctr">
                    <a:solidFill>
                      <a:srgbClr val="99CCFF"/>
                    </a:solidFill>
                  </a:tcPr>
                </a:tc>
                <a:tc>
                  <a:txBody>
                    <a:bodyPr/>
                    <a:lstStyle/>
                    <a:p>
                      <a:pPr algn="ctr">
                        <a:spcAft>
                          <a:spcPts val="0"/>
                        </a:spcAft>
                      </a:pPr>
                      <a:r>
                        <a:rPr lang="zh-CN" sz="1600" kern="0"/>
                        <a:t>内部实验机时</a:t>
                      </a:r>
                      <a:endParaRPr lang="zh-CN" sz="1600" kern="100">
                        <a:latin typeface="Calibri" panose="020F0502020204030204"/>
                        <a:ea typeface="宋体" panose="02010600030101010101" pitchFamily="2" charset="-122"/>
                        <a:cs typeface="Times New Roman" panose="02020603050405020304"/>
                      </a:endParaRPr>
                    </a:p>
                  </a:txBody>
                  <a:tcPr marL="68580" marR="68580" marT="0" marB="0" anchor="ctr">
                    <a:solidFill>
                      <a:srgbClr val="99CCFF"/>
                    </a:solidFill>
                  </a:tcPr>
                </a:tc>
                <a:tc>
                  <a:txBody>
                    <a:bodyPr/>
                    <a:lstStyle/>
                    <a:p>
                      <a:pPr algn="ctr">
                        <a:spcAft>
                          <a:spcPts val="0"/>
                        </a:spcAft>
                      </a:pPr>
                      <a:r>
                        <a:rPr lang="zh-CN" sz="1600" kern="0"/>
                        <a:t>对外开放实验机时</a:t>
                      </a:r>
                      <a:endParaRPr lang="zh-CN" sz="1600" kern="100">
                        <a:latin typeface="Calibri" panose="020F0502020204030204"/>
                        <a:ea typeface="宋体" panose="02010600030101010101" pitchFamily="2" charset="-122"/>
                        <a:cs typeface="Times New Roman" panose="02020603050405020304"/>
                      </a:endParaRPr>
                    </a:p>
                  </a:txBody>
                  <a:tcPr marL="68580" marR="68580" marT="0" marB="0" anchor="ctr">
                    <a:solidFill>
                      <a:srgbClr val="99CCFF"/>
                    </a:solidFill>
                  </a:tcPr>
                </a:tc>
                <a:tc>
                  <a:txBody>
                    <a:bodyPr/>
                    <a:lstStyle/>
                    <a:p>
                      <a:pPr algn="ctr">
                        <a:spcAft>
                          <a:spcPts val="0"/>
                        </a:spcAft>
                      </a:pPr>
                      <a:r>
                        <a:rPr lang="zh-CN" sz="1600" kern="0" dirty="0"/>
                        <a:t>总运行时长</a:t>
                      </a:r>
                      <a:endParaRPr lang="zh-CN" sz="1600" kern="100" dirty="0">
                        <a:latin typeface="Calibri" panose="020F0502020204030204"/>
                        <a:ea typeface="宋体" panose="02010600030101010101" pitchFamily="2" charset="-122"/>
                        <a:cs typeface="Times New Roman" panose="02020603050405020304"/>
                      </a:endParaRPr>
                    </a:p>
                  </a:txBody>
                  <a:tcPr marL="68580" marR="68580" marT="0" marB="0" anchor="ctr">
                    <a:solidFill>
                      <a:srgbClr val="99CCFF"/>
                    </a:solidFill>
                  </a:tcPr>
                </a:tc>
              </a:tr>
              <a:tr h="355997">
                <a:tc>
                  <a:txBody>
                    <a:bodyPr/>
                    <a:lstStyle/>
                    <a:p>
                      <a:pPr algn="ctr">
                        <a:spcAft>
                          <a:spcPts val="0"/>
                        </a:spcAft>
                      </a:pPr>
                      <a:r>
                        <a:rPr lang="en-US" sz="1600" kern="0" dirty="0"/>
                        <a:t>2020</a:t>
                      </a:r>
                      <a:endParaRPr lang="zh-CN" sz="1600" kern="100" dirty="0">
                        <a:latin typeface="Calibri" panose="020F0502020204030204"/>
                        <a:ea typeface="宋体" panose="02010600030101010101" pitchFamily="2" charset="-122"/>
                        <a:cs typeface="Times New Roman" panose="02020603050405020304"/>
                      </a:endParaRPr>
                    </a:p>
                  </a:txBody>
                  <a:tcPr marL="68580" marR="68580" marT="0" marB="0" anchor="ctr"/>
                </a:tc>
                <a:tc>
                  <a:txBody>
                    <a:bodyPr/>
                    <a:lstStyle/>
                    <a:p>
                      <a:pPr algn="ctr" rtl="0" fontAlgn="ctr"/>
                      <a:r>
                        <a:rPr lang="en-US" altLang="zh-CN" sz="1600" b="0" i="0" u="none" strike="noStrike">
                          <a:solidFill>
                            <a:srgbClr val="000000"/>
                          </a:solidFill>
                          <a:latin typeface="Arial" panose="020B0604020202020204"/>
                        </a:rPr>
                        <a:t>815</a:t>
                      </a:r>
                      <a:endParaRPr lang="en-US" altLang="zh-CN" sz="1600" b="0" i="0" u="none" strike="noStrike">
                        <a:solidFill>
                          <a:srgbClr val="000000"/>
                        </a:solidFill>
                        <a:latin typeface="Arial" panose="020B0604020202020204"/>
                      </a:endParaRPr>
                    </a:p>
                  </a:txBody>
                  <a:tcPr marL="9525" marR="9525" marT="9525" marB="0" anchor="ctr"/>
                </a:tc>
                <a:tc>
                  <a:txBody>
                    <a:bodyPr/>
                    <a:lstStyle/>
                    <a:p>
                      <a:pPr algn="ctr" rtl="0" fontAlgn="ctr"/>
                      <a:r>
                        <a:rPr lang="en-US" altLang="zh-CN" sz="1600" b="0" i="0" u="none" strike="noStrike">
                          <a:solidFill>
                            <a:srgbClr val="000000"/>
                          </a:solidFill>
                          <a:latin typeface="Arial" panose="020B0604020202020204"/>
                        </a:rPr>
                        <a:t>163.5</a:t>
                      </a:r>
                      <a:endParaRPr lang="en-US" altLang="zh-CN" sz="1600" b="0" i="0" u="none" strike="noStrike">
                        <a:solidFill>
                          <a:srgbClr val="000000"/>
                        </a:solidFill>
                        <a:latin typeface="Arial" panose="020B0604020202020204"/>
                      </a:endParaRPr>
                    </a:p>
                  </a:txBody>
                  <a:tcPr marL="9525" marR="9525" marT="9525" marB="0" anchor="ctr"/>
                </a:tc>
                <a:tc>
                  <a:txBody>
                    <a:bodyPr/>
                    <a:lstStyle/>
                    <a:p>
                      <a:pPr algn="ctr" rtl="0" fontAlgn="ctr"/>
                      <a:r>
                        <a:rPr lang="en-US" altLang="zh-CN" sz="1600" b="0" i="0" u="none" strike="noStrike">
                          <a:solidFill>
                            <a:srgbClr val="000000"/>
                          </a:solidFill>
                          <a:latin typeface="Arial" panose="020B0604020202020204"/>
                        </a:rPr>
                        <a:t>978.5</a:t>
                      </a:r>
                      <a:endParaRPr lang="en-US" altLang="zh-CN" sz="1600" b="0" i="0" u="none" strike="noStrike">
                        <a:solidFill>
                          <a:srgbClr val="000000"/>
                        </a:solidFill>
                        <a:latin typeface="Arial" panose="020B0604020202020204"/>
                      </a:endParaRPr>
                    </a:p>
                  </a:txBody>
                  <a:tcPr marL="9525" marR="9525" marT="9525" marB="0" anchor="ctr"/>
                </a:tc>
              </a:tr>
              <a:tr h="355997">
                <a:tc>
                  <a:txBody>
                    <a:bodyPr/>
                    <a:lstStyle/>
                    <a:p>
                      <a:pPr algn="ctr">
                        <a:spcAft>
                          <a:spcPts val="0"/>
                        </a:spcAft>
                      </a:pPr>
                      <a:r>
                        <a:rPr lang="en-US" sz="1600" kern="0" dirty="0"/>
                        <a:t>2021</a:t>
                      </a:r>
                      <a:endParaRPr lang="zh-CN" sz="1600" kern="100" dirty="0">
                        <a:latin typeface="Calibri" panose="020F0502020204030204"/>
                        <a:ea typeface="宋体" panose="02010600030101010101" pitchFamily="2" charset="-122"/>
                        <a:cs typeface="Times New Roman" panose="02020603050405020304"/>
                      </a:endParaRPr>
                    </a:p>
                  </a:txBody>
                  <a:tcPr marL="68580" marR="68580" marT="0" marB="0" anchor="ctr"/>
                </a:tc>
                <a:tc>
                  <a:txBody>
                    <a:bodyPr/>
                    <a:lstStyle/>
                    <a:p>
                      <a:pPr algn="ctr" rtl="0" fontAlgn="ctr"/>
                      <a:r>
                        <a:rPr lang="en-US" altLang="zh-CN" sz="1600" b="0" i="0" u="none" strike="noStrike">
                          <a:solidFill>
                            <a:srgbClr val="000000"/>
                          </a:solidFill>
                          <a:latin typeface="Arial" panose="020B0604020202020204"/>
                        </a:rPr>
                        <a:t>919.3</a:t>
                      </a:r>
                      <a:endParaRPr lang="en-US" altLang="zh-CN" sz="1600" b="0" i="0" u="none" strike="noStrike">
                        <a:solidFill>
                          <a:srgbClr val="000000"/>
                        </a:solidFill>
                        <a:latin typeface="Arial" panose="020B0604020202020204"/>
                      </a:endParaRPr>
                    </a:p>
                  </a:txBody>
                  <a:tcPr marL="9525" marR="9525" marT="9525" marB="0" anchor="ctr"/>
                </a:tc>
                <a:tc>
                  <a:txBody>
                    <a:bodyPr/>
                    <a:lstStyle/>
                    <a:p>
                      <a:pPr algn="ctr" rtl="0" fontAlgn="ctr"/>
                      <a:r>
                        <a:rPr lang="en-US" altLang="zh-CN" sz="1600" b="0" i="0" u="none" strike="noStrike">
                          <a:solidFill>
                            <a:srgbClr val="000000"/>
                          </a:solidFill>
                          <a:latin typeface="Arial" panose="020B0604020202020204"/>
                        </a:rPr>
                        <a:t>401.4</a:t>
                      </a:r>
                      <a:endParaRPr lang="en-US" altLang="zh-CN" sz="1600" b="0" i="0" u="none" strike="noStrike">
                        <a:solidFill>
                          <a:srgbClr val="000000"/>
                        </a:solidFill>
                        <a:latin typeface="Arial" panose="020B0604020202020204"/>
                      </a:endParaRPr>
                    </a:p>
                  </a:txBody>
                  <a:tcPr marL="9525" marR="9525" marT="9525" marB="0" anchor="ctr"/>
                </a:tc>
                <a:tc>
                  <a:txBody>
                    <a:bodyPr/>
                    <a:lstStyle/>
                    <a:p>
                      <a:pPr algn="ctr" rtl="0" fontAlgn="ctr"/>
                      <a:r>
                        <a:rPr lang="en-US" altLang="zh-CN" sz="1600" b="0" i="0" u="none" strike="noStrike">
                          <a:solidFill>
                            <a:srgbClr val="000000"/>
                          </a:solidFill>
                          <a:latin typeface="Arial" panose="020B0604020202020204"/>
                        </a:rPr>
                        <a:t>1320.7</a:t>
                      </a:r>
                      <a:endParaRPr lang="en-US" altLang="zh-CN" sz="1600" b="0" i="0" u="none" strike="noStrike">
                        <a:solidFill>
                          <a:srgbClr val="000000"/>
                        </a:solidFill>
                        <a:latin typeface="Arial" panose="020B0604020202020204"/>
                      </a:endParaRPr>
                    </a:p>
                  </a:txBody>
                  <a:tcPr marL="9525" marR="9525" marT="9525" marB="0" anchor="ctr"/>
                </a:tc>
              </a:tr>
              <a:tr h="355997">
                <a:tc>
                  <a:txBody>
                    <a:bodyPr/>
                    <a:lstStyle/>
                    <a:p>
                      <a:pPr algn="ctr">
                        <a:spcAft>
                          <a:spcPts val="0"/>
                        </a:spcAft>
                      </a:pPr>
                      <a:r>
                        <a:rPr lang="en-US" sz="1600" kern="0" dirty="0"/>
                        <a:t>2022</a:t>
                      </a:r>
                      <a:endParaRPr lang="zh-CN" sz="1600" kern="100" dirty="0">
                        <a:latin typeface="Calibri" panose="020F0502020204030204"/>
                        <a:ea typeface="宋体" panose="02010600030101010101" pitchFamily="2" charset="-122"/>
                        <a:cs typeface="Times New Roman" panose="02020603050405020304"/>
                      </a:endParaRPr>
                    </a:p>
                  </a:txBody>
                  <a:tcPr marL="68580" marR="68580" marT="0" marB="0" anchor="ctr"/>
                </a:tc>
                <a:tc>
                  <a:txBody>
                    <a:bodyPr/>
                    <a:lstStyle/>
                    <a:p>
                      <a:pPr algn="ctr" rtl="0" fontAlgn="ctr"/>
                      <a:r>
                        <a:rPr lang="en-US" altLang="zh-CN" sz="1600" b="0" i="0" u="none" strike="noStrike">
                          <a:solidFill>
                            <a:srgbClr val="000000"/>
                          </a:solidFill>
                          <a:latin typeface="Arial" panose="020B0604020202020204"/>
                        </a:rPr>
                        <a:t>680.3</a:t>
                      </a:r>
                      <a:endParaRPr lang="en-US" altLang="zh-CN" sz="1600" b="0" i="0" u="none" strike="noStrike">
                        <a:solidFill>
                          <a:srgbClr val="000000"/>
                        </a:solidFill>
                        <a:latin typeface="Arial" panose="020B0604020202020204"/>
                      </a:endParaRPr>
                    </a:p>
                  </a:txBody>
                  <a:tcPr marL="9525" marR="9525" marT="9525" marB="0" anchor="ctr"/>
                </a:tc>
                <a:tc>
                  <a:txBody>
                    <a:bodyPr/>
                    <a:lstStyle/>
                    <a:p>
                      <a:pPr algn="ctr" rtl="0" fontAlgn="ctr"/>
                      <a:r>
                        <a:rPr lang="en-US" altLang="zh-CN" sz="1600" b="0" i="0" u="none" strike="noStrike">
                          <a:solidFill>
                            <a:srgbClr val="000000"/>
                          </a:solidFill>
                          <a:latin typeface="Arial" panose="020B0604020202020204"/>
                        </a:rPr>
                        <a:t>249.8</a:t>
                      </a:r>
                      <a:endParaRPr lang="en-US" altLang="zh-CN" sz="1600" b="0" i="0" u="none" strike="noStrike">
                        <a:solidFill>
                          <a:srgbClr val="000000"/>
                        </a:solidFill>
                        <a:latin typeface="Arial" panose="020B0604020202020204"/>
                      </a:endParaRPr>
                    </a:p>
                  </a:txBody>
                  <a:tcPr marL="9525" marR="9525" marT="9525" marB="0" anchor="ctr"/>
                </a:tc>
                <a:tc>
                  <a:txBody>
                    <a:bodyPr/>
                    <a:lstStyle/>
                    <a:p>
                      <a:pPr algn="ctr" rtl="0" fontAlgn="ctr"/>
                      <a:r>
                        <a:rPr lang="en-US" altLang="zh-CN" sz="1600" b="0" i="0" u="none" strike="noStrike">
                          <a:solidFill>
                            <a:srgbClr val="000000"/>
                          </a:solidFill>
                          <a:latin typeface="Arial" panose="020B0604020202020204"/>
                        </a:rPr>
                        <a:t>930.1</a:t>
                      </a:r>
                      <a:endParaRPr lang="en-US" altLang="zh-CN" sz="1600" b="0" i="0" u="none" strike="noStrike">
                        <a:solidFill>
                          <a:srgbClr val="000000"/>
                        </a:solidFill>
                        <a:latin typeface="Arial" panose="020B0604020202020204"/>
                      </a:endParaRPr>
                    </a:p>
                  </a:txBody>
                  <a:tcPr marL="9525" marR="9525" marT="9525" marB="0" anchor="ctr"/>
                </a:tc>
              </a:tr>
              <a:tr h="355997">
                <a:tc>
                  <a:txBody>
                    <a:bodyPr/>
                    <a:lstStyle/>
                    <a:p>
                      <a:pPr algn="ctr">
                        <a:spcAft>
                          <a:spcPts val="0"/>
                        </a:spcAft>
                      </a:pPr>
                      <a:r>
                        <a:rPr lang="en-US" sz="1600" kern="0" dirty="0"/>
                        <a:t>2023</a:t>
                      </a:r>
                      <a:endParaRPr lang="zh-CN" sz="1600" kern="100" dirty="0">
                        <a:latin typeface="Calibri" panose="020F0502020204030204"/>
                        <a:ea typeface="宋体" panose="02010600030101010101" pitchFamily="2" charset="-122"/>
                        <a:cs typeface="Times New Roman" panose="02020603050405020304"/>
                      </a:endParaRPr>
                    </a:p>
                  </a:txBody>
                  <a:tcPr marL="68580" marR="68580" marT="0" marB="0" anchor="ctr"/>
                </a:tc>
                <a:tc>
                  <a:txBody>
                    <a:bodyPr/>
                    <a:lstStyle/>
                    <a:p>
                      <a:pPr algn="ctr" rtl="0" fontAlgn="ctr"/>
                      <a:r>
                        <a:rPr lang="en-US" altLang="zh-CN" sz="1600" b="0" i="0" u="none" strike="noStrike" dirty="0">
                          <a:solidFill>
                            <a:srgbClr val="000000"/>
                          </a:solidFill>
                          <a:latin typeface="Arial" panose="020B0604020202020204"/>
                        </a:rPr>
                        <a:t>209</a:t>
                      </a:r>
                      <a:endParaRPr lang="en-US" altLang="zh-CN" sz="1600" b="0" i="0" u="none" strike="noStrike" dirty="0">
                        <a:solidFill>
                          <a:srgbClr val="000000"/>
                        </a:solidFill>
                        <a:latin typeface="Arial" panose="020B0604020202020204"/>
                      </a:endParaRPr>
                    </a:p>
                  </a:txBody>
                  <a:tcPr marL="9525" marR="9525" marT="9525" marB="0" anchor="ctr"/>
                </a:tc>
                <a:tc>
                  <a:txBody>
                    <a:bodyPr/>
                    <a:lstStyle/>
                    <a:p>
                      <a:pPr algn="ctr" rtl="0" fontAlgn="ctr"/>
                      <a:r>
                        <a:rPr lang="en-US" altLang="zh-CN" sz="1600" b="0" i="0" u="none" strike="noStrike">
                          <a:solidFill>
                            <a:srgbClr val="000000"/>
                          </a:solidFill>
                          <a:latin typeface="Arial" panose="020B0604020202020204"/>
                        </a:rPr>
                        <a:t>743.1</a:t>
                      </a:r>
                      <a:endParaRPr lang="en-US" altLang="zh-CN" sz="1600" b="0" i="0" u="none" strike="noStrike">
                        <a:solidFill>
                          <a:srgbClr val="000000"/>
                        </a:solidFill>
                        <a:latin typeface="Arial" panose="020B0604020202020204"/>
                      </a:endParaRPr>
                    </a:p>
                  </a:txBody>
                  <a:tcPr marL="9525" marR="9525" marT="9525" marB="0" anchor="ctr"/>
                </a:tc>
                <a:tc>
                  <a:txBody>
                    <a:bodyPr/>
                    <a:lstStyle/>
                    <a:p>
                      <a:pPr algn="ctr" rtl="0" fontAlgn="ctr"/>
                      <a:r>
                        <a:rPr lang="en-US" altLang="zh-CN" sz="1600" b="0" i="0" u="none" strike="noStrike">
                          <a:solidFill>
                            <a:srgbClr val="000000"/>
                          </a:solidFill>
                          <a:latin typeface="Arial" panose="020B0604020202020204"/>
                        </a:rPr>
                        <a:t>952.1</a:t>
                      </a:r>
                      <a:endParaRPr lang="en-US" altLang="zh-CN" sz="1600" b="0" i="0" u="none" strike="noStrike">
                        <a:solidFill>
                          <a:srgbClr val="000000"/>
                        </a:solidFill>
                        <a:latin typeface="Arial" panose="020B0604020202020204"/>
                      </a:endParaRPr>
                    </a:p>
                  </a:txBody>
                  <a:tcPr marL="9525" marR="9525" marT="9525" marB="0" anchor="ctr"/>
                </a:tc>
              </a:tr>
              <a:tr h="355997">
                <a:tc>
                  <a:txBody>
                    <a:bodyPr/>
                    <a:lstStyle/>
                    <a:p>
                      <a:pPr algn="ctr">
                        <a:spcAft>
                          <a:spcPts val="0"/>
                        </a:spcAft>
                      </a:pPr>
                      <a:r>
                        <a:rPr lang="en-US" sz="1600" kern="0" dirty="0" smtClean="0"/>
                        <a:t>2024</a:t>
                      </a:r>
                      <a:endParaRPr lang="zh-CN" altLang="en-US" sz="1600" kern="0" dirty="0" smtClean="0">
                        <a:latin typeface="Calibri" panose="020F0502020204030204"/>
                        <a:ea typeface="宋体" panose="02010600030101010101" pitchFamily="2" charset="-122"/>
                        <a:cs typeface="Times New Roman" panose="02020603050405020304"/>
                      </a:endParaRPr>
                    </a:p>
                  </a:txBody>
                  <a:tcPr marL="68580" marR="68580" marT="0" marB="0" anchor="ctr"/>
                </a:tc>
                <a:tc>
                  <a:txBody>
                    <a:bodyPr/>
                    <a:lstStyle/>
                    <a:p>
                      <a:pPr algn="ctr" rtl="0" fontAlgn="ctr"/>
                      <a:r>
                        <a:rPr lang="en-US" altLang="zh-CN" sz="1600" b="0" i="0" u="none" strike="noStrike" dirty="0" smtClean="0">
                          <a:solidFill>
                            <a:schemeClr val="tx1"/>
                          </a:solidFill>
                          <a:latin typeface="Arial" panose="020B0604020202020204"/>
                        </a:rPr>
                        <a:t>106</a:t>
                      </a:r>
                      <a:endParaRPr lang="en-US" altLang="zh-CN" sz="1600" b="0" i="0" u="none" strike="noStrike" dirty="0" smtClean="0">
                        <a:solidFill>
                          <a:schemeClr val="tx1"/>
                        </a:solidFill>
                        <a:latin typeface="Arial" panose="020B0604020202020204"/>
                      </a:endParaRPr>
                    </a:p>
                  </a:txBody>
                  <a:tcPr marL="9525" marR="9525" marT="9525" marB="0" anchor="ctr"/>
                </a:tc>
                <a:tc>
                  <a:txBody>
                    <a:bodyPr/>
                    <a:lstStyle/>
                    <a:p>
                      <a:pPr algn="ctr" rtl="0" fontAlgn="ctr"/>
                      <a:r>
                        <a:rPr lang="en-US" altLang="zh-CN" sz="1600" b="0" i="0" u="none" strike="noStrike" dirty="0" smtClean="0">
                          <a:solidFill>
                            <a:schemeClr val="tx1"/>
                          </a:solidFill>
                          <a:latin typeface="Arial" panose="020B0604020202020204"/>
                        </a:rPr>
                        <a:t>283.8</a:t>
                      </a:r>
                      <a:endParaRPr lang="en-US" altLang="zh-CN" sz="1600" b="0" i="0" u="none" strike="noStrike" dirty="0" smtClean="0">
                        <a:solidFill>
                          <a:schemeClr val="tx1"/>
                        </a:solidFill>
                        <a:latin typeface="Arial" panose="020B0604020202020204"/>
                      </a:endParaRPr>
                    </a:p>
                  </a:txBody>
                  <a:tcPr marL="9525" marR="9525" marT="9525" marB="0" anchor="ctr"/>
                </a:tc>
                <a:tc>
                  <a:txBody>
                    <a:bodyPr/>
                    <a:lstStyle/>
                    <a:p>
                      <a:pPr algn="ctr" rtl="0" fontAlgn="ctr"/>
                      <a:r>
                        <a:rPr lang="en-US" altLang="zh-CN" sz="1600" b="0" i="0" u="none" strike="noStrike" dirty="0" smtClean="0">
                          <a:solidFill>
                            <a:schemeClr val="tx1"/>
                          </a:solidFill>
                          <a:latin typeface="Arial" panose="020B0604020202020204"/>
                        </a:rPr>
                        <a:t>389.8</a:t>
                      </a:r>
                      <a:endParaRPr lang="en-US" altLang="zh-CN" sz="1600" b="0" i="0" u="none" strike="noStrike" dirty="0" smtClean="0">
                        <a:solidFill>
                          <a:schemeClr val="tx1"/>
                        </a:solidFill>
                        <a:latin typeface="Arial" panose="020B0604020202020204"/>
                      </a:endParaRPr>
                    </a:p>
                  </a:txBody>
                  <a:tcPr marL="9525" marR="9525" marT="9525" marB="0" anchor="ctr"/>
                </a:tc>
              </a:tr>
              <a:tr h="355997">
                <a:tc>
                  <a:txBody>
                    <a:bodyPr/>
                    <a:lstStyle/>
                    <a:p>
                      <a:pPr algn="ctr">
                        <a:spcAft>
                          <a:spcPts val="0"/>
                        </a:spcAft>
                      </a:pPr>
                      <a:r>
                        <a:rPr lang="zh-CN" sz="1600" kern="0" dirty="0"/>
                        <a:t>总计</a:t>
                      </a:r>
                      <a:endParaRPr lang="zh-CN" sz="1600" kern="100" dirty="0">
                        <a:latin typeface="Calibri" panose="020F0502020204030204"/>
                        <a:ea typeface="宋体" panose="02010600030101010101" pitchFamily="2" charset="-122"/>
                        <a:cs typeface="Times New Roman" panose="02020603050405020304"/>
                      </a:endParaRPr>
                    </a:p>
                  </a:txBody>
                  <a:tcPr marL="68580" marR="68580" marT="0" marB="0" anchor="ctr"/>
                </a:tc>
                <a:tc>
                  <a:txBody>
                    <a:bodyPr/>
                    <a:lstStyle/>
                    <a:p>
                      <a:pPr algn="ctr" rtl="0" fontAlgn="ctr"/>
                      <a:r>
                        <a:rPr lang="en-US" altLang="zh-CN" sz="1600" b="0" i="0" u="none" strike="noStrike" dirty="0">
                          <a:solidFill>
                            <a:srgbClr val="000000"/>
                          </a:solidFill>
                          <a:latin typeface="Arial" panose="020B0604020202020204"/>
                        </a:rPr>
                        <a:t>2729.6</a:t>
                      </a:r>
                      <a:endParaRPr lang="en-US" altLang="zh-CN" sz="1600" b="0" i="0" u="none" strike="noStrike" dirty="0">
                        <a:solidFill>
                          <a:srgbClr val="000000"/>
                        </a:solidFill>
                        <a:latin typeface="Arial" panose="020B0604020202020204"/>
                      </a:endParaRPr>
                    </a:p>
                  </a:txBody>
                  <a:tcPr marL="9525" marR="9525" marT="9525" marB="0" anchor="ctr"/>
                </a:tc>
                <a:tc>
                  <a:txBody>
                    <a:bodyPr/>
                    <a:lstStyle/>
                    <a:p>
                      <a:pPr algn="ctr" rtl="0" fontAlgn="ctr"/>
                      <a:r>
                        <a:rPr lang="en-US" altLang="zh-CN" sz="1600" b="0" i="0" u="none" strike="noStrike" dirty="0">
                          <a:solidFill>
                            <a:srgbClr val="000000"/>
                          </a:solidFill>
                          <a:latin typeface="Arial" panose="020B0604020202020204"/>
                        </a:rPr>
                        <a:t>1841.6</a:t>
                      </a:r>
                      <a:endParaRPr lang="en-US" altLang="zh-CN" sz="1600" b="0" i="0" u="none" strike="noStrike" dirty="0">
                        <a:solidFill>
                          <a:srgbClr val="000000"/>
                        </a:solidFill>
                        <a:latin typeface="Arial" panose="020B0604020202020204"/>
                      </a:endParaRPr>
                    </a:p>
                  </a:txBody>
                  <a:tcPr marL="9525" marR="9525" marT="9525" marB="0" anchor="ctr"/>
                </a:tc>
                <a:tc>
                  <a:txBody>
                    <a:bodyPr/>
                    <a:lstStyle/>
                    <a:p>
                      <a:pPr algn="ctr" rtl="0" fontAlgn="ctr"/>
                      <a:r>
                        <a:rPr lang="en-US" altLang="zh-CN" sz="1600" b="0" i="0" u="none" strike="noStrike" dirty="0">
                          <a:solidFill>
                            <a:srgbClr val="000000"/>
                          </a:solidFill>
                          <a:latin typeface="Arial" panose="020B0604020202020204"/>
                        </a:rPr>
                        <a:t>4571.2</a:t>
                      </a:r>
                      <a:endParaRPr lang="en-US" altLang="zh-CN" sz="1600" b="0" i="0" u="none" strike="noStrike" dirty="0">
                        <a:solidFill>
                          <a:srgbClr val="000000"/>
                        </a:solidFill>
                        <a:latin typeface="Arial" panose="020B0604020202020204"/>
                      </a:endParaRPr>
                    </a:p>
                  </a:txBody>
                  <a:tcPr marL="9525" marR="9525" marT="9525" marB="0" anchor="ctr"/>
                </a:tc>
              </a:tr>
            </a:tbl>
          </a:graphicData>
        </a:graphic>
      </p:graphicFrame>
    </p:spTree>
  </p:cSld>
  <p:clrMapOvr>
    <a:masterClrMapping/>
  </p:clrMapOvr>
  <mc:AlternateContent xmlns:mc="http://schemas.openxmlformats.org/markup-compatibility/2006">
    <mc:Choice xmlns:p14="http://schemas.microsoft.com/office/powerpoint/2010/main" Requires="p14">
      <p:transition p14:dur="0" advTm="0"/>
    </mc:Choice>
    <mc:Fallback>
      <p:transition advTm="0"/>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32"/>
          <p:cNvGrpSpPr/>
          <p:nvPr/>
        </p:nvGrpSpPr>
        <p:grpSpPr>
          <a:xfrm>
            <a:off x="11627" y="-4686"/>
            <a:ext cx="9132373" cy="752465"/>
            <a:chOff x="-44158" y="-1644370"/>
            <a:chExt cx="9132373" cy="752465"/>
          </a:xfrm>
        </p:grpSpPr>
        <p:pic>
          <p:nvPicPr>
            <p:cNvPr id="34" name="Picture 2" descr="F:\重点实验室\办公室\宣传\实验室装置\照片\大E.JPG"/>
            <p:cNvPicPr>
              <a:picLocks noChangeAspect="1" noChangeArrowheads="1"/>
            </p:cNvPicPr>
            <p:nvPr/>
          </p:nvPicPr>
          <p:blipFill>
            <a:blip r:embed="rId1" cstate="print">
              <a:extLst>
                <a:ext uri="{BEBA8EAE-BF5A-486C-A8C5-ECC9F3942E4B}">
                  <a14:imgProps xmlns:a14="http://schemas.microsoft.com/office/drawing/2010/main">
                    <a14:imgLayer r:embed="rId2">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42718" y="-1640194"/>
              <a:ext cx="1207842" cy="744577"/>
            </a:xfrm>
            <a:prstGeom prst="roundRect">
              <a:avLst>
                <a:gd name="adj" fmla="val 0"/>
              </a:avLst>
            </a:prstGeom>
            <a:ln>
              <a:noFill/>
            </a:ln>
            <a:effectLst/>
            <a:scene3d>
              <a:camera prst="orthographicFront"/>
              <a:lightRig rig="contrasting" dir="t">
                <a:rot lat="0" lon="0" rev="4200000"/>
              </a:lightRig>
            </a:scene3d>
            <a:sp3d prstMaterial="plastic">
              <a:contourClr>
                <a:srgbClr val="969696"/>
              </a:contourClr>
            </a:sp3d>
            <a:extLst>
              <a:ext uri="{909E8E84-426E-40DD-AFC4-6F175D3DCCD1}">
                <a14:hiddenFill xmlns:a14="http://schemas.microsoft.com/office/drawing/2010/main">
                  <a:solidFill>
                    <a:srgbClr val="FFFFFF"/>
                  </a:solidFill>
                </a14:hiddenFill>
              </a:ext>
            </a:extLst>
          </p:spPr>
        </p:pic>
        <p:sp>
          <p:nvSpPr>
            <p:cNvPr id="35" name="同侧圆角矩形 26"/>
            <p:cNvSpPr>
              <a:spLocks noChangeAspect="1"/>
            </p:cNvSpPr>
            <p:nvPr/>
          </p:nvSpPr>
          <p:spPr>
            <a:xfrm rot="5400000">
              <a:off x="188194" y="-1872546"/>
              <a:ext cx="744577" cy="1209282"/>
            </a:xfrm>
            <a:prstGeom prst="round2SameRect">
              <a:avLst>
                <a:gd name="adj1" fmla="val 0"/>
                <a:gd name="adj2" fmla="val 0"/>
              </a:avLst>
            </a:prstGeom>
            <a:gradFill flip="none" rotWithShape="1">
              <a:gsLst>
                <a:gs pos="0">
                  <a:srgbClr val="2340A4">
                    <a:alpha val="19000"/>
                  </a:srgbClr>
                </a:gs>
                <a:gs pos="100000">
                  <a:srgbClr val="554281">
                    <a:alpha val="58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6" name="图片 35" descr="mmexport1562286381387.jpg"/>
            <p:cNvPicPr>
              <a:picLocks noChangeAspect="1"/>
            </p:cNvPicPr>
            <p:nvPr/>
          </p:nvPicPr>
          <p:blipFill>
            <a:blip r:embed="rId3" cstate="print"/>
            <a:stretch>
              <a:fillRect/>
            </a:stretch>
          </p:blipFill>
          <p:spPr>
            <a:xfrm>
              <a:off x="-37023" y="-1640658"/>
              <a:ext cx="1201821" cy="740865"/>
            </a:xfrm>
            <a:prstGeom prst="roundRect">
              <a:avLst>
                <a:gd name="adj" fmla="val 0"/>
              </a:avLst>
            </a:prstGeom>
            <a:ln>
              <a:noFill/>
            </a:ln>
            <a:effectLst/>
            <a:scene3d>
              <a:camera prst="orthographicFront"/>
              <a:lightRig rig="contrasting" dir="t">
                <a:rot lat="0" lon="0" rev="4200000"/>
              </a:lightRig>
            </a:scene3d>
            <a:sp3d prstMaterial="plastic">
              <a:contourClr>
                <a:srgbClr val="969696"/>
              </a:contourClr>
            </a:sp3d>
          </p:spPr>
        </p:pic>
        <p:grpSp>
          <p:nvGrpSpPr>
            <p:cNvPr id="4" name="组合 36"/>
            <p:cNvGrpSpPr/>
            <p:nvPr/>
          </p:nvGrpSpPr>
          <p:grpSpPr>
            <a:xfrm>
              <a:off x="-44158" y="-1644370"/>
              <a:ext cx="9132373" cy="752465"/>
              <a:chOff x="2247" y="11129"/>
              <a:chExt cx="9132373" cy="752465"/>
            </a:xfrm>
          </p:grpSpPr>
          <p:sp>
            <p:nvSpPr>
              <p:cNvPr id="39" name="同侧圆角矩形 6"/>
              <p:cNvSpPr/>
              <p:nvPr/>
            </p:nvSpPr>
            <p:spPr>
              <a:xfrm rot="5400000" flipH="1" flipV="1">
                <a:off x="4806542" y="-3564485"/>
                <a:ext cx="748288" cy="7907869"/>
              </a:xfrm>
              <a:prstGeom prst="round2SameRect">
                <a:avLst>
                  <a:gd name="adj1" fmla="val 0"/>
                  <a:gd name="adj2" fmla="val 0"/>
                </a:avLst>
              </a:prstGeom>
              <a:gradFill flip="none" rotWithShape="1">
                <a:gsLst>
                  <a:gs pos="100000">
                    <a:srgbClr val="2340A4"/>
                  </a:gs>
                  <a:gs pos="50000">
                    <a:srgbClr val="3555A0"/>
                  </a:gs>
                  <a:gs pos="0">
                    <a:srgbClr val="ECECEC"/>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0" name="同侧圆角矩形 28"/>
              <p:cNvSpPr>
                <a:spLocks noChangeAspect="1"/>
              </p:cNvSpPr>
              <p:nvPr/>
            </p:nvSpPr>
            <p:spPr>
              <a:xfrm rot="5400000">
                <a:off x="234599" y="-221223"/>
                <a:ext cx="744577" cy="1209282"/>
              </a:xfrm>
              <a:prstGeom prst="round2SameRect">
                <a:avLst>
                  <a:gd name="adj1" fmla="val 0"/>
                  <a:gd name="adj2" fmla="val 0"/>
                </a:avLst>
              </a:prstGeom>
              <a:gradFill flip="none" rotWithShape="1">
                <a:gsLst>
                  <a:gs pos="0">
                    <a:srgbClr val="2340A4">
                      <a:alpha val="19000"/>
                    </a:srgbClr>
                  </a:gs>
                  <a:gs pos="100000">
                    <a:srgbClr val="554281">
                      <a:alpha val="58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8" name="标题 1"/>
            <p:cNvSpPr txBox="1"/>
            <p:nvPr/>
          </p:nvSpPr>
          <p:spPr>
            <a:xfrm>
              <a:off x="1180345" y="-1540697"/>
              <a:ext cx="7889107" cy="640904"/>
            </a:xfrm>
            <a:prstGeom prst="rect">
              <a:avLst/>
            </a:prstGeom>
          </p:spPr>
          <p:txBody>
            <a:bodyPr>
              <a:normAutofit/>
            </a:bodyPr>
            <a:lstStyle>
              <a:lvl1pPr algn="l" defTabSz="685800" rtl="0" eaLnBrk="1" latinLnBrk="0" hangingPunct="1">
                <a:lnSpc>
                  <a:spcPct val="90000"/>
                </a:lnSpc>
                <a:spcBef>
                  <a:spcPct val="0"/>
                </a:spcBef>
                <a:buNone/>
                <a:defRPr sz="4000" b="1" i="0" kern="1200" baseline="0">
                  <a:solidFill>
                    <a:schemeClr val="bg1"/>
                  </a:solidFill>
                  <a:effectLst/>
                  <a:latin typeface="黑体" panose="02010609060101010101" pitchFamily="49" charset="-122"/>
                  <a:ea typeface="黑体" panose="02010609060101010101" pitchFamily="49" charset="-122"/>
                  <a:cs typeface="+mj-cs"/>
                </a:defRPr>
              </a:lvl1pPr>
            </a:lstStyle>
            <a:p>
              <a:r>
                <a:rPr lang="zh-CN" altLang="en-US" sz="3200" dirty="0" smtClean="0">
                  <a:latin typeface="微软雅黑" panose="020B0503020204020204" pitchFamily="34" charset="-122"/>
                  <a:ea typeface="微软雅黑" panose="020B0503020204020204" pitchFamily="34" charset="-122"/>
                </a:rPr>
                <a:t>2. XiPAF装置运行情况</a:t>
              </a:r>
              <a:endParaRPr lang="zh-CN" altLang="en-US" sz="3200" dirty="0" smtClean="0">
                <a:latin typeface="微软雅黑" panose="020B0503020204020204" pitchFamily="34" charset="-122"/>
                <a:ea typeface="微软雅黑" panose="020B0503020204020204" pitchFamily="34" charset="-122"/>
              </a:endParaRPr>
            </a:p>
          </p:txBody>
        </p:sp>
      </p:grpSp>
      <p:sp>
        <p:nvSpPr>
          <p:cNvPr id="31" name="文本1"/>
          <p:cNvSpPr>
            <a:spLocks noChangeArrowheads="1"/>
          </p:cNvSpPr>
          <p:nvPr/>
        </p:nvSpPr>
        <p:spPr bwMode="gray">
          <a:xfrm>
            <a:off x="396267" y="980592"/>
            <a:ext cx="8371336" cy="938612"/>
          </a:xfrm>
          <a:prstGeom prst="roundRect">
            <a:avLst>
              <a:gd name="adj" fmla="val 11505"/>
            </a:avLst>
          </a:prstGeom>
          <a:noFill/>
          <a:ln w="15875" cap="flat" cmpd="sng" algn="ctr">
            <a:solidFill>
              <a:schemeClr val="accent1"/>
            </a:solidFill>
            <a:prstDash val="solid"/>
          </a:ln>
          <a:effectLst/>
        </p:spPr>
        <p:txBody>
          <a:bodyPr lIns="62118" tIns="31058" rIns="62118" bIns="31058"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indent="457200" algn="l" fontAlgn="base">
              <a:lnSpc>
                <a:spcPct val="120000"/>
              </a:lnSpc>
              <a:spcBef>
                <a:spcPct val="0"/>
              </a:spcBef>
              <a:spcAft>
                <a:spcPct val="0"/>
              </a:spcAft>
              <a:defRPr/>
            </a:pPr>
            <a:r>
              <a:rPr lang="zh-CN" altLang="en-US" sz="2000" b="1" dirty="0" smtClean="0">
                <a:solidFill>
                  <a:srgbClr val="0070C0"/>
                </a:solidFill>
                <a:latin typeface="微软雅黑" panose="020B0503020204020204" pitchFamily="34" charset="-122"/>
                <a:ea typeface="微软雅黑" panose="020B0503020204020204" pitchFamily="34" charset="-122"/>
                <a:sym typeface="+mn-ea"/>
              </a:rPr>
              <a:t>部分典型应用: </a:t>
            </a:r>
            <a:r>
              <a:rPr lang="zh-CN" altLang="en-US" sz="2000" b="1" dirty="0" smtClean="0">
                <a:latin typeface="微软雅黑" panose="020B0503020204020204" pitchFamily="34" charset="-122"/>
                <a:ea typeface="微软雅黑" panose="020B0503020204020204" pitchFamily="34" charset="-122"/>
              </a:rPr>
              <a:t>摸清了</a:t>
            </a:r>
            <a:r>
              <a:rPr lang="zh-CN" altLang="en-US" sz="2000" b="1" dirty="0" smtClean="0">
                <a:solidFill>
                  <a:schemeClr val="tx1"/>
                </a:solidFill>
                <a:latin typeface="微软雅黑" panose="020B0503020204020204" pitchFamily="34" charset="-122"/>
                <a:ea typeface="微软雅黑" panose="020B0503020204020204" pitchFamily="34" charset="-122"/>
              </a:rPr>
              <a:t>嫦娥</a:t>
            </a:r>
            <a:r>
              <a:rPr lang="en-US" altLang="zh-CN" sz="2000" b="1" dirty="0" smtClean="0">
                <a:solidFill>
                  <a:schemeClr val="tx1"/>
                </a:solidFill>
                <a:latin typeface="微软雅黑" panose="020B0503020204020204" pitchFamily="34" charset="-122"/>
                <a:ea typeface="微软雅黑" panose="020B0503020204020204" pitchFamily="34" charset="-122"/>
              </a:rPr>
              <a:t>6</a:t>
            </a:r>
            <a:r>
              <a:rPr lang="zh-CN" altLang="en-US" sz="2000" b="1" dirty="0" smtClean="0">
                <a:solidFill>
                  <a:schemeClr val="tx1"/>
                </a:solidFill>
                <a:latin typeface="微软雅黑" panose="020B0503020204020204" pitchFamily="34" charset="-122"/>
                <a:ea typeface="微软雅黑" panose="020B0503020204020204" pitchFamily="34" charset="-122"/>
              </a:rPr>
              <a:t>号、</a:t>
            </a:r>
            <a:r>
              <a:rPr lang="en-US" altLang="zh-CN" sz="2000" b="1" dirty="0" smtClean="0">
                <a:solidFill>
                  <a:schemeClr val="tx1"/>
                </a:solidFill>
                <a:latin typeface="微软雅黑" panose="020B0503020204020204" pitchFamily="34" charset="-122"/>
                <a:ea typeface="微软雅黑" panose="020B0503020204020204" pitchFamily="34" charset="-122"/>
              </a:rPr>
              <a:t>X</a:t>
            </a:r>
            <a:r>
              <a:rPr lang="zh-CN" altLang="en-US" sz="2000" b="1" dirty="0" smtClean="0">
                <a:solidFill>
                  <a:schemeClr val="tx1"/>
                </a:solidFill>
                <a:latin typeface="微软雅黑" panose="020B0503020204020204" pitchFamily="34" charset="-122"/>
                <a:ea typeface="微软雅黑" panose="020B0503020204020204" pitchFamily="34" charset="-122"/>
              </a:rPr>
              <a:t>型卫星星座、</a:t>
            </a:r>
            <a:r>
              <a:rPr lang="en-US" altLang="zh-CN" sz="2000" b="1" dirty="0" smtClean="0">
                <a:solidFill>
                  <a:schemeClr val="tx1"/>
                </a:solidFill>
                <a:latin typeface="微软雅黑" panose="020B0503020204020204" pitchFamily="34" charset="-122"/>
                <a:ea typeface="微软雅黑" panose="020B0503020204020204" pitchFamily="34" charset="-122"/>
              </a:rPr>
              <a:t>X</a:t>
            </a:r>
            <a:r>
              <a:rPr lang="zh-CN" altLang="en-US" sz="2000" b="1" dirty="0" smtClean="0">
                <a:solidFill>
                  <a:schemeClr val="tx1"/>
                </a:solidFill>
                <a:latin typeface="微软雅黑" panose="020B0503020204020204" pitchFamily="34" charset="-122"/>
                <a:ea typeface="微软雅黑" panose="020B0503020204020204" pitchFamily="34" charset="-122"/>
              </a:rPr>
              <a:t>型天基智能处理器</a:t>
            </a:r>
            <a:r>
              <a:rPr lang="zh-CN" altLang="en-US" sz="2000" b="1" dirty="0" smtClean="0">
                <a:latin typeface="微软雅黑" panose="020B0503020204020204" pitchFamily="34" charset="-122"/>
                <a:ea typeface="微软雅黑" panose="020B0503020204020204" pitchFamily="34" charset="-122"/>
              </a:rPr>
              <a:t>等高价值卫星核心处理芯片及模块的抗辐射性能底数。</a:t>
            </a:r>
            <a:endParaRPr lang="zh-CN" altLang="en-US" sz="2000" b="1" dirty="0">
              <a:latin typeface="微软雅黑" panose="020B0503020204020204" pitchFamily="34" charset="-122"/>
              <a:ea typeface="微软雅黑" panose="020B0503020204020204" pitchFamily="34" charset="-122"/>
            </a:endParaRPr>
          </a:p>
        </p:txBody>
      </p:sp>
      <p:sp>
        <p:nvSpPr>
          <p:cNvPr id="16" name="文本框 15"/>
          <p:cNvSpPr txBox="1"/>
          <p:nvPr/>
        </p:nvSpPr>
        <p:spPr>
          <a:xfrm>
            <a:off x="6133519" y="4415773"/>
            <a:ext cx="1561646" cy="372410"/>
          </a:xfrm>
          <a:prstGeom prst="rect">
            <a:avLst/>
          </a:prstGeom>
          <a:noFill/>
        </p:spPr>
        <p:txBody>
          <a:bodyPr wrap="none" rtlCol="0">
            <a:spAutoFit/>
          </a:bodyPr>
          <a:lstStyle/>
          <a:p>
            <a:pPr>
              <a:lnSpc>
                <a:spcPct val="130000"/>
              </a:lnSpc>
            </a:pPr>
            <a:r>
              <a:rPr lang="en-US" altLang="zh-CN" sz="1400" dirty="0" smtClean="0">
                <a:latin typeface="Arial" panose="020B0604020202020204" pitchFamily="34" charset="0"/>
                <a:ea typeface="微软雅黑" panose="020B0503020204020204" pitchFamily="34" charset="-122"/>
              </a:rPr>
              <a:t>X</a:t>
            </a:r>
            <a:r>
              <a:rPr lang="zh-CN" altLang="en-US" sz="1400" dirty="0" smtClean="0">
                <a:latin typeface="Arial" panose="020B0604020202020204" pitchFamily="34" charset="0"/>
                <a:ea typeface="微软雅黑" panose="020B0503020204020204" pitchFamily="34" charset="-122"/>
              </a:rPr>
              <a:t>型号星座示意图</a:t>
            </a:r>
            <a:endParaRPr lang="zh-CN" altLang="en-US" sz="1400" dirty="0" smtClean="0">
              <a:latin typeface="Arial" panose="020B0604020202020204" pitchFamily="34" charset="0"/>
              <a:ea typeface="微软雅黑" panose="020B0503020204020204" pitchFamily="34" charset="-122"/>
            </a:endParaRPr>
          </a:p>
        </p:txBody>
      </p:sp>
      <p:sp>
        <p:nvSpPr>
          <p:cNvPr id="18" name="文本框 17"/>
          <p:cNvSpPr txBox="1"/>
          <p:nvPr/>
        </p:nvSpPr>
        <p:spPr>
          <a:xfrm>
            <a:off x="1297652" y="4416300"/>
            <a:ext cx="2079415" cy="372410"/>
          </a:xfrm>
          <a:prstGeom prst="rect">
            <a:avLst/>
          </a:prstGeom>
          <a:noFill/>
        </p:spPr>
        <p:txBody>
          <a:bodyPr wrap="none" rtlCol="0">
            <a:spAutoFit/>
          </a:bodyPr>
          <a:lstStyle/>
          <a:p>
            <a:pPr>
              <a:lnSpc>
                <a:spcPct val="130000"/>
              </a:lnSpc>
            </a:pPr>
            <a:r>
              <a:rPr lang="zh-CN" altLang="en-US" sz="1400" dirty="0" smtClean="0">
                <a:latin typeface="Arial" panose="020B0604020202020204" pitchFamily="34" charset="0"/>
                <a:ea typeface="微软雅黑" panose="020B0503020204020204" pitchFamily="34" charset="-122"/>
              </a:rPr>
              <a:t>探月工程嫦娥</a:t>
            </a:r>
            <a:r>
              <a:rPr lang="en-US" altLang="zh-CN" sz="1400" dirty="0" smtClean="0">
                <a:latin typeface="Arial" panose="020B0604020202020204" pitchFamily="34" charset="0"/>
                <a:ea typeface="微软雅黑" panose="020B0503020204020204" pitchFamily="34" charset="-122"/>
              </a:rPr>
              <a:t>6</a:t>
            </a:r>
            <a:r>
              <a:rPr lang="zh-CN" altLang="en-US" sz="1400" dirty="0" smtClean="0">
                <a:latin typeface="Arial" panose="020B0604020202020204" pitchFamily="34" charset="0"/>
                <a:ea typeface="微软雅黑" panose="020B0503020204020204" pitchFamily="34" charset="-122"/>
              </a:rPr>
              <a:t>号示意图</a:t>
            </a:r>
            <a:endParaRPr lang="zh-CN" altLang="en-US" sz="1400" dirty="0" smtClean="0">
              <a:latin typeface="Arial" panose="020B0604020202020204" pitchFamily="34" charset="0"/>
              <a:ea typeface="微软雅黑" panose="020B0503020204020204" pitchFamily="34" charset="-122"/>
            </a:endParaRPr>
          </a:p>
        </p:txBody>
      </p:sp>
      <p:pic>
        <p:nvPicPr>
          <p:cNvPr id="2" name="图片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1261" y="2199193"/>
            <a:ext cx="3920365" cy="2193720"/>
          </a:xfrm>
          <a:prstGeom prst="rect">
            <a:avLst/>
          </a:prstGeom>
        </p:spPr>
      </p:pic>
      <p:pic>
        <p:nvPicPr>
          <p:cNvPr id="5" name="图片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65465" y="2191574"/>
            <a:ext cx="3902138" cy="2194246"/>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advTm="0"/>
    </mc:Choice>
    <mc:Fallback>
      <p:transition advTm="0"/>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32"/>
          <p:cNvGrpSpPr/>
          <p:nvPr/>
        </p:nvGrpSpPr>
        <p:grpSpPr>
          <a:xfrm>
            <a:off x="11627" y="-4686"/>
            <a:ext cx="9132373" cy="752465"/>
            <a:chOff x="-44158" y="-1644370"/>
            <a:chExt cx="9132373" cy="752465"/>
          </a:xfrm>
        </p:grpSpPr>
        <p:pic>
          <p:nvPicPr>
            <p:cNvPr id="34" name="Picture 2" descr="F:\重点实验室\办公室\宣传\实验室装置\照片\大E.JPG"/>
            <p:cNvPicPr>
              <a:picLocks noChangeAspect="1" noChangeArrowheads="1"/>
            </p:cNvPicPr>
            <p:nvPr/>
          </p:nvPicPr>
          <p:blipFill>
            <a:blip r:embed="rId1" cstate="print">
              <a:extLst>
                <a:ext uri="{BEBA8EAE-BF5A-486C-A8C5-ECC9F3942E4B}">
                  <a14:imgProps xmlns:a14="http://schemas.microsoft.com/office/drawing/2010/main">
                    <a14:imgLayer r:embed="rId2">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42718" y="-1640194"/>
              <a:ext cx="1207842" cy="744577"/>
            </a:xfrm>
            <a:prstGeom prst="roundRect">
              <a:avLst>
                <a:gd name="adj" fmla="val 0"/>
              </a:avLst>
            </a:prstGeom>
            <a:ln>
              <a:noFill/>
            </a:ln>
            <a:effectLst/>
            <a:scene3d>
              <a:camera prst="orthographicFront"/>
              <a:lightRig rig="contrasting" dir="t">
                <a:rot lat="0" lon="0" rev="4200000"/>
              </a:lightRig>
            </a:scene3d>
            <a:sp3d prstMaterial="plastic">
              <a:contourClr>
                <a:srgbClr val="969696"/>
              </a:contourClr>
            </a:sp3d>
            <a:extLst>
              <a:ext uri="{909E8E84-426E-40DD-AFC4-6F175D3DCCD1}">
                <a14:hiddenFill xmlns:a14="http://schemas.microsoft.com/office/drawing/2010/main">
                  <a:solidFill>
                    <a:srgbClr val="FFFFFF"/>
                  </a:solidFill>
                </a14:hiddenFill>
              </a:ext>
            </a:extLst>
          </p:spPr>
        </p:pic>
        <p:sp>
          <p:nvSpPr>
            <p:cNvPr id="35" name="同侧圆角矩形 26"/>
            <p:cNvSpPr>
              <a:spLocks noChangeAspect="1"/>
            </p:cNvSpPr>
            <p:nvPr/>
          </p:nvSpPr>
          <p:spPr>
            <a:xfrm rot="5400000">
              <a:off x="188194" y="-1872546"/>
              <a:ext cx="744577" cy="1209282"/>
            </a:xfrm>
            <a:prstGeom prst="round2SameRect">
              <a:avLst>
                <a:gd name="adj1" fmla="val 0"/>
                <a:gd name="adj2" fmla="val 0"/>
              </a:avLst>
            </a:prstGeom>
            <a:gradFill flip="none" rotWithShape="1">
              <a:gsLst>
                <a:gs pos="0">
                  <a:srgbClr val="2340A4">
                    <a:alpha val="19000"/>
                  </a:srgbClr>
                </a:gs>
                <a:gs pos="100000">
                  <a:srgbClr val="554281">
                    <a:alpha val="58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6" name="图片 35" descr="mmexport1562286381387.jpg"/>
            <p:cNvPicPr>
              <a:picLocks noChangeAspect="1"/>
            </p:cNvPicPr>
            <p:nvPr/>
          </p:nvPicPr>
          <p:blipFill>
            <a:blip r:embed="rId3" cstate="print"/>
            <a:stretch>
              <a:fillRect/>
            </a:stretch>
          </p:blipFill>
          <p:spPr>
            <a:xfrm>
              <a:off x="-37023" y="-1640658"/>
              <a:ext cx="1201821" cy="740865"/>
            </a:xfrm>
            <a:prstGeom prst="roundRect">
              <a:avLst>
                <a:gd name="adj" fmla="val 0"/>
              </a:avLst>
            </a:prstGeom>
            <a:ln>
              <a:noFill/>
            </a:ln>
            <a:effectLst/>
            <a:scene3d>
              <a:camera prst="orthographicFront"/>
              <a:lightRig rig="contrasting" dir="t">
                <a:rot lat="0" lon="0" rev="4200000"/>
              </a:lightRig>
            </a:scene3d>
            <a:sp3d prstMaterial="plastic">
              <a:contourClr>
                <a:srgbClr val="969696"/>
              </a:contourClr>
            </a:sp3d>
          </p:spPr>
        </p:pic>
        <p:grpSp>
          <p:nvGrpSpPr>
            <p:cNvPr id="3" name="组合 36"/>
            <p:cNvGrpSpPr/>
            <p:nvPr/>
          </p:nvGrpSpPr>
          <p:grpSpPr>
            <a:xfrm>
              <a:off x="-44158" y="-1644370"/>
              <a:ext cx="9132373" cy="752465"/>
              <a:chOff x="2247" y="11129"/>
              <a:chExt cx="9132373" cy="752465"/>
            </a:xfrm>
          </p:grpSpPr>
          <p:sp>
            <p:nvSpPr>
              <p:cNvPr id="39" name="同侧圆角矩形 6"/>
              <p:cNvSpPr/>
              <p:nvPr/>
            </p:nvSpPr>
            <p:spPr>
              <a:xfrm rot="5400000" flipH="1" flipV="1">
                <a:off x="4806542" y="-3564485"/>
                <a:ext cx="748288" cy="7907869"/>
              </a:xfrm>
              <a:prstGeom prst="round2SameRect">
                <a:avLst>
                  <a:gd name="adj1" fmla="val 0"/>
                  <a:gd name="adj2" fmla="val 0"/>
                </a:avLst>
              </a:prstGeom>
              <a:gradFill flip="none" rotWithShape="1">
                <a:gsLst>
                  <a:gs pos="100000">
                    <a:srgbClr val="2340A4"/>
                  </a:gs>
                  <a:gs pos="50000">
                    <a:srgbClr val="3555A0"/>
                  </a:gs>
                  <a:gs pos="0">
                    <a:srgbClr val="ECECEC"/>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0" name="同侧圆角矩形 28"/>
              <p:cNvSpPr>
                <a:spLocks noChangeAspect="1"/>
              </p:cNvSpPr>
              <p:nvPr/>
            </p:nvSpPr>
            <p:spPr>
              <a:xfrm rot="5400000">
                <a:off x="234599" y="-221223"/>
                <a:ext cx="744577" cy="1209282"/>
              </a:xfrm>
              <a:prstGeom prst="round2SameRect">
                <a:avLst>
                  <a:gd name="adj1" fmla="val 0"/>
                  <a:gd name="adj2" fmla="val 0"/>
                </a:avLst>
              </a:prstGeom>
              <a:gradFill flip="none" rotWithShape="1">
                <a:gsLst>
                  <a:gs pos="0">
                    <a:srgbClr val="2340A4">
                      <a:alpha val="19000"/>
                    </a:srgbClr>
                  </a:gs>
                  <a:gs pos="100000">
                    <a:srgbClr val="554281">
                      <a:alpha val="58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8" name="标题 1"/>
            <p:cNvSpPr txBox="1"/>
            <p:nvPr/>
          </p:nvSpPr>
          <p:spPr>
            <a:xfrm>
              <a:off x="1180345" y="-1540697"/>
              <a:ext cx="7889107" cy="640904"/>
            </a:xfrm>
            <a:prstGeom prst="rect">
              <a:avLst/>
            </a:prstGeom>
          </p:spPr>
          <p:txBody>
            <a:bodyPr>
              <a:normAutofit fontScale="90000"/>
            </a:bodyPr>
            <a:lstStyle>
              <a:lvl1pPr algn="l" defTabSz="685800" rtl="0" eaLnBrk="1" latinLnBrk="0" hangingPunct="1">
                <a:lnSpc>
                  <a:spcPct val="90000"/>
                </a:lnSpc>
                <a:spcBef>
                  <a:spcPct val="0"/>
                </a:spcBef>
                <a:buNone/>
                <a:defRPr sz="4000" b="1" i="0" kern="1200" baseline="0">
                  <a:solidFill>
                    <a:schemeClr val="bg1"/>
                  </a:solidFill>
                  <a:effectLst/>
                  <a:latin typeface="黑体" panose="02010609060101010101" pitchFamily="49" charset="-122"/>
                  <a:ea typeface="黑体" panose="02010609060101010101" pitchFamily="49" charset="-122"/>
                  <a:cs typeface="+mj-cs"/>
                </a:defRPr>
              </a:lvl1pPr>
            </a:lstStyle>
            <a:p>
              <a:r>
                <a:rPr lang="zh-CN" altLang="en-US" sz="3600" dirty="0" smtClean="0">
                  <a:latin typeface="微软雅黑" panose="020B0503020204020204" pitchFamily="34" charset="-122"/>
                  <a:ea typeface="微软雅黑" panose="020B0503020204020204" pitchFamily="34" charset="-122"/>
                  <a:sym typeface="+mn-ea"/>
                </a:rPr>
                <a:t>2. XiPAF装置运行情况</a:t>
              </a:r>
              <a:endParaRPr lang="zh-CN" altLang="en-US" sz="3600" dirty="0">
                <a:latin typeface="微软雅黑" panose="020B0503020204020204" pitchFamily="34" charset="-122"/>
                <a:ea typeface="微软雅黑" panose="020B0503020204020204" pitchFamily="34" charset="-122"/>
                <a:cs typeface="+mn-cs"/>
              </a:endParaRPr>
            </a:p>
          </p:txBody>
        </p:sp>
      </p:grpSp>
      <p:pic>
        <p:nvPicPr>
          <p:cNvPr id="10" name="图片 9" descr="20210609114929.jpg"/>
          <p:cNvPicPr/>
          <p:nvPr/>
        </p:nvPicPr>
        <p:blipFill>
          <a:blip r:embed="rId4" cstate="print"/>
          <a:stretch>
            <a:fillRect/>
          </a:stretch>
        </p:blipFill>
        <p:spPr>
          <a:xfrm>
            <a:off x="560488" y="2159877"/>
            <a:ext cx="2700000" cy="2436724"/>
          </a:xfrm>
          <a:prstGeom prst="rect">
            <a:avLst/>
          </a:prstGeom>
        </p:spPr>
      </p:pic>
      <p:pic>
        <p:nvPicPr>
          <p:cNvPr id="11" name="图片 10"/>
          <p:cNvPicPr/>
          <p:nvPr/>
        </p:nvPicPr>
        <p:blipFill>
          <a:blip r:embed="rId5"/>
          <a:srcRect l="15979" t="39308" r="61938" b="11146"/>
          <a:stretch>
            <a:fillRect/>
          </a:stretch>
        </p:blipFill>
        <p:spPr>
          <a:xfrm>
            <a:off x="3543935" y="2159635"/>
            <a:ext cx="2313305" cy="2436495"/>
          </a:xfrm>
          <a:prstGeom prst="rect">
            <a:avLst/>
          </a:prstGeom>
        </p:spPr>
      </p:pic>
      <p:pic>
        <p:nvPicPr>
          <p:cNvPr id="14" name="Picture 1"/>
          <p:cNvPicPr>
            <a:picLocks noChangeArrowheads="1"/>
          </p:cNvPicPr>
          <p:nvPr/>
        </p:nvPicPr>
        <p:blipFill>
          <a:blip r:embed="rId6"/>
          <a:srcRect l="12435" t="8708" r="13481" b="6814"/>
          <a:stretch>
            <a:fillRect/>
          </a:stretch>
        </p:blipFill>
        <p:spPr bwMode="auto">
          <a:xfrm>
            <a:off x="6349365" y="2127885"/>
            <a:ext cx="1836420" cy="2471420"/>
          </a:xfrm>
          <a:prstGeom prst="rect">
            <a:avLst/>
          </a:prstGeom>
          <a:noFill/>
          <a:ln w="9525">
            <a:noFill/>
            <a:miter lim="800000"/>
            <a:headEnd/>
            <a:tailEnd/>
          </a:ln>
          <a:effectLst/>
        </p:spPr>
      </p:pic>
      <p:sp>
        <p:nvSpPr>
          <p:cNvPr id="31" name="文本1"/>
          <p:cNvSpPr>
            <a:spLocks noChangeArrowheads="1"/>
          </p:cNvSpPr>
          <p:nvPr/>
        </p:nvSpPr>
        <p:spPr bwMode="gray">
          <a:xfrm>
            <a:off x="396267" y="980592"/>
            <a:ext cx="8371336" cy="938612"/>
          </a:xfrm>
          <a:prstGeom prst="roundRect">
            <a:avLst>
              <a:gd name="adj" fmla="val 11505"/>
            </a:avLst>
          </a:prstGeom>
          <a:noFill/>
          <a:ln w="15875" cap="flat" cmpd="sng" algn="ctr">
            <a:solidFill>
              <a:schemeClr val="accent1"/>
            </a:solidFill>
            <a:prstDash val="solid"/>
          </a:ln>
          <a:effectLst/>
        </p:spPr>
        <p:txBody>
          <a:bodyPr lIns="62118" tIns="31058" rIns="62118" bIns="31058"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indent="457200" algn="l" fontAlgn="base">
              <a:lnSpc>
                <a:spcPct val="120000"/>
              </a:lnSpc>
              <a:spcBef>
                <a:spcPct val="0"/>
              </a:spcBef>
              <a:spcAft>
                <a:spcPct val="0"/>
              </a:spcAft>
              <a:defRPr/>
            </a:pPr>
            <a:r>
              <a:rPr lang="zh-CN" altLang="en-US" sz="2000" b="1" dirty="0" smtClean="0">
                <a:solidFill>
                  <a:srgbClr val="0070C0"/>
                </a:solidFill>
                <a:latin typeface="微软雅黑" panose="020B0503020204020204" pitchFamily="34" charset="-122"/>
                <a:ea typeface="微软雅黑" panose="020B0503020204020204" pitchFamily="34" charset="-122"/>
                <a:sym typeface="+mn-ea"/>
              </a:rPr>
              <a:t>其它应用举例: </a:t>
            </a:r>
            <a:r>
              <a:rPr sz="2000" b="1" dirty="0" smtClean="0">
                <a:latin typeface="微软雅黑" panose="020B0503020204020204" pitchFamily="34" charset="-122"/>
                <a:ea typeface="微软雅黑" panose="020B0503020204020204" pitchFamily="34" charset="-122"/>
              </a:rPr>
              <a:t>国家重大工程白鹤滩水电站关键部件经在本装置考核后，大幅降低冗余设计，节约建设经费近亿元！</a:t>
            </a:r>
            <a:endParaRPr sz="2000" b="1" dirty="0" smtClean="0">
              <a:latin typeface="微软雅黑" panose="020B0503020204020204" pitchFamily="34" charset="-122"/>
              <a:ea typeface="微软雅黑" panose="020B0503020204020204" pitchFamily="34" charset="-122"/>
            </a:endParaRPr>
          </a:p>
        </p:txBody>
      </p:sp>
      <p:sp>
        <p:nvSpPr>
          <p:cNvPr id="18" name="文本框 17"/>
          <p:cNvSpPr txBox="1"/>
          <p:nvPr/>
        </p:nvSpPr>
        <p:spPr>
          <a:xfrm>
            <a:off x="967452" y="4596640"/>
            <a:ext cx="1783080" cy="370840"/>
          </a:xfrm>
          <a:prstGeom prst="rect">
            <a:avLst/>
          </a:prstGeom>
          <a:noFill/>
        </p:spPr>
        <p:txBody>
          <a:bodyPr wrap="none" rtlCol="0">
            <a:spAutoFit/>
          </a:bodyPr>
          <a:p>
            <a:pPr>
              <a:lnSpc>
                <a:spcPct val="130000"/>
              </a:lnSpc>
            </a:pPr>
            <a:r>
              <a:rPr lang="zh-CN" sz="1400" dirty="0" smtClean="0">
                <a:latin typeface="Arial" panose="020B0604020202020204" pitchFamily="34" charset="0"/>
                <a:ea typeface="微软雅黑" panose="020B0503020204020204" pitchFamily="34" charset="-122"/>
              </a:rPr>
              <a:t>晶闸管失效研究试验</a:t>
            </a:r>
            <a:endParaRPr lang="zh-CN" sz="1400" dirty="0" smtClean="0">
              <a:latin typeface="Arial" panose="020B0604020202020204" pitchFamily="34" charset="0"/>
              <a:ea typeface="微软雅黑" panose="020B0503020204020204" pitchFamily="34" charset="-122"/>
            </a:endParaRPr>
          </a:p>
        </p:txBody>
      </p:sp>
      <p:sp>
        <p:nvSpPr>
          <p:cNvPr id="4" name="文本框 3"/>
          <p:cNvSpPr txBox="1"/>
          <p:nvPr/>
        </p:nvSpPr>
        <p:spPr>
          <a:xfrm>
            <a:off x="3910677" y="4596005"/>
            <a:ext cx="1427480" cy="370840"/>
          </a:xfrm>
          <a:prstGeom prst="rect">
            <a:avLst/>
          </a:prstGeom>
          <a:noFill/>
        </p:spPr>
        <p:txBody>
          <a:bodyPr wrap="none" rtlCol="0">
            <a:spAutoFit/>
          </a:bodyPr>
          <a:p>
            <a:pPr>
              <a:lnSpc>
                <a:spcPct val="130000"/>
              </a:lnSpc>
            </a:pPr>
            <a:r>
              <a:rPr lang="zh-CN" sz="1400" dirty="0" smtClean="0">
                <a:latin typeface="Arial" panose="020B0604020202020204" pitchFamily="34" charset="0"/>
                <a:ea typeface="微软雅黑" panose="020B0503020204020204" pitchFamily="34" charset="-122"/>
              </a:rPr>
              <a:t>白鹤滩地理特点</a:t>
            </a:r>
            <a:endParaRPr lang="zh-CN" sz="1400" dirty="0" smtClean="0">
              <a:latin typeface="Arial" panose="020B0604020202020204" pitchFamily="34" charset="0"/>
              <a:ea typeface="微软雅黑" panose="020B0503020204020204" pitchFamily="34" charset="-122"/>
            </a:endParaRPr>
          </a:p>
        </p:txBody>
      </p:sp>
      <p:sp>
        <p:nvSpPr>
          <p:cNvPr id="5" name="文本框 4"/>
          <p:cNvSpPr txBox="1"/>
          <p:nvPr/>
        </p:nvSpPr>
        <p:spPr>
          <a:xfrm>
            <a:off x="6984077" y="4596005"/>
            <a:ext cx="716280" cy="370840"/>
          </a:xfrm>
          <a:prstGeom prst="rect">
            <a:avLst/>
          </a:prstGeom>
          <a:noFill/>
        </p:spPr>
        <p:txBody>
          <a:bodyPr wrap="none" rtlCol="0">
            <a:spAutoFit/>
          </a:bodyPr>
          <a:p>
            <a:pPr>
              <a:lnSpc>
                <a:spcPct val="130000"/>
              </a:lnSpc>
            </a:pPr>
            <a:r>
              <a:rPr lang="zh-CN" sz="1400" dirty="0" smtClean="0">
                <a:latin typeface="Arial" panose="020B0604020202020204" pitchFamily="34" charset="0"/>
                <a:ea typeface="微软雅黑" panose="020B0503020204020204" pitchFamily="34" charset="-122"/>
              </a:rPr>
              <a:t>感谢信</a:t>
            </a:r>
            <a:endParaRPr lang="zh-CN" sz="1400" dirty="0" smtClean="0">
              <a:latin typeface="Arial" panose="020B0604020202020204" pitchFamily="34" charset="0"/>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p14:dur="0" advTm="0"/>
    </mc:Choice>
    <mc:Fallback>
      <p:transition advTm="0"/>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组合 32"/>
          <p:cNvGrpSpPr/>
          <p:nvPr/>
        </p:nvGrpSpPr>
        <p:grpSpPr>
          <a:xfrm>
            <a:off x="11627" y="-4686"/>
            <a:ext cx="9132373" cy="752465"/>
            <a:chOff x="-44158" y="-1644370"/>
            <a:chExt cx="9132373" cy="752465"/>
          </a:xfrm>
        </p:grpSpPr>
        <p:pic>
          <p:nvPicPr>
            <p:cNvPr id="34" name="Picture 2" descr="F:\重点实验室\办公室\宣传\实验室装置\照片\大E.JPG"/>
            <p:cNvPicPr>
              <a:picLocks noChangeAspect="1" noChangeArrowheads="1"/>
            </p:cNvPicPr>
            <p:nvPr/>
          </p:nvPicPr>
          <p:blipFill>
            <a:blip r:embed="rId1" cstate="print">
              <a:extLst>
                <a:ext uri="{BEBA8EAE-BF5A-486C-A8C5-ECC9F3942E4B}">
                  <a14:imgProps xmlns:a14="http://schemas.microsoft.com/office/drawing/2010/main">
                    <a14:imgLayer r:embed="rId2">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42718" y="-1640194"/>
              <a:ext cx="1207842" cy="744577"/>
            </a:xfrm>
            <a:prstGeom prst="roundRect">
              <a:avLst>
                <a:gd name="adj" fmla="val 0"/>
              </a:avLst>
            </a:prstGeom>
            <a:ln>
              <a:noFill/>
            </a:ln>
            <a:effectLst/>
            <a:scene3d>
              <a:camera prst="orthographicFront"/>
              <a:lightRig rig="contrasting" dir="t">
                <a:rot lat="0" lon="0" rev="4200000"/>
              </a:lightRig>
            </a:scene3d>
            <a:sp3d prstMaterial="plastic">
              <a:contourClr>
                <a:srgbClr val="969696"/>
              </a:contourClr>
            </a:sp3d>
            <a:extLst>
              <a:ext uri="{909E8E84-426E-40DD-AFC4-6F175D3DCCD1}">
                <a14:hiddenFill xmlns:a14="http://schemas.microsoft.com/office/drawing/2010/main">
                  <a:solidFill>
                    <a:srgbClr val="FFFFFF"/>
                  </a:solidFill>
                </a14:hiddenFill>
              </a:ext>
            </a:extLst>
          </p:spPr>
        </p:pic>
        <p:sp>
          <p:nvSpPr>
            <p:cNvPr id="35" name="同侧圆角矩形 26"/>
            <p:cNvSpPr>
              <a:spLocks noChangeAspect="1"/>
            </p:cNvSpPr>
            <p:nvPr/>
          </p:nvSpPr>
          <p:spPr>
            <a:xfrm rot="5400000">
              <a:off x="188194" y="-1872546"/>
              <a:ext cx="744577" cy="1209282"/>
            </a:xfrm>
            <a:prstGeom prst="round2SameRect">
              <a:avLst>
                <a:gd name="adj1" fmla="val 0"/>
                <a:gd name="adj2" fmla="val 0"/>
              </a:avLst>
            </a:prstGeom>
            <a:gradFill flip="none" rotWithShape="1">
              <a:gsLst>
                <a:gs pos="0">
                  <a:srgbClr val="2340A4">
                    <a:alpha val="19000"/>
                  </a:srgbClr>
                </a:gs>
                <a:gs pos="100000">
                  <a:srgbClr val="554281">
                    <a:alpha val="58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6" name="图片 35" descr="mmexport1562286381387.jpg"/>
            <p:cNvPicPr>
              <a:picLocks noChangeAspect="1"/>
            </p:cNvPicPr>
            <p:nvPr/>
          </p:nvPicPr>
          <p:blipFill>
            <a:blip r:embed="rId3" cstate="print"/>
            <a:stretch>
              <a:fillRect/>
            </a:stretch>
          </p:blipFill>
          <p:spPr>
            <a:xfrm>
              <a:off x="-37023" y="-1640658"/>
              <a:ext cx="1201821" cy="740865"/>
            </a:xfrm>
            <a:prstGeom prst="roundRect">
              <a:avLst>
                <a:gd name="adj" fmla="val 0"/>
              </a:avLst>
            </a:prstGeom>
            <a:ln>
              <a:noFill/>
            </a:ln>
            <a:effectLst/>
            <a:scene3d>
              <a:camera prst="orthographicFront"/>
              <a:lightRig rig="contrasting" dir="t">
                <a:rot lat="0" lon="0" rev="4200000"/>
              </a:lightRig>
            </a:scene3d>
            <a:sp3d prstMaterial="plastic">
              <a:contourClr>
                <a:srgbClr val="969696"/>
              </a:contourClr>
            </a:sp3d>
          </p:spPr>
        </p:pic>
        <p:grpSp>
          <p:nvGrpSpPr>
            <p:cNvPr id="37" name="组合 36"/>
            <p:cNvGrpSpPr/>
            <p:nvPr/>
          </p:nvGrpSpPr>
          <p:grpSpPr>
            <a:xfrm>
              <a:off x="-44158" y="-1644370"/>
              <a:ext cx="9132373" cy="752465"/>
              <a:chOff x="2247" y="11129"/>
              <a:chExt cx="9132373" cy="752465"/>
            </a:xfrm>
          </p:grpSpPr>
          <p:sp>
            <p:nvSpPr>
              <p:cNvPr id="39" name="同侧圆角矩形 6"/>
              <p:cNvSpPr/>
              <p:nvPr/>
            </p:nvSpPr>
            <p:spPr>
              <a:xfrm rot="5400000" flipH="1" flipV="1">
                <a:off x="4806542" y="-3564485"/>
                <a:ext cx="748288" cy="7907869"/>
              </a:xfrm>
              <a:prstGeom prst="round2SameRect">
                <a:avLst>
                  <a:gd name="adj1" fmla="val 0"/>
                  <a:gd name="adj2" fmla="val 0"/>
                </a:avLst>
              </a:prstGeom>
              <a:gradFill flip="none" rotWithShape="1">
                <a:gsLst>
                  <a:gs pos="100000">
                    <a:srgbClr val="2340A4"/>
                  </a:gs>
                  <a:gs pos="50000">
                    <a:srgbClr val="3555A0"/>
                  </a:gs>
                  <a:gs pos="0">
                    <a:srgbClr val="ECECEC"/>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0" name="同侧圆角矩形 28"/>
              <p:cNvSpPr>
                <a:spLocks noChangeAspect="1"/>
              </p:cNvSpPr>
              <p:nvPr/>
            </p:nvSpPr>
            <p:spPr>
              <a:xfrm rot="5400000">
                <a:off x="234599" y="-221223"/>
                <a:ext cx="744577" cy="1209282"/>
              </a:xfrm>
              <a:prstGeom prst="round2SameRect">
                <a:avLst>
                  <a:gd name="adj1" fmla="val 0"/>
                  <a:gd name="adj2" fmla="val 0"/>
                </a:avLst>
              </a:prstGeom>
              <a:gradFill flip="none" rotWithShape="1">
                <a:gsLst>
                  <a:gs pos="0">
                    <a:srgbClr val="2340A4">
                      <a:alpha val="19000"/>
                    </a:srgbClr>
                  </a:gs>
                  <a:gs pos="100000">
                    <a:srgbClr val="554281">
                      <a:alpha val="58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8" name="标题 1"/>
            <p:cNvSpPr txBox="1"/>
            <p:nvPr/>
          </p:nvSpPr>
          <p:spPr>
            <a:xfrm>
              <a:off x="1180345" y="-1540697"/>
              <a:ext cx="7889107" cy="640904"/>
            </a:xfrm>
            <a:prstGeom prst="rect">
              <a:avLst/>
            </a:prstGeom>
          </p:spPr>
          <p:txBody>
            <a:bodyPr>
              <a:normAutofit fontScale="90000"/>
            </a:bodyPr>
            <a:lstStyle>
              <a:lvl1pPr algn="l" defTabSz="685800" rtl="0" eaLnBrk="1" latinLnBrk="0" hangingPunct="1">
                <a:lnSpc>
                  <a:spcPct val="90000"/>
                </a:lnSpc>
                <a:spcBef>
                  <a:spcPct val="0"/>
                </a:spcBef>
                <a:buNone/>
                <a:defRPr sz="4000" b="1" i="0" kern="1200" baseline="0">
                  <a:solidFill>
                    <a:schemeClr val="bg1"/>
                  </a:solidFill>
                  <a:effectLst/>
                  <a:latin typeface="黑体" panose="02010609060101010101" pitchFamily="49" charset="-122"/>
                  <a:ea typeface="黑体" panose="02010609060101010101" pitchFamily="49" charset="-122"/>
                  <a:cs typeface="+mj-cs"/>
                </a:defRPr>
              </a:lvl1pPr>
            </a:lstStyle>
            <a:p>
              <a:r>
                <a:rPr lang="zh-CN" altLang="en-US" sz="3600" dirty="0" smtClean="0">
                  <a:latin typeface="微软雅黑" panose="020B0503020204020204" pitchFamily="34" charset="-122"/>
                  <a:ea typeface="微软雅黑" panose="020B0503020204020204" pitchFamily="34" charset="-122"/>
                  <a:sym typeface="+mn-ea"/>
                </a:rPr>
                <a:t>2. XiPAF装置运行情况</a:t>
              </a:r>
              <a:endParaRPr lang="zh-CN" altLang="en-US" sz="3600" dirty="0">
                <a:latin typeface="微软雅黑" panose="020B0503020204020204" pitchFamily="34" charset="-122"/>
                <a:ea typeface="微软雅黑" panose="020B0503020204020204" pitchFamily="34" charset="-122"/>
                <a:cs typeface="+mn-cs"/>
              </a:endParaRPr>
            </a:p>
            <a:p>
              <a:endParaRPr lang="zh-CN" altLang="en-US" sz="3600" dirty="0">
                <a:latin typeface="微软雅黑" panose="020B0503020204020204" pitchFamily="34" charset="-122"/>
                <a:ea typeface="微软雅黑" panose="020B0503020204020204" pitchFamily="34" charset="-122"/>
                <a:cs typeface="+mn-cs"/>
              </a:endParaRPr>
            </a:p>
          </p:txBody>
        </p:sp>
      </p:grpSp>
      <p:pic>
        <p:nvPicPr>
          <p:cNvPr id="16" name="图片 15" descr="20210609114128.jpg"/>
          <p:cNvPicPr/>
          <p:nvPr/>
        </p:nvPicPr>
        <p:blipFill>
          <a:blip r:embed="rId4" cstate="print"/>
          <a:stretch>
            <a:fillRect/>
          </a:stretch>
        </p:blipFill>
        <p:spPr>
          <a:xfrm>
            <a:off x="6145679" y="1004224"/>
            <a:ext cx="2520000" cy="1800000"/>
          </a:xfrm>
          <a:prstGeom prst="rect">
            <a:avLst/>
          </a:prstGeom>
        </p:spPr>
      </p:pic>
      <p:pic>
        <p:nvPicPr>
          <p:cNvPr id="17" name="图片 16"/>
          <p:cNvPicPr/>
          <p:nvPr/>
        </p:nvPicPr>
        <p:blipFill rotWithShape="1">
          <a:blip r:embed="rId5"/>
          <a:srcRect t="50000"/>
          <a:stretch>
            <a:fillRect/>
          </a:stretch>
        </p:blipFill>
        <p:spPr>
          <a:xfrm>
            <a:off x="213744" y="3015374"/>
            <a:ext cx="2520000" cy="1800000"/>
          </a:xfrm>
          <a:prstGeom prst="rect">
            <a:avLst/>
          </a:prstGeom>
        </p:spPr>
      </p:pic>
      <p:pic>
        <p:nvPicPr>
          <p:cNvPr id="18" name="图片 17"/>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20279" y="2970924"/>
            <a:ext cx="2520000" cy="1800000"/>
          </a:xfrm>
          <a:prstGeom prst="rect">
            <a:avLst/>
          </a:prstGeom>
          <a:noFill/>
        </p:spPr>
      </p:pic>
      <p:pic>
        <p:nvPicPr>
          <p:cNvPr id="19" name="图片 18"/>
          <p:cNvPicPr/>
          <p:nvPr/>
        </p:nvPicPr>
        <p:blipFill>
          <a:blip r:embed="rId7" cstate="print">
            <a:extLst>
              <a:ext uri="{28A0092B-C50C-407E-A947-70E740481C1C}">
                <a14:useLocalDpi xmlns:a14="http://schemas.microsoft.com/office/drawing/2010/main" val="0"/>
              </a:ext>
            </a:extLst>
          </a:blip>
          <a:stretch>
            <a:fillRect/>
          </a:stretch>
        </p:blipFill>
        <p:spPr>
          <a:xfrm>
            <a:off x="3167011" y="3015374"/>
            <a:ext cx="2520000" cy="1800000"/>
          </a:xfrm>
          <a:prstGeom prst="rect">
            <a:avLst/>
          </a:prstGeom>
        </p:spPr>
      </p:pic>
      <p:sp>
        <p:nvSpPr>
          <p:cNvPr id="20" name="内容占位符 2"/>
          <p:cNvSpPr txBox="1"/>
          <p:nvPr/>
        </p:nvSpPr>
        <p:spPr>
          <a:xfrm>
            <a:off x="18762" y="888983"/>
            <a:ext cx="6101517" cy="2011995"/>
          </a:xfrm>
          <a:prstGeom prst="rect">
            <a:avLst/>
          </a:prstGeom>
        </p:spPr>
        <p:txBody>
          <a:bodyPr>
            <a:noAutofit/>
          </a:bodyPr>
          <a:lstStyle/>
          <a:p>
            <a:pPr marL="342900" marR="0" lvl="0" indent="-342900" algn="just" defTabSz="685800" rtl="0" eaLnBrk="1" fontAlgn="auto" latinLnBrk="0" hangingPunct="1">
              <a:lnSpc>
                <a:spcPct val="150000"/>
              </a:lnSpc>
              <a:spcBef>
                <a:spcPts val="1350"/>
              </a:spcBef>
              <a:spcAft>
                <a:spcPts val="0"/>
              </a:spcAft>
              <a:buClr>
                <a:schemeClr val="accent2">
                  <a:lumMod val="75000"/>
                </a:schemeClr>
              </a:buClr>
              <a:buSzPct val="70000"/>
              <a:buFont typeface="Wingdings" panose="05000000000000000000" charset="0"/>
              <a:buChar char="l"/>
              <a:defRPr/>
            </a:pPr>
            <a:r>
              <a:rPr lang="zh-CN" altLang="en-US" sz="2000" b="1" dirty="0" smtClean="0">
                <a:solidFill>
                  <a:srgbClr val="0070C0"/>
                </a:solidFill>
                <a:latin typeface="微软雅黑" panose="020B0503020204020204" pitchFamily="34" charset="-122"/>
                <a:ea typeface="微软雅黑" panose="020B0503020204020204" pitchFamily="34" charset="-122"/>
                <a:sym typeface="+mn-ea"/>
              </a:rPr>
              <a:t>其它应用举例:</a:t>
            </a:r>
            <a:r>
              <a:rPr lang="en-US" altLang="zh-CN" sz="2000" b="1" dirty="0" smtClean="0">
                <a:solidFill>
                  <a:srgbClr val="0070C0"/>
                </a:solidFill>
                <a:latin typeface="微软雅黑" panose="020B0503020204020204" pitchFamily="34" charset="-122"/>
                <a:ea typeface="微软雅黑" panose="020B0503020204020204" pitchFamily="34" charset="-122"/>
                <a:sym typeface="+mn-ea"/>
              </a:rPr>
              <a:t> </a:t>
            </a:r>
            <a:r>
              <a:rPr kumimoji="0" lang="zh-CN" altLang="en-US" sz="2000" b="1" i="0" u="none" strike="noStrike" kern="1200" cap="none" spc="0" normalizeH="0" baseline="0" noProof="0" dirty="0" smtClean="0">
                <a:ln>
                  <a:noFill/>
                </a:ln>
                <a:solidFill>
                  <a:schemeClr val="tx1"/>
                </a:solidFill>
                <a:effectLst/>
                <a:uLnTx/>
                <a:uFillTx/>
                <a:latin typeface="方正小标宋简体" panose="03000509000000000000" charset="-122"/>
                <a:ea typeface="微软雅黑" panose="020B0503020204020204" pitchFamily="34" charset="-122"/>
                <a:cs typeface="+mn-cs"/>
              </a:rPr>
              <a:t>新型探测器实验</a:t>
            </a:r>
            <a:endParaRPr kumimoji="0" lang="en-US" altLang="zh-CN" sz="2000" b="1" i="0" u="none" strike="noStrike" kern="1200" cap="none" spc="0" normalizeH="0" baseline="0" noProof="0" dirty="0" smtClean="0">
              <a:ln>
                <a:noFill/>
              </a:ln>
              <a:solidFill>
                <a:srgbClr val="071F65"/>
              </a:solidFill>
              <a:effectLst/>
              <a:uLnTx/>
              <a:uFillTx/>
              <a:latin typeface="方正小标宋简体" panose="03000509000000000000" charset="-122"/>
              <a:ea typeface="微软雅黑" panose="020B0503020204020204" pitchFamily="34" charset="-122"/>
              <a:cs typeface="+mn-cs"/>
            </a:endParaRPr>
          </a:p>
          <a:p>
            <a:pPr marL="628650" lvl="2" indent="-285750" algn="just" defTabSz="685800">
              <a:lnSpc>
                <a:spcPct val="150000"/>
              </a:lnSpc>
              <a:spcAft>
                <a:spcPts val="450"/>
              </a:spcAft>
              <a:buClr>
                <a:schemeClr val="tx1"/>
              </a:buClr>
              <a:buFont typeface="Arial" panose="020B0604020202020204" pitchFamily="34" charset="0"/>
              <a:buChar char="•"/>
            </a:pPr>
            <a:r>
              <a:rPr lang="zh-CN" altLang="en-US" sz="1600" b="1" dirty="0" smtClean="0">
                <a:solidFill>
                  <a:schemeClr val="tx1"/>
                </a:solidFill>
                <a:latin typeface="+mn-ea"/>
                <a:cs typeface="+mn-ea"/>
              </a:rPr>
              <a:t>清华大学基于</a:t>
            </a:r>
            <a:r>
              <a:rPr lang="zh-CN" altLang="en-US" sz="1600" b="1" dirty="0" smtClean="0">
                <a:solidFill>
                  <a:srgbClr val="C00000"/>
                </a:solidFill>
                <a:latin typeface="+mn-ea"/>
                <a:cs typeface="+mn-ea"/>
              </a:rPr>
              <a:t>瞬发伽马成像</a:t>
            </a:r>
            <a:r>
              <a:rPr lang="zh-CN" altLang="en-US" sz="1600" b="1" dirty="0" smtClean="0">
                <a:latin typeface="+mn-ea"/>
                <a:cs typeface="+mn-ea"/>
              </a:rPr>
              <a:t>原理的质子治疗用人体实时剂量分布探测器、基于</a:t>
            </a:r>
            <a:r>
              <a:rPr lang="zh-CN" altLang="en-US" sz="1600" b="1" dirty="0" smtClean="0">
                <a:solidFill>
                  <a:srgbClr val="C00000"/>
                </a:solidFill>
                <a:latin typeface="+mn-ea"/>
                <a:cs typeface="+mn-ea"/>
              </a:rPr>
              <a:t>双视角康普顿相机</a:t>
            </a:r>
            <a:r>
              <a:rPr lang="zh-CN" altLang="en-US" sz="1600" b="1" dirty="0" smtClean="0">
                <a:latin typeface="+mn-ea"/>
                <a:cs typeface="+mn-ea"/>
              </a:rPr>
              <a:t>的质子</a:t>
            </a:r>
            <a:r>
              <a:rPr lang="zh-CN" altLang="en-US" sz="1600" b="1" dirty="0" smtClean="0">
                <a:solidFill>
                  <a:srgbClr val="C00000"/>
                </a:solidFill>
                <a:latin typeface="+mn-ea"/>
                <a:cs typeface="+mn-ea"/>
              </a:rPr>
              <a:t>束流射程探测器。</a:t>
            </a:r>
            <a:endParaRPr lang="en-US" altLang="zh-CN" sz="1600" b="1" dirty="0" smtClean="0">
              <a:solidFill>
                <a:srgbClr val="C00000"/>
              </a:solidFill>
              <a:latin typeface="+mn-ea"/>
              <a:cs typeface="+mn-ea"/>
            </a:endParaRPr>
          </a:p>
          <a:p>
            <a:pPr marL="628650" lvl="2" indent="-285750" algn="just" defTabSz="685800">
              <a:lnSpc>
                <a:spcPct val="150000"/>
              </a:lnSpc>
              <a:spcAft>
                <a:spcPts val="450"/>
              </a:spcAft>
              <a:buClr>
                <a:schemeClr val="tx1"/>
              </a:buClr>
              <a:buFont typeface="Arial" panose="020B0604020202020204" pitchFamily="34" charset="0"/>
              <a:buChar char="•"/>
            </a:pPr>
            <a:r>
              <a:rPr lang="zh-CN" altLang="en-US" sz="1600" b="1" dirty="0" smtClean="0">
                <a:latin typeface="+mn-ea"/>
                <a:cs typeface="+mn-ea"/>
              </a:rPr>
              <a:t>中国科学院近代物理研究所基于CeBr</a:t>
            </a:r>
            <a:r>
              <a:rPr lang="zh-CN" altLang="en-US" sz="1600" b="1" baseline="-25000" dirty="0" smtClean="0">
                <a:latin typeface="+mn-ea"/>
                <a:cs typeface="+mn-ea"/>
              </a:rPr>
              <a:t>3</a:t>
            </a:r>
            <a:r>
              <a:rPr lang="zh-CN" altLang="en-US" sz="1600" b="1" dirty="0" smtClean="0">
                <a:latin typeface="+mn-ea"/>
                <a:cs typeface="+mn-ea"/>
              </a:rPr>
              <a:t>闪烁体阵列和分条电离室同步数据采集组成的</a:t>
            </a:r>
            <a:r>
              <a:rPr lang="zh-CN" altLang="en-US" sz="1600" b="1" dirty="0" smtClean="0">
                <a:solidFill>
                  <a:srgbClr val="C00000"/>
                </a:solidFill>
                <a:latin typeface="+mn-ea"/>
                <a:cs typeface="+mn-ea"/>
              </a:rPr>
              <a:t>医用快速三维剂量测量系统。</a:t>
            </a:r>
            <a:endParaRPr lang="zh-CN" altLang="en-US" sz="1600" b="1" dirty="0" smtClean="0">
              <a:solidFill>
                <a:srgbClr val="C00000"/>
              </a:solidFill>
              <a:latin typeface="+mn-ea"/>
              <a:cs typeface="+mn-ea"/>
            </a:endParaRPr>
          </a:p>
        </p:txBody>
      </p:sp>
    </p:spTree>
  </p:cSld>
  <p:clrMapOvr>
    <a:masterClrMapping/>
  </p:clrMapOvr>
  <mc:AlternateContent xmlns:mc="http://schemas.openxmlformats.org/markup-compatibility/2006">
    <mc:Choice xmlns:p14="http://schemas.microsoft.com/office/powerpoint/2010/main" Requires="p14">
      <p:transition p14:dur="0" advTm="0"/>
    </mc:Choice>
    <mc:Fallback>
      <p:transition advTm="0"/>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descr="质子-重离子加速器正式厂房布局模型2.JPG"/>
          <p:cNvPicPr>
            <a:picLocks noChangeAspect="1"/>
          </p:cNvPicPr>
          <p:nvPr/>
        </p:nvPicPr>
        <p:blipFill>
          <a:blip r:embed="rId1" cstate="print"/>
          <a:srcRect l="23269" t="6238" r="14808"/>
          <a:stretch>
            <a:fillRect/>
          </a:stretch>
        </p:blipFill>
        <p:spPr>
          <a:xfrm>
            <a:off x="1388110" y="2260600"/>
            <a:ext cx="2966720" cy="2526665"/>
          </a:xfrm>
          <a:prstGeom prst="rect">
            <a:avLst/>
          </a:prstGeom>
        </p:spPr>
      </p:pic>
      <p:grpSp>
        <p:nvGrpSpPr>
          <p:cNvPr id="2" name="组合 32"/>
          <p:cNvGrpSpPr/>
          <p:nvPr/>
        </p:nvGrpSpPr>
        <p:grpSpPr>
          <a:xfrm>
            <a:off x="11627" y="-4686"/>
            <a:ext cx="9132373" cy="752465"/>
            <a:chOff x="-44158" y="-1644370"/>
            <a:chExt cx="9132373" cy="752465"/>
          </a:xfrm>
        </p:grpSpPr>
        <p:pic>
          <p:nvPicPr>
            <p:cNvPr id="34" name="Picture 2" descr="F:\重点实验室\办公室\宣传\实验室装置\照片\大E.JPG"/>
            <p:cNvPicPr>
              <a:picLocks noChangeAspect="1" noChangeArrowheads="1"/>
            </p:cNvPicPr>
            <p:nvPr/>
          </p:nvPicPr>
          <p:blipFill>
            <a:blip r:embed="rId2" cstate="print">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42718" y="-1640194"/>
              <a:ext cx="1207842" cy="744577"/>
            </a:xfrm>
            <a:prstGeom prst="roundRect">
              <a:avLst>
                <a:gd name="adj" fmla="val 0"/>
              </a:avLst>
            </a:prstGeom>
            <a:ln>
              <a:noFill/>
            </a:ln>
            <a:effectLst/>
            <a:scene3d>
              <a:camera prst="orthographicFront"/>
              <a:lightRig rig="contrasting" dir="t">
                <a:rot lat="0" lon="0" rev="4200000"/>
              </a:lightRig>
            </a:scene3d>
            <a:sp3d prstMaterial="plastic">
              <a:contourClr>
                <a:srgbClr val="969696"/>
              </a:contourClr>
            </a:sp3d>
            <a:extLst>
              <a:ext uri="{909E8E84-426E-40DD-AFC4-6F175D3DCCD1}">
                <a14:hiddenFill xmlns:a14="http://schemas.microsoft.com/office/drawing/2010/main">
                  <a:solidFill>
                    <a:srgbClr val="FFFFFF"/>
                  </a:solidFill>
                </a14:hiddenFill>
              </a:ext>
            </a:extLst>
          </p:spPr>
        </p:pic>
        <p:sp>
          <p:nvSpPr>
            <p:cNvPr id="35" name="同侧圆角矩形 26"/>
            <p:cNvSpPr>
              <a:spLocks noChangeAspect="1"/>
            </p:cNvSpPr>
            <p:nvPr/>
          </p:nvSpPr>
          <p:spPr>
            <a:xfrm rot="5400000">
              <a:off x="188194" y="-1872546"/>
              <a:ext cx="744577" cy="1209282"/>
            </a:xfrm>
            <a:prstGeom prst="round2SameRect">
              <a:avLst>
                <a:gd name="adj1" fmla="val 0"/>
                <a:gd name="adj2" fmla="val 0"/>
              </a:avLst>
            </a:prstGeom>
            <a:gradFill flip="none" rotWithShape="1">
              <a:gsLst>
                <a:gs pos="0">
                  <a:srgbClr val="2340A4">
                    <a:alpha val="19000"/>
                  </a:srgbClr>
                </a:gs>
                <a:gs pos="100000">
                  <a:srgbClr val="554281">
                    <a:alpha val="58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6" name="图片 35" descr="mmexport1562286381387.jpg"/>
            <p:cNvPicPr>
              <a:picLocks noChangeAspect="1"/>
            </p:cNvPicPr>
            <p:nvPr/>
          </p:nvPicPr>
          <p:blipFill>
            <a:blip r:embed="rId4" cstate="print"/>
            <a:stretch>
              <a:fillRect/>
            </a:stretch>
          </p:blipFill>
          <p:spPr>
            <a:xfrm>
              <a:off x="-37023" y="-1640658"/>
              <a:ext cx="1201821" cy="740865"/>
            </a:xfrm>
            <a:prstGeom prst="roundRect">
              <a:avLst>
                <a:gd name="adj" fmla="val 0"/>
              </a:avLst>
            </a:prstGeom>
            <a:ln>
              <a:noFill/>
            </a:ln>
            <a:effectLst/>
            <a:scene3d>
              <a:camera prst="orthographicFront"/>
              <a:lightRig rig="contrasting" dir="t">
                <a:rot lat="0" lon="0" rev="4200000"/>
              </a:lightRig>
            </a:scene3d>
            <a:sp3d prstMaterial="plastic">
              <a:contourClr>
                <a:srgbClr val="969696"/>
              </a:contourClr>
            </a:sp3d>
          </p:spPr>
        </p:pic>
        <p:grpSp>
          <p:nvGrpSpPr>
            <p:cNvPr id="3" name="组合 36"/>
            <p:cNvGrpSpPr/>
            <p:nvPr/>
          </p:nvGrpSpPr>
          <p:grpSpPr>
            <a:xfrm>
              <a:off x="-44158" y="-1644370"/>
              <a:ext cx="9132373" cy="752465"/>
              <a:chOff x="2247" y="11129"/>
              <a:chExt cx="9132373" cy="752465"/>
            </a:xfrm>
          </p:grpSpPr>
          <p:sp>
            <p:nvSpPr>
              <p:cNvPr id="39" name="同侧圆角矩形 6"/>
              <p:cNvSpPr/>
              <p:nvPr/>
            </p:nvSpPr>
            <p:spPr>
              <a:xfrm rot="5400000" flipH="1" flipV="1">
                <a:off x="4806542" y="-3564485"/>
                <a:ext cx="748288" cy="7907869"/>
              </a:xfrm>
              <a:prstGeom prst="round2SameRect">
                <a:avLst>
                  <a:gd name="adj1" fmla="val 0"/>
                  <a:gd name="adj2" fmla="val 0"/>
                </a:avLst>
              </a:prstGeom>
              <a:gradFill flip="none" rotWithShape="1">
                <a:gsLst>
                  <a:gs pos="100000">
                    <a:srgbClr val="2340A4"/>
                  </a:gs>
                  <a:gs pos="50000">
                    <a:srgbClr val="3555A0"/>
                  </a:gs>
                  <a:gs pos="0">
                    <a:srgbClr val="ECECEC"/>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0" name="同侧圆角矩形 28"/>
              <p:cNvSpPr>
                <a:spLocks noChangeAspect="1"/>
              </p:cNvSpPr>
              <p:nvPr/>
            </p:nvSpPr>
            <p:spPr>
              <a:xfrm rot="5400000">
                <a:off x="234599" y="-221223"/>
                <a:ext cx="744577" cy="1209282"/>
              </a:xfrm>
              <a:prstGeom prst="round2SameRect">
                <a:avLst>
                  <a:gd name="adj1" fmla="val 0"/>
                  <a:gd name="adj2" fmla="val 0"/>
                </a:avLst>
              </a:prstGeom>
              <a:gradFill flip="none" rotWithShape="1">
                <a:gsLst>
                  <a:gs pos="0">
                    <a:srgbClr val="2340A4">
                      <a:alpha val="19000"/>
                    </a:srgbClr>
                  </a:gs>
                  <a:gs pos="100000">
                    <a:srgbClr val="554281">
                      <a:alpha val="58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8" name="标题 1"/>
            <p:cNvSpPr txBox="1"/>
            <p:nvPr/>
          </p:nvSpPr>
          <p:spPr>
            <a:xfrm>
              <a:off x="1180345" y="-1540697"/>
              <a:ext cx="7889107" cy="640904"/>
            </a:xfrm>
            <a:prstGeom prst="rect">
              <a:avLst/>
            </a:prstGeom>
          </p:spPr>
          <p:txBody>
            <a:bodyPr>
              <a:normAutofit fontScale="90000"/>
            </a:bodyPr>
            <a:lstStyle>
              <a:lvl1pPr algn="l" defTabSz="685800" rtl="0" eaLnBrk="1" latinLnBrk="0" hangingPunct="1">
                <a:lnSpc>
                  <a:spcPct val="90000"/>
                </a:lnSpc>
                <a:spcBef>
                  <a:spcPct val="0"/>
                </a:spcBef>
                <a:buNone/>
                <a:defRPr sz="4000" b="1" i="0" kern="1200" baseline="0">
                  <a:solidFill>
                    <a:schemeClr val="bg1"/>
                  </a:solidFill>
                  <a:effectLst/>
                  <a:latin typeface="黑体" panose="02010609060101010101" pitchFamily="49" charset="-122"/>
                  <a:ea typeface="黑体" panose="02010609060101010101" pitchFamily="49" charset="-122"/>
                  <a:cs typeface="+mj-cs"/>
                </a:defRPr>
              </a:lvl1pPr>
            </a:lstStyle>
            <a:p>
              <a:r>
                <a:rPr lang="en-US" sz="3600" dirty="0" smtClean="0">
                  <a:latin typeface="微软雅黑" panose="020B0503020204020204" pitchFamily="34" charset="-122"/>
                  <a:ea typeface="微软雅黑" panose="020B0503020204020204" pitchFamily="34" charset="-122"/>
                  <a:cs typeface="+mn-cs"/>
                </a:rPr>
                <a:t>3. </a:t>
              </a:r>
              <a:r>
                <a:rPr sz="3600" dirty="0" smtClean="0">
                  <a:latin typeface="微软雅黑" panose="020B0503020204020204" pitchFamily="34" charset="-122"/>
                  <a:ea typeface="微软雅黑" panose="020B0503020204020204" pitchFamily="34" charset="-122"/>
                  <a:cs typeface="+mn-cs"/>
                </a:rPr>
                <a:t>装置升级工程进展</a:t>
              </a:r>
              <a:endParaRPr sz="3600" dirty="0" smtClean="0">
                <a:latin typeface="微软雅黑" panose="020B0503020204020204" pitchFamily="34" charset="-122"/>
                <a:ea typeface="微软雅黑" panose="020B0503020204020204" pitchFamily="34" charset="-122"/>
                <a:cs typeface="+mn-cs"/>
              </a:endParaRPr>
            </a:p>
          </p:txBody>
        </p:sp>
      </p:grpSp>
      <p:grpSp>
        <p:nvGrpSpPr>
          <p:cNvPr id="10" name="组合 4"/>
          <p:cNvGrpSpPr/>
          <p:nvPr/>
        </p:nvGrpSpPr>
        <p:grpSpPr>
          <a:xfrm>
            <a:off x="13485" y="2239570"/>
            <a:ext cx="4488037" cy="2212416"/>
            <a:chOff x="753593" y="1469948"/>
            <a:chExt cx="8634746" cy="4230197"/>
          </a:xfrm>
        </p:grpSpPr>
        <p:sp>
          <p:nvSpPr>
            <p:cNvPr id="13" name="文本框 3"/>
            <p:cNvSpPr txBox="1"/>
            <p:nvPr/>
          </p:nvSpPr>
          <p:spPr>
            <a:xfrm>
              <a:off x="791466" y="4625144"/>
              <a:ext cx="2058189" cy="393905"/>
            </a:xfrm>
            <a:prstGeom prst="rect">
              <a:avLst/>
            </a:prstGeom>
            <a:solidFill>
              <a:schemeClr val="bg1"/>
            </a:solidFill>
            <a:ln w="28575">
              <a:solidFill>
                <a:srgbClr val="FF0000"/>
              </a:solidFill>
            </a:ln>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900" dirty="0" smtClean="0"/>
                <a:t>1</a:t>
              </a:r>
              <a:r>
                <a:rPr lang="zh-CN" altLang="en-US" sz="900" dirty="0" smtClean="0"/>
                <a:t>、重离子注入器</a:t>
              </a:r>
              <a:r>
                <a:rPr lang="zh-CN" altLang="en-US" sz="500" dirty="0" smtClean="0"/>
                <a:t>、</a:t>
              </a:r>
              <a:endParaRPr lang="en-US" altLang="zh-CN" sz="500" dirty="0" smtClean="0"/>
            </a:p>
          </p:txBody>
        </p:sp>
        <p:sp>
          <p:nvSpPr>
            <p:cNvPr id="14" name="文本框 4"/>
            <p:cNvSpPr txBox="1"/>
            <p:nvPr/>
          </p:nvSpPr>
          <p:spPr>
            <a:xfrm>
              <a:off x="791465" y="3217430"/>
              <a:ext cx="2058189" cy="379777"/>
            </a:xfrm>
            <a:prstGeom prst="rect">
              <a:avLst/>
            </a:prstGeom>
            <a:solidFill>
              <a:schemeClr val="bg1"/>
            </a:solidFill>
            <a:ln w="28575">
              <a:solidFill>
                <a:srgbClr val="FF0000"/>
              </a:solidFill>
            </a:ln>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900" dirty="0" smtClean="0"/>
                <a:t>2</a:t>
              </a:r>
              <a:r>
                <a:rPr lang="zh-CN" altLang="en-US" sz="900" dirty="0" smtClean="0"/>
                <a:t>、新增注入元件</a:t>
              </a:r>
              <a:endParaRPr lang="en-US" altLang="zh-CN" sz="900" dirty="0" smtClean="0"/>
            </a:p>
          </p:txBody>
        </p:sp>
        <p:sp>
          <p:nvSpPr>
            <p:cNvPr id="15" name="文本框 5"/>
            <p:cNvSpPr txBox="1"/>
            <p:nvPr/>
          </p:nvSpPr>
          <p:spPr>
            <a:xfrm>
              <a:off x="753593" y="1469948"/>
              <a:ext cx="2058189" cy="379777"/>
            </a:xfrm>
            <a:prstGeom prst="rect">
              <a:avLst/>
            </a:prstGeom>
            <a:solidFill>
              <a:schemeClr val="bg1"/>
            </a:solidFill>
            <a:ln w="28575">
              <a:solidFill>
                <a:srgbClr val="FF0000"/>
              </a:solidFill>
            </a:ln>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900" dirty="0" smtClean="0"/>
                <a:t>3</a:t>
              </a:r>
              <a:r>
                <a:rPr lang="zh-CN" altLang="en-US" sz="900" dirty="0" smtClean="0"/>
                <a:t>、真空系统改进</a:t>
              </a:r>
              <a:endParaRPr lang="en-US" altLang="zh-CN" sz="900" dirty="0" smtClean="0"/>
            </a:p>
          </p:txBody>
        </p:sp>
        <p:cxnSp>
          <p:nvCxnSpPr>
            <p:cNvPr id="16" name="直接箭头连接符 15"/>
            <p:cNvCxnSpPr>
              <a:stCxn id="15" idx="3"/>
            </p:cNvCxnSpPr>
            <p:nvPr/>
          </p:nvCxnSpPr>
          <p:spPr>
            <a:xfrm>
              <a:off x="2811880" y="1659498"/>
              <a:ext cx="1011573" cy="62892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直接箭头连接符 16"/>
            <p:cNvCxnSpPr>
              <a:stCxn id="14" idx="3"/>
            </p:cNvCxnSpPr>
            <p:nvPr/>
          </p:nvCxnSpPr>
          <p:spPr>
            <a:xfrm>
              <a:off x="2849753" y="3407854"/>
              <a:ext cx="1596770" cy="15540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直接箭头连接符 18"/>
            <p:cNvCxnSpPr>
              <a:stCxn id="13" idx="3"/>
            </p:cNvCxnSpPr>
            <p:nvPr/>
          </p:nvCxnSpPr>
          <p:spPr>
            <a:xfrm>
              <a:off x="2849753" y="4822324"/>
              <a:ext cx="3136120" cy="87782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0" name="文本框 10"/>
            <p:cNvSpPr txBox="1"/>
            <p:nvPr/>
          </p:nvSpPr>
          <p:spPr>
            <a:xfrm>
              <a:off x="6722337" y="4874016"/>
              <a:ext cx="2666002" cy="379777"/>
            </a:xfrm>
            <a:prstGeom prst="rect">
              <a:avLst/>
            </a:prstGeom>
            <a:solidFill>
              <a:schemeClr val="bg1"/>
            </a:solidFill>
            <a:ln w="28575">
              <a:solidFill>
                <a:srgbClr val="FF0000"/>
              </a:solidFill>
            </a:ln>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900" dirty="0" smtClean="0"/>
                <a:t>4</a:t>
              </a:r>
              <a:r>
                <a:rPr lang="zh-CN" altLang="en-US" sz="900" dirty="0" smtClean="0"/>
                <a:t>、重离子试验束线</a:t>
              </a:r>
              <a:endParaRPr lang="en-US" altLang="zh-CN" sz="900" dirty="0" smtClean="0"/>
            </a:p>
          </p:txBody>
        </p:sp>
        <p:cxnSp>
          <p:nvCxnSpPr>
            <p:cNvPr id="21" name="直接箭头连接符 20"/>
            <p:cNvCxnSpPr/>
            <p:nvPr/>
          </p:nvCxnSpPr>
          <p:spPr>
            <a:xfrm flipH="1" flipV="1">
              <a:off x="7060974" y="3563264"/>
              <a:ext cx="284658" cy="131126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24" name="内容占位符 2"/>
          <p:cNvSpPr txBox="1"/>
          <p:nvPr/>
        </p:nvSpPr>
        <p:spPr>
          <a:xfrm>
            <a:off x="261620" y="823595"/>
            <a:ext cx="8620125" cy="612140"/>
          </a:xfrm>
          <a:prstGeom prst="rect">
            <a:avLst/>
          </a:prstGeom>
        </p:spPr>
        <p:txBody>
          <a:bodyPr>
            <a:normAutofit lnSpcReduction="10000"/>
          </a:bodyPr>
          <a:lstStyle/>
          <a:p>
            <a:pPr marR="0" lvl="0" indent="0" algn="just" defTabSz="685800" rtl="0" eaLnBrk="1" fontAlgn="auto" latinLnBrk="0" hangingPunct="1">
              <a:lnSpc>
                <a:spcPct val="150000"/>
              </a:lnSpc>
              <a:spcBef>
                <a:spcPts val="1350"/>
              </a:spcBef>
              <a:spcAft>
                <a:spcPts val="0"/>
              </a:spcAft>
              <a:buClr>
                <a:schemeClr val="accent2">
                  <a:lumMod val="75000"/>
                </a:schemeClr>
              </a:buClr>
              <a:buSzPct val="70000"/>
              <a:buFont typeface="Wingdings" panose="05000000000000000000" pitchFamily="2" charset="2"/>
              <a:buNone/>
              <a:defRPr/>
            </a:pPr>
            <a:endParaRPr lang="zh-CN" altLang="en-US" sz="2400" dirty="0" smtClean="0">
              <a:solidFill>
                <a:srgbClr val="071F65"/>
              </a:solidFill>
              <a:latin typeface="方正小标宋简体" panose="03000509000000000000" charset="-122"/>
              <a:ea typeface="微软雅黑" panose="020B0503020204020204" pitchFamily="34" charset="-122"/>
            </a:endParaRPr>
          </a:p>
        </p:txBody>
      </p:sp>
      <p:sp>
        <p:nvSpPr>
          <p:cNvPr id="26" name="文本1"/>
          <p:cNvSpPr>
            <a:spLocks noChangeArrowheads="1"/>
          </p:cNvSpPr>
          <p:nvPr/>
        </p:nvSpPr>
        <p:spPr bwMode="gray">
          <a:xfrm>
            <a:off x="261620" y="847090"/>
            <a:ext cx="8486775" cy="1285240"/>
          </a:xfrm>
          <a:prstGeom prst="roundRect">
            <a:avLst>
              <a:gd name="adj" fmla="val 11505"/>
            </a:avLst>
          </a:prstGeom>
          <a:noFill/>
          <a:ln w="15875" cap="flat" cmpd="sng" algn="ctr">
            <a:solidFill>
              <a:schemeClr val="accent1"/>
            </a:solidFill>
            <a:prstDash val="solid"/>
          </a:ln>
          <a:effectLst/>
        </p:spPr>
        <p:txBody>
          <a:bodyPr lIns="62118" tIns="31058" rIns="62118" bIns="31058"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457200" algn="just" fontAlgn="base">
              <a:lnSpc>
                <a:spcPct val="120000"/>
              </a:lnSpc>
              <a:spcBef>
                <a:spcPct val="0"/>
              </a:spcBef>
              <a:spcAft>
                <a:spcPct val="0"/>
              </a:spcAft>
              <a:defRPr/>
            </a:pPr>
            <a:r>
              <a:rPr sz="1600" b="1" dirty="0"/>
              <a:t>在“十四五”期间</a:t>
            </a:r>
            <a:r>
              <a:rPr lang="zh-CN" sz="1600" b="1" dirty="0"/>
              <a:t>，</a:t>
            </a:r>
            <a:r>
              <a:rPr sz="1600" b="1" dirty="0"/>
              <a:t>XiPAF装置计划新增一台重离子直线加速器</a:t>
            </a:r>
            <a:r>
              <a:rPr lang="zh-CN" sz="1600" b="1" dirty="0"/>
              <a:t>，</a:t>
            </a:r>
            <a:r>
              <a:rPr sz="1600" b="1" dirty="0"/>
              <a:t>并对同步环的注入引出系统和真空系统进行少量改造</a:t>
            </a:r>
            <a:r>
              <a:rPr lang="zh-CN" sz="1600" b="1" dirty="0"/>
              <a:t>，</a:t>
            </a:r>
            <a:r>
              <a:rPr sz="1600" b="1" dirty="0"/>
              <a:t>将重离子直线加速器产生的束流注入同步环中进一步加速至重离子单粒子效应试验所需能量</a:t>
            </a:r>
            <a:r>
              <a:rPr lang="zh-CN" sz="1600" b="1" dirty="0"/>
              <a:t>，</a:t>
            </a:r>
            <a:r>
              <a:rPr sz="1600" b="1" dirty="0"/>
              <a:t>并建设相应的辐照实验终端</a:t>
            </a:r>
            <a:r>
              <a:rPr lang="zh-CN" sz="1600" b="1" dirty="0"/>
              <a:t>，</a:t>
            </a:r>
            <a:r>
              <a:rPr sz="1600" b="1" dirty="0"/>
              <a:t>使之成为一台质子/重离子通用实验装置。</a:t>
            </a:r>
            <a:endParaRPr sz="1600" b="1" dirty="0"/>
          </a:p>
        </p:txBody>
      </p:sp>
      <p:sp>
        <p:nvSpPr>
          <p:cNvPr id="5" name="文本框 4"/>
          <p:cNvSpPr txBox="1"/>
          <p:nvPr/>
        </p:nvSpPr>
        <p:spPr>
          <a:xfrm>
            <a:off x="1833592" y="4787140"/>
            <a:ext cx="2270760" cy="370840"/>
          </a:xfrm>
          <a:prstGeom prst="rect">
            <a:avLst/>
          </a:prstGeom>
          <a:noFill/>
        </p:spPr>
        <p:txBody>
          <a:bodyPr wrap="none" rtlCol="0">
            <a:spAutoFit/>
          </a:bodyPr>
          <a:p>
            <a:pPr>
              <a:lnSpc>
                <a:spcPct val="130000"/>
              </a:lnSpc>
            </a:pPr>
            <a:r>
              <a:rPr lang="zh-CN" sz="1400" dirty="0" smtClean="0">
                <a:latin typeface="Arial" panose="020B0604020202020204" pitchFamily="34" charset="0"/>
                <a:ea typeface="微软雅黑" panose="020B0503020204020204" pitchFamily="34" charset="-122"/>
              </a:rPr>
              <a:t>升级后的</a:t>
            </a:r>
            <a:r>
              <a:rPr lang="en-US" altLang="zh-CN" sz="1400" dirty="0" smtClean="0">
                <a:latin typeface="Arial" panose="020B0604020202020204" pitchFamily="34" charset="0"/>
                <a:ea typeface="微软雅黑" panose="020B0503020204020204" pitchFamily="34" charset="-122"/>
              </a:rPr>
              <a:t>XiPAF</a:t>
            </a:r>
            <a:r>
              <a:rPr lang="zh-CN" altLang="en-US" sz="1400" dirty="0" smtClean="0">
                <a:latin typeface="Arial" panose="020B0604020202020204" pitchFamily="34" charset="0"/>
                <a:ea typeface="微软雅黑" panose="020B0503020204020204" pitchFamily="34" charset="-122"/>
              </a:rPr>
              <a:t>装置模型图</a:t>
            </a:r>
            <a:endParaRPr lang="zh-CN" altLang="en-US" sz="1400" dirty="0" smtClean="0">
              <a:latin typeface="Arial" panose="020B0604020202020204" pitchFamily="34" charset="0"/>
              <a:ea typeface="微软雅黑" panose="020B0503020204020204" pitchFamily="34" charset="-122"/>
            </a:endParaRPr>
          </a:p>
        </p:txBody>
      </p:sp>
      <p:pic>
        <p:nvPicPr>
          <p:cNvPr id="6" name="图片 5"/>
          <p:cNvPicPr>
            <a:picLocks noChangeAspect="1"/>
          </p:cNvPicPr>
          <p:nvPr/>
        </p:nvPicPr>
        <p:blipFill>
          <a:blip r:embed="rId5"/>
          <a:stretch>
            <a:fillRect/>
          </a:stretch>
        </p:blipFill>
        <p:spPr>
          <a:xfrm>
            <a:off x="5082540" y="2458085"/>
            <a:ext cx="3214370" cy="2004695"/>
          </a:xfrm>
          <a:prstGeom prst="rect">
            <a:avLst/>
          </a:prstGeom>
        </p:spPr>
      </p:pic>
      <p:sp>
        <p:nvSpPr>
          <p:cNvPr id="7" name="文本框 6"/>
          <p:cNvSpPr txBox="1"/>
          <p:nvPr/>
        </p:nvSpPr>
        <p:spPr>
          <a:xfrm>
            <a:off x="5187950" y="4450715"/>
            <a:ext cx="3053715" cy="370840"/>
          </a:xfrm>
          <a:prstGeom prst="rect">
            <a:avLst/>
          </a:prstGeom>
          <a:noFill/>
        </p:spPr>
        <p:txBody>
          <a:bodyPr wrap="square" rtlCol="0" anchor="t">
            <a:spAutoFit/>
          </a:bodyPr>
          <a:p>
            <a:pPr>
              <a:lnSpc>
                <a:spcPct val="130000"/>
              </a:lnSpc>
            </a:pPr>
            <a:r>
              <a:rPr lang="zh-CN" altLang="en-US" sz="1400" dirty="0" smtClean="0">
                <a:latin typeface="Arial" panose="020B0604020202020204" pitchFamily="34" charset="0"/>
                <a:ea typeface="微软雅黑" panose="020B0503020204020204" pitchFamily="34" charset="-122"/>
              </a:rPr>
              <a:t>XiPAF重离子升级工程设计指标要求</a:t>
            </a:r>
            <a:endParaRPr lang="zh-CN" altLang="en-US" sz="1400" dirty="0" smtClean="0">
              <a:latin typeface="Arial" panose="020B0604020202020204" pitchFamily="34" charset="0"/>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p14:dur="0" advTm="0"/>
    </mc:Choice>
    <mc:Fallback>
      <p:transition advTm="0"/>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32"/>
          <p:cNvGrpSpPr/>
          <p:nvPr/>
        </p:nvGrpSpPr>
        <p:grpSpPr>
          <a:xfrm>
            <a:off x="11627" y="-4686"/>
            <a:ext cx="9132373" cy="752465"/>
            <a:chOff x="-44158" y="-1644370"/>
            <a:chExt cx="9132373" cy="752465"/>
          </a:xfrm>
        </p:grpSpPr>
        <p:pic>
          <p:nvPicPr>
            <p:cNvPr id="34" name="Picture 2" descr="F:\重点实验室\办公室\宣传\实验室装置\照片\大E.JPG"/>
            <p:cNvPicPr>
              <a:picLocks noChangeAspect="1" noChangeArrowheads="1"/>
            </p:cNvPicPr>
            <p:nvPr/>
          </p:nvPicPr>
          <p:blipFill>
            <a:blip r:embed="rId1" cstate="print">
              <a:extLst>
                <a:ext uri="{BEBA8EAE-BF5A-486C-A8C5-ECC9F3942E4B}">
                  <a14:imgProps xmlns:a14="http://schemas.microsoft.com/office/drawing/2010/main">
                    <a14:imgLayer r:embed="rId2">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42718" y="-1640194"/>
              <a:ext cx="1207842" cy="744577"/>
            </a:xfrm>
            <a:prstGeom prst="roundRect">
              <a:avLst>
                <a:gd name="adj" fmla="val 0"/>
              </a:avLst>
            </a:prstGeom>
            <a:ln>
              <a:noFill/>
            </a:ln>
            <a:effectLst/>
            <a:scene3d>
              <a:camera prst="orthographicFront"/>
              <a:lightRig rig="contrasting" dir="t">
                <a:rot lat="0" lon="0" rev="4200000"/>
              </a:lightRig>
            </a:scene3d>
            <a:sp3d prstMaterial="plastic">
              <a:contourClr>
                <a:srgbClr val="969696"/>
              </a:contourClr>
            </a:sp3d>
            <a:extLst>
              <a:ext uri="{909E8E84-426E-40DD-AFC4-6F175D3DCCD1}">
                <a14:hiddenFill xmlns:a14="http://schemas.microsoft.com/office/drawing/2010/main">
                  <a:solidFill>
                    <a:srgbClr val="FFFFFF"/>
                  </a:solidFill>
                </a14:hiddenFill>
              </a:ext>
            </a:extLst>
          </p:spPr>
        </p:pic>
        <p:sp>
          <p:nvSpPr>
            <p:cNvPr id="35" name="同侧圆角矩形 26"/>
            <p:cNvSpPr>
              <a:spLocks noChangeAspect="1"/>
            </p:cNvSpPr>
            <p:nvPr/>
          </p:nvSpPr>
          <p:spPr>
            <a:xfrm rot="5400000">
              <a:off x="188194" y="-1872546"/>
              <a:ext cx="744577" cy="1209282"/>
            </a:xfrm>
            <a:prstGeom prst="round2SameRect">
              <a:avLst>
                <a:gd name="adj1" fmla="val 0"/>
                <a:gd name="adj2" fmla="val 0"/>
              </a:avLst>
            </a:prstGeom>
            <a:gradFill flip="none" rotWithShape="1">
              <a:gsLst>
                <a:gs pos="0">
                  <a:srgbClr val="2340A4">
                    <a:alpha val="19000"/>
                  </a:srgbClr>
                </a:gs>
                <a:gs pos="100000">
                  <a:srgbClr val="554281">
                    <a:alpha val="58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6" name="图片 35" descr="mmexport1562286381387.jpg"/>
            <p:cNvPicPr>
              <a:picLocks noChangeAspect="1"/>
            </p:cNvPicPr>
            <p:nvPr/>
          </p:nvPicPr>
          <p:blipFill>
            <a:blip r:embed="rId3" cstate="print"/>
            <a:stretch>
              <a:fillRect/>
            </a:stretch>
          </p:blipFill>
          <p:spPr>
            <a:xfrm>
              <a:off x="-37023" y="-1640658"/>
              <a:ext cx="1201821" cy="740865"/>
            </a:xfrm>
            <a:prstGeom prst="roundRect">
              <a:avLst>
                <a:gd name="adj" fmla="val 0"/>
              </a:avLst>
            </a:prstGeom>
            <a:ln>
              <a:noFill/>
            </a:ln>
            <a:effectLst/>
            <a:scene3d>
              <a:camera prst="orthographicFront"/>
              <a:lightRig rig="contrasting" dir="t">
                <a:rot lat="0" lon="0" rev="4200000"/>
              </a:lightRig>
            </a:scene3d>
            <a:sp3d prstMaterial="plastic">
              <a:contourClr>
                <a:srgbClr val="969696"/>
              </a:contourClr>
            </a:sp3d>
          </p:spPr>
        </p:pic>
        <p:grpSp>
          <p:nvGrpSpPr>
            <p:cNvPr id="3" name="组合 36"/>
            <p:cNvGrpSpPr/>
            <p:nvPr/>
          </p:nvGrpSpPr>
          <p:grpSpPr>
            <a:xfrm>
              <a:off x="-44158" y="-1644370"/>
              <a:ext cx="9132373" cy="752465"/>
              <a:chOff x="2247" y="11129"/>
              <a:chExt cx="9132373" cy="752465"/>
            </a:xfrm>
          </p:grpSpPr>
          <p:sp>
            <p:nvSpPr>
              <p:cNvPr id="39" name="同侧圆角矩形 6"/>
              <p:cNvSpPr/>
              <p:nvPr/>
            </p:nvSpPr>
            <p:spPr>
              <a:xfrm rot="5400000" flipH="1" flipV="1">
                <a:off x="4806542" y="-3564485"/>
                <a:ext cx="748288" cy="7907869"/>
              </a:xfrm>
              <a:prstGeom prst="round2SameRect">
                <a:avLst>
                  <a:gd name="adj1" fmla="val 0"/>
                  <a:gd name="adj2" fmla="val 0"/>
                </a:avLst>
              </a:prstGeom>
              <a:gradFill flip="none" rotWithShape="1">
                <a:gsLst>
                  <a:gs pos="100000">
                    <a:srgbClr val="2340A4"/>
                  </a:gs>
                  <a:gs pos="50000">
                    <a:srgbClr val="3555A0"/>
                  </a:gs>
                  <a:gs pos="0">
                    <a:srgbClr val="ECECEC"/>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0" name="同侧圆角矩形 28"/>
              <p:cNvSpPr>
                <a:spLocks noChangeAspect="1"/>
              </p:cNvSpPr>
              <p:nvPr/>
            </p:nvSpPr>
            <p:spPr>
              <a:xfrm rot="5400000">
                <a:off x="234599" y="-221223"/>
                <a:ext cx="744577" cy="1209282"/>
              </a:xfrm>
              <a:prstGeom prst="round2SameRect">
                <a:avLst>
                  <a:gd name="adj1" fmla="val 0"/>
                  <a:gd name="adj2" fmla="val 0"/>
                </a:avLst>
              </a:prstGeom>
              <a:gradFill flip="none" rotWithShape="1">
                <a:gsLst>
                  <a:gs pos="0">
                    <a:srgbClr val="2340A4">
                      <a:alpha val="19000"/>
                    </a:srgbClr>
                  </a:gs>
                  <a:gs pos="100000">
                    <a:srgbClr val="554281">
                      <a:alpha val="58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8" name="标题 1"/>
            <p:cNvSpPr txBox="1"/>
            <p:nvPr/>
          </p:nvSpPr>
          <p:spPr>
            <a:xfrm>
              <a:off x="1180345" y="-1540697"/>
              <a:ext cx="7889107" cy="640904"/>
            </a:xfrm>
            <a:prstGeom prst="rect">
              <a:avLst/>
            </a:prstGeom>
          </p:spPr>
          <p:txBody>
            <a:bodyPr>
              <a:normAutofit fontScale="90000"/>
            </a:bodyPr>
            <a:lstStyle>
              <a:lvl1pPr algn="l" defTabSz="685800" rtl="0" eaLnBrk="1" latinLnBrk="0" hangingPunct="1">
                <a:lnSpc>
                  <a:spcPct val="90000"/>
                </a:lnSpc>
                <a:spcBef>
                  <a:spcPct val="0"/>
                </a:spcBef>
                <a:buNone/>
                <a:defRPr sz="4000" b="1" i="0" kern="1200" baseline="0">
                  <a:solidFill>
                    <a:schemeClr val="bg1"/>
                  </a:solidFill>
                  <a:effectLst/>
                  <a:latin typeface="黑体" panose="02010609060101010101" pitchFamily="49" charset="-122"/>
                  <a:ea typeface="黑体" panose="02010609060101010101" pitchFamily="49" charset="-122"/>
                  <a:cs typeface="+mj-cs"/>
                </a:defRPr>
              </a:lvl1pPr>
            </a:lstStyle>
            <a:p>
              <a:r>
                <a:rPr lang="en-US" sz="3600" dirty="0" smtClean="0">
                  <a:latin typeface="微软雅黑" panose="020B0503020204020204" pitchFamily="34" charset="-122"/>
                  <a:ea typeface="微软雅黑" panose="020B0503020204020204" pitchFamily="34" charset="-122"/>
                  <a:cs typeface="+mn-cs"/>
                </a:rPr>
                <a:t>3. </a:t>
              </a:r>
              <a:r>
                <a:rPr sz="3600" dirty="0" smtClean="0">
                  <a:latin typeface="微软雅黑" panose="020B0503020204020204" pitchFamily="34" charset="-122"/>
                  <a:ea typeface="微软雅黑" panose="020B0503020204020204" pitchFamily="34" charset="-122"/>
                  <a:cs typeface="+mn-cs"/>
                </a:rPr>
                <a:t>装置升级工程进展</a:t>
              </a:r>
              <a:endParaRPr sz="3600" dirty="0" smtClean="0">
                <a:latin typeface="微软雅黑" panose="020B0503020204020204" pitchFamily="34" charset="-122"/>
                <a:ea typeface="微软雅黑" panose="020B0503020204020204" pitchFamily="34" charset="-122"/>
                <a:cs typeface="+mn-cs"/>
              </a:endParaRPr>
            </a:p>
          </p:txBody>
        </p:sp>
      </p:grpSp>
      <p:sp>
        <p:nvSpPr>
          <p:cNvPr id="24" name="内容占位符 2"/>
          <p:cNvSpPr txBox="1"/>
          <p:nvPr/>
        </p:nvSpPr>
        <p:spPr>
          <a:xfrm>
            <a:off x="183279" y="845820"/>
            <a:ext cx="8620062" cy="3779520"/>
          </a:xfrm>
          <a:prstGeom prst="rect">
            <a:avLst/>
          </a:prstGeom>
        </p:spPr>
        <p:txBody>
          <a:bodyPr>
            <a:normAutofit/>
          </a:bodyPr>
          <a:lstStyle/>
          <a:p>
            <a:pPr marL="267970" marR="0" lvl="0" indent="-267970" algn="just" defTabSz="685800" rtl="0" eaLnBrk="1" fontAlgn="auto" latinLnBrk="0" hangingPunct="1">
              <a:lnSpc>
                <a:spcPct val="150000"/>
              </a:lnSpc>
              <a:spcBef>
                <a:spcPts val="1350"/>
              </a:spcBef>
              <a:spcAft>
                <a:spcPts val="0"/>
              </a:spcAft>
              <a:buClr>
                <a:schemeClr val="accent2">
                  <a:lumMod val="75000"/>
                </a:schemeClr>
              </a:buClr>
              <a:buSzPct val="70000"/>
              <a:buFont typeface="Wingdings" panose="05000000000000000000" pitchFamily="2" charset="2"/>
              <a:buChar char="p"/>
              <a:defRPr/>
            </a:pPr>
            <a:r>
              <a:rPr kumimoji="0" lang="zh-CN" altLang="en-US" sz="2400" b="1" i="0" u="none" strike="noStrike" kern="1200" cap="none" spc="0" normalizeH="0" baseline="0" noProof="0" dirty="0" smtClean="0">
                <a:ln>
                  <a:noFill/>
                </a:ln>
                <a:solidFill>
                  <a:srgbClr val="071F65"/>
                </a:solidFill>
                <a:effectLst/>
                <a:uLnTx/>
                <a:uFillTx/>
                <a:latin typeface="方正小标宋简体" panose="03000509000000000000" charset="-122"/>
                <a:ea typeface="微软雅黑" panose="020B0503020204020204" pitchFamily="34" charset="-122"/>
                <a:cs typeface="+mn-cs"/>
              </a:rPr>
              <a:t>重离子升级工程</a:t>
            </a:r>
            <a:r>
              <a:rPr kumimoji="0" lang="en-US" altLang="zh-CN" sz="2400" b="1" i="0" u="none" strike="noStrike" kern="1200" cap="none" spc="0" normalizeH="0" baseline="0" noProof="0" dirty="0" smtClean="0">
                <a:ln>
                  <a:noFill/>
                </a:ln>
                <a:solidFill>
                  <a:srgbClr val="071F65"/>
                </a:solidFill>
                <a:effectLst/>
                <a:uLnTx/>
                <a:uFillTx/>
                <a:latin typeface="方正小标宋简体" panose="03000509000000000000" charset="-122"/>
                <a:ea typeface="微软雅黑" panose="020B0503020204020204" pitchFamily="34" charset="-122"/>
                <a:cs typeface="+mn-cs"/>
              </a:rPr>
              <a:t>-</a:t>
            </a:r>
            <a:r>
              <a:rPr kumimoji="0" lang="zh-CN" altLang="en-US" sz="2400" b="1" i="0" u="none" strike="noStrike" kern="1200" cap="none" spc="0" normalizeH="0" baseline="0" noProof="0" dirty="0" smtClean="0">
                <a:ln>
                  <a:noFill/>
                </a:ln>
                <a:solidFill>
                  <a:srgbClr val="071F65"/>
                </a:solidFill>
                <a:effectLst/>
                <a:uLnTx/>
                <a:uFillTx/>
                <a:latin typeface="方正小标宋简体" panose="03000509000000000000" charset="-122"/>
                <a:ea typeface="微软雅黑" panose="020B0503020204020204" pitchFamily="34" charset="-122"/>
                <a:cs typeface="+mn-cs"/>
              </a:rPr>
              <a:t>新增一条重离子直线注入器</a:t>
            </a:r>
            <a:endParaRPr lang="zh-CN" altLang="en-US" sz="2400" b="1" dirty="0" smtClean="0">
              <a:solidFill>
                <a:srgbClr val="071F65"/>
              </a:solidFill>
              <a:latin typeface="方正小标宋简体" panose="03000509000000000000" charset="-122"/>
              <a:ea typeface="微软雅黑" panose="020B0503020204020204" pitchFamily="34" charset="-122"/>
            </a:endParaRPr>
          </a:p>
        </p:txBody>
      </p:sp>
      <p:graphicFrame>
        <p:nvGraphicFramePr>
          <p:cNvPr id="11" name="图示 3"/>
          <p:cNvGraphicFramePr/>
          <p:nvPr/>
        </p:nvGraphicFramePr>
        <p:xfrm>
          <a:off x="71406" y="2000246"/>
          <a:ext cx="9001156" cy="293092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2" name="内容占位符 2"/>
          <p:cNvSpPr txBox="1"/>
          <p:nvPr/>
        </p:nvSpPr>
        <p:spPr>
          <a:xfrm>
            <a:off x="2612957" y="3714758"/>
            <a:ext cx="6278631" cy="999431"/>
          </a:xfrm>
          <a:prstGeom prst="rect">
            <a:avLst/>
          </a:prstGeom>
        </p:spPr>
        <p:txBody>
          <a:bodyPr/>
          <a:lstStyle>
            <a:lvl1pPr marL="342900" indent="-342900" algn="l" rtl="0" eaLnBrk="1" fontAlgn="base" hangingPunct="1">
              <a:spcBef>
                <a:spcPct val="20000"/>
              </a:spcBef>
              <a:spcAft>
                <a:spcPct val="0"/>
              </a:spcAft>
              <a:buChar char="•"/>
              <a:defRPr sz="2400">
                <a:solidFill>
                  <a:schemeClr val="tx1"/>
                </a:solidFill>
                <a:latin typeface="微软雅黑" panose="020B0503020204020204" pitchFamily="34" charset="-122"/>
                <a:ea typeface="微软雅黑" panose="020B0503020204020204" pitchFamily="34" charset="-122"/>
                <a:cs typeface="+mn-cs"/>
              </a:defRPr>
            </a:lvl1pPr>
            <a:lvl2pPr marL="742950" indent="-285750" algn="l" rtl="0" eaLnBrk="1" fontAlgn="base" hangingPunct="1">
              <a:spcBef>
                <a:spcPct val="20000"/>
              </a:spcBef>
              <a:spcAft>
                <a:spcPct val="0"/>
              </a:spcAft>
              <a:buChar char="–"/>
              <a:defRPr sz="2400">
                <a:solidFill>
                  <a:schemeClr val="tx1"/>
                </a:solidFill>
                <a:latin typeface="微软雅黑" panose="020B0503020204020204" pitchFamily="34" charset="-122"/>
                <a:ea typeface="微软雅黑" panose="020B0503020204020204" pitchFamily="34" charset="-122"/>
              </a:defRPr>
            </a:lvl2pPr>
            <a:lvl3pPr marL="1143000" indent="-228600" algn="l" rtl="0" eaLnBrk="1" fontAlgn="base" hangingPunct="1">
              <a:spcBef>
                <a:spcPct val="20000"/>
              </a:spcBef>
              <a:spcAft>
                <a:spcPct val="0"/>
              </a:spcAft>
              <a:buChar char="•"/>
              <a:defRPr sz="2000">
                <a:solidFill>
                  <a:schemeClr val="tx1"/>
                </a:solidFill>
                <a:latin typeface="微软雅黑" panose="020B0503020204020204" pitchFamily="34" charset="-122"/>
                <a:ea typeface="微软雅黑" panose="020B0503020204020204" pitchFamily="34" charset="-122"/>
              </a:defRPr>
            </a:lvl3pPr>
            <a:lvl4pPr marL="1600200" indent="-228600" algn="l" rtl="0" eaLnBrk="1" fontAlgn="base" hangingPunct="1">
              <a:spcBef>
                <a:spcPct val="20000"/>
              </a:spcBef>
              <a:spcAft>
                <a:spcPct val="0"/>
              </a:spcAft>
              <a:buChar char="–"/>
              <a:defRPr sz="2000">
                <a:solidFill>
                  <a:schemeClr val="tx1"/>
                </a:solidFill>
                <a:latin typeface="微软雅黑" panose="020B0503020204020204" pitchFamily="34" charset="-122"/>
                <a:ea typeface="微软雅黑" panose="020B0503020204020204" pitchFamily="34" charset="-122"/>
              </a:defRPr>
            </a:lvl4pPr>
            <a:lvl5pPr marL="2057400" indent="-228600" algn="l" rtl="0" eaLnBrk="1" fontAlgn="base" hangingPunct="1">
              <a:spcBef>
                <a:spcPct val="20000"/>
              </a:spcBef>
              <a:spcAft>
                <a:spcPct val="0"/>
              </a:spcAft>
              <a:buChar char="»"/>
              <a:defRPr sz="2000">
                <a:solidFill>
                  <a:schemeClr val="tx1"/>
                </a:solidFill>
                <a:latin typeface="微软雅黑" panose="020B0503020204020204" pitchFamily="34" charset="-122"/>
                <a:ea typeface="微软雅黑" panose="020B0503020204020204" pitchFamily="34" charset="-122"/>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a:lstStyle>
          <a:p>
            <a:pPr>
              <a:buFont typeface="Wingdings" panose="05000000000000000000" pitchFamily="2" charset="2"/>
              <a:buChar char="ü"/>
            </a:pPr>
            <a:r>
              <a:rPr lang="zh-CN" altLang="en-US" sz="1600" kern="0" dirty="0" smtClean="0"/>
              <a:t>离子源采用</a:t>
            </a:r>
            <a:r>
              <a:rPr lang="en-US" altLang="zh-CN" sz="1600" kern="0" dirty="0" smtClean="0"/>
              <a:t>ECR</a:t>
            </a:r>
            <a:r>
              <a:rPr lang="zh-CN" altLang="en-US" sz="1600" kern="0" dirty="0" smtClean="0"/>
              <a:t>离子源：离子源寿命长，稳定性好，可靠性高</a:t>
            </a:r>
            <a:endParaRPr lang="zh-CN" altLang="en-US" sz="1600" kern="0" dirty="0" smtClean="0"/>
          </a:p>
          <a:p>
            <a:pPr>
              <a:buFont typeface="Wingdings" panose="05000000000000000000" pitchFamily="2" charset="2"/>
              <a:buChar char="ü"/>
            </a:pPr>
            <a:r>
              <a:rPr lang="en-US" altLang="zh-CN" sz="1600" kern="0" dirty="0" smtClean="0"/>
              <a:t>RFQ</a:t>
            </a:r>
            <a:r>
              <a:rPr lang="zh-CN" altLang="en-US" sz="1600" kern="0" dirty="0" smtClean="0"/>
              <a:t>采用四翼型</a:t>
            </a:r>
            <a:r>
              <a:rPr lang="en-US" altLang="zh-CN" sz="1600" kern="0" dirty="0" smtClean="0"/>
              <a:t>RFQ</a:t>
            </a:r>
            <a:r>
              <a:rPr lang="zh-CN" altLang="en-US" sz="1600" kern="0" dirty="0" smtClean="0"/>
              <a:t>：四翼型</a:t>
            </a:r>
            <a:r>
              <a:rPr lang="en-US" altLang="zh-CN" sz="1600" kern="0" dirty="0" smtClean="0"/>
              <a:t>RFQ</a:t>
            </a:r>
            <a:r>
              <a:rPr lang="zh-CN" altLang="en-US" sz="1600" kern="0" dirty="0" smtClean="0"/>
              <a:t>机械结构稳定，有成熟经验</a:t>
            </a:r>
            <a:endParaRPr lang="en-US" altLang="zh-CN" sz="1600" kern="0" dirty="0" smtClean="0"/>
          </a:p>
          <a:p>
            <a:pPr>
              <a:buFont typeface="Wingdings" panose="05000000000000000000" pitchFamily="2" charset="2"/>
              <a:buChar char="ü"/>
            </a:pPr>
            <a:r>
              <a:rPr lang="en-US" altLang="zh-CN" sz="1600" kern="0" dirty="0" smtClean="0"/>
              <a:t>DTL </a:t>
            </a:r>
            <a:r>
              <a:rPr lang="zh-CN" altLang="en-US" sz="1600" kern="0" dirty="0" smtClean="0"/>
              <a:t>采用</a:t>
            </a:r>
            <a:r>
              <a:rPr lang="en-US" altLang="zh-CN" sz="1600" kern="0" dirty="0" smtClean="0"/>
              <a:t>IH-DTL</a:t>
            </a:r>
            <a:r>
              <a:rPr lang="zh-CN" altLang="en-US" sz="1600" kern="0" dirty="0" smtClean="0"/>
              <a:t>结构：</a:t>
            </a:r>
            <a:r>
              <a:rPr lang="en-US" altLang="zh-CN" sz="1600" kern="0" dirty="0" smtClean="0"/>
              <a:t>IH-DTL</a:t>
            </a:r>
            <a:r>
              <a:rPr lang="zh-CN" altLang="en-US" sz="1600" kern="0" dirty="0" smtClean="0"/>
              <a:t>具有高的分流阻抗和加速梯度</a:t>
            </a:r>
            <a:endParaRPr lang="zh-CN" altLang="en-US" sz="1600" kern="0" dirty="0"/>
          </a:p>
        </p:txBody>
      </p:sp>
    </p:spTree>
  </p:cSld>
  <p:clrMapOvr>
    <a:masterClrMapping/>
  </p:clrMapOvr>
  <mc:AlternateContent xmlns:mc="http://schemas.openxmlformats.org/markup-compatibility/2006">
    <mc:Choice xmlns:p14="http://schemas.microsoft.com/office/powerpoint/2010/main" Requires="p14">
      <p:transition p14:dur="0" advTm="0"/>
    </mc:Choice>
    <mc:Fallback>
      <p:transition advTm="0"/>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32"/>
          <p:cNvGrpSpPr/>
          <p:nvPr/>
        </p:nvGrpSpPr>
        <p:grpSpPr>
          <a:xfrm>
            <a:off x="11627" y="-4686"/>
            <a:ext cx="9132373" cy="752465"/>
            <a:chOff x="-44158" y="-1644370"/>
            <a:chExt cx="9132373" cy="752465"/>
          </a:xfrm>
        </p:grpSpPr>
        <p:pic>
          <p:nvPicPr>
            <p:cNvPr id="34" name="Picture 2" descr="F:\重点实验室\办公室\宣传\实验室装置\照片\大E.JPG"/>
            <p:cNvPicPr>
              <a:picLocks noChangeAspect="1" noChangeArrowheads="1"/>
            </p:cNvPicPr>
            <p:nvPr/>
          </p:nvPicPr>
          <p:blipFill>
            <a:blip r:embed="rId1" cstate="print">
              <a:extLst>
                <a:ext uri="{BEBA8EAE-BF5A-486C-A8C5-ECC9F3942E4B}">
                  <a14:imgProps xmlns:a14="http://schemas.microsoft.com/office/drawing/2010/main">
                    <a14:imgLayer r:embed="rId2">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42718" y="-1640194"/>
              <a:ext cx="1207842" cy="744577"/>
            </a:xfrm>
            <a:prstGeom prst="roundRect">
              <a:avLst>
                <a:gd name="adj" fmla="val 0"/>
              </a:avLst>
            </a:prstGeom>
            <a:ln>
              <a:noFill/>
            </a:ln>
            <a:effectLst/>
            <a:scene3d>
              <a:camera prst="orthographicFront"/>
              <a:lightRig rig="contrasting" dir="t">
                <a:rot lat="0" lon="0" rev="4200000"/>
              </a:lightRig>
            </a:scene3d>
            <a:sp3d prstMaterial="plastic">
              <a:contourClr>
                <a:srgbClr val="969696"/>
              </a:contourClr>
            </a:sp3d>
            <a:extLst>
              <a:ext uri="{909E8E84-426E-40DD-AFC4-6F175D3DCCD1}">
                <a14:hiddenFill xmlns:a14="http://schemas.microsoft.com/office/drawing/2010/main">
                  <a:solidFill>
                    <a:srgbClr val="FFFFFF"/>
                  </a:solidFill>
                </a14:hiddenFill>
              </a:ext>
            </a:extLst>
          </p:spPr>
        </p:pic>
        <p:sp>
          <p:nvSpPr>
            <p:cNvPr id="35" name="同侧圆角矩形 26"/>
            <p:cNvSpPr>
              <a:spLocks noChangeAspect="1"/>
            </p:cNvSpPr>
            <p:nvPr/>
          </p:nvSpPr>
          <p:spPr>
            <a:xfrm rot="5400000">
              <a:off x="188194" y="-1872546"/>
              <a:ext cx="744577" cy="1209282"/>
            </a:xfrm>
            <a:prstGeom prst="round2SameRect">
              <a:avLst>
                <a:gd name="adj1" fmla="val 0"/>
                <a:gd name="adj2" fmla="val 0"/>
              </a:avLst>
            </a:prstGeom>
            <a:gradFill flip="none" rotWithShape="1">
              <a:gsLst>
                <a:gs pos="0">
                  <a:srgbClr val="2340A4">
                    <a:alpha val="19000"/>
                  </a:srgbClr>
                </a:gs>
                <a:gs pos="100000">
                  <a:srgbClr val="554281">
                    <a:alpha val="58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6" name="图片 35" descr="mmexport1562286381387.jpg"/>
            <p:cNvPicPr>
              <a:picLocks noChangeAspect="1"/>
            </p:cNvPicPr>
            <p:nvPr/>
          </p:nvPicPr>
          <p:blipFill>
            <a:blip r:embed="rId3" cstate="print"/>
            <a:stretch>
              <a:fillRect/>
            </a:stretch>
          </p:blipFill>
          <p:spPr>
            <a:xfrm>
              <a:off x="-37023" y="-1640658"/>
              <a:ext cx="1201821" cy="740865"/>
            </a:xfrm>
            <a:prstGeom prst="roundRect">
              <a:avLst>
                <a:gd name="adj" fmla="val 0"/>
              </a:avLst>
            </a:prstGeom>
            <a:ln>
              <a:noFill/>
            </a:ln>
            <a:effectLst/>
            <a:scene3d>
              <a:camera prst="orthographicFront"/>
              <a:lightRig rig="contrasting" dir="t">
                <a:rot lat="0" lon="0" rev="4200000"/>
              </a:lightRig>
            </a:scene3d>
            <a:sp3d prstMaterial="plastic">
              <a:contourClr>
                <a:srgbClr val="969696"/>
              </a:contourClr>
            </a:sp3d>
          </p:spPr>
        </p:pic>
        <p:grpSp>
          <p:nvGrpSpPr>
            <p:cNvPr id="3" name="组合 36"/>
            <p:cNvGrpSpPr/>
            <p:nvPr/>
          </p:nvGrpSpPr>
          <p:grpSpPr>
            <a:xfrm>
              <a:off x="-44158" y="-1644370"/>
              <a:ext cx="9132373" cy="752465"/>
              <a:chOff x="2247" y="11129"/>
              <a:chExt cx="9132373" cy="752465"/>
            </a:xfrm>
          </p:grpSpPr>
          <p:sp>
            <p:nvSpPr>
              <p:cNvPr id="39" name="同侧圆角矩形 6"/>
              <p:cNvSpPr/>
              <p:nvPr/>
            </p:nvSpPr>
            <p:spPr>
              <a:xfrm rot="5400000" flipH="1" flipV="1">
                <a:off x="4806542" y="-3564485"/>
                <a:ext cx="748288" cy="7907869"/>
              </a:xfrm>
              <a:prstGeom prst="round2SameRect">
                <a:avLst>
                  <a:gd name="adj1" fmla="val 0"/>
                  <a:gd name="adj2" fmla="val 0"/>
                </a:avLst>
              </a:prstGeom>
              <a:gradFill flip="none" rotWithShape="1">
                <a:gsLst>
                  <a:gs pos="100000">
                    <a:srgbClr val="2340A4"/>
                  </a:gs>
                  <a:gs pos="50000">
                    <a:srgbClr val="3555A0"/>
                  </a:gs>
                  <a:gs pos="0">
                    <a:srgbClr val="ECECEC"/>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0" name="同侧圆角矩形 28"/>
              <p:cNvSpPr>
                <a:spLocks noChangeAspect="1"/>
              </p:cNvSpPr>
              <p:nvPr/>
            </p:nvSpPr>
            <p:spPr>
              <a:xfrm rot="5400000">
                <a:off x="234599" y="-221223"/>
                <a:ext cx="744577" cy="1209282"/>
              </a:xfrm>
              <a:prstGeom prst="round2SameRect">
                <a:avLst>
                  <a:gd name="adj1" fmla="val 0"/>
                  <a:gd name="adj2" fmla="val 0"/>
                </a:avLst>
              </a:prstGeom>
              <a:gradFill flip="none" rotWithShape="1">
                <a:gsLst>
                  <a:gs pos="0">
                    <a:srgbClr val="2340A4">
                      <a:alpha val="19000"/>
                    </a:srgbClr>
                  </a:gs>
                  <a:gs pos="100000">
                    <a:srgbClr val="554281">
                      <a:alpha val="58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8" name="标题 1"/>
            <p:cNvSpPr txBox="1"/>
            <p:nvPr/>
          </p:nvSpPr>
          <p:spPr>
            <a:xfrm>
              <a:off x="1180345" y="-1540697"/>
              <a:ext cx="7889107" cy="640904"/>
            </a:xfrm>
            <a:prstGeom prst="rect">
              <a:avLst/>
            </a:prstGeom>
          </p:spPr>
          <p:txBody>
            <a:bodyPr>
              <a:normAutofit fontScale="90000"/>
            </a:bodyPr>
            <a:lstStyle>
              <a:lvl1pPr algn="l" defTabSz="685800" rtl="0" eaLnBrk="1" latinLnBrk="0" hangingPunct="1">
                <a:lnSpc>
                  <a:spcPct val="90000"/>
                </a:lnSpc>
                <a:spcBef>
                  <a:spcPct val="0"/>
                </a:spcBef>
                <a:buNone/>
                <a:defRPr sz="4000" b="1" i="0" kern="1200" baseline="0">
                  <a:solidFill>
                    <a:schemeClr val="bg1"/>
                  </a:solidFill>
                  <a:effectLst/>
                  <a:latin typeface="黑体" panose="02010609060101010101" pitchFamily="49" charset="-122"/>
                  <a:ea typeface="黑体" panose="02010609060101010101" pitchFamily="49" charset="-122"/>
                  <a:cs typeface="+mj-cs"/>
                </a:defRPr>
              </a:lvl1pPr>
            </a:lstStyle>
            <a:p>
              <a:r>
                <a:rPr lang="en-US" sz="3600" dirty="0" smtClean="0">
                  <a:latin typeface="微软雅黑" panose="020B0503020204020204" pitchFamily="34" charset="-122"/>
                  <a:ea typeface="微软雅黑" panose="020B0503020204020204" pitchFamily="34" charset="-122"/>
                  <a:cs typeface="+mn-cs"/>
                </a:rPr>
                <a:t>3. </a:t>
              </a:r>
              <a:r>
                <a:rPr sz="3600" dirty="0" smtClean="0">
                  <a:latin typeface="微软雅黑" panose="020B0503020204020204" pitchFamily="34" charset="-122"/>
                  <a:ea typeface="微软雅黑" panose="020B0503020204020204" pitchFamily="34" charset="-122"/>
                  <a:cs typeface="+mn-cs"/>
                </a:rPr>
                <a:t>装置升级工程进展</a:t>
              </a:r>
              <a:endParaRPr sz="3600" dirty="0" smtClean="0">
                <a:latin typeface="微软雅黑" panose="020B0503020204020204" pitchFamily="34" charset="-122"/>
                <a:ea typeface="微软雅黑" panose="020B0503020204020204" pitchFamily="34" charset="-122"/>
                <a:cs typeface="+mn-cs"/>
              </a:endParaRPr>
            </a:p>
          </p:txBody>
        </p:sp>
      </p:grpSp>
      <p:sp>
        <p:nvSpPr>
          <p:cNvPr id="4" name="内容占位符 2"/>
          <p:cNvSpPr txBox="1"/>
          <p:nvPr/>
        </p:nvSpPr>
        <p:spPr>
          <a:xfrm>
            <a:off x="-87406" y="899612"/>
            <a:ext cx="4480781" cy="1715845"/>
          </a:xfrm>
          <a:prstGeom prst="rect">
            <a:avLst/>
          </a:prstGeom>
        </p:spPr>
        <p:txBody>
          <a:bodyPr>
            <a:normAutofit fontScale="92500" lnSpcReduction="10000"/>
          </a:bodyPr>
          <a:p>
            <a:pPr marL="267970" marR="0" lvl="0" indent="-267970" algn="just" defTabSz="685800" rtl="0" eaLnBrk="1" fontAlgn="auto" latinLnBrk="0" hangingPunct="1">
              <a:spcBef>
                <a:spcPts val="1350"/>
              </a:spcBef>
              <a:spcAft>
                <a:spcPts val="0"/>
              </a:spcAft>
              <a:buClr>
                <a:schemeClr val="accent2">
                  <a:lumMod val="75000"/>
                </a:schemeClr>
              </a:buClr>
              <a:buSzPct val="70000"/>
              <a:buFont typeface="Wingdings" panose="05000000000000000000" pitchFamily="2" charset="2"/>
              <a:buChar char="p"/>
              <a:defRPr/>
            </a:pPr>
            <a:r>
              <a:rPr kumimoji="0" lang="zh-CN" altLang="en-US" sz="2600" b="1" i="0" u="none" strike="noStrike" kern="1200" cap="none" spc="0" normalizeH="0" baseline="0" noProof="0" dirty="0" smtClean="0">
                <a:ln>
                  <a:noFill/>
                </a:ln>
                <a:solidFill>
                  <a:srgbClr val="071F65"/>
                </a:solidFill>
                <a:effectLst/>
                <a:uLnTx/>
                <a:uFillTx/>
                <a:latin typeface="+mn-ea"/>
                <a:cs typeface="+mn-cs"/>
              </a:rPr>
              <a:t>重离子升级工程</a:t>
            </a:r>
            <a:r>
              <a:rPr kumimoji="0" lang="en-US" altLang="zh-CN" sz="2600" b="1" i="0" u="none" strike="noStrike" kern="1200" cap="none" spc="0" normalizeH="0" baseline="0" noProof="0" dirty="0" smtClean="0">
                <a:ln>
                  <a:noFill/>
                </a:ln>
                <a:solidFill>
                  <a:srgbClr val="071F65"/>
                </a:solidFill>
                <a:effectLst/>
                <a:uLnTx/>
                <a:uFillTx/>
                <a:latin typeface="+mn-ea"/>
                <a:cs typeface="+mn-cs"/>
              </a:rPr>
              <a:t>-</a:t>
            </a:r>
            <a:r>
              <a:rPr kumimoji="0" lang="zh-CN" altLang="en-US" sz="2600" b="1" i="0" u="none" strike="noStrike" kern="1200" cap="none" spc="0" normalizeH="0" baseline="0" noProof="0" dirty="0" smtClean="0">
                <a:ln>
                  <a:noFill/>
                </a:ln>
                <a:solidFill>
                  <a:srgbClr val="071F65"/>
                </a:solidFill>
                <a:effectLst/>
                <a:uLnTx/>
                <a:uFillTx/>
                <a:latin typeface="+mn-ea"/>
                <a:cs typeface="+mn-cs"/>
              </a:rPr>
              <a:t>同步环改造</a:t>
            </a:r>
            <a:endParaRPr kumimoji="0" lang="en-US" altLang="zh-CN" sz="2600" b="1" i="0" u="none" strike="noStrike" kern="1200" cap="none" spc="0" normalizeH="0" baseline="0" noProof="0" dirty="0" smtClean="0">
              <a:ln>
                <a:noFill/>
              </a:ln>
              <a:solidFill>
                <a:srgbClr val="071F65"/>
              </a:solidFill>
              <a:effectLst/>
              <a:uLnTx/>
              <a:uFillTx/>
              <a:latin typeface="+mn-ea"/>
              <a:cs typeface="+mn-cs"/>
            </a:endParaRPr>
          </a:p>
          <a:p>
            <a:pPr marL="610870" lvl="1" indent="-267970" algn="just" defTabSz="685800">
              <a:spcBef>
                <a:spcPts val="1350"/>
              </a:spcBef>
              <a:buClr>
                <a:schemeClr val="accent2">
                  <a:lumMod val="75000"/>
                </a:schemeClr>
              </a:buClr>
              <a:buSzPct val="70000"/>
              <a:buFont typeface="Arial" panose="020B0604020202020204" pitchFamily="34" charset="0"/>
              <a:buChar char="•"/>
            </a:pPr>
            <a:r>
              <a:rPr lang="zh-CN" altLang="en-US" sz="1600" b="1" dirty="0" smtClean="0">
                <a:solidFill>
                  <a:srgbClr val="071F65"/>
                </a:solidFill>
                <a:latin typeface="微软雅黑" panose="020B0503020204020204" pitchFamily="34" charset="-122"/>
                <a:ea typeface="微软雅黑" panose="020B0503020204020204" pitchFamily="34" charset="-122"/>
                <a:cs typeface="微软雅黑" panose="020B0503020204020204" pitchFamily="34" charset="-122"/>
              </a:rPr>
              <a:t>考虑真空泵和注入段元件的布置，将周长从</a:t>
            </a:r>
            <a:r>
              <a:rPr lang="en-US" altLang="zh-CN" sz="1600" b="1" dirty="0" smtClean="0">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30.9m</a:t>
            </a:r>
            <a:r>
              <a:rPr lang="zh-CN" altLang="en-US" sz="1600" b="1" dirty="0" smtClean="0">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加大至</a:t>
            </a:r>
            <a:r>
              <a:rPr lang="en-US" altLang="zh-CN" sz="1600" b="1" dirty="0" smtClean="0">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39.6m</a:t>
            </a:r>
            <a:endParaRPr lang="en-US" altLang="zh-CN" sz="1600" b="1" dirty="0" smtClean="0">
              <a:solidFill>
                <a:srgbClr val="C00000"/>
              </a:solidFill>
              <a:latin typeface="微软雅黑" panose="020B0503020204020204" pitchFamily="34" charset="-122"/>
              <a:ea typeface="微软雅黑" panose="020B0503020204020204" pitchFamily="34" charset="-122"/>
              <a:cs typeface="微软雅黑" panose="020B0503020204020204" pitchFamily="34" charset="-122"/>
            </a:endParaRPr>
          </a:p>
          <a:p>
            <a:pPr marL="610870" lvl="1" indent="-267970" algn="just" defTabSz="685800">
              <a:spcBef>
                <a:spcPts val="1350"/>
              </a:spcBef>
              <a:buClr>
                <a:schemeClr val="accent2">
                  <a:lumMod val="75000"/>
                </a:schemeClr>
              </a:buClr>
              <a:buSzPct val="70000"/>
              <a:buFont typeface="Arial" panose="020B0604020202020204" pitchFamily="34" charset="0"/>
              <a:buChar char="•"/>
            </a:pPr>
            <a:r>
              <a:rPr lang="zh-CN" altLang="en-US" sz="1600" b="1" dirty="0" smtClean="0">
                <a:solidFill>
                  <a:srgbClr val="071F65"/>
                </a:solidFill>
                <a:latin typeface="微软雅黑" panose="020B0503020204020204" pitchFamily="34" charset="-122"/>
                <a:ea typeface="微软雅黑" panose="020B0503020204020204" pitchFamily="34" charset="-122"/>
                <a:cs typeface="微软雅黑" panose="020B0503020204020204" pitchFamily="34" charset="-122"/>
              </a:rPr>
              <a:t>六折结构不变，直线节加长，周长变大；环上二极、四极、六极、校正</a:t>
            </a:r>
            <a:r>
              <a:rPr lang="zh-CN" altLang="en-US" sz="1600" b="1" dirty="0" smtClean="0">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磁铁全部复用</a:t>
            </a:r>
            <a:endParaRPr lang="zh-CN" altLang="en-US" sz="2000" b="1" dirty="0" smtClean="0">
              <a:solidFill>
                <a:srgbClr val="071F65"/>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5" name="图片 4"/>
          <p:cNvPicPr/>
          <p:nvPr/>
        </p:nvPicPr>
        <p:blipFill>
          <a:blip r:embed="rId4" cstate="screen"/>
          <a:stretch>
            <a:fillRect/>
          </a:stretch>
        </p:blipFill>
        <p:spPr>
          <a:xfrm>
            <a:off x="4296343" y="929066"/>
            <a:ext cx="2684002" cy="1931012"/>
          </a:xfrm>
          <a:prstGeom prst="rect">
            <a:avLst/>
          </a:prstGeom>
        </p:spPr>
      </p:pic>
      <p:pic>
        <p:nvPicPr>
          <p:cNvPr id="6" name="图片 5"/>
          <p:cNvPicPr/>
          <p:nvPr/>
        </p:nvPicPr>
        <p:blipFill>
          <a:blip r:embed="rId5" cstate="screen"/>
          <a:srcRect/>
          <a:stretch>
            <a:fillRect/>
          </a:stretch>
        </p:blipFill>
        <p:spPr bwMode="auto">
          <a:xfrm>
            <a:off x="4393375" y="2860077"/>
            <a:ext cx="2325411" cy="1944000"/>
          </a:xfrm>
          <a:prstGeom prst="rect">
            <a:avLst/>
          </a:prstGeom>
          <a:noFill/>
          <a:ln>
            <a:noFill/>
          </a:ln>
        </p:spPr>
      </p:pic>
      <p:pic>
        <p:nvPicPr>
          <p:cNvPr id="7" name="图片 6"/>
          <p:cNvPicPr/>
          <p:nvPr/>
        </p:nvPicPr>
        <p:blipFill>
          <a:blip r:embed="rId6" cstate="screen"/>
          <a:stretch>
            <a:fillRect/>
          </a:stretch>
        </p:blipFill>
        <p:spPr>
          <a:xfrm>
            <a:off x="6858841" y="2864930"/>
            <a:ext cx="2231410" cy="1944000"/>
          </a:xfrm>
          <a:prstGeom prst="rect">
            <a:avLst/>
          </a:prstGeom>
        </p:spPr>
      </p:pic>
      <p:pic>
        <p:nvPicPr>
          <p:cNvPr id="8" name="图片 7"/>
          <p:cNvPicPr/>
          <p:nvPr/>
        </p:nvPicPr>
        <p:blipFill rotWithShape="1">
          <a:blip r:embed="rId5" cstate="screen"/>
          <a:srcRect l="39558" t="9303" r="31732" b="48376"/>
          <a:stretch>
            <a:fillRect/>
          </a:stretch>
        </p:blipFill>
        <p:spPr bwMode="auto">
          <a:xfrm>
            <a:off x="7389158" y="1216958"/>
            <a:ext cx="1286319" cy="1512307"/>
          </a:xfrm>
          <a:prstGeom prst="rect">
            <a:avLst/>
          </a:prstGeom>
          <a:noFill/>
          <a:ln>
            <a:noFill/>
          </a:ln>
        </p:spPr>
      </p:pic>
      <p:graphicFrame>
        <p:nvGraphicFramePr>
          <p:cNvPr id="9" name="表格 8"/>
          <p:cNvGraphicFramePr>
            <a:graphicFrameLocks noGrp="1"/>
          </p:cNvGraphicFramePr>
          <p:nvPr/>
        </p:nvGraphicFramePr>
        <p:xfrm>
          <a:off x="163107" y="2683835"/>
          <a:ext cx="4126512" cy="2098347"/>
        </p:xfrm>
        <a:graphic>
          <a:graphicData uri="http://schemas.openxmlformats.org/drawingml/2006/table">
            <a:tbl>
              <a:tblPr>
                <a:tableStyleId>{5940675A-B579-460E-94D1-54222C63F5DA}</a:tableStyleId>
              </a:tblPr>
              <a:tblGrid>
                <a:gridCol w="1848957"/>
                <a:gridCol w="1161957"/>
                <a:gridCol w="1115598"/>
              </a:tblGrid>
              <a:tr h="213995">
                <a:tc>
                  <a:txBody>
                    <a:bodyPr/>
                    <a:p>
                      <a:pPr algn="ctr" fontAlgn="ctr"/>
                      <a:r>
                        <a:rPr lang="zh-CN" sz="1050" u="none" strike="noStrike" dirty="0">
                          <a:effectLst/>
                        </a:rPr>
                        <a:t>参数</a:t>
                      </a:r>
                      <a:endParaRPr lang="en-GB" sz="1050" b="0" i="0" u="none" strike="noStrike" dirty="0">
                        <a:solidFill>
                          <a:srgbClr val="000000"/>
                        </a:solidFill>
                        <a:effectLst/>
                        <a:latin typeface="等线" panose="02010600030101010101" pitchFamily="2" charset="-122"/>
                        <a:ea typeface="等线" panose="02010600030101010101" pitchFamily="2" charset="-122"/>
                      </a:endParaRPr>
                    </a:p>
                  </a:txBody>
                  <a:tcPr marL="9525" marR="9525" marT="9525" marB="0" anchor="ctr">
                    <a:solidFill>
                      <a:srgbClr val="99CCFF"/>
                    </a:solidFill>
                  </a:tcPr>
                </a:tc>
                <a:tc>
                  <a:txBody>
                    <a:bodyPr/>
                    <a:p>
                      <a:pPr algn="ctr" fontAlgn="ctr"/>
                      <a:r>
                        <a:rPr lang="zh-CN" altLang="en-US" sz="1050" b="0" i="0" u="none" strike="noStrike" dirty="0">
                          <a:solidFill>
                            <a:srgbClr val="000000"/>
                          </a:solidFill>
                          <a:effectLst/>
                          <a:latin typeface="等线" panose="02010600030101010101" pitchFamily="2" charset="-122"/>
                          <a:ea typeface="等线" panose="02010600030101010101" pitchFamily="2" charset="-122"/>
                        </a:rPr>
                        <a:t>改造后</a:t>
                      </a:r>
                      <a:endParaRPr lang="en-GB" sz="1050" b="0" i="0" u="none" strike="noStrike" dirty="0">
                        <a:solidFill>
                          <a:srgbClr val="000000"/>
                        </a:solidFill>
                        <a:effectLst/>
                        <a:latin typeface="等线" panose="02010600030101010101" pitchFamily="2" charset="-122"/>
                        <a:ea typeface="等线" panose="02010600030101010101" pitchFamily="2" charset="-122"/>
                      </a:endParaRPr>
                    </a:p>
                  </a:txBody>
                  <a:tcPr marL="9525" marR="9525" marT="9525" marB="0" anchor="ctr">
                    <a:solidFill>
                      <a:srgbClr val="99CCFF"/>
                    </a:solidFill>
                  </a:tcPr>
                </a:tc>
                <a:tc>
                  <a:txBody>
                    <a:bodyPr/>
                    <a:p>
                      <a:pPr algn="ctr" fontAlgn="ctr"/>
                      <a:r>
                        <a:rPr lang="zh-CN" altLang="en-US" sz="1050" u="none" strike="noStrike" dirty="0">
                          <a:effectLst/>
                        </a:rPr>
                        <a:t>原设计</a:t>
                      </a:r>
                      <a:endParaRPr lang="en-GB" sz="1050" b="0" i="0" u="none" strike="noStrike" dirty="0">
                        <a:solidFill>
                          <a:srgbClr val="000000"/>
                        </a:solidFill>
                        <a:effectLst/>
                        <a:latin typeface="等线" panose="02010600030101010101" pitchFamily="2" charset="-122"/>
                        <a:ea typeface="等线" panose="02010600030101010101" pitchFamily="2" charset="-122"/>
                      </a:endParaRPr>
                    </a:p>
                  </a:txBody>
                  <a:tcPr marL="9525" marR="9525" marT="9525" marB="0" anchor="ctr">
                    <a:solidFill>
                      <a:srgbClr val="99CCFF"/>
                    </a:solidFill>
                  </a:tcPr>
                </a:tc>
              </a:tr>
              <a:tr h="213995">
                <a:tc>
                  <a:txBody>
                    <a:bodyPr/>
                    <a:p>
                      <a:pPr algn="just" fontAlgn="ctr"/>
                      <a:r>
                        <a:rPr lang="zh-CN" sz="1050" u="none" strike="noStrike" dirty="0">
                          <a:effectLst/>
                        </a:rPr>
                        <a:t>周长 (m)</a:t>
                      </a:r>
                      <a:endParaRPr lang="en-GB" sz="1050" b="0" i="0" u="none" strike="noStrike" dirty="0">
                        <a:solidFill>
                          <a:srgbClr val="000000"/>
                        </a:solidFill>
                        <a:effectLst/>
                        <a:latin typeface="等线" panose="02010600030101010101" pitchFamily="2" charset="-122"/>
                        <a:ea typeface="等线" panose="02010600030101010101" pitchFamily="2" charset="-122"/>
                      </a:endParaRPr>
                    </a:p>
                  </a:txBody>
                  <a:tcPr marL="9525" marR="9525" marT="9525" marB="0" anchor="ctr"/>
                </a:tc>
                <a:tc>
                  <a:txBody>
                    <a:bodyPr/>
                    <a:p>
                      <a:pPr algn="ctr" fontAlgn="ctr"/>
                      <a:r>
                        <a:rPr lang="x-none" sz="1050" u="none" strike="noStrike" dirty="0" smtClean="0">
                          <a:effectLst/>
                        </a:rPr>
                        <a:t>3</a:t>
                      </a:r>
                      <a:r>
                        <a:rPr lang="en-US" altLang="zh-CN" sz="1050" u="none" strike="noStrike" dirty="0" smtClean="0">
                          <a:effectLst/>
                        </a:rPr>
                        <a:t>9</a:t>
                      </a:r>
                      <a:r>
                        <a:rPr lang="x-none" sz="1050" u="none" strike="noStrike" dirty="0" smtClean="0">
                          <a:effectLst/>
                        </a:rPr>
                        <a:t>.6</a:t>
                      </a:r>
                      <a:endParaRPr lang="en-GB" sz="1050" b="0" i="0" u="none" strike="noStrike" dirty="0">
                        <a:solidFill>
                          <a:srgbClr val="000000"/>
                        </a:solidFill>
                        <a:effectLst/>
                        <a:latin typeface="等线" panose="02010600030101010101" pitchFamily="2" charset="-122"/>
                        <a:ea typeface="等线" panose="02010600030101010101" pitchFamily="2" charset="-122"/>
                      </a:endParaRPr>
                    </a:p>
                  </a:txBody>
                  <a:tcPr marL="9525" marR="9525" marT="9525" marB="0" anchor="ctr"/>
                </a:tc>
                <a:tc>
                  <a:txBody>
                    <a:bodyPr/>
                    <a:p>
                      <a:pPr algn="ctr" fontAlgn="ctr"/>
                      <a:r>
                        <a:rPr lang="en-GB" sz="1050" u="none" strike="noStrike" dirty="0">
                          <a:effectLst/>
                        </a:rPr>
                        <a:t>30.9</a:t>
                      </a:r>
                      <a:endParaRPr lang="en-GB" sz="1050" b="0" i="0" u="none" strike="noStrike" dirty="0">
                        <a:solidFill>
                          <a:srgbClr val="000000"/>
                        </a:solidFill>
                        <a:effectLst/>
                        <a:latin typeface="等线" panose="02010600030101010101" pitchFamily="2" charset="-122"/>
                        <a:ea typeface="等线" panose="02010600030101010101" pitchFamily="2" charset="-122"/>
                      </a:endParaRPr>
                    </a:p>
                  </a:txBody>
                  <a:tcPr marL="9525" marR="9525" marT="9525" marB="0" anchor="ctr"/>
                </a:tc>
              </a:tr>
              <a:tr h="213995">
                <a:tc>
                  <a:txBody>
                    <a:bodyPr/>
                    <a:p>
                      <a:pPr algn="just" fontAlgn="ctr"/>
                      <a:r>
                        <a:rPr lang="zh-CN" sz="1050" u="none" strike="noStrike">
                          <a:effectLst/>
                        </a:rPr>
                        <a:t>跳相能量</a:t>
                      </a:r>
                      <a:endParaRPr lang="en-GB" sz="1050" b="0" i="0" u="none" strike="noStrike">
                        <a:solidFill>
                          <a:srgbClr val="000000"/>
                        </a:solidFill>
                        <a:effectLst/>
                        <a:latin typeface="等线" panose="02010600030101010101" pitchFamily="2" charset="-122"/>
                        <a:ea typeface="等线" panose="02010600030101010101" pitchFamily="2" charset="-122"/>
                      </a:endParaRPr>
                    </a:p>
                  </a:txBody>
                  <a:tcPr marL="9525" marR="9525" marT="9525" marB="0" anchor="ctr"/>
                </a:tc>
                <a:tc>
                  <a:txBody>
                    <a:bodyPr/>
                    <a:p>
                      <a:pPr algn="ctr" fontAlgn="ctr"/>
                      <a:r>
                        <a:rPr lang="x-none" sz="1050" u="none" strike="noStrike" dirty="0">
                          <a:effectLst/>
                        </a:rPr>
                        <a:t>1.686</a:t>
                      </a:r>
                      <a:endParaRPr lang="en-GB" sz="1050" b="0" i="0" u="none" strike="noStrike" dirty="0">
                        <a:solidFill>
                          <a:srgbClr val="000000"/>
                        </a:solidFill>
                        <a:effectLst/>
                        <a:latin typeface="等线" panose="02010600030101010101" pitchFamily="2" charset="-122"/>
                        <a:ea typeface="等线" panose="02010600030101010101" pitchFamily="2" charset="-122"/>
                      </a:endParaRPr>
                    </a:p>
                  </a:txBody>
                  <a:tcPr marL="9525" marR="9525" marT="9525" marB="0" anchor="ctr"/>
                </a:tc>
                <a:tc>
                  <a:txBody>
                    <a:bodyPr/>
                    <a:p>
                      <a:pPr algn="ctr" fontAlgn="ctr"/>
                      <a:r>
                        <a:rPr lang="en-GB" sz="1050" u="none" strike="noStrike">
                          <a:effectLst/>
                        </a:rPr>
                        <a:t>1.682</a:t>
                      </a:r>
                      <a:endParaRPr lang="en-GB" sz="1050" b="0" i="0" u="none" strike="noStrike">
                        <a:solidFill>
                          <a:srgbClr val="000000"/>
                        </a:solidFill>
                        <a:effectLst/>
                        <a:latin typeface="等线" panose="02010600030101010101" pitchFamily="2" charset="-122"/>
                        <a:ea typeface="等线" panose="02010600030101010101" pitchFamily="2" charset="-122"/>
                      </a:endParaRPr>
                    </a:p>
                  </a:txBody>
                  <a:tcPr marL="9525" marR="9525" marT="9525" marB="0" anchor="ctr"/>
                </a:tc>
              </a:tr>
              <a:tr h="213995">
                <a:tc>
                  <a:txBody>
                    <a:bodyPr/>
                    <a:p>
                      <a:pPr algn="just" fontAlgn="ctr"/>
                      <a:r>
                        <a:rPr lang="zh-CN" sz="1050" u="none" strike="noStrike">
                          <a:effectLst/>
                        </a:rPr>
                        <a:t>注入工作点（x/y）</a:t>
                      </a:r>
                      <a:endParaRPr lang="en-GB" sz="1050" b="0" i="0" u="none" strike="noStrike">
                        <a:solidFill>
                          <a:srgbClr val="000000"/>
                        </a:solidFill>
                        <a:effectLst/>
                        <a:latin typeface="等线" panose="02010600030101010101" pitchFamily="2" charset="-122"/>
                        <a:ea typeface="等线" panose="02010600030101010101" pitchFamily="2" charset="-122"/>
                      </a:endParaRPr>
                    </a:p>
                  </a:txBody>
                  <a:tcPr marL="9525" marR="9525" marT="9525" marB="0" anchor="ctr"/>
                </a:tc>
                <a:tc>
                  <a:txBody>
                    <a:bodyPr/>
                    <a:p>
                      <a:pPr algn="ctr" fontAlgn="ctr"/>
                      <a:r>
                        <a:rPr lang="x-none" sz="1050" u="none" strike="noStrike" dirty="0">
                          <a:effectLst/>
                        </a:rPr>
                        <a:t>1.705/1.837</a:t>
                      </a:r>
                      <a:endParaRPr lang="en-GB" sz="1050" b="0" i="0" u="none" strike="noStrike" dirty="0">
                        <a:solidFill>
                          <a:srgbClr val="000000"/>
                        </a:solidFill>
                        <a:effectLst/>
                        <a:latin typeface="等线" panose="02010600030101010101" pitchFamily="2" charset="-122"/>
                        <a:ea typeface="等线" panose="02010600030101010101" pitchFamily="2" charset="-122"/>
                      </a:endParaRPr>
                    </a:p>
                  </a:txBody>
                  <a:tcPr marL="9525" marR="9525" marT="9525" marB="0" anchor="ctr"/>
                </a:tc>
                <a:tc>
                  <a:txBody>
                    <a:bodyPr/>
                    <a:p>
                      <a:pPr algn="ctr" fontAlgn="ctr"/>
                      <a:r>
                        <a:rPr lang="en-GB" sz="1050" u="none" strike="noStrike">
                          <a:effectLst/>
                        </a:rPr>
                        <a:t>1.722/1.790</a:t>
                      </a:r>
                      <a:endParaRPr lang="en-GB" sz="1050" b="0" i="0" u="none" strike="noStrike">
                        <a:solidFill>
                          <a:srgbClr val="000000"/>
                        </a:solidFill>
                        <a:effectLst/>
                        <a:latin typeface="等线" panose="02010600030101010101" pitchFamily="2" charset="-122"/>
                        <a:ea typeface="等线" panose="02010600030101010101" pitchFamily="2" charset="-122"/>
                      </a:endParaRPr>
                    </a:p>
                  </a:txBody>
                  <a:tcPr marL="9525" marR="9525" marT="9525" marB="0" anchor="ctr"/>
                </a:tc>
              </a:tr>
              <a:tr h="213995">
                <a:tc>
                  <a:txBody>
                    <a:bodyPr/>
                    <a:p>
                      <a:pPr algn="just" fontAlgn="ctr"/>
                      <a:r>
                        <a:rPr lang="zh-CN" sz="1050" u="none" strike="noStrike">
                          <a:effectLst/>
                        </a:rPr>
                        <a:t>引出工作点（x/y）</a:t>
                      </a:r>
                      <a:endParaRPr lang="en-GB" sz="1050" b="0" i="0" u="none" strike="noStrike">
                        <a:solidFill>
                          <a:srgbClr val="000000"/>
                        </a:solidFill>
                        <a:effectLst/>
                        <a:latin typeface="等线" panose="02010600030101010101" pitchFamily="2" charset="-122"/>
                        <a:ea typeface="等线" panose="02010600030101010101" pitchFamily="2" charset="-122"/>
                      </a:endParaRPr>
                    </a:p>
                  </a:txBody>
                  <a:tcPr marL="9525" marR="9525" marT="9525" marB="0" anchor="ctr"/>
                </a:tc>
                <a:tc>
                  <a:txBody>
                    <a:bodyPr/>
                    <a:p>
                      <a:pPr algn="ctr" fontAlgn="ctr"/>
                      <a:r>
                        <a:rPr lang="x-none" sz="1050" u="none" strike="noStrike" dirty="0">
                          <a:effectLst/>
                        </a:rPr>
                        <a:t>1.679/1.850</a:t>
                      </a:r>
                      <a:endParaRPr lang="en-GB" sz="1050" b="0" i="0" u="none" strike="noStrike" dirty="0">
                        <a:solidFill>
                          <a:srgbClr val="000000"/>
                        </a:solidFill>
                        <a:effectLst/>
                        <a:latin typeface="等线" panose="02010600030101010101" pitchFamily="2" charset="-122"/>
                        <a:ea typeface="等线" panose="02010600030101010101" pitchFamily="2" charset="-122"/>
                      </a:endParaRPr>
                    </a:p>
                  </a:txBody>
                  <a:tcPr marL="9525" marR="9525" marT="9525" marB="0" anchor="ctr"/>
                </a:tc>
                <a:tc>
                  <a:txBody>
                    <a:bodyPr/>
                    <a:p>
                      <a:pPr algn="ctr" fontAlgn="ctr"/>
                      <a:r>
                        <a:rPr lang="en-GB" sz="1050" u="none" strike="noStrike" dirty="0">
                          <a:effectLst/>
                        </a:rPr>
                        <a:t>1.678/1.762</a:t>
                      </a:r>
                      <a:endParaRPr lang="en-GB" sz="1050" b="0" i="0" u="none" strike="noStrike" dirty="0">
                        <a:solidFill>
                          <a:srgbClr val="000000"/>
                        </a:solidFill>
                        <a:effectLst/>
                        <a:latin typeface="等线" panose="02010600030101010101" pitchFamily="2" charset="-122"/>
                        <a:ea typeface="等线" panose="02010600030101010101" pitchFamily="2" charset="-122"/>
                      </a:endParaRPr>
                    </a:p>
                  </a:txBody>
                  <a:tcPr marL="9525" marR="9525" marT="9525" marB="0" anchor="ctr"/>
                </a:tc>
              </a:tr>
              <a:tr h="322416">
                <a:tc>
                  <a:txBody>
                    <a:bodyPr/>
                    <a:p>
                      <a:pPr algn="just" fontAlgn="ctr"/>
                      <a:r>
                        <a:rPr lang="zh-CN" sz="1050" u="none" strike="noStrike" dirty="0">
                          <a:effectLst/>
                        </a:rPr>
                        <a:t>β函数最大值(m) (注入)（x/y）</a:t>
                      </a:r>
                      <a:endParaRPr lang="en-GB" sz="1050" b="0" i="1" u="none" strike="noStrike" dirty="0">
                        <a:solidFill>
                          <a:srgbClr val="000000"/>
                        </a:solidFill>
                        <a:effectLst/>
                        <a:latin typeface="等线" panose="02010600030101010101" pitchFamily="2" charset="-122"/>
                        <a:ea typeface="等线" panose="02010600030101010101" pitchFamily="2" charset="-122"/>
                      </a:endParaRPr>
                    </a:p>
                  </a:txBody>
                  <a:tcPr marL="9525" marR="9525" marT="9525" marB="0" anchor="ctr"/>
                </a:tc>
                <a:tc>
                  <a:txBody>
                    <a:bodyPr/>
                    <a:p>
                      <a:pPr algn="ctr" fontAlgn="ctr"/>
                      <a:r>
                        <a:rPr lang="x-none" sz="1050" u="none" strike="noStrike" dirty="0">
                          <a:effectLst/>
                        </a:rPr>
                        <a:t>6.24/7.05</a:t>
                      </a:r>
                      <a:endParaRPr lang="en-GB" sz="1050" b="0" i="0" u="none" strike="noStrike" dirty="0">
                        <a:solidFill>
                          <a:srgbClr val="000000"/>
                        </a:solidFill>
                        <a:effectLst/>
                        <a:latin typeface="等线" panose="02010600030101010101" pitchFamily="2" charset="-122"/>
                        <a:ea typeface="等线" panose="02010600030101010101" pitchFamily="2" charset="-122"/>
                      </a:endParaRPr>
                    </a:p>
                  </a:txBody>
                  <a:tcPr marL="9525" marR="9525" marT="9525" marB="0" anchor="ctr"/>
                </a:tc>
                <a:tc>
                  <a:txBody>
                    <a:bodyPr/>
                    <a:p>
                      <a:pPr algn="ctr" fontAlgn="ctr"/>
                      <a:r>
                        <a:rPr lang="en-GB" sz="1050" u="none" strike="noStrike" dirty="0">
                          <a:effectLst/>
                        </a:rPr>
                        <a:t>5.871/6.084</a:t>
                      </a:r>
                      <a:endParaRPr lang="en-GB" sz="1050" b="0" i="0" u="none" strike="noStrike" dirty="0">
                        <a:solidFill>
                          <a:srgbClr val="000000"/>
                        </a:solidFill>
                        <a:effectLst/>
                        <a:latin typeface="等线" panose="02010600030101010101" pitchFamily="2" charset="-122"/>
                        <a:ea typeface="等线" panose="02010600030101010101" pitchFamily="2" charset="-122"/>
                      </a:endParaRPr>
                    </a:p>
                  </a:txBody>
                  <a:tcPr marL="9525" marR="9525" marT="9525" marB="0" anchor="ctr"/>
                </a:tc>
              </a:tr>
              <a:tr h="322416">
                <a:tc>
                  <a:txBody>
                    <a:bodyPr/>
                    <a:p>
                      <a:pPr algn="just" fontAlgn="ctr"/>
                      <a:r>
                        <a:rPr lang="zh-CN" sz="1050" u="none" strike="noStrike">
                          <a:effectLst/>
                        </a:rPr>
                        <a:t>β函数最大值(m)（引出）（x/y）</a:t>
                      </a:r>
                      <a:endParaRPr lang="en-GB" sz="1050" b="0" i="1" u="none" strike="noStrike">
                        <a:solidFill>
                          <a:srgbClr val="000000"/>
                        </a:solidFill>
                        <a:effectLst/>
                        <a:latin typeface="等线" panose="02010600030101010101" pitchFamily="2" charset="-122"/>
                        <a:ea typeface="等线" panose="02010600030101010101" pitchFamily="2" charset="-122"/>
                      </a:endParaRPr>
                    </a:p>
                  </a:txBody>
                  <a:tcPr marL="9525" marR="9525" marT="9525" marB="0" anchor="ctr"/>
                </a:tc>
                <a:tc>
                  <a:txBody>
                    <a:bodyPr/>
                    <a:p>
                      <a:pPr algn="ctr" fontAlgn="ctr"/>
                      <a:r>
                        <a:rPr lang="x-none" sz="1050" u="none" strike="noStrike" dirty="0">
                          <a:effectLst/>
                        </a:rPr>
                        <a:t>6.23/7.02</a:t>
                      </a:r>
                      <a:endParaRPr lang="en-GB" sz="1050" b="0" i="0" u="none" strike="noStrike" dirty="0">
                        <a:solidFill>
                          <a:srgbClr val="000000"/>
                        </a:solidFill>
                        <a:effectLst/>
                        <a:latin typeface="等线" panose="02010600030101010101" pitchFamily="2" charset="-122"/>
                        <a:ea typeface="等线" panose="02010600030101010101" pitchFamily="2" charset="-122"/>
                      </a:endParaRPr>
                    </a:p>
                  </a:txBody>
                  <a:tcPr marL="9525" marR="9525" marT="9525" marB="0" anchor="ctr"/>
                </a:tc>
                <a:tc>
                  <a:txBody>
                    <a:bodyPr/>
                    <a:p>
                      <a:pPr algn="ctr" fontAlgn="ctr"/>
                      <a:r>
                        <a:rPr lang="en-GB" sz="1050" u="none" strike="noStrike">
                          <a:effectLst/>
                        </a:rPr>
                        <a:t>5.732/5.975</a:t>
                      </a:r>
                      <a:endParaRPr lang="en-GB" sz="1050" b="0" i="0" u="none" strike="noStrike">
                        <a:solidFill>
                          <a:srgbClr val="000000"/>
                        </a:solidFill>
                        <a:effectLst/>
                        <a:latin typeface="等线" panose="02010600030101010101" pitchFamily="2" charset="-122"/>
                        <a:ea typeface="等线" panose="02010600030101010101" pitchFamily="2" charset="-122"/>
                      </a:endParaRPr>
                    </a:p>
                  </a:txBody>
                  <a:tcPr marL="9525" marR="9525" marT="9525" marB="0" anchor="ctr"/>
                </a:tc>
              </a:tr>
              <a:tr h="213995">
                <a:tc>
                  <a:txBody>
                    <a:bodyPr/>
                    <a:p>
                      <a:pPr algn="just" fontAlgn="ctr"/>
                      <a:r>
                        <a:rPr lang="zh-CN" sz="1050" u="none" strike="noStrike">
                          <a:effectLst/>
                        </a:rPr>
                        <a:t>色散函数最大值(m)</a:t>
                      </a:r>
                      <a:endParaRPr lang="en-GB" sz="1050" b="0" i="0" u="none" strike="noStrike">
                        <a:solidFill>
                          <a:srgbClr val="000000"/>
                        </a:solidFill>
                        <a:effectLst/>
                        <a:latin typeface="等线" panose="02010600030101010101" pitchFamily="2" charset="-122"/>
                        <a:ea typeface="等线" panose="02010600030101010101" pitchFamily="2" charset="-122"/>
                      </a:endParaRPr>
                    </a:p>
                  </a:txBody>
                  <a:tcPr marL="9525" marR="9525" marT="9525" marB="0" anchor="ctr"/>
                </a:tc>
                <a:tc>
                  <a:txBody>
                    <a:bodyPr/>
                    <a:p>
                      <a:pPr algn="ctr" fontAlgn="ctr"/>
                      <a:r>
                        <a:rPr lang="x-none" sz="1050" u="none" strike="noStrike" dirty="0">
                          <a:effectLst/>
                        </a:rPr>
                        <a:t>2.9</a:t>
                      </a:r>
                      <a:endParaRPr lang="en-GB" sz="1050" b="0" i="0" u="none" strike="noStrike" dirty="0">
                        <a:solidFill>
                          <a:srgbClr val="000000"/>
                        </a:solidFill>
                        <a:effectLst/>
                        <a:latin typeface="等线" panose="02010600030101010101" pitchFamily="2" charset="-122"/>
                        <a:ea typeface="等线" panose="02010600030101010101" pitchFamily="2" charset="-122"/>
                      </a:endParaRPr>
                    </a:p>
                  </a:txBody>
                  <a:tcPr marL="9525" marR="9525" marT="9525" marB="0" anchor="ctr"/>
                </a:tc>
                <a:tc>
                  <a:txBody>
                    <a:bodyPr/>
                    <a:p>
                      <a:pPr algn="ctr" fontAlgn="ctr"/>
                      <a:r>
                        <a:rPr lang="en-GB" sz="1050" u="none" strike="noStrike">
                          <a:effectLst/>
                        </a:rPr>
                        <a:t>2.6</a:t>
                      </a:r>
                      <a:endParaRPr lang="en-GB" sz="1050" b="0" i="0" u="none" strike="noStrike">
                        <a:solidFill>
                          <a:srgbClr val="000000"/>
                        </a:solidFill>
                        <a:effectLst/>
                        <a:latin typeface="等线" panose="02010600030101010101" pitchFamily="2" charset="-122"/>
                        <a:ea typeface="等线" panose="02010600030101010101" pitchFamily="2" charset="-122"/>
                      </a:endParaRPr>
                    </a:p>
                  </a:txBody>
                  <a:tcPr marL="9525" marR="9525" marT="9525" marB="0" anchor="ctr"/>
                </a:tc>
              </a:tr>
              <a:tr h="165299">
                <a:tc>
                  <a:txBody>
                    <a:bodyPr/>
                    <a:p>
                      <a:pPr algn="just" fontAlgn="ctr"/>
                      <a:r>
                        <a:rPr lang="zh-CN" sz="1050" u="none" strike="noStrike">
                          <a:effectLst/>
                        </a:rPr>
                        <a:t>自然色品（x/y）</a:t>
                      </a:r>
                      <a:endParaRPr lang="en-GB" sz="1050" b="0" i="0" u="none" strike="noStrike">
                        <a:solidFill>
                          <a:srgbClr val="000000"/>
                        </a:solidFill>
                        <a:effectLst/>
                        <a:latin typeface="等线" panose="02010600030101010101" pitchFamily="2" charset="-122"/>
                        <a:ea typeface="等线" panose="02010600030101010101" pitchFamily="2" charset="-122"/>
                      </a:endParaRPr>
                    </a:p>
                  </a:txBody>
                  <a:tcPr marL="9525" marR="9525" marT="9525" marB="0" anchor="ctr"/>
                </a:tc>
                <a:tc>
                  <a:txBody>
                    <a:bodyPr/>
                    <a:p>
                      <a:pPr algn="ctr" fontAlgn="ctr"/>
                      <a:r>
                        <a:rPr lang="x-none" sz="1050" u="none" strike="noStrike" dirty="0">
                          <a:effectLst/>
                        </a:rPr>
                        <a:t>-1.65/-1.11</a:t>
                      </a:r>
                      <a:endParaRPr lang="en-GB" sz="1050" b="0" i="0" u="none" strike="noStrike" dirty="0">
                        <a:solidFill>
                          <a:srgbClr val="000000"/>
                        </a:solidFill>
                        <a:effectLst/>
                        <a:latin typeface="等线" panose="02010600030101010101" pitchFamily="2" charset="-122"/>
                        <a:ea typeface="等线" panose="02010600030101010101" pitchFamily="2" charset="-122"/>
                      </a:endParaRPr>
                    </a:p>
                  </a:txBody>
                  <a:tcPr marL="9525" marR="9525" marT="9525" marB="0" anchor="ctr"/>
                </a:tc>
                <a:tc>
                  <a:txBody>
                    <a:bodyPr/>
                    <a:p>
                      <a:pPr algn="ctr" fontAlgn="ctr"/>
                      <a:r>
                        <a:rPr lang="en-GB" sz="1050" u="none" strike="noStrike" dirty="0">
                          <a:effectLst/>
                        </a:rPr>
                        <a:t>-0.214/-2.272</a:t>
                      </a:r>
                      <a:endParaRPr lang="en-GB" sz="1050" b="0" i="0" u="none" strike="noStrike" dirty="0">
                        <a:solidFill>
                          <a:srgbClr val="000000"/>
                        </a:solidFill>
                        <a:effectLst/>
                        <a:latin typeface="等线" panose="02010600030101010101" pitchFamily="2" charset="-122"/>
                        <a:ea typeface="等线" panose="02010600030101010101" pitchFamily="2" charset="-122"/>
                      </a:endParaRPr>
                    </a:p>
                  </a:txBody>
                  <a:tcPr marL="9525" marR="9525" marT="9525" marB="0" anchor="ctr"/>
                </a:tc>
              </a:tr>
            </a:tbl>
          </a:graphicData>
        </a:graphic>
      </p:graphicFrame>
    </p:spTree>
  </p:cSld>
  <p:clrMapOvr>
    <a:masterClrMapping/>
  </p:clrMapOvr>
  <mc:AlternateContent xmlns:mc="http://schemas.openxmlformats.org/markup-compatibility/2006">
    <mc:Choice xmlns:p14="http://schemas.microsoft.com/office/powerpoint/2010/main" Requires="p14">
      <p:transition p14:dur="0" advTm="0"/>
    </mc:Choice>
    <mc:Fallback>
      <p:transition advTm="0"/>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32"/>
          <p:cNvGrpSpPr/>
          <p:nvPr/>
        </p:nvGrpSpPr>
        <p:grpSpPr>
          <a:xfrm>
            <a:off x="11627" y="-4686"/>
            <a:ext cx="9132373" cy="752465"/>
            <a:chOff x="-44158" y="-1644370"/>
            <a:chExt cx="9132373" cy="752465"/>
          </a:xfrm>
        </p:grpSpPr>
        <p:pic>
          <p:nvPicPr>
            <p:cNvPr id="34" name="Picture 2" descr="F:\重点实验室\办公室\宣传\实验室装置\照片\大E.JPG"/>
            <p:cNvPicPr>
              <a:picLocks noChangeAspect="1" noChangeArrowheads="1"/>
            </p:cNvPicPr>
            <p:nvPr/>
          </p:nvPicPr>
          <p:blipFill>
            <a:blip r:embed="rId1" cstate="print">
              <a:extLst>
                <a:ext uri="{BEBA8EAE-BF5A-486C-A8C5-ECC9F3942E4B}">
                  <a14:imgProps xmlns:a14="http://schemas.microsoft.com/office/drawing/2010/main">
                    <a14:imgLayer r:embed="rId2">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42718" y="-1640194"/>
              <a:ext cx="1207842" cy="744577"/>
            </a:xfrm>
            <a:prstGeom prst="roundRect">
              <a:avLst>
                <a:gd name="adj" fmla="val 0"/>
              </a:avLst>
            </a:prstGeom>
            <a:ln>
              <a:noFill/>
            </a:ln>
            <a:effectLst/>
            <a:scene3d>
              <a:camera prst="orthographicFront"/>
              <a:lightRig rig="contrasting" dir="t">
                <a:rot lat="0" lon="0" rev="4200000"/>
              </a:lightRig>
            </a:scene3d>
            <a:sp3d prstMaterial="plastic">
              <a:contourClr>
                <a:srgbClr val="969696"/>
              </a:contourClr>
            </a:sp3d>
            <a:extLst>
              <a:ext uri="{909E8E84-426E-40DD-AFC4-6F175D3DCCD1}">
                <a14:hiddenFill xmlns:a14="http://schemas.microsoft.com/office/drawing/2010/main">
                  <a:solidFill>
                    <a:srgbClr val="FFFFFF"/>
                  </a:solidFill>
                </a14:hiddenFill>
              </a:ext>
            </a:extLst>
          </p:spPr>
        </p:pic>
        <p:sp>
          <p:nvSpPr>
            <p:cNvPr id="35" name="同侧圆角矩形 26"/>
            <p:cNvSpPr>
              <a:spLocks noChangeAspect="1"/>
            </p:cNvSpPr>
            <p:nvPr/>
          </p:nvSpPr>
          <p:spPr>
            <a:xfrm rot="5400000">
              <a:off x="188194" y="-1872546"/>
              <a:ext cx="744577" cy="1209282"/>
            </a:xfrm>
            <a:prstGeom prst="round2SameRect">
              <a:avLst>
                <a:gd name="adj1" fmla="val 0"/>
                <a:gd name="adj2" fmla="val 0"/>
              </a:avLst>
            </a:prstGeom>
            <a:gradFill flip="none" rotWithShape="1">
              <a:gsLst>
                <a:gs pos="0">
                  <a:srgbClr val="2340A4">
                    <a:alpha val="19000"/>
                  </a:srgbClr>
                </a:gs>
                <a:gs pos="100000">
                  <a:srgbClr val="554281">
                    <a:alpha val="58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6" name="图片 35" descr="mmexport1562286381387.jpg"/>
            <p:cNvPicPr>
              <a:picLocks noChangeAspect="1"/>
            </p:cNvPicPr>
            <p:nvPr/>
          </p:nvPicPr>
          <p:blipFill>
            <a:blip r:embed="rId3" cstate="print"/>
            <a:stretch>
              <a:fillRect/>
            </a:stretch>
          </p:blipFill>
          <p:spPr>
            <a:xfrm>
              <a:off x="-37023" y="-1640658"/>
              <a:ext cx="1201821" cy="740865"/>
            </a:xfrm>
            <a:prstGeom prst="roundRect">
              <a:avLst>
                <a:gd name="adj" fmla="val 0"/>
              </a:avLst>
            </a:prstGeom>
            <a:ln>
              <a:noFill/>
            </a:ln>
            <a:effectLst/>
            <a:scene3d>
              <a:camera prst="orthographicFront"/>
              <a:lightRig rig="contrasting" dir="t">
                <a:rot lat="0" lon="0" rev="4200000"/>
              </a:lightRig>
            </a:scene3d>
            <a:sp3d prstMaterial="plastic">
              <a:contourClr>
                <a:srgbClr val="969696"/>
              </a:contourClr>
            </a:sp3d>
          </p:spPr>
        </p:pic>
        <p:grpSp>
          <p:nvGrpSpPr>
            <p:cNvPr id="3" name="组合 36"/>
            <p:cNvGrpSpPr/>
            <p:nvPr/>
          </p:nvGrpSpPr>
          <p:grpSpPr>
            <a:xfrm>
              <a:off x="-44158" y="-1644370"/>
              <a:ext cx="9132373" cy="752465"/>
              <a:chOff x="2247" y="11129"/>
              <a:chExt cx="9132373" cy="752465"/>
            </a:xfrm>
          </p:grpSpPr>
          <p:sp>
            <p:nvSpPr>
              <p:cNvPr id="39" name="同侧圆角矩形 6"/>
              <p:cNvSpPr/>
              <p:nvPr/>
            </p:nvSpPr>
            <p:spPr>
              <a:xfrm rot="5400000" flipH="1" flipV="1">
                <a:off x="4806542" y="-3564485"/>
                <a:ext cx="748288" cy="7907869"/>
              </a:xfrm>
              <a:prstGeom prst="round2SameRect">
                <a:avLst>
                  <a:gd name="adj1" fmla="val 0"/>
                  <a:gd name="adj2" fmla="val 0"/>
                </a:avLst>
              </a:prstGeom>
              <a:gradFill flip="none" rotWithShape="1">
                <a:gsLst>
                  <a:gs pos="100000">
                    <a:srgbClr val="2340A4"/>
                  </a:gs>
                  <a:gs pos="50000">
                    <a:srgbClr val="3555A0"/>
                  </a:gs>
                  <a:gs pos="0">
                    <a:srgbClr val="ECECEC"/>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0" name="同侧圆角矩形 28"/>
              <p:cNvSpPr>
                <a:spLocks noChangeAspect="1"/>
              </p:cNvSpPr>
              <p:nvPr/>
            </p:nvSpPr>
            <p:spPr>
              <a:xfrm rot="5400000">
                <a:off x="234599" y="-221223"/>
                <a:ext cx="744577" cy="1209282"/>
              </a:xfrm>
              <a:prstGeom prst="round2SameRect">
                <a:avLst>
                  <a:gd name="adj1" fmla="val 0"/>
                  <a:gd name="adj2" fmla="val 0"/>
                </a:avLst>
              </a:prstGeom>
              <a:gradFill flip="none" rotWithShape="1">
                <a:gsLst>
                  <a:gs pos="0">
                    <a:srgbClr val="2340A4">
                      <a:alpha val="19000"/>
                    </a:srgbClr>
                  </a:gs>
                  <a:gs pos="100000">
                    <a:srgbClr val="554281">
                      <a:alpha val="58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8" name="标题 1"/>
            <p:cNvSpPr txBox="1"/>
            <p:nvPr/>
          </p:nvSpPr>
          <p:spPr>
            <a:xfrm>
              <a:off x="1180345" y="-1540697"/>
              <a:ext cx="7889107" cy="640904"/>
            </a:xfrm>
            <a:prstGeom prst="rect">
              <a:avLst/>
            </a:prstGeom>
          </p:spPr>
          <p:txBody>
            <a:bodyPr>
              <a:normAutofit fontScale="90000"/>
            </a:bodyPr>
            <a:lstStyle>
              <a:lvl1pPr algn="l" defTabSz="685800" rtl="0" eaLnBrk="1" latinLnBrk="0" hangingPunct="1">
                <a:lnSpc>
                  <a:spcPct val="90000"/>
                </a:lnSpc>
                <a:spcBef>
                  <a:spcPct val="0"/>
                </a:spcBef>
                <a:buNone/>
                <a:defRPr sz="4000" b="1" i="0" kern="1200" baseline="0">
                  <a:solidFill>
                    <a:schemeClr val="bg1"/>
                  </a:solidFill>
                  <a:effectLst/>
                  <a:latin typeface="黑体" panose="02010609060101010101" pitchFamily="49" charset="-122"/>
                  <a:ea typeface="黑体" panose="02010609060101010101" pitchFamily="49" charset="-122"/>
                  <a:cs typeface="+mj-cs"/>
                </a:defRPr>
              </a:lvl1pPr>
            </a:lstStyle>
            <a:p>
              <a:r>
                <a:rPr lang="en-US" sz="3600" dirty="0" smtClean="0">
                  <a:latin typeface="微软雅黑" panose="020B0503020204020204" pitchFamily="34" charset="-122"/>
                  <a:ea typeface="微软雅黑" panose="020B0503020204020204" pitchFamily="34" charset="-122"/>
                  <a:cs typeface="+mn-cs"/>
                </a:rPr>
                <a:t>3. </a:t>
              </a:r>
              <a:r>
                <a:rPr sz="3600" dirty="0" smtClean="0">
                  <a:latin typeface="微软雅黑" panose="020B0503020204020204" pitchFamily="34" charset="-122"/>
                  <a:ea typeface="微软雅黑" panose="020B0503020204020204" pitchFamily="34" charset="-122"/>
                  <a:cs typeface="+mn-cs"/>
                </a:rPr>
                <a:t>装置升级工程进展</a:t>
              </a:r>
              <a:endParaRPr sz="3600" dirty="0" smtClean="0">
                <a:latin typeface="微软雅黑" panose="020B0503020204020204" pitchFamily="34" charset="-122"/>
                <a:ea typeface="微软雅黑" panose="020B0503020204020204" pitchFamily="34" charset="-122"/>
                <a:cs typeface="+mn-cs"/>
              </a:endParaRPr>
            </a:p>
          </p:txBody>
        </p:sp>
      </p:grpSp>
      <p:pic>
        <p:nvPicPr>
          <p:cNvPr id="11" name="图片 10"/>
          <p:cNvPicPr>
            <a:picLocks noChangeAspect="1"/>
          </p:cNvPicPr>
          <p:nvPr/>
        </p:nvPicPr>
        <p:blipFill rotWithShape="1">
          <a:blip r:embed="rId4"/>
          <a:srcRect l="6533" t="3195" r="4701" b="4749"/>
          <a:stretch>
            <a:fillRect/>
          </a:stretch>
        </p:blipFill>
        <p:spPr>
          <a:xfrm>
            <a:off x="277409" y="1700846"/>
            <a:ext cx="3360020" cy="2263793"/>
          </a:xfrm>
          <a:prstGeom prst="rect">
            <a:avLst/>
          </a:prstGeom>
        </p:spPr>
      </p:pic>
      <p:graphicFrame>
        <p:nvGraphicFramePr>
          <p:cNvPr id="14" name="表格 13"/>
          <p:cNvGraphicFramePr>
            <a:graphicFrameLocks noGrp="1"/>
          </p:cNvGraphicFramePr>
          <p:nvPr/>
        </p:nvGraphicFramePr>
        <p:xfrm>
          <a:off x="3759464" y="1700844"/>
          <a:ext cx="5285085" cy="2263794"/>
        </p:xfrm>
        <a:graphic>
          <a:graphicData uri="http://schemas.openxmlformats.org/drawingml/2006/table">
            <a:tbl>
              <a:tblPr>
                <a:tableStyleId>{616DA210-FB5B-4158-B5E0-FEB733F419BA}</a:tableStyleId>
              </a:tblPr>
              <a:tblGrid>
                <a:gridCol w="1535006"/>
                <a:gridCol w="1243549"/>
                <a:gridCol w="1243549"/>
                <a:gridCol w="1262981"/>
              </a:tblGrid>
              <a:tr h="377299">
                <a:tc>
                  <a:txBody>
                    <a:bodyPr/>
                    <a:p>
                      <a:pPr algn="ctr" fontAlgn="ctr"/>
                      <a:r>
                        <a:rPr lang="en-US" sz="1600" u="none" strike="noStrike" dirty="0">
                          <a:effectLst/>
                          <a:latin typeface="Times New Roman" panose="02020603050405020304" charset="0"/>
                          <a:ea typeface="+mn-ea"/>
                          <a:cs typeface="Times New Roman" panose="02020603050405020304" charset="0"/>
                        </a:rPr>
                        <a:t>P(Pa)</a:t>
                      </a:r>
                      <a:endParaRPr lang="en-US" sz="1600" b="0" i="0" u="none" strike="noStrike" dirty="0">
                        <a:solidFill>
                          <a:srgbClr val="000000"/>
                        </a:solidFill>
                        <a:effectLst/>
                        <a:latin typeface="Times New Roman" panose="02020603050405020304" charset="0"/>
                        <a:ea typeface="+mn-ea"/>
                        <a:cs typeface="Times New Roman" panose="02020603050405020304" charset="0"/>
                      </a:endParaRPr>
                    </a:p>
                  </a:txBody>
                  <a:tcPr marL="7620" marR="7620" marT="7620" marB="0" anchor="ctr">
                    <a:solidFill>
                      <a:srgbClr val="99CCFF"/>
                    </a:solidFill>
                  </a:tcPr>
                </a:tc>
                <a:tc>
                  <a:txBody>
                    <a:bodyPr/>
                    <a:p>
                      <a:pPr algn="ctr" fontAlgn="ctr"/>
                      <a:r>
                        <a:rPr lang="en-US" sz="1600" u="none" strike="noStrike" baseline="30000" dirty="0">
                          <a:effectLst/>
                          <a:latin typeface="Times New Roman" panose="02020603050405020304" charset="0"/>
                          <a:ea typeface="+mn-ea"/>
                          <a:cs typeface="Times New Roman" panose="02020603050405020304" charset="0"/>
                        </a:rPr>
                        <a:t>86</a:t>
                      </a:r>
                      <a:r>
                        <a:rPr lang="en-US" sz="1600" u="none" strike="noStrike" dirty="0">
                          <a:effectLst/>
                          <a:latin typeface="Times New Roman" panose="02020603050405020304" charset="0"/>
                          <a:ea typeface="+mn-ea"/>
                          <a:cs typeface="Times New Roman" panose="02020603050405020304" charset="0"/>
                        </a:rPr>
                        <a:t>Kr</a:t>
                      </a:r>
                      <a:r>
                        <a:rPr lang="en-US" sz="1600" u="none" strike="noStrike" baseline="30000" dirty="0">
                          <a:effectLst/>
                          <a:latin typeface="Times New Roman" panose="02020603050405020304" charset="0"/>
                          <a:ea typeface="+mn-ea"/>
                          <a:cs typeface="Times New Roman" panose="02020603050405020304" charset="0"/>
                        </a:rPr>
                        <a:t>18+</a:t>
                      </a:r>
                      <a:endParaRPr lang="en-US" sz="1600" b="0" i="0" u="none" strike="noStrike" dirty="0">
                        <a:solidFill>
                          <a:srgbClr val="000000"/>
                        </a:solidFill>
                        <a:effectLst/>
                        <a:latin typeface="Times New Roman" panose="02020603050405020304" charset="0"/>
                        <a:ea typeface="+mn-ea"/>
                        <a:cs typeface="Times New Roman" panose="02020603050405020304" charset="0"/>
                      </a:endParaRPr>
                    </a:p>
                  </a:txBody>
                  <a:tcPr marL="7620" marR="7620" marT="7620" marB="0" anchor="ctr">
                    <a:solidFill>
                      <a:srgbClr val="99CCFF"/>
                    </a:solidFill>
                  </a:tcPr>
                </a:tc>
                <a:tc>
                  <a:txBody>
                    <a:bodyPr/>
                    <a:p>
                      <a:pPr algn="ctr" fontAlgn="ctr"/>
                      <a:r>
                        <a:rPr lang="en-US" sz="1600" u="none" strike="noStrike" baseline="30000" dirty="0">
                          <a:effectLst/>
                          <a:latin typeface="Times New Roman" panose="02020603050405020304" charset="0"/>
                          <a:ea typeface="+mn-ea"/>
                          <a:cs typeface="Times New Roman" panose="02020603050405020304" charset="0"/>
                        </a:rPr>
                        <a:t>129</a:t>
                      </a:r>
                      <a:r>
                        <a:rPr lang="en-US" sz="1600" u="none" strike="noStrike" dirty="0">
                          <a:effectLst/>
                          <a:latin typeface="Times New Roman" panose="02020603050405020304" charset="0"/>
                          <a:ea typeface="+mn-ea"/>
                          <a:cs typeface="Times New Roman" panose="02020603050405020304" charset="0"/>
                        </a:rPr>
                        <a:t>Xe</a:t>
                      </a:r>
                      <a:r>
                        <a:rPr lang="en-US" sz="1600" u="none" strike="noStrike" baseline="30000" dirty="0">
                          <a:effectLst/>
                          <a:latin typeface="Times New Roman" panose="02020603050405020304" charset="0"/>
                          <a:ea typeface="+mn-ea"/>
                          <a:cs typeface="Times New Roman" panose="02020603050405020304" charset="0"/>
                        </a:rPr>
                        <a:t>26+</a:t>
                      </a:r>
                      <a:endParaRPr lang="en-US" sz="1600" b="0" i="0" u="none" strike="noStrike" dirty="0">
                        <a:solidFill>
                          <a:srgbClr val="000000"/>
                        </a:solidFill>
                        <a:effectLst/>
                        <a:latin typeface="Times New Roman" panose="02020603050405020304" charset="0"/>
                        <a:ea typeface="+mn-ea"/>
                        <a:cs typeface="Times New Roman" panose="02020603050405020304" charset="0"/>
                      </a:endParaRPr>
                    </a:p>
                  </a:txBody>
                  <a:tcPr marL="7620" marR="7620" marT="7620" marB="0" anchor="ctr">
                    <a:solidFill>
                      <a:srgbClr val="99CCFF"/>
                    </a:solidFill>
                  </a:tcPr>
                </a:tc>
                <a:tc>
                  <a:txBody>
                    <a:bodyPr/>
                    <a:p>
                      <a:pPr algn="ctr" fontAlgn="ctr"/>
                      <a:r>
                        <a:rPr lang="en-US" sz="1600" u="none" strike="noStrike" baseline="30000" dirty="0">
                          <a:effectLst/>
                          <a:latin typeface="Times New Roman" panose="02020603050405020304" charset="0"/>
                          <a:ea typeface="+mn-ea"/>
                          <a:cs typeface="Times New Roman" panose="02020603050405020304" charset="0"/>
                        </a:rPr>
                        <a:t>197</a:t>
                      </a:r>
                      <a:r>
                        <a:rPr lang="en-US" sz="1600" u="none" strike="noStrike" dirty="0">
                          <a:effectLst/>
                          <a:latin typeface="Times New Roman" panose="02020603050405020304" charset="0"/>
                          <a:ea typeface="+mn-ea"/>
                          <a:cs typeface="Times New Roman" panose="02020603050405020304" charset="0"/>
                        </a:rPr>
                        <a:t>Au</a:t>
                      </a:r>
                      <a:r>
                        <a:rPr lang="en-US" sz="1600" u="none" strike="noStrike" baseline="30000" dirty="0">
                          <a:effectLst/>
                          <a:latin typeface="Times New Roman" panose="02020603050405020304" charset="0"/>
                          <a:ea typeface="+mn-ea"/>
                          <a:cs typeface="Times New Roman" panose="02020603050405020304" charset="0"/>
                        </a:rPr>
                        <a:t>30+</a:t>
                      </a:r>
                      <a:endParaRPr lang="en-US" sz="1600" b="0" i="0" u="none" strike="noStrike" dirty="0">
                        <a:solidFill>
                          <a:srgbClr val="000000"/>
                        </a:solidFill>
                        <a:effectLst/>
                        <a:latin typeface="Times New Roman" panose="02020603050405020304" charset="0"/>
                        <a:ea typeface="+mn-ea"/>
                        <a:cs typeface="Times New Roman" panose="02020603050405020304" charset="0"/>
                      </a:endParaRPr>
                    </a:p>
                  </a:txBody>
                  <a:tcPr marL="7620" marR="7620" marT="7620" marB="0" anchor="ctr">
                    <a:solidFill>
                      <a:srgbClr val="99CCFF"/>
                    </a:solidFill>
                  </a:tcPr>
                </a:tc>
              </a:tr>
              <a:tr h="377299">
                <a:tc>
                  <a:txBody>
                    <a:bodyPr/>
                    <a:p>
                      <a:pPr algn="ctr" fontAlgn="ctr"/>
                      <a:r>
                        <a:rPr lang="en-US" sz="1600" u="none" strike="noStrike" dirty="0">
                          <a:effectLst/>
                          <a:latin typeface="Times New Roman" panose="02020603050405020304" charset="0"/>
                          <a:ea typeface="+mn-ea"/>
                          <a:cs typeface="Times New Roman" panose="02020603050405020304" charset="0"/>
                        </a:rPr>
                        <a:t>3.E-09</a:t>
                      </a:r>
                      <a:endParaRPr lang="en-US" sz="1600" b="0" i="0" u="none" strike="noStrike" dirty="0">
                        <a:solidFill>
                          <a:srgbClr val="000000"/>
                        </a:solidFill>
                        <a:effectLst/>
                        <a:latin typeface="Times New Roman" panose="02020603050405020304" charset="0"/>
                        <a:ea typeface="+mn-ea"/>
                        <a:cs typeface="Times New Roman" panose="02020603050405020304" charset="0"/>
                      </a:endParaRPr>
                    </a:p>
                  </a:txBody>
                  <a:tcPr marL="7620" marR="7620" marT="7620" marB="0" anchor="ctr"/>
                </a:tc>
                <a:tc>
                  <a:txBody>
                    <a:bodyPr/>
                    <a:p>
                      <a:pPr algn="ctr" fontAlgn="ctr"/>
                      <a:r>
                        <a:rPr lang="en-US" sz="1600" u="none" strike="noStrike" dirty="0">
                          <a:effectLst/>
                          <a:latin typeface="Times New Roman" panose="02020603050405020304" charset="0"/>
                          <a:ea typeface="+mn-ea"/>
                          <a:cs typeface="Times New Roman" panose="02020603050405020304" charset="0"/>
                        </a:rPr>
                        <a:t>10.33</a:t>
                      </a:r>
                      <a:endParaRPr lang="en-US" sz="1600" b="0" i="0" u="none" strike="noStrike" dirty="0">
                        <a:solidFill>
                          <a:srgbClr val="000000"/>
                        </a:solidFill>
                        <a:effectLst/>
                        <a:latin typeface="Times New Roman" panose="02020603050405020304" charset="0"/>
                        <a:ea typeface="+mn-ea"/>
                        <a:cs typeface="Times New Roman" panose="02020603050405020304" charset="0"/>
                      </a:endParaRPr>
                    </a:p>
                  </a:txBody>
                  <a:tcPr marL="7620" marR="7620" marT="7620" marB="0" anchor="ctr"/>
                </a:tc>
                <a:tc>
                  <a:txBody>
                    <a:bodyPr/>
                    <a:p>
                      <a:pPr algn="ctr" fontAlgn="ctr"/>
                      <a:r>
                        <a:rPr lang="en-US" sz="1600" u="none" strike="noStrike" dirty="0">
                          <a:effectLst/>
                          <a:latin typeface="Times New Roman" panose="02020603050405020304" charset="0"/>
                          <a:ea typeface="+mn-ea"/>
                          <a:cs typeface="Times New Roman" panose="02020603050405020304" charset="0"/>
                        </a:rPr>
                        <a:t>6.71</a:t>
                      </a:r>
                      <a:endParaRPr lang="en-US" sz="1600" b="0" i="0" u="none" strike="noStrike" dirty="0">
                        <a:solidFill>
                          <a:srgbClr val="000000"/>
                        </a:solidFill>
                        <a:effectLst/>
                        <a:latin typeface="Times New Roman" panose="02020603050405020304" charset="0"/>
                        <a:ea typeface="+mn-ea"/>
                        <a:cs typeface="Times New Roman" panose="02020603050405020304" charset="0"/>
                      </a:endParaRPr>
                    </a:p>
                  </a:txBody>
                  <a:tcPr marL="7620" marR="7620" marT="7620" marB="0" anchor="ctr"/>
                </a:tc>
                <a:tc>
                  <a:txBody>
                    <a:bodyPr/>
                    <a:p>
                      <a:pPr algn="ctr" fontAlgn="ctr"/>
                      <a:r>
                        <a:rPr lang="en-US" sz="1600" u="none" strike="noStrike" dirty="0">
                          <a:effectLst/>
                          <a:latin typeface="Times New Roman" panose="02020603050405020304" charset="0"/>
                          <a:ea typeface="+mn-ea"/>
                          <a:cs typeface="Times New Roman" panose="02020603050405020304" charset="0"/>
                        </a:rPr>
                        <a:t>6.06</a:t>
                      </a:r>
                      <a:endParaRPr lang="en-US" sz="1600" b="0" i="0" u="none" strike="noStrike" dirty="0">
                        <a:solidFill>
                          <a:srgbClr val="000000"/>
                        </a:solidFill>
                        <a:effectLst/>
                        <a:latin typeface="Times New Roman" panose="02020603050405020304" charset="0"/>
                        <a:ea typeface="+mn-ea"/>
                        <a:cs typeface="Times New Roman" panose="02020603050405020304" charset="0"/>
                      </a:endParaRPr>
                    </a:p>
                  </a:txBody>
                  <a:tcPr marL="7620" marR="7620" marT="7620" marB="0" anchor="ctr"/>
                </a:tc>
              </a:tr>
              <a:tr h="377299">
                <a:tc>
                  <a:txBody>
                    <a:bodyPr/>
                    <a:p>
                      <a:pPr algn="ctr" fontAlgn="ctr"/>
                      <a:r>
                        <a:rPr lang="en-US" sz="1600" u="none" strike="noStrike">
                          <a:effectLst/>
                          <a:latin typeface="Times New Roman" panose="02020603050405020304" charset="0"/>
                          <a:ea typeface="+mn-ea"/>
                          <a:cs typeface="Times New Roman" panose="02020603050405020304" charset="0"/>
                        </a:rPr>
                        <a:t>1.E-09</a:t>
                      </a:r>
                      <a:endParaRPr lang="en-US" sz="1600" b="0" i="0" u="none" strike="noStrike">
                        <a:solidFill>
                          <a:srgbClr val="000000"/>
                        </a:solidFill>
                        <a:effectLst/>
                        <a:latin typeface="Times New Roman" panose="02020603050405020304" charset="0"/>
                        <a:ea typeface="+mn-ea"/>
                        <a:cs typeface="Times New Roman" panose="02020603050405020304" charset="0"/>
                      </a:endParaRPr>
                    </a:p>
                  </a:txBody>
                  <a:tcPr marL="7620" marR="7620" marT="7620" marB="0" anchor="ctr"/>
                </a:tc>
                <a:tc>
                  <a:txBody>
                    <a:bodyPr/>
                    <a:p>
                      <a:pPr algn="ctr" fontAlgn="ctr"/>
                      <a:r>
                        <a:rPr lang="en-US" sz="1600" u="none" strike="noStrike" dirty="0">
                          <a:effectLst/>
                          <a:latin typeface="Times New Roman" panose="02020603050405020304" charset="0"/>
                          <a:ea typeface="+mn-ea"/>
                          <a:cs typeface="Times New Roman" panose="02020603050405020304" charset="0"/>
                        </a:rPr>
                        <a:t>31</a:t>
                      </a:r>
                      <a:endParaRPr lang="en-US" sz="1600" b="0" i="0" u="none" strike="noStrike" dirty="0">
                        <a:solidFill>
                          <a:srgbClr val="000000"/>
                        </a:solidFill>
                        <a:effectLst/>
                        <a:latin typeface="Times New Roman" panose="02020603050405020304" charset="0"/>
                        <a:ea typeface="+mn-ea"/>
                        <a:cs typeface="Times New Roman" panose="02020603050405020304" charset="0"/>
                      </a:endParaRPr>
                    </a:p>
                  </a:txBody>
                  <a:tcPr marL="7620" marR="7620" marT="7620" marB="0" anchor="ctr"/>
                </a:tc>
                <a:tc>
                  <a:txBody>
                    <a:bodyPr/>
                    <a:p>
                      <a:pPr algn="ctr" fontAlgn="ctr"/>
                      <a:r>
                        <a:rPr lang="en-US" sz="1600" u="none" strike="noStrike" dirty="0">
                          <a:effectLst/>
                          <a:latin typeface="Times New Roman" panose="02020603050405020304" charset="0"/>
                          <a:ea typeface="+mn-ea"/>
                          <a:cs typeface="Times New Roman" panose="02020603050405020304" charset="0"/>
                        </a:rPr>
                        <a:t>20.12</a:t>
                      </a:r>
                      <a:endParaRPr lang="en-US" sz="1600" b="0" i="0" u="none" strike="noStrike" dirty="0">
                        <a:solidFill>
                          <a:srgbClr val="000000"/>
                        </a:solidFill>
                        <a:effectLst/>
                        <a:latin typeface="Times New Roman" panose="02020603050405020304" charset="0"/>
                        <a:ea typeface="+mn-ea"/>
                        <a:cs typeface="Times New Roman" panose="02020603050405020304" charset="0"/>
                      </a:endParaRPr>
                    </a:p>
                  </a:txBody>
                  <a:tcPr marL="7620" marR="7620" marT="7620" marB="0" anchor="ctr"/>
                </a:tc>
                <a:tc>
                  <a:txBody>
                    <a:bodyPr/>
                    <a:p>
                      <a:pPr algn="ctr" fontAlgn="ctr"/>
                      <a:r>
                        <a:rPr lang="en-US" sz="1600" u="none" strike="noStrike" dirty="0">
                          <a:effectLst/>
                          <a:latin typeface="Times New Roman" panose="02020603050405020304" charset="0"/>
                          <a:ea typeface="+mn-ea"/>
                          <a:cs typeface="Times New Roman" panose="02020603050405020304" charset="0"/>
                        </a:rPr>
                        <a:t>18.19</a:t>
                      </a:r>
                      <a:endParaRPr lang="en-US" sz="1600" b="0" i="0" u="none" strike="noStrike" dirty="0">
                        <a:solidFill>
                          <a:srgbClr val="000000"/>
                        </a:solidFill>
                        <a:effectLst/>
                        <a:latin typeface="Times New Roman" panose="02020603050405020304" charset="0"/>
                        <a:ea typeface="+mn-ea"/>
                        <a:cs typeface="Times New Roman" panose="02020603050405020304" charset="0"/>
                      </a:endParaRPr>
                    </a:p>
                  </a:txBody>
                  <a:tcPr marL="7620" marR="7620" marT="7620" marB="0" anchor="ctr"/>
                </a:tc>
              </a:tr>
              <a:tr h="377299">
                <a:tc>
                  <a:txBody>
                    <a:bodyPr/>
                    <a:p>
                      <a:pPr algn="ctr" fontAlgn="ctr"/>
                      <a:r>
                        <a:rPr lang="en-US" sz="1600" u="none" strike="noStrike" dirty="0">
                          <a:effectLst/>
                          <a:latin typeface="Times New Roman" panose="02020603050405020304" charset="0"/>
                          <a:ea typeface="+mn-ea"/>
                          <a:cs typeface="Times New Roman" panose="02020603050405020304" charset="0"/>
                        </a:rPr>
                        <a:t>5.E-10</a:t>
                      </a:r>
                      <a:endParaRPr lang="en-US" sz="1600" b="0" i="0" u="none" strike="noStrike" dirty="0">
                        <a:solidFill>
                          <a:srgbClr val="000000"/>
                        </a:solidFill>
                        <a:effectLst/>
                        <a:latin typeface="Times New Roman" panose="02020603050405020304" charset="0"/>
                        <a:ea typeface="+mn-ea"/>
                        <a:cs typeface="Times New Roman" panose="02020603050405020304" charset="0"/>
                      </a:endParaRPr>
                    </a:p>
                  </a:txBody>
                  <a:tcPr marL="7620" marR="7620" marT="7620" marB="0" anchor="ctr"/>
                </a:tc>
                <a:tc>
                  <a:txBody>
                    <a:bodyPr/>
                    <a:p>
                      <a:pPr algn="ctr" fontAlgn="ctr"/>
                      <a:r>
                        <a:rPr lang="en-US" sz="1600" u="none" strike="noStrike" dirty="0">
                          <a:effectLst/>
                          <a:latin typeface="Times New Roman" panose="02020603050405020304" charset="0"/>
                          <a:ea typeface="+mn-ea"/>
                          <a:cs typeface="Times New Roman" panose="02020603050405020304" charset="0"/>
                        </a:rPr>
                        <a:t>62.00</a:t>
                      </a:r>
                      <a:endParaRPr lang="en-US" sz="1600" b="0" i="0" u="none" strike="noStrike" dirty="0">
                        <a:solidFill>
                          <a:srgbClr val="000000"/>
                        </a:solidFill>
                        <a:effectLst/>
                        <a:latin typeface="Times New Roman" panose="02020603050405020304" charset="0"/>
                        <a:ea typeface="+mn-ea"/>
                        <a:cs typeface="Times New Roman" panose="02020603050405020304" charset="0"/>
                      </a:endParaRPr>
                    </a:p>
                  </a:txBody>
                  <a:tcPr marL="7620" marR="7620" marT="7620" marB="0" anchor="ctr"/>
                </a:tc>
                <a:tc>
                  <a:txBody>
                    <a:bodyPr/>
                    <a:p>
                      <a:pPr algn="ctr" fontAlgn="ctr"/>
                      <a:r>
                        <a:rPr lang="en-US" sz="1600" u="none" strike="noStrike" dirty="0">
                          <a:effectLst/>
                          <a:latin typeface="Times New Roman" panose="02020603050405020304" charset="0"/>
                          <a:ea typeface="+mn-ea"/>
                          <a:cs typeface="Times New Roman" panose="02020603050405020304" charset="0"/>
                        </a:rPr>
                        <a:t>40.24</a:t>
                      </a:r>
                      <a:endParaRPr lang="en-US" sz="1600" b="0" i="0" u="none" strike="noStrike" dirty="0">
                        <a:solidFill>
                          <a:srgbClr val="000000"/>
                        </a:solidFill>
                        <a:effectLst/>
                        <a:latin typeface="Times New Roman" panose="02020603050405020304" charset="0"/>
                        <a:ea typeface="+mn-ea"/>
                        <a:cs typeface="Times New Roman" panose="02020603050405020304" charset="0"/>
                      </a:endParaRPr>
                    </a:p>
                  </a:txBody>
                  <a:tcPr marL="7620" marR="7620" marT="7620" marB="0" anchor="ctr"/>
                </a:tc>
                <a:tc>
                  <a:txBody>
                    <a:bodyPr/>
                    <a:p>
                      <a:pPr algn="ctr" fontAlgn="ctr"/>
                      <a:r>
                        <a:rPr lang="en-US" sz="1600" u="none" strike="noStrike" dirty="0">
                          <a:effectLst/>
                          <a:latin typeface="Times New Roman" panose="02020603050405020304" charset="0"/>
                          <a:ea typeface="+mn-ea"/>
                          <a:cs typeface="Times New Roman" panose="02020603050405020304" charset="0"/>
                        </a:rPr>
                        <a:t>36.38</a:t>
                      </a:r>
                      <a:endParaRPr lang="en-US" sz="1600" b="0" i="0" u="none" strike="noStrike" dirty="0">
                        <a:solidFill>
                          <a:srgbClr val="000000"/>
                        </a:solidFill>
                        <a:effectLst/>
                        <a:latin typeface="Times New Roman" panose="02020603050405020304" charset="0"/>
                        <a:ea typeface="+mn-ea"/>
                        <a:cs typeface="Times New Roman" panose="02020603050405020304" charset="0"/>
                      </a:endParaRPr>
                    </a:p>
                  </a:txBody>
                  <a:tcPr marL="7620" marR="7620" marT="7620" marB="0" anchor="ctr"/>
                </a:tc>
              </a:tr>
              <a:tr h="377299">
                <a:tc>
                  <a:txBody>
                    <a:bodyPr/>
                    <a:p>
                      <a:pPr algn="ctr" fontAlgn="b"/>
                      <a:r>
                        <a:rPr lang="en-US" sz="1600" u="none" strike="noStrike" dirty="0">
                          <a:effectLst/>
                          <a:latin typeface="Times New Roman" panose="02020603050405020304" charset="0"/>
                          <a:ea typeface="+mn-ea"/>
                          <a:cs typeface="Times New Roman" panose="02020603050405020304" charset="0"/>
                        </a:rPr>
                        <a:t>1</a:t>
                      </a:r>
                      <a:r>
                        <a:rPr lang="en-US" altLang="zh-CN" sz="1600" u="none" strike="noStrike" dirty="0">
                          <a:effectLst/>
                          <a:latin typeface="Times New Roman" panose="02020603050405020304" charset="0"/>
                          <a:ea typeface="+mn-ea"/>
                          <a:cs typeface="Times New Roman" panose="02020603050405020304" charset="0"/>
                        </a:rPr>
                        <a:t>2</a:t>
                      </a:r>
                      <a:r>
                        <a:rPr lang="en-US" sz="1600" u="none" strike="noStrike" dirty="0">
                          <a:effectLst/>
                          <a:latin typeface="Times New Roman" panose="02020603050405020304" charset="0"/>
                          <a:ea typeface="+mn-ea"/>
                          <a:cs typeface="Times New Roman" panose="02020603050405020304" charset="0"/>
                        </a:rPr>
                        <a:t>s</a:t>
                      </a:r>
                      <a:r>
                        <a:rPr lang="zh-CN" altLang="en-US" sz="1600" u="none" strike="noStrike" dirty="0">
                          <a:effectLst/>
                          <a:latin typeface="Times New Roman" panose="02020603050405020304" charset="0"/>
                          <a:ea typeface="+mn-ea"/>
                          <a:cs typeface="Times New Roman" panose="02020603050405020304" charset="0"/>
                        </a:rPr>
                        <a:t>所需真空度</a:t>
                      </a:r>
                      <a:endParaRPr lang="zh-CN" altLang="en-US" sz="1600" b="0" i="0" u="none" strike="noStrike" dirty="0">
                        <a:solidFill>
                          <a:srgbClr val="000000"/>
                        </a:solidFill>
                        <a:effectLst/>
                        <a:latin typeface="Times New Roman" panose="02020603050405020304" charset="0"/>
                        <a:ea typeface="+mn-ea"/>
                        <a:cs typeface="Times New Roman" panose="02020603050405020304" charset="0"/>
                      </a:endParaRPr>
                    </a:p>
                  </a:txBody>
                  <a:tcPr marL="7620" marR="7620" marT="7620" marB="0" anchor="b"/>
                </a:tc>
                <a:tc>
                  <a:txBody>
                    <a:bodyPr/>
                    <a:p>
                      <a:pPr marL="0" algn="ctr" defTabSz="914400" rtl="0" eaLnBrk="1" fontAlgn="ctr" latinLnBrk="0" hangingPunct="1"/>
                      <a:r>
                        <a:rPr lang="en-US" altLang="zh-CN" sz="1600" u="none" strike="noStrike" kern="1200" dirty="0">
                          <a:solidFill>
                            <a:schemeClr val="tx1"/>
                          </a:solidFill>
                          <a:effectLst/>
                          <a:latin typeface="Times New Roman" panose="02020603050405020304" charset="0"/>
                          <a:ea typeface="+mn-ea"/>
                          <a:cs typeface="Times New Roman" panose="02020603050405020304" charset="0"/>
                        </a:rPr>
                        <a:t>2.58</a:t>
                      </a:r>
                      <a:r>
                        <a:rPr lang="zh-CN" altLang="zh-CN" sz="1600" u="none" strike="noStrike" kern="1200" dirty="0">
                          <a:solidFill>
                            <a:schemeClr val="tx1"/>
                          </a:solidFill>
                          <a:effectLst/>
                          <a:latin typeface="Times New Roman" panose="02020603050405020304" charset="0"/>
                          <a:ea typeface="+mn-ea"/>
                          <a:cs typeface="Times New Roman" panose="02020603050405020304" charset="0"/>
                        </a:rPr>
                        <a:t>×</a:t>
                      </a:r>
                      <a:r>
                        <a:rPr lang="en-US" altLang="zh-CN" sz="1600" u="none" strike="noStrike" kern="1200" dirty="0">
                          <a:solidFill>
                            <a:schemeClr val="tx1"/>
                          </a:solidFill>
                          <a:effectLst/>
                          <a:latin typeface="Times New Roman" panose="02020603050405020304" charset="0"/>
                          <a:ea typeface="+mn-ea"/>
                          <a:cs typeface="Times New Roman" panose="02020603050405020304" charset="0"/>
                        </a:rPr>
                        <a:t>10</a:t>
                      </a:r>
                      <a:r>
                        <a:rPr lang="en-US" altLang="zh-CN" sz="1600" u="none" strike="noStrike" kern="1200" baseline="30000" dirty="0">
                          <a:solidFill>
                            <a:schemeClr val="tx1"/>
                          </a:solidFill>
                          <a:effectLst/>
                          <a:latin typeface="Times New Roman" panose="02020603050405020304" charset="0"/>
                          <a:ea typeface="+mn-ea"/>
                          <a:cs typeface="Times New Roman" panose="02020603050405020304" charset="0"/>
                        </a:rPr>
                        <a:t>-9</a:t>
                      </a:r>
                      <a:r>
                        <a:rPr lang="en-US" altLang="zh-CN" sz="1600" u="none" strike="noStrike" kern="1200" dirty="0">
                          <a:solidFill>
                            <a:schemeClr val="tx1"/>
                          </a:solidFill>
                          <a:effectLst/>
                          <a:latin typeface="Times New Roman" panose="02020603050405020304" charset="0"/>
                          <a:ea typeface="+mn-ea"/>
                          <a:cs typeface="Times New Roman" panose="02020603050405020304" charset="0"/>
                        </a:rPr>
                        <a:t> </a:t>
                      </a:r>
                      <a:endParaRPr lang="en-US" sz="1600" u="none" strike="noStrike" kern="1200" dirty="0">
                        <a:solidFill>
                          <a:schemeClr val="tx1"/>
                        </a:solidFill>
                        <a:effectLst/>
                        <a:latin typeface="Times New Roman" panose="02020603050405020304" charset="0"/>
                        <a:ea typeface="+mn-ea"/>
                        <a:cs typeface="Times New Roman" panose="02020603050405020304" charset="0"/>
                      </a:endParaRPr>
                    </a:p>
                  </a:txBody>
                  <a:tcPr marL="7620" marR="7620" marT="7620" marB="0" anchor="ctr"/>
                </a:tc>
                <a:tc>
                  <a:txBody>
                    <a:bodyPr/>
                    <a:p>
                      <a:pPr algn="ctr" fontAlgn="ctr"/>
                      <a:r>
                        <a:rPr lang="en-US" altLang="zh-CN" sz="1600" u="none" strike="noStrike" kern="1200" dirty="0">
                          <a:solidFill>
                            <a:schemeClr val="tx1"/>
                          </a:solidFill>
                          <a:effectLst/>
                          <a:latin typeface="Times New Roman" panose="02020603050405020304" charset="0"/>
                          <a:ea typeface="+mn-ea"/>
                          <a:cs typeface="Times New Roman" panose="02020603050405020304" charset="0"/>
                        </a:rPr>
                        <a:t>1.68</a:t>
                      </a:r>
                      <a:r>
                        <a:rPr lang="zh-CN" altLang="zh-CN" sz="1600" dirty="0">
                          <a:latin typeface="Times New Roman" panose="02020603050405020304" charset="0"/>
                          <a:ea typeface="+mn-ea"/>
                          <a:cs typeface="Times New Roman" panose="02020603050405020304" charset="0"/>
                        </a:rPr>
                        <a:t>×</a:t>
                      </a:r>
                      <a:r>
                        <a:rPr lang="en-US" altLang="zh-CN" sz="1600" u="none" strike="noStrike" kern="1200" dirty="0">
                          <a:solidFill>
                            <a:schemeClr val="tx1"/>
                          </a:solidFill>
                          <a:effectLst/>
                          <a:latin typeface="Times New Roman" panose="02020603050405020304" charset="0"/>
                          <a:ea typeface="+mn-ea"/>
                          <a:cs typeface="Times New Roman" panose="02020603050405020304" charset="0"/>
                        </a:rPr>
                        <a:t>10</a:t>
                      </a:r>
                      <a:r>
                        <a:rPr lang="en-US" altLang="zh-CN" sz="1600" baseline="30000" dirty="0">
                          <a:latin typeface="Times New Roman" panose="02020603050405020304" charset="0"/>
                          <a:ea typeface="+mn-ea"/>
                          <a:cs typeface="Times New Roman" panose="02020603050405020304" charset="0"/>
                        </a:rPr>
                        <a:t>-9 </a:t>
                      </a:r>
                      <a:endParaRPr lang="en-US" sz="1600" b="0" i="0" u="none" strike="noStrike" dirty="0">
                        <a:solidFill>
                          <a:srgbClr val="000000"/>
                        </a:solidFill>
                        <a:effectLst/>
                        <a:latin typeface="Times New Roman" panose="02020603050405020304" charset="0"/>
                        <a:ea typeface="+mn-ea"/>
                        <a:cs typeface="Times New Roman" panose="02020603050405020304" charset="0"/>
                      </a:endParaRPr>
                    </a:p>
                  </a:txBody>
                  <a:tcPr marL="7620" marR="7620" marT="7620" marB="0" anchor="ctr"/>
                </a:tc>
                <a:tc>
                  <a:txBody>
                    <a:bodyPr/>
                    <a:p>
                      <a:pPr algn="ctr" fontAlgn="ctr"/>
                      <a:r>
                        <a:rPr lang="en-US" sz="1600" u="none" strike="noStrike" dirty="0">
                          <a:effectLst/>
                          <a:latin typeface="Times New Roman" panose="02020603050405020304" charset="0"/>
                          <a:ea typeface="+mn-ea"/>
                          <a:cs typeface="Times New Roman" panose="02020603050405020304" charset="0"/>
                        </a:rPr>
                        <a:t>1</a:t>
                      </a:r>
                      <a:r>
                        <a:rPr lang="en-US" sz="1600" u="none" strike="noStrike" kern="1200" dirty="0">
                          <a:solidFill>
                            <a:schemeClr val="tx1"/>
                          </a:solidFill>
                          <a:effectLst/>
                          <a:latin typeface="Times New Roman" panose="02020603050405020304" charset="0"/>
                          <a:ea typeface="+mn-ea"/>
                          <a:cs typeface="Times New Roman" panose="02020603050405020304" charset="0"/>
                        </a:rPr>
                        <a:t>.</a:t>
                      </a:r>
                      <a:r>
                        <a:rPr lang="en-US" altLang="zh-CN" sz="1600" u="none" strike="noStrike" kern="1200" dirty="0">
                          <a:solidFill>
                            <a:schemeClr val="tx1"/>
                          </a:solidFill>
                          <a:effectLst/>
                          <a:latin typeface="Times New Roman" panose="02020603050405020304" charset="0"/>
                          <a:ea typeface="+mn-ea"/>
                          <a:cs typeface="Times New Roman" panose="02020603050405020304" charset="0"/>
                        </a:rPr>
                        <a:t>5</a:t>
                      </a:r>
                      <a:r>
                        <a:rPr lang="en-US" sz="1600" u="none" strike="noStrike" kern="1200" dirty="0">
                          <a:solidFill>
                            <a:schemeClr val="tx1"/>
                          </a:solidFill>
                          <a:effectLst/>
                          <a:latin typeface="Times New Roman" panose="02020603050405020304" charset="0"/>
                          <a:ea typeface="+mn-ea"/>
                          <a:cs typeface="Times New Roman" panose="02020603050405020304" charset="0"/>
                        </a:rPr>
                        <a:t>2</a:t>
                      </a:r>
                      <a:r>
                        <a:rPr lang="zh-CN" altLang="zh-CN" sz="1600" dirty="0">
                          <a:latin typeface="Times New Roman" panose="02020603050405020304" charset="0"/>
                          <a:ea typeface="+mn-ea"/>
                          <a:cs typeface="Times New Roman" panose="02020603050405020304" charset="0"/>
                        </a:rPr>
                        <a:t>×</a:t>
                      </a:r>
                      <a:r>
                        <a:rPr lang="en-US" altLang="zh-CN" sz="1600" u="none" strike="noStrike" kern="1200" dirty="0">
                          <a:solidFill>
                            <a:schemeClr val="tx1"/>
                          </a:solidFill>
                          <a:effectLst/>
                          <a:latin typeface="Times New Roman" panose="02020603050405020304" charset="0"/>
                          <a:ea typeface="+mn-ea"/>
                          <a:cs typeface="Times New Roman" panose="02020603050405020304" charset="0"/>
                        </a:rPr>
                        <a:t>10</a:t>
                      </a:r>
                      <a:r>
                        <a:rPr lang="en-US" altLang="zh-CN" sz="1600" baseline="30000" dirty="0">
                          <a:latin typeface="Times New Roman" panose="02020603050405020304" charset="0"/>
                          <a:ea typeface="+mn-ea"/>
                          <a:cs typeface="Times New Roman" panose="02020603050405020304" charset="0"/>
                        </a:rPr>
                        <a:t>-9 </a:t>
                      </a:r>
                      <a:endParaRPr lang="en-US" sz="1600" b="0" i="0" u="none" strike="noStrike" dirty="0">
                        <a:solidFill>
                          <a:srgbClr val="000000"/>
                        </a:solidFill>
                        <a:effectLst/>
                        <a:latin typeface="Times New Roman" panose="02020603050405020304" charset="0"/>
                        <a:ea typeface="+mn-ea"/>
                        <a:cs typeface="Times New Roman" panose="02020603050405020304" charset="0"/>
                      </a:endParaRPr>
                    </a:p>
                  </a:txBody>
                  <a:tcPr marL="7620" marR="7620" marT="7620" marB="0" anchor="ctr"/>
                </a:tc>
              </a:tr>
              <a:tr h="377299">
                <a:tc>
                  <a:txBody>
                    <a:bodyPr/>
                    <a:p>
                      <a:pPr algn="ctr" fontAlgn="b"/>
                      <a:r>
                        <a:rPr lang="en-US" sz="1600" u="none" strike="noStrike">
                          <a:effectLst/>
                          <a:latin typeface="Times New Roman" panose="02020603050405020304" charset="0"/>
                          <a:ea typeface="+mn-ea"/>
                          <a:cs typeface="Times New Roman" panose="02020603050405020304" charset="0"/>
                        </a:rPr>
                        <a:t>3s</a:t>
                      </a:r>
                      <a:r>
                        <a:rPr lang="zh-CN" altLang="en-US" sz="1600" u="none" strike="noStrike">
                          <a:effectLst/>
                          <a:latin typeface="Times New Roman" panose="02020603050405020304" charset="0"/>
                          <a:ea typeface="+mn-ea"/>
                          <a:cs typeface="Times New Roman" panose="02020603050405020304" charset="0"/>
                        </a:rPr>
                        <a:t>所需真空度</a:t>
                      </a:r>
                      <a:endParaRPr lang="zh-CN" altLang="en-US" sz="1600" b="0" i="0" u="none" strike="noStrike">
                        <a:solidFill>
                          <a:srgbClr val="000000"/>
                        </a:solidFill>
                        <a:effectLst/>
                        <a:latin typeface="Times New Roman" panose="02020603050405020304" charset="0"/>
                        <a:ea typeface="+mn-ea"/>
                        <a:cs typeface="Times New Roman" panose="02020603050405020304" charset="0"/>
                      </a:endParaRPr>
                    </a:p>
                  </a:txBody>
                  <a:tcPr marL="7620" marR="7620" marT="7620" marB="0" anchor="b"/>
                </a:tc>
                <a:tc>
                  <a:txBody>
                    <a:bodyPr/>
                    <a:p>
                      <a:pPr algn="ctr" fontAlgn="ctr"/>
                      <a:r>
                        <a:rPr lang="en-US" sz="1600" u="none" strike="noStrike" dirty="0">
                          <a:effectLst/>
                          <a:latin typeface="Times New Roman" panose="02020603050405020304" charset="0"/>
                          <a:ea typeface="+mn-ea"/>
                          <a:cs typeface="Times New Roman" panose="02020603050405020304" charset="0"/>
                        </a:rPr>
                        <a:t>1.03</a:t>
                      </a:r>
                      <a:r>
                        <a:rPr lang="zh-CN" altLang="zh-CN" sz="1600" dirty="0">
                          <a:latin typeface="Times New Roman" panose="02020603050405020304" charset="0"/>
                          <a:ea typeface="+mn-ea"/>
                          <a:cs typeface="Times New Roman" panose="02020603050405020304" charset="0"/>
                        </a:rPr>
                        <a:t>×</a:t>
                      </a:r>
                      <a:r>
                        <a:rPr lang="en-US" altLang="zh-CN" sz="1600" u="none" strike="noStrike" kern="1200" dirty="0">
                          <a:solidFill>
                            <a:schemeClr val="tx1"/>
                          </a:solidFill>
                          <a:effectLst/>
                          <a:latin typeface="Times New Roman" panose="02020603050405020304" charset="0"/>
                          <a:ea typeface="+mn-ea"/>
                          <a:cs typeface="Times New Roman" panose="02020603050405020304" charset="0"/>
                        </a:rPr>
                        <a:t>10</a:t>
                      </a:r>
                      <a:r>
                        <a:rPr lang="en-US" altLang="zh-CN" sz="1600" baseline="30000" dirty="0">
                          <a:latin typeface="Times New Roman" panose="02020603050405020304" charset="0"/>
                          <a:ea typeface="+mn-ea"/>
                          <a:cs typeface="Times New Roman" panose="02020603050405020304" charset="0"/>
                        </a:rPr>
                        <a:t>-8 </a:t>
                      </a:r>
                      <a:endParaRPr lang="en-US" sz="1600" b="0" i="0" u="none" strike="noStrike" dirty="0">
                        <a:solidFill>
                          <a:srgbClr val="000000"/>
                        </a:solidFill>
                        <a:effectLst/>
                        <a:latin typeface="Times New Roman" panose="02020603050405020304" charset="0"/>
                        <a:ea typeface="+mn-ea"/>
                        <a:cs typeface="Times New Roman" panose="02020603050405020304" charset="0"/>
                      </a:endParaRPr>
                    </a:p>
                  </a:txBody>
                  <a:tcPr marL="7620" marR="7620" marT="7620" marB="0" anchor="ctr"/>
                </a:tc>
                <a:tc>
                  <a:txBody>
                    <a:bodyPr/>
                    <a:p>
                      <a:pPr algn="ctr" fontAlgn="ctr"/>
                      <a:r>
                        <a:rPr lang="en-US" sz="1600" u="none" strike="noStrike" dirty="0">
                          <a:effectLst/>
                          <a:latin typeface="Times New Roman" panose="02020603050405020304" charset="0"/>
                          <a:ea typeface="+mn-ea"/>
                          <a:cs typeface="Times New Roman" panose="02020603050405020304" charset="0"/>
                        </a:rPr>
                        <a:t>6.71</a:t>
                      </a:r>
                      <a:r>
                        <a:rPr lang="zh-CN" altLang="zh-CN" sz="1600" dirty="0">
                          <a:latin typeface="Times New Roman" panose="02020603050405020304" charset="0"/>
                          <a:ea typeface="+mn-ea"/>
                          <a:cs typeface="Times New Roman" panose="02020603050405020304" charset="0"/>
                        </a:rPr>
                        <a:t>×</a:t>
                      </a:r>
                      <a:r>
                        <a:rPr lang="en-US" altLang="zh-CN" sz="1600" u="none" strike="noStrike" kern="1200" dirty="0">
                          <a:solidFill>
                            <a:schemeClr val="tx1"/>
                          </a:solidFill>
                          <a:effectLst/>
                          <a:latin typeface="Times New Roman" panose="02020603050405020304" charset="0"/>
                          <a:ea typeface="+mn-ea"/>
                          <a:cs typeface="Times New Roman" panose="02020603050405020304" charset="0"/>
                        </a:rPr>
                        <a:t>10</a:t>
                      </a:r>
                      <a:r>
                        <a:rPr lang="en-US" altLang="zh-CN" sz="1600" baseline="30000" dirty="0">
                          <a:latin typeface="Times New Roman" panose="02020603050405020304" charset="0"/>
                          <a:ea typeface="+mn-ea"/>
                          <a:cs typeface="Times New Roman" panose="02020603050405020304" charset="0"/>
                        </a:rPr>
                        <a:t>-9 </a:t>
                      </a:r>
                      <a:endParaRPr lang="en-US" sz="1600" b="0" i="0" u="none" strike="noStrike" dirty="0">
                        <a:solidFill>
                          <a:srgbClr val="000000"/>
                        </a:solidFill>
                        <a:effectLst/>
                        <a:latin typeface="Times New Roman" panose="02020603050405020304" charset="0"/>
                        <a:ea typeface="+mn-ea"/>
                        <a:cs typeface="Times New Roman" panose="02020603050405020304" charset="0"/>
                      </a:endParaRPr>
                    </a:p>
                  </a:txBody>
                  <a:tcPr marL="7620" marR="7620" marT="7620" marB="0" anchor="ctr"/>
                </a:tc>
                <a:tc>
                  <a:txBody>
                    <a:bodyPr/>
                    <a:p>
                      <a:pPr algn="ctr" fontAlgn="ctr"/>
                      <a:r>
                        <a:rPr lang="en-US" sz="1600" u="none" strike="noStrike" dirty="0">
                          <a:effectLst/>
                          <a:latin typeface="Times New Roman" panose="02020603050405020304" charset="0"/>
                          <a:ea typeface="+mn-ea"/>
                          <a:cs typeface="Times New Roman" panose="02020603050405020304" charset="0"/>
                        </a:rPr>
                        <a:t>6.06</a:t>
                      </a:r>
                      <a:r>
                        <a:rPr lang="zh-CN" altLang="zh-CN" sz="1600" dirty="0">
                          <a:latin typeface="Times New Roman" panose="02020603050405020304" charset="0"/>
                          <a:ea typeface="+mn-ea"/>
                          <a:cs typeface="Times New Roman" panose="02020603050405020304" charset="0"/>
                        </a:rPr>
                        <a:t>×</a:t>
                      </a:r>
                      <a:r>
                        <a:rPr lang="en-US" altLang="zh-CN" sz="1600" u="none" strike="noStrike" kern="1200" dirty="0">
                          <a:solidFill>
                            <a:schemeClr val="tx1"/>
                          </a:solidFill>
                          <a:effectLst/>
                          <a:latin typeface="Times New Roman" panose="02020603050405020304" charset="0"/>
                          <a:ea typeface="+mn-ea"/>
                          <a:cs typeface="Times New Roman" panose="02020603050405020304" charset="0"/>
                        </a:rPr>
                        <a:t>10</a:t>
                      </a:r>
                      <a:r>
                        <a:rPr lang="en-US" altLang="zh-CN" sz="1600" baseline="30000" dirty="0">
                          <a:latin typeface="Times New Roman" panose="02020603050405020304" charset="0"/>
                          <a:ea typeface="+mn-ea"/>
                          <a:cs typeface="Times New Roman" panose="02020603050405020304" charset="0"/>
                        </a:rPr>
                        <a:t>-9 </a:t>
                      </a:r>
                      <a:endParaRPr lang="en-US" sz="1600" b="0" i="0" u="none" strike="noStrike" dirty="0">
                        <a:solidFill>
                          <a:srgbClr val="000000"/>
                        </a:solidFill>
                        <a:effectLst/>
                        <a:latin typeface="Times New Roman" panose="02020603050405020304" charset="0"/>
                        <a:ea typeface="+mn-ea"/>
                        <a:cs typeface="Times New Roman" panose="02020603050405020304" charset="0"/>
                      </a:endParaRPr>
                    </a:p>
                  </a:txBody>
                  <a:tcPr marL="7620" marR="7620" marT="7620" marB="0" anchor="ctr"/>
                </a:tc>
              </a:tr>
            </a:tbl>
          </a:graphicData>
        </a:graphic>
      </p:graphicFrame>
      <p:sp>
        <p:nvSpPr>
          <p:cNvPr id="15" name="文本框 6"/>
          <p:cNvSpPr txBox="1"/>
          <p:nvPr/>
        </p:nvSpPr>
        <p:spPr>
          <a:xfrm>
            <a:off x="201210" y="4271397"/>
            <a:ext cx="8847828" cy="646331"/>
          </a:xfrm>
          <a:prstGeom prst="rect">
            <a:avLst/>
          </a:prstGeom>
          <a:solidFill>
            <a:srgbClr val="99CCFF"/>
          </a:solidFill>
          <a:ln>
            <a:solidFill>
              <a:schemeClr val="accent1">
                <a:lumMod val="75000"/>
              </a:schemeClr>
            </a:solidFill>
          </a:ln>
        </p:spPr>
        <p:txBody>
          <a:bodyPr wrap="square" rtlCol="0">
            <a:spAutoFit/>
          </a:bodyPr>
          <a:p>
            <a:pPr algn="ctr"/>
            <a:r>
              <a:rPr lang="zh-CN" altLang="en-US" sz="1800" dirty="0">
                <a:solidFill>
                  <a:srgbClr val="FF0000"/>
                </a:solidFill>
              </a:rPr>
              <a:t>离子寿命需求：动态真空度要好于</a:t>
            </a:r>
            <a:r>
              <a:rPr lang="en-US" altLang="zh-CN" sz="1800" dirty="0">
                <a:solidFill>
                  <a:srgbClr val="FF0000"/>
                </a:solidFill>
              </a:rPr>
              <a:t>1.8</a:t>
            </a:r>
            <a:r>
              <a:rPr lang="zh-CN" altLang="zh-CN" sz="1800" dirty="0">
                <a:solidFill>
                  <a:srgbClr val="FF0000"/>
                </a:solidFill>
              </a:rPr>
              <a:t> ×</a:t>
            </a:r>
            <a:r>
              <a:rPr lang="en-US" altLang="zh-CN" sz="1800" dirty="0">
                <a:solidFill>
                  <a:srgbClr val="FF0000"/>
                </a:solidFill>
              </a:rPr>
              <a:t>10</a:t>
            </a:r>
            <a:r>
              <a:rPr lang="en-US" altLang="zh-CN" sz="1800" baseline="30000" dirty="0">
                <a:solidFill>
                  <a:srgbClr val="FF0000"/>
                </a:solidFill>
              </a:rPr>
              <a:t>-9 </a:t>
            </a:r>
            <a:r>
              <a:rPr lang="en-US" altLang="zh-CN" sz="1800" dirty="0">
                <a:solidFill>
                  <a:srgbClr val="FF0000"/>
                </a:solidFill>
              </a:rPr>
              <a:t>Pa</a:t>
            </a:r>
            <a:r>
              <a:rPr lang="zh-CN" altLang="en-US" sz="1800" dirty="0">
                <a:solidFill>
                  <a:srgbClr val="FF0000"/>
                </a:solidFill>
              </a:rPr>
              <a:t>，最好小于</a:t>
            </a:r>
            <a:r>
              <a:rPr lang="en-US" altLang="zh-CN" sz="1800" b="1" dirty="0">
                <a:solidFill>
                  <a:srgbClr val="FF0000"/>
                </a:solidFill>
              </a:rPr>
              <a:t>5</a:t>
            </a:r>
            <a:r>
              <a:rPr lang="zh-CN" altLang="zh-CN" sz="1800" b="1" dirty="0">
                <a:solidFill>
                  <a:srgbClr val="FF0000"/>
                </a:solidFill>
              </a:rPr>
              <a:t> ×</a:t>
            </a:r>
            <a:r>
              <a:rPr lang="en-US" altLang="zh-CN" sz="1800" b="1" dirty="0">
                <a:solidFill>
                  <a:srgbClr val="FF0000"/>
                </a:solidFill>
              </a:rPr>
              <a:t>10</a:t>
            </a:r>
            <a:r>
              <a:rPr lang="en-US" altLang="zh-CN" sz="1800" b="1" baseline="30000" dirty="0">
                <a:solidFill>
                  <a:srgbClr val="FF0000"/>
                </a:solidFill>
              </a:rPr>
              <a:t>-10 </a:t>
            </a:r>
            <a:r>
              <a:rPr lang="en-US" altLang="zh-CN" sz="1800" dirty="0" smtClean="0">
                <a:solidFill>
                  <a:srgbClr val="FF0000"/>
                </a:solidFill>
              </a:rPr>
              <a:t>Pa</a:t>
            </a:r>
            <a:r>
              <a:rPr lang="zh-CN" altLang="en-US" sz="1800" dirty="0" smtClean="0">
                <a:solidFill>
                  <a:srgbClr val="FF0000"/>
                </a:solidFill>
              </a:rPr>
              <a:t>（</a:t>
            </a:r>
            <a:r>
              <a:rPr lang="en-US" altLang="zh-CN" sz="1800" dirty="0">
                <a:solidFill>
                  <a:srgbClr val="FF0000"/>
                </a:solidFill>
              </a:rPr>
              <a:t>~</a:t>
            </a:r>
            <a:r>
              <a:rPr lang="en-US" altLang="zh-CN" sz="1800" dirty="0" smtClean="0">
                <a:solidFill>
                  <a:srgbClr val="FF0000"/>
                </a:solidFill>
              </a:rPr>
              <a:t>5E-12Torr</a:t>
            </a:r>
            <a:r>
              <a:rPr lang="zh-CN" altLang="en-US" sz="1800" dirty="0" smtClean="0">
                <a:solidFill>
                  <a:srgbClr val="FF0000"/>
                </a:solidFill>
              </a:rPr>
              <a:t>），比现质子加速器真空提升了</a:t>
            </a:r>
            <a:r>
              <a:rPr lang="en-US" altLang="zh-CN" sz="1800" dirty="0" smtClean="0">
                <a:solidFill>
                  <a:srgbClr val="FF0000"/>
                </a:solidFill>
              </a:rPr>
              <a:t>4</a:t>
            </a:r>
            <a:r>
              <a:rPr lang="zh-CN" altLang="en-US" sz="1800" dirty="0" smtClean="0">
                <a:solidFill>
                  <a:srgbClr val="FF0000"/>
                </a:solidFill>
              </a:rPr>
              <a:t>个量级！已进入超高真空！</a:t>
            </a:r>
            <a:endParaRPr lang="en-US" sz="1800" dirty="0">
              <a:solidFill>
                <a:srgbClr val="FF0000"/>
              </a:solidFill>
            </a:endParaRPr>
          </a:p>
        </p:txBody>
      </p:sp>
      <p:sp>
        <p:nvSpPr>
          <p:cNvPr id="24" name="内容占位符 2"/>
          <p:cNvSpPr txBox="1"/>
          <p:nvPr/>
        </p:nvSpPr>
        <p:spPr>
          <a:xfrm>
            <a:off x="183279" y="845820"/>
            <a:ext cx="8620062" cy="3779520"/>
          </a:xfrm>
          <a:prstGeom prst="rect">
            <a:avLst/>
          </a:prstGeom>
        </p:spPr>
        <p:txBody>
          <a:bodyPr>
            <a:normAutofit/>
          </a:bodyPr>
          <a:p>
            <a:pPr marL="267970" marR="0" lvl="0" indent="-267970" algn="just" defTabSz="685800" rtl="0" eaLnBrk="1" fontAlgn="auto" latinLnBrk="0" hangingPunct="1">
              <a:lnSpc>
                <a:spcPct val="150000"/>
              </a:lnSpc>
              <a:spcBef>
                <a:spcPts val="1350"/>
              </a:spcBef>
              <a:spcAft>
                <a:spcPts val="0"/>
              </a:spcAft>
              <a:buClr>
                <a:schemeClr val="accent2">
                  <a:lumMod val="75000"/>
                </a:schemeClr>
              </a:buClr>
              <a:buSzPct val="70000"/>
              <a:buFont typeface="Wingdings" panose="05000000000000000000" pitchFamily="2" charset="2"/>
              <a:buChar char="p"/>
              <a:defRPr/>
            </a:pPr>
            <a:r>
              <a:rPr kumimoji="0" lang="zh-CN" altLang="en-US" sz="2400" b="1" i="0" u="none" strike="noStrike" kern="1200" cap="none" spc="0" normalizeH="0" baseline="0" noProof="0" dirty="0" smtClean="0">
                <a:ln>
                  <a:noFill/>
                </a:ln>
                <a:solidFill>
                  <a:srgbClr val="071F65"/>
                </a:solidFill>
                <a:effectLst/>
                <a:uLnTx/>
                <a:uFillTx/>
                <a:latin typeface="方正小标宋简体" panose="03000509000000000000" charset="-122"/>
                <a:ea typeface="微软雅黑" panose="020B0503020204020204" pitchFamily="34" charset="-122"/>
                <a:cs typeface="+mn-cs"/>
              </a:rPr>
              <a:t>重离子升级工程</a:t>
            </a:r>
            <a:r>
              <a:rPr kumimoji="0" lang="en-US" altLang="zh-CN" sz="2400" b="1" i="0" u="none" strike="noStrike" kern="1200" cap="none" spc="0" normalizeH="0" baseline="0" noProof="0" dirty="0" smtClean="0">
                <a:ln>
                  <a:noFill/>
                </a:ln>
                <a:solidFill>
                  <a:srgbClr val="071F65"/>
                </a:solidFill>
                <a:effectLst/>
                <a:uLnTx/>
                <a:uFillTx/>
                <a:latin typeface="方正小标宋简体" panose="03000509000000000000" charset="-122"/>
                <a:ea typeface="微软雅黑" panose="020B0503020204020204" pitchFamily="34" charset="-122"/>
                <a:cs typeface="+mn-cs"/>
              </a:rPr>
              <a:t>-</a:t>
            </a:r>
            <a:r>
              <a:rPr kumimoji="0" lang="zh-CN" altLang="en-US" sz="2400" b="1" i="0" u="none" strike="noStrike" kern="1200" cap="none" spc="0" normalizeH="0" baseline="0" noProof="0" dirty="0" smtClean="0">
                <a:ln>
                  <a:noFill/>
                </a:ln>
                <a:solidFill>
                  <a:srgbClr val="071F65"/>
                </a:solidFill>
                <a:effectLst/>
                <a:uLnTx/>
                <a:uFillTx/>
                <a:latin typeface="方正小标宋简体" panose="03000509000000000000" charset="-122"/>
                <a:ea typeface="微软雅黑" panose="020B0503020204020204" pitchFamily="34" charset="-122"/>
                <a:cs typeface="+mn-cs"/>
              </a:rPr>
              <a:t>真空系统升级改造</a:t>
            </a:r>
            <a:endParaRPr lang="zh-CN" altLang="en-US" sz="2400" b="1" dirty="0" smtClean="0">
              <a:solidFill>
                <a:srgbClr val="071F65"/>
              </a:solidFill>
              <a:latin typeface="方正小标宋简体" panose="03000509000000000000"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p14:dur="0" advTm="0"/>
    </mc:Choice>
    <mc:Fallback>
      <p:transition advTm="0"/>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32"/>
          <p:cNvGrpSpPr/>
          <p:nvPr/>
        </p:nvGrpSpPr>
        <p:grpSpPr>
          <a:xfrm>
            <a:off x="11627" y="-4686"/>
            <a:ext cx="9132373" cy="752465"/>
            <a:chOff x="-44158" y="-1644370"/>
            <a:chExt cx="9132373" cy="752465"/>
          </a:xfrm>
        </p:grpSpPr>
        <p:pic>
          <p:nvPicPr>
            <p:cNvPr id="34" name="Picture 2" descr="F:\重点实验室\办公室\宣传\实验室装置\照片\大E.JPG"/>
            <p:cNvPicPr>
              <a:picLocks noChangeAspect="1" noChangeArrowheads="1"/>
            </p:cNvPicPr>
            <p:nvPr/>
          </p:nvPicPr>
          <p:blipFill>
            <a:blip r:embed="rId1" cstate="print">
              <a:extLst>
                <a:ext uri="{BEBA8EAE-BF5A-486C-A8C5-ECC9F3942E4B}">
                  <a14:imgProps xmlns:a14="http://schemas.microsoft.com/office/drawing/2010/main">
                    <a14:imgLayer r:embed="rId2">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42718" y="-1640194"/>
              <a:ext cx="1207842" cy="744577"/>
            </a:xfrm>
            <a:prstGeom prst="roundRect">
              <a:avLst>
                <a:gd name="adj" fmla="val 0"/>
              </a:avLst>
            </a:prstGeom>
            <a:ln>
              <a:noFill/>
            </a:ln>
            <a:effectLst/>
            <a:scene3d>
              <a:camera prst="orthographicFront"/>
              <a:lightRig rig="contrasting" dir="t">
                <a:rot lat="0" lon="0" rev="4200000"/>
              </a:lightRig>
            </a:scene3d>
            <a:sp3d prstMaterial="plastic">
              <a:contourClr>
                <a:srgbClr val="969696"/>
              </a:contourClr>
            </a:sp3d>
            <a:extLst>
              <a:ext uri="{909E8E84-426E-40DD-AFC4-6F175D3DCCD1}">
                <a14:hiddenFill xmlns:a14="http://schemas.microsoft.com/office/drawing/2010/main">
                  <a:solidFill>
                    <a:srgbClr val="FFFFFF"/>
                  </a:solidFill>
                </a14:hiddenFill>
              </a:ext>
            </a:extLst>
          </p:spPr>
        </p:pic>
        <p:sp>
          <p:nvSpPr>
            <p:cNvPr id="35" name="同侧圆角矩形 26"/>
            <p:cNvSpPr>
              <a:spLocks noChangeAspect="1"/>
            </p:cNvSpPr>
            <p:nvPr/>
          </p:nvSpPr>
          <p:spPr>
            <a:xfrm rot="5400000">
              <a:off x="188194" y="-1872546"/>
              <a:ext cx="744577" cy="1209282"/>
            </a:xfrm>
            <a:prstGeom prst="round2SameRect">
              <a:avLst>
                <a:gd name="adj1" fmla="val 0"/>
                <a:gd name="adj2" fmla="val 0"/>
              </a:avLst>
            </a:prstGeom>
            <a:gradFill flip="none" rotWithShape="1">
              <a:gsLst>
                <a:gs pos="0">
                  <a:srgbClr val="2340A4">
                    <a:alpha val="19000"/>
                  </a:srgbClr>
                </a:gs>
                <a:gs pos="100000">
                  <a:srgbClr val="554281">
                    <a:alpha val="58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6" name="图片 35" descr="mmexport1562286381387.jpg"/>
            <p:cNvPicPr>
              <a:picLocks noChangeAspect="1"/>
            </p:cNvPicPr>
            <p:nvPr/>
          </p:nvPicPr>
          <p:blipFill>
            <a:blip r:embed="rId3" cstate="print"/>
            <a:stretch>
              <a:fillRect/>
            </a:stretch>
          </p:blipFill>
          <p:spPr>
            <a:xfrm>
              <a:off x="-37023" y="-1640658"/>
              <a:ext cx="1201821" cy="740865"/>
            </a:xfrm>
            <a:prstGeom prst="roundRect">
              <a:avLst>
                <a:gd name="adj" fmla="val 0"/>
              </a:avLst>
            </a:prstGeom>
            <a:ln>
              <a:noFill/>
            </a:ln>
            <a:effectLst/>
            <a:scene3d>
              <a:camera prst="orthographicFront"/>
              <a:lightRig rig="contrasting" dir="t">
                <a:rot lat="0" lon="0" rev="4200000"/>
              </a:lightRig>
            </a:scene3d>
            <a:sp3d prstMaterial="plastic">
              <a:contourClr>
                <a:srgbClr val="969696"/>
              </a:contourClr>
            </a:sp3d>
          </p:spPr>
        </p:pic>
        <p:grpSp>
          <p:nvGrpSpPr>
            <p:cNvPr id="3" name="组合 36"/>
            <p:cNvGrpSpPr/>
            <p:nvPr/>
          </p:nvGrpSpPr>
          <p:grpSpPr>
            <a:xfrm>
              <a:off x="-44158" y="-1644370"/>
              <a:ext cx="9132373" cy="752465"/>
              <a:chOff x="2247" y="11129"/>
              <a:chExt cx="9132373" cy="752465"/>
            </a:xfrm>
          </p:grpSpPr>
          <p:sp>
            <p:nvSpPr>
              <p:cNvPr id="39" name="同侧圆角矩形 6"/>
              <p:cNvSpPr/>
              <p:nvPr/>
            </p:nvSpPr>
            <p:spPr>
              <a:xfrm rot="5400000" flipH="1" flipV="1">
                <a:off x="4806542" y="-3564485"/>
                <a:ext cx="748288" cy="7907869"/>
              </a:xfrm>
              <a:prstGeom prst="round2SameRect">
                <a:avLst>
                  <a:gd name="adj1" fmla="val 0"/>
                  <a:gd name="adj2" fmla="val 0"/>
                </a:avLst>
              </a:prstGeom>
              <a:gradFill flip="none" rotWithShape="1">
                <a:gsLst>
                  <a:gs pos="100000">
                    <a:srgbClr val="2340A4"/>
                  </a:gs>
                  <a:gs pos="50000">
                    <a:srgbClr val="3555A0"/>
                  </a:gs>
                  <a:gs pos="0">
                    <a:srgbClr val="ECECEC"/>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0" name="同侧圆角矩形 28"/>
              <p:cNvSpPr>
                <a:spLocks noChangeAspect="1"/>
              </p:cNvSpPr>
              <p:nvPr/>
            </p:nvSpPr>
            <p:spPr>
              <a:xfrm rot="5400000">
                <a:off x="234599" y="-221223"/>
                <a:ext cx="744577" cy="1209282"/>
              </a:xfrm>
              <a:prstGeom prst="round2SameRect">
                <a:avLst>
                  <a:gd name="adj1" fmla="val 0"/>
                  <a:gd name="adj2" fmla="val 0"/>
                </a:avLst>
              </a:prstGeom>
              <a:gradFill flip="none" rotWithShape="1">
                <a:gsLst>
                  <a:gs pos="0">
                    <a:srgbClr val="2340A4">
                      <a:alpha val="19000"/>
                    </a:srgbClr>
                  </a:gs>
                  <a:gs pos="100000">
                    <a:srgbClr val="554281">
                      <a:alpha val="58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8" name="标题 1"/>
            <p:cNvSpPr txBox="1"/>
            <p:nvPr/>
          </p:nvSpPr>
          <p:spPr>
            <a:xfrm>
              <a:off x="1180345" y="-1540697"/>
              <a:ext cx="7889107" cy="640904"/>
            </a:xfrm>
            <a:prstGeom prst="rect">
              <a:avLst/>
            </a:prstGeom>
          </p:spPr>
          <p:txBody>
            <a:bodyPr>
              <a:normAutofit fontScale="90000"/>
            </a:bodyPr>
            <a:lstStyle>
              <a:lvl1pPr algn="l" defTabSz="685800" rtl="0" eaLnBrk="1" latinLnBrk="0" hangingPunct="1">
                <a:lnSpc>
                  <a:spcPct val="90000"/>
                </a:lnSpc>
                <a:spcBef>
                  <a:spcPct val="0"/>
                </a:spcBef>
                <a:buNone/>
                <a:defRPr sz="4000" b="1" i="0" kern="1200" baseline="0">
                  <a:solidFill>
                    <a:schemeClr val="bg1"/>
                  </a:solidFill>
                  <a:effectLst/>
                  <a:latin typeface="黑体" panose="02010609060101010101" pitchFamily="49" charset="-122"/>
                  <a:ea typeface="黑体" panose="02010609060101010101" pitchFamily="49" charset="-122"/>
                  <a:cs typeface="+mj-cs"/>
                </a:defRPr>
              </a:lvl1pPr>
            </a:lstStyle>
            <a:p>
              <a:r>
                <a:rPr lang="en-US" sz="3600" dirty="0" smtClean="0">
                  <a:latin typeface="微软雅黑" panose="020B0503020204020204" pitchFamily="34" charset="-122"/>
                  <a:ea typeface="微软雅黑" panose="020B0503020204020204" pitchFamily="34" charset="-122"/>
                  <a:cs typeface="+mn-cs"/>
                </a:rPr>
                <a:t>3. </a:t>
              </a:r>
              <a:r>
                <a:rPr sz="3600" dirty="0" smtClean="0">
                  <a:latin typeface="微软雅黑" panose="020B0503020204020204" pitchFamily="34" charset="-122"/>
                  <a:ea typeface="微软雅黑" panose="020B0503020204020204" pitchFamily="34" charset="-122"/>
                  <a:cs typeface="+mn-cs"/>
                </a:rPr>
                <a:t>装置升级工程进展</a:t>
              </a:r>
              <a:endParaRPr sz="3600" dirty="0" smtClean="0">
                <a:latin typeface="微软雅黑" panose="020B0503020204020204" pitchFamily="34" charset="-122"/>
                <a:ea typeface="微软雅黑" panose="020B0503020204020204" pitchFamily="34" charset="-122"/>
                <a:cs typeface="+mn-cs"/>
              </a:endParaRPr>
            </a:p>
          </p:txBody>
        </p:sp>
      </p:grpSp>
      <p:sp>
        <p:nvSpPr>
          <p:cNvPr id="24" name="内容占位符 2"/>
          <p:cNvSpPr txBox="1"/>
          <p:nvPr/>
        </p:nvSpPr>
        <p:spPr>
          <a:xfrm>
            <a:off x="183279" y="845820"/>
            <a:ext cx="8620062" cy="3779520"/>
          </a:xfrm>
          <a:prstGeom prst="rect">
            <a:avLst/>
          </a:prstGeom>
        </p:spPr>
        <p:txBody>
          <a:bodyPr>
            <a:normAutofit/>
          </a:bodyPr>
          <a:lstStyle/>
          <a:p>
            <a:pPr marL="267970" marR="0" lvl="0" indent="-267970" algn="just" defTabSz="685800" rtl="0" eaLnBrk="1" fontAlgn="auto" latinLnBrk="0" hangingPunct="1">
              <a:lnSpc>
                <a:spcPct val="150000"/>
              </a:lnSpc>
              <a:spcBef>
                <a:spcPts val="1350"/>
              </a:spcBef>
              <a:spcAft>
                <a:spcPts val="0"/>
              </a:spcAft>
              <a:buClr>
                <a:schemeClr val="accent2">
                  <a:lumMod val="75000"/>
                </a:schemeClr>
              </a:buClr>
              <a:buSzPct val="70000"/>
              <a:buFont typeface="Wingdings" panose="05000000000000000000" pitchFamily="2" charset="2"/>
              <a:buChar char="p"/>
              <a:defRPr/>
            </a:pPr>
            <a:r>
              <a:rPr kumimoji="0" lang="zh-CN" altLang="en-US" sz="2400" b="1" i="0" u="none" strike="noStrike" kern="1200" cap="none" spc="0" normalizeH="0" baseline="0" noProof="0" dirty="0" smtClean="0">
                <a:ln>
                  <a:noFill/>
                </a:ln>
                <a:solidFill>
                  <a:srgbClr val="071F65"/>
                </a:solidFill>
                <a:effectLst/>
                <a:uLnTx/>
                <a:uFillTx/>
                <a:latin typeface="方正小标宋简体" panose="03000509000000000000" charset="-122"/>
                <a:ea typeface="微软雅黑" panose="020B0503020204020204" pitchFamily="34" charset="-122"/>
                <a:cs typeface="+mn-cs"/>
              </a:rPr>
              <a:t>重离子升级工程</a:t>
            </a:r>
            <a:r>
              <a:rPr kumimoji="0" lang="en-US" altLang="zh-CN" sz="2400" b="1" i="0" u="none" strike="noStrike" kern="1200" cap="none" spc="0" normalizeH="0" baseline="0" noProof="0" dirty="0" smtClean="0">
                <a:ln>
                  <a:noFill/>
                </a:ln>
                <a:solidFill>
                  <a:srgbClr val="071F65"/>
                </a:solidFill>
                <a:effectLst/>
                <a:uLnTx/>
                <a:uFillTx/>
                <a:latin typeface="方正小标宋简体" panose="03000509000000000000" charset="-122"/>
                <a:ea typeface="微软雅黑" panose="020B0503020204020204" pitchFamily="34" charset="-122"/>
                <a:cs typeface="+mn-cs"/>
              </a:rPr>
              <a:t>-</a:t>
            </a:r>
            <a:r>
              <a:rPr kumimoji="0" lang="zh-CN" altLang="en-US" sz="2400" b="1" i="0" u="none" strike="noStrike" kern="1200" cap="none" spc="0" normalizeH="0" baseline="0" noProof="0" dirty="0" smtClean="0">
                <a:ln>
                  <a:noFill/>
                </a:ln>
                <a:solidFill>
                  <a:srgbClr val="071F65"/>
                </a:solidFill>
                <a:effectLst/>
                <a:uLnTx/>
                <a:uFillTx/>
                <a:latin typeface="方正小标宋简体" panose="03000509000000000000" charset="-122"/>
                <a:ea typeface="微软雅黑" panose="020B0503020204020204" pitchFamily="34" charset="-122"/>
                <a:cs typeface="+mn-cs"/>
              </a:rPr>
              <a:t>目前处于安装调试阶段</a:t>
            </a:r>
            <a:endParaRPr kumimoji="0" lang="zh-CN" altLang="en-US" sz="2400" b="1" i="0" u="none" strike="noStrike" kern="1200" cap="none" spc="0" normalizeH="0" baseline="0" noProof="0" dirty="0" smtClean="0">
              <a:ln>
                <a:noFill/>
              </a:ln>
              <a:solidFill>
                <a:srgbClr val="071F65"/>
              </a:solidFill>
              <a:effectLst/>
              <a:uLnTx/>
              <a:uFillTx/>
              <a:latin typeface="方正小标宋简体" panose="03000509000000000000" charset="-122"/>
              <a:ea typeface="微软雅黑" panose="020B0503020204020204" pitchFamily="34" charset="-122"/>
              <a:cs typeface="+mn-cs"/>
            </a:endParaRPr>
          </a:p>
        </p:txBody>
      </p:sp>
      <p:pic>
        <p:nvPicPr>
          <p:cNvPr id="4" name="图片 3"/>
          <p:cNvPicPr>
            <a:picLocks noChangeAspect="1"/>
          </p:cNvPicPr>
          <p:nvPr/>
        </p:nvPicPr>
        <p:blipFill>
          <a:blip r:embed="rId4"/>
          <a:stretch>
            <a:fillRect/>
          </a:stretch>
        </p:blipFill>
        <p:spPr>
          <a:xfrm>
            <a:off x="384810" y="1924050"/>
            <a:ext cx="3306445" cy="2506980"/>
          </a:xfrm>
          <a:prstGeom prst="rect">
            <a:avLst/>
          </a:prstGeom>
        </p:spPr>
      </p:pic>
      <p:pic>
        <p:nvPicPr>
          <p:cNvPr id="7" name="图片 6"/>
          <p:cNvPicPr>
            <a:picLocks noChangeAspect="1"/>
          </p:cNvPicPr>
          <p:nvPr/>
        </p:nvPicPr>
        <p:blipFill>
          <a:blip r:embed="rId5"/>
          <a:stretch>
            <a:fillRect/>
          </a:stretch>
        </p:blipFill>
        <p:spPr>
          <a:xfrm>
            <a:off x="3907155" y="1928495"/>
            <a:ext cx="4450715" cy="2502535"/>
          </a:xfrm>
          <a:prstGeom prst="rect">
            <a:avLst/>
          </a:prstGeom>
        </p:spPr>
      </p:pic>
      <p:sp>
        <p:nvSpPr>
          <p:cNvPr id="8" name="文本框 7"/>
          <p:cNvSpPr txBox="1"/>
          <p:nvPr/>
        </p:nvSpPr>
        <p:spPr>
          <a:xfrm>
            <a:off x="1501487" y="4526790"/>
            <a:ext cx="1071880" cy="370840"/>
          </a:xfrm>
          <a:prstGeom prst="rect">
            <a:avLst/>
          </a:prstGeom>
          <a:noFill/>
        </p:spPr>
        <p:txBody>
          <a:bodyPr wrap="none" rtlCol="0">
            <a:spAutoFit/>
          </a:bodyPr>
          <a:p>
            <a:pPr>
              <a:lnSpc>
                <a:spcPct val="130000"/>
              </a:lnSpc>
            </a:pPr>
            <a:r>
              <a:rPr lang="zh-CN" sz="1400" dirty="0" smtClean="0">
                <a:latin typeface="Arial" panose="020B0604020202020204" pitchFamily="34" charset="0"/>
                <a:ea typeface="微软雅黑" panose="020B0503020204020204" pitchFamily="34" charset="-122"/>
              </a:rPr>
              <a:t>直线厅现场</a:t>
            </a:r>
            <a:endParaRPr lang="zh-CN" sz="1400" dirty="0" smtClean="0">
              <a:latin typeface="Arial" panose="020B0604020202020204" pitchFamily="34" charset="0"/>
              <a:ea typeface="微软雅黑" panose="020B0503020204020204" pitchFamily="34" charset="-122"/>
            </a:endParaRPr>
          </a:p>
        </p:txBody>
      </p:sp>
      <p:sp>
        <p:nvSpPr>
          <p:cNvPr id="9" name="文本框 8"/>
          <p:cNvSpPr txBox="1"/>
          <p:nvPr/>
        </p:nvSpPr>
        <p:spPr>
          <a:xfrm>
            <a:off x="5596602" y="4514090"/>
            <a:ext cx="1249680" cy="370840"/>
          </a:xfrm>
          <a:prstGeom prst="rect">
            <a:avLst/>
          </a:prstGeom>
          <a:noFill/>
        </p:spPr>
        <p:txBody>
          <a:bodyPr wrap="none" rtlCol="0">
            <a:spAutoFit/>
          </a:bodyPr>
          <a:p>
            <a:pPr>
              <a:lnSpc>
                <a:spcPct val="130000"/>
              </a:lnSpc>
            </a:pPr>
            <a:r>
              <a:rPr lang="zh-CN" sz="1400" dirty="0" smtClean="0">
                <a:latin typeface="Arial" panose="020B0604020202020204" pitchFamily="34" charset="0"/>
                <a:ea typeface="微软雅黑" panose="020B0503020204020204" pitchFamily="34" charset="-122"/>
              </a:rPr>
              <a:t>同步环厅现场</a:t>
            </a:r>
            <a:endParaRPr lang="zh-CN" sz="1400" dirty="0" smtClean="0">
              <a:latin typeface="Arial" panose="020B0604020202020204" pitchFamily="34" charset="0"/>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p14:dur="0" advTm="0"/>
    </mc:Choice>
    <mc:Fallback>
      <p:transition advTm="0"/>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11627" y="-4686"/>
            <a:ext cx="9132373" cy="752465"/>
            <a:chOff x="-44158" y="-1644370"/>
            <a:chExt cx="9132373" cy="752465"/>
          </a:xfrm>
        </p:grpSpPr>
        <p:pic>
          <p:nvPicPr>
            <p:cNvPr id="21" name="Picture 2" descr="F:\重点实验室\办公室\宣传\实验室装置\照片\大E.JPG"/>
            <p:cNvPicPr>
              <a:picLocks noChangeAspect="1" noChangeArrowheads="1"/>
            </p:cNvPicPr>
            <p:nvPr/>
          </p:nvPicPr>
          <p:blipFill>
            <a:blip r:embed="rId1" cstate="print">
              <a:extLst>
                <a:ext uri="{BEBA8EAE-BF5A-486C-A8C5-ECC9F3942E4B}">
                  <a14:imgProps xmlns:a14="http://schemas.microsoft.com/office/drawing/2010/main">
                    <a14:imgLayer r:embed="rId2">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42718" y="-1640194"/>
              <a:ext cx="1207842" cy="744577"/>
            </a:xfrm>
            <a:prstGeom prst="roundRect">
              <a:avLst>
                <a:gd name="adj" fmla="val 0"/>
              </a:avLst>
            </a:prstGeom>
            <a:ln>
              <a:noFill/>
            </a:ln>
            <a:effectLst/>
            <a:scene3d>
              <a:camera prst="orthographicFront"/>
              <a:lightRig rig="contrasting" dir="t">
                <a:rot lat="0" lon="0" rev="4200000"/>
              </a:lightRig>
            </a:scene3d>
            <a:sp3d prstMaterial="plastic">
              <a:contourClr>
                <a:srgbClr val="969696"/>
              </a:contourClr>
            </a:sp3d>
            <a:extLst>
              <a:ext uri="{909E8E84-426E-40DD-AFC4-6F175D3DCCD1}">
                <a14:hiddenFill xmlns:a14="http://schemas.microsoft.com/office/drawing/2010/main">
                  <a:solidFill>
                    <a:srgbClr val="FFFFFF"/>
                  </a:solidFill>
                </a14:hiddenFill>
              </a:ext>
            </a:extLst>
          </p:spPr>
        </p:pic>
        <p:sp>
          <p:nvSpPr>
            <p:cNvPr id="22" name="同侧圆角矩形 26"/>
            <p:cNvSpPr>
              <a:spLocks noChangeAspect="1"/>
            </p:cNvSpPr>
            <p:nvPr/>
          </p:nvSpPr>
          <p:spPr>
            <a:xfrm rot="5400000">
              <a:off x="188194" y="-1872546"/>
              <a:ext cx="744577" cy="1209282"/>
            </a:xfrm>
            <a:prstGeom prst="round2SameRect">
              <a:avLst>
                <a:gd name="adj1" fmla="val 0"/>
                <a:gd name="adj2" fmla="val 0"/>
              </a:avLst>
            </a:prstGeom>
            <a:gradFill flip="none" rotWithShape="1">
              <a:gsLst>
                <a:gs pos="0">
                  <a:srgbClr val="2340A4">
                    <a:alpha val="19000"/>
                  </a:srgbClr>
                </a:gs>
                <a:gs pos="100000">
                  <a:srgbClr val="554281">
                    <a:alpha val="58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5" name="图片 24" descr="mmexport1562286381387.jpg"/>
            <p:cNvPicPr>
              <a:picLocks noChangeAspect="1"/>
            </p:cNvPicPr>
            <p:nvPr/>
          </p:nvPicPr>
          <p:blipFill>
            <a:blip r:embed="rId3" cstate="print"/>
            <a:stretch>
              <a:fillRect/>
            </a:stretch>
          </p:blipFill>
          <p:spPr>
            <a:xfrm>
              <a:off x="-37023" y="-1640658"/>
              <a:ext cx="1201821" cy="740865"/>
            </a:xfrm>
            <a:prstGeom prst="roundRect">
              <a:avLst>
                <a:gd name="adj" fmla="val 0"/>
              </a:avLst>
            </a:prstGeom>
            <a:ln>
              <a:noFill/>
            </a:ln>
            <a:effectLst/>
            <a:scene3d>
              <a:camera prst="orthographicFront"/>
              <a:lightRig rig="contrasting" dir="t">
                <a:rot lat="0" lon="0" rev="4200000"/>
              </a:lightRig>
            </a:scene3d>
            <a:sp3d prstMaterial="plastic">
              <a:contourClr>
                <a:srgbClr val="969696"/>
              </a:contourClr>
            </a:sp3d>
          </p:spPr>
        </p:pic>
        <p:grpSp>
          <p:nvGrpSpPr>
            <p:cNvPr id="4" name="组合 3"/>
            <p:cNvGrpSpPr/>
            <p:nvPr/>
          </p:nvGrpSpPr>
          <p:grpSpPr>
            <a:xfrm>
              <a:off x="-44158" y="-1644370"/>
              <a:ext cx="9132373" cy="752465"/>
              <a:chOff x="2247" y="11129"/>
              <a:chExt cx="9132373" cy="752465"/>
            </a:xfrm>
          </p:grpSpPr>
          <p:sp>
            <p:nvSpPr>
              <p:cNvPr id="23" name="同侧圆角矩形 6"/>
              <p:cNvSpPr/>
              <p:nvPr/>
            </p:nvSpPr>
            <p:spPr>
              <a:xfrm rot="5400000" flipH="1" flipV="1">
                <a:off x="4806542" y="-3564485"/>
                <a:ext cx="748288" cy="7907869"/>
              </a:xfrm>
              <a:prstGeom prst="round2SameRect">
                <a:avLst>
                  <a:gd name="adj1" fmla="val 0"/>
                  <a:gd name="adj2" fmla="val 0"/>
                </a:avLst>
              </a:prstGeom>
              <a:gradFill flip="none" rotWithShape="1">
                <a:gsLst>
                  <a:gs pos="100000">
                    <a:srgbClr val="2340A4"/>
                  </a:gs>
                  <a:gs pos="50000">
                    <a:srgbClr val="3555A0"/>
                  </a:gs>
                  <a:gs pos="0">
                    <a:srgbClr val="ECECEC"/>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6" name="同侧圆角矩形 28"/>
              <p:cNvSpPr>
                <a:spLocks noChangeAspect="1"/>
              </p:cNvSpPr>
              <p:nvPr/>
            </p:nvSpPr>
            <p:spPr>
              <a:xfrm rot="5400000">
                <a:off x="234599" y="-221223"/>
                <a:ext cx="744577" cy="1209282"/>
              </a:xfrm>
              <a:prstGeom prst="round2SameRect">
                <a:avLst>
                  <a:gd name="adj1" fmla="val 0"/>
                  <a:gd name="adj2" fmla="val 0"/>
                </a:avLst>
              </a:prstGeom>
              <a:gradFill flip="none" rotWithShape="1">
                <a:gsLst>
                  <a:gs pos="0">
                    <a:srgbClr val="2340A4">
                      <a:alpha val="19000"/>
                    </a:srgbClr>
                  </a:gs>
                  <a:gs pos="100000">
                    <a:srgbClr val="554281">
                      <a:alpha val="58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4" name="标题 1"/>
            <p:cNvSpPr txBox="1"/>
            <p:nvPr/>
          </p:nvSpPr>
          <p:spPr>
            <a:xfrm>
              <a:off x="1180346" y="-1540697"/>
              <a:ext cx="7089988" cy="640904"/>
            </a:xfrm>
            <a:prstGeom prst="rect">
              <a:avLst/>
            </a:prstGeom>
          </p:spPr>
          <p:txBody>
            <a:bodyPr>
              <a:normAutofit/>
            </a:bodyPr>
            <a:lstStyle>
              <a:lvl1pPr algn="l" defTabSz="685800" rtl="0" eaLnBrk="1" latinLnBrk="0" hangingPunct="1">
                <a:lnSpc>
                  <a:spcPct val="90000"/>
                </a:lnSpc>
                <a:spcBef>
                  <a:spcPct val="0"/>
                </a:spcBef>
                <a:buNone/>
                <a:defRPr sz="4000" b="1" i="0" kern="1200" baseline="0">
                  <a:solidFill>
                    <a:schemeClr val="bg1"/>
                  </a:solidFill>
                  <a:effectLst/>
                  <a:latin typeface="黑体" panose="02010609060101010101" pitchFamily="49" charset="-122"/>
                  <a:ea typeface="黑体" panose="02010609060101010101" pitchFamily="49" charset="-122"/>
                  <a:cs typeface="+mj-cs"/>
                </a:defRPr>
              </a:lvl1pPr>
            </a:lstStyle>
            <a:p>
              <a:r>
                <a:rPr lang="zh-CN" altLang="en-US" sz="3200" dirty="0">
                  <a:latin typeface="微软雅黑" panose="020B0503020204020204" pitchFamily="34" charset="-122"/>
                  <a:ea typeface="微软雅黑" panose="020B0503020204020204" pitchFamily="34" charset="-122"/>
                  <a:cs typeface="+mn-cs"/>
                </a:rPr>
                <a:t>目录</a:t>
              </a:r>
              <a:endParaRPr lang="zh-CN" altLang="en-US" sz="3200" dirty="0">
                <a:latin typeface="微软雅黑" panose="020B0503020204020204" pitchFamily="34" charset="-122"/>
                <a:ea typeface="微软雅黑" panose="020B0503020204020204" pitchFamily="34" charset="-122"/>
                <a:cs typeface="+mn-cs"/>
              </a:endParaRPr>
            </a:p>
          </p:txBody>
        </p:sp>
      </p:grpSp>
      <p:sp>
        <p:nvSpPr>
          <p:cNvPr id="7" name="文本框 6"/>
          <p:cNvSpPr txBox="1"/>
          <p:nvPr/>
        </p:nvSpPr>
        <p:spPr>
          <a:xfrm>
            <a:off x="1096904" y="1367150"/>
            <a:ext cx="6341169" cy="2453640"/>
          </a:xfrm>
          <a:prstGeom prst="rect">
            <a:avLst/>
          </a:prstGeom>
          <a:noFill/>
        </p:spPr>
        <p:txBody>
          <a:bodyPr wrap="square" rtlCol="0">
            <a:spAutoFit/>
          </a:bodyPr>
          <a:p>
            <a:pPr marL="342900" indent="-342900">
              <a:lnSpc>
                <a:spcPct val="160000"/>
              </a:lnSpc>
              <a:buFont typeface="Arial" panose="020B0604020202020204" pitchFamily="34" charset="0"/>
              <a:buChar char="•"/>
            </a:pPr>
            <a:r>
              <a:rPr lang="en-US" altLang="zh-CN" sz="2400" b="1" dirty="0">
                <a:latin typeface="Times New Roman" panose="02020603050405020304" charset="0"/>
                <a:ea typeface="+mj-ea"/>
                <a:cs typeface="Times New Roman" panose="02020603050405020304" charset="0"/>
              </a:rPr>
              <a:t>XiPAF</a:t>
            </a:r>
            <a:r>
              <a:rPr lang="zh-CN" altLang="en-US" sz="2400" b="1" dirty="0">
                <a:latin typeface="Times New Roman" panose="02020603050405020304" charset="0"/>
                <a:ea typeface="+mj-ea"/>
                <a:cs typeface="Times New Roman" panose="02020603050405020304" charset="0"/>
              </a:rPr>
              <a:t>装置概述</a:t>
            </a:r>
            <a:endParaRPr lang="zh-CN" altLang="en-US" sz="2400" b="1" dirty="0">
              <a:latin typeface="Times New Roman" panose="02020603050405020304" charset="0"/>
              <a:ea typeface="+mj-ea"/>
              <a:cs typeface="Times New Roman" panose="02020603050405020304" charset="0"/>
            </a:endParaRPr>
          </a:p>
          <a:p>
            <a:pPr marL="342900" indent="-342900">
              <a:lnSpc>
                <a:spcPct val="160000"/>
              </a:lnSpc>
              <a:buFont typeface="Arial" panose="020B0604020202020204" pitchFamily="34" charset="0"/>
              <a:buChar char="•"/>
            </a:pPr>
            <a:r>
              <a:rPr lang="en-US" altLang="zh-CN" sz="2400" b="1" dirty="0">
                <a:latin typeface="Times New Roman" panose="02020603050405020304" charset="0"/>
                <a:ea typeface="+mj-ea"/>
                <a:cs typeface="Times New Roman" panose="02020603050405020304" charset="0"/>
              </a:rPr>
              <a:t>XiPAF</a:t>
            </a:r>
            <a:r>
              <a:rPr lang="zh-CN" altLang="en-US" sz="2400" b="1" dirty="0">
                <a:latin typeface="Times New Roman" panose="02020603050405020304" charset="0"/>
                <a:ea typeface="+mj-ea"/>
                <a:cs typeface="Times New Roman" panose="02020603050405020304" charset="0"/>
              </a:rPr>
              <a:t>装置运行情况</a:t>
            </a:r>
            <a:endParaRPr lang="zh-CN" altLang="en-US" sz="2400" b="1" dirty="0">
              <a:latin typeface="Times New Roman" panose="02020603050405020304" charset="0"/>
              <a:ea typeface="+mj-ea"/>
              <a:cs typeface="Times New Roman" panose="02020603050405020304" charset="0"/>
            </a:endParaRPr>
          </a:p>
          <a:p>
            <a:pPr marL="342900" indent="-342900">
              <a:lnSpc>
                <a:spcPct val="160000"/>
              </a:lnSpc>
              <a:buFont typeface="Arial" panose="020B0604020202020204" pitchFamily="34" charset="0"/>
              <a:buChar char="•"/>
            </a:pPr>
            <a:r>
              <a:rPr lang="zh-CN" altLang="en-US" sz="2400" b="1" dirty="0">
                <a:latin typeface="Times New Roman" panose="02020603050405020304" charset="0"/>
                <a:ea typeface="+mj-ea"/>
                <a:cs typeface="Times New Roman" panose="02020603050405020304" charset="0"/>
              </a:rPr>
              <a:t>装置升级工程进展</a:t>
            </a:r>
            <a:endParaRPr lang="zh-CN" altLang="en-US" sz="2400" b="1" dirty="0">
              <a:latin typeface="Times New Roman" panose="02020603050405020304" charset="0"/>
              <a:ea typeface="+mj-ea"/>
              <a:cs typeface="Times New Roman" panose="02020603050405020304" charset="0"/>
            </a:endParaRPr>
          </a:p>
          <a:p>
            <a:pPr marL="342900" indent="-342900">
              <a:lnSpc>
                <a:spcPct val="160000"/>
              </a:lnSpc>
              <a:buFont typeface="Arial" panose="020B0604020202020204" pitchFamily="34" charset="0"/>
              <a:buChar char="•"/>
            </a:pPr>
            <a:r>
              <a:rPr lang="zh-CN" altLang="en-US" sz="2400" b="1" dirty="0">
                <a:latin typeface="Times New Roman" panose="02020603050405020304" charset="0"/>
                <a:ea typeface="+mj-ea"/>
                <a:cs typeface="Times New Roman" panose="02020603050405020304" charset="0"/>
              </a:rPr>
              <a:t>辐照终端介绍</a:t>
            </a:r>
            <a:endParaRPr lang="zh-CN" altLang="en-US" sz="2400" b="1" dirty="0">
              <a:latin typeface="Times New Roman" panose="02020603050405020304" charset="0"/>
              <a:ea typeface="+mj-ea"/>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p14:dur="0" advTm="0"/>
    </mc:Choice>
    <mc:Fallback>
      <p:transition advTm="0"/>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32"/>
          <p:cNvGrpSpPr/>
          <p:nvPr/>
        </p:nvGrpSpPr>
        <p:grpSpPr>
          <a:xfrm>
            <a:off x="11627" y="-4686"/>
            <a:ext cx="9132373" cy="752465"/>
            <a:chOff x="-44158" y="-1644370"/>
            <a:chExt cx="9132373" cy="752465"/>
          </a:xfrm>
        </p:grpSpPr>
        <p:pic>
          <p:nvPicPr>
            <p:cNvPr id="34" name="Picture 2" descr="F:\重点实验室\办公室\宣传\实验室装置\照片\大E.JPG"/>
            <p:cNvPicPr>
              <a:picLocks noChangeAspect="1" noChangeArrowheads="1"/>
            </p:cNvPicPr>
            <p:nvPr/>
          </p:nvPicPr>
          <p:blipFill>
            <a:blip r:embed="rId1" cstate="print">
              <a:extLst>
                <a:ext uri="{BEBA8EAE-BF5A-486C-A8C5-ECC9F3942E4B}">
                  <a14:imgProps xmlns:a14="http://schemas.microsoft.com/office/drawing/2010/main">
                    <a14:imgLayer r:embed="rId2">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42718" y="-1640194"/>
              <a:ext cx="1207842" cy="744577"/>
            </a:xfrm>
            <a:prstGeom prst="roundRect">
              <a:avLst>
                <a:gd name="adj" fmla="val 0"/>
              </a:avLst>
            </a:prstGeom>
            <a:ln>
              <a:noFill/>
            </a:ln>
            <a:effectLst/>
            <a:scene3d>
              <a:camera prst="orthographicFront"/>
              <a:lightRig rig="contrasting" dir="t">
                <a:rot lat="0" lon="0" rev="4200000"/>
              </a:lightRig>
            </a:scene3d>
            <a:sp3d prstMaterial="plastic">
              <a:contourClr>
                <a:srgbClr val="969696"/>
              </a:contourClr>
            </a:sp3d>
            <a:extLst>
              <a:ext uri="{909E8E84-426E-40DD-AFC4-6F175D3DCCD1}">
                <a14:hiddenFill xmlns:a14="http://schemas.microsoft.com/office/drawing/2010/main">
                  <a:solidFill>
                    <a:srgbClr val="FFFFFF"/>
                  </a:solidFill>
                </a14:hiddenFill>
              </a:ext>
            </a:extLst>
          </p:spPr>
        </p:pic>
        <p:sp>
          <p:nvSpPr>
            <p:cNvPr id="35" name="同侧圆角矩形 26"/>
            <p:cNvSpPr>
              <a:spLocks noChangeAspect="1"/>
            </p:cNvSpPr>
            <p:nvPr/>
          </p:nvSpPr>
          <p:spPr>
            <a:xfrm rot="5400000">
              <a:off x="188194" y="-1872546"/>
              <a:ext cx="744577" cy="1209282"/>
            </a:xfrm>
            <a:prstGeom prst="round2SameRect">
              <a:avLst>
                <a:gd name="adj1" fmla="val 0"/>
                <a:gd name="adj2" fmla="val 0"/>
              </a:avLst>
            </a:prstGeom>
            <a:gradFill flip="none" rotWithShape="1">
              <a:gsLst>
                <a:gs pos="0">
                  <a:srgbClr val="2340A4">
                    <a:alpha val="19000"/>
                  </a:srgbClr>
                </a:gs>
                <a:gs pos="100000">
                  <a:srgbClr val="554281">
                    <a:alpha val="58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6" name="图片 35" descr="mmexport1562286381387.jpg"/>
            <p:cNvPicPr>
              <a:picLocks noChangeAspect="1"/>
            </p:cNvPicPr>
            <p:nvPr/>
          </p:nvPicPr>
          <p:blipFill>
            <a:blip r:embed="rId3" cstate="print"/>
            <a:stretch>
              <a:fillRect/>
            </a:stretch>
          </p:blipFill>
          <p:spPr>
            <a:xfrm>
              <a:off x="-37023" y="-1640658"/>
              <a:ext cx="1201821" cy="740865"/>
            </a:xfrm>
            <a:prstGeom prst="roundRect">
              <a:avLst>
                <a:gd name="adj" fmla="val 0"/>
              </a:avLst>
            </a:prstGeom>
            <a:ln>
              <a:noFill/>
            </a:ln>
            <a:effectLst/>
            <a:scene3d>
              <a:camera prst="orthographicFront"/>
              <a:lightRig rig="contrasting" dir="t">
                <a:rot lat="0" lon="0" rev="4200000"/>
              </a:lightRig>
            </a:scene3d>
            <a:sp3d prstMaterial="plastic">
              <a:contourClr>
                <a:srgbClr val="969696"/>
              </a:contourClr>
            </a:sp3d>
          </p:spPr>
        </p:pic>
        <p:grpSp>
          <p:nvGrpSpPr>
            <p:cNvPr id="3" name="组合 36"/>
            <p:cNvGrpSpPr/>
            <p:nvPr/>
          </p:nvGrpSpPr>
          <p:grpSpPr>
            <a:xfrm>
              <a:off x="-44158" y="-1644370"/>
              <a:ext cx="9132373" cy="752465"/>
              <a:chOff x="2247" y="11129"/>
              <a:chExt cx="9132373" cy="752465"/>
            </a:xfrm>
          </p:grpSpPr>
          <p:sp>
            <p:nvSpPr>
              <p:cNvPr id="39" name="同侧圆角矩形 6"/>
              <p:cNvSpPr/>
              <p:nvPr/>
            </p:nvSpPr>
            <p:spPr>
              <a:xfrm rot="5400000" flipH="1" flipV="1">
                <a:off x="4806542" y="-3564485"/>
                <a:ext cx="748288" cy="7907869"/>
              </a:xfrm>
              <a:prstGeom prst="round2SameRect">
                <a:avLst>
                  <a:gd name="adj1" fmla="val 0"/>
                  <a:gd name="adj2" fmla="val 0"/>
                </a:avLst>
              </a:prstGeom>
              <a:gradFill flip="none" rotWithShape="1">
                <a:gsLst>
                  <a:gs pos="100000">
                    <a:srgbClr val="2340A4"/>
                  </a:gs>
                  <a:gs pos="50000">
                    <a:srgbClr val="3555A0"/>
                  </a:gs>
                  <a:gs pos="0">
                    <a:srgbClr val="ECECEC"/>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0" name="同侧圆角矩形 28"/>
              <p:cNvSpPr>
                <a:spLocks noChangeAspect="1"/>
              </p:cNvSpPr>
              <p:nvPr/>
            </p:nvSpPr>
            <p:spPr>
              <a:xfrm rot="5400000">
                <a:off x="234599" y="-221223"/>
                <a:ext cx="744577" cy="1209282"/>
              </a:xfrm>
              <a:prstGeom prst="round2SameRect">
                <a:avLst>
                  <a:gd name="adj1" fmla="val 0"/>
                  <a:gd name="adj2" fmla="val 0"/>
                </a:avLst>
              </a:prstGeom>
              <a:gradFill flip="none" rotWithShape="1">
                <a:gsLst>
                  <a:gs pos="0">
                    <a:srgbClr val="2340A4">
                      <a:alpha val="19000"/>
                    </a:srgbClr>
                  </a:gs>
                  <a:gs pos="100000">
                    <a:srgbClr val="554281">
                      <a:alpha val="58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8" name="标题 1"/>
            <p:cNvSpPr txBox="1"/>
            <p:nvPr/>
          </p:nvSpPr>
          <p:spPr>
            <a:xfrm>
              <a:off x="1180345" y="-1540697"/>
              <a:ext cx="7889107" cy="640904"/>
            </a:xfrm>
            <a:prstGeom prst="rect">
              <a:avLst/>
            </a:prstGeom>
          </p:spPr>
          <p:txBody>
            <a:bodyPr>
              <a:normAutofit fontScale="90000"/>
            </a:bodyPr>
            <a:lstStyle>
              <a:lvl1pPr algn="l" defTabSz="685800" rtl="0" eaLnBrk="1" latinLnBrk="0" hangingPunct="1">
                <a:lnSpc>
                  <a:spcPct val="90000"/>
                </a:lnSpc>
                <a:spcBef>
                  <a:spcPct val="0"/>
                </a:spcBef>
                <a:buNone/>
                <a:defRPr sz="4000" b="1" i="0" kern="1200" baseline="0">
                  <a:solidFill>
                    <a:schemeClr val="bg1"/>
                  </a:solidFill>
                  <a:effectLst/>
                  <a:latin typeface="黑体" panose="02010609060101010101" pitchFamily="49" charset="-122"/>
                  <a:ea typeface="黑体" panose="02010609060101010101" pitchFamily="49" charset="-122"/>
                  <a:cs typeface="+mj-cs"/>
                </a:defRPr>
              </a:lvl1pPr>
            </a:lstStyle>
            <a:p>
              <a:r>
                <a:rPr lang="en-US" sz="3600" dirty="0" smtClean="0">
                  <a:latin typeface="微软雅黑" panose="020B0503020204020204" pitchFamily="34" charset="-122"/>
                  <a:ea typeface="微软雅黑" panose="020B0503020204020204" pitchFamily="34" charset="-122"/>
                </a:rPr>
                <a:t>4. </a:t>
              </a:r>
              <a:r>
                <a:rPr sz="3600" dirty="0" smtClean="0">
                  <a:latin typeface="微软雅黑" panose="020B0503020204020204" pitchFamily="34" charset="-122"/>
                  <a:ea typeface="微软雅黑" panose="020B0503020204020204" pitchFamily="34" charset="-122"/>
                </a:rPr>
                <a:t>辐照终端介绍</a:t>
              </a:r>
              <a:endParaRPr sz="3600" dirty="0" smtClean="0">
                <a:latin typeface="微软雅黑" panose="020B0503020204020204" pitchFamily="34" charset="-122"/>
                <a:ea typeface="微软雅黑" panose="020B0503020204020204" pitchFamily="34" charset="-122"/>
              </a:endParaRPr>
            </a:p>
          </p:txBody>
        </p:sp>
      </p:grpSp>
      <p:pic>
        <p:nvPicPr>
          <p:cNvPr id="33" name="图片 3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a:xfrm>
            <a:off x="4747260" y="1127125"/>
            <a:ext cx="4075430" cy="3054985"/>
          </a:xfrm>
          <a:prstGeom prst="rect">
            <a:avLst/>
          </a:prstGeom>
          <a:noFill/>
        </p:spPr>
      </p:pic>
      <p:sp>
        <p:nvSpPr>
          <p:cNvPr id="4" name="文本框 3"/>
          <p:cNvSpPr txBox="1"/>
          <p:nvPr/>
        </p:nvSpPr>
        <p:spPr>
          <a:xfrm>
            <a:off x="6024245" y="4345305"/>
            <a:ext cx="1781810" cy="306705"/>
          </a:xfrm>
          <a:prstGeom prst="rect">
            <a:avLst/>
          </a:prstGeom>
          <a:noFill/>
        </p:spPr>
        <p:txBody>
          <a:bodyPr wrap="none" rtlCol="0">
            <a:spAutoFit/>
          </a:bodyPr>
          <a:p>
            <a:r>
              <a:rPr lang="zh-CN" altLang="en-US" dirty="0"/>
              <a:t> XiPAF质子辐照终端</a:t>
            </a:r>
            <a:endParaRPr lang="zh-CN" altLang="en-US" dirty="0"/>
          </a:p>
        </p:txBody>
      </p:sp>
      <p:sp>
        <p:nvSpPr>
          <p:cNvPr id="5" name="文本框 4"/>
          <p:cNvSpPr txBox="1"/>
          <p:nvPr/>
        </p:nvSpPr>
        <p:spPr>
          <a:xfrm>
            <a:off x="137160" y="1510030"/>
            <a:ext cx="4517390" cy="2676525"/>
          </a:xfrm>
          <a:prstGeom prst="rect">
            <a:avLst/>
          </a:prstGeom>
          <a:noFill/>
        </p:spPr>
        <p:txBody>
          <a:bodyPr wrap="square" rtlCol="0" anchor="t">
            <a:spAutoFit/>
          </a:bodyPr>
          <a:p>
            <a:pPr marL="285750" indent="-285750" algn="l">
              <a:lnSpc>
                <a:spcPct val="150000"/>
              </a:lnSpc>
              <a:buFont typeface="Arial" panose="020B0604020202020204" pitchFamily="34" charset="0"/>
              <a:buChar char="•"/>
            </a:pPr>
            <a:r>
              <a:rPr lang="zh-CN" altLang="en-US" b="1">
                <a:latin typeface="微软雅黑" panose="020B0503020204020204" pitchFamily="34" charset="-122"/>
                <a:ea typeface="微软雅黑" panose="020B0503020204020204" pitchFamily="34" charset="-122"/>
              </a:rPr>
              <a:t>管道窗为有效直径120mm、厚度50μm的钛窗；</a:t>
            </a:r>
            <a:endParaRPr lang="zh-CN" altLang="en-US" b="1">
              <a:latin typeface="微软雅黑" panose="020B0503020204020204" pitchFamily="34" charset="-122"/>
              <a:ea typeface="微软雅黑" panose="020B0503020204020204" pitchFamily="34" charset="-122"/>
            </a:endParaRPr>
          </a:p>
          <a:p>
            <a:pPr marL="285750" indent="-285750" algn="l">
              <a:lnSpc>
                <a:spcPct val="150000"/>
              </a:lnSpc>
              <a:buFont typeface="Arial" panose="020B0604020202020204" pitchFamily="34" charset="0"/>
              <a:buChar char="•"/>
            </a:pPr>
            <a:r>
              <a:rPr lang="zh-CN" altLang="en-US" b="1">
                <a:latin typeface="微软雅黑" panose="020B0503020204020204" pitchFamily="34" charset="-122"/>
                <a:ea typeface="微软雅黑" panose="020B0503020204020204" pitchFamily="34" charset="-122"/>
              </a:rPr>
              <a:t>平板电离室、像素电离室和法拉第筒为束流探测器；</a:t>
            </a:r>
            <a:endParaRPr lang="zh-CN" altLang="en-US" b="1">
              <a:latin typeface="微软雅黑" panose="020B0503020204020204" pitchFamily="34" charset="-122"/>
              <a:ea typeface="微软雅黑" panose="020B0503020204020204" pitchFamily="34" charset="-122"/>
            </a:endParaRPr>
          </a:p>
          <a:p>
            <a:pPr marL="285750" indent="-285750" algn="l">
              <a:lnSpc>
                <a:spcPct val="150000"/>
              </a:lnSpc>
              <a:buFont typeface="Arial" panose="020B0604020202020204" pitchFamily="34" charset="0"/>
              <a:buChar char="•"/>
            </a:pPr>
            <a:r>
              <a:rPr lang="zh-CN" altLang="en-US" b="1">
                <a:latin typeface="微软雅黑" panose="020B0503020204020204" pitchFamily="34" charset="-122"/>
                <a:ea typeface="微软雅黑" panose="020B0503020204020204" pitchFamily="34" charset="-122"/>
              </a:rPr>
              <a:t>降能片由5层铝片组成，通过组合实现多个能点调节；</a:t>
            </a:r>
            <a:endParaRPr lang="zh-CN" altLang="en-US" b="1">
              <a:latin typeface="微软雅黑" panose="020B0503020204020204" pitchFamily="34" charset="-122"/>
              <a:ea typeface="微软雅黑" panose="020B0503020204020204" pitchFamily="34" charset="-122"/>
            </a:endParaRPr>
          </a:p>
          <a:p>
            <a:pPr marL="285750" indent="-285750" algn="l">
              <a:lnSpc>
                <a:spcPct val="150000"/>
              </a:lnSpc>
              <a:buFont typeface="Arial" panose="020B0604020202020204" pitchFamily="34" charset="0"/>
              <a:buChar char="•"/>
            </a:pPr>
            <a:r>
              <a:rPr lang="zh-CN" altLang="en-US" b="1">
                <a:latin typeface="微软雅黑" panose="020B0503020204020204" pitchFamily="34" charset="-122"/>
                <a:ea typeface="微软雅黑" panose="020B0503020204020204" pitchFamily="34" charset="-122"/>
              </a:rPr>
              <a:t>准直孔用于根据不同样品尺寸进行不同束斑大小的筛选；</a:t>
            </a:r>
            <a:endParaRPr lang="zh-CN" altLang="en-US" b="1">
              <a:latin typeface="微软雅黑" panose="020B0503020204020204" pitchFamily="34" charset="-122"/>
              <a:ea typeface="微软雅黑" panose="020B0503020204020204" pitchFamily="34" charset="-122"/>
            </a:endParaRPr>
          </a:p>
          <a:p>
            <a:pPr marL="285750" indent="-285750" algn="l">
              <a:lnSpc>
                <a:spcPct val="150000"/>
              </a:lnSpc>
              <a:buFont typeface="Arial" panose="020B0604020202020204" pitchFamily="34" charset="0"/>
              <a:buChar char="•"/>
            </a:pPr>
            <a:r>
              <a:rPr lang="zh-CN" altLang="en-US" b="1">
                <a:latin typeface="微软雅黑" panose="020B0503020204020204" pitchFamily="34" charset="-122"/>
                <a:ea typeface="微软雅黑" panose="020B0503020204020204" pitchFamily="34" charset="-122"/>
              </a:rPr>
              <a:t>样品架尺寸为500mm×500mm，可以单次安装多个样品，通过远程移动样品架实现样品就位，提升实验效率。</a:t>
            </a:r>
            <a:endParaRPr lang="zh-CN" altLang="en-US" b="1">
              <a:latin typeface="微软雅黑" panose="020B0503020204020204" pitchFamily="34" charset="-122"/>
              <a:ea typeface="微软雅黑" panose="020B0503020204020204" pitchFamily="34" charset="-122"/>
            </a:endParaRPr>
          </a:p>
        </p:txBody>
      </p:sp>
      <p:sp>
        <p:nvSpPr>
          <p:cNvPr id="6" name="文本框 5"/>
          <p:cNvSpPr txBox="1"/>
          <p:nvPr/>
        </p:nvSpPr>
        <p:spPr>
          <a:xfrm>
            <a:off x="388620" y="841375"/>
            <a:ext cx="2354580" cy="570865"/>
          </a:xfrm>
          <a:prstGeom prst="rect">
            <a:avLst/>
          </a:prstGeom>
          <a:noFill/>
        </p:spPr>
        <p:txBody>
          <a:bodyPr wrap="none" rtlCol="0" anchor="t">
            <a:spAutoFit/>
          </a:bodyPr>
          <a:p>
            <a:pPr marL="342900" indent="-342900">
              <a:lnSpc>
                <a:spcPct val="130000"/>
              </a:lnSpc>
              <a:buFont typeface="Wingdings" panose="05000000000000000000" charset="0"/>
              <a:buChar char="l"/>
            </a:pPr>
            <a:r>
              <a:rPr lang="zh-CN" altLang="en-US" sz="2400" b="1" noProof="0" dirty="0" smtClean="0">
                <a:ln>
                  <a:noFill/>
                </a:ln>
                <a:solidFill>
                  <a:srgbClr val="071F65"/>
                </a:solidFill>
                <a:effectLst/>
                <a:uLnTx/>
                <a:uFillTx/>
                <a:latin typeface="方正小标宋简体" panose="03000509000000000000" charset="-122"/>
                <a:ea typeface="微软雅黑" panose="020B0503020204020204" pitchFamily="34" charset="-122"/>
                <a:sym typeface="+mn-ea"/>
              </a:rPr>
              <a:t>质子辐照终端</a:t>
            </a:r>
            <a:endParaRPr lang="zh-CN" altLang="en-US" sz="2400" b="1" noProof="0" dirty="0" smtClean="0">
              <a:ln>
                <a:noFill/>
              </a:ln>
              <a:solidFill>
                <a:srgbClr val="071F65"/>
              </a:solidFill>
              <a:effectLst/>
              <a:uLnTx/>
              <a:uFillTx/>
              <a:latin typeface="方正小标宋简体" panose="03000509000000000000" charset="-122"/>
              <a:ea typeface="微软雅黑" panose="020B0503020204020204" pitchFamily="34" charset="-122"/>
              <a:sym typeface="+mn-ea"/>
            </a:endParaRPr>
          </a:p>
        </p:txBody>
      </p:sp>
    </p:spTree>
  </p:cSld>
  <p:clrMapOvr>
    <a:masterClrMapping/>
  </p:clrMapOvr>
  <mc:AlternateContent xmlns:mc="http://schemas.openxmlformats.org/markup-compatibility/2006">
    <mc:Choice xmlns:p14="http://schemas.microsoft.com/office/powerpoint/2010/main" Requires="p14">
      <p:transition p14:dur="0" advTm="0"/>
    </mc:Choice>
    <mc:Fallback>
      <p:transition advTm="0"/>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32"/>
          <p:cNvGrpSpPr/>
          <p:nvPr/>
        </p:nvGrpSpPr>
        <p:grpSpPr>
          <a:xfrm>
            <a:off x="11627" y="-4686"/>
            <a:ext cx="9132373" cy="752465"/>
            <a:chOff x="-44158" y="-1644370"/>
            <a:chExt cx="9132373" cy="752465"/>
          </a:xfrm>
        </p:grpSpPr>
        <p:pic>
          <p:nvPicPr>
            <p:cNvPr id="34" name="Picture 2" descr="F:\重点实验室\办公室\宣传\实验室装置\照片\大E.JPG"/>
            <p:cNvPicPr>
              <a:picLocks noChangeAspect="1" noChangeArrowheads="1"/>
            </p:cNvPicPr>
            <p:nvPr/>
          </p:nvPicPr>
          <p:blipFill>
            <a:blip r:embed="rId1" cstate="print">
              <a:extLst>
                <a:ext uri="{BEBA8EAE-BF5A-486C-A8C5-ECC9F3942E4B}">
                  <a14:imgProps xmlns:a14="http://schemas.microsoft.com/office/drawing/2010/main">
                    <a14:imgLayer r:embed="rId2">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42718" y="-1640194"/>
              <a:ext cx="1207842" cy="744577"/>
            </a:xfrm>
            <a:prstGeom prst="roundRect">
              <a:avLst>
                <a:gd name="adj" fmla="val 0"/>
              </a:avLst>
            </a:prstGeom>
            <a:ln>
              <a:noFill/>
            </a:ln>
            <a:effectLst/>
            <a:scene3d>
              <a:camera prst="orthographicFront"/>
              <a:lightRig rig="contrasting" dir="t">
                <a:rot lat="0" lon="0" rev="4200000"/>
              </a:lightRig>
            </a:scene3d>
            <a:sp3d prstMaterial="plastic">
              <a:contourClr>
                <a:srgbClr val="969696"/>
              </a:contourClr>
            </a:sp3d>
            <a:extLst>
              <a:ext uri="{909E8E84-426E-40DD-AFC4-6F175D3DCCD1}">
                <a14:hiddenFill xmlns:a14="http://schemas.microsoft.com/office/drawing/2010/main">
                  <a:solidFill>
                    <a:srgbClr val="FFFFFF"/>
                  </a:solidFill>
                </a14:hiddenFill>
              </a:ext>
            </a:extLst>
          </p:spPr>
        </p:pic>
        <p:sp>
          <p:nvSpPr>
            <p:cNvPr id="35" name="同侧圆角矩形 26"/>
            <p:cNvSpPr>
              <a:spLocks noChangeAspect="1"/>
            </p:cNvSpPr>
            <p:nvPr/>
          </p:nvSpPr>
          <p:spPr>
            <a:xfrm rot="5400000">
              <a:off x="188194" y="-1872546"/>
              <a:ext cx="744577" cy="1209282"/>
            </a:xfrm>
            <a:prstGeom prst="round2SameRect">
              <a:avLst>
                <a:gd name="adj1" fmla="val 0"/>
                <a:gd name="adj2" fmla="val 0"/>
              </a:avLst>
            </a:prstGeom>
            <a:gradFill flip="none" rotWithShape="1">
              <a:gsLst>
                <a:gs pos="0">
                  <a:srgbClr val="2340A4">
                    <a:alpha val="19000"/>
                  </a:srgbClr>
                </a:gs>
                <a:gs pos="100000">
                  <a:srgbClr val="554281">
                    <a:alpha val="58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6" name="图片 35" descr="mmexport1562286381387.jpg"/>
            <p:cNvPicPr>
              <a:picLocks noChangeAspect="1"/>
            </p:cNvPicPr>
            <p:nvPr/>
          </p:nvPicPr>
          <p:blipFill>
            <a:blip r:embed="rId3" cstate="print"/>
            <a:stretch>
              <a:fillRect/>
            </a:stretch>
          </p:blipFill>
          <p:spPr>
            <a:xfrm>
              <a:off x="-37023" y="-1640658"/>
              <a:ext cx="1201821" cy="740865"/>
            </a:xfrm>
            <a:prstGeom prst="roundRect">
              <a:avLst>
                <a:gd name="adj" fmla="val 0"/>
              </a:avLst>
            </a:prstGeom>
            <a:ln>
              <a:noFill/>
            </a:ln>
            <a:effectLst/>
            <a:scene3d>
              <a:camera prst="orthographicFront"/>
              <a:lightRig rig="contrasting" dir="t">
                <a:rot lat="0" lon="0" rev="4200000"/>
              </a:lightRig>
            </a:scene3d>
            <a:sp3d prstMaterial="plastic">
              <a:contourClr>
                <a:srgbClr val="969696"/>
              </a:contourClr>
            </a:sp3d>
          </p:spPr>
        </p:pic>
        <p:grpSp>
          <p:nvGrpSpPr>
            <p:cNvPr id="3" name="组合 36"/>
            <p:cNvGrpSpPr/>
            <p:nvPr/>
          </p:nvGrpSpPr>
          <p:grpSpPr>
            <a:xfrm>
              <a:off x="-44158" y="-1644370"/>
              <a:ext cx="9132373" cy="752465"/>
              <a:chOff x="2247" y="11129"/>
              <a:chExt cx="9132373" cy="752465"/>
            </a:xfrm>
          </p:grpSpPr>
          <p:sp>
            <p:nvSpPr>
              <p:cNvPr id="39" name="同侧圆角矩形 6"/>
              <p:cNvSpPr/>
              <p:nvPr/>
            </p:nvSpPr>
            <p:spPr>
              <a:xfrm rot="5400000" flipH="1" flipV="1">
                <a:off x="4806542" y="-3564485"/>
                <a:ext cx="748288" cy="7907869"/>
              </a:xfrm>
              <a:prstGeom prst="round2SameRect">
                <a:avLst>
                  <a:gd name="adj1" fmla="val 0"/>
                  <a:gd name="adj2" fmla="val 0"/>
                </a:avLst>
              </a:prstGeom>
              <a:gradFill flip="none" rotWithShape="1">
                <a:gsLst>
                  <a:gs pos="100000">
                    <a:srgbClr val="2340A4"/>
                  </a:gs>
                  <a:gs pos="50000">
                    <a:srgbClr val="3555A0"/>
                  </a:gs>
                  <a:gs pos="0">
                    <a:srgbClr val="ECECEC"/>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0" name="同侧圆角矩形 28"/>
              <p:cNvSpPr>
                <a:spLocks noChangeAspect="1"/>
              </p:cNvSpPr>
              <p:nvPr/>
            </p:nvSpPr>
            <p:spPr>
              <a:xfrm rot="5400000">
                <a:off x="234599" y="-221223"/>
                <a:ext cx="744577" cy="1209282"/>
              </a:xfrm>
              <a:prstGeom prst="round2SameRect">
                <a:avLst>
                  <a:gd name="adj1" fmla="val 0"/>
                  <a:gd name="adj2" fmla="val 0"/>
                </a:avLst>
              </a:prstGeom>
              <a:gradFill flip="none" rotWithShape="1">
                <a:gsLst>
                  <a:gs pos="0">
                    <a:srgbClr val="2340A4">
                      <a:alpha val="19000"/>
                    </a:srgbClr>
                  </a:gs>
                  <a:gs pos="100000">
                    <a:srgbClr val="554281">
                      <a:alpha val="58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8" name="标题 1"/>
            <p:cNvSpPr txBox="1"/>
            <p:nvPr/>
          </p:nvSpPr>
          <p:spPr>
            <a:xfrm>
              <a:off x="1180345" y="-1540697"/>
              <a:ext cx="7889107" cy="640904"/>
            </a:xfrm>
            <a:prstGeom prst="rect">
              <a:avLst/>
            </a:prstGeom>
          </p:spPr>
          <p:txBody>
            <a:bodyPr>
              <a:normAutofit fontScale="90000"/>
            </a:bodyPr>
            <a:lstStyle>
              <a:lvl1pPr algn="l" defTabSz="685800" rtl="0" eaLnBrk="1" latinLnBrk="0" hangingPunct="1">
                <a:lnSpc>
                  <a:spcPct val="90000"/>
                </a:lnSpc>
                <a:spcBef>
                  <a:spcPct val="0"/>
                </a:spcBef>
                <a:buNone/>
                <a:defRPr sz="4000" b="1" i="0" kern="1200" baseline="0">
                  <a:solidFill>
                    <a:schemeClr val="bg1"/>
                  </a:solidFill>
                  <a:effectLst/>
                  <a:latin typeface="黑体" panose="02010609060101010101" pitchFamily="49" charset="-122"/>
                  <a:ea typeface="黑体" panose="02010609060101010101" pitchFamily="49" charset="-122"/>
                  <a:cs typeface="+mj-cs"/>
                </a:defRPr>
              </a:lvl1pPr>
            </a:lstStyle>
            <a:p>
              <a:r>
                <a:rPr lang="en-US" sz="3600" dirty="0" smtClean="0">
                  <a:latin typeface="微软雅黑" panose="020B0503020204020204" pitchFamily="34" charset="-122"/>
                  <a:ea typeface="微软雅黑" panose="020B0503020204020204" pitchFamily="34" charset="-122"/>
                </a:rPr>
                <a:t>4. </a:t>
              </a:r>
              <a:r>
                <a:rPr sz="3600" dirty="0" smtClean="0">
                  <a:latin typeface="微软雅黑" panose="020B0503020204020204" pitchFamily="34" charset="-122"/>
                  <a:ea typeface="微软雅黑" panose="020B0503020204020204" pitchFamily="34" charset="-122"/>
                </a:rPr>
                <a:t>辐照终端介绍</a:t>
              </a:r>
              <a:endParaRPr sz="3600" dirty="0" smtClean="0">
                <a:latin typeface="微软雅黑" panose="020B0503020204020204" pitchFamily="34" charset="-122"/>
                <a:ea typeface="微软雅黑" panose="020B0503020204020204" pitchFamily="34" charset="-122"/>
              </a:endParaRPr>
            </a:p>
          </p:txBody>
        </p:sp>
      </p:grpSp>
      <p:sp>
        <p:nvSpPr>
          <p:cNvPr id="100" name="文本框 99"/>
          <p:cNvSpPr txBox="1"/>
          <p:nvPr/>
        </p:nvSpPr>
        <p:spPr>
          <a:xfrm>
            <a:off x="509270" y="1304290"/>
            <a:ext cx="8204200" cy="1383665"/>
          </a:xfrm>
          <a:prstGeom prst="rect">
            <a:avLst/>
          </a:prstGeom>
          <a:noFill/>
          <a:ln w="9525">
            <a:noFill/>
          </a:ln>
        </p:spPr>
        <p:txBody>
          <a:bodyPr wrap="square">
            <a:spAutoFit/>
          </a:bodyPr>
          <a:p>
            <a:pPr indent="266700">
              <a:lnSpc>
                <a:spcPct val="150000"/>
              </a:lnSpc>
            </a:pPr>
            <a:r>
              <a:rPr lang="zh-CN" b="1" dirty="0" smtClean="0">
                <a:latin typeface="微软雅黑" panose="020B0503020204020204" pitchFamily="34" charset="-122"/>
                <a:ea typeface="微软雅黑" panose="020B0503020204020204" pitchFamily="34" charset="-122"/>
                <a:cs typeface="微软雅黑" panose="020B0503020204020204" pitchFamily="34" charset="-122"/>
              </a:rPr>
              <a:t>辐照</a:t>
            </a:r>
            <a:r>
              <a:rPr lang="zh-CN" b="1" dirty="0">
                <a:latin typeface="微软雅黑" panose="020B0503020204020204" pitchFamily="34" charset="-122"/>
                <a:ea typeface="微软雅黑" panose="020B0503020204020204" pitchFamily="34" charset="-122"/>
                <a:cs typeface="微软雅黑" panose="020B0503020204020204" pitchFamily="34" charset="-122"/>
              </a:rPr>
              <a:t>终端的引出能量在</a:t>
            </a:r>
            <a:r>
              <a:rPr lang="en-US" b="1"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rPr>
              <a:t>10~200MeV</a:t>
            </a:r>
            <a:r>
              <a:rPr lang="zh-CN" b="1" dirty="0">
                <a:latin typeface="微软雅黑" panose="020B0503020204020204" pitchFamily="34" charset="-122"/>
                <a:ea typeface="微软雅黑" panose="020B0503020204020204" pitchFamily="34" charset="-122"/>
                <a:cs typeface="微软雅黑" panose="020B0503020204020204" pitchFamily="34" charset="-122"/>
              </a:rPr>
              <a:t>之间连续可调，靶上注量率在</a:t>
            </a:r>
            <a:r>
              <a:rPr lang="en-US" b="1"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rPr>
              <a:t>10</a:t>
            </a:r>
            <a:r>
              <a:rPr lang="en-US" b="1" baseline="30000"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rPr>
              <a:t>5</a:t>
            </a:r>
            <a:r>
              <a:rPr lang="en-US" b="1"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rPr>
              <a:t>~10</a:t>
            </a:r>
            <a:r>
              <a:rPr lang="en-US" b="1" baseline="30000"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rPr>
              <a:t>9</a:t>
            </a:r>
            <a:r>
              <a:rPr lang="en-US" b="1"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rPr>
              <a:t>/(cm</a:t>
            </a:r>
            <a:r>
              <a:rPr lang="en-US" b="1" baseline="30000"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rPr>
              <a:t>2</a:t>
            </a:r>
            <a:r>
              <a:rPr lang="en-US" b="1"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rPr>
              <a:t>·s)</a:t>
            </a:r>
            <a:r>
              <a:rPr lang="zh-CN" b="1" dirty="0">
                <a:latin typeface="微软雅黑" panose="020B0503020204020204" pitchFamily="34" charset="-122"/>
                <a:ea typeface="微软雅黑" panose="020B0503020204020204" pitchFamily="34" charset="-122"/>
                <a:cs typeface="微软雅黑" panose="020B0503020204020204" pitchFamily="34" charset="-122"/>
              </a:rPr>
              <a:t>之间连续可调，脉冲宽度在</a:t>
            </a:r>
            <a:r>
              <a:rPr lang="en-US" b="1" dirty="0">
                <a:latin typeface="微软雅黑" panose="020B0503020204020204" pitchFamily="34" charset="-122"/>
                <a:ea typeface="微软雅黑" panose="020B0503020204020204" pitchFamily="34" charset="-122"/>
                <a:cs typeface="微软雅黑" panose="020B0503020204020204" pitchFamily="34" charset="-122"/>
              </a:rPr>
              <a:t>1~10s</a:t>
            </a:r>
            <a:r>
              <a:rPr lang="zh-CN" b="1" dirty="0">
                <a:latin typeface="微软雅黑" panose="020B0503020204020204" pitchFamily="34" charset="-122"/>
                <a:ea typeface="微软雅黑" panose="020B0503020204020204" pitchFamily="34" charset="-122"/>
                <a:cs typeface="微软雅黑" panose="020B0503020204020204" pitchFamily="34" charset="-122"/>
              </a:rPr>
              <a:t>之间连续可调，为各种实验需求提供了灵活的选择。</a:t>
            </a:r>
            <a:endParaRPr lang="zh-CN" b="1" dirty="0">
              <a:latin typeface="微软雅黑" panose="020B0503020204020204" pitchFamily="34" charset="-122"/>
              <a:ea typeface="微软雅黑" panose="020B0503020204020204" pitchFamily="34" charset="-122"/>
              <a:cs typeface="微软雅黑" panose="020B0503020204020204" pitchFamily="34" charset="-122"/>
            </a:endParaRPr>
          </a:p>
          <a:p>
            <a:pPr indent="266700">
              <a:lnSpc>
                <a:spcPct val="150000"/>
              </a:lnSpc>
            </a:pPr>
            <a:r>
              <a:rPr lang="zh-CN" altLang="en-US" b="1" dirty="0">
                <a:sym typeface="+mn-ea"/>
              </a:rPr>
              <a:t>在</a:t>
            </a:r>
            <a:r>
              <a:rPr lang="zh-CN" altLang="en-US" b="1" dirty="0">
                <a:solidFill>
                  <a:schemeClr val="accent6"/>
                </a:solidFill>
                <a:sym typeface="+mn-ea"/>
              </a:rPr>
              <a:t>束流测量</a:t>
            </a:r>
            <a:r>
              <a:rPr lang="zh-CN" altLang="en-US" b="1" dirty="0">
                <a:sym typeface="+mn-ea"/>
              </a:rPr>
              <a:t>方面，电离室覆盖本装置质子束流强度，因此平板电离室和像素电离室是质子终端最主要的探测器。</a:t>
            </a:r>
            <a:endParaRPr lang="zh-CN" altLang="en-US" b="1" dirty="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6" name="文本框 5"/>
          <p:cNvSpPr txBox="1"/>
          <p:nvPr/>
        </p:nvSpPr>
        <p:spPr>
          <a:xfrm>
            <a:off x="388620" y="841375"/>
            <a:ext cx="2354580" cy="570865"/>
          </a:xfrm>
          <a:prstGeom prst="rect">
            <a:avLst/>
          </a:prstGeom>
          <a:noFill/>
        </p:spPr>
        <p:txBody>
          <a:bodyPr wrap="none" rtlCol="0" anchor="t">
            <a:spAutoFit/>
          </a:bodyPr>
          <a:p>
            <a:pPr marL="342900" indent="-342900">
              <a:lnSpc>
                <a:spcPct val="130000"/>
              </a:lnSpc>
              <a:buFont typeface="Wingdings" panose="05000000000000000000" charset="0"/>
              <a:buChar char="l"/>
            </a:pPr>
            <a:r>
              <a:rPr lang="zh-CN" altLang="en-US" sz="2400" b="1" noProof="0" dirty="0" smtClean="0">
                <a:ln>
                  <a:noFill/>
                </a:ln>
                <a:solidFill>
                  <a:srgbClr val="071F65"/>
                </a:solidFill>
                <a:effectLst/>
                <a:uLnTx/>
                <a:uFillTx/>
                <a:latin typeface="方正小标宋简体" panose="03000509000000000000" charset="-122"/>
                <a:ea typeface="微软雅黑" panose="020B0503020204020204" pitchFamily="34" charset="-122"/>
                <a:sym typeface="+mn-ea"/>
              </a:rPr>
              <a:t>质子辐照终端</a:t>
            </a:r>
            <a:endParaRPr lang="zh-CN" altLang="en-US" sz="2400" b="1" noProof="0" dirty="0" smtClean="0">
              <a:ln>
                <a:noFill/>
              </a:ln>
              <a:solidFill>
                <a:srgbClr val="071F65"/>
              </a:solidFill>
              <a:effectLst/>
              <a:uLnTx/>
              <a:uFillTx/>
              <a:latin typeface="方正小标宋简体" panose="03000509000000000000" charset="-122"/>
              <a:ea typeface="微软雅黑" panose="020B0503020204020204" pitchFamily="34" charset="-122"/>
              <a:sym typeface="+mn-ea"/>
            </a:endParaRPr>
          </a:p>
        </p:txBody>
      </p:sp>
      <p:pic>
        <p:nvPicPr>
          <p:cNvPr id="7" name="图片 6"/>
          <p:cNvPicPr>
            <a:picLocks noChangeAspect="1"/>
          </p:cNvPicPr>
          <p:nvPr/>
        </p:nvPicPr>
        <p:blipFill>
          <a:blip r:embed="rId4"/>
          <a:stretch>
            <a:fillRect/>
          </a:stretch>
        </p:blipFill>
        <p:spPr>
          <a:xfrm>
            <a:off x="636270" y="2746375"/>
            <a:ext cx="2331085" cy="1845310"/>
          </a:xfrm>
          <a:prstGeom prst="rect">
            <a:avLst/>
          </a:prstGeom>
        </p:spPr>
      </p:pic>
      <p:sp>
        <p:nvSpPr>
          <p:cNvPr id="9" name="文本框 8"/>
          <p:cNvSpPr txBox="1"/>
          <p:nvPr/>
        </p:nvSpPr>
        <p:spPr>
          <a:xfrm>
            <a:off x="456565" y="4591685"/>
            <a:ext cx="2894330" cy="306705"/>
          </a:xfrm>
          <a:prstGeom prst="rect">
            <a:avLst/>
          </a:prstGeom>
          <a:noFill/>
        </p:spPr>
        <p:txBody>
          <a:bodyPr wrap="none" rtlCol="0">
            <a:spAutoFit/>
          </a:bodyPr>
          <a:p>
            <a:r>
              <a:rPr lang="zh-CN" altLang="en-US" dirty="0"/>
              <a:t> 慢引出束流，不同探测器适用范围</a:t>
            </a:r>
            <a:endParaRPr lang="zh-CN" altLang="en-US" dirty="0"/>
          </a:p>
        </p:txBody>
      </p:sp>
      <p:pic>
        <p:nvPicPr>
          <p:cNvPr id="10" name="图片 1"/>
          <p:cNvPicPr/>
          <p:nvPr/>
        </p:nvPicPr>
        <p:blipFill>
          <a:blip r:embed="rId5"/>
          <a:stretch>
            <a:fillRect/>
          </a:stretch>
        </p:blipFill>
        <p:spPr>
          <a:xfrm>
            <a:off x="3300095" y="2876550"/>
            <a:ext cx="3014345" cy="1323975"/>
          </a:xfrm>
          <a:prstGeom prst="rect">
            <a:avLst/>
          </a:prstGeom>
        </p:spPr>
      </p:pic>
      <p:pic>
        <p:nvPicPr>
          <p:cNvPr id="11" name="图片 2" descr="F:\王迪临时\辐照终端介绍\辐照终端介绍\IC和FC.emf"/>
          <p:cNvPicPr/>
          <p:nvPr/>
        </p:nvPicPr>
        <p:blipFill>
          <a:blip r:embed="rId6" cstate="print">
            <a:extLst>
              <a:ext uri="{28A0092B-C50C-407E-A947-70E740481C1C}">
                <a14:useLocalDpi xmlns:a14="http://schemas.microsoft.com/office/drawing/2010/main" val="0"/>
              </a:ext>
            </a:extLst>
          </a:blip>
          <a:srcRect/>
          <a:stretch>
            <a:fillRect/>
          </a:stretch>
        </p:blipFill>
        <p:spPr>
          <a:xfrm>
            <a:off x="6450330" y="2889250"/>
            <a:ext cx="2165985" cy="1311275"/>
          </a:xfrm>
          <a:prstGeom prst="rect">
            <a:avLst/>
          </a:prstGeom>
          <a:noFill/>
          <a:ln>
            <a:noFill/>
          </a:ln>
        </p:spPr>
      </p:pic>
      <p:sp>
        <p:nvSpPr>
          <p:cNvPr id="12" name="文本框 11"/>
          <p:cNvSpPr txBox="1"/>
          <p:nvPr/>
        </p:nvSpPr>
        <p:spPr>
          <a:xfrm>
            <a:off x="3982085" y="4389120"/>
            <a:ext cx="1649730" cy="306705"/>
          </a:xfrm>
          <a:prstGeom prst="rect">
            <a:avLst/>
          </a:prstGeom>
          <a:noFill/>
        </p:spPr>
        <p:txBody>
          <a:bodyPr wrap="none" rtlCol="0">
            <a:spAutoFit/>
          </a:bodyPr>
          <a:p>
            <a:r>
              <a:rPr lang="zh-CN" altLang="en-US" dirty="0"/>
              <a:t> 注量率监测示意图</a:t>
            </a:r>
            <a:endParaRPr lang="zh-CN" altLang="en-US" dirty="0"/>
          </a:p>
        </p:txBody>
      </p:sp>
      <p:sp>
        <p:nvSpPr>
          <p:cNvPr id="13" name="文本框 12"/>
          <p:cNvSpPr txBox="1"/>
          <p:nvPr/>
        </p:nvSpPr>
        <p:spPr>
          <a:xfrm>
            <a:off x="6708140" y="4401820"/>
            <a:ext cx="1827530" cy="306705"/>
          </a:xfrm>
          <a:prstGeom prst="rect">
            <a:avLst/>
          </a:prstGeom>
          <a:noFill/>
        </p:spPr>
        <p:txBody>
          <a:bodyPr wrap="none" rtlCol="0">
            <a:spAutoFit/>
          </a:bodyPr>
          <a:p>
            <a:r>
              <a:rPr lang="zh-CN" altLang="en-US" dirty="0"/>
              <a:t> 法拉第筒标定注量率</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p14:dur="0" advTm="0"/>
    </mc:Choice>
    <mc:Fallback>
      <p:transition advTm="0"/>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32"/>
          <p:cNvGrpSpPr/>
          <p:nvPr/>
        </p:nvGrpSpPr>
        <p:grpSpPr>
          <a:xfrm>
            <a:off x="11627" y="-4686"/>
            <a:ext cx="9132373" cy="752465"/>
            <a:chOff x="-44158" y="-1644370"/>
            <a:chExt cx="9132373" cy="752465"/>
          </a:xfrm>
        </p:grpSpPr>
        <p:pic>
          <p:nvPicPr>
            <p:cNvPr id="34" name="Picture 2" descr="F:\重点实验室\办公室\宣传\实验室装置\照片\大E.JPG"/>
            <p:cNvPicPr>
              <a:picLocks noChangeAspect="1" noChangeArrowheads="1"/>
            </p:cNvPicPr>
            <p:nvPr/>
          </p:nvPicPr>
          <p:blipFill>
            <a:blip r:embed="rId1" cstate="print">
              <a:extLst>
                <a:ext uri="{BEBA8EAE-BF5A-486C-A8C5-ECC9F3942E4B}">
                  <a14:imgProps xmlns:a14="http://schemas.microsoft.com/office/drawing/2010/main">
                    <a14:imgLayer r:embed="rId2">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42718" y="-1640194"/>
              <a:ext cx="1207842" cy="744577"/>
            </a:xfrm>
            <a:prstGeom prst="roundRect">
              <a:avLst>
                <a:gd name="adj" fmla="val 0"/>
              </a:avLst>
            </a:prstGeom>
            <a:ln>
              <a:noFill/>
            </a:ln>
            <a:effectLst/>
            <a:scene3d>
              <a:camera prst="orthographicFront"/>
              <a:lightRig rig="contrasting" dir="t">
                <a:rot lat="0" lon="0" rev="4200000"/>
              </a:lightRig>
            </a:scene3d>
            <a:sp3d prstMaterial="plastic">
              <a:contourClr>
                <a:srgbClr val="969696"/>
              </a:contourClr>
            </a:sp3d>
            <a:extLst>
              <a:ext uri="{909E8E84-426E-40DD-AFC4-6F175D3DCCD1}">
                <a14:hiddenFill xmlns:a14="http://schemas.microsoft.com/office/drawing/2010/main">
                  <a:solidFill>
                    <a:srgbClr val="FFFFFF"/>
                  </a:solidFill>
                </a14:hiddenFill>
              </a:ext>
            </a:extLst>
          </p:spPr>
        </p:pic>
        <p:sp>
          <p:nvSpPr>
            <p:cNvPr id="35" name="同侧圆角矩形 26"/>
            <p:cNvSpPr>
              <a:spLocks noChangeAspect="1"/>
            </p:cNvSpPr>
            <p:nvPr/>
          </p:nvSpPr>
          <p:spPr>
            <a:xfrm rot="5400000">
              <a:off x="188194" y="-1872546"/>
              <a:ext cx="744577" cy="1209282"/>
            </a:xfrm>
            <a:prstGeom prst="round2SameRect">
              <a:avLst>
                <a:gd name="adj1" fmla="val 0"/>
                <a:gd name="adj2" fmla="val 0"/>
              </a:avLst>
            </a:prstGeom>
            <a:gradFill flip="none" rotWithShape="1">
              <a:gsLst>
                <a:gs pos="0">
                  <a:srgbClr val="2340A4">
                    <a:alpha val="19000"/>
                  </a:srgbClr>
                </a:gs>
                <a:gs pos="100000">
                  <a:srgbClr val="554281">
                    <a:alpha val="58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6" name="图片 35" descr="mmexport1562286381387.jpg"/>
            <p:cNvPicPr>
              <a:picLocks noChangeAspect="1"/>
            </p:cNvPicPr>
            <p:nvPr/>
          </p:nvPicPr>
          <p:blipFill>
            <a:blip r:embed="rId3" cstate="print"/>
            <a:stretch>
              <a:fillRect/>
            </a:stretch>
          </p:blipFill>
          <p:spPr>
            <a:xfrm>
              <a:off x="-37023" y="-1640658"/>
              <a:ext cx="1201821" cy="740865"/>
            </a:xfrm>
            <a:prstGeom prst="roundRect">
              <a:avLst>
                <a:gd name="adj" fmla="val 0"/>
              </a:avLst>
            </a:prstGeom>
            <a:ln>
              <a:noFill/>
            </a:ln>
            <a:effectLst/>
            <a:scene3d>
              <a:camera prst="orthographicFront"/>
              <a:lightRig rig="contrasting" dir="t">
                <a:rot lat="0" lon="0" rev="4200000"/>
              </a:lightRig>
            </a:scene3d>
            <a:sp3d prstMaterial="plastic">
              <a:contourClr>
                <a:srgbClr val="969696"/>
              </a:contourClr>
            </a:sp3d>
          </p:spPr>
        </p:pic>
        <p:grpSp>
          <p:nvGrpSpPr>
            <p:cNvPr id="3" name="组合 36"/>
            <p:cNvGrpSpPr/>
            <p:nvPr/>
          </p:nvGrpSpPr>
          <p:grpSpPr>
            <a:xfrm>
              <a:off x="-44158" y="-1644370"/>
              <a:ext cx="9132373" cy="752465"/>
              <a:chOff x="2247" y="11129"/>
              <a:chExt cx="9132373" cy="752465"/>
            </a:xfrm>
          </p:grpSpPr>
          <p:sp>
            <p:nvSpPr>
              <p:cNvPr id="39" name="同侧圆角矩形 6"/>
              <p:cNvSpPr/>
              <p:nvPr/>
            </p:nvSpPr>
            <p:spPr>
              <a:xfrm rot="5400000" flipH="1" flipV="1">
                <a:off x="4806542" y="-3564485"/>
                <a:ext cx="748288" cy="7907869"/>
              </a:xfrm>
              <a:prstGeom prst="round2SameRect">
                <a:avLst>
                  <a:gd name="adj1" fmla="val 0"/>
                  <a:gd name="adj2" fmla="val 0"/>
                </a:avLst>
              </a:prstGeom>
              <a:gradFill flip="none" rotWithShape="1">
                <a:gsLst>
                  <a:gs pos="100000">
                    <a:srgbClr val="2340A4"/>
                  </a:gs>
                  <a:gs pos="50000">
                    <a:srgbClr val="3555A0"/>
                  </a:gs>
                  <a:gs pos="0">
                    <a:srgbClr val="ECECEC"/>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0" name="同侧圆角矩形 28"/>
              <p:cNvSpPr>
                <a:spLocks noChangeAspect="1"/>
              </p:cNvSpPr>
              <p:nvPr/>
            </p:nvSpPr>
            <p:spPr>
              <a:xfrm rot="5400000">
                <a:off x="234599" y="-221223"/>
                <a:ext cx="744577" cy="1209282"/>
              </a:xfrm>
              <a:prstGeom prst="round2SameRect">
                <a:avLst>
                  <a:gd name="adj1" fmla="val 0"/>
                  <a:gd name="adj2" fmla="val 0"/>
                </a:avLst>
              </a:prstGeom>
              <a:gradFill flip="none" rotWithShape="1">
                <a:gsLst>
                  <a:gs pos="0">
                    <a:srgbClr val="2340A4">
                      <a:alpha val="19000"/>
                    </a:srgbClr>
                  </a:gs>
                  <a:gs pos="100000">
                    <a:srgbClr val="554281">
                      <a:alpha val="58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8" name="标题 1"/>
            <p:cNvSpPr txBox="1"/>
            <p:nvPr/>
          </p:nvSpPr>
          <p:spPr>
            <a:xfrm>
              <a:off x="1180345" y="-1540697"/>
              <a:ext cx="7889107" cy="640904"/>
            </a:xfrm>
            <a:prstGeom prst="rect">
              <a:avLst/>
            </a:prstGeom>
          </p:spPr>
          <p:txBody>
            <a:bodyPr>
              <a:normAutofit fontScale="90000"/>
            </a:bodyPr>
            <a:lstStyle>
              <a:lvl1pPr algn="l" defTabSz="685800" rtl="0" eaLnBrk="1" latinLnBrk="0" hangingPunct="1">
                <a:lnSpc>
                  <a:spcPct val="90000"/>
                </a:lnSpc>
                <a:spcBef>
                  <a:spcPct val="0"/>
                </a:spcBef>
                <a:buNone/>
                <a:defRPr sz="4000" b="1" i="0" kern="1200" baseline="0">
                  <a:solidFill>
                    <a:schemeClr val="bg1"/>
                  </a:solidFill>
                  <a:effectLst/>
                  <a:latin typeface="黑体" panose="02010609060101010101" pitchFamily="49" charset="-122"/>
                  <a:ea typeface="黑体" panose="02010609060101010101" pitchFamily="49" charset="-122"/>
                  <a:cs typeface="+mj-cs"/>
                </a:defRPr>
              </a:lvl1pPr>
            </a:lstStyle>
            <a:p>
              <a:r>
                <a:rPr lang="en-US" sz="3600" dirty="0" smtClean="0">
                  <a:latin typeface="微软雅黑" panose="020B0503020204020204" pitchFamily="34" charset="-122"/>
                  <a:ea typeface="微软雅黑" panose="020B0503020204020204" pitchFamily="34" charset="-122"/>
                </a:rPr>
                <a:t>4. </a:t>
              </a:r>
              <a:r>
                <a:rPr sz="3600" dirty="0" smtClean="0">
                  <a:latin typeface="微软雅黑" panose="020B0503020204020204" pitchFamily="34" charset="-122"/>
                  <a:ea typeface="微软雅黑" panose="020B0503020204020204" pitchFamily="34" charset="-122"/>
                </a:rPr>
                <a:t>辐照终端介绍</a:t>
              </a:r>
              <a:endParaRPr sz="3600" dirty="0" smtClean="0">
                <a:latin typeface="微软雅黑" panose="020B0503020204020204" pitchFamily="34" charset="-122"/>
                <a:ea typeface="微软雅黑" panose="020B0503020204020204" pitchFamily="34" charset="-122"/>
              </a:endParaRPr>
            </a:p>
          </p:txBody>
        </p:sp>
      </p:grpSp>
      <p:sp>
        <p:nvSpPr>
          <p:cNvPr id="100" name="文本框 99"/>
          <p:cNvSpPr txBox="1"/>
          <p:nvPr/>
        </p:nvSpPr>
        <p:spPr>
          <a:xfrm>
            <a:off x="509270" y="1304290"/>
            <a:ext cx="8204200" cy="1383665"/>
          </a:xfrm>
          <a:prstGeom prst="rect">
            <a:avLst/>
          </a:prstGeom>
          <a:noFill/>
          <a:ln w="9525">
            <a:noFill/>
          </a:ln>
        </p:spPr>
        <p:txBody>
          <a:bodyPr wrap="square">
            <a:spAutoFit/>
          </a:bodyPr>
          <a:p>
            <a:pPr indent="266700">
              <a:lnSpc>
                <a:spcPct val="150000"/>
              </a:lnSpc>
            </a:pPr>
            <a:r>
              <a:rPr lang="zh-CN" b="1" dirty="0" smtClean="0">
                <a:latin typeface="微软雅黑" panose="020B0503020204020204" pitchFamily="34" charset="-122"/>
                <a:ea typeface="微软雅黑" panose="020B0503020204020204" pitchFamily="34" charset="-122"/>
                <a:cs typeface="微软雅黑" panose="020B0503020204020204" pitchFamily="34" charset="-122"/>
              </a:rPr>
              <a:t>辐照</a:t>
            </a:r>
            <a:r>
              <a:rPr lang="zh-CN" b="1" dirty="0">
                <a:latin typeface="微软雅黑" panose="020B0503020204020204" pitchFamily="34" charset="-122"/>
                <a:ea typeface="微软雅黑" panose="020B0503020204020204" pitchFamily="34" charset="-122"/>
                <a:cs typeface="微软雅黑" panose="020B0503020204020204" pitchFamily="34" charset="-122"/>
              </a:rPr>
              <a:t>终端的引出能量在</a:t>
            </a:r>
            <a:r>
              <a:rPr lang="en-US" b="1"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rPr>
              <a:t>10~200MeV</a:t>
            </a:r>
            <a:r>
              <a:rPr lang="zh-CN" b="1" dirty="0">
                <a:latin typeface="微软雅黑" panose="020B0503020204020204" pitchFamily="34" charset="-122"/>
                <a:ea typeface="微软雅黑" panose="020B0503020204020204" pitchFamily="34" charset="-122"/>
                <a:cs typeface="微软雅黑" panose="020B0503020204020204" pitchFamily="34" charset="-122"/>
              </a:rPr>
              <a:t>之间连续可调，靶上注量率在</a:t>
            </a:r>
            <a:r>
              <a:rPr lang="en-US" b="1"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rPr>
              <a:t>10</a:t>
            </a:r>
            <a:r>
              <a:rPr lang="en-US" b="1" baseline="30000"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rPr>
              <a:t>5</a:t>
            </a:r>
            <a:r>
              <a:rPr lang="en-US" b="1"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rPr>
              <a:t>~10</a:t>
            </a:r>
            <a:r>
              <a:rPr lang="en-US" b="1" baseline="30000"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rPr>
              <a:t>9</a:t>
            </a:r>
            <a:r>
              <a:rPr lang="en-US" b="1"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rPr>
              <a:t>/(cm</a:t>
            </a:r>
            <a:r>
              <a:rPr lang="en-US" b="1" baseline="30000"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rPr>
              <a:t>2</a:t>
            </a:r>
            <a:r>
              <a:rPr lang="en-US" b="1"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rPr>
              <a:t>·s)</a:t>
            </a:r>
            <a:r>
              <a:rPr lang="zh-CN" b="1" dirty="0">
                <a:latin typeface="微软雅黑" panose="020B0503020204020204" pitchFamily="34" charset="-122"/>
                <a:ea typeface="微软雅黑" panose="020B0503020204020204" pitchFamily="34" charset="-122"/>
                <a:cs typeface="微软雅黑" panose="020B0503020204020204" pitchFamily="34" charset="-122"/>
              </a:rPr>
              <a:t>之间连续可调，脉冲宽度在</a:t>
            </a:r>
            <a:r>
              <a:rPr lang="en-US" b="1" dirty="0">
                <a:latin typeface="微软雅黑" panose="020B0503020204020204" pitchFamily="34" charset="-122"/>
                <a:ea typeface="微软雅黑" panose="020B0503020204020204" pitchFamily="34" charset="-122"/>
                <a:cs typeface="微软雅黑" panose="020B0503020204020204" pitchFamily="34" charset="-122"/>
              </a:rPr>
              <a:t>1~10s</a:t>
            </a:r>
            <a:r>
              <a:rPr lang="zh-CN" b="1" dirty="0">
                <a:latin typeface="微软雅黑" panose="020B0503020204020204" pitchFamily="34" charset="-122"/>
                <a:ea typeface="微软雅黑" panose="020B0503020204020204" pitchFamily="34" charset="-122"/>
                <a:cs typeface="微软雅黑" panose="020B0503020204020204" pitchFamily="34" charset="-122"/>
              </a:rPr>
              <a:t>之间连续可调，为各种实验需求提供了灵活的选择。</a:t>
            </a:r>
            <a:endParaRPr lang="zh-CN" b="1" dirty="0">
              <a:latin typeface="微软雅黑" panose="020B0503020204020204" pitchFamily="34" charset="-122"/>
              <a:ea typeface="微软雅黑" panose="020B0503020204020204" pitchFamily="34" charset="-122"/>
              <a:cs typeface="微软雅黑" panose="020B0503020204020204" pitchFamily="34" charset="-122"/>
            </a:endParaRPr>
          </a:p>
          <a:p>
            <a:pPr indent="266700">
              <a:lnSpc>
                <a:spcPct val="150000"/>
              </a:lnSpc>
            </a:pPr>
            <a:r>
              <a:rPr lang="zh-CN" altLang="en-US" b="1" dirty="0">
                <a:sym typeface="+mn-ea"/>
              </a:rPr>
              <a:t>在</a:t>
            </a:r>
            <a:r>
              <a:rPr lang="zh-CN" altLang="en-US" b="1" dirty="0">
                <a:solidFill>
                  <a:schemeClr val="accent6"/>
                </a:solidFill>
                <a:sym typeface="+mn-ea"/>
              </a:rPr>
              <a:t>束流测量</a:t>
            </a:r>
            <a:r>
              <a:rPr lang="zh-CN" altLang="en-US" b="1" dirty="0">
                <a:sym typeface="+mn-ea"/>
              </a:rPr>
              <a:t>方面，电离室覆盖本装置质子束流强度，因此平板电离室和像素电离室是质子终端最主要的探测器。像素电离室</a:t>
            </a:r>
            <a:r>
              <a:rPr lang="zh-CN" altLang="en-US" b="1">
                <a:sym typeface="+mn-ea"/>
              </a:rPr>
              <a:t>共由256个5mm的阵列单元，组成80mm×80mm的有效面积。</a:t>
            </a:r>
            <a:endParaRPr lang="zh-CN" altLang="en-US" b="1" dirty="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6" name="文本框 5"/>
          <p:cNvSpPr txBox="1"/>
          <p:nvPr/>
        </p:nvSpPr>
        <p:spPr>
          <a:xfrm>
            <a:off x="388620" y="841375"/>
            <a:ext cx="2354580" cy="570865"/>
          </a:xfrm>
          <a:prstGeom prst="rect">
            <a:avLst/>
          </a:prstGeom>
          <a:noFill/>
        </p:spPr>
        <p:txBody>
          <a:bodyPr wrap="none" rtlCol="0" anchor="t">
            <a:spAutoFit/>
          </a:bodyPr>
          <a:p>
            <a:pPr marL="342900" indent="-342900">
              <a:lnSpc>
                <a:spcPct val="130000"/>
              </a:lnSpc>
              <a:buFont typeface="Wingdings" panose="05000000000000000000" charset="0"/>
              <a:buChar char="l"/>
            </a:pPr>
            <a:r>
              <a:rPr lang="zh-CN" altLang="en-US" sz="2400" b="1" noProof="0" dirty="0" smtClean="0">
                <a:ln>
                  <a:noFill/>
                </a:ln>
                <a:solidFill>
                  <a:srgbClr val="071F65"/>
                </a:solidFill>
                <a:effectLst/>
                <a:uLnTx/>
                <a:uFillTx/>
                <a:latin typeface="方正小标宋简体" panose="03000509000000000000" charset="-122"/>
                <a:ea typeface="微软雅黑" panose="020B0503020204020204" pitchFamily="34" charset="-122"/>
                <a:sym typeface="+mn-ea"/>
              </a:rPr>
              <a:t>质子辐照终端</a:t>
            </a:r>
            <a:endParaRPr lang="zh-CN" altLang="en-US" sz="2400" b="1" noProof="0" dirty="0" smtClean="0">
              <a:ln>
                <a:noFill/>
              </a:ln>
              <a:solidFill>
                <a:srgbClr val="071F65"/>
              </a:solidFill>
              <a:effectLst/>
              <a:uLnTx/>
              <a:uFillTx/>
              <a:latin typeface="方正小标宋简体" panose="03000509000000000000" charset="-122"/>
              <a:ea typeface="微软雅黑" panose="020B0503020204020204" pitchFamily="34" charset="-122"/>
              <a:sym typeface="+mn-ea"/>
            </a:endParaRPr>
          </a:p>
        </p:txBody>
      </p:sp>
      <p:pic>
        <p:nvPicPr>
          <p:cNvPr id="4" name="图片 5" descr="F:\王迪临时\辐照终端介绍\辐照终端介绍\PIC捕获.PNG"/>
          <p:cNvPicPr/>
          <p:nvPr/>
        </p:nvPicPr>
        <p:blipFill>
          <a:blip r:embed="rId4" cstate="print">
            <a:extLst>
              <a:ext uri="{28A0092B-C50C-407E-A947-70E740481C1C}">
                <a14:useLocalDpi xmlns:a14="http://schemas.microsoft.com/office/drawing/2010/main" val="0"/>
              </a:ext>
            </a:extLst>
          </a:blip>
          <a:srcRect/>
          <a:stretch>
            <a:fillRect/>
          </a:stretch>
        </p:blipFill>
        <p:spPr>
          <a:xfrm>
            <a:off x="1920875" y="2861945"/>
            <a:ext cx="1924050" cy="1822450"/>
          </a:xfrm>
          <a:prstGeom prst="rect">
            <a:avLst/>
          </a:prstGeom>
          <a:noFill/>
          <a:ln>
            <a:noFill/>
          </a:ln>
        </p:spPr>
      </p:pic>
      <p:pic>
        <p:nvPicPr>
          <p:cNvPr id="8" name="图片 7" descr="F:\王迪临时\辐照终端介绍\辐照终端介绍\PIC_xy.emf"/>
          <p:cNvPicPr/>
          <p:nvPr/>
        </p:nvPicPr>
        <p:blipFill>
          <a:blip r:embed="rId5" cstate="print">
            <a:extLst>
              <a:ext uri="{28A0092B-C50C-407E-A947-70E740481C1C}">
                <a14:useLocalDpi xmlns:a14="http://schemas.microsoft.com/office/drawing/2010/main" val="0"/>
              </a:ext>
            </a:extLst>
          </a:blip>
          <a:srcRect/>
          <a:stretch>
            <a:fillRect/>
          </a:stretch>
        </p:blipFill>
        <p:spPr>
          <a:xfrm>
            <a:off x="4780915" y="2867025"/>
            <a:ext cx="2519680" cy="1817370"/>
          </a:xfrm>
          <a:prstGeom prst="rect">
            <a:avLst/>
          </a:prstGeom>
          <a:noFill/>
          <a:ln>
            <a:noFill/>
          </a:ln>
        </p:spPr>
      </p:pic>
      <p:sp>
        <p:nvSpPr>
          <p:cNvPr id="14" name="文本框 13"/>
          <p:cNvSpPr txBox="1"/>
          <p:nvPr/>
        </p:nvSpPr>
        <p:spPr>
          <a:xfrm>
            <a:off x="2058035" y="4684395"/>
            <a:ext cx="1649730" cy="306705"/>
          </a:xfrm>
          <a:prstGeom prst="rect">
            <a:avLst/>
          </a:prstGeom>
          <a:noFill/>
        </p:spPr>
        <p:txBody>
          <a:bodyPr wrap="none" rtlCol="0">
            <a:spAutoFit/>
          </a:bodyPr>
          <a:p>
            <a:r>
              <a:rPr lang="zh-CN" altLang="en-US" dirty="0"/>
              <a:t> 束斑二维分布监测</a:t>
            </a:r>
            <a:endParaRPr lang="zh-CN" altLang="en-US" dirty="0"/>
          </a:p>
        </p:txBody>
      </p:sp>
      <p:sp>
        <p:nvSpPr>
          <p:cNvPr id="15" name="文本框 14"/>
          <p:cNvSpPr txBox="1"/>
          <p:nvPr/>
        </p:nvSpPr>
        <p:spPr>
          <a:xfrm>
            <a:off x="5290185" y="4703445"/>
            <a:ext cx="1649730" cy="306705"/>
          </a:xfrm>
          <a:prstGeom prst="rect">
            <a:avLst/>
          </a:prstGeom>
          <a:noFill/>
        </p:spPr>
        <p:txBody>
          <a:bodyPr wrap="none" rtlCol="0">
            <a:spAutoFit/>
          </a:bodyPr>
          <a:p>
            <a:r>
              <a:rPr lang="zh-CN" altLang="en-US" dirty="0"/>
              <a:t> 束斑一维分布监测</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p14:dur="0" advTm="0"/>
    </mc:Choice>
    <mc:Fallback>
      <p:transition advTm="0"/>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32"/>
          <p:cNvGrpSpPr/>
          <p:nvPr/>
        </p:nvGrpSpPr>
        <p:grpSpPr>
          <a:xfrm>
            <a:off x="11627" y="-4686"/>
            <a:ext cx="9132373" cy="752465"/>
            <a:chOff x="-44158" y="-1644370"/>
            <a:chExt cx="9132373" cy="752465"/>
          </a:xfrm>
        </p:grpSpPr>
        <p:pic>
          <p:nvPicPr>
            <p:cNvPr id="34" name="Picture 2" descr="F:\重点实验室\办公室\宣传\实验室装置\照片\大E.JPG"/>
            <p:cNvPicPr>
              <a:picLocks noChangeAspect="1" noChangeArrowheads="1"/>
            </p:cNvPicPr>
            <p:nvPr/>
          </p:nvPicPr>
          <p:blipFill>
            <a:blip r:embed="rId1" cstate="print">
              <a:extLst>
                <a:ext uri="{BEBA8EAE-BF5A-486C-A8C5-ECC9F3942E4B}">
                  <a14:imgProps xmlns:a14="http://schemas.microsoft.com/office/drawing/2010/main">
                    <a14:imgLayer r:embed="rId2">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42718" y="-1640194"/>
              <a:ext cx="1207842" cy="744577"/>
            </a:xfrm>
            <a:prstGeom prst="roundRect">
              <a:avLst>
                <a:gd name="adj" fmla="val 0"/>
              </a:avLst>
            </a:prstGeom>
            <a:ln>
              <a:noFill/>
            </a:ln>
            <a:effectLst/>
            <a:scene3d>
              <a:camera prst="orthographicFront"/>
              <a:lightRig rig="contrasting" dir="t">
                <a:rot lat="0" lon="0" rev="4200000"/>
              </a:lightRig>
            </a:scene3d>
            <a:sp3d prstMaterial="plastic">
              <a:contourClr>
                <a:srgbClr val="969696"/>
              </a:contourClr>
            </a:sp3d>
            <a:extLst>
              <a:ext uri="{909E8E84-426E-40DD-AFC4-6F175D3DCCD1}">
                <a14:hiddenFill xmlns:a14="http://schemas.microsoft.com/office/drawing/2010/main">
                  <a:solidFill>
                    <a:srgbClr val="FFFFFF"/>
                  </a:solidFill>
                </a14:hiddenFill>
              </a:ext>
            </a:extLst>
          </p:spPr>
        </p:pic>
        <p:sp>
          <p:nvSpPr>
            <p:cNvPr id="35" name="同侧圆角矩形 26"/>
            <p:cNvSpPr>
              <a:spLocks noChangeAspect="1"/>
            </p:cNvSpPr>
            <p:nvPr/>
          </p:nvSpPr>
          <p:spPr>
            <a:xfrm rot="5400000">
              <a:off x="188194" y="-1872546"/>
              <a:ext cx="744577" cy="1209282"/>
            </a:xfrm>
            <a:prstGeom prst="round2SameRect">
              <a:avLst>
                <a:gd name="adj1" fmla="val 0"/>
                <a:gd name="adj2" fmla="val 0"/>
              </a:avLst>
            </a:prstGeom>
            <a:gradFill flip="none" rotWithShape="1">
              <a:gsLst>
                <a:gs pos="0">
                  <a:srgbClr val="2340A4">
                    <a:alpha val="19000"/>
                  </a:srgbClr>
                </a:gs>
                <a:gs pos="100000">
                  <a:srgbClr val="554281">
                    <a:alpha val="58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6" name="图片 35" descr="mmexport1562286381387.jpg"/>
            <p:cNvPicPr>
              <a:picLocks noChangeAspect="1"/>
            </p:cNvPicPr>
            <p:nvPr/>
          </p:nvPicPr>
          <p:blipFill>
            <a:blip r:embed="rId3" cstate="print"/>
            <a:stretch>
              <a:fillRect/>
            </a:stretch>
          </p:blipFill>
          <p:spPr>
            <a:xfrm>
              <a:off x="-37023" y="-1640658"/>
              <a:ext cx="1201821" cy="740865"/>
            </a:xfrm>
            <a:prstGeom prst="roundRect">
              <a:avLst>
                <a:gd name="adj" fmla="val 0"/>
              </a:avLst>
            </a:prstGeom>
            <a:ln>
              <a:noFill/>
            </a:ln>
            <a:effectLst/>
            <a:scene3d>
              <a:camera prst="orthographicFront"/>
              <a:lightRig rig="contrasting" dir="t">
                <a:rot lat="0" lon="0" rev="4200000"/>
              </a:lightRig>
            </a:scene3d>
            <a:sp3d prstMaterial="plastic">
              <a:contourClr>
                <a:srgbClr val="969696"/>
              </a:contourClr>
            </a:sp3d>
          </p:spPr>
        </p:pic>
        <p:grpSp>
          <p:nvGrpSpPr>
            <p:cNvPr id="3" name="组合 36"/>
            <p:cNvGrpSpPr/>
            <p:nvPr/>
          </p:nvGrpSpPr>
          <p:grpSpPr>
            <a:xfrm>
              <a:off x="-44158" y="-1644370"/>
              <a:ext cx="9132373" cy="752465"/>
              <a:chOff x="2247" y="11129"/>
              <a:chExt cx="9132373" cy="752465"/>
            </a:xfrm>
          </p:grpSpPr>
          <p:sp>
            <p:nvSpPr>
              <p:cNvPr id="39" name="同侧圆角矩形 6"/>
              <p:cNvSpPr/>
              <p:nvPr/>
            </p:nvSpPr>
            <p:spPr>
              <a:xfrm rot="5400000" flipH="1" flipV="1">
                <a:off x="4806542" y="-3564485"/>
                <a:ext cx="748288" cy="7907869"/>
              </a:xfrm>
              <a:prstGeom prst="round2SameRect">
                <a:avLst>
                  <a:gd name="adj1" fmla="val 0"/>
                  <a:gd name="adj2" fmla="val 0"/>
                </a:avLst>
              </a:prstGeom>
              <a:gradFill flip="none" rotWithShape="1">
                <a:gsLst>
                  <a:gs pos="100000">
                    <a:srgbClr val="2340A4"/>
                  </a:gs>
                  <a:gs pos="50000">
                    <a:srgbClr val="3555A0"/>
                  </a:gs>
                  <a:gs pos="0">
                    <a:srgbClr val="ECECEC"/>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0" name="同侧圆角矩形 28"/>
              <p:cNvSpPr>
                <a:spLocks noChangeAspect="1"/>
              </p:cNvSpPr>
              <p:nvPr/>
            </p:nvSpPr>
            <p:spPr>
              <a:xfrm rot="5400000">
                <a:off x="234599" y="-221223"/>
                <a:ext cx="744577" cy="1209282"/>
              </a:xfrm>
              <a:prstGeom prst="round2SameRect">
                <a:avLst>
                  <a:gd name="adj1" fmla="val 0"/>
                  <a:gd name="adj2" fmla="val 0"/>
                </a:avLst>
              </a:prstGeom>
              <a:gradFill flip="none" rotWithShape="1">
                <a:gsLst>
                  <a:gs pos="0">
                    <a:srgbClr val="2340A4">
                      <a:alpha val="19000"/>
                    </a:srgbClr>
                  </a:gs>
                  <a:gs pos="100000">
                    <a:srgbClr val="554281">
                      <a:alpha val="58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8" name="标题 1"/>
            <p:cNvSpPr txBox="1"/>
            <p:nvPr/>
          </p:nvSpPr>
          <p:spPr>
            <a:xfrm>
              <a:off x="1180345" y="-1540697"/>
              <a:ext cx="7889107" cy="640904"/>
            </a:xfrm>
            <a:prstGeom prst="rect">
              <a:avLst/>
            </a:prstGeom>
          </p:spPr>
          <p:txBody>
            <a:bodyPr>
              <a:normAutofit fontScale="90000"/>
            </a:bodyPr>
            <a:lstStyle>
              <a:lvl1pPr algn="l" defTabSz="685800" rtl="0" eaLnBrk="1" latinLnBrk="0" hangingPunct="1">
                <a:lnSpc>
                  <a:spcPct val="90000"/>
                </a:lnSpc>
                <a:spcBef>
                  <a:spcPct val="0"/>
                </a:spcBef>
                <a:buNone/>
                <a:defRPr sz="4000" b="1" i="0" kern="1200" baseline="0">
                  <a:solidFill>
                    <a:schemeClr val="bg1"/>
                  </a:solidFill>
                  <a:effectLst/>
                  <a:latin typeface="黑体" panose="02010609060101010101" pitchFamily="49" charset="-122"/>
                  <a:ea typeface="黑体" panose="02010609060101010101" pitchFamily="49" charset="-122"/>
                  <a:cs typeface="+mj-cs"/>
                </a:defRPr>
              </a:lvl1pPr>
            </a:lstStyle>
            <a:p>
              <a:r>
                <a:rPr lang="en-US" sz="3600" dirty="0" smtClean="0">
                  <a:latin typeface="微软雅黑" panose="020B0503020204020204" pitchFamily="34" charset="-122"/>
                  <a:ea typeface="微软雅黑" panose="020B0503020204020204" pitchFamily="34" charset="-122"/>
                </a:rPr>
                <a:t>4. </a:t>
              </a:r>
              <a:r>
                <a:rPr sz="3600" dirty="0" smtClean="0">
                  <a:latin typeface="微软雅黑" panose="020B0503020204020204" pitchFamily="34" charset="-122"/>
                  <a:ea typeface="微软雅黑" panose="020B0503020204020204" pitchFamily="34" charset="-122"/>
                </a:rPr>
                <a:t>辐照终端介绍</a:t>
              </a:r>
              <a:endParaRPr sz="3600" dirty="0" smtClean="0">
                <a:latin typeface="微软雅黑" panose="020B0503020204020204" pitchFamily="34" charset="-122"/>
                <a:ea typeface="微软雅黑" panose="020B0503020204020204" pitchFamily="34" charset="-122"/>
              </a:endParaRPr>
            </a:p>
          </p:txBody>
        </p:sp>
      </p:grpSp>
      <p:pic>
        <p:nvPicPr>
          <p:cNvPr id="4" name="图片 3" descr="156A9156"/>
          <p:cNvPicPr>
            <a:picLocks noChangeAspect="1"/>
          </p:cNvPicPr>
          <p:nvPr/>
        </p:nvPicPr>
        <p:blipFill>
          <a:blip r:embed="rId4"/>
          <a:srcRect l="16054"/>
          <a:stretch>
            <a:fillRect/>
          </a:stretch>
        </p:blipFill>
        <p:spPr>
          <a:xfrm>
            <a:off x="1709420" y="2733040"/>
            <a:ext cx="2510155" cy="1993265"/>
          </a:xfrm>
          <a:prstGeom prst="rect">
            <a:avLst/>
          </a:prstGeom>
        </p:spPr>
      </p:pic>
      <p:pic>
        <p:nvPicPr>
          <p:cNvPr id="5" name="图片 4"/>
          <p:cNvPicPr>
            <a:picLocks noChangeAspect="1"/>
          </p:cNvPicPr>
          <p:nvPr/>
        </p:nvPicPr>
        <p:blipFill>
          <a:blip r:embed="rId5"/>
          <a:stretch>
            <a:fillRect/>
          </a:stretch>
        </p:blipFill>
        <p:spPr>
          <a:xfrm>
            <a:off x="5080635" y="2732405"/>
            <a:ext cx="2373630" cy="1986915"/>
          </a:xfrm>
          <a:prstGeom prst="rect">
            <a:avLst/>
          </a:prstGeom>
        </p:spPr>
      </p:pic>
      <p:sp>
        <p:nvSpPr>
          <p:cNvPr id="6" name="文本框 5"/>
          <p:cNvSpPr txBox="1"/>
          <p:nvPr/>
        </p:nvSpPr>
        <p:spPr>
          <a:xfrm>
            <a:off x="388620" y="841375"/>
            <a:ext cx="2659380" cy="570865"/>
          </a:xfrm>
          <a:prstGeom prst="rect">
            <a:avLst/>
          </a:prstGeom>
          <a:noFill/>
        </p:spPr>
        <p:txBody>
          <a:bodyPr wrap="none" rtlCol="0" anchor="t">
            <a:spAutoFit/>
          </a:bodyPr>
          <a:p>
            <a:pPr marL="342900" indent="-342900">
              <a:lnSpc>
                <a:spcPct val="130000"/>
              </a:lnSpc>
              <a:buFont typeface="Wingdings" panose="05000000000000000000" charset="0"/>
              <a:buChar char="l"/>
            </a:pPr>
            <a:r>
              <a:rPr lang="zh-CN" altLang="en-US" sz="2400" b="1" noProof="0" dirty="0" smtClean="0">
                <a:ln>
                  <a:noFill/>
                </a:ln>
                <a:solidFill>
                  <a:srgbClr val="071F65"/>
                </a:solidFill>
                <a:effectLst/>
                <a:uLnTx/>
                <a:uFillTx/>
                <a:latin typeface="方正小标宋简体" panose="03000509000000000000" charset="-122"/>
                <a:ea typeface="微软雅黑" panose="020B0503020204020204" pitchFamily="34" charset="-122"/>
                <a:sym typeface="+mn-ea"/>
              </a:rPr>
              <a:t>重离子辐照终端</a:t>
            </a:r>
            <a:endParaRPr lang="zh-CN" altLang="en-US" sz="2400" b="1" noProof="0" dirty="0" smtClean="0">
              <a:ln>
                <a:noFill/>
              </a:ln>
              <a:solidFill>
                <a:srgbClr val="071F65"/>
              </a:solidFill>
              <a:effectLst/>
              <a:uLnTx/>
              <a:uFillTx/>
              <a:latin typeface="方正小标宋简体" panose="03000509000000000000" charset="-122"/>
              <a:ea typeface="微软雅黑" panose="020B0503020204020204" pitchFamily="34" charset="-122"/>
              <a:sym typeface="+mn-ea"/>
            </a:endParaRPr>
          </a:p>
        </p:txBody>
      </p:sp>
      <p:sp>
        <p:nvSpPr>
          <p:cNvPr id="100" name="文本框 99"/>
          <p:cNvSpPr txBox="1"/>
          <p:nvPr/>
        </p:nvSpPr>
        <p:spPr>
          <a:xfrm>
            <a:off x="509270" y="1304290"/>
            <a:ext cx="8204200" cy="1383665"/>
          </a:xfrm>
          <a:prstGeom prst="rect">
            <a:avLst/>
          </a:prstGeom>
          <a:noFill/>
          <a:ln w="9525">
            <a:noFill/>
          </a:ln>
        </p:spPr>
        <p:txBody>
          <a:bodyPr wrap="square">
            <a:spAutoFit/>
          </a:bodyPr>
          <a:p>
            <a:pPr indent="266700">
              <a:lnSpc>
                <a:spcPct val="150000"/>
              </a:lnSpc>
            </a:pPr>
            <a:r>
              <a:rPr lang="en-US" altLang="zh-CN" b="1">
                <a:sym typeface="+mn-ea"/>
              </a:rPr>
              <a:t> </a:t>
            </a:r>
            <a:r>
              <a:rPr lang="zh-CN" altLang="en-US" b="1">
                <a:sym typeface="+mn-ea"/>
              </a:rPr>
              <a:t>与质子不同，低能的重离子在空气中的能量损失率不容忽视，以10 MeV/u能量的碳离子为例，其在一个大气压的空气中射程仅约为380 mm，因此低能重离子辐照试验建议在</a:t>
            </a:r>
            <a:r>
              <a:rPr lang="zh-CN" altLang="en-US" b="1">
                <a:solidFill>
                  <a:schemeClr val="accent6"/>
                </a:solidFill>
                <a:sym typeface="+mn-ea"/>
              </a:rPr>
              <a:t>真空靶室</a:t>
            </a:r>
            <a:r>
              <a:rPr lang="zh-CN" altLang="en-US" b="1">
                <a:sym typeface="+mn-ea"/>
              </a:rPr>
              <a:t>中展开。</a:t>
            </a:r>
            <a:endParaRPr lang="zh-CN" altLang="en-US" b="1">
              <a:sym typeface="+mn-ea"/>
            </a:endParaRPr>
          </a:p>
          <a:p>
            <a:pPr marL="0" lvl="1" indent="266700">
              <a:lnSpc>
                <a:spcPct val="150000"/>
              </a:lnSpc>
            </a:pPr>
            <a:r>
              <a:rPr lang="en-US" altLang="zh-CN" dirty="0" smtClean="0">
                <a:cs typeface="Times New Roman" panose="02020603050405020304" charset="0"/>
                <a:sym typeface="+mn-ea"/>
              </a:rPr>
              <a:t>  </a:t>
            </a:r>
            <a:r>
              <a:rPr lang="zh-CN" altLang="en-US" b="1" dirty="0" smtClean="0">
                <a:cs typeface="Times New Roman" panose="02020603050405020304" charset="0"/>
                <a:sym typeface="+mn-ea"/>
              </a:rPr>
              <a:t>通过靶室主腔和过渡腔之间的差分</a:t>
            </a:r>
            <a:r>
              <a:rPr lang="zh-CN" altLang="en-US" b="1" dirty="0" smtClean="0">
                <a:solidFill>
                  <a:schemeClr val="accent6"/>
                </a:solidFill>
                <a:cs typeface="Times New Roman" panose="02020603050405020304" charset="0"/>
                <a:sym typeface="+mn-ea"/>
              </a:rPr>
              <a:t>窗膜</a:t>
            </a:r>
            <a:r>
              <a:rPr lang="zh-CN" altLang="en-US" b="1" dirty="0" smtClean="0">
                <a:cs typeface="Times New Roman" panose="02020603050405020304" charset="0"/>
                <a:sym typeface="+mn-ea"/>
              </a:rPr>
              <a:t>，可为主腔实现</a:t>
            </a:r>
            <a:r>
              <a:rPr lang="zh-CN" altLang="en-US" b="1" dirty="0" smtClean="0">
                <a:solidFill>
                  <a:schemeClr val="accent6"/>
                </a:solidFill>
                <a:cs typeface="Times New Roman" panose="02020603050405020304" charset="0"/>
                <a:sym typeface="+mn-ea"/>
              </a:rPr>
              <a:t>多种工作模式</a:t>
            </a:r>
            <a:r>
              <a:rPr lang="zh-CN" altLang="en-US" b="1" dirty="0" smtClean="0">
                <a:cs typeface="Times New Roman" panose="02020603050405020304" charset="0"/>
                <a:sym typeface="+mn-ea"/>
              </a:rPr>
              <a:t>——高真空模式、粗真空模式和大气模式，在粗真空模式和大气模式下，</a:t>
            </a:r>
            <a:r>
              <a:rPr lang="zh-CN" altLang="en-US" b="1" dirty="0" smtClean="0">
                <a:solidFill>
                  <a:schemeClr val="accent6"/>
                </a:solidFill>
                <a:cs typeface="Times New Roman" panose="02020603050405020304" charset="0"/>
                <a:sym typeface="+mn-ea"/>
              </a:rPr>
              <a:t>换样周期可大幅缩短</a:t>
            </a:r>
            <a:r>
              <a:rPr lang="zh-CN" altLang="en-US" b="1" dirty="0" smtClean="0">
                <a:cs typeface="Times New Roman" panose="02020603050405020304" charset="0"/>
                <a:sym typeface="+mn-ea"/>
              </a:rPr>
              <a:t>。</a:t>
            </a:r>
            <a:endParaRPr lang="zh-CN" altLang="en-US" b="1">
              <a:sym typeface="+mn-ea"/>
            </a:endParaRPr>
          </a:p>
        </p:txBody>
      </p:sp>
      <p:sp>
        <p:nvSpPr>
          <p:cNvPr id="9" name="文本框 8"/>
          <p:cNvSpPr txBox="1"/>
          <p:nvPr/>
        </p:nvSpPr>
        <p:spPr>
          <a:xfrm>
            <a:off x="2073910" y="4771390"/>
            <a:ext cx="1967865" cy="306705"/>
          </a:xfrm>
          <a:prstGeom prst="rect">
            <a:avLst/>
          </a:prstGeom>
          <a:noFill/>
        </p:spPr>
        <p:txBody>
          <a:bodyPr wrap="none" rtlCol="0">
            <a:spAutoFit/>
          </a:bodyPr>
          <a:p>
            <a:r>
              <a:rPr lang="zh-CN" altLang="en-US" dirty="0"/>
              <a:t> XiPAF重离子真空靶室</a:t>
            </a:r>
            <a:endParaRPr lang="zh-CN" altLang="en-US" dirty="0"/>
          </a:p>
        </p:txBody>
      </p:sp>
      <p:sp>
        <p:nvSpPr>
          <p:cNvPr id="10" name="文本框 9"/>
          <p:cNvSpPr txBox="1"/>
          <p:nvPr/>
        </p:nvSpPr>
        <p:spPr>
          <a:xfrm>
            <a:off x="5550535" y="4763770"/>
            <a:ext cx="1434465" cy="306705"/>
          </a:xfrm>
          <a:prstGeom prst="rect">
            <a:avLst/>
          </a:prstGeom>
          <a:noFill/>
        </p:spPr>
        <p:txBody>
          <a:bodyPr wrap="none" rtlCol="0">
            <a:spAutoFit/>
          </a:bodyPr>
          <a:p>
            <a:r>
              <a:rPr lang="zh-CN" altLang="en-US" dirty="0"/>
              <a:t> XiPAF靶室内部</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p14:dur="0" advTm="0"/>
    </mc:Choice>
    <mc:Fallback>
      <p:transition advTm="0"/>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32"/>
          <p:cNvGrpSpPr/>
          <p:nvPr/>
        </p:nvGrpSpPr>
        <p:grpSpPr>
          <a:xfrm>
            <a:off x="11627" y="-4686"/>
            <a:ext cx="9132373" cy="752465"/>
            <a:chOff x="-44158" y="-1644370"/>
            <a:chExt cx="9132373" cy="752465"/>
          </a:xfrm>
        </p:grpSpPr>
        <p:pic>
          <p:nvPicPr>
            <p:cNvPr id="34" name="Picture 2" descr="F:\重点实验室\办公室\宣传\实验室装置\照片\大E.JPG"/>
            <p:cNvPicPr>
              <a:picLocks noChangeAspect="1" noChangeArrowheads="1"/>
            </p:cNvPicPr>
            <p:nvPr/>
          </p:nvPicPr>
          <p:blipFill>
            <a:blip r:embed="rId1" cstate="print">
              <a:extLst>
                <a:ext uri="{BEBA8EAE-BF5A-486C-A8C5-ECC9F3942E4B}">
                  <a14:imgProps xmlns:a14="http://schemas.microsoft.com/office/drawing/2010/main">
                    <a14:imgLayer r:embed="rId2">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42718" y="-1640194"/>
              <a:ext cx="1207842" cy="744577"/>
            </a:xfrm>
            <a:prstGeom prst="roundRect">
              <a:avLst>
                <a:gd name="adj" fmla="val 0"/>
              </a:avLst>
            </a:prstGeom>
            <a:ln>
              <a:noFill/>
            </a:ln>
            <a:effectLst/>
            <a:scene3d>
              <a:camera prst="orthographicFront"/>
              <a:lightRig rig="contrasting" dir="t">
                <a:rot lat="0" lon="0" rev="4200000"/>
              </a:lightRig>
            </a:scene3d>
            <a:sp3d prstMaterial="plastic">
              <a:contourClr>
                <a:srgbClr val="969696"/>
              </a:contourClr>
            </a:sp3d>
            <a:extLst>
              <a:ext uri="{909E8E84-426E-40DD-AFC4-6F175D3DCCD1}">
                <a14:hiddenFill xmlns:a14="http://schemas.microsoft.com/office/drawing/2010/main">
                  <a:solidFill>
                    <a:srgbClr val="FFFFFF"/>
                  </a:solidFill>
                </a14:hiddenFill>
              </a:ext>
            </a:extLst>
          </p:spPr>
        </p:pic>
        <p:sp>
          <p:nvSpPr>
            <p:cNvPr id="35" name="同侧圆角矩形 26"/>
            <p:cNvSpPr>
              <a:spLocks noChangeAspect="1"/>
            </p:cNvSpPr>
            <p:nvPr/>
          </p:nvSpPr>
          <p:spPr>
            <a:xfrm rot="5400000">
              <a:off x="188194" y="-1872546"/>
              <a:ext cx="744577" cy="1209282"/>
            </a:xfrm>
            <a:prstGeom prst="round2SameRect">
              <a:avLst>
                <a:gd name="adj1" fmla="val 0"/>
                <a:gd name="adj2" fmla="val 0"/>
              </a:avLst>
            </a:prstGeom>
            <a:gradFill flip="none" rotWithShape="1">
              <a:gsLst>
                <a:gs pos="0">
                  <a:srgbClr val="2340A4">
                    <a:alpha val="19000"/>
                  </a:srgbClr>
                </a:gs>
                <a:gs pos="100000">
                  <a:srgbClr val="554281">
                    <a:alpha val="58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6" name="图片 35" descr="mmexport1562286381387.jpg"/>
            <p:cNvPicPr>
              <a:picLocks noChangeAspect="1"/>
            </p:cNvPicPr>
            <p:nvPr/>
          </p:nvPicPr>
          <p:blipFill>
            <a:blip r:embed="rId3" cstate="print"/>
            <a:stretch>
              <a:fillRect/>
            </a:stretch>
          </p:blipFill>
          <p:spPr>
            <a:xfrm>
              <a:off x="-37023" y="-1640658"/>
              <a:ext cx="1201821" cy="740865"/>
            </a:xfrm>
            <a:prstGeom prst="roundRect">
              <a:avLst>
                <a:gd name="adj" fmla="val 0"/>
              </a:avLst>
            </a:prstGeom>
            <a:ln>
              <a:noFill/>
            </a:ln>
            <a:effectLst/>
            <a:scene3d>
              <a:camera prst="orthographicFront"/>
              <a:lightRig rig="contrasting" dir="t">
                <a:rot lat="0" lon="0" rev="4200000"/>
              </a:lightRig>
            </a:scene3d>
            <a:sp3d prstMaterial="plastic">
              <a:contourClr>
                <a:srgbClr val="969696"/>
              </a:contourClr>
            </a:sp3d>
          </p:spPr>
        </p:pic>
        <p:grpSp>
          <p:nvGrpSpPr>
            <p:cNvPr id="3" name="组合 36"/>
            <p:cNvGrpSpPr/>
            <p:nvPr/>
          </p:nvGrpSpPr>
          <p:grpSpPr>
            <a:xfrm>
              <a:off x="-44158" y="-1644370"/>
              <a:ext cx="9132373" cy="752465"/>
              <a:chOff x="2247" y="11129"/>
              <a:chExt cx="9132373" cy="752465"/>
            </a:xfrm>
          </p:grpSpPr>
          <p:sp>
            <p:nvSpPr>
              <p:cNvPr id="39" name="同侧圆角矩形 6"/>
              <p:cNvSpPr/>
              <p:nvPr/>
            </p:nvSpPr>
            <p:spPr>
              <a:xfrm rot="5400000" flipH="1" flipV="1">
                <a:off x="4806542" y="-3564485"/>
                <a:ext cx="748288" cy="7907869"/>
              </a:xfrm>
              <a:prstGeom prst="round2SameRect">
                <a:avLst>
                  <a:gd name="adj1" fmla="val 0"/>
                  <a:gd name="adj2" fmla="val 0"/>
                </a:avLst>
              </a:prstGeom>
              <a:gradFill flip="none" rotWithShape="1">
                <a:gsLst>
                  <a:gs pos="100000">
                    <a:srgbClr val="2340A4"/>
                  </a:gs>
                  <a:gs pos="50000">
                    <a:srgbClr val="3555A0"/>
                  </a:gs>
                  <a:gs pos="0">
                    <a:srgbClr val="ECECEC"/>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0" name="同侧圆角矩形 28"/>
              <p:cNvSpPr>
                <a:spLocks noChangeAspect="1"/>
              </p:cNvSpPr>
              <p:nvPr/>
            </p:nvSpPr>
            <p:spPr>
              <a:xfrm rot="5400000">
                <a:off x="234599" y="-221223"/>
                <a:ext cx="744577" cy="1209282"/>
              </a:xfrm>
              <a:prstGeom prst="round2SameRect">
                <a:avLst>
                  <a:gd name="adj1" fmla="val 0"/>
                  <a:gd name="adj2" fmla="val 0"/>
                </a:avLst>
              </a:prstGeom>
              <a:gradFill flip="none" rotWithShape="1">
                <a:gsLst>
                  <a:gs pos="0">
                    <a:srgbClr val="2340A4">
                      <a:alpha val="19000"/>
                    </a:srgbClr>
                  </a:gs>
                  <a:gs pos="100000">
                    <a:srgbClr val="554281">
                      <a:alpha val="58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8" name="标题 1"/>
            <p:cNvSpPr txBox="1"/>
            <p:nvPr/>
          </p:nvSpPr>
          <p:spPr>
            <a:xfrm>
              <a:off x="1180345" y="-1540697"/>
              <a:ext cx="7889107" cy="640904"/>
            </a:xfrm>
            <a:prstGeom prst="rect">
              <a:avLst/>
            </a:prstGeom>
          </p:spPr>
          <p:txBody>
            <a:bodyPr>
              <a:normAutofit fontScale="90000"/>
            </a:bodyPr>
            <a:lstStyle>
              <a:lvl1pPr algn="l" defTabSz="685800" rtl="0" eaLnBrk="1" latinLnBrk="0" hangingPunct="1">
                <a:lnSpc>
                  <a:spcPct val="90000"/>
                </a:lnSpc>
                <a:spcBef>
                  <a:spcPct val="0"/>
                </a:spcBef>
                <a:buNone/>
                <a:defRPr sz="4000" b="1" i="0" kern="1200" baseline="0">
                  <a:solidFill>
                    <a:schemeClr val="bg1"/>
                  </a:solidFill>
                  <a:effectLst/>
                  <a:latin typeface="黑体" panose="02010609060101010101" pitchFamily="49" charset="-122"/>
                  <a:ea typeface="黑体" panose="02010609060101010101" pitchFamily="49" charset="-122"/>
                  <a:cs typeface="+mj-cs"/>
                </a:defRPr>
              </a:lvl1pPr>
            </a:lstStyle>
            <a:p>
              <a:r>
                <a:rPr lang="en-US" sz="3600" dirty="0" smtClean="0">
                  <a:latin typeface="微软雅黑" panose="020B0503020204020204" pitchFamily="34" charset="-122"/>
                  <a:ea typeface="微软雅黑" panose="020B0503020204020204" pitchFamily="34" charset="-122"/>
                </a:rPr>
                <a:t>4. </a:t>
              </a:r>
              <a:r>
                <a:rPr sz="3600" dirty="0" smtClean="0">
                  <a:latin typeface="微软雅黑" panose="020B0503020204020204" pitchFamily="34" charset="-122"/>
                  <a:ea typeface="微软雅黑" panose="020B0503020204020204" pitchFamily="34" charset="-122"/>
                </a:rPr>
                <a:t>辐照终端介绍</a:t>
              </a:r>
              <a:endParaRPr sz="3600" dirty="0" smtClean="0">
                <a:latin typeface="微软雅黑" panose="020B0503020204020204" pitchFamily="34" charset="-122"/>
                <a:ea typeface="微软雅黑" panose="020B0503020204020204" pitchFamily="34" charset="-122"/>
              </a:endParaRPr>
            </a:p>
          </p:txBody>
        </p:sp>
      </p:grpSp>
      <p:sp>
        <p:nvSpPr>
          <p:cNvPr id="6" name="文本框 5"/>
          <p:cNvSpPr txBox="1"/>
          <p:nvPr/>
        </p:nvSpPr>
        <p:spPr>
          <a:xfrm>
            <a:off x="388620" y="841375"/>
            <a:ext cx="2659380" cy="570865"/>
          </a:xfrm>
          <a:prstGeom prst="rect">
            <a:avLst/>
          </a:prstGeom>
          <a:noFill/>
        </p:spPr>
        <p:txBody>
          <a:bodyPr wrap="none" rtlCol="0" anchor="t">
            <a:spAutoFit/>
          </a:bodyPr>
          <a:p>
            <a:pPr marL="342900" indent="-342900">
              <a:lnSpc>
                <a:spcPct val="130000"/>
              </a:lnSpc>
              <a:buFont typeface="Wingdings" panose="05000000000000000000" charset="0"/>
              <a:buChar char="l"/>
            </a:pPr>
            <a:r>
              <a:rPr lang="zh-CN" altLang="en-US" sz="2400" b="1" noProof="0" dirty="0" smtClean="0">
                <a:ln>
                  <a:noFill/>
                </a:ln>
                <a:solidFill>
                  <a:srgbClr val="071F65"/>
                </a:solidFill>
                <a:effectLst/>
                <a:uLnTx/>
                <a:uFillTx/>
                <a:latin typeface="方正小标宋简体" panose="03000509000000000000" charset="-122"/>
                <a:ea typeface="微软雅黑" panose="020B0503020204020204" pitchFamily="34" charset="-122"/>
                <a:sym typeface="+mn-ea"/>
              </a:rPr>
              <a:t>重离子辐照终端</a:t>
            </a:r>
            <a:endParaRPr lang="zh-CN" altLang="en-US" sz="2400" b="1" noProof="0" dirty="0" smtClean="0">
              <a:ln>
                <a:noFill/>
              </a:ln>
              <a:solidFill>
                <a:srgbClr val="071F65"/>
              </a:solidFill>
              <a:effectLst/>
              <a:uLnTx/>
              <a:uFillTx/>
              <a:latin typeface="方正小标宋简体" panose="03000509000000000000" charset="-122"/>
              <a:ea typeface="微软雅黑" panose="020B0503020204020204" pitchFamily="34" charset="-122"/>
              <a:sym typeface="+mn-ea"/>
            </a:endParaRPr>
          </a:p>
        </p:txBody>
      </p:sp>
      <p:sp>
        <p:nvSpPr>
          <p:cNvPr id="100" name="文本框 99"/>
          <p:cNvSpPr txBox="1"/>
          <p:nvPr/>
        </p:nvSpPr>
        <p:spPr>
          <a:xfrm>
            <a:off x="509270" y="1304290"/>
            <a:ext cx="8204200" cy="1706880"/>
          </a:xfrm>
          <a:prstGeom prst="rect">
            <a:avLst/>
          </a:prstGeom>
          <a:noFill/>
          <a:ln w="9525">
            <a:noFill/>
          </a:ln>
        </p:spPr>
        <p:txBody>
          <a:bodyPr wrap="square">
            <a:spAutoFit/>
          </a:bodyPr>
          <a:p>
            <a:pPr marL="285750" indent="-285750">
              <a:lnSpc>
                <a:spcPct val="150000"/>
              </a:lnSpc>
              <a:buFont typeface="Wingdings" panose="05000000000000000000" charset="0"/>
              <a:buChar char="ü"/>
            </a:pPr>
            <a:r>
              <a:rPr lang="zh-CN" altLang="en-US" b="1" dirty="0" smtClean="0">
                <a:solidFill>
                  <a:schemeClr val="accent6"/>
                </a:solidFill>
                <a:cs typeface="Times New Roman" panose="02020603050405020304" charset="0"/>
                <a:sym typeface="+mn-ea"/>
              </a:rPr>
              <a:t>高真空模式：</a:t>
            </a:r>
            <a:r>
              <a:rPr lang="zh-CN" altLang="en-US" b="1" dirty="0" smtClean="0">
                <a:cs typeface="Times New Roman" panose="02020603050405020304" charset="0"/>
                <a:sym typeface="+mn-ea"/>
              </a:rPr>
              <a:t>主腔与过渡腔（前级）是连通的，工作真空好于</a:t>
            </a:r>
            <a:r>
              <a:rPr lang="en-US" altLang="zh-CN" b="1" dirty="0" smtClean="0">
                <a:cs typeface="Times New Roman" panose="02020603050405020304" charset="0"/>
                <a:sym typeface="+mn-ea"/>
              </a:rPr>
              <a:t>5E-4Pa</a:t>
            </a:r>
            <a:r>
              <a:rPr lang="zh-CN" altLang="en-US" b="1" dirty="0" smtClean="0">
                <a:cs typeface="Times New Roman" panose="02020603050405020304" charset="0"/>
                <a:sym typeface="+mn-ea"/>
              </a:rPr>
              <a:t>，使用低温泵实现。</a:t>
            </a:r>
            <a:endParaRPr lang="zh-CN" altLang="en-US" b="1" dirty="0" smtClean="0">
              <a:cs typeface="Times New Roman" panose="02020603050405020304" charset="0"/>
              <a:sym typeface="+mn-ea"/>
            </a:endParaRPr>
          </a:p>
          <a:p>
            <a:pPr marL="285750" indent="-285750">
              <a:lnSpc>
                <a:spcPct val="150000"/>
              </a:lnSpc>
              <a:buFont typeface="Wingdings" panose="05000000000000000000" charset="0"/>
              <a:buChar char="ü"/>
            </a:pPr>
            <a:r>
              <a:rPr lang="zh-CN" altLang="en-US" b="1" dirty="0" smtClean="0">
                <a:solidFill>
                  <a:schemeClr val="accent6"/>
                </a:solidFill>
                <a:cs typeface="Times New Roman" panose="02020603050405020304" charset="0"/>
                <a:sym typeface="+mn-ea"/>
              </a:rPr>
              <a:t>粗真空模式：</a:t>
            </a:r>
            <a:r>
              <a:rPr lang="zh-CN" altLang="en-US" b="1" dirty="0" smtClean="0">
                <a:cs typeface="Times New Roman" panose="02020603050405020304" charset="0"/>
                <a:sym typeface="+mn-ea"/>
              </a:rPr>
              <a:t>主腔与过渡腔之间安装微米级有机薄膜，主腔工作真空好于</a:t>
            </a:r>
            <a:r>
              <a:rPr lang="en-US" altLang="zh-CN" b="1" dirty="0" smtClean="0">
                <a:cs typeface="Times New Roman" panose="02020603050405020304" charset="0"/>
                <a:sym typeface="+mn-ea"/>
              </a:rPr>
              <a:t>10Pa</a:t>
            </a:r>
            <a:r>
              <a:rPr lang="zh-CN" altLang="en-US" b="1" dirty="0" smtClean="0">
                <a:cs typeface="Times New Roman" panose="02020603050405020304" charset="0"/>
                <a:sym typeface="+mn-ea"/>
              </a:rPr>
              <a:t>，过渡腔</a:t>
            </a:r>
            <a:r>
              <a:rPr lang="zh-CN" altLang="en-US" b="1" dirty="0" smtClean="0">
                <a:cs typeface="Times New Roman" panose="02020603050405020304" charset="0"/>
                <a:sym typeface="+mn-ea"/>
              </a:rPr>
              <a:t>工作真空好于</a:t>
            </a:r>
            <a:r>
              <a:rPr lang="en-US" altLang="zh-CN" b="1" dirty="0" smtClean="0">
                <a:cs typeface="Times New Roman" panose="02020603050405020304" charset="0"/>
                <a:sym typeface="+mn-ea"/>
              </a:rPr>
              <a:t>5E-4Pa</a:t>
            </a:r>
            <a:r>
              <a:rPr lang="zh-CN" altLang="en-US" b="1" dirty="0" smtClean="0">
                <a:cs typeface="Times New Roman" panose="02020603050405020304" charset="0"/>
                <a:sym typeface="+mn-ea"/>
              </a:rPr>
              <a:t>，分别使用机械泵和小分子泵实现。</a:t>
            </a:r>
            <a:endParaRPr lang="zh-CN" altLang="en-US" b="1" dirty="0" smtClean="0">
              <a:cs typeface="Times New Roman" panose="02020603050405020304" charset="0"/>
              <a:sym typeface="+mn-ea"/>
            </a:endParaRPr>
          </a:p>
          <a:p>
            <a:pPr marL="285750" indent="-285750">
              <a:lnSpc>
                <a:spcPct val="150000"/>
              </a:lnSpc>
              <a:buFont typeface="Wingdings" panose="05000000000000000000" charset="0"/>
              <a:buChar char="ü"/>
            </a:pPr>
            <a:r>
              <a:rPr lang="zh-CN" altLang="en-US" b="1" dirty="0" smtClean="0">
                <a:solidFill>
                  <a:schemeClr val="accent6"/>
                </a:solidFill>
                <a:cs typeface="Times New Roman" panose="02020603050405020304" charset="0"/>
                <a:sym typeface="+mn-ea"/>
              </a:rPr>
              <a:t>大气模式</a:t>
            </a:r>
            <a:r>
              <a:rPr lang="zh-CN" altLang="en-US" b="1" dirty="0" smtClean="0">
                <a:solidFill>
                  <a:schemeClr val="accent6"/>
                </a:solidFill>
                <a:cs typeface="Times New Roman" panose="02020603050405020304" charset="0"/>
                <a:sym typeface="+mn-ea"/>
              </a:rPr>
              <a:t>：</a:t>
            </a:r>
            <a:r>
              <a:rPr lang="zh-CN" altLang="en-US" b="1" dirty="0" smtClean="0">
                <a:cs typeface="Times New Roman" panose="02020603050405020304" charset="0"/>
                <a:sym typeface="+mn-ea"/>
              </a:rPr>
              <a:t>主腔与过渡腔之间安装</a:t>
            </a:r>
            <a:r>
              <a:rPr lang="en-US" altLang="zh-CN" b="1" dirty="0" smtClean="0">
                <a:cs typeface="Times New Roman" panose="02020603050405020304" charset="0"/>
                <a:sym typeface="+mn-ea"/>
              </a:rPr>
              <a:t>20μm</a:t>
            </a:r>
            <a:r>
              <a:rPr lang="zh-CN" altLang="en-US" b="1" dirty="0" smtClean="0">
                <a:cs typeface="Times New Roman" panose="02020603050405020304" charset="0"/>
                <a:sym typeface="+mn-ea"/>
              </a:rPr>
              <a:t>钛膜（</a:t>
            </a:r>
            <a:r>
              <a:rPr lang="en-US" altLang="zh-CN" b="1" dirty="0" smtClean="0">
                <a:cs typeface="Times New Roman" panose="02020603050405020304" charset="0"/>
                <a:sym typeface="+mn-ea"/>
              </a:rPr>
              <a:t>φ40mm</a:t>
            </a:r>
            <a:r>
              <a:rPr lang="zh-CN" altLang="en-US" b="1" dirty="0" smtClean="0">
                <a:cs typeface="Times New Roman" panose="02020603050405020304" charset="0"/>
                <a:sym typeface="+mn-ea"/>
              </a:rPr>
              <a:t>）</a:t>
            </a:r>
            <a:r>
              <a:rPr lang="zh-CN" altLang="en-US" b="1" dirty="0" smtClean="0">
                <a:cs typeface="Times New Roman" panose="02020603050405020304" charset="0"/>
                <a:sym typeface="+mn-ea"/>
              </a:rPr>
              <a:t>，</a:t>
            </a:r>
            <a:r>
              <a:rPr lang="zh-CN" altLang="en-US" b="1" dirty="0" smtClean="0">
                <a:cs typeface="Times New Roman" panose="02020603050405020304" charset="0"/>
                <a:sym typeface="+mn-ea"/>
              </a:rPr>
              <a:t>主腔无需抽真空，过渡腔工作真空好于</a:t>
            </a:r>
            <a:r>
              <a:rPr lang="en-US" altLang="zh-CN" b="1" dirty="0" smtClean="0">
                <a:cs typeface="Times New Roman" panose="02020603050405020304" charset="0"/>
                <a:sym typeface="+mn-ea"/>
              </a:rPr>
              <a:t>5E-4Pa</a:t>
            </a:r>
            <a:r>
              <a:rPr lang="zh-CN" altLang="en-US" b="1" dirty="0" smtClean="0">
                <a:cs typeface="Times New Roman" panose="02020603050405020304" charset="0"/>
                <a:sym typeface="+mn-ea"/>
              </a:rPr>
              <a:t>，</a:t>
            </a:r>
            <a:r>
              <a:rPr lang="zh-CN" altLang="en-US" b="1" dirty="0" smtClean="0">
                <a:cs typeface="Times New Roman" panose="02020603050405020304" charset="0"/>
                <a:sym typeface="+mn-ea"/>
              </a:rPr>
              <a:t>使用小分子泵实现。</a:t>
            </a:r>
            <a:endParaRPr lang="zh-CN" altLang="en-US" b="1" dirty="0" smtClean="0">
              <a:cs typeface="Times New Roman" panose="02020603050405020304" charset="0"/>
              <a:sym typeface="+mn-ea"/>
            </a:endParaRPr>
          </a:p>
        </p:txBody>
      </p:sp>
      <p:sp>
        <p:nvSpPr>
          <p:cNvPr id="9" name="文本框 8"/>
          <p:cNvSpPr txBox="1"/>
          <p:nvPr/>
        </p:nvSpPr>
        <p:spPr>
          <a:xfrm>
            <a:off x="2073910" y="4771390"/>
            <a:ext cx="1783080" cy="306705"/>
          </a:xfrm>
          <a:prstGeom prst="rect">
            <a:avLst/>
          </a:prstGeom>
          <a:noFill/>
        </p:spPr>
        <p:txBody>
          <a:bodyPr wrap="none" rtlCol="0">
            <a:spAutoFit/>
          </a:bodyPr>
          <a:p>
            <a:r>
              <a:rPr lang="zh-CN" altLang="en-US" dirty="0"/>
              <a:t>高真空模式抽空曲线</a:t>
            </a:r>
            <a:endParaRPr lang="zh-CN" altLang="en-US" dirty="0"/>
          </a:p>
        </p:txBody>
      </p:sp>
      <p:sp>
        <p:nvSpPr>
          <p:cNvPr id="10" name="文本框 9"/>
          <p:cNvSpPr txBox="1"/>
          <p:nvPr/>
        </p:nvSpPr>
        <p:spPr>
          <a:xfrm>
            <a:off x="5368290" y="4775200"/>
            <a:ext cx="1832610" cy="306705"/>
          </a:xfrm>
          <a:prstGeom prst="rect">
            <a:avLst/>
          </a:prstGeom>
          <a:noFill/>
        </p:spPr>
        <p:txBody>
          <a:bodyPr wrap="none" rtlCol="0">
            <a:spAutoFit/>
          </a:bodyPr>
          <a:p>
            <a:r>
              <a:rPr lang="zh-CN" altLang="en-US" dirty="0"/>
              <a:t> 粗真空模式抽空曲线</a:t>
            </a:r>
            <a:endParaRPr lang="zh-CN" altLang="en-US" dirty="0"/>
          </a:p>
        </p:txBody>
      </p:sp>
      <p:pic>
        <p:nvPicPr>
          <p:cNvPr id="7" name="图片 2" descr="C:\Users\xipaf\Documents\MATLAB\vacuum\20250509.e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a:xfrm>
            <a:off x="5092700" y="2958465"/>
            <a:ext cx="2383790" cy="1812925"/>
          </a:xfrm>
          <a:prstGeom prst="rect">
            <a:avLst/>
          </a:prstGeom>
          <a:noFill/>
          <a:ln>
            <a:noFill/>
          </a:ln>
        </p:spPr>
      </p:pic>
      <p:pic>
        <p:nvPicPr>
          <p:cNvPr id="8" name="图片 2" descr="C:\Users\xipaf\Documents\MATLAB\vacuum\20250609低温泵抽真空.em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a:xfrm>
            <a:off x="1774190" y="2958465"/>
            <a:ext cx="2320290" cy="1816735"/>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p14:dur="0" advTm="0"/>
    </mc:Choice>
    <mc:Fallback>
      <p:transition advTm="0"/>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1">
            <a:extLst>
              <a:ext uri="{28A0092B-C50C-407E-A947-70E740481C1C}">
                <a14:useLocalDpi xmlns:a14="http://schemas.microsoft.com/office/drawing/2010/main" val="0"/>
              </a:ext>
            </a:extLst>
          </a:blip>
          <a:srcRect t="7037" r="1178" b="14568"/>
          <a:stretch>
            <a:fillRect/>
          </a:stretch>
        </p:blipFill>
        <p:spPr>
          <a:xfrm>
            <a:off x="1" y="0"/>
            <a:ext cx="9169400" cy="5143500"/>
          </a:xfrm>
          <a:prstGeom prst="rect">
            <a:avLst/>
          </a:prstGeom>
        </p:spPr>
      </p:pic>
      <p:sp>
        <p:nvSpPr>
          <p:cNvPr id="3" name="矩形 2"/>
          <p:cNvSpPr/>
          <p:nvPr/>
        </p:nvSpPr>
        <p:spPr>
          <a:xfrm>
            <a:off x="1" y="446693"/>
            <a:ext cx="9144000" cy="1274157"/>
          </a:xfrm>
          <a:prstGeom prst="rect">
            <a:avLst/>
          </a:pr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文本框 10"/>
          <p:cNvSpPr>
            <a:spLocks noChangeArrowheads="1"/>
          </p:cNvSpPr>
          <p:nvPr/>
        </p:nvSpPr>
        <p:spPr bwMode="auto">
          <a:xfrm>
            <a:off x="632738" y="694376"/>
            <a:ext cx="8013291" cy="645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fontAlgn="base">
              <a:lnSpc>
                <a:spcPct val="100000"/>
              </a:lnSpc>
              <a:spcBef>
                <a:spcPct val="0"/>
              </a:spcBef>
              <a:spcAft>
                <a:spcPct val="0"/>
              </a:spcAft>
              <a:buNone/>
            </a:pPr>
            <a:r>
              <a:rPr lang="zh-CN" altLang="en-US" sz="3600" b="1" dirty="0" smtClean="0">
                <a:ln w="9525">
                  <a:solidFill>
                    <a:schemeClr val="bg1"/>
                  </a:solidFill>
                  <a:prstDash val="solid"/>
                </a:ln>
                <a:effectLst>
                  <a:outerShdw blurRad="12700" dist="38100" dir="2700000" algn="tl" rotWithShape="0">
                    <a:schemeClr val="bg1">
                      <a:lumMod val="50000"/>
                    </a:schemeClr>
                  </a:outerShdw>
                </a:effectLst>
                <a:latin typeface="微软雅黑" panose="020B0503020204020204" pitchFamily="34" charset="-122"/>
                <a:ea typeface="微软雅黑" panose="020B0503020204020204" pitchFamily="34" charset="-122"/>
                <a:sym typeface="微软雅黑" panose="020B0503020204020204" pitchFamily="34" charset="-122"/>
              </a:rPr>
              <a:t>汇报完毕，感谢关注</a:t>
            </a:r>
            <a:r>
              <a:rPr lang="zh-CN" altLang="en-US" sz="3600" b="1" dirty="0">
                <a:ln w="9525">
                  <a:solidFill>
                    <a:schemeClr val="bg1"/>
                  </a:solidFill>
                  <a:prstDash val="solid"/>
                </a:ln>
                <a:effectLst>
                  <a:outerShdw blurRad="12700" dist="38100" dir="2700000" algn="tl" rotWithShape="0">
                    <a:schemeClr val="bg1">
                      <a:lumMod val="50000"/>
                    </a:schemeClr>
                  </a:outerShdw>
                </a:effectLst>
                <a:latin typeface="微软雅黑" panose="020B0503020204020204" pitchFamily="34" charset="-122"/>
                <a:ea typeface="微软雅黑" panose="020B0503020204020204" pitchFamily="34" charset="-122"/>
                <a:sym typeface="微软雅黑" panose="020B0503020204020204" pitchFamily="34" charset="-122"/>
              </a:rPr>
              <a:t>！</a:t>
            </a:r>
            <a:endParaRPr lang="zh-CN" altLang="en-US" sz="1800" b="1" dirty="0">
              <a:ln w="9525">
                <a:solidFill>
                  <a:schemeClr val="bg1"/>
                </a:solidFill>
                <a:prstDash val="solid"/>
              </a:ln>
              <a:effectLst>
                <a:outerShdw blurRad="12700" dist="38100" dir="2700000" algn="tl" rotWithShape="0">
                  <a:schemeClr val="bg1">
                    <a:lumMod val="50000"/>
                  </a:schemeClr>
                </a:outerShdw>
              </a:effectLst>
            </a:endParaRPr>
          </a:p>
        </p:txBody>
      </p:sp>
      <p:sp>
        <p:nvSpPr>
          <p:cNvPr id="12" name="直接连接符 13"/>
          <p:cNvSpPr>
            <a:spLocks noChangeShapeType="1"/>
          </p:cNvSpPr>
          <p:nvPr/>
        </p:nvSpPr>
        <p:spPr bwMode="auto">
          <a:xfrm>
            <a:off x="1012199" y="1389372"/>
            <a:ext cx="7534082" cy="4952"/>
          </a:xfrm>
          <a:prstGeom prst="line">
            <a:avLst/>
          </a:prstGeom>
          <a:noFill/>
          <a:ln w="12700">
            <a:solidFill>
              <a:schemeClr val="tx1"/>
            </a:solidFill>
            <a:miter lim="800000"/>
            <a:headEnd type="oval" w="med" len="med"/>
            <a:tailEnd type="oval"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zh-CN" altLang="en-US" sz="1350">
              <a:solidFill>
                <a:srgbClr val="000000"/>
              </a:solidFill>
            </a:endParaRPr>
          </a:p>
        </p:txBody>
      </p:sp>
      <p:sp>
        <p:nvSpPr>
          <p:cNvPr id="4" name="矩形 3"/>
          <p:cNvSpPr/>
          <p:nvPr/>
        </p:nvSpPr>
        <p:spPr>
          <a:xfrm>
            <a:off x="3560346" y="4068041"/>
            <a:ext cx="5582285" cy="1014730"/>
          </a:xfrm>
          <a:prstGeom prst="rect">
            <a:avLst/>
          </a:prstGeom>
        </p:spPr>
        <p:txBody>
          <a:bodyPr wrap="none">
            <a:spAutoFit/>
          </a:bodyPr>
          <a:p>
            <a:pPr>
              <a:lnSpc>
                <a:spcPct val="150000"/>
              </a:lnSpc>
            </a:pPr>
            <a:r>
              <a:rPr lang="zh-CN" altLang="en-US" sz="2000" b="1" dirty="0" smtClean="0">
                <a:solidFill>
                  <a:schemeClr val="tx1"/>
                </a:solidFill>
                <a:highlight>
                  <a:srgbClr val="FFFF00"/>
                </a:highlight>
                <a:latin typeface="微软雅黑" panose="020B0503020204020204" pitchFamily="34" charset="-122"/>
                <a:ea typeface="微软雅黑" panose="020B0503020204020204" pitchFamily="34" charset="-122"/>
              </a:rPr>
              <a:t>辐照试验联系：刘老师   </a:t>
            </a:r>
            <a:r>
              <a:rPr lang="en-US" altLang="zh-CN" sz="2000" b="1" dirty="0" smtClean="0">
                <a:solidFill>
                  <a:schemeClr val="tx1"/>
                </a:solidFill>
                <a:highlight>
                  <a:srgbClr val="FFFF00"/>
                </a:highlight>
                <a:latin typeface="微软雅黑" panose="020B0503020204020204" pitchFamily="34" charset="-122"/>
                <a:ea typeface="微软雅黑" panose="020B0503020204020204" pitchFamily="34" charset="-122"/>
              </a:rPr>
              <a:t>029-84767508</a:t>
            </a:r>
            <a:endParaRPr lang="en-US" altLang="zh-CN" sz="2000" b="1" dirty="0" smtClean="0">
              <a:solidFill>
                <a:schemeClr val="tx1"/>
              </a:solidFill>
              <a:highlight>
                <a:srgbClr val="FFFF00"/>
              </a:highlight>
              <a:latin typeface="微软雅黑" panose="020B0503020204020204" pitchFamily="34" charset="-122"/>
              <a:ea typeface="微软雅黑" panose="020B0503020204020204" pitchFamily="34" charset="-122"/>
            </a:endParaRPr>
          </a:p>
          <a:p>
            <a:pPr>
              <a:lnSpc>
                <a:spcPct val="150000"/>
              </a:lnSpc>
            </a:pPr>
            <a:r>
              <a:rPr lang="zh-CN" altLang="en-US" sz="2000" b="1" dirty="0" smtClean="0">
                <a:solidFill>
                  <a:schemeClr val="tx1"/>
                </a:solidFill>
                <a:highlight>
                  <a:srgbClr val="FFFF00"/>
                </a:highlight>
                <a:latin typeface="微软雅黑" panose="020B0503020204020204" pitchFamily="34" charset="-122"/>
                <a:ea typeface="微软雅黑" panose="020B0503020204020204" pitchFamily="34" charset="-122"/>
              </a:rPr>
              <a:t>加速器实验条件咨询联系：王工 </a:t>
            </a:r>
            <a:r>
              <a:rPr lang="en-US" altLang="zh-CN" sz="2000" b="1" dirty="0" smtClean="0">
                <a:solidFill>
                  <a:schemeClr val="tx1"/>
                </a:solidFill>
                <a:highlight>
                  <a:srgbClr val="FFFF00"/>
                </a:highlight>
                <a:latin typeface="微软雅黑" panose="020B0503020204020204" pitchFamily="34" charset="-122"/>
                <a:ea typeface="微软雅黑" panose="020B0503020204020204" pitchFamily="34" charset="-122"/>
              </a:rPr>
              <a:t>029-84767512</a:t>
            </a:r>
            <a:endParaRPr lang="en-US" altLang="zh-CN" sz="2000" b="1" dirty="0" smtClean="0">
              <a:solidFill>
                <a:schemeClr val="tx1"/>
              </a:solidFill>
              <a:highlight>
                <a:srgbClr val="FFFF00"/>
              </a:highlight>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p14:dur="0" advTm="0"/>
    </mc:Choice>
    <mc:Fallback>
      <p:transition advTm="0"/>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爱剪辑-高能粒子+电路板">
            <a:hlinkClick r:id="" action="ppaction://media"/>
          </p:cNvPr>
          <p:cNvPicPr>
            <a:picLocks noChangeAspect="1"/>
          </p:cNvPicPr>
          <p:nvPr>
            <a:videoFile r:link="rId1"/>
            <p:extLst>
              <p:ext uri="{DAA4B4D4-6D71-4841-9C94-3DE7FCFB9230}">
                <p14:media xmlns:p14="http://schemas.microsoft.com/office/powerpoint/2010/main" r:embed="rId2"/>
              </p:ext>
            </p:extLst>
          </p:nvPr>
        </p:nvPicPr>
        <p:blipFill>
          <a:blip r:embed="rId3"/>
          <a:stretch>
            <a:fillRect/>
          </a:stretch>
        </p:blipFill>
        <p:spPr>
          <a:xfrm>
            <a:off x="987425" y="2305050"/>
            <a:ext cx="6988810" cy="2748280"/>
          </a:xfrm>
          <a:prstGeom prst="rect">
            <a:avLst/>
          </a:prstGeom>
        </p:spPr>
      </p:pic>
      <p:grpSp>
        <p:nvGrpSpPr>
          <p:cNvPr id="16" name="组合 15"/>
          <p:cNvGrpSpPr/>
          <p:nvPr/>
        </p:nvGrpSpPr>
        <p:grpSpPr>
          <a:xfrm>
            <a:off x="11627" y="-4686"/>
            <a:ext cx="9132373" cy="752465"/>
            <a:chOff x="-44158" y="-1644370"/>
            <a:chExt cx="9132373" cy="752465"/>
          </a:xfrm>
        </p:grpSpPr>
        <p:pic>
          <p:nvPicPr>
            <p:cNvPr id="17" name="Picture 2" descr="F:\重点实验室\办公室\宣传\实验室装置\照片\大E.JPG"/>
            <p:cNvPicPr>
              <a:picLocks noChangeAspect="1" noChangeArrowheads="1"/>
            </p:cNvPicPr>
            <p:nvPr/>
          </p:nvPicPr>
          <p:blipFill>
            <a:blip r:embed="rId4" cstate="print">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42718" y="-1640194"/>
              <a:ext cx="1207842" cy="744577"/>
            </a:xfrm>
            <a:prstGeom prst="roundRect">
              <a:avLst>
                <a:gd name="adj" fmla="val 0"/>
              </a:avLst>
            </a:prstGeom>
            <a:ln>
              <a:noFill/>
            </a:ln>
            <a:effectLst/>
            <a:scene3d>
              <a:camera prst="orthographicFront"/>
              <a:lightRig rig="contrasting" dir="t">
                <a:rot lat="0" lon="0" rev="4200000"/>
              </a:lightRig>
            </a:scene3d>
            <a:sp3d prstMaterial="plastic">
              <a:contourClr>
                <a:srgbClr val="969696"/>
              </a:contourClr>
            </a:sp3d>
            <a:extLst>
              <a:ext uri="{909E8E84-426E-40DD-AFC4-6F175D3DCCD1}">
                <a14:hiddenFill xmlns:a14="http://schemas.microsoft.com/office/drawing/2010/main">
                  <a:solidFill>
                    <a:srgbClr val="FFFFFF"/>
                  </a:solidFill>
                </a14:hiddenFill>
              </a:ext>
            </a:extLst>
          </p:spPr>
        </p:pic>
        <p:sp>
          <p:nvSpPr>
            <p:cNvPr id="18" name="同侧圆角矩形 26"/>
            <p:cNvSpPr>
              <a:spLocks noChangeAspect="1"/>
            </p:cNvSpPr>
            <p:nvPr/>
          </p:nvSpPr>
          <p:spPr>
            <a:xfrm rot="5400000">
              <a:off x="188194" y="-1872546"/>
              <a:ext cx="744577" cy="1209282"/>
            </a:xfrm>
            <a:prstGeom prst="round2SameRect">
              <a:avLst>
                <a:gd name="adj1" fmla="val 0"/>
                <a:gd name="adj2" fmla="val 0"/>
              </a:avLst>
            </a:prstGeom>
            <a:gradFill flip="none" rotWithShape="1">
              <a:gsLst>
                <a:gs pos="0">
                  <a:srgbClr val="2340A4">
                    <a:alpha val="19000"/>
                  </a:srgbClr>
                </a:gs>
                <a:gs pos="100000">
                  <a:srgbClr val="554281">
                    <a:alpha val="58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9" name="图片 18" descr="mmexport1562286381387.jpg"/>
            <p:cNvPicPr>
              <a:picLocks noChangeAspect="1"/>
            </p:cNvPicPr>
            <p:nvPr/>
          </p:nvPicPr>
          <p:blipFill>
            <a:blip r:embed="rId6" cstate="print"/>
            <a:stretch>
              <a:fillRect/>
            </a:stretch>
          </p:blipFill>
          <p:spPr>
            <a:xfrm>
              <a:off x="-37023" y="-1640658"/>
              <a:ext cx="1201821" cy="740865"/>
            </a:xfrm>
            <a:prstGeom prst="roundRect">
              <a:avLst>
                <a:gd name="adj" fmla="val 0"/>
              </a:avLst>
            </a:prstGeom>
            <a:ln>
              <a:noFill/>
            </a:ln>
            <a:effectLst/>
            <a:scene3d>
              <a:camera prst="orthographicFront"/>
              <a:lightRig rig="contrasting" dir="t">
                <a:rot lat="0" lon="0" rev="4200000"/>
              </a:lightRig>
            </a:scene3d>
            <a:sp3d prstMaterial="plastic">
              <a:contourClr>
                <a:srgbClr val="969696"/>
              </a:contourClr>
            </a:sp3d>
          </p:spPr>
        </p:pic>
        <p:grpSp>
          <p:nvGrpSpPr>
            <p:cNvPr id="20" name="组合 19"/>
            <p:cNvGrpSpPr/>
            <p:nvPr/>
          </p:nvGrpSpPr>
          <p:grpSpPr>
            <a:xfrm>
              <a:off x="-44158" y="-1644370"/>
              <a:ext cx="9132373" cy="752465"/>
              <a:chOff x="2247" y="11129"/>
              <a:chExt cx="9132373" cy="752465"/>
            </a:xfrm>
          </p:grpSpPr>
          <p:sp>
            <p:nvSpPr>
              <p:cNvPr id="22" name="同侧圆角矩形 6"/>
              <p:cNvSpPr/>
              <p:nvPr/>
            </p:nvSpPr>
            <p:spPr>
              <a:xfrm rot="5400000" flipH="1" flipV="1">
                <a:off x="4806542" y="-3564485"/>
                <a:ext cx="748288" cy="7907869"/>
              </a:xfrm>
              <a:prstGeom prst="round2SameRect">
                <a:avLst>
                  <a:gd name="adj1" fmla="val 0"/>
                  <a:gd name="adj2" fmla="val 0"/>
                </a:avLst>
              </a:prstGeom>
              <a:gradFill flip="none" rotWithShape="1">
                <a:gsLst>
                  <a:gs pos="100000">
                    <a:srgbClr val="2340A4"/>
                  </a:gs>
                  <a:gs pos="50000">
                    <a:srgbClr val="3555A0"/>
                  </a:gs>
                  <a:gs pos="0">
                    <a:srgbClr val="ECECEC"/>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3" name="同侧圆角矩形 28"/>
              <p:cNvSpPr>
                <a:spLocks noChangeAspect="1"/>
              </p:cNvSpPr>
              <p:nvPr/>
            </p:nvSpPr>
            <p:spPr>
              <a:xfrm rot="5400000">
                <a:off x="234599" y="-221223"/>
                <a:ext cx="744577" cy="1209282"/>
              </a:xfrm>
              <a:prstGeom prst="round2SameRect">
                <a:avLst>
                  <a:gd name="adj1" fmla="val 0"/>
                  <a:gd name="adj2" fmla="val 0"/>
                </a:avLst>
              </a:prstGeom>
              <a:gradFill flip="none" rotWithShape="1">
                <a:gsLst>
                  <a:gs pos="0">
                    <a:srgbClr val="2340A4">
                      <a:alpha val="19000"/>
                    </a:srgbClr>
                  </a:gs>
                  <a:gs pos="100000">
                    <a:srgbClr val="554281">
                      <a:alpha val="58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1" name="标题 1"/>
            <p:cNvSpPr txBox="1"/>
            <p:nvPr/>
          </p:nvSpPr>
          <p:spPr>
            <a:xfrm>
              <a:off x="1180346" y="-1540697"/>
              <a:ext cx="7089988" cy="640904"/>
            </a:xfrm>
            <a:prstGeom prst="rect">
              <a:avLst/>
            </a:prstGeom>
          </p:spPr>
          <p:txBody>
            <a:bodyPr>
              <a:normAutofit/>
            </a:bodyPr>
            <a:lstStyle>
              <a:lvl1pPr algn="l" defTabSz="685800" rtl="0" eaLnBrk="1" latinLnBrk="0" hangingPunct="1">
                <a:lnSpc>
                  <a:spcPct val="90000"/>
                </a:lnSpc>
                <a:spcBef>
                  <a:spcPct val="0"/>
                </a:spcBef>
                <a:buNone/>
                <a:defRPr sz="4000" b="1" i="0" kern="1200" baseline="0">
                  <a:solidFill>
                    <a:schemeClr val="bg1"/>
                  </a:solidFill>
                  <a:effectLst/>
                  <a:latin typeface="黑体" panose="02010609060101010101" pitchFamily="49" charset="-122"/>
                  <a:ea typeface="黑体" panose="02010609060101010101" pitchFamily="49" charset="-122"/>
                  <a:cs typeface="+mj-cs"/>
                </a:defRPr>
              </a:lvl1pPr>
            </a:lstStyle>
            <a:p>
              <a:r>
                <a:rPr lang="en-US" altLang="zh-CN" sz="3200" dirty="0">
                  <a:latin typeface="Times New Roman" panose="02020603050405020304" charset="0"/>
                  <a:ea typeface="+mj-ea"/>
                  <a:cs typeface="Times New Roman" panose="02020603050405020304" charset="0"/>
                  <a:sym typeface="+mn-ea"/>
                </a:rPr>
                <a:t>1. XiPAF</a:t>
              </a:r>
              <a:r>
                <a:rPr lang="zh-CN" altLang="en-US" sz="3200" dirty="0">
                  <a:latin typeface="Times New Roman" panose="02020603050405020304" charset="0"/>
                  <a:ea typeface="+mj-ea"/>
                  <a:cs typeface="Times New Roman" panose="02020603050405020304" charset="0"/>
                  <a:sym typeface="+mn-ea"/>
                </a:rPr>
                <a:t>装置概述</a:t>
              </a:r>
              <a:endParaRPr lang="zh-CN" altLang="en-US" sz="3200" dirty="0">
                <a:latin typeface="微软雅黑" panose="020B0503020204020204" pitchFamily="34" charset="-122"/>
                <a:ea typeface="微软雅黑" panose="020B0503020204020204" pitchFamily="34" charset="-122"/>
                <a:cs typeface="+mn-cs"/>
              </a:endParaRPr>
            </a:p>
          </p:txBody>
        </p:sp>
      </p:grpSp>
      <p:sp>
        <p:nvSpPr>
          <p:cNvPr id="12" name="文本1"/>
          <p:cNvSpPr>
            <a:spLocks noChangeArrowheads="1"/>
          </p:cNvSpPr>
          <p:nvPr/>
        </p:nvSpPr>
        <p:spPr bwMode="gray">
          <a:xfrm>
            <a:off x="546735" y="892175"/>
            <a:ext cx="7743825" cy="1300480"/>
          </a:xfrm>
          <a:prstGeom prst="roundRect">
            <a:avLst>
              <a:gd name="adj" fmla="val 11505"/>
            </a:avLst>
          </a:prstGeom>
          <a:noFill/>
          <a:ln w="15875" cap="flat" cmpd="sng" algn="ctr">
            <a:solidFill>
              <a:schemeClr val="accent1"/>
            </a:solidFill>
            <a:prstDash val="solid"/>
          </a:ln>
          <a:effectLst/>
        </p:spPr>
        <p:txBody>
          <a:bodyPr lIns="62118" tIns="31058" rIns="62118" bIns="31058"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fontAlgn="base">
              <a:lnSpc>
                <a:spcPct val="120000"/>
              </a:lnSpc>
              <a:spcBef>
                <a:spcPct val="0"/>
              </a:spcBef>
              <a:spcAft>
                <a:spcPct val="0"/>
              </a:spcAft>
              <a:defRPr/>
            </a:pPr>
            <a:r>
              <a:rPr lang="zh-CN" altLang="en-US" b="1" dirty="0">
                <a:solidFill>
                  <a:prstClr val="black">
                    <a:lumMod val="75000"/>
                    <a:lumOff val="25000"/>
                  </a:prstClr>
                </a:solidFill>
                <a:latin typeface="微软雅黑" panose="020B0503020204020204" pitchFamily="34" charset="-122"/>
                <a:ea typeface="微软雅黑" panose="020B0503020204020204" pitchFamily="34" charset="-122"/>
              </a:rPr>
              <a:t>      </a:t>
            </a:r>
            <a:r>
              <a:rPr lang="zh-CN" altLang="en-US" sz="1600" b="1" dirty="0">
                <a:solidFill>
                  <a:prstClr val="black">
                    <a:lumMod val="75000"/>
                    <a:lumOff val="25000"/>
                  </a:prstClr>
                </a:solidFill>
                <a:latin typeface="微软雅黑" panose="020B0503020204020204" pitchFamily="34" charset="-122"/>
                <a:ea typeface="微软雅黑" panose="020B0503020204020204" pitchFamily="34" charset="-122"/>
              </a:rPr>
              <a:t>空间辐射环境中的高能带电粒子</a:t>
            </a:r>
            <a:r>
              <a:rPr lang="zh-CN" altLang="en-US" sz="1600" b="1" dirty="0">
                <a:solidFill>
                  <a:srgbClr val="C00000"/>
                </a:solidFill>
                <a:latin typeface="微软雅黑" panose="020B0503020204020204" pitchFamily="34" charset="-122"/>
                <a:ea typeface="微软雅黑" panose="020B0503020204020204" pitchFamily="34" charset="-122"/>
              </a:rPr>
              <a:t>（其中约</a:t>
            </a:r>
            <a:r>
              <a:rPr lang="en-US" altLang="zh-CN" sz="1600" b="1" dirty="0">
                <a:solidFill>
                  <a:srgbClr val="C00000"/>
                </a:solidFill>
                <a:latin typeface="微软雅黑" panose="020B0503020204020204" pitchFamily="34" charset="-122"/>
                <a:ea typeface="微软雅黑" panose="020B0503020204020204" pitchFamily="34" charset="-122"/>
              </a:rPr>
              <a:t>90%</a:t>
            </a:r>
            <a:r>
              <a:rPr lang="zh-CN" altLang="en-US" sz="1600" b="1" dirty="0">
                <a:solidFill>
                  <a:srgbClr val="C00000"/>
                </a:solidFill>
                <a:latin typeface="微软雅黑" panose="020B0503020204020204" pitchFamily="34" charset="-122"/>
                <a:ea typeface="微软雅黑" panose="020B0503020204020204" pitchFamily="34" charset="-122"/>
              </a:rPr>
              <a:t>是质子）</a:t>
            </a:r>
            <a:r>
              <a:rPr lang="zh-CN" altLang="en-US" sz="1600" b="1" dirty="0">
                <a:solidFill>
                  <a:prstClr val="black">
                    <a:lumMod val="75000"/>
                    <a:lumOff val="25000"/>
                  </a:prstClr>
                </a:solidFill>
                <a:latin typeface="微软雅黑" panose="020B0503020204020204" pitchFamily="34" charset="-122"/>
                <a:ea typeface="微软雅黑" panose="020B0503020204020204" pitchFamily="34" charset="-122"/>
              </a:rPr>
              <a:t>会导致航天电子系统中的半导体器件发生</a:t>
            </a:r>
            <a:r>
              <a:rPr lang="zh-CN" altLang="en-US" sz="1600" b="1" dirty="0">
                <a:solidFill>
                  <a:srgbClr val="C00000"/>
                </a:solidFill>
                <a:latin typeface="微软雅黑" panose="020B0503020204020204" pitchFamily="34" charset="-122"/>
                <a:ea typeface="微软雅黑" panose="020B0503020204020204" pitchFamily="34" charset="-122"/>
              </a:rPr>
              <a:t>单粒子效应</a:t>
            </a:r>
            <a:r>
              <a:rPr lang="zh-CN" altLang="en-US" sz="1600" b="1" dirty="0">
                <a:solidFill>
                  <a:prstClr val="black">
                    <a:lumMod val="75000"/>
                    <a:lumOff val="25000"/>
                  </a:prstClr>
                </a:solidFill>
                <a:latin typeface="微软雅黑" panose="020B0503020204020204" pitchFamily="34" charset="-122"/>
                <a:ea typeface="微软雅黑" panose="020B0503020204020204" pitchFamily="34" charset="-122"/>
              </a:rPr>
              <a:t>，严重影响航天器的</a:t>
            </a:r>
            <a:r>
              <a:rPr lang="zh-CN" altLang="en-US" sz="1600" b="1" dirty="0">
                <a:solidFill>
                  <a:srgbClr val="C00000"/>
                </a:solidFill>
                <a:latin typeface="微软雅黑" panose="020B0503020204020204" pitchFamily="34" charset="-122"/>
                <a:ea typeface="微软雅黑" panose="020B0503020204020204" pitchFamily="34" charset="-122"/>
              </a:rPr>
              <a:t>可靠性</a:t>
            </a:r>
            <a:r>
              <a:rPr lang="zh-CN" altLang="en-US" sz="1600" b="1" dirty="0">
                <a:solidFill>
                  <a:prstClr val="black">
                    <a:lumMod val="75000"/>
                    <a:lumOff val="25000"/>
                  </a:prstClr>
                </a:solidFill>
                <a:latin typeface="微软雅黑" panose="020B0503020204020204" pitchFamily="34" charset="-122"/>
                <a:ea typeface="微软雅黑" panose="020B0503020204020204" pitchFamily="34" charset="-122"/>
              </a:rPr>
              <a:t>和</a:t>
            </a:r>
            <a:r>
              <a:rPr lang="zh-CN" altLang="en-US" sz="1600" b="1" dirty="0">
                <a:solidFill>
                  <a:srgbClr val="C00000"/>
                </a:solidFill>
                <a:latin typeface="微软雅黑" panose="020B0503020204020204" pitchFamily="34" charset="-122"/>
                <a:ea typeface="微软雅黑" panose="020B0503020204020204" pitchFamily="34" charset="-122"/>
              </a:rPr>
              <a:t>寿命</a:t>
            </a:r>
            <a:r>
              <a:rPr lang="zh-CN" altLang="en-US" sz="1600" b="1" dirty="0">
                <a:solidFill>
                  <a:prstClr val="black">
                    <a:lumMod val="75000"/>
                    <a:lumOff val="25000"/>
                  </a:prstClr>
                </a:solidFill>
                <a:latin typeface="微软雅黑" panose="020B0503020204020204" pitchFamily="34" charset="-122"/>
                <a:ea typeface="微软雅黑" panose="020B0503020204020204" pitchFamily="34" charset="-122"/>
              </a:rPr>
              <a:t>。</a:t>
            </a:r>
            <a:r>
              <a:rPr lang="zh-CN" altLang="en-US" sz="1600" b="1" dirty="0">
                <a:solidFill>
                  <a:prstClr val="black">
                    <a:lumMod val="75000"/>
                    <a:lumOff val="25000"/>
                  </a:prstClr>
                </a:solidFill>
                <a:latin typeface="微软雅黑" panose="020B0503020204020204" pitchFamily="34" charset="-122"/>
                <a:ea typeface="微软雅黑" panose="020B0503020204020204" pitchFamily="34" charset="-122"/>
                <a:sym typeface="+mn-ea"/>
              </a:rPr>
              <a:t>根据对各类航天器故障的统计分析，</a:t>
            </a:r>
            <a:r>
              <a:rPr lang="zh-CN" altLang="en-US" sz="1600" b="1" dirty="0">
                <a:solidFill>
                  <a:srgbClr val="C00000"/>
                </a:solidFill>
                <a:latin typeface="微软雅黑" panose="020B0503020204020204" pitchFamily="34" charset="-122"/>
                <a:ea typeface="微软雅黑" panose="020B0503020204020204" pitchFamily="34" charset="-122"/>
                <a:sym typeface="+mn-ea"/>
              </a:rPr>
              <a:t>近一半</a:t>
            </a:r>
            <a:r>
              <a:rPr lang="zh-CN" altLang="en-US" sz="1600" b="1" dirty="0">
                <a:solidFill>
                  <a:prstClr val="black">
                    <a:lumMod val="75000"/>
                    <a:lumOff val="25000"/>
                  </a:prstClr>
                </a:solidFill>
                <a:latin typeface="微软雅黑" panose="020B0503020204020204" pitchFamily="34" charset="-122"/>
                <a:ea typeface="微软雅黑" panose="020B0503020204020204" pitchFamily="34" charset="-122"/>
                <a:sym typeface="+mn-ea"/>
              </a:rPr>
              <a:t>故障与辐射效应相关，其中单粒子效应占比超过</a:t>
            </a:r>
            <a:r>
              <a:rPr lang="en-US" altLang="zh-CN" sz="1600" b="1" dirty="0">
                <a:solidFill>
                  <a:srgbClr val="C00000"/>
                </a:solidFill>
                <a:latin typeface="微软雅黑" panose="020B0503020204020204" pitchFamily="34" charset="-122"/>
                <a:ea typeface="微软雅黑" panose="020B0503020204020204" pitchFamily="34" charset="-122"/>
                <a:sym typeface="+mn-ea"/>
              </a:rPr>
              <a:t>85%</a:t>
            </a:r>
            <a:r>
              <a:rPr lang="zh-CN" altLang="en-US" sz="1600" b="1" dirty="0">
                <a:solidFill>
                  <a:prstClr val="black">
                    <a:lumMod val="75000"/>
                    <a:lumOff val="25000"/>
                  </a:prstClr>
                </a:solidFill>
                <a:latin typeface="微软雅黑" panose="020B0503020204020204" pitchFamily="34" charset="-122"/>
                <a:ea typeface="微软雅黑" panose="020B0503020204020204" pitchFamily="34" charset="-122"/>
                <a:sym typeface="+mn-ea"/>
              </a:rPr>
              <a:t>，已成为航天器可靠工作的最大威胁。</a:t>
            </a:r>
            <a:endParaRPr kumimoji="0" lang="zh-CN" altLang="zh-CN" b="1"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endParaRPr>
          </a:p>
        </p:txBody>
      </p:sp>
    </p:spTree>
    <p:custDataLst>
      <p:tags r:id="rId7"/>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410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with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1"/>
          <p:cNvSpPr>
            <a:spLocks noChangeArrowheads="1"/>
          </p:cNvSpPr>
          <p:nvPr/>
        </p:nvSpPr>
        <p:spPr bwMode="gray">
          <a:xfrm>
            <a:off x="195580" y="1026795"/>
            <a:ext cx="4538345" cy="3587115"/>
          </a:xfrm>
          <a:prstGeom prst="roundRect">
            <a:avLst>
              <a:gd name="adj" fmla="val 11505"/>
            </a:avLst>
          </a:prstGeom>
          <a:noFill/>
        </p:spPr>
        <p:style>
          <a:lnRef idx="2">
            <a:schemeClr val="accent1"/>
          </a:lnRef>
          <a:fillRef idx="1">
            <a:schemeClr val="lt1"/>
          </a:fillRef>
          <a:effectRef idx="0">
            <a:schemeClr val="accent1"/>
          </a:effectRef>
          <a:fontRef idx="minor">
            <a:schemeClr val="dk1"/>
          </a:fontRef>
        </p:style>
        <p:txBody>
          <a:bodyPr lIns="62118" tIns="31058" rIns="62118" bIns="31058"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fontAlgn="base">
              <a:lnSpc>
                <a:spcPct val="120000"/>
              </a:lnSpc>
              <a:buClrTx/>
              <a:buSzTx/>
              <a:buFontTx/>
              <a:defRPr/>
            </a:pPr>
            <a:r>
              <a:rPr lang="en-US" altLang="zh-CN" sz="1600" b="1" dirty="0">
                <a:solidFill>
                  <a:prstClr val="black">
                    <a:lumMod val="75000"/>
                    <a:lumOff val="25000"/>
                  </a:prstClr>
                </a:solidFill>
                <a:latin typeface="微软雅黑" panose="020B0503020204020204" pitchFamily="34" charset="-122"/>
                <a:ea typeface="微软雅黑" panose="020B0503020204020204" pitchFamily="34" charset="-122"/>
                <a:sym typeface="+mn-ea"/>
              </a:rPr>
              <a:t>      </a:t>
            </a:r>
            <a:r>
              <a:rPr lang="zh-CN" altLang="en-US" sz="1600" b="1" dirty="0">
                <a:solidFill>
                  <a:prstClr val="black">
                    <a:lumMod val="75000"/>
                    <a:lumOff val="25000"/>
                  </a:prstClr>
                </a:solidFill>
                <a:latin typeface="微软雅黑" panose="020B0503020204020204" pitchFamily="34" charset="-122"/>
                <a:ea typeface="微软雅黑" panose="020B0503020204020204" pitchFamily="34" charset="-122"/>
                <a:sym typeface="+mn-ea"/>
              </a:rPr>
              <a:t>针对</a:t>
            </a:r>
            <a:r>
              <a:rPr lang="zh-CN" altLang="en-US" sz="1600" b="1" dirty="0">
                <a:solidFill>
                  <a:srgbClr val="C00000"/>
                </a:solidFill>
                <a:latin typeface="微软雅黑" panose="020B0503020204020204" pitchFamily="34" charset="-122"/>
                <a:ea typeface="微软雅黑" panose="020B0503020204020204" pitchFamily="34" charset="-122"/>
                <a:sym typeface="+mn-ea"/>
              </a:rPr>
              <a:t>宇航用高性能集成电路抗辐射性能试验</a:t>
            </a:r>
            <a:r>
              <a:rPr lang="zh-CN" altLang="en-US" sz="1600" b="1" dirty="0">
                <a:solidFill>
                  <a:prstClr val="black">
                    <a:lumMod val="75000"/>
                    <a:lumOff val="25000"/>
                  </a:prstClr>
                </a:solidFill>
                <a:latin typeface="微软雅黑" panose="020B0503020204020204" pitchFamily="34" charset="-122"/>
                <a:ea typeface="微软雅黑" panose="020B0503020204020204" pitchFamily="34" charset="-122"/>
                <a:sym typeface="+mn-ea"/>
              </a:rPr>
              <a:t>重大需求</a:t>
            </a:r>
            <a:r>
              <a:rPr lang="zh-CN" altLang="en-US" sz="1600" b="1" dirty="0" smtClean="0">
                <a:solidFill>
                  <a:prstClr val="black">
                    <a:lumMod val="75000"/>
                    <a:lumOff val="25000"/>
                  </a:prstClr>
                </a:solidFill>
                <a:latin typeface="微软雅黑" panose="020B0503020204020204" pitchFamily="34" charset="-122"/>
                <a:ea typeface="微软雅黑" panose="020B0503020204020204" pitchFamily="34" charset="-122"/>
                <a:sym typeface="+mn-ea"/>
              </a:rPr>
              <a:t>，西北核技术研究院在上级支持下启动本项目，目标是自主研制一台专用于单粒子效应研究与考核评估的辐射模拟装置。</a:t>
            </a:r>
            <a:endParaRPr lang="zh-CN" altLang="en-US" sz="1600" b="1" dirty="0" smtClean="0">
              <a:solidFill>
                <a:prstClr val="black">
                  <a:lumMod val="75000"/>
                  <a:lumOff val="25000"/>
                </a:prstClr>
              </a:solidFill>
              <a:latin typeface="微软雅黑" panose="020B0503020204020204" pitchFamily="34" charset="-122"/>
              <a:ea typeface="微软雅黑" panose="020B0503020204020204" pitchFamily="34" charset="-122"/>
              <a:sym typeface="+mn-ea"/>
            </a:endParaRPr>
          </a:p>
          <a:p>
            <a:pPr lvl="0" algn="l" fontAlgn="base">
              <a:lnSpc>
                <a:spcPct val="120000"/>
              </a:lnSpc>
              <a:buClrTx/>
              <a:buSzTx/>
              <a:buFontTx/>
              <a:defRPr/>
            </a:pPr>
            <a:endParaRPr lang="zh-CN" altLang="en-US" sz="1600" b="1" dirty="0" smtClean="0">
              <a:solidFill>
                <a:prstClr val="black">
                  <a:lumMod val="75000"/>
                  <a:lumOff val="25000"/>
                </a:prstClr>
              </a:solidFill>
              <a:latin typeface="微软雅黑" panose="020B0503020204020204" pitchFamily="34" charset="-122"/>
              <a:ea typeface="微软雅黑" panose="020B0503020204020204" pitchFamily="34" charset="-122"/>
              <a:sym typeface="+mn-ea"/>
            </a:endParaRPr>
          </a:p>
          <a:p>
            <a:pPr lvl="0" algn="l" fontAlgn="base">
              <a:lnSpc>
                <a:spcPct val="120000"/>
              </a:lnSpc>
              <a:buClrTx/>
              <a:buSzTx/>
              <a:buFontTx/>
              <a:defRPr/>
            </a:pPr>
            <a:r>
              <a:rPr lang="en-US" altLang="zh-CN" sz="1600" b="1" dirty="0" smtClean="0">
                <a:solidFill>
                  <a:prstClr val="black">
                    <a:lumMod val="75000"/>
                    <a:lumOff val="25000"/>
                  </a:prstClr>
                </a:solidFill>
                <a:latin typeface="微软雅黑" panose="020B0503020204020204" pitchFamily="34" charset="-122"/>
                <a:ea typeface="微软雅黑" panose="020B0503020204020204" pitchFamily="34" charset="-122"/>
                <a:sym typeface="+mn-ea"/>
              </a:rPr>
              <a:t>     </a:t>
            </a:r>
            <a:r>
              <a:rPr lang="zh-CN" altLang="en-US" sz="1600" b="1" dirty="0" smtClean="0">
                <a:solidFill>
                  <a:prstClr val="black">
                    <a:lumMod val="75000"/>
                    <a:lumOff val="25000"/>
                  </a:prstClr>
                </a:solidFill>
                <a:latin typeface="微软雅黑" panose="020B0503020204020204" pitchFamily="34" charset="-122"/>
                <a:ea typeface="微软雅黑" panose="020B0503020204020204" pitchFamily="34" charset="-122"/>
                <a:sym typeface="+mn-ea"/>
              </a:rPr>
              <a:t>XiPAF采用以直线加速器作为注入器的同步加速器技术路线。直线加速器由负氢离子源、</a:t>
            </a:r>
            <a:r>
              <a:rPr lang="en-US" altLang="zh-CN" sz="1600" b="1" dirty="0" smtClean="0">
                <a:solidFill>
                  <a:prstClr val="black">
                    <a:lumMod val="75000"/>
                    <a:lumOff val="25000"/>
                  </a:prstClr>
                </a:solidFill>
                <a:latin typeface="微软雅黑" panose="020B0503020204020204" pitchFamily="34" charset="-122"/>
                <a:ea typeface="微软雅黑" panose="020B0503020204020204" pitchFamily="34" charset="-122"/>
                <a:sym typeface="+mn-ea"/>
              </a:rPr>
              <a:t>LEBT</a:t>
            </a:r>
            <a:r>
              <a:rPr lang="zh-CN" altLang="en-US" sz="1600" b="1" dirty="0" smtClean="0">
                <a:solidFill>
                  <a:prstClr val="black">
                    <a:lumMod val="75000"/>
                    <a:lumOff val="25000"/>
                  </a:prstClr>
                </a:solidFill>
                <a:latin typeface="微软雅黑" panose="020B0503020204020204" pitchFamily="34" charset="-122"/>
                <a:ea typeface="微软雅黑" panose="020B0503020204020204" pitchFamily="34" charset="-122"/>
                <a:sym typeface="+mn-ea"/>
              </a:rPr>
              <a:t>、RFQ、DTL组成。同步加速器采用六折对称的磁聚焦结构，周长约30m，由6块二极磁铁、12块四极磁铁，4块六极磁铁，1套高频加速腔、1套注入引出系统组成。</a:t>
            </a:r>
            <a:endParaRPr lang="zh-CN" altLang="en-US" sz="1600" b="1" dirty="0" smtClean="0">
              <a:solidFill>
                <a:prstClr val="black">
                  <a:lumMod val="75000"/>
                  <a:lumOff val="25000"/>
                </a:prstClr>
              </a:solidFill>
              <a:latin typeface="微软雅黑" panose="020B0503020204020204" pitchFamily="34" charset="-122"/>
              <a:ea typeface="微软雅黑" panose="020B0503020204020204" pitchFamily="34" charset="-122"/>
              <a:sym typeface="+mn-ea"/>
            </a:endParaRPr>
          </a:p>
        </p:txBody>
      </p:sp>
      <p:grpSp>
        <p:nvGrpSpPr>
          <p:cNvPr id="57" name="组合 56"/>
          <p:cNvGrpSpPr/>
          <p:nvPr/>
        </p:nvGrpSpPr>
        <p:grpSpPr>
          <a:xfrm>
            <a:off x="11627" y="-4686"/>
            <a:ext cx="9132373" cy="752465"/>
            <a:chOff x="-44158" y="-1644370"/>
            <a:chExt cx="9132373" cy="752465"/>
          </a:xfrm>
        </p:grpSpPr>
        <p:pic>
          <p:nvPicPr>
            <p:cNvPr id="59" name="Picture 2" descr="F:\重点实验室\办公室\宣传\实验室装置\照片\大E.JPG"/>
            <p:cNvPicPr>
              <a:picLocks noChangeAspect="1" noChangeArrowheads="1"/>
            </p:cNvPicPr>
            <p:nvPr/>
          </p:nvPicPr>
          <p:blipFill>
            <a:blip r:embed="rId1" cstate="print">
              <a:extLst>
                <a:ext uri="{BEBA8EAE-BF5A-486C-A8C5-ECC9F3942E4B}">
                  <a14:imgProps xmlns:a14="http://schemas.microsoft.com/office/drawing/2010/main">
                    <a14:imgLayer r:embed="rId2">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42718" y="-1640194"/>
              <a:ext cx="1207842" cy="744577"/>
            </a:xfrm>
            <a:prstGeom prst="roundRect">
              <a:avLst>
                <a:gd name="adj" fmla="val 0"/>
              </a:avLst>
            </a:prstGeom>
            <a:ln>
              <a:noFill/>
            </a:ln>
            <a:effectLst/>
            <a:scene3d>
              <a:camera prst="orthographicFront"/>
              <a:lightRig rig="contrasting" dir="t">
                <a:rot lat="0" lon="0" rev="4200000"/>
              </a:lightRig>
            </a:scene3d>
            <a:sp3d prstMaterial="plastic">
              <a:contourClr>
                <a:srgbClr val="969696"/>
              </a:contourClr>
            </a:sp3d>
            <a:extLst>
              <a:ext uri="{909E8E84-426E-40DD-AFC4-6F175D3DCCD1}">
                <a14:hiddenFill xmlns:a14="http://schemas.microsoft.com/office/drawing/2010/main">
                  <a:solidFill>
                    <a:srgbClr val="FFFFFF"/>
                  </a:solidFill>
                </a14:hiddenFill>
              </a:ext>
            </a:extLst>
          </p:spPr>
        </p:pic>
        <p:sp>
          <p:nvSpPr>
            <p:cNvPr id="66" name="同侧圆角矩形 26"/>
            <p:cNvSpPr>
              <a:spLocks noChangeAspect="1"/>
            </p:cNvSpPr>
            <p:nvPr/>
          </p:nvSpPr>
          <p:spPr>
            <a:xfrm rot="5400000">
              <a:off x="188194" y="-1872546"/>
              <a:ext cx="744577" cy="1209282"/>
            </a:xfrm>
            <a:prstGeom prst="round2SameRect">
              <a:avLst>
                <a:gd name="adj1" fmla="val 0"/>
                <a:gd name="adj2" fmla="val 0"/>
              </a:avLst>
            </a:prstGeom>
            <a:gradFill flip="none" rotWithShape="1">
              <a:gsLst>
                <a:gs pos="0">
                  <a:srgbClr val="2340A4">
                    <a:alpha val="19000"/>
                  </a:srgbClr>
                </a:gs>
                <a:gs pos="100000">
                  <a:srgbClr val="554281">
                    <a:alpha val="58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7" name="图片 66" descr="mmexport1562286381387.jpg"/>
            <p:cNvPicPr>
              <a:picLocks noChangeAspect="1"/>
            </p:cNvPicPr>
            <p:nvPr/>
          </p:nvPicPr>
          <p:blipFill>
            <a:blip r:embed="rId3" cstate="print"/>
            <a:stretch>
              <a:fillRect/>
            </a:stretch>
          </p:blipFill>
          <p:spPr>
            <a:xfrm>
              <a:off x="-37023" y="-1640658"/>
              <a:ext cx="1201821" cy="740865"/>
            </a:xfrm>
            <a:prstGeom prst="roundRect">
              <a:avLst>
                <a:gd name="adj" fmla="val 0"/>
              </a:avLst>
            </a:prstGeom>
            <a:ln>
              <a:noFill/>
            </a:ln>
            <a:effectLst/>
            <a:scene3d>
              <a:camera prst="orthographicFront"/>
              <a:lightRig rig="contrasting" dir="t">
                <a:rot lat="0" lon="0" rev="4200000"/>
              </a:lightRig>
            </a:scene3d>
            <a:sp3d prstMaterial="plastic">
              <a:contourClr>
                <a:srgbClr val="969696"/>
              </a:contourClr>
            </a:sp3d>
          </p:spPr>
        </p:pic>
        <p:grpSp>
          <p:nvGrpSpPr>
            <p:cNvPr id="68" name="组合 67"/>
            <p:cNvGrpSpPr/>
            <p:nvPr/>
          </p:nvGrpSpPr>
          <p:grpSpPr>
            <a:xfrm>
              <a:off x="-44158" y="-1644370"/>
              <a:ext cx="9132373" cy="752465"/>
              <a:chOff x="2247" y="11129"/>
              <a:chExt cx="9132373" cy="752465"/>
            </a:xfrm>
          </p:grpSpPr>
          <p:sp>
            <p:nvSpPr>
              <p:cNvPr id="73" name="同侧圆角矩形 6"/>
              <p:cNvSpPr/>
              <p:nvPr/>
            </p:nvSpPr>
            <p:spPr>
              <a:xfrm rot="5400000" flipH="1" flipV="1">
                <a:off x="4806542" y="-3564485"/>
                <a:ext cx="748288" cy="7907869"/>
              </a:xfrm>
              <a:prstGeom prst="round2SameRect">
                <a:avLst>
                  <a:gd name="adj1" fmla="val 0"/>
                  <a:gd name="adj2" fmla="val 0"/>
                </a:avLst>
              </a:prstGeom>
              <a:gradFill flip="none" rotWithShape="1">
                <a:gsLst>
                  <a:gs pos="100000">
                    <a:srgbClr val="2340A4"/>
                  </a:gs>
                  <a:gs pos="50000">
                    <a:srgbClr val="3555A0"/>
                  </a:gs>
                  <a:gs pos="0">
                    <a:srgbClr val="ECECEC"/>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81" name="同侧圆角矩形 28"/>
              <p:cNvSpPr>
                <a:spLocks noChangeAspect="1"/>
              </p:cNvSpPr>
              <p:nvPr/>
            </p:nvSpPr>
            <p:spPr>
              <a:xfrm rot="5400000">
                <a:off x="234599" y="-221223"/>
                <a:ext cx="744577" cy="1209282"/>
              </a:xfrm>
              <a:prstGeom prst="round2SameRect">
                <a:avLst>
                  <a:gd name="adj1" fmla="val 0"/>
                  <a:gd name="adj2" fmla="val 0"/>
                </a:avLst>
              </a:prstGeom>
              <a:gradFill flip="none" rotWithShape="1">
                <a:gsLst>
                  <a:gs pos="0">
                    <a:srgbClr val="2340A4">
                      <a:alpha val="19000"/>
                    </a:srgbClr>
                  </a:gs>
                  <a:gs pos="100000">
                    <a:srgbClr val="554281">
                      <a:alpha val="58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71" name="标题 1"/>
            <p:cNvSpPr txBox="1"/>
            <p:nvPr/>
          </p:nvSpPr>
          <p:spPr>
            <a:xfrm>
              <a:off x="1180346" y="-1540697"/>
              <a:ext cx="7089988" cy="640904"/>
            </a:xfrm>
            <a:prstGeom prst="rect">
              <a:avLst/>
            </a:prstGeom>
          </p:spPr>
          <p:txBody>
            <a:bodyPr>
              <a:normAutofit/>
            </a:bodyPr>
            <a:lstStyle>
              <a:lvl1pPr algn="l" defTabSz="685800" rtl="0" eaLnBrk="1" latinLnBrk="0" hangingPunct="1">
                <a:lnSpc>
                  <a:spcPct val="90000"/>
                </a:lnSpc>
                <a:spcBef>
                  <a:spcPct val="0"/>
                </a:spcBef>
                <a:buNone/>
                <a:defRPr sz="4000" b="1" i="0" kern="1200" baseline="0">
                  <a:solidFill>
                    <a:schemeClr val="bg1"/>
                  </a:solidFill>
                  <a:effectLst/>
                  <a:latin typeface="黑体" panose="02010609060101010101" pitchFamily="49" charset="-122"/>
                  <a:ea typeface="黑体" panose="02010609060101010101" pitchFamily="49" charset="-122"/>
                  <a:cs typeface="+mj-cs"/>
                </a:defRPr>
              </a:lvl1pPr>
            </a:lstStyle>
            <a:p>
              <a:r>
                <a:rPr lang="en-US" altLang="zh-CN" sz="3200" dirty="0">
                  <a:latin typeface="Times New Roman" panose="02020603050405020304" charset="0"/>
                  <a:ea typeface="+mj-ea"/>
                  <a:cs typeface="Times New Roman" panose="02020603050405020304" charset="0"/>
                  <a:sym typeface="+mn-ea"/>
                </a:rPr>
                <a:t>1. XiPAF</a:t>
              </a:r>
              <a:r>
                <a:rPr lang="zh-CN" altLang="en-US" sz="3200" dirty="0">
                  <a:latin typeface="Times New Roman" panose="02020603050405020304" charset="0"/>
                  <a:ea typeface="+mj-ea"/>
                  <a:cs typeface="Times New Roman" panose="02020603050405020304" charset="0"/>
                  <a:sym typeface="+mn-ea"/>
                </a:rPr>
                <a:t>装置概述</a:t>
              </a:r>
              <a:endParaRPr lang="zh-CN" altLang="en-US" sz="3200" dirty="0">
                <a:latin typeface="微软雅黑" panose="020B0503020204020204" pitchFamily="34" charset="-122"/>
                <a:ea typeface="微软雅黑" panose="020B0503020204020204" pitchFamily="34" charset="-122"/>
                <a:cs typeface="+mn-cs"/>
              </a:endParaRPr>
            </a:p>
          </p:txBody>
        </p:sp>
      </p:grpSp>
      <p:pic>
        <p:nvPicPr>
          <p:cNvPr id="30721" name="Picture 1"/>
          <p:cNvPicPr>
            <a:picLocks noChangeAspect="1" noChangeArrowheads="1"/>
          </p:cNvPicPr>
          <p:nvPr/>
        </p:nvPicPr>
        <p:blipFill>
          <a:blip r:embed="rId4"/>
          <a:srcRect/>
          <a:stretch>
            <a:fillRect/>
          </a:stretch>
        </p:blipFill>
        <p:spPr bwMode="auto">
          <a:xfrm>
            <a:off x="4892675" y="899795"/>
            <a:ext cx="4008120" cy="594995"/>
          </a:xfrm>
          <a:prstGeom prst="rect">
            <a:avLst/>
          </a:prstGeom>
          <a:noFill/>
          <a:ln w="9525">
            <a:noFill/>
            <a:miter lim="800000"/>
            <a:headEnd/>
            <a:tailEnd/>
          </a:ln>
          <a:effectLst/>
        </p:spPr>
      </p:pic>
      <p:pic>
        <p:nvPicPr>
          <p:cNvPr id="2" name="图片 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a:xfrm>
            <a:off x="4600575" y="1559560"/>
            <a:ext cx="4305935" cy="2978150"/>
          </a:xfrm>
          <a:prstGeom prst="rect">
            <a:avLst/>
          </a:prstGeom>
          <a:noFill/>
        </p:spPr>
      </p:pic>
      <p:sp>
        <p:nvSpPr>
          <p:cNvPr id="5" name="矩形 4"/>
          <p:cNvSpPr/>
          <p:nvPr/>
        </p:nvSpPr>
        <p:spPr>
          <a:xfrm>
            <a:off x="5476240" y="4537710"/>
            <a:ext cx="2988310" cy="275590"/>
          </a:xfrm>
          <a:prstGeom prst="rect">
            <a:avLst/>
          </a:prstGeom>
        </p:spPr>
        <p:txBody>
          <a:bodyPr wrap="square">
            <a:spAutoFit/>
          </a:bodyPr>
          <a:p>
            <a:pPr algn="ctr"/>
            <a:r>
              <a:rPr lang="zh-CN" altLang="en-US" sz="1200" kern="100" dirty="0">
                <a:latin typeface="微软雅黑" panose="020B0503020204020204" pitchFamily="34" charset="-122"/>
                <a:ea typeface="微软雅黑" panose="020B0503020204020204" pitchFamily="34" charset="-122"/>
                <a:cs typeface="Times New Roman" panose="02020603050405020304" charset="0"/>
              </a:rPr>
              <a:t>西安</a:t>
            </a:r>
            <a:r>
              <a:rPr lang="en-US" altLang="zh-CN" sz="1200" kern="100" dirty="0">
                <a:latin typeface="微软雅黑" panose="020B0503020204020204" pitchFamily="34" charset="-122"/>
                <a:ea typeface="微软雅黑" panose="020B0503020204020204" pitchFamily="34" charset="-122"/>
                <a:cs typeface="Times New Roman" panose="02020603050405020304" charset="0"/>
              </a:rPr>
              <a:t>200MeV</a:t>
            </a:r>
            <a:r>
              <a:rPr lang="zh-CN" altLang="en-US" sz="1200" kern="100" dirty="0">
                <a:latin typeface="微软雅黑" panose="020B0503020204020204" pitchFamily="34" charset="-122"/>
                <a:ea typeface="微软雅黑" panose="020B0503020204020204" pitchFamily="34" charset="-122"/>
                <a:cs typeface="Times New Roman" panose="02020603050405020304" charset="0"/>
              </a:rPr>
              <a:t>质子应用</a:t>
            </a:r>
            <a:r>
              <a:rPr lang="zh-CN" altLang="en-US" sz="1200" kern="100" dirty="0" smtClean="0">
                <a:latin typeface="微软雅黑" panose="020B0503020204020204" pitchFamily="34" charset="-122"/>
                <a:ea typeface="微软雅黑" panose="020B0503020204020204" pitchFamily="34" charset="-122"/>
                <a:cs typeface="Times New Roman" panose="02020603050405020304" charset="0"/>
              </a:rPr>
              <a:t>装置</a:t>
            </a:r>
            <a:r>
              <a:rPr lang="en-US" altLang="zh-CN" sz="1200" kern="100" dirty="0" smtClean="0">
                <a:latin typeface="微软雅黑" panose="020B0503020204020204" pitchFamily="34" charset="-122"/>
                <a:ea typeface="微软雅黑" panose="020B0503020204020204" pitchFamily="34" charset="-122"/>
                <a:cs typeface="Times New Roman" panose="02020603050405020304" charset="0"/>
              </a:rPr>
              <a:t>(</a:t>
            </a:r>
            <a:r>
              <a:rPr lang="en-US" altLang="zh-CN" sz="1200" kern="100" dirty="0" err="1" smtClean="0">
                <a:latin typeface="微软雅黑" panose="020B0503020204020204" pitchFamily="34" charset="-122"/>
                <a:ea typeface="微软雅黑" panose="020B0503020204020204" pitchFamily="34" charset="-122"/>
                <a:cs typeface="Times New Roman" panose="02020603050405020304" charset="0"/>
              </a:rPr>
              <a:t>XiPAF</a:t>
            </a:r>
            <a:r>
              <a:rPr lang="en-US" altLang="zh-CN" sz="1200" kern="100" dirty="0" smtClean="0">
                <a:latin typeface="微软雅黑" panose="020B0503020204020204" pitchFamily="34" charset="-122"/>
                <a:ea typeface="微软雅黑" panose="020B0503020204020204" pitchFamily="34" charset="-122"/>
                <a:cs typeface="Times New Roman" panose="02020603050405020304" charset="0"/>
              </a:rPr>
              <a:t>)</a:t>
            </a:r>
            <a:endParaRPr lang="en-US" altLang="zh-CN" sz="1200" kern="100" dirty="0" smtClean="0">
              <a:latin typeface="微软雅黑" panose="020B0503020204020204" pitchFamily="34" charset="-122"/>
              <a:ea typeface="微软雅黑" panose="020B0503020204020204" pitchFamily="34" charset="-122"/>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p14:dur="0" advTm="0"/>
    </mc:Choice>
    <mc:Fallback>
      <p:transition advTm="0"/>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7" name="组合 56"/>
          <p:cNvGrpSpPr/>
          <p:nvPr/>
        </p:nvGrpSpPr>
        <p:grpSpPr>
          <a:xfrm>
            <a:off x="11627" y="-4686"/>
            <a:ext cx="9132373" cy="752465"/>
            <a:chOff x="-44158" y="-1644370"/>
            <a:chExt cx="9132373" cy="752465"/>
          </a:xfrm>
        </p:grpSpPr>
        <p:pic>
          <p:nvPicPr>
            <p:cNvPr id="59" name="Picture 2" descr="F:\重点实验室\办公室\宣传\实验室装置\照片\大E.JPG"/>
            <p:cNvPicPr>
              <a:picLocks noChangeAspect="1" noChangeArrowheads="1"/>
            </p:cNvPicPr>
            <p:nvPr/>
          </p:nvPicPr>
          <p:blipFill>
            <a:blip r:embed="rId1" cstate="print">
              <a:extLst>
                <a:ext uri="{BEBA8EAE-BF5A-486C-A8C5-ECC9F3942E4B}">
                  <a14:imgProps xmlns:a14="http://schemas.microsoft.com/office/drawing/2010/main">
                    <a14:imgLayer r:embed="rId2">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42718" y="-1640194"/>
              <a:ext cx="1207842" cy="744577"/>
            </a:xfrm>
            <a:prstGeom prst="roundRect">
              <a:avLst>
                <a:gd name="adj" fmla="val 0"/>
              </a:avLst>
            </a:prstGeom>
            <a:ln>
              <a:noFill/>
            </a:ln>
            <a:effectLst/>
            <a:scene3d>
              <a:camera prst="orthographicFront"/>
              <a:lightRig rig="contrasting" dir="t">
                <a:rot lat="0" lon="0" rev="4200000"/>
              </a:lightRig>
            </a:scene3d>
            <a:sp3d prstMaterial="plastic">
              <a:contourClr>
                <a:srgbClr val="969696"/>
              </a:contourClr>
            </a:sp3d>
            <a:extLst>
              <a:ext uri="{909E8E84-426E-40DD-AFC4-6F175D3DCCD1}">
                <a14:hiddenFill xmlns:a14="http://schemas.microsoft.com/office/drawing/2010/main">
                  <a:solidFill>
                    <a:srgbClr val="FFFFFF"/>
                  </a:solidFill>
                </a14:hiddenFill>
              </a:ext>
            </a:extLst>
          </p:spPr>
        </p:pic>
        <p:sp>
          <p:nvSpPr>
            <p:cNvPr id="66" name="同侧圆角矩形 26"/>
            <p:cNvSpPr>
              <a:spLocks noChangeAspect="1"/>
            </p:cNvSpPr>
            <p:nvPr/>
          </p:nvSpPr>
          <p:spPr>
            <a:xfrm rot="5400000">
              <a:off x="188194" y="-1872546"/>
              <a:ext cx="744577" cy="1209282"/>
            </a:xfrm>
            <a:prstGeom prst="round2SameRect">
              <a:avLst>
                <a:gd name="adj1" fmla="val 0"/>
                <a:gd name="adj2" fmla="val 0"/>
              </a:avLst>
            </a:prstGeom>
            <a:gradFill flip="none" rotWithShape="1">
              <a:gsLst>
                <a:gs pos="0">
                  <a:srgbClr val="2340A4">
                    <a:alpha val="19000"/>
                  </a:srgbClr>
                </a:gs>
                <a:gs pos="100000">
                  <a:srgbClr val="554281">
                    <a:alpha val="58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7" name="图片 66" descr="mmexport1562286381387.jpg"/>
            <p:cNvPicPr>
              <a:picLocks noChangeAspect="1"/>
            </p:cNvPicPr>
            <p:nvPr/>
          </p:nvPicPr>
          <p:blipFill>
            <a:blip r:embed="rId3" cstate="print"/>
            <a:stretch>
              <a:fillRect/>
            </a:stretch>
          </p:blipFill>
          <p:spPr>
            <a:xfrm>
              <a:off x="-37023" y="-1640658"/>
              <a:ext cx="1201821" cy="740865"/>
            </a:xfrm>
            <a:prstGeom prst="roundRect">
              <a:avLst>
                <a:gd name="adj" fmla="val 0"/>
              </a:avLst>
            </a:prstGeom>
            <a:ln>
              <a:noFill/>
            </a:ln>
            <a:effectLst/>
            <a:scene3d>
              <a:camera prst="orthographicFront"/>
              <a:lightRig rig="contrasting" dir="t">
                <a:rot lat="0" lon="0" rev="4200000"/>
              </a:lightRig>
            </a:scene3d>
            <a:sp3d prstMaterial="plastic">
              <a:contourClr>
                <a:srgbClr val="969696"/>
              </a:contourClr>
            </a:sp3d>
          </p:spPr>
        </p:pic>
        <p:grpSp>
          <p:nvGrpSpPr>
            <p:cNvPr id="68" name="组合 67"/>
            <p:cNvGrpSpPr/>
            <p:nvPr/>
          </p:nvGrpSpPr>
          <p:grpSpPr>
            <a:xfrm>
              <a:off x="-44158" y="-1644370"/>
              <a:ext cx="9132373" cy="752465"/>
              <a:chOff x="2247" y="11129"/>
              <a:chExt cx="9132373" cy="752465"/>
            </a:xfrm>
          </p:grpSpPr>
          <p:sp>
            <p:nvSpPr>
              <p:cNvPr id="73" name="同侧圆角矩形 6"/>
              <p:cNvSpPr/>
              <p:nvPr/>
            </p:nvSpPr>
            <p:spPr>
              <a:xfrm rot="5400000" flipH="1" flipV="1">
                <a:off x="4806542" y="-3564485"/>
                <a:ext cx="748288" cy="7907869"/>
              </a:xfrm>
              <a:prstGeom prst="round2SameRect">
                <a:avLst>
                  <a:gd name="adj1" fmla="val 0"/>
                  <a:gd name="adj2" fmla="val 0"/>
                </a:avLst>
              </a:prstGeom>
              <a:gradFill flip="none" rotWithShape="1">
                <a:gsLst>
                  <a:gs pos="100000">
                    <a:srgbClr val="2340A4"/>
                  </a:gs>
                  <a:gs pos="50000">
                    <a:srgbClr val="3555A0"/>
                  </a:gs>
                  <a:gs pos="0">
                    <a:srgbClr val="ECECEC"/>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81" name="同侧圆角矩形 28"/>
              <p:cNvSpPr>
                <a:spLocks noChangeAspect="1"/>
              </p:cNvSpPr>
              <p:nvPr/>
            </p:nvSpPr>
            <p:spPr>
              <a:xfrm rot="5400000">
                <a:off x="234599" y="-221223"/>
                <a:ext cx="744577" cy="1209282"/>
              </a:xfrm>
              <a:prstGeom prst="round2SameRect">
                <a:avLst>
                  <a:gd name="adj1" fmla="val 0"/>
                  <a:gd name="adj2" fmla="val 0"/>
                </a:avLst>
              </a:prstGeom>
              <a:gradFill flip="none" rotWithShape="1">
                <a:gsLst>
                  <a:gs pos="0">
                    <a:srgbClr val="2340A4">
                      <a:alpha val="19000"/>
                    </a:srgbClr>
                  </a:gs>
                  <a:gs pos="100000">
                    <a:srgbClr val="554281">
                      <a:alpha val="58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71" name="标题 1"/>
            <p:cNvSpPr txBox="1"/>
            <p:nvPr/>
          </p:nvSpPr>
          <p:spPr>
            <a:xfrm>
              <a:off x="1180346" y="-1540697"/>
              <a:ext cx="7089988" cy="640904"/>
            </a:xfrm>
            <a:prstGeom prst="rect">
              <a:avLst/>
            </a:prstGeom>
          </p:spPr>
          <p:txBody>
            <a:bodyPr>
              <a:normAutofit/>
            </a:bodyPr>
            <a:lstStyle>
              <a:lvl1pPr algn="l" defTabSz="685800" rtl="0" eaLnBrk="1" latinLnBrk="0" hangingPunct="1">
                <a:lnSpc>
                  <a:spcPct val="90000"/>
                </a:lnSpc>
                <a:spcBef>
                  <a:spcPct val="0"/>
                </a:spcBef>
                <a:buNone/>
                <a:defRPr sz="4000" b="1" i="0" kern="1200" baseline="0">
                  <a:solidFill>
                    <a:schemeClr val="bg1"/>
                  </a:solidFill>
                  <a:effectLst/>
                  <a:latin typeface="黑体" panose="02010609060101010101" pitchFamily="49" charset="-122"/>
                  <a:ea typeface="黑体" panose="02010609060101010101" pitchFamily="49" charset="-122"/>
                  <a:cs typeface="+mj-cs"/>
                </a:defRPr>
              </a:lvl1pPr>
            </a:lstStyle>
            <a:p>
              <a:r>
                <a:rPr lang="en-US" altLang="zh-CN" sz="3200" dirty="0">
                  <a:latin typeface="Times New Roman" panose="02020603050405020304" charset="0"/>
                  <a:ea typeface="+mj-ea"/>
                  <a:cs typeface="Times New Roman" panose="02020603050405020304" charset="0"/>
                  <a:sym typeface="+mn-ea"/>
                </a:rPr>
                <a:t>1. XiPAF</a:t>
              </a:r>
              <a:r>
                <a:rPr lang="zh-CN" altLang="en-US" sz="3200" dirty="0">
                  <a:latin typeface="Times New Roman" panose="02020603050405020304" charset="0"/>
                  <a:ea typeface="+mj-ea"/>
                  <a:cs typeface="Times New Roman" panose="02020603050405020304" charset="0"/>
                  <a:sym typeface="+mn-ea"/>
                </a:rPr>
                <a:t>装置概述</a:t>
              </a:r>
              <a:endParaRPr lang="zh-CN" altLang="en-US" sz="3200" dirty="0">
                <a:latin typeface="微软雅黑" panose="020B0503020204020204" pitchFamily="34" charset="-122"/>
                <a:ea typeface="微软雅黑" panose="020B0503020204020204" pitchFamily="34" charset="-122"/>
                <a:cs typeface="+mn-cs"/>
              </a:endParaRPr>
            </a:p>
          </p:txBody>
        </p:sp>
      </p:grpSp>
      <p:sp>
        <p:nvSpPr>
          <p:cNvPr id="4" name="文本框 3"/>
          <p:cNvSpPr txBox="1"/>
          <p:nvPr/>
        </p:nvSpPr>
        <p:spPr>
          <a:xfrm>
            <a:off x="200025" y="885825"/>
            <a:ext cx="6583045" cy="460375"/>
          </a:xfrm>
          <a:prstGeom prst="rect">
            <a:avLst/>
          </a:prstGeom>
          <a:noFill/>
        </p:spPr>
        <p:txBody>
          <a:bodyPr wrap="square" rtlCol="0">
            <a:spAutoFit/>
          </a:bodyPr>
          <a:p>
            <a:pPr marL="342900" indent="-342900" algn="l">
              <a:buFont typeface="Wingdings" panose="05000000000000000000" charset="0"/>
              <a:buChar char="l"/>
            </a:pPr>
            <a:r>
              <a:rPr lang="zh-CN" altLang="en-US" sz="2400" b="1" u="sng" dirty="0">
                <a:solidFill>
                  <a:srgbClr val="0070C0"/>
                </a:solidFill>
                <a:latin typeface="微软雅黑" panose="020B0503020204020204" pitchFamily="34" charset="-122"/>
                <a:ea typeface="微软雅黑" panose="020B0503020204020204" pitchFamily="34" charset="-122"/>
              </a:rPr>
              <a:t>技术特色</a:t>
            </a:r>
            <a:r>
              <a:rPr lang="en-US" altLang="zh-CN" sz="2400" b="1" u="sng" dirty="0">
                <a:solidFill>
                  <a:srgbClr val="0070C0"/>
                </a:solidFill>
                <a:latin typeface="微软雅黑" panose="020B0503020204020204" pitchFamily="34" charset="-122"/>
                <a:ea typeface="微软雅黑" panose="020B0503020204020204" pitchFamily="34" charset="-122"/>
              </a:rPr>
              <a:t>1   </a:t>
            </a:r>
            <a:r>
              <a:rPr lang="zh-CN" altLang="en-US" sz="2400" b="1" u="sng" dirty="0">
                <a:solidFill>
                  <a:schemeClr val="tx1">
                    <a:lumMod val="85000"/>
                    <a:lumOff val="15000"/>
                  </a:schemeClr>
                </a:solidFill>
                <a:latin typeface="微软雅黑" panose="020B0503020204020204" pitchFamily="34" charset="-122"/>
                <a:ea typeface="微软雅黑" panose="020B0503020204020204" pitchFamily="34" charset="-122"/>
              </a:rPr>
              <a:t>永磁型漂移管直线加速器</a:t>
            </a:r>
            <a:endParaRPr lang="zh-CN" altLang="en-US" sz="2400" b="1" u="sng"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12" name="矩形 11"/>
          <p:cNvSpPr/>
          <p:nvPr/>
        </p:nvSpPr>
        <p:spPr>
          <a:xfrm>
            <a:off x="3077631" y="4626558"/>
            <a:ext cx="2602963" cy="307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pAutoFit/>
          </a:bodyPr>
          <a:lstStyle/>
          <a:p>
            <a:pPr algn="ctr" defTabSz="914400" eaLnBrk="0" fontAlgn="base" hangingPunct="0">
              <a:spcBef>
                <a:spcPct val="0"/>
              </a:spcBef>
              <a:spcAft>
                <a:spcPct val="0"/>
              </a:spcAft>
            </a:pPr>
            <a:r>
              <a:rPr lang="zh-CN" altLang="zh-CN" dirty="0">
                <a:latin typeface="+mn-ea"/>
                <a:cs typeface="Times New Roman" panose="02020603050405020304" charset="0"/>
              </a:rPr>
              <a:t>旋转式振动丝磁中心测量样机</a:t>
            </a:r>
            <a:endParaRPr lang="zh-CN" altLang="en-US" dirty="0">
              <a:latin typeface="+mn-ea"/>
              <a:cs typeface="Times New Roman" panose="02020603050405020304" charset="0"/>
            </a:endParaRPr>
          </a:p>
        </p:txBody>
      </p:sp>
      <p:grpSp>
        <p:nvGrpSpPr>
          <p:cNvPr id="11" name="组合 10"/>
          <p:cNvGrpSpPr/>
          <p:nvPr/>
        </p:nvGrpSpPr>
        <p:grpSpPr>
          <a:xfrm>
            <a:off x="3224351" y="2803283"/>
            <a:ext cx="2309524" cy="1741114"/>
            <a:chOff x="3449934" y="2312192"/>
            <a:chExt cx="2309524" cy="1741114"/>
          </a:xfrm>
        </p:grpSpPr>
        <p:pic>
          <p:nvPicPr>
            <p:cNvPr id="13" name="图片 12"/>
            <p:cNvPicPr/>
            <p:nvPr/>
          </p:nvPicPr>
          <p:blipFill rotWithShape="1">
            <a:blip r:embed="rId4"/>
            <a:srcRect b="23269"/>
            <a:stretch>
              <a:fillRect/>
            </a:stretch>
          </p:blipFill>
          <p:spPr bwMode="auto">
            <a:xfrm>
              <a:off x="4551214" y="2312192"/>
              <a:ext cx="1208244" cy="1728000"/>
            </a:xfrm>
            <a:prstGeom prst="rect">
              <a:avLst/>
            </a:prstGeom>
            <a:noFill/>
            <a:ln w="9525">
              <a:noFill/>
              <a:miter lim="800000"/>
              <a:headEnd/>
              <a:tailEnd/>
            </a:ln>
            <a:effectLst/>
          </p:spPr>
        </p:pic>
        <p:pic>
          <p:nvPicPr>
            <p:cNvPr id="14" name="图片 13"/>
            <p:cNvPicPr>
              <a:picLocks noChangeAspect="1"/>
            </p:cNvPicPr>
            <p:nvPr/>
          </p:nvPicPr>
          <p:blipFill>
            <a:blip r:embed="rId5"/>
            <a:stretch>
              <a:fillRect/>
            </a:stretch>
          </p:blipFill>
          <p:spPr>
            <a:xfrm>
              <a:off x="3449934" y="2325306"/>
              <a:ext cx="1110491" cy="1728000"/>
            </a:xfrm>
            <a:prstGeom prst="rect">
              <a:avLst/>
            </a:prstGeom>
            <a:noFill/>
            <a:ln w="9525">
              <a:noFill/>
              <a:miter lim="800000"/>
              <a:headEnd/>
              <a:tailEnd/>
            </a:ln>
            <a:effectLst/>
          </p:spPr>
        </p:pic>
      </p:grpSp>
      <p:pic>
        <p:nvPicPr>
          <p:cNvPr id="15" name="图片 16"/>
          <p:cNvPicPr>
            <a:picLocks noChangeAspect="1" noChangeArrowheads="1"/>
          </p:cNvPicPr>
          <p:nvPr/>
        </p:nvPicPr>
        <p:blipFill>
          <a:blip r:embed="rId6">
            <a:extLst>
              <a:ext uri="{28A0092B-C50C-407E-A947-70E740481C1C}">
                <a14:useLocalDpi xmlns:a14="http://schemas.microsoft.com/office/drawing/2010/main" val="0"/>
              </a:ext>
            </a:extLst>
          </a:blip>
          <a:srcRect l="7829" t="6462" r="13857"/>
          <a:stretch>
            <a:fillRect/>
          </a:stretch>
        </p:blipFill>
        <p:spPr bwMode="auto">
          <a:xfrm>
            <a:off x="6385311" y="2802065"/>
            <a:ext cx="1864229" cy="172800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Lst>
        </p:spPr>
      </p:pic>
      <p:sp>
        <p:nvSpPr>
          <p:cNvPr id="16" name="Rectangle 45"/>
          <p:cNvSpPr>
            <a:spLocks noChangeArrowheads="1"/>
          </p:cNvSpPr>
          <p:nvPr/>
        </p:nvSpPr>
        <p:spPr bwMode="auto">
          <a:xfrm>
            <a:off x="6221593" y="4626558"/>
            <a:ext cx="2204528"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pAutoFit/>
          </a:bodyPr>
          <a:lstStyle/>
          <a:p>
            <a:pPr algn="ctr" defTabSz="914400" eaLnBrk="0" fontAlgn="base" hangingPunct="0">
              <a:spcBef>
                <a:spcPct val="0"/>
              </a:spcBef>
              <a:spcAft>
                <a:spcPct val="0"/>
              </a:spcAft>
            </a:pPr>
            <a:r>
              <a:rPr lang="en-US" altLang="zh-CN" dirty="0" smtClean="0">
                <a:latin typeface="+mn-ea"/>
                <a:cs typeface="Times New Roman" panose="02020603050405020304" charset="0"/>
              </a:rPr>
              <a:t>PMQ</a:t>
            </a:r>
            <a:r>
              <a:rPr lang="zh-CN" altLang="en-US" dirty="0" smtClean="0">
                <a:latin typeface="+mn-ea"/>
                <a:cs typeface="Times New Roman" panose="02020603050405020304" charset="0"/>
              </a:rPr>
              <a:t>梯度</a:t>
            </a:r>
            <a:r>
              <a:rPr lang="zh-CN" altLang="en-US" dirty="0">
                <a:latin typeface="+mn-ea"/>
                <a:cs typeface="Times New Roman" panose="02020603050405020304" charset="0"/>
              </a:rPr>
              <a:t>积分测量样机</a:t>
            </a:r>
            <a:endParaRPr lang="zh-CN" altLang="en-US" dirty="0">
              <a:latin typeface="+mn-ea"/>
              <a:cs typeface="Times New Roman" panose="02020603050405020304" charset="0"/>
            </a:endParaRPr>
          </a:p>
        </p:txBody>
      </p:sp>
      <p:sp>
        <p:nvSpPr>
          <p:cNvPr id="26" name="文本1"/>
          <p:cNvSpPr>
            <a:spLocks noChangeArrowheads="1"/>
          </p:cNvSpPr>
          <p:nvPr/>
        </p:nvSpPr>
        <p:spPr bwMode="gray">
          <a:xfrm>
            <a:off x="342900" y="1416685"/>
            <a:ext cx="8486775" cy="1101725"/>
          </a:xfrm>
          <a:prstGeom prst="roundRect">
            <a:avLst>
              <a:gd name="adj" fmla="val 11505"/>
            </a:avLst>
          </a:prstGeom>
          <a:noFill/>
          <a:ln w="15875" cap="flat" cmpd="sng" algn="ctr">
            <a:solidFill>
              <a:schemeClr val="accent1"/>
            </a:solidFill>
            <a:prstDash val="solid"/>
          </a:ln>
          <a:effectLst/>
        </p:spPr>
        <p:txBody>
          <a:bodyPr lIns="62118" tIns="31058" rIns="62118" bIns="31058"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457200" algn="just" fontAlgn="base">
              <a:lnSpc>
                <a:spcPct val="120000"/>
              </a:lnSpc>
              <a:spcBef>
                <a:spcPct val="0"/>
              </a:spcBef>
              <a:spcAft>
                <a:spcPct val="0"/>
              </a:spcAft>
              <a:defRPr/>
            </a:pPr>
            <a:r>
              <a:rPr lang="zh-CN" altLang="en-US" sz="1600" b="1" dirty="0">
                <a:latin typeface="微软雅黑" panose="020B0503020204020204" pitchFamily="34" charset="-122"/>
                <a:ea typeface="微软雅黑" panose="020B0503020204020204" pitchFamily="34" charset="-122"/>
              </a:rPr>
              <a:t>针对传统的电磁漂移管结构复杂、可靠性差、运行维护难等问题，攻克了小孔径永磁</a:t>
            </a:r>
            <a:r>
              <a:rPr lang="zh-CN" altLang="en-US" sz="1600" b="1" dirty="0" smtClean="0">
                <a:latin typeface="微软雅黑" panose="020B0503020204020204" pitchFamily="34" charset="-122"/>
                <a:ea typeface="微软雅黑" panose="020B0503020204020204" pitchFamily="34" charset="-122"/>
              </a:rPr>
              <a:t>四极磁铁（</a:t>
            </a:r>
            <a:r>
              <a:rPr lang="en-US" altLang="zh-CN" sz="1600" b="1" dirty="0" smtClean="0">
                <a:latin typeface="微软雅黑" panose="020B0503020204020204" pitchFamily="34" charset="-122"/>
                <a:ea typeface="微软雅黑" panose="020B0503020204020204" pitchFamily="34" charset="-122"/>
              </a:rPr>
              <a:t>PMQ</a:t>
            </a:r>
            <a:r>
              <a:rPr lang="zh-CN" altLang="en-US" sz="1600" b="1" dirty="0" smtClean="0">
                <a:latin typeface="微软雅黑" panose="020B0503020204020204" pitchFamily="34" charset="-122"/>
                <a:ea typeface="微软雅黑" panose="020B0503020204020204" pitchFamily="34" charset="-122"/>
              </a:rPr>
              <a:t>）研制</a:t>
            </a:r>
            <a:r>
              <a:rPr lang="zh-CN" altLang="en-US" sz="1600" b="1" dirty="0">
                <a:latin typeface="微软雅黑" panose="020B0503020204020204" pitchFamily="34" charset="-122"/>
                <a:ea typeface="微软雅黑" panose="020B0503020204020204" pitchFamily="34" charset="-122"/>
              </a:rPr>
              <a:t>及磁场测量难题，磁中心与机械中心偏差小于</a:t>
            </a:r>
            <a:r>
              <a:rPr lang="en-US" altLang="zh-CN" sz="1600" b="1" dirty="0">
                <a:solidFill>
                  <a:srgbClr val="C00000"/>
                </a:solidFill>
                <a:latin typeface="微软雅黑" panose="020B0503020204020204" pitchFamily="34" charset="-122"/>
                <a:ea typeface="微软雅黑" panose="020B0503020204020204" pitchFamily="34" charset="-122"/>
              </a:rPr>
              <a:t>0.03mm</a:t>
            </a:r>
            <a:r>
              <a:rPr lang="zh-CN" altLang="en-US" sz="1600" b="1" dirty="0" smtClean="0">
                <a:latin typeface="微软雅黑" panose="020B0503020204020204" pitchFamily="34" charset="-122"/>
                <a:ea typeface="微软雅黑" panose="020B0503020204020204" pitchFamily="34" charset="-122"/>
              </a:rPr>
              <a:t>，比欧洲核子中心同</a:t>
            </a:r>
            <a:r>
              <a:rPr lang="zh-CN" altLang="en-US" sz="1600" b="1" dirty="0">
                <a:latin typeface="微软雅黑" panose="020B0503020204020204" pitchFamily="34" charset="-122"/>
                <a:ea typeface="微软雅黑" panose="020B0503020204020204" pitchFamily="34" charset="-122"/>
              </a:rPr>
              <a:t>类型磁铁</a:t>
            </a:r>
            <a:r>
              <a:rPr lang="zh-CN" altLang="en-US" sz="1600" b="1" dirty="0">
                <a:solidFill>
                  <a:schemeClr val="tx1"/>
                </a:solidFill>
                <a:latin typeface="微软雅黑" panose="020B0503020204020204" pitchFamily="34" charset="-122"/>
                <a:ea typeface="微软雅黑" panose="020B0503020204020204" pitchFamily="34" charset="-122"/>
              </a:rPr>
              <a:t>（</a:t>
            </a:r>
            <a:r>
              <a:rPr lang="en-US" altLang="zh-CN" sz="1600" b="1" dirty="0">
                <a:solidFill>
                  <a:schemeClr val="tx1"/>
                </a:solidFill>
                <a:latin typeface="微软雅黑" panose="020B0503020204020204" pitchFamily="34" charset="-122"/>
                <a:ea typeface="微软雅黑" panose="020B0503020204020204" pitchFamily="34" charset="-122"/>
              </a:rPr>
              <a:t>0.07mm</a:t>
            </a:r>
            <a:r>
              <a:rPr lang="zh-CN" altLang="en-US" sz="1600" b="1" dirty="0" smtClean="0">
                <a:solidFill>
                  <a:schemeClr val="tx1"/>
                </a:solidFill>
                <a:latin typeface="微软雅黑" panose="020B0503020204020204" pitchFamily="34" charset="-122"/>
                <a:ea typeface="微软雅黑" panose="020B0503020204020204" pitchFamily="34" charset="-122"/>
              </a:rPr>
              <a:t>）</a:t>
            </a:r>
            <a:r>
              <a:rPr lang="zh-CN" altLang="en-US" sz="1600" b="1" dirty="0" smtClean="0">
                <a:latin typeface="微软雅黑" panose="020B0503020204020204" pitchFamily="34" charset="-122"/>
                <a:ea typeface="微软雅黑" panose="020B0503020204020204" pitchFamily="34" charset="-122"/>
              </a:rPr>
              <a:t>提高一倍</a:t>
            </a:r>
            <a:r>
              <a:rPr lang="en-US" altLang="zh-CN" sz="1600" b="1" dirty="0" smtClean="0">
                <a:latin typeface="微软雅黑" panose="020B0503020204020204" pitchFamily="34" charset="-122"/>
                <a:ea typeface="微软雅黑" panose="020B0503020204020204" pitchFamily="34" charset="-122"/>
              </a:rPr>
              <a:t> </a:t>
            </a:r>
            <a:r>
              <a:rPr lang="zh-CN" altLang="en-US" sz="1600" b="1" dirty="0">
                <a:latin typeface="微软雅黑" panose="020B0503020204020204" pitchFamily="34" charset="-122"/>
                <a:ea typeface="微软雅黑" panose="020B0503020204020204" pitchFamily="34" charset="-122"/>
              </a:rPr>
              <a:t>。</a:t>
            </a:r>
            <a:endParaRPr lang="zh-CN" altLang="en-US" sz="1600" b="1" dirty="0">
              <a:latin typeface="微软雅黑" panose="020B0503020204020204" pitchFamily="34" charset="-122"/>
              <a:ea typeface="微软雅黑" panose="020B0503020204020204" pitchFamily="34" charset="-122"/>
            </a:endParaRPr>
          </a:p>
        </p:txBody>
      </p:sp>
      <p:sp>
        <p:nvSpPr>
          <p:cNvPr id="27" name="Rectangle 34"/>
          <p:cNvSpPr>
            <a:spLocks noChangeArrowheads="1"/>
          </p:cNvSpPr>
          <p:nvPr/>
        </p:nvSpPr>
        <p:spPr bwMode="auto">
          <a:xfrm>
            <a:off x="412123" y="4626558"/>
            <a:ext cx="2588714"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pAutoFit/>
          </a:bodyPr>
          <a:lstStyle/>
          <a:p>
            <a:pPr lvl="0" algn="ctr" defTabSz="914400" eaLnBrk="0" fontAlgn="base" hangingPunct="0">
              <a:spcBef>
                <a:spcPct val="0"/>
              </a:spcBef>
              <a:spcAft>
                <a:spcPct val="0"/>
              </a:spcAft>
            </a:pPr>
            <a:r>
              <a:rPr lang="en-US" altLang="zh-CN" dirty="0">
                <a:latin typeface="+mn-ea"/>
                <a:cs typeface="Times New Roman" panose="02020603050405020304" charset="0"/>
              </a:rPr>
              <a:t>PMQ</a:t>
            </a:r>
            <a:r>
              <a:rPr lang="zh-CN" altLang="en-US" dirty="0">
                <a:latin typeface="+mn-ea"/>
                <a:cs typeface="Times New Roman" panose="02020603050405020304" charset="0"/>
              </a:rPr>
              <a:t>磁化方向示意及实物图</a:t>
            </a:r>
            <a:endParaRPr lang="zh-CN" altLang="en-US" dirty="0">
              <a:latin typeface="+mn-ea"/>
              <a:cs typeface="Times New Roman" panose="02020603050405020304" charset="0"/>
            </a:endParaRPr>
          </a:p>
        </p:txBody>
      </p:sp>
      <p:sp>
        <p:nvSpPr>
          <p:cNvPr id="30" name="矩形 29"/>
          <p:cNvSpPr/>
          <p:nvPr/>
        </p:nvSpPr>
        <p:spPr>
          <a:xfrm>
            <a:off x="834008" y="2802065"/>
            <a:ext cx="1645872" cy="1728000"/>
          </a:xfrm>
          <a:prstGeom prst="rect">
            <a:avLst/>
          </a:prstGeom>
          <a:blipFill>
            <a:blip r:embed="rId7"/>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p14:dur="0" advTm="0"/>
    </mc:Choice>
    <mc:Fallback>
      <p:transition advTm="0"/>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7" name="组合 56"/>
          <p:cNvGrpSpPr/>
          <p:nvPr/>
        </p:nvGrpSpPr>
        <p:grpSpPr>
          <a:xfrm>
            <a:off x="11627" y="-4686"/>
            <a:ext cx="9132373" cy="752465"/>
            <a:chOff x="-44158" y="-1644370"/>
            <a:chExt cx="9132373" cy="752465"/>
          </a:xfrm>
        </p:grpSpPr>
        <p:pic>
          <p:nvPicPr>
            <p:cNvPr id="59" name="Picture 2" descr="F:\重点实验室\办公室\宣传\实验室装置\照片\大E.JPG"/>
            <p:cNvPicPr>
              <a:picLocks noChangeAspect="1" noChangeArrowheads="1"/>
            </p:cNvPicPr>
            <p:nvPr/>
          </p:nvPicPr>
          <p:blipFill>
            <a:blip r:embed="rId1" cstate="print">
              <a:extLst>
                <a:ext uri="{BEBA8EAE-BF5A-486C-A8C5-ECC9F3942E4B}">
                  <a14:imgProps xmlns:a14="http://schemas.microsoft.com/office/drawing/2010/main">
                    <a14:imgLayer r:embed="rId2">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42718" y="-1640194"/>
              <a:ext cx="1207842" cy="744577"/>
            </a:xfrm>
            <a:prstGeom prst="roundRect">
              <a:avLst>
                <a:gd name="adj" fmla="val 0"/>
              </a:avLst>
            </a:prstGeom>
            <a:ln>
              <a:noFill/>
            </a:ln>
            <a:effectLst/>
            <a:scene3d>
              <a:camera prst="orthographicFront"/>
              <a:lightRig rig="contrasting" dir="t">
                <a:rot lat="0" lon="0" rev="4200000"/>
              </a:lightRig>
            </a:scene3d>
            <a:sp3d prstMaterial="plastic">
              <a:contourClr>
                <a:srgbClr val="969696"/>
              </a:contourClr>
            </a:sp3d>
            <a:extLst>
              <a:ext uri="{909E8E84-426E-40DD-AFC4-6F175D3DCCD1}">
                <a14:hiddenFill xmlns:a14="http://schemas.microsoft.com/office/drawing/2010/main">
                  <a:solidFill>
                    <a:srgbClr val="FFFFFF"/>
                  </a:solidFill>
                </a14:hiddenFill>
              </a:ext>
            </a:extLst>
          </p:spPr>
        </p:pic>
        <p:sp>
          <p:nvSpPr>
            <p:cNvPr id="66" name="同侧圆角矩形 26"/>
            <p:cNvSpPr>
              <a:spLocks noChangeAspect="1"/>
            </p:cNvSpPr>
            <p:nvPr/>
          </p:nvSpPr>
          <p:spPr>
            <a:xfrm rot="5400000">
              <a:off x="188194" y="-1872546"/>
              <a:ext cx="744577" cy="1209282"/>
            </a:xfrm>
            <a:prstGeom prst="round2SameRect">
              <a:avLst>
                <a:gd name="adj1" fmla="val 0"/>
                <a:gd name="adj2" fmla="val 0"/>
              </a:avLst>
            </a:prstGeom>
            <a:gradFill flip="none" rotWithShape="1">
              <a:gsLst>
                <a:gs pos="0">
                  <a:srgbClr val="2340A4">
                    <a:alpha val="19000"/>
                  </a:srgbClr>
                </a:gs>
                <a:gs pos="100000">
                  <a:srgbClr val="554281">
                    <a:alpha val="58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7" name="图片 66" descr="mmexport1562286381387.jpg"/>
            <p:cNvPicPr>
              <a:picLocks noChangeAspect="1"/>
            </p:cNvPicPr>
            <p:nvPr/>
          </p:nvPicPr>
          <p:blipFill>
            <a:blip r:embed="rId3" cstate="print"/>
            <a:stretch>
              <a:fillRect/>
            </a:stretch>
          </p:blipFill>
          <p:spPr>
            <a:xfrm>
              <a:off x="-37023" y="-1640658"/>
              <a:ext cx="1201821" cy="740865"/>
            </a:xfrm>
            <a:prstGeom prst="roundRect">
              <a:avLst>
                <a:gd name="adj" fmla="val 0"/>
              </a:avLst>
            </a:prstGeom>
            <a:ln>
              <a:noFill/>
            </a:ln>
            <a:effectLst/>
            <a:scene3d>
              <a:camera prst="orthographicFront"/>
              <a:lightRig rig="contrasting" dir="t">
                <a:rot lat="0" lon="0" rev="4200000"/>
              </a:lightRig>
            </a:scene3d>
            <a:sp3d prstMaterial="plastic">
              <a:contourClr>
                <a:srgbClr val="969696"/>
              </a:contourClr>
            </a:sp3d>
          </p:spPr>
        </p:pic>
        <p:grpSp>
          <p:nvGrpSpPr>
            <p:cNvPr id="68" name="组合 67"/>
            <p:cNvGrpSpPr/>
            <p:nvPr/>
          </p:nvGrpSpPr>
          <p:grpSpPr>
            <a:xfrm>
              <a:off x="-44158" y="-1644370"/>
              <a:ext cx="9132373" cy="752465"/>
              <a:chOff x="2247" y="11129"/>
              <a:chExt cx="9132373" cy="752465"/>
            </a:xfrm>
          </p:grpSpPr>
          <p:sp>
            <p:nvSpPr>
              <p:cNvPr id="73" name="同侧圆角矩形 6"/>
              <p:cNvSpPr/>
              <p:nvPr/>
            </p:nvSpPr>
            <p:spPr>
              <a:xfrm rot="5400000" flipH="1" flipV="1">
                <a:off x="4806542" y="-3564485"/>
                <a:ext cx="748288" cy="7907869"/>
              </a:xfrm>
              <a:prstGeom prst="round2SameRect">
                <a:avLst>
                  <a:gd name="adj1" fmla="val 0"/>
                  <a:gd name="adj2" fmla="val 0"/>
                </a:avLst>
              </a:prstGeom>
              <a:gradFill flip="none" rotWithShape="1">
                <a:gsLst>
                  <a:gs pos="100000">
                    <a:srgbClr val="2340A4"/>
                  </a:gs>
                  <a:gs pos="50000">
                    <a:srgbClr val="3555A0"/>
                  </a:gs>
                  <a:gs pos="0">
                    <a:srgbClr val="ECECEC"/>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81" name="同侧圆角矩形 28"/>
              <p:cNvSpPr>
                <a:spLocks noChangeAspect="1"/>
              </p:cNvSpPr>
              <p:nvPr/>
            </p:nvSpPr>
            <p:spPr>
              <a:xfrm rot="5400000">
                <a:off x="234599" y="-221223"/>
                <a:ext cx="744577" cy="1209282"/>
              </a:xfrm>
              <a:prstGeom prst="round2SameRect">
                <a:avLst>
                  <a:gd name="adj1" fmla="val 0"/>
                  <a:gd name="adj2" fmla="val 0"/>
                </a:avLst>
              </a:prstGeom>
              <a:gradFill flip="none" rotWithShape="1">
                <a:gsLst>
                  <a:gs pos="0">
                    <a:srgbClr val="2340A4">
                      <a:alpha val="19000"/>
                    </a:srgbClr>
                  </a:gs>
                  <a:gs pos="100000">
                    <a:srgbClr val="554281">
                      <a:alpha val="58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71" name="标题 1"/>
            <p:cNvSpPr txBox="1"/>
            <p:nvPr/>
          </p:nvSpPr>
          <p:spPr>
            <a:xfrm>
              <a:off x="1180346" y="-1540697"/>
              <a:ext cx="7089988" cy="640904"/>
            </a:xfrm>
            <a:prstGeom prst="rect">
              <a:avLst/>
            </a:prstGeom>
          </p:spPr>
          <p:txBody>
            <a:bodyPr>
              <a:normAutofit/>
            </a:bodyPr>
            <a:lstStyle>
              <a:lvl1pPr algn="l" defTabSz="685800" rtl="0" eaLnBrk="1" latinLnBrk="0" hangingPunct="1">
                <a:lnSpc>
                  <a:spcPct val="90000"/>
                </a:lnSpc>
                <a:spcBef>
                  <a:spcPct val="0"/>
                </a:spcBef>
                <a:buNone/>
                <a:defRPr sz="4000" b="1" i="0" kern="1200" baseline="0">
                  <a:solidFill>
                    <a:schemeClr val="bg1"/>
                  </a:solidFill>
                  <a:effectLst/>
                  <a:latin typeface="黑体" panose="02010609060101010101" pitchFamily="49" charset="-122"/>
                  <a:ea typeface="黑体" panose="02010609060101010101" pitchFamily="49" charset="-122"/>
                  <a:cs typeface="+mj-cs"/>
                </a:defRPr>
              </a:lvl1pPr>
            </a:lstStyle>
            <a:p>
              <a:r>
                <a:rPr lang="en-US" altLang="zh-CN" sz="3200" dirty="0">
                  <a:latin typeface="Times New Roman" panose="02020603050405020304" charset="0"/>
                  <a:ea typeface="+mj-ea"/>
                  <a:cs typeface="Times New Roman" panose="02020603050405020304" charset="0"/>
                  <a:sym typeface="+mn-ea"/>
                </a:rPr>
                <a:t>1. XiPAF</a:t>
              </a:r>
              <a:r>
                <a:rPr lang="zh-CN" altLang="en-US" sz="3200" dirty="0">
                  <a:latin typeface="Times New Roman" panose="02020603050405020304" charset="0"/>
                  <a:ea typeface="+mj-ea"/>
                  <a:cs typeface="Times New Roman" panose="02020603050405020304" charset="0"/>
                  <a:sym typeface="+mn-ea"/>
                </a:rPr>
                <a:t>装置概述</a:t>
              </a:r>
              <a:endParaRPr lang="zh-CN" altLang="en-US" sz="3200" dirty="0">
                <a:latin typeface="微软雅黑" panose="020B0503020204020204" pitchFamily="34" charset="-122"/>
                <a:ea typeface="微软雅黑" panose="020B0503020204020204" pitchFamily="34" charset="-122"/>
                <a:cs typeface="+mn-cs"/>
              </a:endParaRPr>
            </a:p>
          </p:txBody>
        </p:sp>
      </p:grpSp>
      <p:sp>
        <p:nvSpPr>
          <p:cNvPr id="4" name="文本框 3"/>
          <p:cNvSpPr txBox="1"/>
          <p:nvPr/>
        </p:nvSpPr>
        <p:spPr>
          <a:xfrm>
            <a:off x="200025" y="885825"/>
            <a:ext cx="6583045" cy="460375"/>
          </a:xfrm>
          <a:prstGeom prst="rect">
            <a:avLst/>
          </a:prstGeom>
          <a:noFill/>
        </p:spPr>
        <p:txBody>
          <a:bodyPr wrap="square" rtlCol="0">
            <a:spAutoFit/>
          </a:bodyPr>
          <a:p>
            <a:pPr marL="342900" indent="-342900" algn="l">
              <a:buFont typeface="Wingdings" panose="05000000000000000000" charset="0"/>
              <a:buChar char="l"/>
            </a:pPr>
            <a:r>
              <a:rPr lang="zh-CN" altLang="en-US" sz="2400" b="1" u="sng" dirty="0">
                <a:solidFill>
                  <a:srgbClr val="0070C0"/>
                </a:solidFill>
                <a:latin typeface="微软雅黑" panose="020B0503020204020204" pitchFamily="34" charset="-122"/>
                <a:ea typeface="微软雅黑" panose="020B0503020204020204" pitchFamily="34" charset="-122"/>
              </a:rPr>
              <a:t>技术特色</a:t>
            </a:r>
            <a:r>
              <a:rPr lang="en-US" altLang="zh-CN" sz="2400" b="1" u="sng" dirty="0">
                <a:solidFill>
                  <a:srgbClr val="0070C0"/>
                </a:solidFill>
                <a:latin typeface="微软雅黑" panose="020B0503020204020204" pitchFamily="34" charset="-122"/>
                <a:ea typeface="微软雅黑" panose="020B0503020204020204" pitchFamily="34" charset="-122"/>
              </a:rPr>
              <a:t>1   </a:t>
            </a:r>
            <a:r>
              <a:rPr lang="zh-CN" altLang="en-US" sz="2400" b="1" u="sng" dirty="0">
                <a:solidFill>
                  <a:schemeClr val="tx1">
                    <a:lumMod val="85000"/>
                    <a:lumOff val="15000"/>
                  </a:schemeClr>
                </a:solidFill>
                <a:latin typeface="微软雅黑" panose="020B0503020204020204" pitchFamily="34" charset="-122"/>
                <a:ea typeface="微软雅黑" panose="020B0503020204020204" pitchFamily="34" charset="-122"/>
              </a:rPr>
              <a:t>永磁型漂移管直线加速器</a:t>
            </a:r>
            <a:endParaRPr lang="zh-CN" altLang="en-US" sz="2400" b="1" u="sng"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26" name="文本1"/>
          <p:cNvSpPr>
            <a:spLocks noChangeArrowheads="1"/>
          </p:cNvSpPr>
          <p:nvPr/>
        </p:nvSpPr>
        <p:spPr bwMode="gray">
          <a:xfrm>
            <a:off x="342900" y="1416685"/>
            <a:ext cx="8486775" cy="1222375"/>
          </a:xfrm>
          <a:prstGeom prst="roundRect">
            <a:avLst>
              <a:gd name="adj" fmla="val 11505"/>
            </a:avLst>
          </a:prstGeom>
          <a:noFill/>
          <a:ln w="15875" cap="flat" cmpd="sng" algn="ctr">
            <a:solidFill>
              <a:schemeClr val="accent1"/>
            </a:solidFill>
            <a:prstDash val="solid"/>
          </a:ln>
          <a:effectLst/>
        </p:spPr>
        <p:txBody>
          <a:bodyPr lIns="62118" tIns="31058" rIns="62118" bIns="31058"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457200" algn="just" fontAlgn="base">
              <a:lnSpc>
                <a:spcPct val="120000"/>
              </a:lnSpc>
              <a:spcBef>
                <a:spcPct val="0"/>
              </a:spcBef>
              <a:spcAft>
                <a:spcPct val="0"/>
              </a:spcAft>
              <a:defRPr/>
            </a:pPr>
            <a:r>
              <a:rPr sz="1600" b="1" dirty="0">
                <a:latin typeface="微软雅黑" panose="020B0503020204020204" pitchFamily="34" charset="-122"/>
                <a:ea typeface="微软雅黑" panose="020B0503020204020204" pitchFamily="34" charset="-122"/>
              </a:rPr>
              <a:t>提出一套基于电子束焊接的永磁漂移管加工方法及基于基座的准直方法，安装完成后腔内全部漂移管磁中心均方根偏差不超过</a:t>
            </a:r>
            <a:r>
              <a:rPr sz="1600" b="1" dirty="0">
                <a:solidFill>
                  <a:srgbClr val="C00000"/>
                </a:solidFill>
                <a:latin typeface="微软雅黑" panose="020B0503020204020204" pitchFamily="34" charset="-122"/>
                <a:ea typeface="微软雅黑" panose="020B0503020204020204" pitchFamily="34" charset="-122"/>
              </a:rPr>
              <a:t>0.2mm</a:t>
            </a:r>
            <a:r>
              <a:rPr sz="1600" b="1" dirty="0">
                <a:latin typeface="微软雅黑" panose="020B0503020204020204" pitchFamily="34" charset="-122"/>
                <a:ea typeface="微软雅黑" panose="020B0503020204020204" pitchFamily="34" charset="-122"/>
              </a:rPr>
              <a:t>，与美国散裂中子源（SNS）指标相当。成功研制</a:t>
            </a:r>
            <a:r>
              <a:rPr sz="1600" b="1" dirty="0">
                <a:solidFill>
                  <a:srgbClr val="C00000"/>
                </a:solidFill>
                <a:latin typeface="微软雅黑" panose="020B0503020204020204" pitchFamily="34" charset="-122"/>
                <a:ea typeface="微软雅黑" panose="020B0503020204020204" pitchFamily="34" charset="-122"/>
              </a:rPr>
              <a:t>我国首台</a:t>
            </a:r>
            <a:r>
              <a:rPr sz="1600" b="1" dirty="0">
                <a:latin typeface="微软雅黑" panose="020B0503020204020204" pitchFamily="34" charset="-122"/>
                <a:ea typeface="微软雅黑" panose="020B0503020204020204" pitchFamily="34" charset="-122"/>
              </a:rPr>
              <a:t>永磁型漂移管直线加速器，束流传输效率</a:t>
            </a:r>
            <a:r>
              <a:rPr sz="1600" b="1" dirty="0">
                <a:solidFill>
                  <a:srgbClr val="C00000"/>
                </a:solidFill>
                <a:latin typeface="微软雅黑" panose="020B0503020204020204" pitchFamily="34" charset="-122"/>
                <a:ea typeface="微软雅黑" panose="020B0503020204020204" pitchFamily="34" charset="-122"/>
              </a:rPr>
              <a:t>接近100%</a:t>
            </a:r>
            <a:r>
              <a:rPr sz="1600" b="1" dirty="0">
                <a:latin typeface="微软雅黑" panose="020B0503020204020204" pitchFamily="34" charset="-122"/>
                <a:ea typeface="微软雅黑" panose="020B0503020204020204" pitchFamily="34" charset="-122"/>
              </a:rPr>
              <a:t>，走出了一条全新的技术路线。</a:t>
            </a:r>
            <a:endParaRPr sz="1600" b="1" dirty="0">
              <a:latin typeface="微软雅黑" panose="020B0503020204020204" pitchFamily="34" charset="-122"/>
              <a:ea typeface="微软雅黑" panose="020B0503020204020204" pitchFamily="34" charset="-122"/>
            </a:endParaRPr>
          </a:p>
        </p:txBody>
      </p:sp>
      <p:pic>
        <p:nvPicPr>
          <p:cNvPr id="29" name="图片 28"/>
          <p:cNvPicPr/>
          <p:nvPr/>
        </p:nvPicPr>
        <p:blipFill>
          <a:blip r:embed="rId4"/>
          <a:srcRect l="591" t="3999" r="4631" b="15778"/>
          <a:stretch>
            <a:fillRect/>
          </a:stretch>
        </p:blipFill>
        <p:spPr bwMode="auto">
          <a:xfrm>
            <a:off x="664157" y="2728123"/>
            <a:ext cx="1671822" cy="1872000"/>
          </a:xfrm>
          <a:prstGeom prst="rect">
            <a:avLst/>
          </a:prstGeom>
          <a:noFill/>
          <a:ln w="9525">
            <a:noFill/>
            <a:miter lim="800000"/>
            <a:headEnd/>
            <a:tailEnd/>
          </a:ln>
        </p:spPr>
      </p:pic>
      <p:sp>
        <p:nvSpPr>
          <p:cNvPr id="3" name="矩形 2"/>
          <p:cNvSpPr/>
          <p:nvPr/>
        </p:nvSpPr>
        <p:spPr>
          <a:xfrm>
            <a:off x="420510" y="4689075"/>
            <a:ext cx="2159566" cy="307777"/>
          </a:xfrm>
          <a:prstGeom prst="rect">
            <a:avLst/>
          </a:prstGeom>
        </p:spPr>
        <p:txBody>
          <a:bodyPr wrap="none">
            <a:spAutoFit/>
          </a:bodyPr>
          <a:p>
            <a:r>
              <a:rPr lang="zh-CN" altLang="zh-CN" dirty="0">
                <a:latin typeface="+mn-ea"/>
                <a:cs typeface="Times New Roman" panose="02020603050405020304" charset="0"/>
              </a:rPr>
              <a:t>漂移管在腔体中准直安装</a:t>
            </a:r>
            <a:endParaRPr lang="zh-CN" altLang="en-US" dirty="0"/>
          </a:p>
        </p:txBody>
      </p:sp>
      <p:pic>
        <p:nvPicPr>
          <p:cNvPr id="31" name="图片 30"/>
          <p:cNvPicPr/>
          <p:nvPr/>
        </p:nvPicPr>
        <p:blipFill>
          <a:blip r:embed="rId5">
            <a:extLst>
              <a:ext uri="{28A0092B-C50C-407E-A947-70E740481C1C}">
                <a14:useLocalDpi xmlns:a14="http://schemas.microsoft.com/office/drawing/2010/main" val="0"/>
              </a:ext>
            </a:extLst>
          </a:blip>
          <a:srcRect/>
          <a:stretch>
            <a:fillRect/>
          </a:stretch>
        </p:blipFill>
        <p:spPr bwMode="auto">
          <a:xfrm>
            <a:off x="2772945" y="2760782"/>
            <a:ext cx="3087165" cy="1839274"/>
          </a:xfrm>
          <a:prstGeom prst="rect">
            <a:avLst/>
          </a:prstGeom>
          <a:noFill/>
          <a:ln>
            <a:noFill/>
          </a:ln>
        </p:spPr>
      </p:pic>
      <p:pic>
        <p:nvPicPr>
          <p:cNvPr id="32" name="图片 31" descr="dtl2022"/>
          <p:cNvPicPr/>
          <p:nvPr/>
        </p:nvPicPr>
        <p:blipFill>
          <a:blip r:embed="rId6"/>
          <a:srcRect l="10191" r="8496" b="13272"/>
          <a:stretch>
            <a:fillRect/>
          </a:stretch>
        </p:blipFill>
        <p:spPr bwMode="auto">
          <a:xfrm>
            <a:off x="6101715" y="2760980"/>
            <a:ext cx="2592070" cy="1839595"/>
          </a:xfrm>
          <a:prstGeom prst="rect">
            <a:avLst/>
          </a:prstGeom>
          <a:gradFill>
            <a:gsLst>
              <a:gs pos="0">
                <a:schemeClr val="bg1">
                  <a:lumMod val="95000"/>
                </a:schemeClr>
              </a:gs>
              <a:gs pos="100000">
                <a:schemeClr val="bg1">
                  <a:lumMod val="85000"/>
                </a:schemeClr>
              </a:gs>
            </a:gsLst>
            <a:lin ang="0" scaled="0"/>
          </a:gradFill>
          <a:ln w="9525">
            <a:noFill/>
            <a:miter lim="800000"/>
            <a:headEnd/>
            <a:tailEnd/>
          </a:ln>
        </p:spPr>
      </p:pic>
      <p:sp>
        <p:nvSpPr>
          <p:cNvPr id="17" name="矩形 16"/>
          <p:cNvSpPr/>
          <p:nvPr/>
        </p:nvSpPr>
        <p:spPr>
          <a:xfrm>
            <a:off x="3236735" y="4689075"/>
            <a:ext cx="2159566" cy="307777"/>
          </a:xfrm>
          <a:prstGeom prst="rect">
            <a:avLst/>
          </a:prstGeom>
        </p:spPr>
        <p:txBody>
          <a:bodyPr wrap="none">
            <a:spAutoFit/>
          </a:bodyPr>
          <a:p>
            <a:r>
              <a:rPr lang="zh-CN" altLang="zh-CN" dirty="0" smtClean="0">
                <a:latin typeface="+mn-ea"/>
                <a:cs typeface="Times New Roman" panose="02020603050405020304" charset="0"/>
              </a:rPr>
              <a:t>漂移管</a:t>
            </a:r>
            <a:r>
              <a:rPr lang="zh-CN" altLang="en-US" dirty="0" smtClean="0">
                <a:latin typeface="+mn-ea"/>
                <a:cs typeface="Times New Roman" panose="02020603050405020304" charset="0"/>
              </a:rPr>
              <a:t>直线加速器剖视图</a:t>
            </a:r>
            <a:endParaRPr lang="zh-CN" altLang="en-US" dirty="0"/>
          </a:p>
        </p:txBody>
      </p:sp>
      <p:sp>
        <p:nvSpPr>
          <p:cNvPr id="5" name="矩形 4"/>
          <p:cNvSpPr/>
          <p:nvPr/>
        </p:nvSpPr>
        <p:spPr>
          <a:xfrm>
            <a:off x="5753806" y="4689075"/>
            <a:ext cx="3287959" cy="307777"/>
          </a:xfrm>
          <a:prstGeom prst="rect">
            <a:avLst/>
          </a:prstGeom>
        </p:spPr>
        <p:txBody>
          <a:bodyPr wrap="square">
            <a:spAutoFit/>
          </a:bodyPr>
          <a:p>
            <a:pPr algn="ctr"/>
            <a:r>
              <a:rPr lang="zh-CN" altLang="zh-CN" dirty="0" smtClean="0">
                <a:latin typeface="+mn-ea"/>
                <a:cs typeface="Times New Roman" panose="02020603050405020304" charset="0"/>
              </a:rPr>
              <a:t>永磁</a:t>
            </a:r>
            <a:r>
              <a:rPr lang="zh-CN" altLang="en-US" dirty="0" smtClean="0">
                <a:latin typeface="+mn-ea"/>
                <a:cs typeface="Times New Roman" panose="02020603050405020304" charset="0"/>
              </a:rPr>
              <a:t>型</a:t>
            </a:r>
            <a:r>
              <a:rPr lang="zh-CN" altLang="zh-CN" dirty="0" smtClean="0">
                <a:latin typeface="+mn-ea"/>
                <a:cs typeface="Times New Roman" panose="02020603050405020304" charset="0"/>
              </a:rPr>
              <a:t>漂移管</a:t>
            </a:r>
            <a:r>
              <a:rPr lang="zh-CN" altLang="en-US" dirty="0" smtClean="0">
                <a:latin typeface="+mn-ea"/>
                <a:cs typeface="Times New Roman" panose="02020603050405020304" charset="0"/>
              </a:rPr>
              <a:t>直线加速器实物图</a:t>
            </a:r>
            <a:endParaRPr lang="zh-CN" altLang="en-US" dirty="0">
              <a:latin typeface="+mn-ea"/>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p14:dur="0" advTm="0"/>
    </mc:Choice>
    <mc:Fallback>
      <p:transition advTm="0"/>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7" name="组合 56"/>
          <p:cNvGrpSpPr/>
          <p:nvPr/>
        </p:nvGrpSpPr>
        <p:grpSpPr>
          <a:xfrm>
            <a:off x="11627" y="-4686"/>
            <a:ext cx="9132373" cy="752465"/>
            <a:chOff x="-44158" y="-1644370"/>
            <a:chExt cx="9132373" cy="752465"/>
          </a:xfrm>
        </p:grpSpPr>
        <p:pic>
          <p:nvPicPr>
            <p:cNvPr id="59" name="Picture 2" descr="F:\重点实验室\办公室\宣传\实验室装置\照片\大E.JPG"/>
            <p:cNvPicPr>
              <a:picLocks noChangeAspect="1" noChangeArrowheads="1"/>
            </p:cNvPicPr>
            <p:nvPr/>
          </p:nvPicPr>
          <p:blipFill>
            <a:blip r:embed="rId1" cstate="print">
              <a:extLst>
                <a:ext uri="{BEBA8EAE-BF5A-486C-A8C5-ECC9F3942E4B}">
                  <a14:imgProps xmlns:a14="http://schemas.microsoft.com/office/drawing/2010/main">
                    <a14:imgLayer r:embed="rId2">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42718" y="-1640194"/>
              <a:ext cx="1207842" cy="744577"/>
            </a:xfrm>
            <a:prstGeom prst="roundRect">
              <a:avLst>
                <a:gd name="adj" fmla="val 0"/>
              </a:avLst>
            </a:prstGeom>
            <a:ln>
              <a:noFill/>
            </a:ln>
            <a:effectLst/>
            <a:scene3d>
              <a:camera prst="orthographicFront"/>
              <a:lightRig rig="contrasting" dir="t">
                <a:rot lat="0" lon="0" rev="4200000"/>
              </a:lightRig>
            </a:scene3d>
            <a:sp3d prstMaterial="plastic">
              <a:contourClr>
                <a:srgbClr val="969696"/>
              </a:contourClr>
            </a:sp3d>
            <a:extLst>
              <a:ext uri="{909E8E84-426E-40DD-AFC4-6F175D3DCCD1}">
                <a14:hiddenFill xmlns:a14="http://schemas.microsoft.com/office/drawing/2010/main">
                  <a:solidFill>
                    <a:srgbClr val="FFFFFF"/>
                  </a:solidFill>
                </a14:hiddenFill>
              </a:ext>
            </a:extLst>
          </p:spPr>
        </p:pic>
        <p:sp>
          <p:nvSpPr>
            <p:cNvPr id="66" name="同侧圆角矩形 26"/>
            <p:cNvSpPr>
              <a:spLocks noChangeAspect="1"/>
            </p:cNvSpPr>
            <p:nvPr/>
          </p:nvSpPr>
          <p:spPr>
            <a:xfrm rot="5400000">
              <a:off x="188194" y="-1872546"/>
              <a:ext cx="744577" cy="1209282"/>
            </a:xfrm>
            <a:prstGeom prst="round2SameRect">
              <a:avLst>
                <a:gd name="adj1" fmla="val 0"/>
                <a:gd name="adj2" fmla="val 0"/>
              </a:avLst>
            </a:prstGeom>
            <a:gradFill flip="none" rotWithShape="1">
              <a:gsLst>
                <a:gs pos="0">
                  <a:srgbClr val="2340A4">
                    <a:alpha val="19000"/>
                  </a:srgbClr>
                </a:gs>
                <a:gs pos="100000">
                  <a:srgbClr val="554281">
                    <a:alpha val="58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7" name="图片 66" descr="mmexport1562286381387.jpg"/>
            <p:cNvPicPr>
              <a:picLocks noChangeAspect="1"/>
            </p:cNvPicPr>
            <p:nvPr/>
          </p:nvPicPr>
          <p:blipFill>
            <a:blip r:embed="rId3" cstate="print"/>
            <a:stretch>
              <a:fillRect/>
            </a:stretch>
          </p:blipFill>
          <p:spPr>
            <a:xfrm>
              <a:off x="-37023" y="-1640658"/>
              <a:ext cx="1201821" cy="740865"/>
            </a:xfrm>
            <a:prstGeom prst="roundRect">
              <a:avLst>
                <a:gd name="adj" fmla="val 0"/>
              </a:avLst>
            </a:prstGeom>
            <a:ln>
              <a:noFill/>
            </a:ln>
            <a:effectLst/>
            <a:scene3d>
              <a:camera prst="orthographicFront"/>
              <a:lightRig rig="contrasting" dir="t">
                <a:rot lat="0" lon="0" rev="4200000"/>
              </a:lightRig>
            </a:scene3d>
            <a:sp3d prstMaterial="plastic">
              <a:contourClr>
                <a:srgbClr val="969696"/>
              </a:contourClr>
            </a:sp3d>
          </p:spPr>
        </p:pic>
        <p:grpSp>
          <p:nvGrpSpPr>
            <p:cNvPr id="68" name="组合 67"/>
            <p:cNvGrpSpPr/>
            <p:nvPr/>
          </p:nvGrpSpPr>
          <p:grpSpPr>
            <a:xfrm>
              <a:off x="-44158" y="-1644370"/>
              <a:ext cx="9132373" cy="752465"/>
              <a:chOff x="2247" y="11129"/>
              <a:chExt cx="9132373" cy="752465"/>
            </a:xfrm>
          </p:grpSpPr>
          <p:sp>
            <p:nvSpPr>
              <p:cNvPr id="73" name="同侧圆角矩形 6"/>
              <p:cNvSpPr/>
              <p:nvPr/>
            </p:nvSpPr>
            <p:spPr>
              <a:xfrm rot="5400000" flipH="1" flipV="1">
                <a:off x="4806542" y="-3564485"/>
                <a:ext cx="748288" cy="7907869"/>
              </a:xfrm>
              <a:prstGeom prst="round2SameRect">
                <a:avLst>
                  <a:gd name="adj1" fmla="val 0"/>
                  <a:gd name="adj2" fmla="val 0"/>
                </a:avLst>
              </a:prstGeom>
              <a:gradFill flip="none" rotWithShape="1">
                <a:gsLst>
                  <a:gs pos="100000">
                    <a:srgbClr val="2340A4"/>
                  </a:gs>
                  <a:gs pos="50000">
                    <a:srgbClr val="3555A0"/>
                  </a:gs>
                  <a:gs pos="0">
                    <a:srgbClr val="ECECEC"/>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81" name="同侧圆角矩形 28"/>
              <p:cNvSpPr>
                <a:spLocks noChangeAspect="1"/>
              </p:cNvSpPr>
              <p:nvPr/>
            </p:nvSpPr>
            <p:spPr>
              <a:xfrm rot="5400000">
                <a:off x="234599" y="-221223"/>
                <a:ext cx="744577" cy="1209282"/>
              </a:xfrm>
              <a:prstGeom prst="round2SameRect">
                <a:avLst>
                  <a:gd name="adj1" fmla="val 0"/>
                  <a:gd name="adj2" fmla="val 0"/>
                </a:avLst>
              </a:prstGeom>
              <a:gradFill flip="none" rotWithShape="1">
                <a:gsLst>
                  <a:gs pos="0">
                    <a:srgbClr val="2340A4">
                      <a:alpha val="19000"/>
                    </a:srgbClr>
                  </a:gs>
                  <a:gs pos="100000">
                    <a:srgbClr val="554281">
                      <a:alpha val="58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71" name="标题 1"/>
            <p:cNvSpPr txBox="1"/>
            <p:nvPr/>
          </p:nvSpPr>
          <p:spPr>
            <a:xfrm>
              <a:off x="1180346" y="-1540697"/>
              <a:ext cx="7089988" cy="640904"/>
            </a:xfrm>
            <a:prstGeom prst="rect">
              <a:avLst/>
            </a:prstGeom>
          </p:spPr>
          <p:txBody>
            <a:bodyPr>
              <a:normAutofit/>
            </a:bodyPr>
            <a:lstStyle>
              <a:lvl1pPr algn="l" defTabSz="685800" rtl="0" eaLnBrk="1" latinLnBrk="0" hangingPunct="1">
                <a:lnSpc>
                  <a:spcPct val="90000"/>
                </a:lnSpc>
                <a:spcBef>
                  <a:spcPct val="0"/>
                </a:spcBef>
                <a:buNone/>
                <a:defRPr sz="4000" b="1" i="0" kern="1200" baseline="0">
                  <a:solidFill>
                    <a:schemeClr val="bg1"/>
                  </a:solidFill>
                  <a:effectLst/>
                  <a:latin typeface="黑体" panose="02010609060101010101" pitchFamily="49" charset="-122"/>
                  <a:ea typeface="黑体" panose="02010609060101010101" pitchFamily="49" charset="-122"/>
                  <a:cs typeface="+mj-cs"/>
                </a:defRPr>
              </a:lvl1pPr>
            </a:lstStyle>
            <a:p>
              <a:r>
                <a:rPr lang="en-US" altLang="zh-CN" sz="3200" dirty="0">
                  <a:latin typeface="Times New Roman" panose="02020603050405020304" charset="0"/>
                  <a:ea typeface="+mj-ea"/>
                  <a:cs typeface="Times New Roman" panose="02020603050405020304" charset="0"/>
                  <a:sym typeface="+mn-ea"/>
                </a:rPr>
                <a:t>1. XiPAF</a:t>
              </a:r>
              <a:r>
                <a:rPr lang="zh-CN" altLang="en-US" sz="3200" dirty="0">
                  <a:latin typeface="Times New Roman" panose="02020603050405020304" charset="0"/>
                  <a:ea typeface="+mj-ea"/>
                  <a:cs typeface="Times New Roman" panose="02020603050405020304" charset="0"/>
                  <a:sym typeface="+mn-ea"/>
                </a:rPr>
                <a:t>装置概述</a:t>
              </a:r>
              <a:endParaRPr lang="zh-CN" altLang="en-US" sz="3200" dirty="0">
                <a:latin typeface="微软雅黑" panose="020B0503020204020204" pitchFamily="34" charset="-122"/>
                <a:ea typeface="微软雅黑" panose="020B0503020204020204" pitchFamily="34" charset="-122"/>
                <a:cs typeface="+mn-cs"/>
              </a:endParaRPr>
            </a:p>
          </p:txBody>
        </p:sp>
      </p:grpSp>
      <p:sp>
        <p:nvSpPr>
          <p:cNvPr id="4" name="文本框 3"/>
          <p:cNvSpPr txBox="1"/>
          <p:nvPr/>
        </p:nvSpPr>
        <p:spPr>
          <a:xfrm>
            <a:off x="200025" y="885825"/>
            <a:ext cx="6583045" cy="460375"/>
          </a:xfrm>
          <a:prstGeom prst="rect">
            <a:avLst/>
          </a:prstGeom>
          <a:noFill/>
        </p:spPr>
        <p:txBody>
          <a:bodyPr wrap="square" rtlCol="0">
            <a:spAutoFit/>
          </a:bodyPr>
          <a:p>
            <a:pPr marL="342900" indent="-342900" algn="l">
              <a:buFont typeface="Wingdings" panose="05000000000000000000" charset="0"/>
              <a:buChar char="l"/>
            </a:pPr>
            <a:r>
              <a:rPr lang="zh-CN" altLang="en-US" sz="2400" b="1" u="sng" dirty="0">
                <a:solidFill>
                  <a:srgbClr val="0070C0"/>
                </a:solidFill>
                <a:latin typeface="微软雅黑" panose="020B0503020204020204" pitchFamily="34" charset="-122"/>
                <a:ea typeface="微软雅黑" panose="020B0503020204020204" pitchFamily="34" charset="-122"/>
              </a:rPr>
              <a:t>技术特色</a:t>
            </a:r>
            <a:r>
              <a:rPr lang="en-US" altLang="zh-CN" sz="2400" b="1" u="sng" dirty="0">
                <a:solidFill>
                  <a:srgbClr val="0070C0"/>
                </a:solidFill>
                <a:latin typeface="微软雅黑" panose="020B0503020204020204" pitchFamily="34" charset="-122"/>
                <a:ea typeface="微软雅黑" panose="020B0503020204020204" pitchFamily="34" charset="-122"/>
              </a:rPr>
              <a:t>2   </a:t>
            </a:r>
            <a:r>
              <a:rPr lang="zh-CN" altLang="en-US" sz="2400" b="1" u="sng" dirty="0">
                <a:solidFill>
                  <a:schemeClr val="tx1">
                    <a:lumMod val="85000"/>
                    <a:lumOff val="15000"/>
                  </a:schemeClr>
                </a:solidFill>
                <a:latin typeface="微软雅黑" panose="020B0503020204020204" pitchFamily="34" charset="-122"/>
                <a:ea typeface="微软雅黑" panose="020B0503020204020204" pitchFamily="34" charset="-122"/>
              </a:rPr>
              <a:t>负氢剥离涂抹注入技术</a:t>
            </a:r>
            <a:endParaRPr lang="zh-CN" altLang="en-US" sz="2400" b="1" u="sng"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26" name="文本1"/>
          <p:cNvSpPr>
            <a:spLocks noChangeArrowheads="1"/>
          </p:cNvSpPr>
          <p:nvPr/>
        </p:nvSpPr>
        <p:spPr bwMode="gray">
          <a:xfrm>
            <a:off x="342900" y="1416685"/>
            <a:ext cx="8486775" cy="1285240"/>
          </a:xfrm>
          <a:prstGeom prst="roundRect">
            <a:avLst>
              <a:gd name="adj" fmla="val 11505"/>
            </a:avLst>
          </a:prstGeom>
          <a:noFill/>
          <a:ln w="15875" cap="flat" cmpd="sng" algn="ctr">
            <a:solidFill>
              <a:schemeClr val="accent1"/>
            </a:solidFill>
            <a:prstDash val="solid"/>
          </a:ln>
          <a:effectLst/>
        </p:spPr>
        <p:txBody>
          <a:bodyPr lIns="62118" tIns="31058" rIns="62118" bIns="31058"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457200" algn="just" fontAlgn="base">
              <a:lnSpc>
                <a:spcPct val="120000"/>
              </a:lnSpc>
              <a:spcBef>
                <a:spcPct val="0"/>
              </a:spcBef>
              <a:spcAft>
                <a:spcPct val="0"/>
              </a:spcAft>
              <a:defRPr/>
            </a:pPr>
            <a:r>
              <a:rPr sz="1600" b="1" dirty="0">
                <a:latin typeface="微软雅黑" panose="020B0503020204020204" pitchFamily="34" charset="-122"/>
                <a:ea typeface="微软雅黑" panose="020B0503020204020204" pitchFamily="34" charset="-122"/>
              </a:rPr>
              <a:t>为提高同步环内累积流强，发展了紧凑型质子同步加速器中的负氢剥离涂抹注入相关理论。</a:t>
            </a:r>
            <a:r>
              <a:rPr lang="zh-CN" altLang="en-US" sz="1600" b="1" dirty="0">
                <a:latin typeface="微软雅黑" panose="020B0503020204020204" pitchFamily="34" charset="-122"/>
                <a:ea typeface="微软雅黑" panose="020B0503020204020204" pitchFamily="34" charset="-122"/>
                <a:sym typeface="+mn-ea"/>
              </a:rPr>
              <a:t>突破了</a:t>
            </a:r>
            <a:r>
              <a:rPr lang="zh-CN" altLang="en-US" sz="1600" b="1" dirty="0">
                <a:solidFill>
                  <a:srgbClr val="C00000"/>
                </a:solidFill>
                <a:latin typeface="微软雅黑" panose="020B0503020204020204" pitchFamily="34" charset="-122"/>
                <a:ea typeface="微软雅黑" panose="020B0503020204020204" pitchFamily="34" charset="-122"/>
                <a:sym typeface="+mn-ea"/>
              </a:rPr>
              <a:t>强流负氢离子源</a:t>
            </a:r>
            <a:r>
              <a:rPr lang="zh-CN" altLang="en-US" sz="1600" b="1" dirty="0">
                <a:latin typeface="微软雅黑" panose="020B0503020204020204" pitchFamily="34" charset="-122"/>
                <a:ea typeface="微软雅黑" panose="020B0503020204020204" pitchFamily="34" charset="-122"/>
                <a:sym typeface="+mn-ea"/>
              </a:rPr>
              <a:t>、</a:t>
            </a:r>
            <a:r>
              <a:rPr lang="zh-CN" altLang="en-US" sz="1600" b="1" dirty="0">
                <a:solidFill>
                  <a:srgbClr val="C00000"/>
                </a:solidFill>
                <a:latin typeface="微软雅黑" panose="020B0503020204020204" pitchFamily="34" charset="-122"/>
                <a:ea typeface="微软雅黑" panose="020B0503020204020204" pitchFamily="34" charset="-122"/>
                <a:sym typeface="+mn-ea"/>
              </a:rPr>
              <a:t>剥离膜制备及在线自动换靶</a:t>
            </a:r>
            <a:r>
              <a:rPr lang="zh-CN" altLang="en-US" sz="1600" b="1" dirty="0">
                <a:latin typeface="微软雅黑" panose="020B0503020204020204" pitchFamily="34" charset="-122"/>
                <a:ea typeface="微软雅黑" panose="020B0503020204020204" pitchFamily="34" charset="-122"/>
                <a:sym typeface="+mn-ea"/>
              </a:rPr>
              <a:t>、</a:t>
            </a:r>
            <a:r>
              <a:rPr lang="zh-CN" altLang="en-US" sz="1600" b="1" dirty="0">
                <a:solidFill>
                  <a:srgbClr val="C00000"/>
                </a:solidFill>
                <a:latin typeface="微软雅黑" panose="020B0503020204020204" pitchFamily="34" charset="-122"/>
                <a:ea typeface="微软雅黑" panose="020B0503020204020204" pitchFamily="34" charset="-122"/>
                <a:sym typeface="+mn-ea"/>
              </a:rPr>
              <a:t>快脉冲凸轨磁铁</a:t>
            </a:r>
            <a:r>
              <a:rPr lang="zh-CN" altLang="en-US" sz="1600" b="1" dirty="0">
                <a:latin typeface="微软雅黑" panose="020B0503020204020204" pitchFamily="34" charset="-122"/>
                <a:ea typeface="微软雅黑" panose="020B0503020204020204" pitchFamily="34" charset="-122"/>
                <a:sym typeface="+mn-ea"/>
              </a:rPr>
              <a:t>及</a:t>
            </a:r>
            <a:r>
              <a:rPr lang="zh-CN" altLang="en-US" sz="1600" b="1" dirty="0">
                <a:solidFill>
                  <a:srgbClr val="C00000"/>
                </a:solidFill>
                <a:latin typeface="微软雅黑" panose="020B0503020204020204" pitchFamily="34" charset="-122"/>
                <a:ea typeface="微软雅黑" panose="020B0503020204020204" pitchFamily="34" charset="-122"/>
                <a:sym typeface="+mn-ea"/>
              </a:rPr>
              <a:t>高精度线性电源</a:t>
            </a:r>
            <a:r>
              <a:rPr lang="zh-CN" altLang="en-US" sz="1600" b="1" dirty="0">
                <a:latin typeface="微软雅黑" panose="020B0503020204020204" pitchFamily="34" charset="-122"/>
                <a:ea typeface="微软雅黑" panose="020B0503020204020204" pitchFamily="34" charset="-122"/>
                <a:sym typeface="+mn-ea"/>
              </a:rPr>
              <a:t>等关键技术。</a:t>
            </a:r>
            <a:r>
              <a:rPr lang="zh-CN" altLang="en-US" sz="1600" b="1" dirty="0">
                <a:latin typeface="+mn-ea"/>
                <a:sym typeface="+mn-ea"/>
              </a:rPr>
              <a:t>使</a:t>
            </a:r>
            <a:r>
              <a:rPr lang="zh-CN" altLang="zh-CN" sz="1600" b="1" dirty="0">
                <a:latin typeface="+mn-ea"/>
                <a:sym typeface="+mn-ea"/>
              </a:rPr>
              <a:t>环内累积粒子数达到</a:t>
            </a:r>
            <a:r>
              <a:rPr lang="en-US" altLang="zh-CN" sz="1600" b="1" dirty="0">
                <a:solidFill>
                  <a:srgbClr val="C00000"/>
                </a:solidFill>
                <a:latin typeface="+mn-ea"/>
                <a:sym typeface="+mn-ea"/>
              </a:rPr>
              <a:t>2.5×10</a:t>
            </a:r>
            <a:r>
              <a:rPr lang="en-US" altLang="zh-CN" sz="1600" b="1" baseline="30000" dirty="0">
                <a:solidFill>
                  <a:srgbClr val="C00000"/>
                </a:solidFill>
                <a:latin typeface="+mn-ea"/>
                <a:sym typeface="+mn-ea"/>
              </a:rPr>
              <a:t>11</a:t>
            </a:r>
            <a:r>
              <a:rPr lang="zh-CN" altLang="zh-CN" sz="1600" b="1" dirty="0">
                <a:latin typeface="+mn-ea"/>
                <a:sym typeface="+mn-ea"/>
              </a:rPr>
              <a:t>，</a:t>
            </a:r>
            <a:r>
              <a:rPr lang="zh-CN" altLang="zh-CN" sz="1600" b="1" dirty="0" smtClean="0">
                <a:latin typeface="+mn-ea"/>
                <a:sym typeface="+mn-ea"/>
              </a:rPr>
              <a:t>比</a:t>
            </a:r>
            <a:r>
              <a:rPr lang="zh-CN" altLang="en-US" sz="1600" b="1" dirty="0" smtClean="0">
                <a:latin typeface="+mn-ea"/>
                <a:sym typeface="+mn-ea"/>
              </a:rPr>
              <a:t>采用传统的多圈注入方式的同步加速器提</a:t>
            </a:r>
            <a:r>
              <a:rPr lang="zh-CN" altLang="zh-CN" sz="1600" b="1" dirty="0" smtClean="0">
                <a:latin typeface="+mn-ea"/>
                <a:sym typeface="+mn-ea"/>
              </a:rPr>
              <a:t>高</a:t>
            </a:r>
            <a:r>
              <a:rPr lang="en-US" altLang="zh-CN" sz="1600" b="1" dirty="0">
                <a:solidFill>
                  <a:srgbClr val="C00000"/>
                </a:solidFill>
                <a:latin typeface="+mn-ea"/>
                <a:sym typeface="+mn-ea"/>
              </a:rPr>
              <a:t>1-2</a:t>
            </a:r>
            <a:r>
              <a:rPr lang="zh-CN" altLang="zh-CN" sz="1600" b="1" dirty="0">
                <a:latin typeface="+mn-ea"/>
                <a:sym typeface="+mn-ea"/>
              </a:rPr>
              <a:t>个数量级</a:t>
            </a:r>
            <a:r>
              <a:rPr lang="zh-CN" altLang="en-US" sz="1600" b="1" dirty="0">
                <a:latin typeface="+mn-ea"/>
                <a:sym typeface="+mn-ea"/>
              </a:rPr>
              <a:t>，大幅提升了考核试验能力。</a:t>
            </a:r>
            <a:endParaRPr sz="1600" b="1" dirty="0">
              <a:latin typeface="微软雅黑" panose="020B0503020204020204" pitchFamily="34" charset="-122"/>
              <a:ea typeface="微软雅黑" panose="020B0503020204020204" pitchFamily="34" charset="-122"/>
            </a:endParaRPr>
          </a:p>
        </p:txBody>
      </p:sp>
      <p:pic>
        <p:nvPicPr>
          <p:cNvPr id="33" name="图片 32"/>
          <p:cNvPicPr>
            <a:picLocks noChangeAspect="1"/>
          </p:cNvPicPr>
          <p:nvPr/>
        </p:nvPicPr>
        <p:blipFill rotWithShape="1">
          <a:blip r:embed="rId4"/>
          <a:srcRect r="9814" b="3086"/>
          <a:stretch>
            <a:fillRect/>
          </a:stretch>
        </p:blipFill>
        <p:spPr>
          <a:xfrm>
            <a:off x="2419305" y="2874179"/>
            <a:ext cx="1860156" cy="1621444"/>
          </a:xfrm>
          <a:prstGeom prst="rect">
            <a:avLst/>
          </a:prstGeom>
          <a:noFill/>
          <a:effectLst>
            <a:outerShdw blurRad="431800" dist="228600" dir="2700000" algn="tl" rotWithShape="0">
              <a:prstClr val="black">
                <a:alpha val="64000"/>
              </a:prstClr>
            </a:outerShdw>
          </a:effectLst>
        </p:spPr>
      </p:pic>
      <p:sp>
        <p:nvSpPr>
          <p:cNvPr id="9" name="矩形 8"/>
          <p:cNvSpPr/>
          <p:nvPr/>
        </p:nvSpPr>
        <p:spPr>
          <a:xfrm>
            <a:off x="2538904" y="4552666"/>
            <a:ext cx="1620957"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pAutoFit/>
          </a:bodyPr>
          <a:p>
            <a:pPr algn="ctr" defTabSz="914400" eaLnBrk="0" fontAlgn="base" hangingPunct="0">
              <a:spcBef>
                <a:spcPct val="0"/>
              </a:spcBef>
              <a:spcAft>
                <a:spcPct val="0"/>
              </a:spcAft>
            </a:pPr>
            <a:r>
              <a:rPr lang="zh-CN" altLang="en-US" dirty="0">
                <a:latin typeface="+mn-ea"/>
                <a:cs typeface="Times New Roman" panose="02020603050405020304" charset="0"/>
              </a:rPr>
              <a:t>在线自动换靶装置</a:t>
            </a:r>
            <a:endParaRPr lang="zh-CN" altLang="en-US" dirty="0">
              <a:latin typeface="+mn-ea"/>
              <a:cs typeface="Times New Roman" panose="02020603050405020304" charset="0"/>
            </a:endParaRPr>
          </a:p>
        </p:txBody>
      </p:sp>
      <p:sp>
        <p:nvSpPr>
          <p:cNvPr id="10" name="Rectangle 34"/>
          <p:cNvSpPr>
            <a:spLocks noChangeArrowheads="1"/>
          </p:cNvSpPr>
          <p:nvPr/>
        </p:nvSpPr>
        <p:spPr bwMode="auto">
          <a:xfrm>
            <a:off x="535083" y="4559214"/>
            <a:ext cx="1562006"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pAutoFit/>
          </a:bodyPr>
          <a:p>
            <a:pPr lvl="0" algn="ctr" defTabSz="914400" eaLnBrk="0" fontAlgn="base" hangingPunct="0">
              <a:spcBef>
                <a:spcPct val="0"/>
              </a:spcBef>
              <a:spcAft>
                <a:spcPct val="0"/>
              </a:spcAft>
            </a:pPr>
            <a:r>
              <a:rPr lang="zh-CN" altLang="en-US" dirty="0">
                <a:latin typeface="+mn-ea"/>
                <a:cs typeface="Times New Roman" panose="02020603050405020304" charset="0"/>
              </a:rPr>
              <a:t>强流负氢离子源</a:t>
            </a:r>
            <a:endParaRPr lang="zh-CN" altLang="en-US" dirty="0">
              <a:latin typeface="+mn-ea"/>
              <a:cs typeface="Times New Roman" panose="02020603050405020304" charset="0"/>
            </a:endParaRPr>
          </a:p>
        </p:txBody>
      </p:sp>
      <p:pic>
        <p:nvPicPr>
          <p:cNvPr id="27" name="图片 1"/>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2538"/>
          <a:stretch>
            <a:fillRect/>
          </a:stretch>
        </p:blipFill>
        <p:spPr bwMode="auto">
          <a:xfrm>
            <a:off x="377793" y="2877509"/>
            <a:ext cx="1876586" cy="1618113"/>
          </a:xfrm>
          <a:prstGeom prst="rect">
            <a:avLst/>
          </a:prstGeom>
          <a:noFill/>
          <a:effectLst>
            <a:outerShdw blurRad="431800" dist="228600" dir="2700000" algn="tl" rotWithShape="0">
              <a:prstClr val="black">
                <a:alpha val="64000"/>
              </a:prstClr>
            </a:outerShdw>
          </a:effectLst>
          <a:extLst>
            <a:ext uri="{909E8E84-426E-40DD-AFC4-6F175D3DCCD1}">
              <a14:hiddenFill xmlns:a14="http://schemas.microsoft.com/office/drawing/2010/main">
                <a:solidFill>
                  <a:srgbClr val="FFFFFF"/>
                </a:solidFill>
              </a14:hiddenFill>
            </a:ext>
          </a:extLst>
        </p:spPr>
      </p:pic>
      <p:pic>
        <p:nvPicPr>
          <p:cNvPr id="28" name="图片 27"/>
          <p:cNvPicPr>
            <a:picLocks noChangeAspect="1"/>
          </p:cNvPicPr>
          <p:nvPr/>
        </p:nvPicPr>
        <p:blipFill rotWithShape="1">
          <a:blip r:embed="rId6" cstate="print">
            <a:extLst>
              <a:ext uri="{28A0092B-C50C-407E-A947-70E740481C1C}">
                <a14:useLocalDpi xmlns:a14="http://schemas.microsoft.com/office/drawing/2010/main" val="0"/>
              </a:ext>
            </a:extLst>
          </a:blip>
          <a:srcRect t="10692" b="11291"/>
          <a:stretch>
            <a:fillRect/>
          </a:stretch>
        </p:blipFill>
        <p:spPr>
          <a:xfrm>
            <a:off x="4381977" y="2877510"/>
            <a:ext cx="2142607" cy="1618114"/>
          </a:xfrm>
          <a:prstGeom prst="rect">
            <a:avLst/>
          </a:prstGeom>
          <a:noFill/>
          <a:effectLst>
            <a:outerShdw blurRad="431800" dist="228600" dir="2700000" algn="tl" rotWithShape="0">
              <a:prstClr val="black">
                <a:alpha val="64000"/>
              </a:prstClr>
            </a:outerShdw>
          </a:effectLst>
        </p:spPr>
      </p:pic>
      <p:sp>
        <p:nvSpPr>
          <p:cNvPr id="11" name="矩形 10"/>
          <p:cNvSpPr/>
          <p:nvPr/>
        </p:nvSpPr>
        <p:spPr>
          <a:xfrm>
            <a:off x="4709458" y="4548142"/>
            <a:ext cx="1462475"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pAutoFit/>
          </a:bodyPr>
          <a:p>
            <a:pPr algn="ctr" defTabSz="914400" eaLnBrk="0" fontAlgn="base" hangingPunct="0">
              <a:spcBef>
                <a:spcPct val="0"/>
              </a:spcBef>
              <a:spcAft>
                <a:spcPct val="0"/>
              </a:spcAft>
            </a:pPr>
            <a:r>
              <a:rPr lang="zh-CN" altLang="en-US" dirty="0">
                <a:latin typeface="+mn-ea"/>
                <a:cs typeface="Times New Roman" panose="02020603050405020304" charset="0"/>
              </a:rPr>
              <a:t>快脉冲</a:t>
            </a:r>
            <a:r>
              <a:rPr lang="en-US" altLang="zh-CN" dirty="0">
                <a:latin typeface="+mn-ea"/>
                <a:cs typeface="Times New Roman" panose="02020603050405020304" charset="0"/>
              </a:rPr>
              <a:t>BUMP</a:t>
            </a:r>
            <a:r>
              <a:rPr lang="zh-CN" altLang="en-US" dirty="0">
                <a:latin typeface="+mn-ea"/>
                <a:cs typeface="Times New Roman" panose="02020603050405020304" charset="0"/>
              </a:rPr>
              <a:t>铁</a:t>
            </a:r>
            <a:endParaRPr lang="zh-CN" altLang="en-US" dirty="0">
              <a:latin typeface="+mn-ea"/>
              <a:cs typeface="Times New Roman" panose="02020603050405020304" charset="0"/>
            </a:endParaRPr>
          </a:p>
        </p:txBody>
      </p:sp>
      <p:pic>
        <p:nvPicPr>
          <p:cNvPr id="12" name="图片 11"/>
          <p:cNvPicPr>
            <a:picLocks noChangeAspect="1"/>
          </p:cNvPicPr>
          <p:nvPr/>
        </p:nvPicPr>
        <p:blipFill rotWithShape="1">
          <a:blip r:embed="rId7" cstate="print">
            <a:extLst>
              <a:ext uri="{28A0092B-C50C-407E-A947-70E740481C1C}">
                <a14:useLocalDpi xmlns:a14="http://schemas.microsoft.com/office/drawing/2010/main" val="0"/>
              </a:ext>
            </a:extLst>
          </a:blip>
          <a:srcRect l="12834" t="12815" r="8940" b="1466"/>
          <a:stretch>
            <a:fillRect/>
          </a:stretch>
        </p:blipFill>
        <p:spPr>
          <a:xfrm>
            <a:off x="6572250" y="2887980"/>
            <a:ext cx="2312035" cy="1608455"/>
          </a:xfrm>
          <a:prstGeom prst="rect">
            <a:avLst/>
          </a:prstGeom>
          <a:noFill/>
          <a:effectLst>
            <a:outerShdw blurRad="431800" dist="228600" dir="2700000" algn="tl" rotWithShape="0">
              <a:prstClr val="black">
                <a:alpha val="64000"/>
              </a:prstClr>
            </a:outerShdw>
          </a:effectLst>
        </p:spPr>
      </p:pic>
      <p:sp>
        <p:nvSpPr>
          <p:cNvPr id="13" name="矩形 12"/>
          <p:cNvSpPr/>
          <p:nvPr/>
        </p:nvSpPr>
        <p:spPr>
          <a:xfrm>
            <a:off x="7579995" y="3999230"/>
            <a:ext cx="812165" cy="294640"/>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6" name="矩形 35"/>
          <p:cNvSpPr/>
          <p:nvPr/>
        </p:nvSpPr>
        <p:spPr>
          <a:xfrm>
            <a:off x="6658298" y="4560505"/>
            <a:ext cx="2138680" cy="306705"/>
          </a:xfrm>
          <a:prstGeom prst="rect">
            <a:avLst/>
          </a:prstGeom>
        </p:spPr>
        <p:txBody>
          <a:bodyPr wrap="none">
            <a:spAutoFit/>
          </a:bodyPr>
          <a:p>
            <a:pPr algn="r"/>
            <a:r>
              <a:rPr lang="zh-CN" altLang="en-US" dirty="0">
                <a:latin typeface="+mn-ea"/>
              </a:rPr>
              <a:t>质子终端注量率监测界面</a:t>
            </a:r>
            <a:endParaRPr lang="zh-CN" altLang="en-US" dirty="0">
              <a:latin typeface="+mn-ea"/>
            </a:endParaRPr>
          </a:p>
        </p:txBody>
      </p:sp>
    </p:spTree>
  </p:cSld>
  <p:clrMapOvr>
    <a:masterClrMapping/>
  </p:clrMapOvr>
  <mc:AlternateContent xmlns:mc="http://schemas.openxmlformats.org/markup-compatibility/2006">
    <mc:Choice xmlns:p14="http://schemas.microsoft.com/office/powerpoint/2010/main" Requires="p14">
      <p:transition p14:dur="0" advTm="0"/>
    </mc:Choice>
    <mc:Fallback>
      <p:transition advTm="0"/>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7" name="组合 56"/>
          <p:cNvGrpSpPr/>
          <p:nvPr/>
        </p:nvGrpSpPr>
        <p:grpSpPr>
          <a:xfrm>
            <a:off x="11627" y="-4686"/>
            <a:ext cx="9132373" cy="752465"/>
            <a:chOff x="-44158" y="-1644370"/>
            <a:chExt cx="9132373" cy="752465"/>
          </a:xfrm>
        </p:grpSpPr>
        <p:pic>
          <p:nvPicPr>
            <p:cNvPr id="59" name="Picture 2" descr="F:\重点实验室\办公室\宣传\实验室装置\照片\大E.JPG"/>
            <p:cNvPicPr>
              <a:picLocks noChangeAspect="1" noChangeArrowheads="1"/>
            </p:cNvPicPr>
            <p:nvPr/>
          </p:nvPicPr>
          <p:blipFill>
            <a:blip r:embed="rId1" cstate="print">
              <a:extLst>
                <a:ext uri="{BEBA8EAE-BF5A-486C-A8C5-ECC9F3942E4B}">
                  <a14:imgProps xmlns:a14="http://schemas.microsoft.com/office/drawing/2010/main">
                    <a14:imgLayer r:embed="rId2">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42718" y="-1640194"/>
              <a:ext cx="1207842" cy="744577"/>
            </a:xfrm>
            <a:prstGeom prst="roundRect">
              <a:avLst>
                <a:gd name="adj" fmla="val 0"/>
              </a:avLst>
            </a:prstGeom>
            <a:ln>
              <a:noFill/>
            </a:ln>
            <a:effectLst/>
            <a:scene3d>
              <a:camera prst="orthographicFront"/>
              <a:lightRig rig="contrasting" dir="t">
                <a:rot lat="0" lon="0" rev="4200000"/>
              </a:lightRig>
            </a:scene3d>
            <a:sp3d prstMaterial="plastic">
              <a:contourClr>
                <a:srgbClr val="969696"/>
              </a:contourClr>
            </a:sp3d>
            <a:extLst>
              <a:ext uri="{909E8E84-426E-40DD-AFC4-6F175D3DCCD1}">
                <a14:hiddenFill xmlns:a14="http://schemas.microsoft.com/office/drawing/2010/main">
                  <a:solidFill>
                    <a:srgbClr val="FFFFFF"/>
                  </a:solidFill>
                </a14:hiddenFill>
              </a:ext>
            </a:extLst>
          </p:spPr>
        </p:pic>
        <p:sp>
          <p:nvSpPr>
            <p:cNvPr id="66" name="同侧圆角矩形 26"/>
            <p:cNvSpPr>
              <a:spLocks noChangeAspect="1"/>
            </p:cNvSpPr>
            <p:nvPr/>
          </p:nvSpPr>
          <p:spPr>
            <a:xfrm rot="5400000">
              <a:off x="188194" y="-1872546"/>
              <a:ext cx="744577" cy="1209282"/>
            </a:xfrm>
            <a:prstGeom prst="round2SameRect">
              <a:avLst>
                <a:gd name="adj1" fmla="val 0"/>
                <a:gd name="adj2" fmla="val 0"/>
              </a:avLst>
            </a:prstGeom>
            <a:gradFill flip="none" rotWithShape="1">
              <a:gsLst>
                <a:gs pos="0">
                  <a:srgbClr val="2340A4">
                    <a:alpha val="19000"/>
                  </a:srgbClr>
                </a:gs>
                <a:gs pos="100000">
                  <a:srgbClr val="554281">
                    <a:alpha val="58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7" name="图片 66" descr="mmexport1562286381387.jpg"/>
            <p:cNvPicPr>
              <a:picLocks noChangeAspect="1"/>
            </p:cNvPicPr>
            <p:nvPr/>
          </p:nvPicPr>
          <p:blipFill>
            <a:blip r:embed="rId3" cstate="print"/>
            <a:stretch>
              <a:fillRect/>
            </a:stretch>
          </p:blipFill>
          <p:spPr>
            <a:xfrm>
              <a:off x="-37023" y="-1640658"/>
              <a:ext cx="1201821" cy="740865"/>
            </a:xfrm>
            <a:prstGeom prst="roundRect">
              <a:avLst>
                <a:gd name="adj" fmla="val 0"/>
              </a:avLst>
            </a:prstGeom>
            <a:ln>
              <a:noFill/>
            </a:ln>
            <a:effectLst/>
            <a:scene3d>
              <a:camera prst="orthographicFront"/>
              <a:lightRig rig="contrasting" dir="t">
                <a:rot lat="0" lon="0" rev="4200000"/>
              </a:lightRig>
            </a:scene3d>
            <a:sp3d prstMaterial="plastic">
              <a:contourClr>
                <a:srgbClr val="969696"/>
              </a:contourClr>
            </a:sp3d>
          </p:spPr>
        </p:pic>
        <p:grpSp>
          <p:nvGrpSpPr>
            <p:cNvPr id="68" name="组合 67"/>
            <p:cNvGrpSpPr/>
            <p:nvPr/>
          </p:nvGrpSpPr>
          <p:grpSpPr>
            <a:xfrm>
              <a:off x="-44158" y="-1644370"/>
              <a:ext cx="9132373" cy="752465"/>
              <a:chOff x="2247" y="11129"/>
              <a:chExt cx="9132373" cy="752465"/>
            </a:xfrm>
          </p:grpSpPr>
          <p:sp>
            <p:nvSpPr>
              <p:cNvPr id="73" name="同侧圆角矩形 6"/>
              <p:cNvSpPr/>
              <p:nvPr/>
            </p:nvSpPr>
            <p:spPr>
              <a:xfrm rot="5400000" flipH="1" flipV="1">
                <a:off x="4806542" y="-3564485"/>
                <a:ext cx="748288" cy="7907869"/>
              </a:xfrm>
              <a:prstGeom prst="round2SameRect">
                <a:avLst>
                  <a:gd name="adj1" fmla="val 0"/>
                  <a:gd name="adj2" fmla="val 0"/>
                </a:avLst>
              </a:prstGeom>
              <a:gradFill flip="none" rotWithShape="1">
                <a:gsLst>
                  <a:gs pos="100000">
                    <a:srgbClr val="2340A4"/>
                  </a:gs>
                  <a:gs pos="50000">
                    <a:srgbClr val="3555A0"/>
                  </a:gs>
                  <a:gs pos="0">
                    <a:srgbClr val="ECECEC"/>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81" name="同侧圆角矩形 28"/>
              <p:cNvSpPr>
                <a:spLocks noChangeAspect="1"/>
              </p:cNvSpPr>
              <p:nvPr/>
            </p:nvSpPr>
            <p:spPr>
              <a:xfrm rot="5400000">
                <a:off x="234599" y="-221223"/>
                <a:ext cx="744577" cy="1209282"/>
              </a:xfrm>
              <a:prstGeom prst="round2SameRect">
                <a:avLst>
                  <a:gd name="adj1" fmla="val 0"/>
                  <a:gd name="adj2" fmla="val 0"/>
                </a:avLst>
              </a:prstGeom>
              <a:gradFill flip="none" rotWithShape="1">
                <a:gsLst>
                  <a:gs pos="0">
                    <a:srgbClr val="2340A4">
                      <a:alpha val="19000"/>
                    </a:srgbClr>
                  </a:gs>
                  <a:gs pos="100000">
                    <a:srgbClr val="554281">
                      <a:alpha val="58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71" name="标题 1"/>
            <p:cNvSpPr txBox="1"/>
            <p:nvPr/>
          </p:nvSpPr>
          <p:spPr>
            <a:xfrm>
              <a:off x="1180346" y="-1540697"/>
              <a:ext cx="7089988" cy="640904"/>
            </a:xfrm>
            <a:prstGeom prst="rect">
              <a:avLst/>
            </a:prstGeom>
          </p:spPr>
          <p:txBody>
            <a:bodyPr>
              <a:normAutofit/>
            </a:bodyPr>
            <a:lstStyle>
              <a:lvl1pPr algn="l" defTabSz="685800" rtl="0" eaLnBrk="1" latinLnBrk="0" hangingPunct="1">
                <a:lnSpc>
                  <a:spcPct val="90000"/>
                </a:lnSpc>
                <a:spcBef>
                  <a:spcPct val="0"/>
                </a:spcBef>
                <a:buNone/>
                <a:defRPr sz="4000" b="1" i="0" kern="1200" baseline="0">
                  <a:solidFill>
                    <a:schemeClr val="bg1"/>
                  </a:solidFill>
                  <a:effectLst/>
                  <a:latin typeface="黑体" panose="02010609060101010101" pitchFamily="49" charset="-122"/>
                  <a:ea typeface="黑体" panose="02010609060101010101" pitchFamily="49" charset="-122"/>
                  <a:cs typeface="+mj-cs"/>
                </a:defRPr>
              </a:lvl1pPr>
            </a:lstStyle>
            <a:p>
              <a:r>
                <a:rPr lang="en-US" altLang="zh-CN" sz="3200" dirty="0">
                  <a:latin typeface="Times New Roman" panose="02020603050405020304" charset="0"/>
                  <a:ea typeface="+mj-ea"/>
                  <a:cs typeface="Times New Roman" panose="02020603050405020304" charset="0"/>
                  <a:sym typeface="+mn-ea"/>
                </a:rPr>
                <a:t>1. XiPAF</a:t>
              </a:r>
              <a:r>
                <a:rPr lang="zh-CN" altLang="en-US" sz="3200" dirty="0">
                  <a:latin typeface="Times New Roman" panose="02020603050405020304" charset="0"/>
                  <a:ea typeface="+mj-ea"/>
                  <a:cs typeface="Times New Roman" panose="02020603050405020304" charset="0"/>
                  <a:sym typeface="+mn-ea"/>
                </a:rPr>
                <a:t>装置概述</a:t>
              </a:r>
              <a:endParaRPr lang="zh-CN" altLang="en-US" sz="3200" dirty="0">
                <a:latin typeface="微软雅黑" panose="020B0503020204020204" pitchFamily="34" charset="-122"/>
                <a:ea typeface="微软雅黑" panose="020B0503020204020204" pitchFamily="34" charset="-122"/>
                <a:cs typeface="+mn-cs"/>
              </a:endParaRPr>
            </a:p>
          </p:txBody>
        </p:sp>
      </p:grpSp>
      <p:sp>
        <p:nvSpPr>
          <p:cNvPr id="4" name="文本框 3"/>
          <p:cNvSpPr txBox="1"/>
          <p:nvPr/>
        </p:nvSpPr>
        <p:spPr>
          <a:xfrm>
            <a:off x="200025" y="885825"/>
            <a:ext cx="6583045" cy="460375"/>
          </a:xfrm>
          <a:prstGeom prst="rect">
            <a:avLst/>
          </a:prstGeom>
          <a:noFill/>
        </p:spPr>
        <p:txBody>
          <a:bodyPr wrap="square" rtlCol="0">
            <a:spAutoFit/>
          </a:bodyPr>
          <a:p>
            <a:pPr marL="342900" indent="-342900" algn="l">
              <a:buFont typeface="Wingdings" panose="05000000000000000000" charset="0"/>
              <a:buChar char="l"/>
            </a:pPr>
            <a:r>
              <a:rPr lang="zh-CN" altLang="en-US" sz="2400" b="1" u="sng" dirty="0">
                <a:solidFill>
                  <a:srgbClr val="0070C0"/>
                </a:solidFill>
                <a:latin typeface="微软雅黑" panose="020B0503020204020204" pitchFamily="34" charset="-122"/>
                <a:ea typeface="微软雅黑" panose="020B0503020204020204" pitchFamily="34" charset="-122"/>
              </a:rPr>
              <a:t>技术特色</a:t>
            </a:r>
            <a:r>
              <a:rPr lang="en-US" altLang="zh-CN" sz="2400" b="1" u="sng" dirty="0">
                <a:solidFill>
                  <a:srgbClr val="0070C0"/>
                </a:solidFill>
                <a:latin typeface="微软雅黑" panose="020B0503020204020204" pitchFamily="34" charset="-122"/>
                <a:ea typeface="微软雅黑" panose="020B0503020204020204" pitchFamily="34" charset="-122"/>
              </a:rPr>
              <a:t>3   </a:t>
            </a:r>
            <a:r>
              <a:rPr lang="zh-CN" altLang="en-US" sz="2400" b="1" u="sng" dirty="0">
                <a:solidFill>
                  <a:schemeClr val="tx1">
                    <a:lumMod val="85000"/>
                    <a:lumOff val="15000"/>
                  </a:schemeClr>
                </a:solidFill>
                <a:latin typeface="微软雅黑" panose="020B0503020204020204" pitchFamily="34" charset="-122"/>
                <a:ea typeface="微软雅黑" panose="020B0503020204020204" pitchFamily="34" charset="-122"/>
              </a:rPr>
              <a:t>磁合金高频加速腔的国产化</a:t>
            </a:r>
            <a:endParaRPr lang="zh-CN" altLang="en-US" sz="2400" b="1" u="sng"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26" name="文本1"/>
          <p:cNvSpPr>
            <a:spLocks noChangeArrowheads="1"/>
          </p:cNvSpPr>
          <p:nvPr/>
        </p:nvSpPr>
        <p:spPr bwMode="gray">
          <a:xfrm>
            <a:off x="342900" y="1416685"/>
            <a:ext cx="8486775" cy="1285240"/>
          </a:xfrm>
          <a:prstGeom prst="roundRect">
            <a:avLst>
              <a:gd name="adj" fmla="val 11505"/>
            </a:avLst>
          </a:prstGeom>
          <a:noFill/>
          <a:ln w="15875" cap="flat" cmpd="sng" algn="ctr">
            <a:solidFill>
              <a:schemeClr val="accent1"/>
            </a:solidFill>
            <a:prstDash val="solid"/>
          </a:ln>
          <a:effectLst/>
        </p:spPr>
        <p:txBody>
          <a:bodyPr lIns="62118" tIns="31058" rIns="62118" bIns="31058"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457200" algn="just" fontAlgn="base">
              <a:lnSpc>
                <a:spcPct val="120000"/>
              </a:lnSpc>
              <a:spcBef>
                <a:spcPct val="0"/>
              </a:spcBef>
              <a:spcAft>
                <a:spcPct val="0"/>
              </a:spcAft>
              <a:defRPr/>
            </a:pPr>
            <a:r>
              <a:rPr sz="1600" b="1" dirty="0"/>
              <a:t>高性能纳米晶磁合金材料是高频加速腔的核心部件，解决了国产高性能磁环的</a:t>
            </a:r>
            <a:r>
              <a:rPr sz="1600" b="1" dirty="0">
                <a:gradFill>
                  <a:gsLst>
                    <a:gs pos="0">
                      <a:srgbClr val="E30000"/>
                    </a:gs>
                    <a:gs pos="100000">
                      <a:srgbClr val="760303"/>
                    </a:gs>
                  </a:gsLst>
                  <a:lin scaled="0"/>
                </a:gradFill>
              </a:rPr>
              <a:t>卷绕、绝缘、退火及测试</a:t>
            </a:r>
            <a:r>
              <a:rPr sz="1600" b="1" dirty="0"/>
              <a:t>等多项工艺难题，磁环性能达到国外同类产品的先进水平。</a:t>
            </a:r>
            <a:r>
              <a:rPr sz="1600" b="1" dirty="0">
                <a:sym typeface="+mn-ea"/>
              </a:rPr>
              <a:t>成功</a:t>
            </a:r>
            <a:r>
              <a:rPr sz="1600" b="1" dirty="0"/>
              <a:t>研制采用全国产磁合金材料的高梯度、宽频带、快响应同轴型高频加速腔，首次实现了磁合金高频加速腔的</a:t>
            </a:r>
            <a:r>
              <a:rPr sz="1600" b="1" dirty="0">
                <a:gradFill>
                  <a:gsLst>
                    <a:gs pos="0">
                      <a:srgbClr val="E30000"/>
                    </a:gs>
                    <a:gs pos="100000">
                      <a:srgbClr val="760303"/>
                    </a:gs>
                  </a:gsLst>
                  <a:lin scaled="0"/>
                </a:gradFill>
              </a:rPr>
              <a:t>完全自主可控</a:t>
            </a:r>
            <a:r>
              <a:rPr sz="1600" b="1" dirty="0"/>
              <a:t>。</a:t>
            </a:r>
            <a:endParaRPr sz="1600" b="1" dirty="0"/>
          </a:p>
        </p:txBody>
      </p:sp>
      <p:sp>
        <p:nvSpPr>
          <p:cNvPr id="16" name="Rectangle 34"/>
          <p:cNvSpPr>
            <a:spLocks noChangeArrowheads="1"/>
          </p:cNvSpPr>
          <p:nvPr/>
        </p:nvSpPr>
        <p:spPr bwMode="auto">
          <a:xfrm>
            <a:off x="600392" y="4490384"/>
            <a:ext cx="366822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pAutoFit/>
          </a:bodyPr>
          <a:p>
            <a:pPr lvl="0" algn="ctr" defTabSz="914400" eaLnBrk="0" fontAlgn="base" hangingPunct="0">
              <a:spcBef>
                <a:spcPct val="0"/>
              </a:spcBef>
              <a:spcAft>
                <a:spcPct val="0"/>
              </a:spcAft>
            </a:pPr>
            <a:r>
              <a:rPr lang="en-US" altLang="zh-CN" dirty="0">
                <a:latin typeface="+mn-ea"/>
                <a:cs typeface="Times New Roman" panose="02020603050405020304" charset="0"/>
              </a:rPr>
              <a:t>(a) 1K107</a:t>
            </a:r>
            <a:r>
              <a:rPr lang="zh-CN" altLang="en-US" dirty="0">
                <a:latin typeface="+mn-ea"/>
                <a:cs typeface="Times New Roman" panose="02020603050405020304" charset="0"/>
              </a:rPr>
              <a:t>材料制作的磁环（国产），</a:t>
            </a:r>
            <a:r>
              <a:rPr lang="en-US" altLang="zh-CN" dirty="0">
                <a:latin typeface="+mn-ea"/>
                <a:cs typeface="Times New Roman" panose="02020603050405020304" charset="0"/>
              </a:rPr>
              <a:t>(b) FT-3M</a:t>
            </a:r>
            <a:r>
              <a:rPr lang="zh-CN" altLang="en-US" dirty="0">
                <a:latin typeface="+mn-ea"/>
                <a:cs typeface="Times New Roman" panose="02020603050405020304" charset="0"/>
              </a:rPr>
              <a:t>材料制作的磁环（进口）</a:t>
            </a:r>
            <a:endParaRPr lang="zh-CN" altLang="en-US" dirty="0">
              <a:latin typeface="+mn-ea"/>
              <a:cs typeface="Times New Roman" panose="02020603050405020304" charset="0"/>
            </a:endParaRPr>
          </a:p>
        </p:txBody>
      </p:sp>
      <p:pic>
        <p:nvPicPr>
          <p:cNvPr id="17" name="图片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0848" y="2772576"/>
            <a:ext cx="1903694" cy="1647143"/>
          </a:xfrm>
          <a:prstGeom prst="rect">
            <a:avLst/>
          </a:prstGeom>
          <a:noFill/>
          <a:effectLst>
            <a:outerShdw blurRad="431800" dist="228600" dir="2700000" algn="tl" rotWithShape="0">
              <a:prstClr val="black">
                <a:alpha val="64000"/>
              </a:prstClr>
            </a:outerShdw>
          </a:effectLst>
          <a:extLst>
            <a:ext uri="{909E8E84-426E-40DD-AFC4-6F175D3DCCD1}">
              <a14:hiddenFill xmlns:a14="http://schemas.microsoft.com/office/drawing/2010/main">
                <a:solidFill>
                  <a:srgbClr val="FFFFFF"/>
                </a:solidFill>
              </a14:hiddenFill>
            </a:ext>
          </a:extLst>
        </p:spPr>
      </p:pic>
      <p:pic>
        <p:nvPicPr>
          <p:cNvPr id="2" name="图片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64901" y="2772576"/>
            <a:ext cx="1903694" cy="1647143"/>
          </a:xfrm>
          <a:prstGeom prst="rect">
            <a:avLst/>
          </a:prstGeom>
          <a:noFill/>
          <a:effectLst>
            <a:outerShdw blurRad="431800" dist="228600" dir="2700000" algn="tl" rotWithShape="0">
              <a:prstClr val="black">
                <a:alpha val="64000"/>
              </a:prstClr>
            </a:outerShdw>
          </a:effectLst>
          <a:extLst>
            <a:ext uri="{909E8E84-426E-40DD-AFC4-6F175D3DCCD1}">
              <a14:hiddenFill xmlns:a14="http://schemas.microsoft.com/office/drawing/2010/main">
                <a:solidFill>
                  <a:srgbClr val="FFFFFF"/>
                </a:solidFill>
              </a14:hiddenFill>
            </a:ext>
          </a:extLst>
        </p:spPr>
      </p:pic>
      <p:pic>
        <p:nvPicPr>
          <p:cNvPr id="3" name="图片 16" descr="IMG_5845"/>
          <p:cNvPicPr>
            <a:picLocks noChangeAspect="1" noChangeArrowheads="1"/>
          </p:cNvPicPr>
          <p:nvPr/>
        </p:nvPicPr>
        <p:blipFill>
          <a:blip r:embed="rId6">
            <a:extLst>
              <a:ext uri="{28A0092B-C50C-407E-A947-70E740481C1C}">
                <a14:useLocalDpi xmlns:a14="http://schemas.microsoft.com/office/drawing/2010/main" val="0"/>
              </a:ext>
            </a:extLst>
          </a:blip>
          <a:srcRect l="12148" t="14938" r="19327"/>
          <a:stretch>
            <a:fillRect/>
          </a:stretch>
        </p:blipFill>
        <p:spPr bwMode="auto">
          <a:xfrm>
            <a:off x="4351655" y="2772410"/>
            <a:ext cx="2153285" cy="1647825"/>
          </a:xfrm>
          <a:prstGeom prst="rect">
            <a:avLst/>
          </a:prstGeom>
          <a:noFill/>
          <a:effectLst>
            <a:outerShdw blurRad="431800" dist="228600" dir="2700000" algn="tl" rotWithShape="0">
              <a:prstClr val="black">
                <a:alpha val="64000"/>
              </a:prstClr>
            </a:outerShdw>
          </a:effectLst>
          <a:extLst>
            <a:ext uri="{909E8E84-426E-40DD-AFC4-6F175D3DCCD1}">
              <a14:hiddenFill xmlns:a14="http://schemas.microsoft.com/office/drawing/2010/main">
                <a:solidFill>
                  <a:srgbClr val="FFFFFF"/>
                </a:solidFill>
              </a14:hiddenFill>
            </a:ext>
          </a:extLst>
        </p:spPr>
      </p:pic>
      <p:sp>
        <p:nvSpPr>
          <p:cNvPr id="34" name="Rectangle 34"/>
          <p:cNvSpPr>
            <a:spLocks noChangeArrowheads="1"/>
          </p:cNvSpPr>
          <p:nvPr/>
        </p:nvSpPr>
        <p:spPr bwMode="auto">
          <a:xfrm>
            <a:off x="4883129" y="4544041"/>
            <a:ext cx="1254087"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pAutoFit/>
          </a:bodyPr>
          <a:p>
            <a:pPr lvl="0" algn="ctr" defTabSz="914400" eaLnBrk="0" fontAlgn="base" hangingPunct="0">
              <a:spcBef>
                <a:spcPct val="0"/>
              </a:spcBef>
              <a:spcAft>
                <a:spcPct val="0"/>
              </a:spcAft>
            </a:pPr>
            <a:r>
              <a:rPr lang="zh-CN" altLang="en-US" dirty="0">
                <a:latin typeface="+mn-ea"/>
                <a:cs typeface="Times New Roman" panose="02020603050405020304" charset="0"/>
              </a:rPr>
              <a:t>磁合金腔</a:t>
            </a:r>
            <a:endParaRPr lang="zh-CN" altLang="en-US" dirty="0">
              <a:latin typeface="+mn-ea"/>
              <a:cs typeface="Times New Roman" panose="02020603050405020304" charset="0"/>
            </a:endParaRPr>
          </a:p>
        </p:txBody>
      </p:sp>
      <p:pic>
        <p:nvPicPr>
          <p:cNvPr id="5" name="图片 4"/>
          <p:cNvPicPr>
            <a:picLocks noChangeAspect="1"/>
          </p:cNvPicPr>
          <p:nvPr/>
        </p:nvPicPr>
        <p:blipFill rotWithShape="1">
          <a:blip r:embed="rId7">
            <a:extLst>
              <a:ext uri="{28A0092B-C50C-407E-A947-70E740481C1C}">
                <a14:useLocalDpi xmlns:a14="http://schemas.microsoft.com/office/drawing/2010/main" val="0"/>
              </a:ext>
            </a:extLst>
          </a:blip>
          <a:srcRect l="7008" r="7008"/>
          <a:stretch>
            <a:fillRect/>
          </a:stretch>
        </p:blipFill>
        <p:spPr>
          <a:xfrm>
            <a:off x="6588125" y="2772410"/>
            <a:ext cx="2206625" cy="1631950"/>
          </a:xfrm>
          <a:prstGeom prst="rect">
            <a:avLst/>
          </a:prstGeom>
          <a:noFill/>
          <a:effectLst>
            <a:outerShdw blurRad="431800" dist="228600" dir="2700000" algn="tl" rotWithShape="0">
              <a:prstClr val="black">
                <a:alpha val="64000"/>
              </a:prstClr>
            </a:outerShdw>
          </a:effectLst>
        </p:spPr>
      </p:pic>
      <p:sp>
        <p:nvSpPr>
          <p:cNvPr id="6" name="文本框 5"/>
          <p:cNvSpPr txBox="1"/>
          <p:nvPr/>
        </p:nvSpPr>
        <p:spPr>
          <a:xfrm>
            <a:off x="6533515" y="4474845"/>
            <a:ext cx="2316480" cy="370840"/>
          </a:xfrm>
          <a:prstGeom prst="rect">
            <a:avLst/>
          </a:prstGeom>
          <a:noFill/>
        </p:spPr>
        <p:txBody>
          <a:bodyPr wrap="none" rtlCol="0" anchor="t">
            <a:spAutoFit/>
          </a:bodyPr>
          <a:p>
            <a:pPr>
              <a:lnSpc>
                <a:spcPct val="130000"/>
              </a:lnSpc>
            </a:pPr>
            <a:r>
              <a:rPr lang="zh-CN" altLang="en-US" dirty="0">
                <a:latin typeface="+mn-ea"/>
                <a:cs typeface="Times New Roman" panose="02020603050405020304" charset="0"/>
                <a:sym typeface="+mn-ea"/>
              </a:rPr>
              <a:t>磁合金腔扫频工作测试结果</a:t>
            </a:r>
            <a:endParaRPr lang="zh-CN" altLang="en-US" sz="1400" dirty="0" smtClean="0">
              <a:latin typeface="Arial" panose="020B0604020202020204" pitchFamily="34" charset="0"/>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p14:dur="0" advTm="0"/>
    </mc:Choice>
    <mc:Fallback>
      <p:transition advTm="0"/>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7" name="组合 56"/>
          <p:cNvGrpSpPr/>
          <p:nvPr/>
        </p:nvGrpSpPr>
        <p:grpSpPr>
          <a:xfrm>
            <a:off x="11627" y="-4686"/>
            <a:ext cx="9132373" cy="752465"/>
            <a:chOff x="-44158" y="-1644370"/>
            <a:chExt cx="9132373" cy="752465"/>
          </a:xfrm>
        </p:grpSpPr>
        <p:pic>
          <p:nvPicPr>
            <p:cNvPr id="59" name="Picture 2" descr="F:\重点实验室\办公室\宣传\实验室装置\照片\大E.JPG"/>
            <p:cNvPicPr>
              <a:picLocks noChangeAspect="1" noChangeArrowheads="1"/>
            </p:cNvPicPr>
            <p:nvPr/>
          </p:nvPicPr>
          <p:blipFill>
            <a:blip r:embed="rId1" cstate="print">
              <a:extLst>
                <a:ext uri="{BEBA8EAE-BF5A-486C-A8C5-ECC9F3942E4B}">
                  <a14:imgProps xmlns:a14="http://schemas.microsoft.com/office/drawing/2010/main">
                    <a14:imgLayer r:embed="rId2">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42718" y="-1640194"/>
              <a:ext cx="1207842" cy="744577"/>
            </a:xfrm>
            <a:prstGeom prst="roundRect">
              <a:avLst>
                <a:gd name="adj" fmla="val 0"/>
              </a:avLst>
            </a:prstGeom>
            <a:ln>
              <a:noFill/>
            </a:ln>
            <a:effectLst/>
            <a:scene3d>
              <a:camera prst="orthographicFront"/>
              <a:lightRig rig="contrasting" dir="t">
                <a:rot lat="0" lon="0" rev="4200000"/>
              </a:lightRig>
            </a:scene3d>
            <a:sp3d prstMaterial="plastic">
              <a:contourClr>
                <a:srgbClr val="969696"/>
              </a:contourClr>
            </a:sp3d>
            <a:extLst>
              <a:ext uri="{909E8E84-426E-40DD-AFC4-6F175D3DCCD1}">
                <a14:hiddenFill xmlns:a14="http://schemas.microsoft.com/office/drawing/2010/main">
                  <a:solidFill>
                    <a:srgbClr val="FFFFFF"/>
                  </a:solidFill>
                </a14:hiddenFill>
              </a:ext>
            </a:extLst>
          </p:spPr>
        </p:pic>
        <p:sp>
          <p:nvSpPr>
            <p:cNvPr id="66" name="同侧圆角矩形 26"/>
            <p:cNvSpPr>
              <a:spLocks noChangeAspect="1"/>
            </p:cNvSpPr>
            <p:nvPr/>
          </p:nvSpPr>
          <p:spPr>
            <a:xfrm rot="5400000">
              <a:off x="188194" y="-1872546"/>
              <a:ext cx="744577" cy="1209282"/>
            </a:xfrm>
            <a:prstGeom prst="round2SameRect">
              <a:avLst>
                <a:gd name="adj1" fmla="val 0"/>
                <a:gd name="adj2" fmla="val 0"/>
              </a:avLst>
            </a:prstGeom>
            <a:gradFill flip="none" rotWithShape="1">
              <a:gsLst>
                <a:gs pos="0">
                  <a:srgbClr val="2340A4">
                    <a:alpha val="19000"/>
                  </a:srgbClr>
                </a:gs>
                <a:gs pos="100000">
                  <a:srgbClr val="554281">
                    <a:alpha val="58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7" name="图片 66" descr="mmexport1562286381387.jpg"/>
            <p:cNvPicPr>
              <a:picLocks noChangeAspect="1"/>
            </p:cNvPicPr>
            <p:nvPr/>
          </p:nvPicPr>
          <p:blipFill>
            <a:blip r:embed="rId3" cstate="print"/>
            <a:stretch>
              <a:fillRect/>
            </a:stretch>
          </p:blipFill>
          <p:spPr>
            <a:xfrm>
              <a:off x="-37023" y="-1640658"/>
              <a:ext cx="1201821" cy="740865"/>
            </a:xfrm>
            <a:prstGeom prst="roundRect">
              <a:avLst>
                <a:gd name="adj" fmla="val 0"/>
              </a:avLst>
            </a:prstGeom>
            <a:ln>
              <a:noFill/>
            </a:ln>
            <a:effectLst/>
            <a:scene3d>
              <a:camera prst="orthographicFront"/>
              <a:lightRig rig="contrasting" dir="t">
                <a:rot lat="0" lon="0" rev="4200000"/>
              </a:lightRig>
            </a:scene3d>
            <a:sp3d prstMaterial="plastic">
              <a:contourClr>
                <a:srgbClr val="969696"/>
              </a:contourClr>
            </a:sp3d>
          </p:spPr>
        </p:pic>
        <p:grpSp>
          <p:nvGrpSpPr>
            <p:cNvPr id="68" name="组合 67"/>
            <p:cNvGrpSpPr/>
            <p:nvPr/>
          </p:nvGrpSpPr>
          <p:grpSpPr>
            <a:xfrm>
              <a:off x="-44158" y="-1644370"/>
              <a:ext cx="9132373" cy="752465"/>
              <a:chOff x="2247" y="11129"/>
              <a:chExt cx="9132373" cy="752465"/>
            </a:xfrm>
          </p:grpSpPr>
          <p:sp>
            <p:nvSpPr>
              <p:cNvPr id="73" name="同侧圆角矩形 6"/>
              <p:cNvSpPr/>
              <p:nvPr/>
            </p:nvSpPr>
            <p:spPr>
              <a:xfrm rot="5400000" flipH="1" flipV="1">
                <a:off x="4806542" y="-3564485"/>
                <a:ext cx="748288" cy="7907869"/>
              </a:xfrm>
              <a:prstGeom prst="round2SameRect">
                <a:avLst>
                  <a:gd name="adj1" fmla="val 0"/>
                  <a:gd name="adj2" fmla="val 0"/>
                </a:avLst>
              </a:prstGeom>
              <a:gradFill flip="none" rotWithShape="1">
                <a:gsLst>
                  <a:gs pos="100000">
                    <a:srgbClr val="2340A4"/>
                  </a:gs>
                  <a:gs pos="50000">
                    <a:srgbClr val="3555A0"/>
                  </a:gs>
                  <a:gs pos="0">
                    <a:srgbClr val="ECECEC"/>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81" name="同侧圆角矩形 28"/>
              <p:cNvSpPr>
                <a:spLocks noChangeAspect="1"/>
              </p:cNvSpPr>
              <p:nvPr/>
            </p:nvSpPr>
            <p:spPr>
              <a:xfrm rot="5400000">
                <a:off x="234599" y="-221223"/>
                <a:ext cx="744577" cy="1209282"/>
              </a:xfrm>
              <a:prstGeom prst="round2SameRect">
                <a:avLst>
                  <a:gd name="adj1" fmla="val 0"/>
                  <a:gd name="adj2" fmla="val 0"/>
                </a:avLst>
              </a:prstGeom>
              <a:gradFill flip="none" rotWithShape="1">
                <a:gsLst>
                  <a:gs pos="0">
                    <a:srgbClr val="2340A4">
                      <a:alpha val="19000"/>
                    </a:srgbClr>
                  </a:gs>
                  <a:gs pos="100000">
                    <a:srgbClr val="554281">
                      <a:alpha val="58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71" name="标题 1"/>
            <p:cNvSpPr txBox="1"/>
            <p:nvPr/>
          </p:nvSpPr>
          <p:spPr>
            <a:xfrm>
              <a:off x="1180346" y="-1540697"/>
              <a:ext cx="7089988" cy="640904"/>
            </a:xfrm>
            <a:prstGeom prst="rect">
              <a:avLst/>
            </a:prstGeom>
          </p:spPr>
          <p:txBody>
            <a:bodyPr>
              <a:normAutofit/>
            </a:bodyPr>
            <a:lstStyle>
              <a:lvl1pPr algn="l" defTabSz="685800" rtl="0" eaLnBrk="1" latinLnBrk="0" hangingPunct="1">
                <a:lnSpc>
                  <a:spcPct val="90000"/>
                </a:lnSpc>
                <a:spcBef>
                  <a:spcPct val="0"/>
                </a:spcBef>
                <a:buNone/>
                <a:defRPr sz="4000" b="1" i="0" kern="1200" baseline="0">
                  <a:solidFill>
                    <a:schemeClr val="bg1"/>
                  </a:solidFill>
                  <a:effectLst/>
                  <a:latin typeface="黑体" panose="02010609060101010101" pitchFamily="49" charset="-122"/>
                  <a:ea typeface="黑体" panose="02010609060101010101" pitchFamily="49" charset="-122"/>
                  <a:cs typeface="+mj-cs"/>
                </a:defRPr>
              </a:lvl1pPr>
            </a:lstStyle>
            <a:p>
              <a:r>
                <a:rPr lang="en-US" altLang="zh-CN" sz="3200" dirty="0">
                  <a:latin typeface="Times New Roman" panose="02020603050405020304" charset="0"/>
                  <a:ea typeface="+mj-ea"/>
                  <a:cs typeface="Times New Roman" panose="02020603050405020304" charset="0"/>
                  <a:sym typeface="+mn-ea"/>
                </a:rPr>
                <a:t>1. XiPAF</a:t>
              </a:r>
              <a:r>
                <a:rPr lang="zh-CN" altLang="en-US" sz="3200" dirty="0">
                  <a:latin typeface="Times New Roman" panose="02020603050405020304" charset="0"/>
                  <a:ea typeface="+mj-ea"/>
                  <a:cs typeface="Times New Roman" panose="02020603050405020304" charset="0"/>
                  <a:sym typeface="+mn-ea"/>
                </a:rPr>
                <a:t>装置概述</a:t>
              </a:r>
              <a:endParaRPr lang="zh-CN" altLang="en-US" sz="3200" dirty="0">
                <a:latin typeface="微软雅黑" panose="020B0503020204020204" pitchFamily="34" charset="-122"/>
                <a:ea typeface="微软雅黑" panose="020B0503020204020204" pitchFamily="34" charset="-122"/>
                <a:cs typeface="+mn-cs"/>
              </a:endParaRPr>
            </a:p>
          </p:txBody>
        </p:sp>
      </p:grpSp>
      <p:sp>
        <p:nvSpPr>
          <p:cNvPr id="4" name="文本框 3"/>
          <p:cNvSpPr txBox="1"/>
          <p:nvPr/>
        </p:nvSpPr>
        <p:spPr>
          <a:xfrm>
            <a:off x="200025" y="885825"/>
            <a:ext cx="8227695" cy="460375"/>
          </a:xfrm>
          <a:prstGeom prst="rect">
            <a:avLst/>
          </a:prstGeom>
          <a:noFill/>
        </p:spPr>
        <p:txBody>
          <a:bodyPr wrap="square" rtlCol="0">
            <a:spAutoFit/>
          </a:bodyPr>
          <a:p>
            <a:pPr marL="342900" indent="-342900" algn="l">
              <a:buFont typeface="Wingdings" panose="05000000000000000000" charset="0"/>
              <a:buChar char="l"/>
            </a:pPr>
            <a:r>
              <a:rPr lang="zh-CN" altLang="en-US" sz="2400" b="1" u="sng" dirty="0">
                <a:solidFill>
                  <a:srgbClr val="0070C0"/>
                </a:solidFill>
                <a:latin typeface="微软雅黑" panose="020B0503020204020204" pitchFamily="34" charset="-122"/>
                <a:ea typeface="微软雅黑" panose="020B0503020204020204" pitchFamily="34" charset="-122"/>
              </a:rPr>
              <a:t>技术特色</a:t>
            </a:r>
            <a:r>
              <a:rPr lang="en-US" altLang="zh-CN" sz="2400" b="1" u="sng" dirty="0">
                <a:solidFill>
                  <a:srgbClr val="0070C0"/>
                </a:solidFill>
                <a:latin typeface="微软雅黑" panose="020B0503020204020204" pitchFamily="34" charset="-122"/>
                <a:ea typeface="微软雅黑" panose="020B0503020204020204" pitchFamily="34" charset="-122"/>
              </a:rPr>
              <a:t>4   </a:t>
            </a:r>
            <a:r>
              <a:rPr lang="zh-CN" altLang="en-US" sz="2400" b="1" u="sng" dirty="0">
                <a:solidFill>
                  <a:schemeClr val="tx1">
                    <a:lumMod val="85000"/>
                    <a:lumOff val="15000"/>
                  </a:schemeClr>
                </a:solidFill>
                <a:latin typeface="微软雅黑" panose="020B0503020204020204" pitchFamily="34" charset="-122"/>
                <a:ea typeface="微软雅黑" panose="020B0503020204020204" pitchFamily="34" charset="-122"/>
              </a:rPr>
              <a:t>强空间电荷力作用下的三阶共振慢引出</a:t>
            </a:r>
            <a:endParaRPr lang="zh-CN" altLang="en-US" sz="2400" b="1" u="sng"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26" name="文本1"/>
          <p:cNvSpPr>
            <a:spLocks noChangeArrowheads="1"/>
          </p:cNvSpPr>
          <p:nvPr/>
        </p:nvSpPr>
        <p:spPr bwMode="gray">
          <a:xfrm>
            <a:off x="342900" y="1416685"/>
            <a:ext cx="8486775" cy="1013460"/>
          </a:xfrm>
          <a:prstGeom prst="roundRect">
            <a:avLst>
              <a:gd name="adj" fmla="val 11505"/>
            </a:avLst>
          </a:prstGeom>
          <a:noFill/>
          <a:ln w="15875" cap="flat" cmpd="sng" algn="ctr">
            <a:solidFill>
              <a:schemeClr val="accent1"/>
            </a:solidFill>
            <a:prstDash val="solid"/>
          </a:ln>
          <a:effectLst/>
        </p:spPr>
        <p:txBody>
          <a:bodyPr lIns="62118" tIns="31058" rIns="62118" bIns="31058"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457200" algn="just" fontAlgn="base">
              <a:lnSpc>
                <a:spcPct val="120000"/>
              </a:lnSpc>
              <a:spcBef>
                <a:spcPct val="0"/>
              </a:spcBef>
              <a:spcAft>
                <a:spcPct val="0"/>
              </a:spcAft>
              <a:defRPr/>
            </a:pPr>
            <a:r>
              <a:rPr sz="1600" b="1" dirty="0">
                <a:latin typeface="+mn-ea"/>
                <a:cs typeface="+mn-ea"/>
              </a:rPr>
              <a:t>提出了强空间电荷力作用下的三阶共振慢引出相关理论，</a:t>
            </a:r>
            <a:r>
              <a:rPr sz="1600" b="1" dirty="0">
                <a:gradFill>
                  <a:gsLst>
                    <a:gs pos="0">
                      <a:srgbClr val="E30000"/>
                    </a:gs>
                    <a:gs pos="100000">
                      <a:srgbClr val="760303"/>
                    </a:gs>
                  </a:gsLst>
                  <a:lin scaled="0"/>
                </a:gradFill>
                <a:latin typeface="+mn-ea"/>
                <a:cs typeface="+mn-ea"/>
              </a:rPr>
              <a:t>自主开发</a:t>
            </a:r>
            <a:r>
              <a:rPr sz="1600" b="1" dirty="0">
                <a:latin typeface="+mn-ea"/>
                <a:cs typeface="+mn-ea"/>
              </a:rPr>
              <a:t>了包含三维空间电荷效应的</a:t>
            </a:r>
            <a:r>
              <a:rPr sz="1600" b="1" dirty="0">
                <a:gradFill>
                  <a:gsLst>
                    <a:gs pos="0">
                      <a:srgbClr val="E30000"/>
                    </a:gs>
                    <a:gs pos="100000">
                      <a:srgbClr val="760303"/>
                    </a:gs>
                  </a:gsLst>
                  <a:lin scaled="0"/>
                </a:gradFill>
                <a:latin typeface="+mn-ea"/>
                <a:cs typeface="+mn-ea"/>
              </a:rPr>
              <a:t>同步环粒子跟踪程序</a:t>
            </a:r>
            <a:r>
              <a:rPr sz="1600" b="1" dirty="0">
                <a:latin typeface="+mn-ea"/>
                <a:cs typeface="+mn-ea"/>
              </a:rPr>
              <a:t>(SynTrack)，提出并验证了高次谐波激励和共振线以下引出的理论和方法。</a:t>
            </a:r>
            <a:endParaRPr sz="1600" b="1" dirty="0">
              <a:latin typeface="+mn-ea"/>
              <a:cs typeface="+mn-ea"/>
            </a:endParaRPr>
          </a:p>
        </p:txBody>
      </p:sp>
      <p:sp>
        <p:nvSpPr>
          <p:cNvPr id="32" name="Rectangle 4"/>
          <p:cNvSpPr>
            <a:spLocks noChangeArrowheads="1"/>
          </p:cNvSpPr>
          <p:nvPr/>
        </p:nvSpPr>
        <p:spPr bwMode="auto">
          <a:xfrm>
            <a:off x="769211" y="4608106"/>
            <a:ext cx="3124607" cy="338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21920" tIns="60960" rIns="121920" bIns="60960" numCol="1" anchor="ctr" anchorCtr="0" compatLnSpc="1">
            <a:spAutoFit/>
          </a:bodyPr>
          <a:lstStyle>
            <a:lvl1pPr indent="266700"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indent="0" algn="ctr" defTabSz="1219200"/>
            <a:r>
              <a:rPr lang="en-US" altLang="zh-CN" dirty="0" err="1" smtClean="0">
                <a:latin typeface="+mn-ea"/>
                <a:cs typeface="Times New Roman" panose="02020603050405020304" charset="0"/>
              </a:rPr>
              <a:t>SynTrack</a:t>
            </a:r>
            <a:r>
              <a:rPr lang="zh-CN" altLang="en-US" dirty="0" smtClean="0">
                <a:latin typeface="+mn-ea"/>
                <a:cs typeface="Times New Roman" panose="02020603050405020304" charset="0"/>
              </a:rPr>
              <a:t>与</a:t>
            </a:r>
            <a:r>
              <a:rPr lang="en-US" altLang="zh-CN" dirty="0" err="1" smtClean="0">
                <a:latin typeface="+mn-ea"/>
                <a:cs typeface="Times New Roman" panose="02020603050405020304" charset="0"/>
              </a:rPr>
              <a:t>TraceWin</a:t>
            </a:r>
            <a:r>
              <a:rPr lang="zh-CN" altLang="en-US" dirty="0" smtClean="0">
                <a:latin typeface="+mn-ea"/>
                <a:cs typeface="Times New Roman" panose="02020603050405020304" charset="0"/>
              </a:rPr>
              <a:t>基准测试</a:t>
            </a:r>
            <a:r>
              <a:rPr lang="zh-CN" altLang="en-US" dirty="0">
                <a:latin typeface="+mn-ea"/>
                <a:cs typeface="Times New Roman" panose="02020603050405020304" charset="0"/>
              </a:rPr>
              <a:t>结果</a:t>
            </a:r>
            <a:endParaRPr lang="zh-CN" altLang="en-US" dirty="0">
              <a:latin typeface="+mn-ea"/>
              <a:cs typeface="Times New Roman" panose="02020603050405020304" charset="0"/>
            </a:endParaRPr>
          </a:p>
        </p:txBody>
      </p:sp>
      <p:pic>
        <p:nvPicPr>
          <p:cNvPr id="30" name="图片 7"/>
          <p:cNvPicPr>
            <a:picLocks noChangeAspect="1" noChangeArrowheads="1"/>
          </p:cNvPicPr>
          <p:nvPr/>
        </p:nvPicPr>
        <p:blipFill rotWithShape="1">
          <a:blip r:embed="rId4">
            <a:extLst>
              <a:ext uri="{28A0092B-C50C-407E-A947-70E740481C1C}">
                <a14:useLocalDpi xmlns:a14="http://schemas.microsoft.com/office/drawing/2010/main" val="0"/>
              </a:ext>
            </a:extLst>
          </a:blip>
          <a:srcRect l="2477" t="2299" r="8862" b="3105"/>
          <a:stretch>
            <a:fillRect/>
          </a:stretch>
        </p:blipFill>
        <p:spPr bwMode="auto">
          <a:xfrm>
            <a:off x="769212" y="2515700"/>
            <a:ext cx="3124607" cy="1944000"/>
          </a:xfrm>
          <a:prstGeom prst="rect">
            <a:avLst/>
          </a:prstGeom>
          <a:noFill/>
          <a:effectLst>
            <a:outerShdw blurRad="431800" dist="228600" dir="2700000" algn="tl" rotWithShape="0">
              <a:prstClr val="black">
                <a:alpha val="64000"/>
              </a:prstClr>
            </a:outerShdw>
          </a:effectLst>
          <a:extLst>
            <a:ext uri="{909E8E84-426E-40DD-AFC4-6F175D3DCCD1}">
              <a14:hiddenFill xmlns:a14="http://schemas.microsoft.com/office/drawing/2010/main">
                <a:solidFill>
                  <a:srgbClr val="FFFFFF"/>
                </a:solidFill>
              </a14:hiddenFill>
            </a:ext>
          </a:extLst>
        </p:spPr>
      </p:pic>
      <p:pic>
        <p:nvPicPr>
          <p:cNvPr id="31" name="图片 8"/>
          <p:cNvPicPr>
            <a:picLocks noChangeAspect="1" noChangeArrowheads="1"/>
          </p:cNvPicPr>
          <p:nvPr/>
        </p:nvPicPr>
        <p:blipFill rotWithShape="1">
          <a:blip r:embed="rId5">
            <a:extLst>
              <a:ext uri="{28A0092B-C50C-407E-A947-70E740481C1C}">
                <a14:useLocalDpi xmlns:a14="http://schemas.microsoft.com/office/drawing/2010/main" val="0"/>
              </a:ext>
            </a:extLst>
          </a:blip>
          <a:srcRect l="5825" t="705" r="7222" b="3128"/>
          <a:stretch>
            <a:fillRect/>
          </a:stretch>
        </p:blipFill>
        <p:spPr bwMode="auto">
          <a:xfrm>
            <a:off x="5180683" y="2515700"/>
            <a:ext cx="3097626" cy="1944000"/>
          </a:xfrm>
          <a:prstGeom prst="rect">
            <a:avLst/>
          </a:prstGeom>
          <a:noFill/>
          <a:effectLst>
            <a:outerShdw blurRad="431800" dist="228600" dir="2700000" algn="tl" rotWithShape="0">
              <a:prstClr val="black">
                <a:alpha val="64000"/>
              </a:prstClr>
            </a:outerShdw>
          </a:effectLst>
          <a:extLst>
            <a:ext uri="{909E8E84-426E-40DD-AFC4-6F175D3DCCD1}">
              <a14:hiddenFill xmlns:a14="http://schemas.microsoft.com/office/drawing/2010/main">
                <a:solidFill>
                  <a:srgbClr val="FFFFFF"/>
                </a:solidFill>
              </a14:hiddenFill>
            </a:ext>
          </a:extLst>
        </p:spPr>
      </p:pic>
      <p:sp>
        <p:nvSpPr>
          <p:cNvPr id="7" name="Rectangle 4"/>
          <p:cNvSpPr>
            <a:spLocks noChangeArrowheads="1"/>
          </p:cNvSpPr>
          <p:nvPr/>
        </p:nvSpPr>
        <p:spPr bwMode="auto">
          <a:xfrm>
            <a:off x="5204051" y="4608106"/>
            <a:ext cx="3124607" cy="338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21920" tIns="60960" rIns="121920" bIns="60960" numCol="1" anchor="ctr" anchorCtr="0" compatLnSpc="1">
            <a:spAutoFit/>
          </a:bodyPr>
          <a:lstStyle>
            <a:lvl1pPr indent="266700"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indent="0" algn="ctr" defTabSz="1219200"/>
            <a:r>
              <a:rPr lang="en-US" altLang="zh-CN" dirty="0" err="1" smtClean="0">
                <a:latin typeface="+mn-ea"/>
                <a:cs typeface="Times New Roman" panose="02020603050405020304" charset="0"/>
              </a:rPr>
              <a:t>SynTrack</a:t>
            </a:r>
            <a:r>
              <a:rPr lang="zh-CN" altLang="en-US" dirty="0" smtClean="0">
                <a:latin typeface="+mn-ea"/>
                <a:cs typeface="Times New Roman" panose="02020603050405020304" charset="0"/>
              </a:rPr>
              <a:t>与</a:t>
            </a:r>
            <a:r>
              <a:rPr lang="en-US" altLang="zh-CN" dirty="0" err="1" smtClean="0">
                <a:latin typeface="+mn-ea"/>
                <a:cs typeface="Times New Roman" panose="02020603050405020304" charset="0"/>
              </a:rPr>
              <a:t>PyOrbit</a:t>
            </a:r>
            <a:r>
              <a:rPr lang="zh-CN" altLang="en-US" dirty="0" smtClean="0">
                <a:latin typeface="+mn-ea"/>
                <a:cs typeface="Times New Roman" panose="02020603050405020304" charset="0"/>
              </a:rPr>
              <a:t>基准测试</a:t>
            </a:r>
            <a:r>
              <a:rPr lang="zh-CN" altLang="en-US" dirty="0">
                <a:latin typeface="+mn-ea"/>
                <a:cs typeface="Times New Roman" panose="02020603050405020304" charset="0"/>
              </a:rPr>
              <a:t>结果</a:t>
            </a:r>
            <a:endParaRPr lang="zh-CN" altLang="en-US" dirty="0">
              <a:latin typeface="+mn-ea"/>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p14:dur="0" advTm="0"/>
    </mc:Choice>
    <mc:Fallback>
      <p:transition advTm="0"/>
    </mc:Fallback>
  </mc:AlternateContent>
  <p:timing>
    <p:tnLst>
      <p:par>
        <p:cTn id="1" dur="indefinite" restart="never" nodeType="tmRoot"/>
      </p:par>
    </p:tnLst>
  </p:timing>
</p:sld>
</file>

<file path=ppt/tags/tag1.xml><?xml version="1.0" encoding="utf-8"?>
<p:tagLst xmlns:p="http://schemas.openxmlformats.org/presentationml/2006/main">
  <p:tag name="TIMING" val="|11.7"/>
</p:tagLst>
</file>

<file path=ppt/tags/tag2.xml><?xml version="1.0" encoding="utf-8"?>
<p:tagLst xmlns:p="http://schemas.openxmlformats.org/presentationml/2006/main">
  <p:tag name="KSO_WM_UNIT_TABLE_BEAUTIFY" val="smartTable{67750dc8-c852-46df-9554-8a2add62f7ab}"/>
</p:tagLst>
</file>

<file path=ppt/tags/tag3.xml><?xml version="1.0" encoding="utf-8"?>
<p:tagLst xmlns:p="http://schemas.openxmlformats.org/presentationml/2006/main">
  <p:tag name="ISPRING_ULTRA_SCORM_COURSE_ID" val="81E0923D-FE9D-460C-849E-4BFC72FD857D"/>
  <p:tag name="ISPRING_SCORM_ENDPOINT" val="&lt;endpoint&gt;&lt;enable&gt;0&lt;/enable&gt;&lt;lrs&gt;http://&lt;/lrs&gt;&lt;auth&gt;0&lt;/auth&gt;&lt;login&gt;&lt;/login&gt;&lt;password&gt;&lt;/password&gt;&lt;key&gt;&lt;/key&gt;&lt;name&gt;&lt;/name&gt;&lt;email&gt;&lt;/email&gt;&lt;/endpoint&gt;&#10;"/>
  <p:tag name="ISPRING_SCORM_RATE_SLIDES" val="1"/>
  <p:tag name="ISPRINGONLINEFOLDERID" val="0"/>
  <p:tag name="ISPRINGONLINEFOLDERPATH" val="Content List"/>
  <p:tag name="ISPRINGCLOUDFOLDERID" val="0"/>
  <p:tag name="ISPRINGCLOUDFOLDERPATH" val="Repository"/>
  <p:tag name="ISPRING_PLAYERS_CUSTOMIZATION" val="UEsDBBQAAgAIAEOUV0cNwDEewAEAANoDAAAPAAAAbm9uZS9wbGF5ZXIueG1spZJPb9QwEMXPW6nfIfK9dpYKUa0cekDKiaJKC4jbyptME1PHDp4Ju/vtmfzZpFuQQOKQaPIy72fPs/X9sXHJT4hog8/EWqYiAV+E0voqE18+5zd34v799ZVunTlBTGyZCR88iKQELKJtiX2PhupMvBAkQ0XCL4+bI9pM1ETtRqnD4SAPtzLESr1J07X69vBxW9TQmBvrkYwvmLvs5VYkbbQhWjpl4l0qrq9WA/ICZ5F7fIXBdf3KKIvQqDYCgieIatz2bN3Q3838NMErOrWAgkdfDbPvTfH8EMrOAfbaSo9tWyDqCYO20rSx6zufYCwyMTbsGkA0FaB0vhJq9Ko/mPWTM1hPHLzA9ty22zuLNYsjfejeLerubBmyVxNHXYJ0M0wwnGLeOZeDoS5CKZIIPzrLVd5jv85HkK7FuJzn7h0+Wy/xULDGVW4KCvH0gR18JFOUco5ejtHLwdTbh+ITF49TnNsFMgezhKBratzbf86j7/6fOEp4Mp0jcV7B+hKOueW/BA2PQsAz9pqk1sl+tTOVd9ftmxdX40Iadzdl8R1FQiZWwNewNGTUos8w9Zqm1fg5JTTHotXv91JPRC5/AVBLAQIAABQAAgAIAEOUV0cNwDEewAEAANoDAAAPAAAAAAAAAAEAAAAAAAAAAABub25lL3BsYXllci54bWxQSwUGAAAAAAEAAQA9AAAA7QEAAAAA"/>
  <p:tag name="ISPRING_PRESENTATION_TITLE" val="1224"/>
</p:tagLst>
</file>

<file path=ppt/theme/theme1.xml><?xml version="1.0" encoding="utf-8"?>
<a:theme xmlns:a="http://schemas.openxmlformats.org/drawingml/2006/main" name="Nordri Tools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A000120140530A99PPBG">
  <a:themeElements>
    <a:clrScheme name="自定义 109">
      <a:dk1>
        <a:sysClr val="windowText" lastClr="000000"/>
      </a:dk1>
      <a:lt1>
        <a:sysClr val="window" lastClr="FFFFFF"/>
      </a:lt1>
      <a:dk2>
        <a:srgbClr val="44546A"/>
      </a:dk2>
      <a:lt2>
        <a:srgbClr val="E7E6E6"/>
      </a:lt2>
      <a:accent1>
        <a:srgbClr val="0070C0"/>
      </a:accent1>
      <a:accent2>
        <a:srgbClr val="0070C0"/>
      </a:accent2>
      <a:accent3>
        <a:srgbClr val="0070C0"/>
      </a:accent3>
      <a:accent4>
        <a:srgbClr val="0070C0"/>
      </a:accent4>
      <a:accent5>
        <a:srgbClr val="0070C0"/>
      </a:accent5>
      <a:accent6>
        <a:srgbClr val="0070C0"/>
      </a:accent6>
      <a:hlink>
        <a:srgbClr val="0563C1"/>
      </a:hlink>
      <a:folHlink>
        <a:srgbClr val="954F72"/>
      </a:folHlink>
    </a:clrScheme>
    <a:fontScheme name="自定义 1">
      <a:majorFont>
        <a:latin typeface="Arial Black"/>
        <a:ea typeface="微软雅黑"/>
        <a:cs typeface=""/>
      </a:majorFont>
      <a:minorFont>
        <a:latin typeface="Arial"/>
        <a:ea typeface="微软雅黑"/>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spAutoFit/>
      </a:bodyPr>
      <a:lstStyle>
        <a:defPPr>
          <a:lnSpc>
            <a:spcPct val="130000"/>
          </a:lnSpc>
          <a:defRPr sz="1400" dirty="0" smtClean="0">
            <a:latin typeface="Arial" panose="020B0604020202020204" pitchFamily="34" charset="0"/>
            <a:ea typeface="微软雅黑" panose="020B0503020204020204" pitchFamily="34" charset="-122"/>
          </a:defRPr>
        </a:defPPr>
      </a:lstStyle>
    </a:txDef>
  </a:objectDefaul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办公室">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办公室">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办公室">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办公室">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办公室">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办公室">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A000120140627A33KPBG</Template>
  <TotalTime>0</TotalTime>
  <Words>4077</Words>
  <Application>WPS 演示</Application>
  <PresentationFormat>全屏显示(16:9)</PresentationFormat>
  <Paragraphs>391</Paragraphs>
  <Slides>25</Slides>
  <Notes>4</Notes>
  <HiddenSlides>0</HiddenSlides>
  <MMClips>2</MMClips>
  <ScaleCrop>false</ScaleCrop>
  <HeadingPairs>
    <vt:vector size="6" baseType="variant">
      <vt:variant>
        <vt:lpstr>已用的字体</vt:lpstr>
      </vt:variant>
      <vt:variant>
        <vt:i4>22</vt:i4>
      </vt:variant>
      <vt:variant>
        <vt:lpstr>主题</vt:lpstr>
      </vt:variant>
      <vt:variant>
        <vt:i4>2</vt:i4>
      </vt:variant>
      <vt:variant>
        <vt:lpstr>幻灯片标题</vt:lpstr>
      </vt:variant>
      <vt:variant>
        <vt:i4>25</vt:i4>
      </vt:variant>
    </vt:vector>
  </HeadingPairs>
  <TitlesOfParts>
    <vt:vector size="49" baseType="lpstr">
      <vt:lpstr>Arial</vt:lpstr>
      <vt:lpstr>宋体</vt:lpstr>
      <vt:lpstr>Wingdings</vt:lpstr>
      <vt:lpstr>微软雅黑</vt:lpstr>
      <vt:lpstr>Arial Black</vt:lpstr>
      <vt:lpstr>Wingdings 2</vt:lpstr>
      <vt:lpstr>幼圆</vt:lpstr>
      <vt:lpstr>Calibri</vt:lpstr>
      <vt:lpstr>Calibri</vt:lpstr>
      <vt:lpstr>黑体</vt:lpstr>
      <vt:lpstr>Times New Roman</vt:lpstr>
      <vt:lpstr>Arial Unicode MS</vt:lpstr>
      <vt:lpstr>Times New Roman</vt:lpstr>
      <vt:lpstr>Arial</vt:lpstr>
      <vt:lpstr>方正小标宋简体</vt:lpstr>
      <vt:lpstr>华文中宋</vt:lpstr>
      <vt:lpstr>等线</vt:lpstr>
      <vt:lpstr>华文仿宋</vt:lpstr>
      <vt:lpstr>华文行楷</vt:lpstr>
      <vt:lpstr>华文琥珀</vt:lpstr>
      <vt:lpstr>Wingdings</vt:lpstr>
      <vt:lpstr>等线 Light</vt:lpstr>
      <vt:lpstr>Nordri ToolsTheme</vt:lpstr>
      <vt:lpstr>A000120140530A99PPBG</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小二PPT</dc:creator>
  <cp:keywords>www.51pptmoban.com</cp:keywords>
  <cp:lastModifiedBy>wangdd13</cp:lastModifiedBy>
  <cp:revision>668</cp:revision>
  <dcterms:created xsi:type="dcterms:W3CDTF">2025-08-07T15:36:00Z</dcterms:created>
  <dcterms:modified xsi:type="dcterms:W3CDTF">2025-08-08T00:44:05Z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XPowerLiteLastOptimized">
    <vt:lpwstr>21607230</vt:lpwstr>
  </property>
  <property fmtid="{D5CDD505-2E9C-101B-9397-08002B2CF9AE}" pid="3" name="NXPowerLiteSettings">
    <vt:lpwstr>C980073804F000</vt:lpwstr>
  </property>
  <property fmtid="{D5CDD505-2E9C-101B-9397-08002B2CF9AE}" pid="4" name="NXPowerLiteVersion">
    <vt:lpwstr>D8.0.2</vt:lpwstr>
  </property>
  <property fmtid="{D5CDD505-2E9C-101B-9397-08002B2CF9AE}" pid="5" name="ICV">
    <vt:lpwstr>40232900D0034268B4984831D89CA34E</vt:lpwstr>
  </property>
  <property fmtid="{D5CDD505-2E9C-101B-9397-08002B2CF9AE}" pid="6" name="KSOProductBuildVer">
    <vt:lpwstr>2052-11.1.0.10495</vt:lpwstr>
  </property>
</Properties>
</file>