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3291" r:id="rId2"/>
    <p:sldId id="3206" r:id="rId3"/>
    <p:sldId id="715" r:id="rId4"/>
    <p:sldId id="3456" r:id="rId5"/>
    <p:sldId id="3457" r:id="rId6"/>
    <p:sldId id="3458" r:id="rId7"/>
    <p:sldId id="3460" r:id="rId8"/>
    <p:sldId id="3462" r:id="rId9"/>
    <p:sldId id="3398" r:id="rId10"/>
    <p:sldId id="3480" r:id="rId11"/>
    <p:sldId id="3482" r:id="rId12"/>
    <p:sldId id="3481" r:id="rId13"/>
    <p:sldId id="3483" r:id="rId14"/>
    <p:sldId id="3506" r:id="rId15"/>
    <p:sldId id="3469" r:id="rId16"/>
    <p:sldId id="3401" r:id="rId17"/>
    <p:sldId id="3471" r:id="rId18"/>
    <p:sldId id="3501" r:id="rId19"/>
    <p:sldId id="3505" r:id="rId20"/>
    <p:sldId id="3518" r:id="rId21"/>
    <p:sldId id="3474" r:id="rId22"/>
    <p:sldId id="3496" r:id="rId23"/>
    <p:sldId id="3497" r:id="rId24"/>
    <p:sldId id="3498" r:id="rId25"/>
    <p:sldId id="3500" r:id="rId26"/>
    <p:sldId id="68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efeng" initials="x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0000FF"/>
    <a:srgbClr val="0057AD"/>
    <a:srgbClr val="FF6600"/>
    <a:srgbClr val="CCFFCC"/>
    <a:srgbClr val="99FF66"/>
    <a:srgbClr val="66FF66"/>
    <a:srgbClr val="00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86114" autoAdjust="0"/>
  </p:normalViewPr>
  <p:slideViewPr>
    <p:cSldViewPr snapToGrid="0">
      <p:cViewPr varScale="1">
        <p:scale>
          <a:sx n="74" d="100"/>
          <a:sy n="74" d="100"/>
        </p:scale>
        <p:origin x="950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E6E0EC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F886-4BBF-B2AF-48089501B751}"/>
              </c:ext>
            </c:extLst>
          </c:dPt>
          <c:dPt>
            <c:idx val="1"/>
            <c:bubble3D val="0"/>
            <c:spPr>
              <a:solidFill>
                <a:srgbClr val="FAF7B4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F886-4BBF-B2AF-48089501B751}"/>
              </c:ext>
            </c:extLst>
          </c:dPt>
          <c:dPt>
            <c:idx val="2"/>
            <c:bubble3D val="0"/>
            <c:spPr>
              <a:solidFill>
                <a:srgbClr val="B5FBB8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F886-4BBF-B2AF-48089501B751}"/>
              </c:ext>
            </c:extLst>
          </c:dPt>
          <c:dPt>
            <c:idx val="3"/>
            <c:bubble3D val="0"/>
            <c:spPr>
              <a:solidFill>
                <a:srgbClr val="B2B9FC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F886-4BBF-B2AF-48089501B751}"/>
              </c:ext>
            </c:extLst>
          </c:dPt>
          <c:dPt>
            <c:idx val="4"/>
            <c:bubble3D val="0"/>
            <c:spPr>
              <a:solidFill>
                <a:srgbClr val="B0ED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F886-4BBF-B2AF-48089501B751}"/>
              </c:ext>
            </c:extLst>
          </c:dPt>
          <c:dPt>
            <c:idx val="5"/>
            <c:bubble3D val="0"/>
            <c:spPr>
              <a:solidFill>
                <a:srgbClr val="FF818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B-F886-4BBF-B2AF-48089501B751}"/>
              </c:ext>
            </c:extLst>
          </c:dPt>
          <c:cat>
            <c:strRef>
              <c:f>Sheet1!$A$2:$A$7</c:f>
              <c:strCache>
                <c:ptCount val="6"/>
                <c:pt idx="0">
                  <c:v>器件</c:v>
                </c:pt>
                <c:pt idx="1">
                  <c:v>软件</c:v>
                </c:pt>
                <c:pt idx="2">
                  <c:v>其他</c:v>
                </c:pt>
                <c:pt idx="3">
                  <c:v>设计</c:v>
                </c:pt>
                <c:pt idx="4">
                  <c:v>工艺</c:v>
                </c:pt>
                <c:pt idx="5">
                  <c:v>辐射效应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</c:v>
                </c:pt>
                <c:pt idx="1">
                  <c:v>7.4</c:v>
                </c:pt>
                <c:pt idx="2">
                  <c:v>11.1</c:v>
                </c:pt>
                <c:pt idx="3">
                  <c:v>14.8</c:v>
                </c:pt>
                <c:pt idx="4">
                  <c:v>6.2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886-4BBF-B2AF-48089501B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3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image" Target="../media/image1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B1D12-227C-450A-8644-36306ABCDA8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51771-442C-407E-9669-80C6E9F0F8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771-442C-407E-9669-80C6E9F0F80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0638E9-0F18-4D5D-A320-5B9FAC67D5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771-442C-407E-9669-80C6E9F0F80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771-442C-407E-9669-80C6E9F0F80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771-442C-407E-9669-80C6E9F0F80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63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78220" y="13053"/>
            <a:ext cx="63312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l"/>
              <a:defRPr sz="2800" b="1">
                <a:solidFill>
                  <a:srgbClr val="A50021"/>
                </a:solidFill>
                <a:latin typeface="Times New Roman" panose="02020603050405020304" pitchFamily="18" charset="0"/>
                <a:ea typeface="华文中宋" panose="02010600040101010101" pitchFamily="2" charset="-122"/>
                <a:sym typeface="华文中宋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400" b="1">
                <a:solidFill>
                  <a:schemeClr val="accent2"/>
                </a:solidFill>
                <a:latin typeface="Times New Roman" panose="02020603050405020304" pitchFamily="18" charset="0"/>
                <a:ea typeface="楷体_GB2312" pitchFamily="49" charset="-122"/>
                <a:sym typeface="华文中宋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中宋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中宋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中宋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中宋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中宋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中宋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华文中宋" panose="0201060004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>
                <a:tab pos="3054350" algn="l"/>
              </a:tabLst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     </a:t>
            </a:r>
          </a:p>
        </p:txBody>
      </p:sp>
      <p:cxnSp>
        <p:nvCxnSpPr>
          <p:cNvPr id="5" name="直接连接符 14"/>
          <p:cNvCxnSpPr>
            <a:cxnSpLocks noChangeShapeType="1"/>
          </p:cNvCxnSpPr>
          <p:nvPr userDrawn="1"/>
        </p:nvCxnSpPr>
        <p:spPr bwMode="auto">
          <a:xfrm>
            <a:off x="0" y="595272"/>
            <a:ext cx="11492436" cy="0"/>
          </a:xfrm>
          <a:prstGeom prst="line">
            <a:avLst/>
          </a:prstGeom>
          <a:noFill/>
          <a:ln w="25400" algn="ctr">
            <a:solidFill>
              <a:schemeClr val="accent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436" y="68636"/>
            <a:ext cx="621344" cy="620943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213560" y="134274"/>
            <a:ext cx="517962" cy="351178"/>
            <a:chOff x="86949" y="93578"/>
            <a:chExt cx="637961" cy="412345"/>
          </a:xfrm>
        </p:grpSpPr>
        <p:sp>
          <p:nvSpPr>
            <p:cNvPr id="9" name="燕尾形 8"/>
            <p:cNvSpPr/>
            <p:nvPr/>
          </p:nvSpPr>
          <p:spPr>
            <a:xfrm>
              <a:off x="296693" y="99847"/>
              <a:ext cx="209744" cy="406076"/>
            </a:xfrm>
            <a:prstGeom prst="chevron">
              <a:avLst>
                <a:gd name="adj" fmla="val 51205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86949" y="97292"/>
              <a:ext cx="209744" cy="406076"/>
            </a:xfrm>
            <a:prstGeom prst="chevron">
              <a:avLst>
                <a:gd name="adj" fmla="val 5120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515166" y="93578"/>
              <a:ext cx="209744" cy="406076"/>
            </a:xfrm>
            <a:prstGeom prst="chevron">
              <a:avLst>
                <a:gd name="adj" fmla="val 51205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1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AF5925-019C-4C4D-AA06-A6C0AB55826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2025/8/14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DBBFADE-805F-43CD-BC53-816410780D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40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8A34C-95F8-4A62-85FE-965F8F280041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EA26C-89F5-4B7D-977F-D73262EC73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emf"/><Relationship Id="rId11" Type="http://schemas.openxmlformats.org/officeDocument/2006/relationships/image" Target="../media/image35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8.emf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2.png"/><Relationship Id="rId5" Type="http://schemas.openxmlformats.org/officeDocument/2006/relationships/image" Target="../media/image87.emf"/><Relationship Id="rId10" Type="http://schemas.openxmlformats.org/officeDocument/2006/relationships/image" Target="../media/image9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12" Type="http://schemas.openxmlformats.org/officeDocument/2006/relationships/image" Target="../media/image101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11" Type="http://schemas.openxmlformats.org/officeDocument/2006/relationships/image" Target="../media/image100.png"/><Relationship Id="rId5" Type="http://schemas.openxmlformats.org/officeDocument/2006/relationships/image" Target="../media/image97.png"/><Relationship Id="rId10" Type="http://schemas.microsoft.com/office/2007/relationships/hdphoto" Target="../media/hdphoto2.wdp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10.tiff"/><Relationship Id="rId5" Type="http://schemas.openxmlformats.org/officeDocument/2006/relationships/image" Target="../media/image104.jpeg"/><Relationship Id="rId10" Type="http://schemas.openxmlformats.org/officeDocument/2006/relationships/image" Target="../media/image109.pn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8.png"/><Relationship Id="rId3" Type="http://schemas.openxmlformats.org/officeDocument/2006/relationships/image" Target="../media/image91.png"/><Relationship Id="rId7" Type="http://schemas.openxmlformats.org/officeDocument/2006/relationships/image" Target="../media/image114.png"/><Relationship Id="rId12" Type="http://schemas.openxmlformats.org/officeDocument/2006/relationships/image" Target="../media/image11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3.jpeg"/><Relationship Id="rId11" Type="http://schemas.openxmlformats.org/officeDocument/2006/relationships/image" Target="../media/image112.emf"/><Relationship Id="rId5" Type="http://schemas.openxmlformats.org/officeDocument/2006/relationships/image" Target="../media/image111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1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chart" Target="../charts/chart1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副标题 2"/>
          <p:cNvSpPr txBox="1"/>
          <p:nvPr/>
        </p:nvSpPr>
        <p:spPr>
          <a:xfrm>
            <a:off x="4869221" y="5194432"/>
            <a:ext cx="3561012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汇报人：史成城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2269"/>
            <a:ext cx="12192000" cy="3992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标题 1"/>
          <p:cNvSpPr txBox="1"/>
          <p:nvPr/>
        </p:nvSpPr>
        <p:spPr>
          <a:xfrm>
            <a:off x="366711" y="2004179"/>
            <a:ext cx="11458575" cy="2570480"/>
          </a:xfrm>
          <a:prstGeom prst="rect">
            <a:avLst/>
          </a:prstGeom>
          <a:noFill/>
          <a:ln w="38100"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1" lang="zh-CN" altLang="en-US" sz="4200" b="1" dirty="0">
                <a:solidFill>
                  <a:schemeClr val="bg1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10～60MeV超紧凑型</a:t>
            </a:r>
            <a:r>
              <a:rPr kumimoji="1" lang="en-US" altLang="zh-CN" sz="4200" b="1" dirty="0">
                <a:solidFill>
                  <a:schemeClr val="bg1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质子同步加速器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1" lang="zh-CN" altLang="en-US" sz="4200" b="1" dirty="0">
                <a:solidFill>
                  <a:schemeClr val="bg1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建设及运行进展</a:t>
            </a:r>
            <a:endParaRPr kumimoji="1" lang="en-US" altLang="zh-CN" sz="4200" b="1" dirty="0">
              <a:solidFill>
                <a:schemeClr val="bg1"/>
              </a:solidFill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>
          <a:xfrm>
            <a:off x="4715987" y="5854885"/>
            <a:ext cx="3016693" cy="491490"/>
          </a:xfr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2025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年</a:t>
            </a:r>
            <a:r>
              <a:rPr lang="en-US" altLang="zh-CN" sz="2600" b="1" dirty="0">
                <a:solidFill>
                  <a:prstClr val="black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08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月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15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5" y="81856"/>
            <a:ext cx="5924550" cy="6559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642681"/>
            <a:ext cx="19926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束流单色性</a:t>
            </a:r>
          </a:p>
        </p:txBody>
      </p:sp>
      <p:sp>
        <p:nvSpPr>
          <p:cNvPr id="4" name="矩形 3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二、装置技术特点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-26394" y="1017403"/>
            <a:ext cx="11934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kumimoji="1" lang="zh-CN" alt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真空辐照束流能散≤</a:t>
            </a:r>
            <a:r>
              <a:rPr kumimoji="1"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0.2%</a:t>
            </a:r>
            <a:r>
              <a:rPr kumimoji="1" lang="zh-CN" alt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，满足</a:t>
            </a:r>
            <a:r>
              <a:rPr kumimoji="1" lang="zh-CN" altLang="en-US" sz="2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损伤效应基础数据获取对能量沉积准确计算的要求</a:t>
            </a:r>
            <a:endParaRPr kumimoji="1" lang="zh-CN" altLang="en-US" sz="2000" b="1" kern="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CN" sz="20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大气辐照</a:t>
            </a:r>
            <a:r>
              <a:rPr sz="20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通过主动调节能量以补偿钛膜、空气的能量损失</a:t>
            </a:r>
            <a:r>
              <a:rPr lang="zh-CN" sz="20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束流能散控制在2.14%</a:t>
            </a:r>
            <a:r>
              <a:rPr 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以内</a:t>
            </a:r>
          </a:p>
        </p:txBody>
      </p:sp>
      <p:pic>
        <p:nvPicPr>
          <p:cNvPr id="2" name="图片 -214748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535" y="2032000"/>
            <a:ext cx="2720340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/>
          <p:cNvSpPr txBox="1"/>
          <p:nvPr/>
        </p:nvSpPr>
        <p:spPr>
          <a:xfrm>
            <a:off x="4615180" y="4047172"/>
            <a:ext cx="5080000" cy="260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11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</a:rPr>
              <a:t>10MeV</a:t>
            </a:r>
            <a:r>
              <a:rPr lang="zh-CN" sz="1100" b="1">
                <a:solidFill>
                  <a:srgbClr val="FF0000"/>
                </a:solidFill>
                <a:ea typeface="仿宋" panose="02010609060101010101" charset="-122"/>
              </a:rPr>
              <a:t>能谱展宽（</a:t>
            </a:r>
            <a:r>
              <a:rPr lang="en-US" sz="1100" b="1" u="sng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</a:rPr>
              <a:t>213.3/9982=2.14%</a:t>
            </a:r>
            <a:r>
              <a:rPr lang="zh-CN" sz="1100" b="1">
                <a:solidFill>
                  <a:srgbClr val="FF0000"/>
                </a:solidFill>
                <a:ea typeface="仿宋" panose="02010609060101010101" charset="-122"/>
              </a:rPr>
              <a:t>）</a:t>
            </a:r>
            <a:endParaRPr lang="zh-CN" altLang="en-US" sz="1100" b="1">
              <a:solidFill>
                <a:srgbClr val="FF0000"/>
              </a:solidFill>
              <a:ea typeface="仿宋" panose="02010609060101010101" charset="-122"/>
            </a:endParaRPr>
          </a:p>
        </p:txBody>
      </p:sp>
      <p:pic>
        <p:nvPicPr>
          <p:cNvPr id="3" name="图片 -21474824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670" y="2045335"/>
            <a:ext cx="2870200" cy="2014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7092950" y="4046855"/>
            <a:ext cx="2673985" cy="260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1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100" b="1">
                <a:latin typeface="Times New Roman" panose="02020603050405020304" pitchFamily="18" charset="0"/>
                <a:ea typeface="仿宋" panose="02010609060101010101" charset="-122"/>
              </a:rPr>
              <a:t>0MeV</a:t>
            </a:r>
            <a:r>
              <a:rPr lang="zh-CN" sz="1100" b="1">
                <a:ea typeface="仿宋" panose="02010609060101010101" charset="-122"/>
              </a:rPr>
              <a:t>能谱展宽（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207.15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/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19994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=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1.04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%</a:t>
            </a:r>
            <a:r>
              <a:rPr lang="zh-CN" sz="1100" b="1">
                <a:ea typeface="仿宋" panose="02010609060101010101" charset="-122"/>
              </a:rPr>
              <a:t>）</a:t>
            </a:r>
            <a:endParaRPr lang="zh-CN" altLang="en-US" sz="1100"/>
          </a:p>
        </p:txBody>
      </p:sp>
      <p:pic>
        <p:nvPicPr>
          <p:cNvPr id="5" name="图片 -21474824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090" y="2032000"/>
            <a:ext cx="2923540" cy="2040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/>
          <p:cNvSpPr txBox="1"/>
          <p:nvPr/>
        </p:nvSpPr>
        <p:spPr>
          <a:xfrm>
            <a:off x="9615170" y="4060190"/>
            <a:ext cx="3175000" cy="260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1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3</a:t>
            </a:r>
            <a:r>
              <a:rPr lang="en-US" sz="1100" b="1">
                <a:latin typeface="Times New Roman" panose="02020603050405020304" pitchFamily="18" charset="0"/>
                <a:ea typeface="仿宋" panose="02010609060101010101" charset="-122"/>
              </a:rPr>
              <a:t>0MeV</a:t>
            </a:r>
            <a:r>
              <a:rPr lang="zh-CN" sz="1100" b="1">
                <a:ea typeface="仿宋" panose="02010609060101010101" charset="-122"/>
              </a:rPr>
              <a:t>能谱展宽（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206.98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/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30020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=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0.69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%</a:t>
            </a:r>
            <a:r>
              <a:rPr lang="zh-CN" sz="1100" b="1">
                <a:ea typeface="仿宋" panose="02010609060101010101" charset="-122"/>
              </a:rPr>
              <a:t>）</a:t>
            </a:r>
            <a:endParaRPr lang="zh-CN" altLang="en-US" sz="1100"/>
          </a:p>
        </p:txBody>
      </p:sp>
      <p:pic>
        <p:nvPicPr>
          <p:cNvPr id="6" name="图片 -21474824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860" y="4293870"/>
            <a:ext cx="2886710" cy="2116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-21474825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665" y="4307205"/>
            <a:ext cx="2910205" cy="2156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-21474825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3090" y="4307205"/>
            <a:ext cx="2922905" cy="2193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3"/>
          <p:cNvSpPr txBox="1"/>
          <p:nvPr/>
        </p:nvSpPr>
        <p:spPr>
          <a:xfrm>
            <a:off x="4580255" y="6410642"/>
            <a:ext cx="5080000" cy="260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11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4</a:t>
            </a:r>
            <a:r>
              <a:rPr lang="en-US" sz="1100" b="1">
                <a:latin typeface="Times New Roman" panose="02020603050405020304" pitchFamily="18" charset="0"/>
                <a:ea typeface="仿宋" panose="02010609060101010101" charset="-122"/>
              </a:rPr>
              <a:t>0MeV</a:t>
            </a:r>
            <a:r>
              <a:rPr lang="zh-CN" sz="1100" b="1">
                <a:ea typeface="仿宋" panose="02010609060101010101" charset="-122"/>
              </a:rPr>
              <a:t>能谱展宽（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180.84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/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40030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=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0.45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%</a:t>
            </a:r>
            <a:r>
              <a:rPr lang="zh-CN" sz="1100" b="1">
                <a:ea typeface="仿宋" panose="02010609060101010101" charset="-122"/>
              </a:rPr>
              <a:t>）</a:t>
            </a:r>
            <a:endParaRPr lang="zh-CN" altLang="en-US" sz="1100"/>
          </a:p>
        </p:txBody>
      </p:sp>
      <p:sp>
        <p:nvSpPr>
          <p:cNvPr id="25" name="文本框 24"/>
          <p:cNvSpPr txBox="1"/>
          <p:nvPr/>
        </p:nvSpPr>
        <p:spPr>
          <a:xfrm>
            <a:off x="7254875" y="6410642"/>
            <a:ext cx="5080000" cy="260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11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en-US" sz="1100" b="1">
                <a:latin typeface="Times New Roman" panose="02020603050405020304" pitchFamily="18" charset="0"/>
                <a:ea typeface="仿宋" panose="02010609060101010101" charset="-122"/>
              </a:rPr>
              <a:t>0MeV</a:t>
            </a:r>
            <a:r>
              <a:rPr lang="zh-CN" sz="1100" b="1">
                <a:ea typeface="仿宋" panose="02010609060101010101" charset="-122"/>
              </a:rPr>
              <a:t>能谱展宽（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179.3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/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50010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=</a:t>
            </a:r>
            <a:r>
              <a:rPr lang="en-US" sz="1100" b="1" u="sng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0.36</a:t>
            </a:r>
            <a:r>
              <a:rPr lang="en-US" sz="1100" b="1" u="sng">
                <a:latin typeface="Times New Roman" panose="02020603050405020304" pitchFamily="18" charset="0"/>
                <a:ea typeface="仿宋" panose="02010609060101010101" charset="-122"/>
              </a:rPr>
              <a:t>%</a:t>
            </a:r>
            <a:r>
              <a:rPr lang="zh-CN" sz="1100" b="1">
                <a:ea typeface="仿宋" panose="02010609060101010101" charset="-122"/>
              </a:rPr>
              <a:t>）</a:t>
            </a:r>
            <a:endParaRPr lang="zh-CN" altLang="en-US" sz="1100"/>
          </a:p>
        </p:txBody>
      </p:sp>
      <p:sp>
        <p:nvSpPr>
          <p:cNvPr id="26" name="文本框 25"/>
          <p:cNvSpPr txBox="1"/>
          <p:nvPr/>
        </p:nvSpPr>
        <p:spPr>
          <a:xfrm>
            <a:off x="9728200" y="6407785"/>
            <a:ext cx="2503170" cy="260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1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60</a:t>
            </a:r>
            <a:r>
              <a:rPr lang="en-US" sz="11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</a:rPr>
              <a:t>MeV</a:t>
            </a:r>
            <a:r>
              <a:rPr lang="zh-CN" sz="1100" b="1">
                <a:solidFill>
                  <a:srgbClr val="FF0000"/>
                </a:solidFill>
                <a:ea typeface="仿宋" panose="02010609060101010101" charset="-122"/>
              </a:rPr>
              <a:t>能谱展宽（</a:t>
            </a:r>
            <a:r>
              <a:rPr lang="en-US" sz="1100" b="1" u="sng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174.2</a:t>
            </a:r>
            <a:r>
              <a:rPr lang="en-US" sz="1100" b="1" u="sng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</a:rPr>
              <a:t>/</a:t>
            </a:r>
            <a:r>
              <a:rPr lang="en-US" sz="1100" b="1" u="sng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60030</a:t>
            </a:r>
            <a:r>
              <a:rPr lang="en-US" sz="1100" b="1" u="sng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</a:rPr>
              <a:t>=</a:t>
            </a:r>
            <a:r>
              <a:rPr lang="en-US" sz="1100" b="1" u="sng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0.29</a:t>
            </a:r>
            <a:r>
              <a:rPr lang="en-US" sz="1100" b="1" u="sng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</a:rPr>
              <a:t>%</a:t>
            </a:r>
            <a:r>
              <a:rPr lang="zh-CN" sz="1100" b="1">
                <a:solidFill>
                  <a:srgbClr val="FF0000"/>
                </a:solidFill>
                <a:ea typeface="仿宋" panose="02010609060101010101" charset="-122"/>
              </a:rPr>
              <a:t>）</a:t>
            </a:r>
            <a:endParaRPr lang="zh-CN" altLang="en-US" sz="1100" b="1">
              <a:solidFill>
                <a:srgbClr val="FF0000"/>
              </a:solidFill>
              <a:ea typeface="仿宋" panose="02010609060101010101" charset="-122"/>
            </a:endParaRPr>
          </a:p>
        </p:txBody>
      </p:sp>
      <p:pic>
        <p:nvPicPr>
          <p:cNvPr id="27" name="图片 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05" y="2301240"/>
            <a:ext cx="2277110" cy="174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8385" y="2247265"/>
            <a:ext cx="2296795" cy="179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图片 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15485"/>
            <a:ext cx="2317750" cy="185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图片 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7750" y="4522470"/>
            <a:ext cx="221742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文本框 27"/>
          <p:cNvSpPr txBox="1"/>
          <p:nvPr/>
        </p:nvSpPr>
        <p:spPr>
          <a:xfrm>
            <a:off x="182245" y="6407150"/>
            <a:ext cx="457898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1200" b="1">
                <a:ea typeface="宋体" panose="02010600030101010101" pitchFamily="2" charset="-122"/>
              </a:rPr>
              <a:t>束流加速过程中（左）和加速结束时（右）在相空间分布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86460" y="4073525"/>
            <a:ext cx="5080000" cy="260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1100" b="1">
                <a:latin typeface="仿宋" panose="02010609060101010101" charset="-122"/>
                <a:ea typeface="仿宋" panose="02010609060101010101" charset="-122"/>
                <a:cs typeface="仿宋_GB2312" charset="0"/>
              </a:rPr>
              <a:t>束流俘获前（左）和俘获后（右）在相空间分布</a:t>
            </a:r>
            <a:endParaRPr lang="zh-CN" altLang="en-US" sz="1100" b="1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642681"/>
            <a:ext cx="19926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束流均匀性</a:t>
            </a:r>
          </a:p>
        </p:txBody>
      </p:sp>
      <p:sp>
        <p:nvSpPr>
          <p:cNvPr id="4" name="矩形 3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二、装置技术特点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76" y="1032008"/>
            <a:ext cx="119341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kumimoji="1" lang="zh-CN" altLang="en-US" sz="2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终端束流测量采用大面积位置灵敏电离室探测器，实现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低噪声、高增益、超大面积扫描在线辐照测量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kumimoji="1" lang="zh-CN" altLang="en-US" sz="2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测试扫描面积覆盖</a:t>
            </a:r>
            <a:r>
              <a:rPr kumimoji="1" lang="zh-CN" alt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&gt;20cm×20cm，不同面积下</a:t>
            </a:r>
            <a:r>
              <a:rPr kumimoji="1" lang="zh-CN" altLang="en-US" sz="20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束流平均均匀度</a:t>
            </a:r>
            <a:r>
              <a:rPr kumimoji="1"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≥</a:t>
            </a:r>
            <a:r>
              <a:rPr kumimoji="1" lang="zh-CN" alt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9</a:t>
            </a:r>
            <a:r>
              <a:rPr kumimoji="1"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kumimoji="1" lang="zh-CN" alt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%</a:t>
            </a:r>
            <a:endParaRPr kumimoji="1" lang="zh-CN" altLang="en-US" sz="2000" b="1" kern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indent="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endParaRPr kumimoji="1" lang="zh-CN" altLang="en-US" sz="2000" b="1" kern="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64915" y="6161174"/>
            <a:ext cx="2527540" cy="321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500" b="1" i="0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</a:rPr>
              <a:t>位置灵敏探测器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5" y="2312670"/>
            <a:ext cx="2748915" cy="384873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340" y="2326005"/>
            <a:ext cx="2538095" cy="38354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790" y="2326005"/>
            <a:ext cx="2801620" cy="383540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3395980" y="4137025"/>
            <a:ext cx="342519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1200" b="1">
                <a:latin typeface="Times New Roman" panose="02020603050405020304" pitchFamily="18" charset="0"/>
                <a:ea typeface="仿宋" panose="02010609060101010101" charset="-122"/>
              </a:rPr>
              <a:t>0MeV</a:t>
            </a:r>
            <a:r>
              <a:rPr lang="zh-CN" sz="1200" b="1">
                <a:ea typeface="仿宋" panose="02010609060101010101" charset="-122"/>
              </a:rPr>
              <a:t>束流扫描面积及均匀性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3491865" y="6180455"/>
            <a:ext cx="342519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en-US" sz="1200" b="1">
                <a:latin typeface="Times New Roman" panose="02020603050405020304" pitchFamily="18" charset="0"/>
                <a:ea typeface="仿宋" panose="02010609060101010101" charset="-122"/>
              </a:rPr>
              <a:t>0MeV</a:t>
            </a:r>
            <a:r>
              <a:rPr lang="zh-CN" sz="1200" b="1">
                <a:ea typeface="仿宋" panose="02010609060101010101" charset="-122"/>
              </a:rPr>
              <a:t>束流扫描面积及均匀性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435" y="2533650"/>
            <a:ext cx="3392170" cy="3627755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10756900" y="3732530"/>
            <a:ext cx="342900" cy="29337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0702290" y="3443605"/>
            <a:ext cx="1362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PSIC</a:t>
            </a:r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探测器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736965" y="4548505"/>
            <a:ext cx="11537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多通道</a:t>
            </a:r>
          </a:p>
          <a:p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电子学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8817610" y="3492500"/>
            <a:ext cx="673100" cy="2451735"/>
          </a:xfrm>
          <a:prstGeom prst="roundRect">
            <a:avLst/>
          </a:prstGeom>
          <a:noFill/>
          <a:ln w="127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0323830" y="3844925"/>
            <a:ext cx="544830" cy="528955"/>
          </a:xfrm>
          <a:prstGeom prst="roundRect">
            <a:avLst/>
          </a:prstGeom>
          <a:noFill/>
          <a:ln w="127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642681"/>
            <a:ext cx="19926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束流稳定性</a:t>
            </a:r>
            <a:endParaRPr lang="zh-CN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二、装置技术特点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0" y="1043940"/>
            <a:ext cx="116700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PREF采用紧凑性设计，在保证性能的同时实现了结构小型化，</a:t>
            </a:r>
            <a:r>
              <a:rPr 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因其出色的光学设计及紧凑型结构，同步环引出</a:t>
            </a:r>
            <a:r>
              <a:rPr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束流具有</a:t>
            </a: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高度稳定性</a:t>
            </a:r>
            <a:r>
              <a:rPr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，基于6.5s周期采样均值，</a:t>
            </a: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引出束流粒子数波动控制在±0.5%以内</a:t>
            </a:r>
            <a:endParaRPr sz="20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indent="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endParaRPr sz="20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" y="3017520"/>
            <a:ext cx="4879340" cy="355219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144145" y="3543300"/>
            <a:ext cx="6231890" cy="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97" b="8571"/>
          <a:stretch>
            <a:fillRect/>
          </a:stretch>
        </p:blipFill>
        <p:spPr>
          <a:xfrm>
            <a:off x="6166485" y="3119755"/>
            <a:ext cx="5064760" cy="340614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7284720" y="3689985"/>
            <a:ext cx="2178685" cy="96139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615170" y="4123055"/>
            <a:ext cx="1362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均匀引出束</a:t>
            </a:r>
          </a:p>
        </p:txBody>
      </p:sp>
      <p:sp>
        <p:nvSpPr>
          <p:cNvPr id="33" name="矩形 32"/>
          <p:cNvSpPr/>
          <p:nvPr/>
        </p:nvSpPr>
        <p:spPr>
          <a:xfrm>
            <a:off x="649605" y="2646045"/>
            <a:ext cx="5219700" cy="411289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23670" y="2431415"/>
            <a:ext cx="3671570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同步环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DCCT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流强测量</a:t>
            </a:r>
          </a:p>
        </p:txBody>
      </p:sp>
      <p:sp>
        <p:nvSpPr>
          <p:cNvPr id="11" name="矩形 10"/>
          <p:cNvSpPr/>
          <p:nvPr/>
        </p:nvSpPr>
        <p:spPr>
          <a:xfrm>
            <a:off x="6089015" y="2646045"/>
            <a:ext cx="5219700" cy="411289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08140" y="2431415"/>
            <a:ext cx="3671570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高能线法拉第筒引出束流测量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642681"/>
            <a:ext cx="38214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高效灵活、就近测试条件</a:t>
            </a:r>
            <a:endParaRPr lang="zh-CN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二、装置技术特点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76" y="1048518"/>
            <a:ext cx="1193419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装置具备</a:t>
            </a: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高度灵活的束流参数调节能力</a:t>
            </a:r>
            <a:r>
              <a:rPr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，可根据不同试验需求快速调整束流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针对不同能量的辐照</a:t>
            </a:r>
            <a:r>
              <a:rPr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，能量切换时间仅需10 min，</a:t>
            </a: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具有较高的机时利用率</a:t>
            </a:r>
          </a:p>
          <a:p>
            <a:pPr marL="0" lvl="1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与已有</a:t>
            </a:r>
            <a:r>
              <a:rPr 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器件测试条件就近配置</a:t>
            </a:r>
            <a:r>
              <a:rPr 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，能够开展辐射损伤退火规律研究，满足损伤机理研究要求</a:t>
            </a:r>
            <a:endParaRPr lang="zh-CN" altLang="en-US" sz="2000" b="1" kern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endParaRPr sz="20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endParaRPr sz="20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885" y="2575560"/>
            <a:ext cx="2329815" cy="185293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835" y="2552700"/>
            <a:ext cx="2237740" cy="188468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536"/>
          <a:stretch>
            <a:fillRect/>
          </a:stretch>
        </p:blipFill>
        <p:spPr>
          <a:xfrm>
            <a:off x="9077960" y="4756150"/>
            <a:ext cx="2329815" cy="179768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8811895" y="4444365"/>
            <a:ext cx="31756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>
                <a:latin typeface="仿宋" panose="02010609060101010101" charset="-122"/>
                <a:ea typeface="仿宋" panose="02010609060101010101" charset="-122"/>
              </a:rPr>
              <a:t>光电材料与器件辐射损伤测试系统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994775" y="6535420"/>
            <a:ext cx="32600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>
                <a:latin typeface="仿宋" panose="02010609060101010101" charset="-122"/>
                <a:ea typeface="仿宋" panose="02010609060101010101" charset="-122"/>
              </a:rPr>
              <a:t>辐射效应退火及老化试验系统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115050" y="4417695"/>
            <a:ext cx="2590165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500" b="1">
                <a:latin typeface="仿宋" panose="02010609060101010101" charset="-122"/>
                <a:ea typeface="仿宋" panose="02010609060101010101" charset="-122"/>
              </a:rPr>
              <a:t>太阳电池电参数测试系统</a:t>
            </a:r>
          </a:p>
        </p:txBody>
      </p:sp>
      <p:pic>
        <p:nvPicPr>
          <p:cNvPr id="30" name="图片 29" descr="7 光电成像器件抗辐射性能检测系统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665" y="4769485"/>
            <a:ext cx="2312670" cy="179705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894070" y="6535420"/>
            <a:ext cx="32600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>
                <a:latin typeface="仿宋" panose="02010609060101010101" charset="-122"/>
                <a:ea typeface="仿宋" panose="02010609060101010101" charset="-122"/>
              </a:rPr>
              <a:t>光电成像器件抗辐射性能检测系统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825" y="2948940"/>
            <a:ext cx="3904615" cy="29629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3" name="矩形 32"/>
          <p:cNvSpPr/>
          <p:nvPr/>
        </p:nvSpPr>
        <p:spPr>
          <a:xfrm>
            <a:off x="727710" y="2556510"/>
            <a:ext cx="4413885" cy="411289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6465" y="6367780"/>
            <a:ext cx="3990975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根据外协试验统计，设备占用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时长27%</a:t>
            </a:r>
          </a:p>
        </p:txBody>
      </p:sp>
      <p:sp>
        <p:nvSpPr>
          <p:cNvPr id="3" name="矩形 2"/>
          <p:cNvSpPr/>
          <p:nvPr/>
        </p:nvSpPr>
        <p:spPr>
          <a:xfrm>
            <a:off x="5960745" y="2522220"/>
            <a:ext cx="5693410" cy="431990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960" y="2745740"/>
            <a:ext cx="2100580" cy="1883410"/>
          </a:xfrm>
          <a:prstGeom prst="rect">
            <a:avLst/>
          </a:prstGeom>
        </p:spPr>
      </p:pic>
      <p:sp>
        <p:nvSpPr>
          <p:cNvPr id="7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642681"/>
            <a:ext cx="32118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实验终端布局及工艺</a:t>
            </a:r>
          </a:p>
        </p:txBody>
      </p:sp>
      <p:sp>
        <p:nvSpPr>
          <p:cNvPr id="4" name="矩形 3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二、装置技术特点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0" y="1096010"/>
            <a:ext cx="1217104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终端配备</a:t>
            </a:r>
            <a:r>
              <a:rPr 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大气、真空环境</a:t>
            </a:r>
            <a:r>
              <a:rPr 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2套辐照平台，采用</a:t>
            </a:r>
            <a:r>
              <a:rPr 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四维运行样品台</a:t>
            </a:r>
            <a:r>
              <a:rPr 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，支持</a:t>
            </a:r>
            <a:r>
              <a:rPr 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板级、系统级</a:t>
            </a:r>
            <a:r>
              <a:rPr 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辐照及</a:t>
            </a:r>
            <a:r>
              <a:rPr 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探测器标定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配置远程</a:t>
            </a:r>
            <a:r>
              <a:rPr 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多端口接口箱</a:t>
            </a:r>
            <a:r>
              <a:rPr 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、专业测试</a:t>
            </a:r>
            <a:r>
              <a:rPr 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地线（&lt;1Ω）</a:t>
            </a:r>
            <a:r>
              <a:rPr 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，支持</a:t>
            </a:r>
            <a:r>
              <a:rPr 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网络通信</a:t>
            </a:r>
            <a:endParaRPr 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endParaRPr sz="20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581"/>
          <a:stretch>
            <a:fillRect/>
          </a:stretch>
        </p:blipFill>
        <p:spPr>
          <a:xfrm>
            <a:off x="6656705" y="2746375"/>
            <a:ext cx="1725295" cy="1829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l="52400" b="39940"/>
          <a:stretch>
            <a:fillRect/>
          </a:stretch>
        </p:blipFill>
        <p:spPr>
          <a:xfrm>
            <a:off x="5112385" y="4685030"/>
            <a:ext cx="3015615" cy="13823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2"/>
          <a:stretch>
            <a:fillRect/>
          </a:stretch>
        </p:blipFill>
        <p:spPr>
          <a:xfrm>
            <a:off x="104140" y="2632075"/>
            <a:ext cx="4053205" cy="3614420"/>
          </a:xfrm>
          <a:prstGeom prst="rect">
            <a:avLst/>
          </a:prstGeom>
          <a:ln w="50800" cmpd="sng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ffectLst>
            <a:outerShdw blurRad="25400" dist="12700" dir="2700000" algn="tl" rotWithShape="0">
              <a:srgbClr val="003F97">
                <a:alpha val="80000"/>
              </a:srgb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3002775" y="2817495"/>
            <a:ext cx="1629410" cy="3119120"/>
            <a:chOff x="10149002" y="3658119"/>
            <a:chExt cx="1442868" cy="2822659"/>
          </a:xfrm>
          <a:effectLst>
            <a:outerShdw blurRad="12700" dist="12700" dir="2700000" algn="tl" rotWithShape="0">
              <a:prstClr val="black">
                <a:alpha val="80000"/>
              </a:prstClr>
            </a:outerShdw>
          </a:effectLst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49002" y="4995894"/>
              <a:ext cx="1442868" cy="148488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906"/>
            <a:stretch>
              <a:fillRect/>
            </a:stretch>
          </p:blipFill>
          <p:spPr>
            <a:xfrm>
              <a:off x="10149002" y="3658119"/>
              <a:ext cx="1442868" cy="1309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54"/>
          <a:stretch>
            <a:fillRect/>
          </a:stretch>
        </p:blipFill>
        <p:spPr>
          <a:xfrm rot="5400000">
            <a:off x="8738870" y="2954020"/>
            <a:ext cx="3047365" cy="2982595"/>
          </a:xfrm>
          <a:prstGeom prst="rect">
            <a:avLst/>
          </a:prstGeom>
          <a:ln w="50800" cmpd="sng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25400" dist="12700" dir="2700000" algn="tl" rotWithShape="0">
              <a:srgbClr val="003F97">
                <a:alpha val="8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5"/>
          <a:stretch>
            <a:fillRect/>
          </a:stretch>
        </p:blipFill>
        <p:spPr>
          <a:xfrm>
            <a:off x="10394950" y="2777490"/>
            <a:ext cx="1512570" cy="190500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473075" y="2409190"/>
            <a:ext cx="3168650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更可靠高效的大气样品台架</a:t>
            </a:r>
          </a:p>
        </p:txBody>
      </p:sp>
      <p:sp>
        <p:nvSpPr>
          <p:cNvPr id="33" name="矩形 32"/>
          <p:cNvSpPr/>
          <p:nvPr/>
        </p:nvSpPr>
        <p:spPr>
          <a:xfrm>
            <a:off x="4733290" y="2644140"/>
            <a:ext cx="3691255" cy="360235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94910" y="2378075"/>
            <a:ext cx="3168650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分区板级辐照</a:t>
            </a:r>
          </a:p>
        </p:txBody>
      </p:sp>
      <p:sp>
        <p:nvSpPr>
          <p:cNvPr id="10" name="矩形 9"/>
          <p:cNvSpPr/>
          <p:nvPr/>
        </p:nvSpPr>
        <p:spPr>
          <a:xfrm>
            <a:off x="8551545" y="2660015"/>
            <a:ext cx="3482975" cy="360235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28125" y="2377440"/>
            <a:ext cx="2421890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多端口接口箱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3213652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30194" y="1032881"/>
            <a:ext cx="2152650" cy="155575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汇  报 </a:t>
            </a:r>
            <a:br>
              <a:rPr lang="en-US" altLang="zh-CN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  纲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41129" y="4591296"/>
            <a:ext cx="2731390" cy="808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艰苦奋斗   服务边疆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勇攀高峰   创新科技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5664957" y="1146547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项目建设情况</a:t>
            </a:r>
          </a:p>
        </p:txBody>
      </p:sp>
      <p:sp>
        <p:nvSpPr>
          <p:cNvPr id="17" name="矩形: 圆角 16"/>
          <p:cNvSpPr/>
          <p:nvPr/>
        </p:nvSpPr>
        <p:spPr>
          <a:xfrm>
            <a:off x="5664957" y="3729573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开放共享情况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46" y="3653896"/>
            <a:ext cx="937673" cy="924234"/>
          </a:xfrm>
          <a:prstGeom prst="rect">
            <a:avLst/>
          </a:prstGeom>
        </p:spPr>
      </p:pic>
      <p:sp>
        <p:nvSpPr>
          <p:cNvPr id="24" name="矩形: 圆角 23"/>
          <p:cNvSpPr/>
          <p:nvPr/>
        </p:nvSpPr>
        <p:spPr>
          <a:xfrm>
            <a:off x="5678292" y="2375541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装置技术特点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03115" y="1200785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1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603115" y="2429510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cap="none" normalizeH="0" baseline="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endParaRPr kumimoji="0" lang="zh-CN" altLang="en-US" sz="3200" b="1" i="0" u="none" strike="noStrike" kern="0" cap="none" spc="1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03115" y="3729355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cap="none" normalizeH="0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endParaRPr kumimoji="0" lang="zh-CN" altLang="en-US" sz="3000" b="1" i="0" u="none" strike="noStrike" kern="0" cap="none" spc="150" normalizeH="0" baseline="0" noProof="0" dirty="0">
              <a:ln>
                <a:noFill/>
              </a:ln>
              <a:solidFill>
                <a:srgbClr val="0057A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: 圆角 16"/>
          <p:cNvSpPr/>
          <p:nvPr/>
        </p:nvSpPr>
        <p:spPr>
          <a:xfrm>
            <a:off x="5678292" y="5061168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装置技术规划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16450" y="5060950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150" normalizeH="0" baseline="0" noProof="0" dirty="0">
                <a:ln>
                  <a:noFill/>
                </a:ln>
                <a:solidFill>
                  <a:srgbClr val="0057AD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40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-2147482622" descr="应用证明_页面_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8"/>
          <a:stretch>
            <a:fillRect/>
          </a:stretch>
        </p:blipFill>
        <p:spPr>
          <a:xfrm>
            <a:off x="9589770" y="2083435"/>
            <a:ext cx="2263775" cy="307276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" name="图片 -2147482619" descr="技术应用证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36"/>
          <a:stretch>
            <a:fillRect/>
          </a:stretch>
        </p:blipFill>
        <p:spPr>
          <a:xfrm>
            <a:off x="9589770" y="4222115"/>
            <a:ext cx="2263140" cy="25431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" name="矩形 3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三、开放共享情况</a:t>
            </a:r>
          </a:p>
        </p:txBody>
      </p:sp>
      <p:sp>
        <p:nvSpPr>
          <p:cNvPr id="5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642681"/>
            <a:ext cx="22974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辐照试验任务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6365" y="1148715"/>
            <a:ext cx="114236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lnSpc>
                <a:spcPts val="2400"/>
              </a:lnSpc>
              <a:buClr>
                <a:srgbClr val="FF0000"/>
              </a:buClr>
              <a:buFont typeface="Wingdings" panose="05000000000000000000" charset="0"/>
              <a:buChar char="n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装置运行以来陆续承接多项国家重要的航天、元器件型号任务，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为我国天关卫星、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ET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卫星、嫦娥七号探月工程、汤姆逊离子谱仪等任务提供了关键数据及技术支撑</a:t>
            </a:r>
          </a:p>
        </p:txBody>
      </p:sp>
      <p:pic>
        <p:nvPicPr>
          <p:cNvPr id="8" name="图片 -2147482624" descr="应用证明_页面_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082165"/>
            <a:ext cx="2262505" cy="319976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图片 -2147482623" descr="应用证明_页面_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625" y="2081530"/>
            <a:ext cx="2263762" cy="3200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图片 -2147482621" descr="应用证明_页面_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028"/>
          <a:stretch>
            <a:fillRect/>
          </a:stretch>
        </p:blipFill>
        <p:spPr>
          <a:xfrm>
            <a:off x="5561330" y="4222115"/>
            <a:ext cx="2263775" cy="25431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图片 -2147482620" descr="应用证明_页面_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544"/>
          <a:stretch>
            <a:fillRect/>
          </a:stretch>
        </p:blipFill>
        <p:spPr>
          <a:xfrm>
            <a:off x="7540625" y="4222115"/>
            <a:ext cx="2263775" cy="25431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图片 11" descr="银色的机器&#10;&#10;中度可信度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6" b="506"/>
          <a:stretch>
            <a:fillRect/>
          </a:stretch>
        </p:blipFill>
        <p:spPr>
          <a:xfrm>
            <a:off x="2937510" y="2268855"/>
            <a:ext cx="2306320" cy="1790700"/>
          </a:xfrm>
          <a:prstGeom prst="rect">
            <a:avLst/>
          </a:prstGeom>
          <a:ln w="412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图片 12" descr="厨房的摆设布局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4" r="2894"/>
          <a:stretch>
            <a:fillRect/>
          </a:stretch>
        </p:blipFill>
        <p:spPr>
          <a:xfrm>
            <a:off x="2937510" y="4588510"/>
            <a:ext cx="2306320" cy="1790700"/>
          </a:xfrm>
          <a:prstGeom prst="rect">
            <a:avLst/>
          </a:prstGeom>
          <a:ln w="412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80" r="13780"/>
          <a:stretch>
            <a:fillRect/>
          </a:stretch>
        </p:blipFill>
        <p:spPr>
          <a:xfrm>
            <a:off x="347980" y="2268855"/>
            <a:ext cx="2306320" cy="1790700"/>
          </a:xfrm>
          <a:prstGeom prst="rect">
            <a:avLst/>
          </a:prstGeom>
          <a:ln w="412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" name="图片 14" descr="电脑主机&#10;&#10;低可信度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" b="93"/>
          <a:stretch>
            <a:fillRect/>
          </a:stretch>
        </p:blipFill>
        <p:spPr>
          <a:xfrm>
            <a:off x="347980" y="4588510"/>
            <a:ext cx="2306320" cy="1790700"/>
          </a:xfrm>
          <a:prstGeom prst="rect">
            <a:avLst/>
          </a:prstGeom>
          <a:ln w="41275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16" name="组合 15"/>
          <p:cNvGrpSpPr/>
          <p:nvPr/>
        </p:nvGrpSpPr>
        <p:grpSpPr>
          <a:xfrm>
            <a:off x="348049" y="3555685"/>
            <a:ext cx="2306164" cy="516753"/>
            <a:chOff x="263594" y="3989974"/>
            <a:chExt cx="2306164" cy="516753"/>
          </a:xfrm>
        </p:grpSpPr>
        <p:sp>
          <p:nvSpPr>
            <p:cNvPr id="17" name="矩形 16"/>
            <p:cNvSpPr/>
            <p:nvPr/>
          </p:nvSpPr>
          <p:spPr>
            <a:xfrm>
              <a:off x="263595" y="3989974"/>
              <a:ext cx="2306163" cy="502002"/>
            </a:xfrm>
            <a:prstGeom prst="rect">
              <a:avLst/>
            </a:prstGeom>
            <a:solidFill>
              <a:srgbClr val="003F97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63594" y="3994917"/>
              <a:ext cx="2306164" cy="5118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</a:effectLst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X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</a:effectLst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射线探测卫星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latinLnBrk="0">
                <a:lnSpc>
                  <a:spcPct val="114000"/>
                </a:lnSpc>
                <a:buClrTx/>
                <a:buSzTx/>
                <a:buFontTx/>
                <a:buNone/>
                <a:defRPr/>
              </a:pPr>
              <a:r>
                <a:rPr lang="en-US" altLang="zh-CN" sz="1200" b="1" i="0" dirty="0">
                  <a:solidFill>
                    <a:schemeClr val="bg1"/>
                  </a:solidFill>
                  <a:effectLst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EP</a:t>
              </a:r>
              <a:r>
                <a:rPr lang="zh-CN" altLang="en-US" sz="1200" b="1" i="0" dirty="0">
                  <a:solidFill>
                    <a:schemeClr val="bg1"/>
                  </a:solidFill>
                  <a:effectLst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爱因斯坦探针</a:t>
              </a:r>
              <a:r>
                <a:rPr lang="en-US" altLang="zh-CN" sz="1200" b="1" i="0" dirty="0">
                  <a:solidFill>
                    <a:schemeClr val="bg1"/>
                  </a:solidFill>
                  <a:effectLst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COMS</a:t>
              </a:r>
              <a:r>
                <a:rPr lang="zh-CN" altLang="en-US" sz="1200" b="1" i="0" dirty="0">
                  <a:solidFill>
                    <a:schemeClr val="bg1"/>
                  </a:solidFill>
                  <a:effectLst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探测器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944241" y="3555685"/>
            <a:ext cx="2283460" cy="516890"/>
            <a:chOff x="286455" y="3989974"/>
            <a:chExt cx="2283460" cy="516890"/>
          </a:xfrm>
        </p:grpSpPr>
        <p:sp>
          <p:nvSpPr>
            <p:cNvPr id="20" name="矩形 19"/>
            <p:cNvSpPr/>
            <p:nvPr/>
          </p:nvSpPr>
          <p:spPr>
            <a:xfrm>
              <a:off x="286455" y="3989974"/>
              <a:ext cx="2283460" cy="502285"/>
            </a:xfrm>
            <a:prstGeom prst="rect">
              <a:avLst/>
            </a:prstGeom>
            <a:solidFill>
              <a:srgbClr val="003F97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48685" y="3995054"/>
              <a:ext cx="2189480" cy="5118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</a:effectLst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嫦娥七号探月工程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高能粒子探测器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50914" y="5877077"/>
            <a:ext cx="2306164" cy="502002"/>
            <a:chOff x="263594" y="3989974"/>
            <a:chExt cx="2306164" cy="502002"/>
          </a:xfrm>
        </p:grpSpPr>
        <p:sp>
          <p:nvSpPr>
            <p:cNvPr id="23" name="矩形 22"/>
            <p:cNvSpPr/>
            <p:nvPr/>
          </p:nvSpPr>
          <p:spPr>
            <a:xfrm>
              <a:off x="263595" y="3989974"/>
              <a:ext cx="2306163" cy="502002"/>
            </a:xfrm>
            <a:prstGeom prst="rect">
              <a:avLst/>
            </a:prstGeom>
            <a:solidFill>
              <a:srgbClr val="003F97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63594" y="3994917"/>
              <a:ext cx="2306164" cy="497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</a:effectLst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中国空间站巡天望远镜</a:t>
              </a:r>
            </a:p>
            <a:p>
              <a:pPr algn="ctr">
                <a:lnSpc>
                  <a:spcPct val="114000"/>
                </a:lnSpc>
                <a:defRPr/>
              </a:pPr>
              <a:r>
                <a:rPr lang="zh-CN" altLang="en-US" sz="1200" b="1" i="0" dirty="0">
                  <a:solidFill>
                    <a:schemeClr val="bg1"/>
                  </a:solidFill>
                  <a:effectLst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国产</a:t>
              </a:r>
              <a:r>
                <a:rPr lang="en-US" altLang="zh-CN" sz="1200" b="1" i="0" dirty="0">
                  <a:solidFill>
                    <a:schemeClr val="bg1"/>
                  </a:solidFill>
                  <a:effectLst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CCD</a:t>
              </a:r>
              <a:r>
                <a:rPr lang="zh-CN" altLang="en-US" sz="1200" b="1" i="0" dirty="0">
                  <a:solidFill>
                    <a:schemeClr val="bg1"/>
                  </a:solidFill>
                  <a:effectLst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探测器研制和考核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908369" y="5877077"/>
            <a:ext cx="2359265" cy="502002"/>
            <a:chOff x="231843" y="3989974"/>
            <a:chExt cx="2359265" cy="502002"/>
          </a:xfrm>
        </p:grpSpPr>
        <p:sp>
          <p:nvSpPr>
            <p:cNvPr id="26" name="矩形 25"/>
            <p:cNvSpPr/>
            <p:nvPr/>
          </p:nvSpPr>
          <p:spPr>
            <a:xfrm>
              <a:off x="263595" y="3989974"/>
              <a:ext cx="2306163" cy="502002"/>
            </a:xfrm>
            <a:prstGeom prst="rect">
              <a:avLst/>
            </a:prstGeom>
            <a:solidFill>
              <a:srgbClr val="003F97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31843" y="3994917"/>
              <a:ext cx="2359265" cy="497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63500">
                      <a:schemeClr val="bg1"/>
                    </a:glow>
                  </a:effectLst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激光惯约核聚变装置</a:t>
              </a:r>
            </a:p>
            <a:p>
              <a:pPr algn="ctr">
                <a:lnSpc>
                  <a:spcPct val="114000"/>
                </a:lnSpc>
                <a:defRPr/>
              </a:pPr>
              <a:r>
                <a:rPr lang="zh-CN" altLang="en-US" sz="1200" b="1" i="0" dirty="0">
                  <a:solidFill>
                    <a:schemeClr val="bg1"/>
                  </a:solidFill>
                  <a:effectLst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rPr>
                <a:t>关键诊断设备：汤姆逊离子谱仪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三、开放共享情况</a:t>
            </a:r>
            <a:endParaRPr lang="en-US" altLang="zh-CN" sz="3000" b="1" kern="0" spc="50" dirty="0">
              <a:ln w="11430"/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642681"/>
            <a:ext cx="22974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辐照试验任务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6365" y="1143000"/>
            <a:ext cx="114236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ts val="2400"/>
              </a:lnSpc>
              <a:buClr>
                <a:srgbClr val="FF0000"/>
              </a:buClr>
              <a:buFont typeface="Wingdings" panose="05000000000000000000" charset="0"/>
              <a:buChar char="n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截至目前已完成我国航天工程载荷及探测器等质子辐照评估、考核等重要试验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5项</a:t>
            </a:r>
          </a:p>
        </p:txBody>
      </p:sp>
      <p:graphicFrame>
        <p:nvGraphicFramePr>
          <p:cNvPr id="7" name="表格 6"/>
          <p:cNvGraphicFramePr/>
          <p:nvPr/>
        </p:nvGraphicFramePr>
        <p:xfrm>
          <a:off x="914315" y="1638387"/>
          <a:ext cx="9960610" cy="49961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07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9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5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sz="1700" b="1" kern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序号</a:t>
                      </a:r>
                    </a:p>
                  </a:txBody>
                  <a:tcPr marL="12700" marR="12700" marT="12700" anchor="ctr">
                    <a:lnR>
                      <a:noFill/>
                    </a:lnR>
                    <a:solidFill>
                      <a:srgbClr val="0057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sz="1700" b="1" kern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试验单位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rgbClr val="0057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sz="1700" b="1" kern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试验内容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rgbClr val="0057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sz="1700" b="1" kern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试验时间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solidFill>
                      <a:srgbClr val="0057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01</a:t>
                      </a:r>
                      <a:endParaRPr lang="en-US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中国电子科技集团第四十四研究所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空间站巡天望远镜CCD探测器抗辐射能力考核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2023年10月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8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02</a:t>
                      </a:r>
                      <a:endParaRPr lang="en-US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中国科学院上海技术物理研究所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爱因斯坦探针软X射线CMOS探测器辐射效应评估、考核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2023年10月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03</a:t>
                      </a:r>
                      <a:endParaRPr lang="en-US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中国工程物理研究院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激光惯约装置汤姆逊离子谱仪质子辐射标定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2023年11月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2700" marR="12700" marT="12700" anchor="ctr"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中国科学院国家科学空间中心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嫦娥七号高能粒子探测器标定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2023年12月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05</a:t>
                      </a:r>
                      <a:endParaRPr lang="en-US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中国航天科技集团八院808所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XX卫星DRAM在轨故障地面辐照试验复现、摸底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2023年12月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3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06</a:t>
                      </a:r>
                      <a:endParaRPr lang="en-US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中国航天科技集团八院811所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太阳电池在轨性能衰减地面辐照试验复现、预示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2024年01月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07</a:t>
                      </a:r>
                      <a:endParaRPr lang="en-US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中国科学院国家科学空间中心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XX-19卫星在轨故障地面复现、评估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2024年01月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</a:t>
                      </a:r>
                      <a:endParaRPr lang="en-US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中国科学院上海天文台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系外行星巡天望远镜CMOS探测器位移损伤效应评估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2024年03月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09</a:t>
                      </a:r>
                      <a:endParaRPr lang="en-US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中国航天科技集团五院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星用12路并行光发射模块质子辐射效应评估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2024年04月</a:t>
                      </a: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中国科学院国家科学空间中心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星用SADE板卡系列核心芯片质子辐射效应评估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2024年05月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2700" marR="12700" marT="1270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中国电子科技集团第四十四研究所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国产新型强度调制器质子辐照试验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2024年06月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2700" marR="12700" marT="12700" anchor="ctr"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中国科学院近代物理研究所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微束平台气体电离室探测器标定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2024年07月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12700" marR="12700" marT="1270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中兴通讯股份有限公司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国产电源器件质子单粒子效应试验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2024年08月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12700" marR="12700" marT="12700" anchor="ctr"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中国科学院上海天文台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ET</a:t>
                      </a:r>
                      <a:r>
                        <a:rPr lang="zh-CN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项目凌星</a:t>
                      </a:r>
                      <a:r>
                        <a:rPr lang="en-US" alt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微引力望远镜可见光</a:t>
                      </a:r>
                      <a:r>
                        <a:rPr lang="en-US" alt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CMOS</a:t>
                      </a:r>
                      <a:r>
                        <a:rPr lang="zh-CN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探测器质子试验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年0</a:t>
                      </a:r>
                      <a:r>
                        <a:rPr lang="en-US" alt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L="12700" marR="12700" marT="1270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...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50" b="1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1553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12700" marR="12700" marT="12700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哈尔滨一芯科技有限公司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TanSAT-2</a:t>
                      </a:r>
                      <a:r>
                        <a:rPr lang="zh-CN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卫星</a:t>
                      </a:r>
                      <a:r>
                        <a:rPr lang="en-US" altLang="zh-CN" sz="120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3000</a:t>
                      </a:r>
                      <a:r>
                        <a:rPr lang="en-US" altLang="en-US" sz="120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×</a:t>
                      </a:r>
                      <a:r>
                        <a:rPr lang="en-US" altLang="zh-CN" sz="120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1024</a:t>
                      </a:r>
                      <a:r>
                        <a:rPr lang="zh-CN" altLang="en-US" sz="1450" b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短波红外焦平面探测器位移损伤试验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450" b="1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zh-CN" sz="1450" b="1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sz="1450" b="1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450" b="1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07</a:t>
                      </a:r>
                      <a:r>
                        <a:rPr lang="zh-CN" sz="1450" b="1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月</a:t>
                      </a:r>
                    </a:p>
                  </a:txBody>
                  <a:tcPr marL="12700" marR="12700" marT="12700"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三、开放共享情况</a:t>
            </a:r>
          </a:p>
        </p:txBody>
      </p:sp>
      <p:sp>
        <p:nvSpPr>
          <p:cNvPr id="3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642681"/>
            <a:ext cx="16878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机时情况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6365" y="1164590"/>
            <a:ext cx="114236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ts val="2400"/>
              </a:lnSpc>
              <a:buClr>
                <a:srgbClr val="FF0000"/>
              </a:buClr>
              <a:buFont typeface="Wingdings" panose="05000000000000000000" charset="0"/>
              <a:buChar char="n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正式开放运行至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7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月已供束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120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天，累计机时达到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951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小时，共计试验用户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33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家，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达到国内同类基础设施开放共享水平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395" y="1999615"/>
            <a:ext cx="6356985" cy="460248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28625" y="2349500"/>
            <a:ext cx="2174875" cy="395351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94360" y="2232660"/>
            <a:ext cx="17030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辐射试验单位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2739390" y="2228850"/>
            <a:ext cx="2174875" cy="407924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429260" y="2195195"/>
            <a:ext cx="2172970" cy="443230"/>
          </a:xfrm>
          <a:prstGeom prst="round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tx1"/>
                </a:solidFill>
              </a:rPr>
              <a:t>科研院所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2740660" y="2195195"/>
            <a:ext cx="2172970" cy="443230"/>
          </a:xfrm>
          <a:prstGeom prst="round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商用卫星器件单位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287"/>
          <a:stretch>
            <a:fillRect/>
          </a:stretch>
        </p:blipFill>
        <p:spPr>
          <a:xfrm>
            <a:off x="497205" y="2666365"/>
            <a:ext cx="849630" cy="5721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t="10066"/>
          <a:stretch>
            <a:fillRect/>
          </a:stretch>
        </p:blipFill>
        <p:spPr>
          <a:xfrm>
            <a:off x="606425" y="5626735"/>
            <a:ext cx="1467485" cy="4692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3192780"/>
            <a:ext cx="789305" cy="71437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28625" y="3921125"/>
            <a:ext cx="10687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华文行楷" panose="02010800040101010101" charset="-122"/>
                <a:ea typeface="华文行楷" panose="02010800040101010101" charset="-122"/>
              </a:rPr>
              <a:t>中科院近物所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360" y="3282950"/>
            <a:ext cx="1007110" cy="67183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317625" y="3907790"/>
            <a:ext cx="11410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华文行楷" panose="02010800040101010101" charset="-122"/>
                <a:ea typeface="华文行楷" panose="02010800040101010101" charset="-122"/>
              </a:rPr>
              <a:t>中科院微电子所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015" y="2591435"/>
            <a:ext cx="728345" cy="72834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495"/>
          <a:stretch>
            <a:fillRect/>
          </a:stretch>
        </p:blipFill>
        <p:spPr>
          <a:xfrm>
            <a:off x="544830" y="4209415"/>
            <a:ext cx="789305" cy="52324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97" b="30207"/>
          <a:stretch>
            <a:fillRect/>
          </a:stretch>
        </p:blipFill>
        <p:spPr>
          <a:xfrm>
            <a:off x="1290955" y="5163820"/>
            <a:ext cx="1248410" cy="47815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70" y="4152900"/>
            <a:ext cx="623570" cy="62357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510665" y="4777740"/>
            <a:ext cx="848360" cy="375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>
                <a:latin typeface="华文行楷" panose="02010800040101010101" charset="-122"/>
                <a:ea typeface="华文行楷" panose="02010800040101010101" charset="-122"/>
              </a:rPr>
              <a:t>工信部</a:t>
            </a:r>
          </a:p>
          <a:p>
            <a:r>
              <a:rPr lang="zh-CN" altLang="en-US" sz="1000">
                <a:latin typeface="华文行楷" panose="02010800040101010101" charset="-122"/>
                <a:ea typeface="华文行楷" panose="02010800040101010101" charset="-122"/>
              </a:rPr>
              <a:t>电子五所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84200" y="4755515"/>
            <a:ext cx="7639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华文行楷" panose="02010800040101010101" charset="-122"/>
                <a:ea typeface="华文行楷" panose="02010800040101010101" charset="-122"/>
              </a:rPr>
              <a:t>航天</a:t>
            </a:r>
            <a:r>
              <a:rPr lang="zh-CN" sz="1000">
                <a:latin typeface="华文行楷" panose="02010800040101010101" charset="-122"/>
                <a:ea typeface="华文行楷" panose="02010800040101010101" charset="-122"/>
              </a:rPr>
              <a:t>五院</a:t>
            </a:r>
          </a:p>
          <a:p>
            <a:r>
              <a:rPr lang="zh-CN" sz="1000">
                <a:latin typeface="华文行楷" panose="02010800040101010101" charset="-122"/>
                <a:ea typeface="华文行楷" panose="02010800040101010101" charset="-122"/>
              </a:rPr>
              <a:t>物资部、</a:t>
            </a:r>
            <a:r>
              <a:rPr lang="en-US" altLang="zh-CN" sz="1000">
                <a:latin typeface="华文行楷" panose="02010800040101010101" charset="-122"/>
                <a:ea typeface="华文行楷" panose="02010800040101010101" charset="-122"/>
              </a:rPr>
              <a:t>771</a:t>
            </a:r>
            <a:r>
              <a:rPr lang="zh-CN" altLang="en-US" sz="1000">
                <a:latin typeface="华文行楷" panose="02010800040101010101" charset="-122"/>
                <a:ea typeface="华文行楷" panose="02010800040101010101" charset="-122"/>
              </a:rPr>
              <a:t>、</a:t>
            </a:r>
            <a:r>
              <a:rPr lang="en-US" altLang="zh-CN" sz="1000">
                <a:latin typeface="华文行楷" panose="02010800040101010101" charset="-122"/>
                <a:ea typeface="华文行楷" panose="02010800040101010101" charset="-122"/>
              </a:rPr>
              <a:t>772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" t="15469" b="40237"/>
          <a:stretch>
            <a:fillRect/>
          </a:stretch>
        </p:blipFill>
        <p:spPr>
          <a:xfrm>
            <a:off x="2798445" y="2893695"/>
            <a:ext cx="1043305" cy="35052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88" b="34426"/>
          <a:stretch>
            <a:fillRect/>
          </a:stretch>
        </p:blipFill>
        <p:spPr>
          <a:xfrm>
            <a:off x="3638550" y="2807335"/>
            <a:ext cx="1170305" cy="49212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2745" y="3951605"/>
            <a:ext cx="1041400" cy="1041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150" y="3557905"/>
            <a:ext cx="1174750" cy="4235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560" y="5023485"/>
            <a:ext cx="741680" cy="5575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150" y="3833495"/>
            <a:ext cx="601345" cy="60134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8"/>
          <a:srcRect l="24855" t="5147" r="34137"/>
          <a:stretch>
            <a:fillRect/>
          </a:stretch>
        </p:blipFill>
        <p:spPr>
          <a:xfrm>
            <a:off x="3929380" y="4589780"/>
            <a:ext cx="744855" cy="75692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3908425" y="5238750"/>
            <a:ext cx="8959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华文行楷" panose="02010800040101010101" charset="-122"/>
                <a:ea typeface="华文行楷" panose="02010800040101010101" charset="-122"/>
              </a:rPr>
              <a:t>浙江航芯源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485" y="5680710"/>
            <a:ext cx="1508125" cy="4070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4653915"/>
            <a:ext cx="4079875" cy="19704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2" name="对象 -2147482624"/>
          <p:cNvGraphicFramePr>
            <a:graphicFrameLocks noChangeAspect="1"/>
          </p:cNvGraphicFramePr>
          <p:nvPr/>
        </p:nvGraphicFramePr>
        <p:xfrm>
          <a:off x="802005" y="2830195"/>
          <a:ext cx="5270500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r:id="rId5" imgW="4939030" imgH="3483610" progId="Visio.Drawing.15">
                  <p:embed/>
                </p:oleObj>
              </mc:Choice>
              <mc:Fallback>
                <p:oleObj r:id="rId5" imgW="4939030" imgH="3483610" progId="Visio.Drawing.15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2005" y="2830195"/>
                        <a:ext cx="5270500" cy="37147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>
                            <a:lumMod val="65000"/>
                          </a:schemeClr>
                        </a:solidFill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三、开放共享情况</a:t>
            </a:r>
          </a:p>
        </p:txBody>
      </p:sp>
      <p:sp>
        <p:nvSpPr>
          <p:cNvPr id="4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642681"/>
            <a:ext cx="19926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器件数据库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1615" y="1116965"/>
            <a:ext cx="1132776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lnSpc>
                <a:spcPts val="3000"/>
              </a:lnSpc>
              <a:buClr>
                <a:srgbClr val="FF0000"/>
              </a:buClr>
              <a:buFont typeface="Wingdings" panose="05000000000000000000" charset="0"/>
              <a:buChar char="n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器件数据库为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低成本商用卫星器件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在辐射环境下的研究提供支持</a:t>
            </a:r>
          </a:p>
          <a:p>
            <a:pPr marL="342900" indent="-342900" algn="just" fontAlgn="auto">
              <a:lnSpc>
                <a:spcPts val="3000"/>
              </a:lnSpc>
              <a:buClr>
                <a:srgbClr val="FF0000"/>
              </a:buClr>
              <a:buFont typeface="Wingdings" panose="05000000000000000000" charset="0"/>
              <a:buChar char="n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系统实现了器件数据的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存储与高效查询，已收录超过10万余条数据</a:t>
            </a:r>
          </a:p>
          <a:p>
            <a:pPr marL="342900" indent="-342900" algn="just" fontAlgn="auto">
              <a:lnSpc>
                <a:spcPts val="3000"/>
              </a:lnSpc>
              <a:buClr>
                <a:srgbClr val="FF0000"/>
              </a:buClr>
              <a:buFont typeface="Wingdings" panose="05000000000000000000" charset="0"/>
              <a:buChar char="n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特设知识库包含试验标准、评定建议及辐射损伤机理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indent="0" algn="just" fontAlgn="auto">
              <a:lnSpc>
                <a:spcPts val="3000"/>
              </a:lnSpc>
              <a:buClr>
                <a:srgbClr val="FF0000"/>
              </a:buClr>
              <a:buFont typeface="Wingdings" panose="05000000000000000000" charset="0"/>
              <a:buNone/>
            </a:pP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2573655"/>
            <a:ext cx="4080510" cy="19170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</p:pic>
      <p:sp>
        <p:nvSpPr>
          <p:cNvPr id="8" name="矩形 34"/>
          <p:cNvSpPr/>
          <p:nvPr/>
        </p:nvSpPr>
        <p:spPr>
          <a:xfrm>
            <a:off x="7461551" y="2473674"/>
            <a:ext cx="2643946" cy="306705"/>
          </a:xfrm>
          <a:prstGeom prst="rect">
            <a:avLst/>
          </a:prstGeom>
          <a:solidFill>
            <a:srgbClr val="00368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数据库存储元器件界面</a:t>
            </a:r>
          </a:p>
        </p:txBody>
      </p:sp>
      <p:sp>
        <p:nvSpPr>
          <p:cNvPr id="11" name="矩形 34"/>
          <p:cNvSpPr/>
          <p:nvPr/>
        </p:nvSpPr>
        <p:spPr>
          <a:xfrm>
            <a:off x="7563423" y="4573863"/>
            <a:ext cx="2643946" cy="306705"/>
          </a:xfrm>
          <a:prstGeom prst="rect">
            <a:avLst/>
          </a:prstGeom>
          <a:solidFill>
            <a:srgbClr val="00368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数据库知识库界面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315085" y="2531110"/>
            <a:ext cx="4433570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低成本和商业卫星用器件抗辐射方法流程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3213652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30194" y="1032881"/>
            <a:ext cx="2152650" cy="155575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汇  报 </a:t>
            </a:r>
            <a:br>
              <a:rPr lang="en-US" altLang="zh-CN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  纲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41129" y="4591296"/>
            <a:ext cx="2731390" cy="808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艰苦奋斗   服务边疆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勇攀高峰   创新科技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5664957" y="1146547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项目建设情况</a:t>
            </a:r>
          </a:p>
        </p:txBody>
      </p:sp>
      <p:sp>
        <p:nvSpPr>
          <p:cNvPr id="17" name="矩形: 圆角 16"/>
          <p:cNvSpPr/>
          <p:nvPr/>
        </p:nvSpPr>
        <p:spPr>
          <a:xfrm>
            <a:off x="5664957" y="3729573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开放共享情况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46" y="3653896"/>
            <a:ext cx="937673" cy="924234"/>
          </a:xfrm>
          <a:prstGeom prst="rect">
            <a:avLst/>
          </a:prstGeom>
        </p:spPr>
      </p:pic>
      <p:sp>
        <p:nvSpPr>
          <p:cNvPr id="24" name="矩形: 圆角 23"/>
          <p:cNvSpPr/>
          <p:nvPr/>
        </p:nvSpPr>
        <p:spPr>
          <a:xfrm>
            <a:off x="5664957" y="2375541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装置技术特点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03115" y="1200785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15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603115" y="2429510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150" normalizeH="0" baseline="0" noProof="0" dirty="0">
                <a:ln>
                  <a:noFill/>
                </a:ln>
                <a:solidFill>
                  <a:srgbClr val="0057AD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03115" y="3729355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150" normalizeH="0" baseline="0" noProof="0" dirty="0">
                <a:ln>
                  <a:noFill/>
                </a:ln>
                <a:solidFill>
                  <a:srgbClr val="0057AD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</a:p>
        </p:txBody>
      </p:sp>
      <p:sp>
        <p:nvSpPr>
          <p:cNvPr id="5" name="矩形: 圆角 16"/>
          <p:cNvSpPr/>
          <p:nvPr/>
        </p:nvSpPr>
        <p:spPr>
          <a:xfrm>
            <a:off x="5678292" y="5061168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装置技术规划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16450" y="5060950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150" normalizeH="0" baseline="0" noProof="0" dirty="0">
                <a:ln>
                  <a:noFill/>
                </a:ln>
                <a:solidFill>
                  <a:srgbClr val="0057AD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40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三、开放共享情况</a:t>
            </a:r>
          </a:p>
        </p:txBody>
      </p:sp>
      <p:sp>
        <p:nvSpPr>
          <p:cNvPr id="4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642681"/>
            <a:ext cx="19926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实验室资质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1615" y="1116965"/>
            <a:ext cx="10980420" cy="201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lnSpc>
                <a:spcPts val="3000"/>
              </a:lnSpc>
              <a:buClr>
                <a:srgbClr val="FF0000"/>
              </a:buClr>
              <a:buFont typeface="Wingdings" panose="05000000000000000000" charset="0"/>
              <a:buChar char="n"/>
            </a:pPr>
            <a:r>
              <a:rPr lang="zh-CN" altLang="en-US" sz="19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国内唯一的国防领域和</a:t>
            </a:r>
            <a:r>
              <a:rPr lang="zh-CN" altLang="en-US" sz="19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CNAS认可</a:t>
            </a:r>
            <a:r>
              <a:rPr lang="zh-CN" altLang="en-US" sz="19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的总剂量辐射效应试验及电荷耦合器件检测实验室</a:t>
            </a:r>
          </a:p>
          <a:p>
            <a:pPr marL="0" lvl="2" indent="-342900" algn="dist" fontAlgn="auto">
              <a:lnSpc>
                <a:spcPts val="3000"/>
              </a:lnSpc>
              <a:buClr>
                <a:srgbClr val="FF0000"/>
              </a:buClr>
              <a:buFont typeface="Wingdings" panose="05000000000000000000" charset="0"/>
              <a:buChar char="n"/>
            </a:pPr>
            <a:r>
              <a:rPr lang="zh-CN" altLang="en-US" sz="19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国内首家且唯一通过</a:t>
            </a:r>
            <a:r>
              <a:rPr lang="en-US" altLang="zh-CN" sz="19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GJB9001C</a:t>
            </a:r>
            <a:r>
              <a:rPr lang="zh-CN" altLang="en-US" sz="19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认证</a:t>
            </a:r>
            <a:r>
              <a:rPr lang="zh-CN" altLang="en-US" sz="19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的辐射效应试验、及</a:t>
            </a:r>
            <a:r>
              <a:rPr lang="zh-CN" altLang="en-US" sz="19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试验设计</a:t>
            </a:r>
            <a:r>
              <a:rPr lang="zh-CN" altLang="en-US" sz="19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的开发单位，</a:t>
            </a:r>
            <a:r>
              <a:rPr lang="zh-CN" altLang="en-US" sz="19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可在新结构、新工艺、新器件等无现行有效的辐射试验标准时，按工程要求设计开发新方法，保证评估结果的准确性</a:t>
            </a:r>
            <a:endParaRPr lang="en-US" altLang="zh-CN" sz="2000" b="1" i="0" dirty="0">
              <a:solidFill>
                <a:schemeClr val="tx1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 fontAlgn="auto">
              <a:lnSpc>
                <a:spcPts val="3000"/>
              </a:lnSpc>
              <a:buClr>
                <a:srgbClr val="FF0000"/>
              </a:buClr>
              <a:buFont typeface="Wingdings" panose="05000000000000000000" charset="0"/>
              <a:buChar char="n"/>
            </a:pP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indent="0" algn="just" fontAlgn="auto">
              <a:lnSpc>
                <a:spcPts val="3000"/>
              </a:lnSpc>
              <a:buClr>
                <a:srgbClr val="FF0000"/>
              </a:buClr>
              <a:buFont typeface="Wingdings" panose="05000000000000000000" charset="0"/>
              <a:buNone/>
            </a:pP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33" y="2826826"/>
            <a:ext cx="11533333" cy="324761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246313" y="6074445"/>
            <a:ext cx="7704536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i="0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能力全面覆盖</a:t>
            </a:r>
            <a:r>
              <a:rPr lang="en-US" altLang="zh-CN" sz="2000" b="1" i="0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γ</a:t>
            </a:r>
            <a:r>
              <a:rPr lang="zh-CN" altLang="en-US" sz="2000" b="1" i="0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、电子、</a:t>
            </a:r>
            <a:r>
              <a:rPr lang="en-US" altLang="zh-CN" sz="2000" b="1" i="0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sz="2000" b="1" i="0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射线、</a:t>
            </a:r>
            <a:r>
              <a:rPr lang="zh-CN" altLang="en-US" sz="2000" b="1" i="0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质子</a:t>
            </a:r>
            <a:r>
              <a:rPr lang="zh-CN" altLang="en-US" sz="2000" b="1" i="0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等累积辐射效应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3213652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30194" y="1032881"/>
            <a:ext cx="2152650" cy="155575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汇  报 </a:t>
            </a:r>
            <a:br>
              <a:rPr lang="en-US" altLang="zh-CN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  纲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41129" y="4591296"/>
            <a:ext cx="2731390" cy="808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艰苦奋斗   服务边疆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勇攀高峰   创新科技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5664957" y="1146547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项目建设情况</a:t>
            </a:r>
          </a:p>
        </p:txBody>
      </p:sp>
      <p:sp>
        <p:nvSpPr>
          <p:cNvPr id="17" name="矩形: 圆角 16"/>
          <p:cNvSpPr/>
          <p:nvPr/>
        </p:nvSpPr>
        <p:spPr>
          <a:xfrm>
            <a:off x="5664957" y="3729573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开放应用情况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46" y="3653896"/>
            <a:ext cx="937673" cy="924234"/>
          </a:xfrm>
          <a:prstGeom prst="rect">
            <a:avLst/>
          </a:prstGeom>
        </p:spPr>
      </p:pic>
      <p:sp>
        <p:nvSpPr>
          <p:cNvPr id="24" name="矩形: 圆角 23"/>
          <p:cNvSpPr/>
          <p:nvPr/>
        </p:nvSpPr>
        <p:spPr>
          <a:xfrm>
            <a:off x="5678292" y="2375541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装置技术特点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03115" y="1200785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1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603115" y="2429510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cap="none" normalizeH="0" baseline="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endParaRPr kumimoji="0" lang="zh-CN" altLang="en-US" sz="3200" b="1" i="0" u="none" strike="noStrike" kern="0" cap="none" spc="1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03115" y="3729355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cap="none" normalizeH="0" baseline="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endParaRPr kumimoji="0" lang="zh-CN" altLang="en-US" sz="3200" b="1" i="0" u="none" strike="noStrike" kern="0" cap="none" spc="15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: 圆角 16"/>
          <p:cNvSpPr/>
          <p:nvPr/>
        </p:nvSpPr>
        <p:spPr>
          <a:xfrm>
            <a:off x="5678292" y="5061168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装置技术规划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16450" y="5060950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cap="none" normalizeH="0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40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四、装置技术规划</a:t>
            </a:r>
          </a:p>
        </p:txBody>
      </p:sp>
      <p:sp>
        <p:nvSpPr>
          <p:cNvPr id="3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71120" y="642681"/>
            <a:ext cx="26022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zh-CN" altLang="en-US" sz="2400" b="1" noProof="0" dirty="0">
                <a:solidFill>
                  <a:schemeClr val="bg1"/>
                </a:solidFill>
                <a:effectLst>
                  <a:outerShdw blurRad="12700" dist="12700" dir="2700000" algn="tl">
                    <a:srgbClr val="000000">
                      <a:alpha val="55000"/>
                    </a:srgbClr>
                  </a:outerShdw>
                </a:effectLst>
                <a:sym typeface="+mn-ea"/>
              </a:rPr>
              <a:t>故障报警及诊断</a:t>
            </a:r>
          </a:p>
        </p:txBody>
      </p:sp>
      <p:graphicFrame>
        <p:nvGraphicFramePr>
          <p:cNvPr id="27661" name="对象 1"/>
          <p:cNvGraphicFramePr>
            <a:graphicFrameLocks noChangeAspect="1"/>
          </p:cNvGraphicFramePr>
          <p:nvPr/>
        </p:nvGraphicFramePr>
        <p:xfrm>
          <a:off x="6351270" y="1779270"/>
          <a:ext cx="2540635" cy="143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4" imgW="4097655" imgH="1461135" progId="Visio.Drawing.15">
                  <p:embed/>
                </p:oleObj>
              </mc:Choice>
              <mc:Fallback>
                <p:oleObj r:id="rId4" imgW="4097655" imgH="1461135" progId="Visio.Drawing.15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1270" y="1779270"/>
                        <a:ext cx="2540635" cy="143002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2" name="文本框 3"/>
          <p:cNvSpPr txBox="1"/>
          <p:nvPr/>
        </p:nvSpPr>
        <p:spPr>
          <a:xfrm>
            <a:off x="6728143" y="3209290"/>
            <a:ext cx="1287462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800" b="1" i="0" dirty="0">
                <a:latin typeface="等线" panose="02010600030101010101" charset="-122"/>
                <a:ea typeface="等线" panose="02010600030101010101" charset="-122"/>
              </a:rPr>
              <a:t>数据划分</a:t>
            </a:r>
            <a:endParaRPr lang="zh-CN" altLang="en-US" sz="1400" b="1" i="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7663" name="文本框 4"/>
          <p:cNvSpPr txBox="1"/>
          <p:nvPr/>
        </p:nvSpPr>
        <p:spPr>
          <a:xfrm>
            <a:off x="7830185" y="6340475"/>
            <a:ext cx="280828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800" b="1" i="0" dirty="0">
                <a:latin typeface="等线" panose="02010600030101010101" charset="-122"/>
                <a:ea typeface="等线" panose="02010600030101010101" charset="-122"/>
              </a:rPr>
              <a:t>深度学习网络模型搭建</a:t>
            </a:r>
            <a:endParaRPr lang="zh-CN" altLang="en-US" sz="1400" b="1" i="0" dirty="0"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27666" name="对象 10"/>
          <p:cNvGraphicFramePr>
            <a:graphicFrameLocks noChangeAspect="1"/>
          </p:cNvGraphicFramePr>
          <p:nvPr/>
        </p:nvGraphicFramePr>
        <p:xfrm>
          <a:off x="5768340" y="3876675"/>
          <a:ext cx="6269990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r:id="rId6" imgW="11703050" imgH="5302250" progId="Visio.Drawing.15">
                  <p:embed/>
                </p:oleObj>
              </mc:Choice>
              <mc:Fallback>
                <p:oleObj r:id="rId6" imgW="11703050" imgH="5302250" progId="Visio.Drawing.15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68340" y="3876675"/>
                        <a:ext cx="6269990" cy="2463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7" name="文本框 11"/>
          <p:cNvSpPr txBox="1"/>
          <p:nvPr/>
        </p:nvSpPr>
        <p:spPr>
          <a:xfrm>
            <a:off x="9704070" y="3209608"/>
            <a:ext cx="128587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800" b="1" i="0" dirty="0">
                <a:latin typeface="等线" panose="02010600030101010101" charset="-122"/>
                <a:ea typeface="等线" panose="02010600030101010101" charset="-122"/>
              </a:rPr>
              <a:t>环境构建</a:t>
            </a:r>
            <a:endParaRPr lang="zh-CN" altLang="en-US" sz="1400" b="1" i="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7668" name="文本框 12"/>
          <p:cNvSpPr txBox="1"/>
          <p:nvPr/>
        </p:nvSpPr>
        <p:spPr>
          <a:xfrm>
            <a:off x="463550" y="6329998"/>
            <a:ext cx="2465388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b="1" i="0" dirty="0">
                <a:latin typeface="仿宋" panose="02010609060101010101" charset="-122"/>
                <a:ea typeface="仿宋" panose="02010609060101010101" charset="-122"/>
              </a:rPr>
              <a:t>数据采集及预处理</a:t>
            </a:r>
          </a:p>
        </p:txBody>
      </p:sp>
      <p:pic>
        <p:nvPicPr>
          <p:cNvPr id="27669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1955" y="1738630"/>
            <a:ext cx="2727960" cy="1470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16" r="17255"/>
          <a:stretch>
            <a:fillRect/>
          </a:stretch>
        </p:blipFill>
        <p:spPr>
          <a:xfrm>
            <a:off x="255905" y="1888490"/>
            <a:ext cx="2275840" cy="4441825"/>
          </a:xfrm>
          <a:prstGeom prst="rect">
            <a:avLst/>
          </a:prstGeom>
        </p:spPr>
      </p:pic>
      <p:sp>
        <p:nvSpPr>
          <p:cNvPr id="11" name="下箭头 10"/>
          <p:cNvSpPr/>
          <p:nvPr/>
        </p:nvSpPr>
        <p:spPr>
          <a:xfrm>
            <a:off x="10072370" y="3598545"/>
            <a:ext cx="229870" cy="412115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5931535" y="2405380"/>
            <a:ext cx="433070" cy="21653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8847455" y="2405380"/>
            <a:ext cx="424180" cy="21653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03213" y="1150620"/>
            <a:ext cx="11784013" cy="47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defTabSz="914400">
              <a:lnSpc>
                <a:spcPct val="125000"/>
              </a:lnSpc>
              <a:buClrTx/>
              <a:buSzTx/>
              <a:buFontTx/>
              <a:buBlip>
                <a:blip r:embed="rId10"/>
              </a:buBlip>
              <a:defRPr/>
            </a:pPr>
            <a:r>
              <a:rPr kumimoji="0" lang="zh-CN" altLang="en-US" sz="2000" b="1" i="0" kern="1200" cap="none" spc="0" normalizeH="0" baseline="0" noProof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基于更鼓回读脉冲电源系统的故障大数据建模+加速器故障诊断分析及预测，提高装置运维能力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521"/>
          <a:stretch>
            <a:fillRect/>
          </a:stretch>
        </p:blipFill>
        <p:spPr>
          <a:xfrm>
            <a:off x="2733040" y="4377055"/>
            <a:ext cx="3002915" cy="16713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文本框 4"/>
          <p:cNvSpPr txBox="1"/>
          <p:nvPr/>
        </p:nvSpPr>
        <p:spPr>
          <a:xfrm>
            <a:off x="2847340" y="6316980"/>
            <a:ext cx="299783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i="0" dirty="0">
                <a:latin typeface="仿宋" panose="02010609060101010101" charset="-122"/>
                <a:ea typeface="仿宋" panose="02010609060101010101" charset="-122"/>
              </a:rPr>
              <a:t>故障数据库及实时报警界面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735" y="2019300"/>
            <a:ext cx="3028315" cy="159512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172720" y="1738630"/>
            <a:ext cx="5688965" cy="497014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四、装置技术规划</a:t>
            </a:r>
          </a:p>
        </p:txBody>
      </p:sp>
      <p:sp>
        <p:nvSpPr>
          <p:cNvPr id="3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71120" y="642681"/>
            <a:ext cx="26022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12700" dist="12700" dir="2700000" algn="tl">
                    <a:srgbClr val="000000">
                      <a:alpha val="55000"/>
                    </a:srgbClr>
                  </a:outerShdw>
                </a:effectLst>
                <a:sym typeface="+mn-ea"/>
              </a:rPr>
              <a:t>加速器束流优化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50" y="4380865"/>
            <a:ext cx="2841625" cy="2310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5" y="4490720"/>
            <a:ext cx="3043555" cy="21170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096135"/>
            <a:ext cx="8787130" cy="2249805"/>
          </a:xfrm>
          <a:prstGeom prst="rect">
            <a:avLst/>
          </a:prstGeom>
        </p:spPr>
      </p:pic>
      <p:pic>
        <p:nvPicPr>
          <p:cNvPr id="8" name="图片 -21474826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55" y="4490720"/>
            <a:ext cx="3186430" cy="2188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2372360" y="6475730"/>
            <a:ext cx="47993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i="0">
                <a:solidFill>
                  <a:schemeClr val="tx1"/>
                </a:solidFill>
                <a:latin typeface="+mn-ea"/>
                <a:ea typeface="+mn-ea"/>
                <a:cs typeface="+mn-ea"/>
                <a:sym typeface="+mn-ea"/>
              </a:rPr>
              <a:t>真实加速器应用⬅</a:t>
            </a:r>
            <a:r>
              <a:rPr lang="zh-CN" altLang="en-US" sz="2000" b="1" i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模拟加速器训练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04800" y="1089660"/>
            <a:ext cx="11784330" cy="124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Blip>
                <a:blip r:embed="rId6"/>
              </a:buBlip>
            </a:pPr>
            <a:r>
              <a:rPr lang="zh-CN" altLang="en-US" sz="2000" b="1" i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利用强化学习算法完成同步环轨道参数优化，引入</a:t>
            </a:r>
            <a:r>
              <a:rPr lang="en-US" altLang="zh-CN" sz="2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RF-KO</a:t>
            </a:r>
            <a:r>
              <a:rPr lang="zh-CN" altLang="en-US" sz="2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慢引出反馈系统，优化束流品质</a:t>
            </a:r>
            <a:endParaRPr lang="zh-CN" altLang="en-US" sz="2000" b="1" i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buBlip>
                <a:blip r:embed="rId6"/>
              </a:buBlip>
            </a:pPr>
            <a:r>
              <a:rPr lang="zh-CN" altLang="en-US" sz="2000" b="1" i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采用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机器学习协助进一步优化高能线光学参数，降低高能线束流损失</a:t>
            </a:r>
            <a:endParaRPr lang="zh-CN" altLang="en-US" sz="2000" b="1" i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  <a:p>
            <a:pPr marL="0" indent="0">
              <a:lnSpc>
                <a:spcPct val="125000"/>
              </a:lnSpc>
              <a:buNone/>
            </a:pPr>
            <a:endParaRPr lang="zh-CN" altLang="en-US" sz="2000" b="1" i="0" dirty="0">
              <a:solidFill>
                <a:srgbClr val="003F97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025" t="39012" r="36095" b="45570"/>
          <a:stretch>
            <a:fillRect/>
          </a:stretch>
        </p:blipFill>
        <p:spPr>
          <a:xfrm>
            <a:off x="9286240" y="4917440"/>
            <a:ext cx="2802890" cy="14897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840" t="41637" r="37163" b="43376"/>
          <a:stretch>
            <a:fillRect/>
          </a:stretch>
        </p:blipFill>
        <p:spPr>
          <a:xfrm>
            <a:off x="9214485" y="2466975"/>
            <a:ext cx="2798445" cy="16230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909788" y="4402808"/>
            <a:ext cx="114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DD6409"/>
                </a:solidFill>
                <a:highlight>
                  <a:srgbClr val="C0C0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束流品质</a:t>
            </a:r>
          </a:p>
        </p:txBody>
      </p:sp>
      <p:pic>
        <p:nvPicPr>
          <p:cNvPr id="40" name="图形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59160" y="4272280"/>
            <a:ext cx="490855" cy="490855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0179920" y="3397902"/>
            <a:ext cx="747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反馈前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0347305" y="5460997"/>
            <a:ext cx="747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反馈后</a:t>
            </a:r>
          </a:p>
        </p:txBody>
      </p:sp>
      <p:sp>
        <p:nvSpPr>
          <p:cNvPr id="33" name="矩形 32"/>
          <p:cNvSpPr/>
          <p:nvPr/>
        </p:nvSpPr>
        <p:spPr>
          <a:xfrm>
            <a:off x="9091930" y="2257425"/>
            <a:ext cx="2996565" cy="435038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525732" y="2035881"/>
            <a:ext cx="2235774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慢引出反馈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四、装置技术规划</a:t>
            </a:r>
          </a:p>
        </p:txBody>
      </p:sp>
      <p:sp>
        <p:nvSpPr>
          <p:cNvPr id="3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71120" y="642681"/>
            <a:ext cx="29070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12700" dist="12700" dir="2700000" algn="tl">
                    <a:srgbClr val="000000">
                      <a:alpha val="55000"/>
                    </a:srgbClr>
                  </a:outerShdw>
                </a:effectLst>
                <a:sym typeface="+mn-ea"/>
              </a:rPr>
              <a:t>先进束流探测技术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1455" y="1129665"/>
            <a:ext cx="11784330" cy="86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Blip>
                <a:blip r:embed="rId2"/>
              </a:buBlip>
            </a:pPr>
            <a:r>
              <a:rPr lang="zh-CN" altLang="en-US" sz="2000" b="1" i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开发先进的束流探测技术，实现终端粒子数、均匀性的实时准确测量，降低待测器件的注量误差</a:t>
            </a:r>
          </a:p>
          <a:p>
            <a:pPr marL="0" indent="0">
              <a:lnSpc>
                <a:spcPct val="125000"/>
              </a:lnSpc>
              <a:buNone/>
            </a:pPr>
            <a:endParaRPr lang="zh-CN" altLang="en-US" sz="2000" b="1" i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654" y="4311563"/>
            <a:ext cx="2404909" cy="1800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555846" y="6167474"/>
            <a:ext cx="4352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二维扫描重建：任意区域划分、</a:t>
            </a: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均匀度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、流强</a:t>
            </a:r>
          </a:p>
        </p:txBody>
      </p:sp>
      <p:sp>
        <p:nvSpPr>
          <p:cNvPr id="20" name="矩形 19"/>
          <p:cNvSpPr/>
          <p:nvPr/>
        </p:nvSpPr>
        <p:spPr>
          <a:xfrm>
            <a:off x="482283" y="1955507"/>
            <a:ext cx="3071614" cy="178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900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微米级的分条电极</a:t>
            </a:r>
            <a:endParaRPr lang="en-US" altLang="zh-CN" sz="1900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更高的流强测量线性度</a:t>
            </a:r>
            <a:endParaRPr kumimoji="0" lang="en-US" altLang="zh-CN" sz="19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900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电子学模数分离设计</a:t>
            </a:r>
            <a:endParaRPr lang="en-US" altLang="zh-CN" sz="1900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二维扫描重建算法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006" y="1932647"/>
            <a:ext cx="2423218" cy="1800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2" t="22767" r="13062" b="10817"/>
          <a:stretch>
            <a:fillRect/>
          </a:stretch>
        </p:blipFill>
        <p:spPr>
          <a:xfrm rot="16200000">
            <a:off x="7108385" y="1730094"/>
            <a:ext cx="1800000" cy="220510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789005" y="3801397"/>
            <a:ext cx="243222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PSIC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分条阳极厚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1.6 mm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箭头: 右 15"/>
          <p:cNvSpPr/>
          <p:nvPr/>
        </p:nvSpPr>
        <p:spPr>
          <a:xfrm>
            <a:off x="6304895" y="2746737"/>
            <a:ext cx="509001" cy="270309"/>
          </a:xfrm>
          <a:prstGeom prst="rightArrow">
            <a:avLst>
              <a:gd name="adj1" fmla="val 33333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905832" y="3801397"/>
            <a:ext cx="2258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最新分条阳极厚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μm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9403051" y="1633612"/>
            <a:ext cx="2540702" cy="216000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9544251" y="3801397"/>
            <a:ext cx="2258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集成剂量电离室标定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5794396" y="2286704"/>
            <a:ext cx="181228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厚度     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个量级</a:t>
            </a:r>
          </a:p>
        </p:txBody>
      </p:sp>
      <p:pic>
        <p:nvPicPr>
          <p:cNvPr id="30" name="图形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0537" y="2287953"/>
            <a:ext cx="360000" cy="36000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9861046" y="2311825"/>
            <a:ext cx="161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00FF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线性度 </a:t>
            </a:r>
            <a:r>
              <a:rPr lang="en-US" altLang="zh-CN" b="1" dirty="0">
                <a:solidFill>
                  <a:srgbClr val="0000FF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 99%</a:t>
            </a:r>
            <a:endParaRPr lang="zh-CN" altLang="en-US" b="1" dirty="0">
              <a:solidFill>
                <a:srgbClr val="0000FF"/>
              </a:solidFill>
              <a:highlight>
                <a:srgbClr val="C0C0C0"/>
              </a:highligh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048" y="4311563"/>
            <a:ext cx="1876399" cy="1800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349" y="4311563"/>
            <a:ext cx="1727107" cy="1800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412" y="4311563"/>
            <a:ext cx="2148406" cy="180000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398701" y="6167474"/>
            <a:ext cx="1617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探头与前端集成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981846" y="6167474"/>
            <a:ext cx="1617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数字电路部分</a:t>
            </a:r>
          </a:p>
        </p:txBody>
      </p:sp>
      <p:cxnSp>
        <p:nvCxnSpPr>
          <p:cNvPr id="37" name="直接连接符 36"/>
          <p:cNvCxnSpPr>
            <a:stCxn id="32" idx="3"/>
            <a:endCxn id="33" idx="1"/>
          </p:cNvCxnSpPr>
          <p:nvPr/>
        </p:nvCxnSpPr>
        <p:spPr>
          <a:xfrm>
            <a:off x="3163227" y="5212198"/>
            <a:ext cx="7797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3015792" y="4880380"/>
            <a:ext cx="1070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光纤通讯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086661" y="5211563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高信噪比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四、装置技术规划</a:t>
            </a:r>
          </a:p>
        </p:txBody>
      </p:sp>
      <p:sp>
        <p:nvSpPr>
          <p:cNvPr id="3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71120" y="642681"/>
            <a:ext cx="35166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12700" dist="12700" dir="2700000" algn="tl">
                    <a:srgbClr val="000000">
                      <a:alpha val="55000"/>
                    </a:srgbClr>
                  </a:outerShdw>
                </a:effectLst>
                <a:sym typeface="+mn-ea"/>
              </a:rPr>
              <a:t>质子辐照原位测试技术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03835" y="1096010"/>
            <a:ext cx="11784330" cy="124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Blip>
                <a:blip r:embed="rId3"/>
              </a:buBlip>
            </a:pPr>
            <a:r>
              <a:rPr lang="zh-CN" altLang="en-US" sz="2000" b="1" i="0" dirty="0">
                <a:latin typeface="黑体" panose="02010609060101010101" pitchFamily="49" charset="-122"/>
                <a:ea typeface="黑体" panose="02010609060101010101" pitchFamily="49" charset="-122"/>
              </a:rPr>
              <a:t>实现器件在多物理场下的质子辐照，满足可见光、红外探测器性能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原位</a:t>
            </a:r>
            <a:r>
              <a:rPr lang="zh-CN" altLang="en-US" sz="2000" b="1" i="0" dirty="0">
                <a:latin typeface="黑体" panose="02010609060101010101" pitchFamily="49" charset="-122"/>
                <a:ea typeface="黑体" panose="02010609060101010101" pitchFamily="49" charset="-122"/>
              </a:rPr>
              <a:t>测试及位移缺陷测试表征</a:t>
            </a:r>
          </a:p>
          <a:p>
            <a:pPr marL="342900" indent="-342900">
              <a:lnSpc>
                <a:spcPct val="125000"/>
              </a:lnSpc>
              <a:buBlip>
                <a:blip r:embed="rId3"/>
              </a:buBlip>
            </a:pPr>
            <a:endParaRPr lang="zh-CN" altLang="en-US" sz="2000" b="1" i="0"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  <a:p>
            <a:pPr indent="0">
              <a:lnSpc>
                <a:spcPct val="125000"/>
              </a:lnSpc>
              <a:buNone/>
            </a:pPr>
            <a:endParaRPr lang="zh-CN" altLang="en-US" sz="2000" b="1" i="0" dirty="0">
              <a:solidFill>
                <a:srgbClr val="003F97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5" name="对象 -2147482621"/>
          <p:cNvGraphicFramePr>
            <a:graphicFrameLocks noChangeAspect="1"/>
          </p:cNvGraphicFramePr>
          <p:nvPr/>
        </p:nvGraphicFramePr>
        <p:xfrm>
          <a:off x="8049895" y="3884930"/>
          <a:ext cx="3237230" cy="2418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4" imgW="4969510" imgH="3816350" progId="Visio.Drawing.15">
                  <p:embed/>
                </p:oleObj>
              </mc:Choice>
              <mc:Fallback>
                <p:oleObj r:id="rId4" imgW="4969510" imgH="3816350" progId="Visio.Drawing.15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49895" y="3884930"/>
                        <a:ext cx="3237230" cy="24187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77835" y="2232025"/>
            <a:ext cx="2936240" cy="16503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985" y="2319655"/>
            <a:ext cx="1505585" cy="13627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2645" y="2325370"/>
            <a:ext cx="1557020" cy="127571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062095" y="2158365"/>
            <a:ext cx="3593465" cy="411289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17022" y="1950791"/>
            <a:ext cx="2235774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位移损伤关键技术</a:t>
            </a: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4466687" y="3709416"/>
            <a:ext cx="12741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5DA2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激活能测试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6161767" y="3691127"/>
            <a:ext cx="12741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5DA2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深能级瞬态谱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4476314" y="5866131"/>
            <a:ext cx="12741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5DA2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缺陷能级</a:t>
            </a:r>
          </a:p>
        </p:txBody>
      </p:sp>
      <p:pic>
        <p:nvPicPr>
          <p:cNvPr id="24" name="图片 2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51" t="2598" r="46598" b="38306"/>
          <a:stretch>
            <a:fillRect/>
          </a:stretch>
        </p:blipFill>
        <p:spPr bwMode="auto">
          <a:xfrm>
            <a:off x="4291330" y="4346575"/>
            <a:ext cx="1617980" cy="14027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对象 24"/>
          <p:cNvGraphicFramePr/>
          <p:nvPr/>
        </p:nvGraphicFramePr>
        <p:xfrm>
          <a:off x="5864225" y="4346575"/>
          <a:ext cx="1673225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Graph" r:id="rId10" imgW="42716450" imgH="33597850" progId="Origin95.Graph">
                  <p:embed/>
                </p:oleObj>
              </mc:Choice>
              <mc:Fallback>
                <p:oleObj name="Graph" r:id="rId10" imgW="42716450" imgH="33597850" progId="Origin95.Graph">
                  <p:embed/>
                  <p:pic>
                    <p:nvPicPr>
                      <p:cNvPr id="0" name="对象 59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4225" y="4346575"/>
                        <a:ext cx="1673225" cy="1358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6153512" y="5883895"/>
            <a:ext cx="12741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5DA2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缺陷浓度</a:t>
            </a:r>
          </a:p>
        </p:txBody>
      </p:sp>
      <p:sp>
        <p:nvSpPr>
          <p:cNvPr id="27" name="箭头: 下 26"/>
          <p:cNvSpPr/>
          <p:nvPr/>
        </p:nvSpPr>
        <p:spPr>
          <a:xfrm>
            <a:off x="5009947" y="4060033"/>
            <a:ext cx="180000" cy="21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箭头: 下 27"/>
          <p:cNvSpPr/>
          <p:nvPr/>
        </p:nvSpPr>
        <p:spPr>
          <a:xfrm>
            <a:off x="6700957" y="4060392"/>
            <a:ext cx="180000" cy="21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83845" y="2158365"/>
            <a:ext cx="3593465" cy="411289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11322" y="1950791"/>
            <a:ext cx="2235774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位移损伤科学问题</a:t>
            </a: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43927" y="5398174"/>
            <a:ext cx="359277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问题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：质子入射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缺陷产生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-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缺陷演化？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240665" y="2856865"/>
            <a:ext cx="2035175" cy="1985020"/>
            <a:chOff x="7509591" y="2183948"/>
            <a:chExt cx="4333692" cy="3492372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12"/>
            <a:srcRect r="48898" b="51254"/>
            <a:stretch>
              <a:fillRect/>
            </a:stretch>
          </p:blipFill>
          <p:spPr>
            <a:xfrm>
              <a:off x="8932318" y="4370235"/>
              <a:ext cx="1406493" cy="924964"/>
            </a:xfrm>
            <a:prstGeom prst="rect">
              <a:avLst/>
            </a:prstGeom>
          </p:spPr>
        </p:pic>
        <p:sp>
          <p:nvSpPr>
            <p:cNvPr id="45" name="矩形 44"/>
            <p:cNvSpPr/>
            <p:nvPr/>
          </p:nvSpPr>
          <p:spPr>
            <a:xfrm>
              <a:off x="9806390" y="3493574"/>
              <a:ext cx="134661" cy="572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12"/>
            <a:srcRect l="51603" r="16353" b="51254"/>
            <a:stretch>
              <a:fillRect/>
            </a:stretch>
          </p:blipFill>
          <p:spPr>
            <a:xfrm>
              <a:off x="10311379" y="3538399"/>
              <a:ext cx="904526" cy="948623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12"/>
            <a:srcRect l="52806" t="56674" r="15421"/>
            <a:stretch>
              <a:fillRect/>
            </a:stretch>
          </p:blipFill>
          <p:spPr>
            <a:xfrm>
              <a:off x="8025349" y="3636837"/>
              <a:ext cx="867228" cy="815301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2"/>
            <a:srcRect t="56674" r="50569"/>
            <a:stretch>
              <a:fillRect/>
            </a:stretch>
          </p:blipFill>
          <p:spPr>
            <a:xfrm>
              <a:off x="8837713" y="2693856"/>
              <a:ext cx="1374451" cy="830557"/>
            </a:xfrm>
            <a:prstGeom prst="rect">
              <a:avLst/>
            </a:prstGeom>
          </p:spPr>
        </p:pic>
        <p:sp>
          <p:nvSpPr>
            <p:cNvPr id="49" name="箭头: 右弧形 48"/>
            <p:cNvSpPr/>
            <p:nvPr/>
          </p:nvSpPr>
          <p:spPr>
            <a:xfrm rot="18457423">
              <a:off x="10419597" y="2947193"/>
              <a:ext cx="217881" cy="63095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0" name="箭头: 右弧形 49"/>
            <p:cNvSpPr/>
            <p:nvPr/>
          </p:nvSpPr>
          <p:spPr>
            <a:xfrm rot="2546565">
              <a:off x="10467626" y="4457375"/>
              <a:ext cx="217881" cy="63095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1" name="箭头: 右弧形 50"/>
            <p:cNvSpPr/>
            <p:nvPr/>
          </p:nvSpPr>
          <p:spPr>
            <a:xfrm rot="8183363">
              <a:off x="8545186" y="4418970"/>
              <a:ext cx="217881" cy="63095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2" name="箭头: 右弧形 51"/>
            <p:cNvSpPr/>
            <p:nvPr/>
          </p:nvSpPr>
          <p:spPr>
            <a:xfrm rot="13556224">
              <a:off x="8534119" y="3003124"/>
              <a:ext cx="217881" cy="63095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9156130" y="2183948"/>
              <a:ext cx="1079921" cy="918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2Va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0583249" y="3046606"/>
              <a:ext cx="1260034" cy="53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2Vb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7509591" y="3154012"/>
              <a:ext cx="1210891" cy="53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2Vd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9268651" y="5136714"/>
              <a:ext cx="1258104" cy="53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2Vc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7" name="Rectangle 14"/>
          <p:cNvSpPr>
            <a:spLocks noChangeArrowheads="1"/>
          </p:cNvSpPr>
          <p:nvPr/>
        </p:nvSpPr>
        <p:spPr bwMode="auto">
          <a:xfrm>
            <a:off x="233162" y="5749174"/>
            <a:ext cx="3592779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问题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：质子入射引起级联缺陷微观特性？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985" y="3146425"/>
            <a:ext cx="1570990" cy="1398270"/>
          </a:xfrm>
          <a:prstGeom prst="rect">
            <a:avLst/>
          </a:prstGeom>
        </p:spPr>
      </p:pic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2384614" y="4943149"/>
            <a:ext cx="12741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rgbClr val="365DA2"/>
                </a:solidFill>
                <a:latin typeface="仿宋" panose="02010609060101010101" charset="-122"/>
                <a:ea typeface="仿宋" panose="02010609060101010101" charset="-122"/>
              </a:rPr>
              <a:t>级联缺陷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65DA2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+mn-cs"/>
            </a:endParaRPr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482726" y="4905793"/>
            <a:ext cx="12741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rgbClr val="365DA2"/>
                </a:solidFill>
                <a:latin typeface="仿宋" panose="02010609060101010101" charset="-122"/>
                <a:ea typeface="仿宋" panose="02010609060101010101" charset="-122"/>
              </a:rPr>
              <a:t>缺陷演化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65DA2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71460" y="2157730"/>
            <a:ext cx="3593465" cy="411289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27720" y="1890395"/>
            <a:ext cx="2736215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光学原位测试腔体示意图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64944"/>
            <a:ext cx="12192000" cy="3992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3" y="83649"/>
            <a:ext cx="6388629" cy="81123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6995" y="2708335"/>
            <a:ext cx="11338009" cy="90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感谢各位专家的悉心聆听！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1"/>
          <p:cNvSpPr>
            <a:spLocks noChangeArrowheads="1"/>
          </p:cNvSpPr>
          <p:nvPr/>
        </p:nvSpPr>
        <p:spPr bwMode="auto">
          <a:xfrm>
            <a:off x="0" y="636946"/>
            <a:ext cx="11492436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6968" y="662083"/>
            <a:ext cx="2319866" cy="46166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项目建设背景</a:t>
            </a:r>
          </a:p>
        </p:txBody>
      </p:sp>
      <p:sp>
        <p:nvSpPr>
          <p:cNvPr id="20" name="矩形 19"/>
          <p:cNvSpPr/>
          <p:nvPr/>
        </p:nvSpPr>
        <p:spPr>
          <a:xfrm>
            <a:off x="775091" y="19792"/>
            <a:ext cx="4175185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一、项目建设情况</a:t>
            </a:r>
            <a:endParaRPr lang="en-US" altLang="zh-CN" sz="3000" b="1" kern="0" spc="50" dirty="0">
              <a:ln w="11430"/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内容占位符 3"/>
          <p:cNvSpPr txBox="1"/>
          <p:nvPr/>
        </p:nvSpPr>
        <p:spPr>
          <a:xfrm>
            <a:off x="121470" y="1242461"/>
            <a:ext cx="11573574" cy="17170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20000"/>
              </a:lnSpc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空间技术在国民经济、国防安全和科学探索中发挥着日益重要的作用，是世界各大国综合实力竞争的制高点。航天器的安全、可靠运行对于空间技术的发展有非常重要的意义</a:t>
            </a:r>
            <a:endParaRPr lang="en-US" altLang="zh-CN" sz="2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1" indent="-342900">
              <a:lnSpc>
                <a:spcPct val="120000"/>
              </a:lnSpc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航天器运行在复杂、恶劣的特殊环境中，空间高能粒子辐射效应危害是航天器必须面对的问题</a:t>
            </a:r>
            <a:endParaRPr lang="en-US" altLang="zh-CN" sz="2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lnSpc>
                <a:spcPts val="2600"/>
              </a:lnSpc>
              <a:buClr>
                <a:srgbClr val="0070C0"/>
              </a:buClr>
              <a:buNone/>
            </a:pPr>
            <a:endParaRPr lang="en-US" altLang="zh-CN" sz="2000" b="1" i="0" dirty="0">
              <a:effectLst/>
              <a:highlight>
                <a:srgbClr val="FDFDFE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序列 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23" end="660"/>
                </p14:media>
              </p:ext>
            </p:extLst>
          </p:nvPr>
        </p:nvPicPr>
        <p:blipFill rotWithShape="1">
          <a:blip r:embed="rId5"/>
          <a:srcRect l="4544" t="3307" r="4568" b="3498"/>
          <a:stretch>
            <a:fillRect/>
          </a:stretch>
        </p:blipFill>
        <p:spPr>
          <a:xfrm>
            <a:off x="606500" y="2923517"/>
            <a:ext cx="6313614" cy="36010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82070" y="5751526"/>
            <a:ext cx="4412973" cy="81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据</a:t>
            </a:r>
            <a:r>
              <a:rPr lang="en-US" altLang="zh-CN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NASA</a:t>
            </a:r>
            <a:r>
              <a:rPr lang="zh-CN" altLang="en-US" b="1" kern="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统计，卫星在轨故障原因</a:t>
            </a:r>
            <a:endParaRPr lang="en-US" altLang="zh-CN" b="1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辐射效应占</a:t>
            </a:r>
            <a:r>
              <a:rPr lang="en-US" altLang="zh-CN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45%</a:t>
            </a:r>
            <a:endParaRPr lang="zh-CN" altLang="en-US" b="1" kern="1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474226" y="2917120"/>
            <a:ext cx="3954488" cy="2677782"/>
            <a:chOff x="7643883" y="2821870"/>
            <a:chExt cx="3758327" cy="2364148"/>
          </a:xfrm>
        </p:grpSpPr>
        <p:sp>
          <p:nvSpPr>
            <p:cNvPr id="6" name="矩形 5"/>
            <p:cNvSpPr/>
            <p:nvPr/>
          </p:nvSpPr>
          <p:spPr>
            <a:xfrm>
              <a:off x="7649520" y="2821870"/>
              <a:ext cx="3662108" cy="23641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图表 6"/>
            <p:cNvGraphicFramePr/>
            <p:nvPr/>
          </p:nvGraphicFramePr>
          <p:xfrm>
            <a:off x="8033252" y="3067678"/>
            <a:ext cx="3043265" cy="19473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8" name="文本框 7"/>
            <p:cNvSpPr txBox="1"/>
            <p:nvPr/>
          </p:nvSpPr>
          <p:spPr>
            <a:xfrm>
              <a:off x="8925057" y="3790456"/>
              <a:ext cx="1246049" cy="62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辐射效应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45%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876889" y="2880174"/>
              <a:ext cx="761442" cy="407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设计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14.8%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809671" y="2860137"/>
              <a:ext cx="761442" cy="407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其他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24.1%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068990" y="3051257"/>
              <a:ext cx="651387" cy="407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软件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7.4%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43883" y="3490460"/>
              <a:ext cx="651387" cy="407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器件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2.5%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750823" y="3512922"/>
              <a:ext cx="651387" cy="407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工艺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6.2%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033252" y="4763846"/>
              <a:ext cx="3101776" cy="35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航天器异常原因所占比重</a:t>
              </a:r>
            </a:p>
          </p:txBody>
        </p:sp>
      </p:grpSp>
      <p:sp>
        <p:nvSpPr>
          <p:cNvPr id="24" name="矩形: 圆角 23"/>
          <p:cNvSpPr/>
          <p:nvPr/>
        </p:nvSpPr>
        <p:spPr>
          <a:xfrm>
            <a:off x="727038" y="4130931"/>
            <a:ext cx="2113345" cy="444648"/>
          </a:xfrm>
          <a:prstGeom prst="roundRect">
            <a:avLst>
              <a:gd name="adj" fmla="val 8684"/>
            </a:avLst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总剂量效应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2080470" y="5916531"/>
            <a:ext cx="341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对卫星构成严重威胁！</a:t>
            </a:r>
          </a:p>
        </p:txBody>
      </p:sp>
      <p:sp>
        <p:nvSpPr>
          <p:cNvPr id="26" name="矩形: 圆角 27"/>
          <p:cNvSpPr/>
          <p:nvPr/>
        </p:nvSpPr>
        <p:spPr>
          <a:xfrm>
            <a:off x="731483" y="5024630"/>
            <a:ext cx="2113345" cy="444648"/>
          </a:xfrm>
          <a:prstGeom prst="roundRect">
            <a:avLst>
              <a:gd name="adj" fmla="val 8684"/>
            </a:avLst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位移损伤效应</a:t>
            </a:r>
          </a:p>
        </p:txBody>
      </p:sp>
      <p:sp>
        <p:nvSpPr>
          <p:cNvPr id="9" name="矩形: 圆角 8"/>
          <p:cNvSpPr/>
          <p:nvPr/>
        </p:nvSpPr>
        <p:spPr>
          <a:xfrm>
            <a:off x="763286" y="3379462"/>
            <a:ext cx="2113345" cy="444648"/>
          </a:xfrm>
          <a:prstGeom prst="roundRect">
            <a:avLst>
              <a:gd name="adj" fmla="val 8684"/>
            </a:avLst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单粒子效应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 bldLvl="0" animBg="1"/>
      <p:bldP spid="25" grpId="0"/>
      <p:bldP spid="26" grpId="0" bldLvl="0" animBg="1"/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1"/>
          <p:cNvSpPr>
            <a:spLocks noChangeArrowheads="1"/>
          </p:cNvSpPr>
          <p:nvPr/>
        </p:nvSpPr>
        <p:spPr bwMode="auto">
          <a:xfrm>
            <a:off x="0" y="636946"/>
            <a:ext cx="11492436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6968" y="662083"/>
            <a:ext cx="2319866" cy="46166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项目建设背景</a:t>
            </a:r>
          </a:p>
        </p:txBody>
      </p:sp>
      <p:sp>
        <p:nvSpPr>
          <p:cNvPr id="3" name="矩形 2"/>
          <p:cNvSpPr/>
          <p:nvPr/>
        </p:nvSpPr>
        <p:spPr>
          <a:xfrm>
            <a:off x="775091" y="19792"/>
            <a:ext cx="4175185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一、项目建设情况</a:t>
            </a:r>
            <a:endParaRPr lang="en-US" altLang="zh-CN" sz="3000" b="1" kern="0" spc="50" dirty="0">
              <a:ln w="11430"/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255" y="2160905"/>
            <a:ext cx="2389505" cy="1835785"/>
          </a:xfrm>
          <a:prstGeom prst="rect">
            <a:avLst/>
          </a:prstGeom>
        </p:spPr>
      </p:pic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4325298" y="4110945"/>
            <a:ext cx="3816424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ts val="1200"/>
              </a:spcBef>
            </a:pPr>
            <a:r>
              <a:rPr kumimoji="1" lang="zh-CN" altLang="en-US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位移损伤导致</a:t>
            </a:r>
            <a:r>
              <a:rPr kumimoji="1" lang="en-US" altLang="zh-CN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SPOT-4</a:t>
            </a:r>
            <a:r>
              <a:rPr kumimoji="1" lang="zh-CN" altLang="en-US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成像异常</a:t>
            </a:r>
            <a:endParaRPr kumimoji="1" lang="en-US" altLang="zh-CN" sz="1600" b="1" dirty="0">
              <a:solidFill>
                <a:srgbClr val="0000FF"/>
              </a:solidFill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1190" y="2171065"/>
            <a:ext cx="298323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7930386" y="4122375"/>
            <a:ext cx="4176464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/>
            <a:r>
              <a:rPr lang="zh-CN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位移损伤影响星敏感器定位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(JASON-1)</a:t>
            </a:r>
            <a:endParaRPr lang="zh-CN" altLang="zh-CN" sz="16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7671" y="2163935"/>
            <a:ext cx="2016224" cy="183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39" y="2163935"/>
            <a:ext cx="2016225" cy="183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468432" y="4110697"/>
            <a:ext cx="3816424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ts val="1200"/>
              </a:spcBef>
            </a:pPr>
            <a:r>
              <a:rPr kumimoji="1" lang="zh-CN" altLang="en-US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位移损伤导致</a:t>
            </a:r>
            <a:r>
              <a:rPr kumimoji="1" lang="en-US" altLang="zh-CN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CCD</a:t>
            </a:r>
            <a:r>
              <a:rPr kumimoji="1" lang="zh-CN" altLang="en-US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图像畸变</a:t>
            </a:r>
            <a:r>
              <a:rPr kumimoji="1" lang="en-US" altLang="zh-CN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(HST)</a:t>
            </a:r>
          </a:p>
        </p:txBody>
      </p:sp>
      <p:sp>
        <p:nvSpPr>
          <p:cNvPr id="22" name="矩形 21"/>
          <p:cNvSpPr/>
          <p:nvPr/>
        </p:nvSpPr>
        <p:spPr bwMode="auto">
          <a:xfrm>
            <a:off x="533455" y="2907690"/>
            <a:ext cx="288032" cy="48470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2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2621687" y="2907690"/>
            <a:ext cx="288032" cy="49723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2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6474344" y="6529055"/>
            <a:ext cx="37014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ts val="1200"/>
              </a:spcBef>
            </a:pPr>
            <a:r>
              <a:rPr kumimoji="1" lang="zh-CN" altLang="en-US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质子辐照导致</a:t>
            </a:r>
            <a:r>
              <a:rPr kumimoji="1" lang="en-US" altLang="zh-CN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TDI-CCD</a:t>
            </a:r>
            <a:r>
              <a:rPr kumimoji="1" lang="zh-CN" altLang="en-US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成像质量下降</a:t>
            </a:r>
            <a:endParaRPr kumimoji="1" lang="en-US" altLang="zh-CN" sz="1600" b="1" dirty="0">
              <a:solidFill>
                <a:srgbClr val="0000FF"/>
              </a:solidFill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9779" y="4471392"/>
            <a:ext cx="3701341" cy="2032826"/>
          </a:xfrm>
          <a:prstGeom prst="rect">
            <a:avLst/>
          </a:prstGeom>
        </p:spPr>
      </p:pic>
      <p:grpSp>
        <p:nvGrpSpPr>
          <p:cNvPr id="24" name="组合 3"/>
          <p:cNvGrpSpPr/>
          <p:nvPr/>
        </p:nvGrpSpPr>
        <p:grpSpPr bwMode="auto">
          <a:xfrm>
            <a:off x="1653540" y="4486275"/>
            <a:ext cx="5105399" cy="2136146"/>
            <a:chOff x="630717" y="2570163"/>
            <a:chExt cx="8181687" cy="2130152"/>
          </a:xfrm>
        </p:grpSpPr>
        <p:pic>
          <p:nvPicPr>
            <p:cNvPr id="25" name="图片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17" y="2570163"/>
              <a:ext cx="2881313" cy="178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38" y="2570163"/>
              <a:ext cx="2881312" cy="178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1042989" y="4394471"/>
              <a:ext cx="1844676" cy="30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400" dirty="0">
                  <a:solidFill>
                    <a:srgbClr val="C00000"/>
                  </a:solidFill>
                  <a:cs typeface="Times New Roman" panose="02020603050405020304" pitchFamily="18" charset="0"/>
                  <a:sym typeface="华文中宋" panose="02010600040101010101" pitchFamily="2" charset="-122"/>
                </a:rPr>
                <a:t>发射初期</a:t>
              </a:r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3924299" y="4371453"/>
              <a:ext cx="1998662" cy="30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400" dirty="0">
                  <a:solidFill>
                    <a:srgbClr val="C00000"/>
                  </a:solidFill>
                  <a:cs typeface="Times New Roman" panose="02020603050405020304" pitchFamily="18" charset="0"/>
                  <a:sym typeface="华文中宋" panose="02010600040101010101" pitchFamily="2" charset="-122"/>
                </a:rPr>
                <a:t>在轨</a:t>
              </a:r>
              <a:r>
                <a:rPr lang="en-US" altLang="zh-CN" sz="1400" dirty="0">
                  <a:solidFill>
                    <a:srgbClr val="C00000"/>
                  </a:solidFill>
                  <a:cs typeface="Times New Roman" panose="02020603050405020304" pitchFamily="18" charset="0"/>
                  <a:sym typeface="华文中宋" panose="02010600040101010101" pitchFamily="2" charset="-122"/>
                </a:rPr>
                <a:t>90</a:t>
              </a:r>
              <a:r>
                <a:rPr lang="zh-CN" altLang="en-US" sz="1400" dirty="0">
                  <a:solidFill>
                    <a:srgbClr val="C00000"/>
                  </a:solidFill>
                  <a:cs typeface="Times New Roman" panose="02020603050405020304" pitchFamily="18" charset="0"/>
                  <a:sym typeface="华文中宋" panose="02010600040101010101" pitchFamily="2" charset="-122"/>
                </a:rPr>
                <a:t>天</a:t>
              </a:r>
            </a:p>
          </p:txBody>
        </p:sp>
        <p:pic>
          <p:nvPicPr>
            <p:cNvPr id="29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163" y="2570163"/>
              <a:ext cx="1050925" cy="69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7574975" y="2800970"/>
              <a:ext cx="1237429" cy="305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400" dirty="0">
                  <a:solidFill>
                    <a:srgbClr val="C00000"/>
                  </a:solidFill>
                  <a:cs typeface="Times New Roman" panose="02020603050405020304" pitchFamily="18" charset="0"/>
                  <a:sym typeface="华文中宋" panose="02010600040101010101" pitchFamily="2" charset="-122"/>
                </a:rPr>
                <a:t>热像素</a:t>
              </a:r>
            </a:p>
          </p:txBody>
        </p:sp>
        <p:sp>
          <p:nvSpPr>
            <p:cNvPr id="31" name="椭圆 30"/>
            <p:cNvSpPr/>
            <p:nvPr/>
          </p:nvSpPr>
          <p:spPr bwMode="auto">
            <a:xfrm>
              <a:off x="5187950" y="2962275"/>
              <a:ext cx="144461" cy="144463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eaVert" wrap="none"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2" name="直接连接符 25"/>
            <p:cNvCxnSpPr>
              <a:cxnSpLocks noChangeShapeType="1"/>
            </p:cNvCxnSpPr>
            <p:nvPr/>
          </p:nvCxnSpPr>
          <p:spPr bwMode="auto">
            <a:xfrm flipV="1">
              <a:off x="5327650" y="2570163"/>
              <a:ext cx="1323103" cy="407988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直接连接符 26"/>
            <p:cNvCxnSpPr>
              <a:cxnSpLocks noChangeShapeType="1"/>
            </p:cNvCxnSpPr>
            <p:nvPr/>
          </p:nvCxnSpPr>
          <p:spPr bwMode="auto">
            <a:xfrm>
              <a:off x="5327650" y="3052763"/>
              <a:ext cx="1323103" cy="208756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4" name="图片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163" y="3543300"/>
              <a:ext cx="1052513" cy="827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直接连接符 25"/>
            <p:cNvCxnSpPr>
              <a:cxnSpLocks noChangeShapeType="1"/>
              <a:stCxn id="37" idx="7"/>
            </p:cNvCxnSpPr>
            <p:nvPr/>
          </p:nvCxnSpPr>
          <p:spPr bwMode="auto">
            <a:xfrm flipV="1">
              <a:off x="4982423" y="3540125"/>
              <a:ext cx="1668330" cy="45989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直接连接符 26"/>
            <p:cNvCxnSpPr>
              <a:cxnSpLocks noChangeShapeType="1"/>
            </p:cNvCxnSpPr>
            <p:nvPr/>
          </p:nvCxnSpPr>
          <p:spPr bwMode="auto">
            <a:xfrm>
              <a:off x="5003800" y="4103688"/>
              <a:ext cx="1646953" cy="267223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椭圆 36"/>
            <p:cNvSpPr/>
            <p:nvPr/>
          </p:nvSpPr>
          <p:spPr bwMode="auto">
            <a:xfrm>
              <a:off x="4645025" y="3973513"/>
              <a:ext cx="395287" cy="180975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eaVert" wrap="none" anchor="ctr"/>
            <a:lstStyle/>
            <a:p>
              <a:pPr algn="ctr" eaLnBrk="1" hangingPunct="1">
                <a:defRPr/>
              </a:pPr>
              <a:endParaRPr lang="zh-CN" altLang="en-US" sz="1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19"/>
            <p:cNvSpPr>
              <a:spLocks noChangeArrowheads="1"/>
            </p:cNvSpPr>
            <p:nvPr/>
          </p:nvSpPr>
          <p:spPr bwMode="auto">
            <a:xfrm>
              <a:off x="7445854" y="3724372"/>
              <a:ext cx="1108075" cy="520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/>
              <a:r>
                <a:rPr lang="zh-CN" altLang="en-US" sz="1400" dirty="0">
                  <a:solidFill>
                    <a:srgbClr val="C00000"/>
                  </a:solidFill>
                  <a:cs typeface="Times New Roman" panose="02020603050405020304" pitchFamily="18" charset="0"/>
                  <a:sym typeface="华文中宋" panose="02010600040101010101" pitchFamily="2" charset="-122"/>
                </a:rPr>
                <a:t>瞬时</a:t>
              </a:r>
              <a:endParaRPr lang="en-US" altLang="zh-CN" sz="1400" dirty="0">
                <a:solidFill>
                  <a:srgbClr val="C00000"/>
                </a:solidFill>
                <a:cs typeface="Times New Roman" panose="02020603050405020304" pitchFamily="18" charset="0"/>
                <a:sym typeface="华文中宋" panose="02010600040101010101" pitchFamily="2" charset="-122"/>
              </a:endParaRPr>
            </a:p>
            <a:p>
              <a:pPr algn="ctr" eaLnBrk="1" hangingPunct="1"/>
              <a:r>
                <a:rPr lang="zh-CN" altLang="en-US" sz="1400" dirty="0">
                  <a:solidFill>
                    <a:srgbClr val="C00000"/>
                  </a:solidFill>
                  <a:cs typeface="Times New Roman" panose="02020603050405020304" pitchFamily="18" charset="0"/>
                  <a:sym typeface="华文中宋" panose="02010600040101010101" pitchFamily="2" charset="-122"/>
                </a:rPr>
                <a:t>干扰</a:t>
              </a:r>
            </a:p>
          </p:txBody>
        </p:sp>
      </p:grpSp>
      <p:sp>
        <p:nvSpPr>
          <p:cNvPr id="39" name="矩形 1"/>
          <p:cNvSpPr>
            <a:spLocks noChangeArrowheads="1"/>
          </p:cNvSpPr>
          <p:nvPr/>
        </p:nvSpPr>
        <p:spPr bwMode="auto">
          <a:xfrm>
            <a:off x="2184270" y="6572870"/>
            <a:ext cx="3816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ts val="1200"/>
              </a:spcBef>
            </a:pPr>
            <a:r>
              <a:rPr kumimoji="1" lang="zh-CN" altLang="en-US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位移损伤导致</a:t>
            </a:r>
            <a:r>
              <a:rPr kumimoji="1" lang="en-US" altLang="zh-CN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XX-3</a:t>
            </a:r>
            <a:r>
              <a:rPr kumimoji="1" lang="zh-CN" altLang="en-US" sz="1600" b="1" dirty="0">
                <a:solidFill>
                  <a:srgbClr val="0000FF"/>
                </a:solidFill>
                <a:ea typeface="楷体_GB2312" pitchFamily="49" charset="-122"/>
                <a:cs typeface="Times New Roman" panose="02020603050405020304" pitchFamily="18" charset="0"/>
              </a:rPr>
              <a:t>在轨探测性能下降</a:t>
            </a:r>
            <a:endParaRPr kumimoji="1" lang="en-US" altLang="zh-CN" sz="1600" b="1" dirty="0">
              <a:solidFill>
                <a:srgbClr val="0000FF"/>
              </a:solidFill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41" name="内容占位符 3"/>
          <p:cNvSpPr txBox="1"/>
          <p:nvPr/>
        </p:nvSpPr>
        <p:spPr>
          <a:xfrm>
            <a:off x="127185" y="1123716"/>
            <a:ext cx="11573574" cy="95313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20000"/>
              </a:lnSpc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国</a:t>
            </a:r>
            <a:r>
              <a:rPr lang="zh-CN" altLang="en-US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内、</a:t>
            </a:r>
            <a:r>
              <a:rPr lang="en-US" altLang="zh-CN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外发生多起空间质子导致位移损伤效应引起的卫星在轨异常</a:t>
            </a:r>
          </a:p>
          <a:p>
            <a:pPr marL="342900" lvl="1" indent="-342900">
              <a:lnSpc>
                <a:spcPct val="120000"/>
              </a:lnSpc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位移损伤对光学卫星与载荷的影响尤其严重</a:t>
            </a:r>
            <a:r>
              <a:rPr lang="zh-CN" altLang="en-US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，严重威胁</a:t>
            </a:r>
            <a:r>
              <a:rPr lang="en-US" altLang="zh-CN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卫星长期在轨安全及寿命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1"/>
          <p:cNvSpPr>
            <a:spLocks noChangeArrowheads="1"/>
          </p:cNvSpPr>
          <p:nvPr/>
        </p:nvSpPr>
        <p:spPr bwMode="auto">
          <a:xfrm>
            <a:off x="0" y="636946"/>
            <a:ext cx="11492436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6968" y="662083"/>
            <a:ext cx="2319866" cy="46166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项目建设背景</a:t>
            </a:r>
          </a:p>
        </p:txBody>
      </p:sp>
      <p:sp>
        <p:nvSpPr>
          <p:cNvPr id="3" name="矩形 2"/>
          <p:cNvSpPr/>
          <p:nvPr/>
        </p:nvSpPr>
        <p:spPr>
          <a:xfrm>
            <a:off x="775091" y="19792"/>
            <a:ext cx="4175185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一、项目建设情况</a:t>
            </a:r>
            <a:endParaRPr lang="en-US" altLang="zh-CN" sz="3000" b="1" kern="0" spc="50" dirty="0">
              <a:ln w="11430"/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内容占位符 3"/>
          <p:cNvSpPr txBox="1"/>
          <p:nvPr/>
        </p:nvSpPr>
        <p:spPr>
          <a:xfrm>
            <a:off x="127185" y="1163721"/>
            <a:ext cx="11573574" cy="95313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20000"/>
              </a:lnSpc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航天部门已将位移损伤纳入元器件</a:t>
            </a:r>
            <a:r>
              <a:rPr lang="zh-CN" altLang="en-US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抗辐射加固</a:t>
            </a:r>
            <a:r>
              <a:rPr lang="en-US" altLang="zh-CN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指标体系，提出考核要求</a:t>
            </a:r>
          </a:p>
          <a:p>
            <a:pPr marL="342900" lvl="1" indent="-342900">
              <a:lnSpc>
                <a:spcPct val="120000"/>
              </a:lnSpc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国内已建成或正在论证的质子加速器并不适合进行位移损伤试验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229940" y="2437459"/>
            <a:ext cx="11704815" cy="2626984"/>
            <a:chOff x="223590" y="2739084"/>
            <a:chExt cx="11704815" cy="2626984"/>
          </a:xfrm>
        </p:grpSpPr>
        <p:grpSp>
          <p:nvGrpSpPr>
            <p:cNvPr id="2" name="组合 1"/>
            <p:cNvGrpSpPr/>
            <p:nvPr/>
          </p:nvGrpSpPr>
          <p:grpSpPr>
            <a:xfrm>
              <a:off x="223590" y="2739084"/>
              <a:ext cx="3539077" cy="2532380"/>
              <a:chOff x="223590" y="2808700"/>
              <a:chExt cx="3539077" cy="2532380"/>
            </a:xfrm>
          </p:grpSpPr>
          <p:sp>
            <p:nvSpPr>
              <p:cNvPr id="13" name="矩形: 圆角 21"/>
              <p:cNvSpPr/>
              <p:nvPr/>
            </p:nvSpPr>
            <p:spPr>
              <a:xfrm>
                <a:off x="263595" y="2808700"/>
                <a:ext cx="3499072" cy="2490041"/>
              </a:xfrm>
              <a:prstGeom prst="roundRect">
                <a:avLst>
                  <a:gd name="adj" fmla="val 2723"/>
                </a:avLst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顶角 22"/>
              <p:cNvSpPr/>
              <p:nvPr/>
            </p:nvSpPr>
            <p:spPr>
              <a:xfrm>
                <a:off x="263595" y="2808700"/>
                <a:ext cx="3499072" cy="493735"/>
              </a:xfrm>
              <a:prstGeom prst="round2SameRect">
                <a:avLst>
                  <a:gd name="adj1" fmla="val 10629"/>
                  <a:gd name="adj2" fmla="val 0"/>
                </a:avLst>
              </a:prstGeom>
              <a:gradFill>
                <a:gsLst>
                  <a:gs pos="63000">
                    <a:srgbClr val="004CA2"/>
                  </a:gs>
                  <a:gs pos="0">
                    <a:srgbClr val="006ABC"/>
                  </a:gs>
                  <a:gs pos="100000">
                    <a:srgbClr val="003F97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933056" y="2824735"/>
                <a:ext cx="21601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400" b="1" i="0" kern="1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行业需求</a:t>
                </a:r>
                <a:endParaRPr lang="en-US" altLang="zh-CN" sz="2400" b="1" i="0" kern="1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223590" y="3326225"/>
                <a:ext cx="3430270" cy="2014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dist">
                  <a:lnSpc>
                    <a:spcPct val="125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未来光学卫星数量不断增加，设计寿命大幅度提高</a:t>
                </a:r>
              </a:p>
              <a:p>
                <a:pPr marL="342900" indent="-342900" algn="dist">
                  <a:lnSpc>
                    <a:spcPct val="125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新材料、新结构在器件中的应用带来损伤新问题</a:t>
                </a:r>
                <a:endParaRPr lang="zh-CN" altLang="en-US" sz="2000" b="1" i="0" dirty="0">
                  <a:solidFill>
                    <a:schemeClr val="tx1"/>
                  </a:solidFill>
                  <a:latin typeface="+mn-lt"/>
                  <a:ea typeface="+mn-ea"/>
                </a:endParaRPr>
              </a:p>
              <a:p>
                <a:pPr indent="0" algn="just">
                  <a:lnSpc>
                    <a:spcPct val="125000"/>
                  </a:lnSpc>
                  <a:buFont typeface="Wingdings" panose="05000000000000000000" pitchFamily="2" charset="2"/>
                  <a:buNone/>
                </a:pPr>
                <a:endParaRPr lang="zh-CN" altLang="en-US" sz="2000" b="1" i="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4243345" y="2739084"/>
              <a:ext cx="3504565" cy="2508885"/>
              <a:chOff x="263595" y="2808700"/>
              <a:chExt cx="3504565" cy="2508885"/>
            </a:xfrm>
          </p:grpSpPr>
          <p:sp>
            <p:nvSpPr>
              <p:cNvPr id="20" name="矩形: 圆角 31"/>
              <p:cNvSpPr/>
              <p:nvPr/>
            </p:nvSpPr>
            <p:spPr>
              <a:xfrm>
                <a:off x="263595" y="2808700"/>
                <a:ext cx="3499072" cy="2490041"/>
              </a:xfrm>
              <a:prstGeom prst="roundRect">
                <a:avLst>
                  <a:gd name="adj" fmla="val 2723"/>
                </a:avLst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顶角 32"/>
              <p:cNvSpPr/>
              <p:nvPr/>
            </p:nvSpPr>
            <p:spPr>
              <a:xfrm>
                <a:off x="263595" y="2808700"/>
                <a:ext cx="3499072" cy="493735"/>
              </a:xfrm>
              <a:prstGeom prst="round2SameRect">
                <a:avLst>
                  <a:gd name="adj1" fmla="val 10629"/>
                  <a:gd name="adj2" fmla="val 0"/>
                </a:avLst>
              </a:prstGeom>
              <a:gradFill>
                <a:gsLst>
                  <a:gs pos="63000">
                    <a:srgbClr val="004CA2"/>
                  </a:gs>
                  <a:gs pos="0">
                    <a:srgbClr val="006ABC"/>
                  </a:gs>
                  <a:gs pos="100000">
                    <a:srgbClr val="003F97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641157" y="2824735"/>
                <a:ext cx="2743947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400" b="1" i="0" kern="1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辐照装置要求</a:t>
                </a: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295345" y="3302730"/>
                <a:ext cx="3472815" cy="2014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dist">
                  <a:lnSpc>
                    <a:spcPct val="125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空间典型轨道中低能质子更丰富，60MeV通量高</a:t>
                </a:r>
              </a:p>
              <a:p>
                <a:pPr marL="342900" indent="-342900" algn="dist">
                  <a:lnSpc>
                    <a:spcPct val="125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应采用单能质子，避免能谱致损伤剂量计算误差</a:t>
                </a:r>
              </a:p>
              <a:p>
                <a:pPr marL="342900" indent="-342900" algn="dist">
                  <a:lnSpc>
                    <a:spcPct val="125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应就近与测试设备结合</a:t>
                </a: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8223097" y="2739084"/>
              <a:ext cx="3705308" cy="2626984"/>
              <a:chOff x="57359" y="2808700"/>
              <a:chExt cx="3705308" cy="2626984"/>
            </a:xfrm>
          </p:grpSpPr>
          <p:sp>
            <p:nvSpPr>
              <p:cNvPr id="52" name="矩形: 圆角 36"/>
              <p:cNvSpPr/>
              <p:nvPr/>
            </p:nvSpPr>
            <p:spPr>
              <a:xfrm>
                <a:off x="57359" y="2808700"/>
                <a:ext cx="3705308" cy="2490041"/>
              </a:xfrm>
              <a:prstGeom prst="roundRect">
                <a:avLst>
                  <a:gd name="adj" fmla="val 2723"/>
                </a:avLst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: 圆顶角 37"/>
              <p:cNvSpPr/>
              <p:nvPr/>
            </p:nvSpPr>
            <p:spPr>
              <a:xfrm>
                <a:off x="57359" y="2808700"/>
                <a:ext cx="3705308" cy="493735"/>
              </a:xfrm>
              <a:prstGeom prst="round2SameRect">
                <a:avLst>
                  <a:gd name="adj1" fmla="val 10629"/>
                  <a:gd name="adj2" fmla="val 0"/>
                </a:avLst>
              </a:prstGeom>
              <a:gradFill>
                <a:gsLst>
                  <a:gs pos="63000">
                    <a:srgbClr val="004CA2"/>
                  </a:gs>
                  <a:gs pos="0">
                    <a:srgbClr val="006ABC"/>
                  </a:gs>
                  <a:gs pos="100000">
                    <a:srgbClr val="003F97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766278" y="2824735"/>
                <a:ext cx="22874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400" b="1" i="0" kern="1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挑战与难点</a:t>
                </a: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120551" y="3420829"/>
                <a:ext cx="3578366" cy="2014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25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束流能量的单色性</a:t>
                </a:r>
              </a:p>
              <a:p>
                <a:pPr marL="342900" indent="-342900" algn="just">
                  <a:lnSpc>
                    <a:spcPct val="125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束流能量的连续可调</a:t>
                </a:r>
                <a:endParaRPr lang="zh-CN" altLang="en-US" sz="2000" b="1" i="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25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束流能量切换高效</a:t>
                </a:r>
                <a:endParaRPr lang="zh-CN" altLang="en-US" sz="2000" b="1" i="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25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大扫描面积、高均匀性</a:t>
                </a:r>
                <a:endParaRPr lang="zh-CN" altLang="en-US" sz="2000" b="1" i="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indent="0" algn="just">
                  <a:lnSpc>
                    <a:spcPct val="125000"/>
                  </a:lnSpc>
                  <a:buFont typeface="Wingdings" panose="05000000000000000000" pitchFamily="2" charset="2"/>
                  <a:buNone/>
                </a:pPr>
                <a:endParaRPr lang="zh-CN" altLang="en-US" sz="2000" b="1" i="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6" name="加号 55"/>
            <p:cNvSpPr/>
            <p:nvPr/>
          </p:nvSpPr>
          <p:spPr>
            <a:xfrm>
              <a:off x="3794860" y="3771269"/>
              <a:ext cx="416292" cy="425671"/>
            </a:xfrm>
            <a:prstGeom prst="mathPlus">
              <a:avLst>
                <a:gd name="adj1" fmla="val 11110"/>
              </a:avLst>
            </a:prstGeom>
            <a:solidFill>
              <a:srgbClr val="003F9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7" name="箭头: 右 42"/>
            <p:cNvSpPr/>
            <p:nvPr/>
          </p:nvSpPr>
          <p:spPr>
            <a:xfrm>
              <a:off x="7814421" y="3311227"/>
              <a:ext cx="336671" cy="1345755"/>
            </a:xfrm>
            <a:prstGeom prst="rightArrow">
              <a:avLst>
                <a:gd name="adj1" fmla="val 64156"/>
                <a:gd name="adj2" fmla="val 55512"/>
              </a:avLst>
            </a:prstGeom>
            <a:gradFill>
              <a:gsLst>
                <a:gs pos="74300">
                  <a:srgbClr val="003F97"/>
                </a:gs>
                <a:gs pos="0">
                  <a:srgbClr val="003F97">
                    <a:alpha val="0"/>
                  </a:srgbClr>
                </a:gs>
                <a:gs pos="100000">
                  <a:srgbClr val="003F9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矩形: 圆角 48"/>
          <p:cNvSpPr/>
          <p:nvPr/>
        </p:nvSpPr>
        <p:spPr>
          <a:xfrm>
            <a:off x="775970" y="5637530"/>
            <a:ext cx="10442575" cy="861695"/>
          </a:xfrm>
          <a:prstGeom prst="roundRect">
            <a:avLst>
              <a:gd name="adj" fmla="val 6872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52400" dist="63500" dir="2700000" algn="tl" rotWithShape="0">
              <a:srgbClr val="C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974090" y="5664200"/>
            <a:ext cx="10380980" cy="86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建设60MeV位移损伤模拟专用质子加速器，对于提升国产抗辐射元器件研制</a:t>
            </a:r>
          </a:p>
          <a:p>
            <a:pPr algn="ctr">
              <a:lnSpc>
                <a:spcPct val="114000"/>
              </a:lnSpc>
            </a:pPr>
            <a:r>
              <a:rPr lang="zh-CN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及卫星抗辐射基础支撑能力具有重要意义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1"/>
          <p:cNvSpPr>
            <a:spLocks noChangeArrowheads="1"/>
          </p:cNvSpPr>
          <p:nvPr/>
        </p:nvSpPr>
        <p:spPr bwMode="auto">
          <a:xfrm>
            <a:off x="0" y="636946"/>
            <a:ext cx="11492436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6968" y="662083"/>
            <a:ext cx="2319866" cy="46166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项目建设背景</a:t>
            </a:r>
          </a:p>
        </p:txBody>
      </p:sp>
      <p:sp>
        <p:nvSpPr>
          <p:cNvPr id="3" name="矩形 2"/>
          <p:cNvSpPr/>
          <p:nvPr/>
        </p:nvSpPr>
        <p:spPr>
          <a:xfrm>
            <a:off x="775091" y="19792"/>
            <a:ext cx="4175185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一、项目建设情况</a:t>
            </a:r>
            <a:endParaRPr lang="en-US" altLang="zh-CN" sz="3000" b="1" kern="0" spc="50" dirty="0">
              <a:ln w="11430"/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内容占位符 3"/>
          <p:cNvSpPr txBox="1"/>
          <p:nvPr/>
        </p:nvSpPr>
        <p:spPr>
          <a:xfrm>
            <a:off x="127185" y="1163721"/>
            <a:ext cx="11573574" cy="16916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20000"/>
              </a:lnSpc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CN" altLang="en-US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理化所</a:t>
            </a:r>
            <a:r>
              <a:rPr lang="en-US" altLang="zh-CN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建设了国内唯一由辐射源、元器件测试和辐射场测量设备构成的完整试验平台，具备光电、模拟和大规模电路电离总剂量效应研究和试验评估条件，具备从器件研制到应用全过程的试验能力</a:t>
            </a:r>
          </a:p>
          <a:p>
            <a:pPr marL="342900" lvl="1" indent="-342900">
              <a:lnSpc>
                <a:spcPct val="120000"/>
              </a:lnSpc>
              <a:spcBef>
                <a:spcPct val="400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在已有条件基础上补充建设质子加速器，能够</a:t>
            </a:r>
            <a:r>
              <a:rPr lang="en-US" altLang="zh-CN" sz="2000" b="1" i="0" dirty="0">
                <a:solidFill>
                  <a:srgbClr val="FF0000"/>
                </a:solidFill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构成完整的累积辐射损伤试验平台</a:t>
            </a:r>
            <a:r>
              <a:rPr lang="en-US" altLang="zh-CN" sz="2000" b="1" i="0" dirty="0">
                <a:effectLst/>
                <a:highlight>
                  <a:srgbClr val="FDFDFE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，为新型器件辐射效应研究、试验评估和加固提供有力支撑</a:t>
            </a:r>
          </a:p>
        </p:txBody>
      </p:sp>
      <p:grpSp>
        <p:nvGrpSpPr>
          <p:cNvPr id="4" name="组合 8"/>
          <p:cNvGrpSpPr/>
          <p:nvPr/>
        </p:nvGrpSpPr>
        <p:grpSpPr bwMode="auto">
          <a:xfrm>
            <a:off x="179705" y="3015615"/>
            <a:ext cx="2246630" cy="2555875"/>
            <a:chOff x="315117" y="4653137"/>
            <a:chExt cx="1362811" cy="1707545"/>
          </a:xfrm>
        </p:grpSpPr>
        <p:sp>
          <p:nvSpPr>
            <p:cNvPr id="13331" name="矩形 21"/>
            <p:cNvSpPr>
              <a:spLocks noChangeArrowheads="1"/>
            </p:cNvSpPr>
            <p:nvPr/>
          </p:nvSpPr>
          <p:spPr bwMode="auto">
            <a:xfrm>
              <a:off x="315117" y="6145595"/>
              <a:ext cx="1362811" cy="21508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钴源辐照装置</a:t>
              </a:r>
            </a:p>
          </p:txBody>
        </p:sp>
        <p:pic>
          <p:nvPicPr>
            <p:cNvPr id="13332" name="图片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5117" y="4653137"/>
              <a:ext cx="1362811" cy="1485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组合 7"/>
          <p:cNvGrpSpPr/>
          <p:nvPr/>
        </p:nvGrpSpPr>
        <p:grpSpPr bwMode="auto">
          <a:xfrm>
            <a:off x="7301865" y="3038475"/>
            <a:ext cx="2376805" cy="2530473"/>
            <a:chOff x="5219967" y="4617431"/>
            <a:chExt cx="1849807" cy="1715006"/>
          </a:xfrm>
        </p:grpSpPr>
        <p:sp>
          <p:nvSpPr>
            <p:cNvPr id="13329" name="矩形 21"/>
            <p:cNvSpPr>
              <a:spLocks noChangeArrowheads="1"/>
            </p:cNvSpPr>
            <p:nvPr/>
          </p:nvSpPr>
          <p:spPr bwMode="auto">
            <a:xfrm>
              <a:off x="5219967" y="6114242"/>
              <a:ext cx="1849766" cy="2181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15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光电器件</a:t>
              </a:r>
              <a:r>
                <a:rPr lang="en-US" altLang="zh-CN" sz="15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KFS</a:t>
              </a:r>
              <a:r>
                <a:rPr lang="zh-CN" altLang="zh-CN" sz="15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检测</a:t>
              </a:r>
              <a:endParaRPr lang="zh-CN" alt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3330" name="图片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29907" y="4617431"/>
              <a:ext cx="1839867" cy="14934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8" name="组合 6"/>
          <p:cNvGrpSpPr/>
          <p:nvPr/>
        </p:nvGrpSpPr>
        <p:grpSpPr bwMode="auto">
          <a:xfrm>
            <a:off x="9679066" y="3043554"/>
            <a:ext cx="2380219" cy="2531110"/>
            <a:chOff x="7138860" y="4636367"/>
            <a:chExt cx="1852740" cy="1715436"/>
          </a:xfrm>
        </p:grpSpPr>
        <p:sp>
          <p:nvSpPr>
            <p:cNvPr id="13327" name="矩形 9"/>
            <p:cNvSpPr>
              <a:spLocks noChangeArrowheads="1"/>
            </p:cNvSpPr>
            <p:nvPr/>
          </p:nvSpPr>
          <p:spPr bwMode="auto">
            <a:xfrm>
              <a:off x="7139046" y="6133608"/>
              <a:ext cx="1852554" cy="21819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150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晶圆级</a:t>
              </a:r>
              <a:r>
                <a:rPr lang="zh-CN" altLang="en-US" sz="150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器件</a:t>
              </a:r>
              <a:r>
                <a:rPr lang="zh-CN" altLang="zh-CN" sz="150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辐照</a:t>
              </a:r>
              <a:r>
                <a:rPr lang="zh-CN" altLang="en-US" sz="150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测试</a:t>
              </a:r>
              <a:endParaRPr lang="en-US" altLang="zh-CN" sz="15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3328" name="图片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38860" y="4636367"/>
              <a:ext cx="1833749" cy="14933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9" name="组合 10"/>
          <p:cNvGrpSpPr/>
          <p:nvPr/>
        </p:nvGrpSpPr>
        <p:grpSpPr bwMode="auto">
          <a:xfrm>
            <a:off x="4591050" y="3011806"/>
            <a:ext cx="2665095" cy="2559626"/>
            <a:chOff x="3131840" y="4794606"/>
            <a:chExt cx="1958975" cy="1710057"/>
          </a:xfrm>
        </p:grpSpPr>
        <p:pic>
          <p:nvPicPr>
            <p:cNvPr id="13325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31840" y="4794606"/>
              <a:ext cx="1958975" cy="1495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6" name="Rectangle 14"/>
            <p:cNvSpPr>
              <a:spLocks noChangeArrowheads="1"/>
            </p:cNvSpPr>
            <p:nvPr/>
          </p:nvSpPr>
          <p:spPr bwMode="auto">
            <a:xfrm>
              <a:off x="3131840" y="6289575"/>
              <a:ext cx="1958975" cy="21508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大规模电路测试</a:t>
              </a:r>
              <a:endParaRPr lang="en-US" altLang="zh-CN" sz="15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 bwMode="auto">
          <a:xfrm>
            <a:off x="2446655" y="3011805"/>
            <a:ext cx="2068195" cy="2555875"/>
            <a:chOff x="1642136" y="4653136"/>
            <a:chExt cx="1346296" cy="1707546"/>
          </a:xfrm>
        </p:grpSpPr>
        <p:pic>
          <p:nvPicPr>
            <p:cNvPr id="13323" name="图片 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42136" y="4653136"/>
              <a:ext cx="1345883" cy="1495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4" name="矩形 21"/>
            <p:cNvSpPr>
              <a:spLocks noChangeArrowheads="1"/>
            </p:cNvSpPr>
            <p:nvPr/>
          </p:nvSpPr>
          <p:spPr bwMode="auto">
            <a:xfrm>
              <a:off x="1642136" y="6145595"/>
              <a:ext cx="1346296" cy="21508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电子加速器</a:t>
              </a:r>
            </a:p>
          </p:txBody>
        </p:sp>
      </p:grpSp>
      <p:sp>
        <p:nvSpPr>
          <p:cNvPr id="14" name="矩形: 圆角 48"/>
          <p:cNvSpPr/>
          <p:nvPr/>
        </p:nvSpPr>
        <p:spPr>
          <a:xfrm>
            <a:off x="281940" y="5974080"/>
            <a:ext cx="11628755" cy="669290"/>
          </a:xfrm>
          <a:prstGeom prst="roundRect">
            <a:avLst>
              <a:gd name="adj" fmla="val 6872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52400" dist="63500" dir="2700000" algn="tl" rotWithShape="0">
              <a:srgbClr val="C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432435" y="6087745"/>
            <a:ext cx="11268075" cy="4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</a:rPr>
              <a:t>基于重大基础前沿研究需求，中科院批复了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GF</a:t>
            </a:r>
            <a:r>
              <a:rPr lang="zh-CN" altLang="en-US" sz="2000" b="1" dirty="0">
                <a:solidFill>
                  <a:srgbClr val="C00000"/>
                </a:solidFill>
                <a:latin typeface="+mj-ea"/>
                <a:ea typeface="+mj-ea"/>
              </a:rPr>
              <a:t>创新条件建设项目“质子位移损伤效应模拟试验装置”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525" y="4302125"/>
            <a:ext cx="3913505" cy="24117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685" y="4210685"/>
            <a:ext cx="3457575" cy="24155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525" y="2085340"/>
            <a:ext cx="3912870" cy="22167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r="13435"/>
          <a:stretch>
            <a:fillRect/>
          </a:stretch>
        </p:blipFill>
        <p:spPr>
          <a:xfrm>
            <a:off x="255270" y="2084705"/>
            <a:ext cx="3738245" cy="226568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0" y="636946"/>
            <a:ext cx="11492436" cy="486802"/>
            <a:chOff x="0" y="636946"/>
            <a:chExt cx="11492436" cy="486802"/>
          </a:xfrm>
        </p:grpSpPr>
        <p:sp>
          <p:nvSpPr>
            <p:cNvPr id="19" name="矩形 21"/>
            <p:cNvSpPr>
              <a:spLocks noChangeArrowheads="1"/>
            </p:cNvSpPr>
            <p:nvPr/>
          </p:nvSpPr>
          <p:spPr bwMode="auto">
            <a:xfrm>
              <a:off x="0" y="636946"/>
              <a:ext cx="11492436" cy="4616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楷体_GB2312" pitchFamily="49" charset="-122"/>
                </a:defRPr>
              </a:lvl9pPr>
            </a:lstStyle>
            <a:p>
              <a:pPr marL="17970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华文中宋" panose="0201060004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26968" y="662083"/>
              <a:ext cx="2319866" cy="461665"/>
            </a:xfrm>
            <a:prstGeom prst="rect">
              <a:avLst/>
            </a:prstGeom>
            <a:noFill/>
            <a:ln w="19050">
              <a:noFill/>
              <a:prstDash val="lgDashDot"/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项目建设过程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775091" y="19792"/>
            <a:ext cx="4175185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一、项目建设概况</a:t>
            </a:r>
            <a:endParaRPr lang="en-US" altLang="zh-CN" sz="3000" b="1" kern="0" spc="50" dirty="0">
              <a:ln w="11430"/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1" name="图片 19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05" y="4209415"/>
            <a:ext cx="3738245" cy="2440940"/>
          </a:xfrm>
          <a:prstGeom prst="rect">
            <a:avLst/>
          </a:prstGeom>
        </p:spPr>
      </p:pic>
      <p:sp>
        <p:nvSpPr>
          <p:cNvPr id="201" name="文本框 200"/>
          <p:cNvSpPr txBox="1"/>
          <p:nvPr/>
        </p:nvSpPr>
        <p:spPr>
          <a:xfrm>
            <a:off x="225425" y="1185545"/>
            <a:ext cx="10677525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-342900" fontAlgn="b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charset="0"/>
              <a:buChar char="n"/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项目于</a:t>
            </a:r>
            <a:r>
              <a:rPr lang="en-US" altLang="zh-CN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2023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9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12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日顺利通过技术验收，各项指标均达到并优于设计指标</a:t>
            </a:r>
          </a:p>
          <a:p>
            <a:pPr marL="0" lvl="1" indent="-342900" fontAlgn="b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charset="0"/>
              <a:buChar char="n"/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项目于</a:t>
            </a:r>
            <a:r>
              <a:rPr lang="en-US" altLang="zh-CN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2024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年</a:t>
            </a:r>
            <a:r>
              <a:rPr lang="en-US" altLang="zh-CN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11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月</a:t>
            </a:r>
            <a:r>
              <a:rPr lang="en-US" altLang="zh-CN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19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日完成项目验收工作，装置正式投入运行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7882890" y="4043680"/>
            <a:ext cx="3913505" cy="306705"/>
          </a:xfrm>
          <a:prstGeom prst="rect">
            <a:avLst/>
          </a:prstGeom>
          <a:solidFill>
            <a:srgbClr val="0057AD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注入线</a:t>
            </a:r>
            <a:endParaRPr lang="zh-CN" altLang="en-US" sz="140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2" name="Rectangle 14"/>
          <p:cNvSpPr>
            <a:spLocks noChangeArrowheads="1"/>
          </p:cNvSpPr>
          <p:nvPr/>
        </p:nvSpPr>
        <p:spPr bwMode="auto">
          <a:xfrm>
            <a:off x="257175" y="4050665"/>
            <a:ext cx="3736340" cy="30670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离子源</a:t>
            </a:r>
          </a:p>
        </p:txBody>
      </p:sp>
      <p:sp>
        <p:nvSpPr>
          <p:cNvPr id="203" name="Rectangle 14"/>
          <p:cNvSpPr>
            <a:spLocks noChangeArrowheads="1"/>
          </p:cNvSpPr>
          <p:nvPr/>
        </p:nvSpPr>
        <p:spPr bwMode="auto">
          <a:xfrm>
            <a:off x="224790" y="6466840"/>
            <a:ext cx="3769360" cy="306705"/>
          </a:xfrm>
          <a:prstGeom prst="rect">
            <a:avLst/>
          </a:prstGeom>
          <a:solidFill>
            <a:srgbClr val="0057AD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同步环</a:t>
            </a:r>
          </a:p>
        </p:txBody>
      </p:sp>
      <p:sp>
        <p:nvSpPr>
          <p:cNvPr id="204" name="Rectangle 14"/>
          <p:cNvSpPr>
            <a:spLocks noChangeArrowheads="1"/>
          </p:cNvSpPr>
          <p:nvPr/>
        </p:nvSpPr>
        <p:spPr bwMode="auto">
          <a:xfrm>
            <a:off x="7897495" y="6466840"/>
            <a:ext cx="3898900" cy="30670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试验终端</a:t>
            </a:r>
            <a:endParaRPr lang="zh-CN" altLang="en-US" sz="140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7" name="Rectangle 14"/>
          <p:cNvSpPr>
            <a:spLocks noChangeArrowheads="1"/>
          </p:cNvSpPr>
          <p:nvPr/>
        </p:nvSpPr>
        <p:spPr bwMode="auto">
          <a:xfrm>
            <a:off x="4210685" y="4037330"/>
            <a:ext cx="3473450" cy="306705"/>
          </a:xfrm>
          <a:prstGeom prst="rect">
            <a:avLst/>
          </a:prstGeom>
          <a:solidFill>
            <a:srgbClr val="0057AD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直线加速器</a:t>
            </a:r>
            <a:endParaRPr lang="zh-CN" altLang="en-US" sz="140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9" name="Rectangle 14"/>
          <p:cNvSpPr>
            <a:spLocks noChangeArrowheads="1"/>
          </p:cNvSpPr>
          <p:nvPr/>
        </p:nvSpPr>
        <p:spPr bwMode="auto">
          <a:xfrm>
            <a:off x="4210685" y="6466840"/>
            <a:ext cx="3456940" cy="30670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高能线</a:t>
            </a:r>
            <a:endParaRPr lang="zh-CN" altLang="en-US" sz="140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4"/>
          <a:stretch>
            <a:fillRect/>
          </a:stretch>
        </p:blipFill>
        <p:spPr>
          <a:xfrm>
            <a:off x="4224020" y="2085340"/>
            <a:ext cx="3443605" cy="19519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3213652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30194" y="1032881"/>
            <a:ext cx="2152650" cy="155575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汇  报 </a:t>
            </a:r>
            <a:br>
              <a:rPr lang="en-US" altLang="zh-CN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4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提  纲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41129" y="4591296"/>
            <a:ext cx="2731390" cy="808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艰苦奋斗   服务边疆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勇攀高峰   创新科技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5664957" y="1146547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项目建设情况</a:t>
            </a:r>
          </a:p>
        </p:txBody>
      </p:sp>
      <p:sp>
        <p:nvSpPr>
          <p:cNvPr id="17" name="矩形: 圆角 16"/>
          <p:cNvSpPr/>
          <p:nvPr/>
        </p:nvSpPr>
        <p:spPr>
          <a:xfrm>
            <a:off x="5664957" y="3729573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开放共享情况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46" y="3653896"/>
            <a:ext cx="937673" cy="924234"/>
          </a:xfrm>
          <a:prstGeom prst="rect">
            <a:avLst/>
          </a:prstGeom>
        </p:spPr>
      </p:pic>
      <p:sp>
        <p:nvSpPr>
          <p:cNvPr id="24" name="矩形: 圆角 23"/>
          <p:cNvSpPr/>
          <p:nvPr/>
        </p:nvSpPr>
        <p:spPr>
          <a:xfrm>
            <a:off x="5678292" y="2375541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装置技术特点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03115" y="1200785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1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603115" y="2429510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cap="none" normalizeH="0" baseline="0" dirty="0">
                <a:solidFill>
                  <a:schemeClr val="accent2">
                    <a:lumMod val="60000"/>
                    <a:lumOff val="4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endParaRPr kumimoji="0" lang="zh-CN" altLang="en-US" sz="3000" b="1" i="0" u="none" strike="noStrike" kern="0" cap="none" spc="150" normalizeH="0" baseline="0" noProof="0" dirty="0">
              <a:ln>
                <a:noFill/>
              </a:ln>
              <a:solidFill>
                <a:srgbClr val="0057A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03115" y="3729355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150" normalizeH="0" baseline="0" noProof="0" dirty="0">
                <a:ln>
                  <a:noFill/>
                </a:ln>
                <a:solidFill>
                  <a:srgbClr val="0057AD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</a:p>
        </p:txBody>
      </p:sp>
      <p:sp>
        <p:nvSpPr>
          <p:cNvPr id="5" name="矩形: 圆角 16"/>
          <p:cNvSpPr/>
          <p:nvPr/>
        </p:nvSpPr>
        <p:spPr>
          <a:xfrm>
            <a:off x="5678292" y="5061168"/>
            <a:ext cx="4850315" cy="66185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装置技术规划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16450" y="5060950"/>
            <a:ext cx="88773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150" normalizeH="0" baseline="0" noProof="0" dirty="0">
                <a:ln>
                  <a:noFill/>
                </a:ln>
                <a:solidFill>
                  <a:srgbClr val="0057AD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40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1"/>
          <p:cNvSpPr>
            <a:spLocks noChangeArrowheads="1"/>
          </p:cNvSpPr>
          <p:nvPr/>
        </p:nvSpPr>
        <p:spPr bwMode="auto">
          <a:xfrm>
            <a:off x="0" y="634462"/>
            <a:ext cx="1154927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marL="1797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642681"/>
            <a:ext cx="1687830" cy="460375"/>
          </a:xfrm>
          <a:prstGeom prst="rect">
            <a:avLst/>
          </a:prstGeom>
          <a:noFill/>
          <a:ln w="19050">
            <a:noFill/>
            <a:prstDash val="lgDashDot"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装置结构</a:t>
            </a:r>
          </a:p>
        </p:txBody>
      </p:sp>
      <p:sp>
        <p:nvSpPr>
          <p:cNvPr id="4" name="矩形 3"/>
          <p:cNvSpPr/>
          <p:nvPr/>
        </p:nvSpPr>
        <p:spPr>
          <a:xfrm>
            <a:off x="775091" y="19792"/>
            <a:ext cx="4880274" cy="5530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b="1" kern="0" spc="50" dirty="0">
                <a:ln w="11430"/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二、装置技术特点</a:t>
            </a:r>
          </a:p>
        </p:txBody>
      </p:sp>
      <p:pic>
        <p:nvPicPr>
          <p:cNvPr id="13364" name="图片 13363" descr="图片包含 游戏机, 乐高, 玩具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65" y="2489835"/>
            <a:ext cx="6403975" cy="4081780"/>
          </a:xfrm>
          <a:prstGeom prst="rect">
            <a:avLst/>
          </a:prstGeom>
        </p:spPr>
      </p:pic>
      <p:sp>
        <p:nvSpPr>
          <p:cNvPr id="13366" name="矩形 13365"/>
          <p:cNvSpPr/>
          <p:nvPr/>
        </p:nvSpPr>
        <p:spPr>
          <a:xfrm>
            <a:off x="2329815" y="2096770"/>
            <a:ext cx="1670050" cy="30670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ECR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离</a:t>
            </a:r>
            <a:r>
              <a:rPr kumimoji="0" lang="zh-CN" altLang="en-US" sz="1400" b="1" i="0" kern="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子源</a:t>
            </a:r>
            <a:endParaRPr kumimoji="0" lang="en-US" altLang="zh-CN" sz="1400" b="1" i="0" kern="0" noProof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368" name="矩形 13367"/>
          <p:cNvSpPr/>
          <p:nvPr/>
        </p:nvSpPr>
        <p:spPr>
          <a:xfrm>
            <a:off x="184785" y="5580380"/>
            <a:ext cx="127190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1#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终端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369" name="矩形 13368"/>
          <p:cNvSpPr/>
          <p:nvPr/>
        </p:nvSpPr>
        <p:spPr>
          <a:xfrm>
            <a:off x="184785" y="3217545"/>
            <a:ext cx="127190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kern="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#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终端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370" name="矩形 13369"/>
          <p:cNvSpPr/>
          <p:nvPr/>
        </p:nvSpPr>
        <p:spPr>
          <a:xfrm>
            <a:off x="3492500" y="2096770"/>
            <a:ext cx="1903095" cy="30670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RFQ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直线加速器</a:t>
            </a:r>
          </a:p>
        </p:txBody>
      </p:sp>
      <p:sp>
        <p:nvSpPr>
          <p:cNvPr id="13371" name="矩形 13370"/>
          <p:cNvSpPr/>
          <p:nvPr/>
        </p:nvSpPr>
        <p:spPr>
          <a:xfrm>
            <a:off x="4962525" y="6294120"/>
            <a:ext cx="187134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高能引出线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372" name="矩形 13371"/>
          <p:cNvSpPr/>
          <p:nvPr/>
        </p:nvSpPr>
        <p:spPr>
          <a:xfrm>
            <a:off x="5557520" y="2511425"/>
            <a:ext cx="127635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注入线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376" name="文本框 13375"/>
          <p:cNvSpPr txBox="1"/>
          <p:nvPr/>
        </p:nvSpPr>
        <p:spPr>
          <a:xfrm>
            <a:off x="4802505" y="3802380"/>
            <a:ext cx="117030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ctr" defTabSz="914400" eaLnBrk="0" fontAlgn="base" hangingPunct="0"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kern="0" cap="none" spc="0" normalizeH="0" baseline="0" noProof="0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同步环</a:t>
            </a:r>
            <a:endParaRPr kumimoji="0" lang="en-US" altLang="zh-CN" sz="1400" b="1" i="0" kern="0" cap="none" spc="0" normalizeH="0" baseline="0" noProof="0" dirty="0"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381" name="组合 13380"/>
          <p:cNvGrpSpPr/>
          <p:nvPr/>
        </p:nvGrpSpPr>
        <p:grpSpPr>
          <a:xfrm>
            <a:off x="4488180" y="4093845"/>
            <a:ext cx="1818640" cy="574432"/>
            <a:chOff x="2763164" y="3875479"/>
            <a:chExt cx="1057143" cy="552441"/>
          </a:xfrm>
        </p:grpSpPr>
        <p:cxnSp>
          <p:nvCxnSpPr>
            <p:cNvPr id="13378" name="直接箭头连接符 13377"/>
            <p:cNvCxnSpPr/>
            <p:nvPr/>
          </p:nvCxnSpPr>
          <p:spPr>
            <a:xfrm>
              <a:off x="2855419" y="4132957"/>
              <a:ext cx="871660" cy="0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379" name="矩形 13378"/>
            <p:cNvSpPr/>
            <p:nvPr/>
          </p:nvSpPr>
          <p:spPr>
            <a:xfrm>
              <a:off x="2922265" y="3875479"/>
              <a:ext cx="738941" cy="294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kern="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4.9m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380" name="矩形 13379"/>
            <p:cNvSpPr/>
            <p:nvPr/>
          </p:nvSpPr>
          <p:spPr>
            <a:xfrm>
              <a:off x="2763164" y="4132957"/>
              <a:ext cx="1057143" cy="294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C=18.049m</a:t>
              </a: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76" y="964063"/>
            <a:ext cx="11934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可</a:t>
            </a:r>
            <a:r>
              <a:rPr kumimoji="1" lang="zh-CN" altLang="en-US" sz="2000" b="1" kern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提供</a:t>
            </a:r>
            <a:r>
              <a:rPr kumimoji="1" lang="en-US" altLang="zh-CN" sz="2000" b="1" kern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10-60MeV</a:t>
            </a:r>
            <a:r>
              <a:rPr kumimoji="1" lang="zh-CN" altLang="en-US" sz="2000" b="1" kern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能量段</a:t>
            </a:r>
            <a:r>
              <a:rPr kumimoji="1" lang="zh-CN" altLang="en-US" sz="2000" b="1" kern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连续精确可调、宽注量率范围、高品质单能质子束流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主要由</a:t>
            </a:r>
            <a:r>
              <a:rPr lang="zh-CN" altLang="en-US" sz="2000" b="1" u="sng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离</a:t>
            </a:r>
            <a:r>
              <a:rPr lang="en-US" altLang="zh-CN" sz="2000" b="1" u="sng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子源</a:t>
            </a:r>
            <a:r>
              <a:rPr lang="en-US" altLang="zh-CN" sz="2000" b="1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en-US" altLang="zh-CN" sz="2000" b="1" u="sng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直线</a:t>
            </a:r>
            <a:r>
              <a:rPr lang="zh-CN" altLang="en-US" sz="2000" b="1" u="sng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加速器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 </a:t>
            </a:r>
            <a:r>
              <a:rPr lang="en-US" altLang="zh-CN" sz="2000" b="1" u="sng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注入</a:t>
            </a:r>
            <a:r>
              <a:rPr lang="zh-CN" altLang="en-US" sz="2000" b="1" u="sng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线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en-US" altLang="zh-CN" sz="2000" b="1" u="sng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同步</a:t>
            </a:r>
            <a:r>
              <a:rPr lang="zh-CN" altLang="en-US" sz="2000" b="1" u="sng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环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zh-CN" altLang="en-US" sz="2000" b="1" u="sng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高能引出线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及</a:t>
            </a:r>
            <a:r>
              <a:rPr lang="en-US" altLang="zh-CN" sz="2000" b="1" u="sng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辐照终端</a:t>
            </a:r>
            <a:r>
              <a:rPr lang="en-US" altLang="zh-CN" sz="2000" b="1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组成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，束线全长约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47m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graphicFrame>
        <p:nvGraphicFramePr>
          <p:cNvPr id="10" name="表格 9"/>
          <p:cNvGraphicFramePr/>
          <p:nvPr/>
        </p:nvGraphicFramePr>
        <p:xfrm>
          <a:off x="7245350" y="3115310"/>
          <a:ext cx="4535170" cy="2627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61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1">
                          <a:latin typeface="仿宋" panose="02010609060101010101" charset="-122"/>
                          <a:ea typeface="仿宋" panose="02010609060101010101" charset="-122"/>
                          <a:cs typeface="宋体" panose="02010600030101010101" pitchFamily="2" charset="-122"/>
                        </a:rPr>
                        <a:t>参数</a:t>
                      </a:r>
                      <a:r>
                        <a:rPr lang="en-US" sz="1900" b="1">
                          <a:latin typeface="仿宋" panose="02010609060101010101" charset="-122"/>
                          <a:ea typeface="仿宋" panose="02010609060101010101" charset="-122"/>
                          <a:cs typeface="仿宋_GB2312" charset="0"/>
                        </a:rPr>
                        <a:t>名称</a:t>
                      </a:r>
                      <a:endParaRPr lang="en-US" altLang="en-US" sz="1900" b="1">
                        <a:latin typeface="仿宋" panose="02010609060101010101" charset="-122"/>
                        <a:ea typeface="仿宋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1">
                          <a:latin typeface="仿宋" panose="02010609060101010101" charset="-122"/>
                          <a:ea typeface="仿宋" panose="02010609060101010101" charset="-122"/>
                          <a:cs typeface="仿宋_GB2312" charset="0"/>
                        </a:rPr>
                        <a:t>数</a:t>
                      </a:r>
                      <a:r>
                        <a:rPr lang="en-US" sz="1900" b="1">
                          <a:latin typeface="仿宋" panose="02010609060101010101" charset="-122"/>
                          <a:ea typeface="仿宋" panose="02010609060101010101" charset="-122"/>
                          <a:cs typeface="宋体" panose="02010600030101010101" pitchFamily="2" charset="-122"/>
                        </a:rPr>
                        <a:t>值</a:t>
                      </a:r>
                      <a:endParaRPr lang="en-US" altLang="en-US" sz="1900" b="1">
                        <a:latin typeface="仿宋" panose="02010609060101010101" charset="-122"/>
                        <a:ea typeface="仿宋" panose="02010609060101010101" charset="-122"/>
                        <a:cs typeface="仿宋_GB231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02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能量/MeV</a:t>
                      </a:r>
                      <a:endParaRPr lang="en-US" altLang="en-US" sz="1900" b="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10～60，连续可调</a:t>
                      </a:r>
                      <a:endParaRPr lang="en-US" altLang="en-US" sz="1900" b="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900" b="1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注量率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/(cm</a:t>
                      </a:r>
                      <a:r>
                        <a:rPr lang="en-US" sz="1900" b="1" baseline="3000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·s</a:t>
                      </a:r>
                      <a:r>
                        <a:rPr lang="en-US" sz="1900" b="1" baseline="3000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-1</a:t>
                      </a:r>
                      <a:r>
                        <a:rPr lang="en-US" sz="1900" b="1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)</a:t>
                      </a:r>
                      <a:endParaRPr lang="en-US" altLang="en-US" sz="1900" b="1">
                        <a:solidFill>
                          <a:srgbClr val="FF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1×10</a:t>
                      </a:r>
                      <a:r>
                        <a:rPr lang="en-US" sz="1900" b="0" baseline="3000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</a:t>
                      </a:r>
                      <a:r>
                        <a:rPr lang="en-US" sz="1900" b="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～1×10</a:t>
                      </a:r>
                      <a:r>
                        <a:rPr lang="en-US" sz="1900" b="0" baseline="3000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</a:t>
                      </a:r>
                      <a:r>
                        <a:rPr lang="en-US" sz="1900" b="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 </a:t>
                      </a:r>
                      <a:endParaRPr lang="en-US" altLang="en-US" sz="1900" b="0">
                        <a:solidFill>
                          <a:srgbClr val="FF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2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扫描面积/(cm×cm)</a:t>
                      </a:r>
                      <a:endParaRPr lang="en-US" altLang="en-US" sz="1900" b="0"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0">
                          <a:latin typeface="仿宋" panose="02010609060101010101" charset="-122"/>
                          <a:ea typeface="仿宋" panose="02010609060101010101" charset="-122"/>
                          <a:cs typeface="仿宋_GB2312" charset="0"/>
                        </a:rPr>
                        <a:t>真空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1900" b="0">
                          <a:latin typeface="仿宋" panose="02010609060101010101" charset="-122"/>
                          <a:ea typeface="仿宋" panose="02010609060101010101" charset="-122"/>
                          <a:cs typeface="仿宋_GB2312" charset="0"/>
                        </a:rPr>
                        <a:t>靶室</a:t>
                      </a:r>
                      <a:endParaRPr lang="en-US" altLang="en-US" sz="1900" b="0">
                        <a:latin typeface="仿宋" panose="02010609060101010101" charset="-122"/>
                        <a:ea typeface="仿宋" panose="02010609060101010101" charset="-122"/>
                        <a:cs typeface="仿宋_GB231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1×1～</a:t>
                      </a:r>
                      <a:r>
                        <a:rPr lang="en-US" sz="1900" b="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15×15</a:t>
                      </a:r>
                      <a:endParaRPr lang="en-US" altLang="en-US" sz="1900" b="0">
                        <a:solidFill>
                          <a:srgbClr val="FF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5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0">
                          <a:latin typeface="仿宋" panose="02010609060101010101" charset="-122"/>
                          <a:ea typeface="仿宋" panose="02010609060101010101" charset="-122"/>
                          <a:cs typeface="仿宋_GB2312" charset="0"/>
                        </a:rPr>
                        <a:t>大气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1900" b="0">
                          <a:latin typeface="仿宋" panose="02010609060101010101" charset="-122"/>
                          <a:ea typeface="仿宋" panose="02010609060101010101" charset="-122"/>
                          <a:cs typeface="仿宋_GB2312" charset="0"/>
                        </a:rPr>
                        <a:t>平台</a:t>
                      </a:r>
                      <a:endParaRPr lang="en-US" altLang="en-US" sz="1900" b="0">
                        <a:latin typeface="仿宋" panose="02010609060101010101" charset="-122"/>
                        <a:ea typeface="仿宋" panose="02010609060101010101" charset="-122"/>
                        <a:cs typeface="仿宋_GB2312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0"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1×1～</a:t>
                      </a:r>
                      <a:r>
                        <a:rPr lang="en-US" sz="1900" b="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20×20</a:t>
                      </a:r>
                      <a:endParaRPr lang="en-US" altLang="en-US" sz="1900" b="0">
                        <a:solidFill>
                          <a:srgbClr val="FF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39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束流均匀性/%</a:t>
                      </a:r>
                      <a:endParaRPr lang="en-US" altLang="en-US" sz="1900" b="0">
                        <a:solidFill>
                          <a:srgbClr val="FF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900" b="0">
                          <a:solidFill>
                            <a:srgbClr val="FF0000"/>
                          </a:solidFill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≥95</a:t>
                      </a:r>
                      <a:endParaRPr lang="en-US" altLang="en-US" sz="1900" b="0">
                        <a:solidFill>
                          <a:srgbClr val="FF0000"/>
                        </a:solidFill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7261860" y="5787073"/>
            <a:ext cx="5080000" cy="321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1500">
                <a:latin typeface="仿宋" panose="02010609060101010101" charset="-122"/>
                <a:ea typeface="仿宋" panose="02010609060101010101" charset="-122"/>
              </a:rPr>
              <a:t>注量率计算时间为单脉冲周期</a:t>
            </a:r>
            <a:r>
              <a:rPr lang="en-US" altLang="zh-CN" sz="1500">
                <a:latin typeface="仿宋" panose="02010609060101010101" charset="-122"/>
                <a:ea typeface="仿宋" panose="02010609060101010101" charset="-122"/>
              </a:rPr>
              <a:t>6.5s</a:t>
            </a:r>
            <a:r>
              <a:rPr lang="zh-CN" sz="1500">
                <a:latin typeface="仿宋" panose="02010609060101010101" charset="-122"/>
                <a:ea typeface="仿宋" panose="02010609060101010101" charset="-122"/>
              </a:rPr>
              <a:t>或束流累积总时间</a:t>
            </a:r>
            <a:endParaRPr lang="zh-CN" altLang="en-US" sz="15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118350" y="2653665"/>
            <a:ext cx="4815840" cy="379158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11135" y="2480310"/>
            <a:ext cx="3671570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Times New Roman" panose="02020603050405020304" pitchFamily="18" charset="0"/>
              </a:rPr>
              <a:t>PREF主要参数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2019</Words>
  <Application>Microsoft Office PowerPoint</Application>
  <PresentationFormat>宽屏</PresentationFormat>
  <Paragraphs>362</Paragraphs>
  <Slides>26</Slides>
  <Notes>16</Notes>
  <HiddenSlides>0</HiddenSlides>
  <MMClips>1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等线</vt:lpstr>
      <vt:lpstr>等线 Light</vt:lpstr>
      <vt:lpstr>仿宋</vt:lpstr>
      <vt:lpstr>黑体</vt:lpstr>
      <vt:lpstr>华文行楷</vt:lpstr>
      <vt:lpstr>宋体</vt:lpstr>
      <vt:lpstr>微软雅黑</vt:lpstr>
      <vt:lpstr>新宋体</vt:lpstr>
      <vt:lpstr>Arial</vt:lpstr>
      <vt:lpstr>Calibri</vt:lpstr>
      <vt:lpstr>Calibri Light</vt:lpstr>
      <vt:lpstr>Times New Roman</vt:lpstr>
      <vt:lpstr>Wingdings</vt:lpstr>
      <vt:lpstr>Office 主题</vt:lpstr>
      <vt:lpstr>Microsoft Visio Drawing</vt:lpstr>
      <vt:lpstr>Graph</vt:lpstr>
      <vt:lpstr>PowerPoint 演示文稿</vt:lpstr>
      <vt:lpstr>汇  报  提  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汇  报  提  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汇  报  提  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汇  报  提  纲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guoyuhang</cp:lastModifiedBy>
  <cp:revision>1177</cp:revision>
  <dcterms:created xsi:type="dcterms:W3CDTF">2016-09-28T03:57:00Z</dcterms:created>
  <dcterms:modified xsi:type="dcterms:W3CDTF">2025-08-14T14:35:38Z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