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7" r:id="rId2"/>
    <p:sldId id="745" r:id="rId3"/>
    <p:sldId id="746" r:id="rId4"/>
    <p:sldId id="747" r:id="rId5"/>
    <p:sldId id="749" r:id="rId6"/>
    <p:sldId id="754" r:id="rId7"/>
    <p:sldId id="758" r:id="rId8"/>
    <p:sldId id="760" r:id="rId9"/>
    <p:sldId id="757" r:id="rId10"/>
    <p:sldId id="771" r:id="rId11"/>
    <p:sldId id="748" r:id="rId12"/>
    <p:sldId id="761" r:id="rId13"/>
    <p:sldId id="762" r:id="rId14"/>
    <p:sldId id="763" r:id="rId15"/>
    <p:sldId id="766" r:id="rId16"/>
    <p:sldId id="764" r:id="rId17"/>
    <p:sldId id="768" r:id="rId18"/>
    <p:sldId id="765" r:id="rId19"/>
    <p:sldId id="767" r:id="rId20"/>
    <p:sldId id="769" r:id="rId21"/>
    <p:sldId id="759" r:id="rId22"/>
    <p:sldId id="770" r:id="rId23"/>
    <p:sldId id="772"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54A1"/>
    <a:srgbClr val="780000"/>
    <a:srgbClr val="4874C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4" autoAdjust="0"/>
    <p:restoredTop sz="94660"/>
  </p:normalViewPr>
  <p:slideViewPr>
    <p:cSldViewPr snapToGrid="0">
      <p:cViewPr varScale="1">
        <p:scale>
          <a:sx n="125" d="100"/>
          <a:sy n="125" d="100"/>
        </p:scale>
        <p:origin x="71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CE0158-288A-4EA1-B4D5-807DE70A5B44}" type="datetimeFigureOut">
              <a:rPr lang="zh-CN" altLang="en-US" smtClean="0"/>
              <a:t>2025/8/15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BFA52-9AE0-443C-9E9C-2270FCC351B9}" type="slidenum">
              <a:rPr lang="zh-CN" altLang="en-US" smtClean="0"/>
              <a:t>‹#›</a:t>
            </a:fld>
            <a:endParaRPr lang="zh-CN" altLang="en-US"/>
          </a:p>
        </p:txBody>
      </p:sp>
    </p:spTree>
    <p:extLst>
      <p:ext uri="{BB962C8B-B14F-4D97-AF65-F5344CB8AC3E}">
        <p14:creationId xmlns:p14="http://schemas.microsoft.com/office/powerpoint/2010/main" val="303420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109926E-0659-4420-887D-49A7F7959FD1}" type="datetime1">
              <a:rPr lang="zh-CN" altLang="en-US" smtClean="0"/>
              <a:t>2025/8/15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202098-3C73-41AB-BB73-82FC9D5D4963}" type="datetime1">
              <a:rPr lang="zh-CN" altLang="en-US" smtClean="0"/>
              <a:t>2025/8/15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ACE4ABE-BBE3-4D38-A304-B005B72B9379}" type="datetime1">
              <a:rPr lang="zh-CN" altLang="en-US" smtClean="0"/>
              <a:t>2025/8/15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C5293F2-C503-4FD0-9677-B1E38903973A}" type="datetime1">
              <a:rPr lang="zh-CN" altLang="en-US" smtClean="0"/>
              <a:t>2025/8/15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8E2EF50-8E8F-4C2C-8F44-728AA73961D9}" type="datetime1">
              <a:rPr lang="zh-CN" altLang="en-US" smtClean="0"/>
              <a:t>2025/8/15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88A89AC-354F-4204-962D-547836AB7F94}" type="datetime1">
              <a:rPr lang="zh-CN" altLang="en-US" smtClean="0"/>
              <a:t>2025/8/15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32D9903-B841-4396-913C-64F6AF0C7214}" type="datetime1">
              <a:rPr lang="zh-CN" altLang="en-US" smtClean="0"/>
              <a:t>2025/8/15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28EE63F-D477-47F6-B19B-963FDC31A66F}" type="datetime1">
              <a:rPr lang="zh-CN" altLang="en-US" smtClean="0"/>
              <a:t>2025/8/15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B04C49-AF83-4F32-93A5-3388EC8136F1}" type="datetime1">
              <a:rPr lang="zh-CN" altLang="en-US" smtClean="0"/>
              <a:t>2025/8/15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236C289-18AB-47A4-861F-7BAD7685B3F0}" type="datetime1">
              <a:rPr lang="zh-CN" altLang="en-US" smtClean="0"/>
              <a:t>2025/8/15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2C58822-FC5F-48E1-8743-8D9D80E886F2}" type="datetime1">
              <a:rPr lang="zh-CN" altLang="en-US" smtClean="0"/>
              <a:t>2025/8/15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C27E9-6B7C-4891-B260-9191950E4AC5}" type="datetime1">
              <a:rPr lang="zh-CN" altLang="en-US" smtClean="0"/>
              <a:t>2025/8/15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5.png"/><Relationship Id="rId4" Type="http://schemas.openxmlformats.org/officeDocument/2006/relationships/tags" Target="../tags/tag4.xml"/><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26.png"/><Relationship Id="rId5" Type="http://schemas.openxmlformats.org/officeDocument/2006/relationships/tags" Target="../tags/tag12.xml"/><Relationship Id="rId10" Type="http://schemas.openxmlformats.org/officeDocument/2006/relationships/image" Target="../media/image6.png"/><Relationship Id="rId4" Type="http://schemas.openxmlformats.org/officeDocument/2006/relationships/tags" Target="../tags/tag11.xml"/><Relationship Id="rId9"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slide" Target="slide2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39000" b="-39000"/>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CD9B0A33-9F34-205E-E187-1AFD456CCC9B}"/>
              </a:ext>
            </a:extLst>
          </p:cNvPr>
          <p:cNvSpPr/>
          <p:nvPr/>
        </p:nvSpPr>
        <p:spPr>
          <a:xfrm>
            <a:off x="10399776" y="2264981"/>
            <a:ext cx="1792224" cy="1854201"/>
          </a:xfrm>
          <a:prstGeom prst="roundRect">
            <a:avLst/>
          </a:prstGeom>
          <a:solidFill>
            <a:schemeClr val="accent1">
              <a:lumMod val="75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874CB"/>
              </a:solidFill>
            </a:endParaRPr>
          </a:p>
        </p:txBody>
      </p:sp>
      <p:sp>
        <p:nvSpPr>
          <p:cNvPr id="2" name="标题 1"/>
          <p:cNvSpPr>
            <a:spLocks noGrp="1"/>
          </p:cNvSpPr>
          <p:nvPr>
            <p:ph type="ctrTitle"/>
            <p:custDataLst>
              <p:tags r:id="rId2"/>
            </p:custDataLst>
          </p:nvPr>
        </p:nvSpPr>
        <p:spPr>
          <a:xfrm>
            <a:off x="85239" y="2264981"/>
            <a:ext cx="5842000" cy="1935849"/>
          </a:xfrm>
        </p:spPr>
        <p:txBody>
          <a:bodyPr>
            <a:normAutofit fontScale="90000"/>
          </a:bodyPr>
          <a:lstStyle/>
          <a:p>
            <a:r>
              <a:rPr lang="zh-CN" altLang="en-US" dirty="0">
                <a:solidFill>
                  <a:srgbClr val="2E54A1"/>
                </a:solidFill>
              </a:rPr>
              <a:t>高能质子束流望远镜系统的研制</a:t>
            </a:r>
            <a:br>
              <a:rPr lang="en-US" altLang="zh-CN" dirty="0">
                <a:solidFill>
                  <a:srgbClr val="2E54A1"/>
                </a:solidFill>
              </a:rPr>
            </a:br>
            <a:r>
              <a:rPr lang="en-US" altLang="zh-CN" sz="27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H</a:t>
            </a:r>
            <a:r>
              <a:rPr lang="en-US" altLang="zh-CN" sz="2700" dirty="0">
                <a:solidFill>
                  <a:srgbClr val="2E54A1"/>
                </a:solidFill>
                <a:latin typeface="Times New Roman" panose="02020603050405020304" pitchFamily="18" charset="0"/>
                <a:ea typeface="等线" panose="02010600030101010101" pitchFamily="2" charset="-122"/>
                <a:cs typeface="Times New Roman" panose="02020603050405020304" pitchFamily="18" charset="0"/>
              </a:rPr>
              <a:t>igh </a:t>
            </a:r>
            <a:r>
              <a:rPr lang="en-US" altLang="zh-CN" sz="27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E</a:t>
            </a:r>
            <a:r>
              <a:rPr lang="en-US" altLang="zh-CN" sz="2700" dirty="0">
                <a:solidFill>
                  <a:srgbClr val="2E54A1"/>
                </a:solidFill>
                <a:latin typeface="Times New Roman" panose="02020603050405020304" pitchFamily="18" charset="0"/>
                <a:ea typeface="等线" panose="02010600030101010101" pitchFamily="2" charset="-122"/>
                <a:cs typeface="Times New Roman" panose="02020603050405020304" pitchFamily="18" charset="0"/>
              </a:rPr>
              <a:t>nergy </a:t>
            </a:r>
            <a:r>
              <a:rPr lang="en-US" altLang="zh-CN" sz="27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P</a:t>
            </a:r>
            <a:r>
              <a:rPr lang="en-US" altLang="zh-CN" sz="2700" dirty="0">
                <a:solidFill>
                  <a:srgbClr val="2E54A1"/>
                </a:solidFill>
                <a:latin typeface="Times New Roman" panose="02020603050405020304" pitchFamily="18" charset="0"/>
                <a:ea typeface="等线" panose="02010600030101010101" pitchFamily="2" charset="-122"/>
                <a:cs typeface="Times New Roman" panose="02020603050405020304" pitchFamily="18" charset="0"/>
              </a:rPr>
              <a:t>roton Beam </a:t>
            </a:r>
            <a:r>
              <a:rPr lang="en-US" altLang="zh-CN" sz="27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Tel</a:t>
            </a:r>
            <a:r>
              <a:rPr lang="en-US" altLang="zh-CN" sz="2700" dirty="0">
                <a:solidFill>
                  <a:srgbClr val="2E54A1"/>
                </a:solidFill>
                <a:latin typeface="Times New Roman" panose="02020603050405020304" pitchFamily="18" charset="0"/>
                <a:ea typeface="等线" panose="02010600030101010101" pitchFamily="2" charset="-122"/>
                <a:cs typeface="Times New Roman" panose="02020603050405020304" pitchFamily="18" charset="0"/>
              </a:rPr>
              <a:t>escope</a:t>
            </a:r>
            <a:endParaRPr lang="en-US" altLang="zh-CN" dirty="0">
              <a:solidFill>
                <a:srgbClr val="2E54A1"/>
              </a:solidFill>
            </a:endParaRPr>
          </a:p>
        </p:txBody>
      </p:sp>
      <p:sp>
        <p:nvSpPr>
          <p:cNvPr id="3" name="副标题 2"/>
          <p:cNvSpPr>
            <a:spLocks noGrp="1"/>
          </p:cNvSpPr>
          <p:nvPr>
            <p:ph type="subTitle" idx="1"/>
            <p:custDataLst>
              <p:tags r:id="rId3"/>
            </p:custDataLst>
          </p:nvPr>
        </p:nvSpPr>
        <p:spPr>
          <a:xfrm>
            <a:off x="5636874" y="1942770"/>
            <a:ext cx="5020502" cy="1795344"/>
          </a:xfrm>
        </p:spPr>
        <p:txBody>
          <a:bodyPr>
            <a:normAutofit/>
          </a:bodyPr>
          <a:lstStyle/>
          <a:p>
            <a:r>
              <a:rPr lang="zh-CN" altLang="en-US" sz="2000" dirty="0">
                <a:solidFill>
                  <a:srgbClr val="2E54A1"/>
                </a:solidFill>
              </a:rPr>
              <a:t>李岚坤</a:t>
            </a:r>
            <a:r>
              <a:rPr lang="en-US" altLang="zh-CN" sz="2000" baseline="30000" dirty="0">
                <a:solidFill>
                  <a:srgbClr val="2E54A1"/>
                </a:solidFill>
              </a:rPr>
              <a:t>1,2 </a:t>
            </a:r>
            <a:r>
              <a:rPr lang="zh-CN" altLang="en-US" sz="2000" dirty="0">
                <a:solidFill>
                  <a:srgbClr val="2E54A1"/>
                </a:solidFill>
              </a:rPr>
              <a:t>，董明义</a:t>
            </a:r>
            <a:r>
              <a:rPr lang="en-US" altLang="zh-CN" sz="2000" baseline="30000" dirty="0">
                <a:solidFill>
                  <a:srgbClr val="2E54A1"/>
                </a:solidFill>
              </a:rPr>
              <a:t>1,3 </a:t>
            </a:r>
            <a:r>
              <a:rPr lang="zh-CN" altLang="en-US" sz="2000" dirty="0">
                <a:solidFill>
                  <a:srgbClr val="2E54A1"/>
                </a:solidFill>
              </a:rPr>
              <a:t>，高泽</a:t>
            </a:r>
            <a:r>
              <a:rPr lang="en-US" altLang="zh-CN" sz="2000" baseline="30000" dirty="0">
                <a:solidFill>
                  <a:srgbClr val="2E54A1"/>
                </a:solidFill>
              </a:rPr>
              <a:t>1,4 </a:t>
            </a:r>
          </a:p>
          <a:p>
            <a:r>
              <a:rPr lang="zh-CN" altLang="en-US" sz="2000" dirty="0">
                <a:solidFill>
                  <a:srgbClr val="2E54A1"/>
                </a:solidFill>
              </a:rPr>
              <a:t>金梁程龙</a:t>
            </a:r>
            <a:r>
              <a:rPr lang="en-US" altLang="zh-CN" sz="2000" baseline="30000" dirty="0">
                <a:solidFill>
                  <a:srgbClr val="2E54A1"/>
                </a:solidFill>
              </a:rPr>
              <a:t>1 </a:t>
            </a:r>
            <a:r>
              <a:rPr lang="zh-CN" altLang="en-US" sz="2000" dirty="0">
                <a:solidFill>
                  <a:srgbClr val="2E54A1"/>
                </a:solidFill>
              </a:rPr>
              <a:t>，章红宇</a:t>
            </a:r>
            <a:r>
              <a:rPr lang="en-US" altLang="zh-CN" sz="2000" baseline="30000" dirty="0">
                <a:solidFill>
                  <a:srgbClr val="2E54A1"/>
                </a:solidFill>
              </a:rPr>
              <a:t>1 </a:t>
            </a:r>
            <a:r>
              <a:rPr lang="zh-CN" altLang="en-US" sz="2000" dirty="0">
                <a:solidFill>
                  <a:srgbClr val="2E54A1"/>
                </a:solidFill>
              </a:rPr>
              <a:t>，喻英豪</a:t>
            </a:r>
            <a:r>
              <a:rPr lang="en-US" altLang="zh-CN" sz="2000" baseline="30000" dirty="0">
                <a:solidFill>
                  <a:srgbClr val="2E54A1"/>
                </a:solidFill>
              </a:rPr>
              <a:t>1 </a:t>
            </a:r>
            <a:r>
              <a:rPr lang="zh-CN" altLang="en-US" sz="2000" dirty="0">
                <a:solidFill>
                  <a:srgbClr val="2E54A1"/>
                </a:solidFill>
              </a:rPr>
              <a:t>，</a:t>
            </a:r>
            <a:endParaRPr lang="en-US" altLang="zh-CN" sz="2000" dirty="0">
              <a:solidFill>
                <a:srgbClr val="2E54A1"/>
              </a:solidFill>
            </a:endParaRPr>
          </a:p>
          <a:p>
            <a:r>
              <a:rPr lang="zh-CN" altLang="en-US" sz="2000" dirty="0">
                <a:solidFill>
                  <a:srgbClr val="2E54A1"/>
                </a:solidFill>
              </a:rPr>
              <a:t>敬罕涛</a:t>
            </a:r>
            <a:r>
              <a:rPr lang="en-US" altLang="zh-CN" sz="2000" baseline="30000" dirty="0">
                <a:solidFill>
                  <a:srgbClr val="2E54A1"/>
                </a:solidFill>
              </a:rPr>
              <a:t>1 ,2</a:t>
            </a:r>
            <a:r>
              <a:rPr lang="zh-CN" altLang="en-US" sz="2000" dirty="0">
                <a:solidFill>
                  <a:srgbClr val="2E54A1"/>
                </a:solidFill>
              </a:rPr>
              <a:t>，樊瑞睿</a:t>
            </a:r>
            <a:r>
              <a:rPr lang="en-US" altLang="zh-CN" sz="2000" baseline="30000" dirty="0">
                <a:solidFill>
                  <a:srgbClr val="2E54A1"/>
                </a:solidFill>
              </a:rPr>
              <a:t>1 ,2</a:t>
            </a:r>
            <a:r>
              <a:rPr lang="zh-CN" altLang="en-US" sz="2000" dirty="0">
                <a:solidFill>
                  <a:srgbClr val="2E54A1"/>
                </a:solidFill>
              </a:rPr>
              <a:t>，郭宇航</a:t>
            </a:r>
            <a:r>
              <a:rPr lang="en-US" altLang="zh-CN" sz="2000" baseline="30000" dirty="0">
                <a:solidFill>
                  <a:srgbClr val="2E54A1"/>
                </a:solidFill>
              </a:rPr>
              <a:t>1,2</a:t>
            </a:r>
            <a:r>
              <a:rPr lang="zh-CN" altLang="en-US" sz="2000" dirty="0">
                <a:solidFill>
                  <a:srgbClr val="2E54A1"/>
                </a:solidFill>
              </a:rPr>
              <a:t>，董静</a:t>
            </a:r>
            <a:r>
              <a:rPr lang="en-US" altLang="zh-CN" sz="2000" baseline="30000" dirty="0">
                <a:solidFill>
                  <a:srgbClr val="2E54A1"/>
                </a:solidFill>
              </a:rPr>
              <a:t>1</a:t>
            </a:r>
            <a:endParaRPr lang="en-US" altLang="zh-CN" sz="2000" dirty="0">
              <a:solidFill>
                <a:srgbClr val="2E54A1"/>
              </a:solidFill>
            </a:endParaRPr>
          </a:p>
          <a:p>
            <a:endParaRPr lang="en-US" altLang="zh-CN" sz="1800" dirty="0">
              <a:solidFill>
                <a:srgbClr val="325395"/>
              </a:solidFill>
            </a:endParaRPr>
          </a:p>
          <a:p>
            <a:endParaRPr lang="zh-CN" altLang="en-US" sz="1800" dirty="0">
              <a:solidFill>
                <a:srgbClr val="325395"/>
              </a:solidFill>
            </a:endParaRPr>
          </a:p>
        </p:txBody>
      </p:sp>
      <p:sp>
        <p:nvSpPr>
          <p:cNvPr id="4" name="圆角矩形 3"/>
          <p:cNvSpPr/>
          <p:nvPr/>
        </p:nvSpPr>
        <p:spPr>
          <a:xfrm>
            <a:off x="181192" y="1650936"/>
            <a:ext cx="5650095" cy="3082290"/>
          </a:xfrm>
          <a:prstGeom prst="roundRect">
            <a:avLst>
              <a:gd name="adj" fmla="val 19295"/>
            </a:avLst>
          </a:prstGeom>
          <a:noFill/>
          <a:ln w="139700" cmpd="sng">
            <a:solidFill>
              <a:schemeClr val="accent1">
                <a:lumMod val="75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副标题 2"/>
          <p:cNvSpPr>
            <a:spLocks noGrp="1"/>
          </p:cNvSpPr>
          <p:nvPr>
            <p:custDataLst>
              <p:tags r:id="rId4"/>
            </p:custDataLst>
          </p:nvPr>
        </p:nvSpPr>
        <p:spPr>
          <a:xfrm rot="16200000">
            <a:off x="10673556" y="2969672"/>
            <a:ext cx="1854200" cy="444818"/>
          </a:xfrm>
          <a:prstGeom prst="rect">
            <a:avLst/>
          </a:prstGeom>
        </p:spPr>
        <p:txBody>
          <a:bodyPr vert="horz" lIns="90000" tIns="46800" rIns="90000" bIns="46800" rtlCol="0">
            <a:normAutofit fontScale="97500"/>
          </a:bodyPr>
          <a:lstStyle>
            <a:lvl1pPr marL="0" indent="0" algn="ctr" defTabSz="914400" rtl="0" eaLnBrk="1" fontAlgn="auto" latinLnBrk="0" hangingPunct="1">
              <a:lnSpc>
                <a:spcPct val="110000"/>
              </a:lnSpc>
              <a:spcBef>
                <a:spcPts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mn-lt"/>
                <a:ea typeface="+mn-ea"/>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mn-lt"/>
                <a:ea typeface="+mn-ea"/>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mn-lt"/>
                <a:ea typeface="+mn-ea"/>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mn-lt"/>
                <a:ea typeface="+mn-ea"/>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2000" dirty="0">
                <a:solidFill>
                  <a:schemeClr val="bg1"/>
                </a:solidFill>
              </a:rPr>
              <a:t>Aug.1</a:t>
            </a:r>
            <a:r>
              <a:rPr lang="en-US" altLang="zh-CN" sz="2000" dirty="0">
                <a:solidFill>
                  <a:schemeClr val="bg1"/>
                </a:solidFill>
              </a:rPr>
              <a:t>5</a:t>
            </a:r>
            <a:r>
              <a:rPr lang="zh-CN" altLang="en-US" sz="2000" dirty="0">
                <a:solidFill>
                  <a:schemeClr val="bg1"/>
                </a:solidFill>
              </a:rPr>
              <a:t>.20</a:t>
            </a:r>
            <a:r>
              <a:rPr lang="en-US" altLang="zh-CN" sz="2000" dirty="0">
                <a:solidFill>
                  <a:schemeClr val="bg1"/>
                </a:solidFill>
              </a:rPr>
              <a:t>25</a:t>
            </a:r>
            <a:endParaRPr lang="zh-CN" altLang="en-US" sz="2000" dirty="0">
              <a:solidFill>
                <a:schemeClr val="bg1"/>
              </a:solidFill>
            </a:endParaRPr>
          </a:p>
        </p:txBody>
      </p:sp>
      <p:sp>
        <p:nvSpPr>
          <p:cNvPr id="11" name="副标题 2">
            <a:extLst>
              <a:ext uri="{FF2B5EF4-FFF2-40B4-BE49-F238E27FC236}">
                <a16:creationId xmlns:a16="http://schemas.microsoft.com/office/drawing/2014/main" id="{93A5813A-7C0F-4FBD-9635-A763556AC8E3}"/>
              </a:ext>
            </a:extLst>
          </p:cNvPr>
          <p:cNvSpPr txBox="1">
            <a:spLocks/>
          </p:cNvSpPr>
          <p:nvPr>
            <p:custDataLst>
              <p:tags r:id="rId5"/>
            </p:custDataLst>
          </p:nvPr>
        </p:nvSpPr>
        <p:spPr>
          <a:xfrm>
            <a:off x="6351575" y="3391772"/>
            <a:ext cx="3591100" cy="1276350"/>
          </a:xfrm>
          <a:prstGeom prst="rect">
            <a:avLst/>
          </a:prstGeom>
        </p:spPr>
        <p:txBody>
          <a:bodyPr vert="horz" lIns="90000" tIns="46800" rIns="90000" bIns="46800" rtlCol="0">
            <a:noAutofit/>
          </a:bodyPr>
          <a:lstStyle>
            <a:lvl1pPr marL="0" indent="0" algn="ctr" defTabSz="914400" rtl="0" eaLnBrk="1" fontAlgn="auto" latinLnBrk="0" hangingPunct="1">
              <a:lnSpc>
                <a:spcPct val="110000"/>
              </a:lnSpc>
              <a:spcBef>
                <a:spcPts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mn-lt"/>
                <a:ea typeface="+mn-ea"/>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mn-lt"/>
                <a:ea typeface="+mn-ea"/>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mn-lt"/>
                <a:ea typeface="+mn-ea"/>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mn-lt"/>
                <a:ea typeface="+mn-ea"/>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1200" dirty="0">
                <a:solidFill>
                  <a:srgbClr val="2E54A1"/>
                </a:solidFill>
              </a:rPr>
              <a:t>1.</a:t>
            </a:r>
            <a:r>
              <a:rPr lang="zh-CN" altLang="en-US" sz="1200" dirty="0">
                <a:solidFill>
                  <a:srgbClr val="2E54A1"/>
                </a:solidFill>
              </a:rPr>
              <a:t>核探测与核电子学国家重点实验室，中国科学院高能物理研究所</a:t>
            </a:r>
            <a:endParaRPr lang="en-US" altLang="zh-CN" sz="1200" dirty="0">
              <a:solidFill>
                <a:srgbClr val="2E54A1"/>
              </a:solidFill>
            </a:endParaRPr>
          </a:p>
          <a:p>
            <a:r>
              <a:rPr lang="en-US" altLang="zh-CN" sz="1200" dirty="0">
                <a:solidFill>
                  <a:srgbClr val="2E54A1"/>
                </a:solidFill>
              </a:rPr>
              <a:t>2.</a:t>
            </a:r>
            <a:r>
              <a:rPr lang="zh-CN" altLang="en-US" sz="1200" dirty="0">
                <a:solidFill>
                  <a:srgbClr val="2E54A1"/>
                </a:solidFill>
              </a:rPr>
              <a:t>散裂中子源科学中心</a:t>
            </a:r>
            <a:endParaRPr lang="en-US" altLang="zh-CN" sz="1200" dirty="0">
              <a:solidFill>
                <a:srgbClr val="2E54A1"/>
              </a:solidFill>
            </a:endParaRPr>
          </a:p>
          <a:p>
            <a:r>
              <a:rPr lang="en-US" altLang="zh-CN" sz="1200" dirty="0">
                <a:solidFill>
                  <a:srgbClr val="2E54A1"/>
                </a:solidFill>
              </a:rPr>
              <a:t>3.</a:t>
            </a:r>
            <a:r>
              <a:rPr lang="zh-CN" altLang="en-US" sz="1200" dirty="0">
                <a:solidFill>
                  <a:srgbClr val="2E54A1"/>
                </a:solidFill>
              </a:rPr>
              <a:t>中国科学院大学</a:t>
            </a:r>
            <a:endParaRPr lang="en-US" altLang="zh-CN" sz="1200" dirty="0">
              <a:solidFill>
                <a:srgbClr val="2E54A1"/>
              </a:solidFill>
            </a:endParaRPr>
          </a:p>
          <a:p>
            <a:r>
              <a:rPr lang="en-US" altLang="zh-CN" sz="1200" dirty="0">
                <a:solidFill>
                  <a:srgbClr val="2E54A1"/>
                </a:solidFill>
              </a:rPr>
              <a:t>4.</a:t>
            </a:r>
            <a:r>
              <a:rPr lang="zh-CN" altLang="en-US" sz="1200" dirty="0">
                <a:solidFill>
                  <a:srgbClr val="2E54A1"/>
                </a:solidFill>
              </a:rPr>
              <a:t>郑州大学，物理学院</a:t>
            </a:r>
            <a:endParaRPr lang="en-US" altLang="zh-CN" sz="1200" dirty="0">
              <a:solidFill>
                <a:srgbClr val="2E54A1"/>
              </a:solidFill>
            </a:endParaRPr>
          </a:p>
        </p:txBody>
      </p:sp>
      <p:pic>
        <p:nvPicPr>
          <p:cNvPr id="12" name="图片 11">
            <a:extLst>
              <a:ext uri="{FF2B5EF4-FFF2-40B4-BE49-F238E27FC236}">
                <a16:creationId xmlns:a16="http://schemas.microsoft.com/office/drawing/2014/main" id="{92AE9CD4-4A08-4FC9-A93D-B741C3DBAF54}"/>
              </a:ext>
            </a:extLst>
          </p:cNvPr>
          <p:cNvPicPr/>
          <p:nvPr>
            <p:custDataLst>
              <p:tags r:id="rId6"/>
            </p:custDataLst>
          </p:nvPr>
        </p:nvPicPr>
        <p:blipFill>
          <a:blip r:embed="rId9">
            <a:grayscl/>
          </a:blip>
          <a:srcRect l="27381" r="30357" b="50008"/>
          <a:stretch>
            <a:fillRect/>
          </a:stretch>
        </p:blipFill>
        <p:spPr>
          <a:xfrm>
            <a:off x="9953353" y="390595"/>
            <a:ext cx="962137" cy="515165"/>
          </a:xfrm>
          <a:prstGeom prst="rect">
            <a:avLst/>
          </a:prstGeom>
          <a:noFill/>
          <a:ln w="9525">
            <a:noFill/>
          </a:ln>
        </p:spPr>
      </p:pic>
      <p:pic>
        <p:nvPicPr>
          <p:cNvPr id="13" name="图片 12">
            <a:extLst>
              <a:ext uri="{FF2B5EF4-FFF2-40B4-BE49-F238E27FC236}">
                <a16:creationId xmlns:a16="http://schemas.microsoft.com/office/drawing/2014/main" id="{8F48942E-97D1-4740-8B5D-58930524960C}"/>
              </a:ext>
            </a:extLst>
          </p:cNvPr>
          <p:cNvPicPr>
            <a:picLocks noChangeAspect="1"/>
          </p:cNvPicPr>
          <p:nvPr/>
        </p:nvPicPr>
        <p:blipFill>
          <a:blip r:embed="rId10"/>
          <a:stretch>
            <a:fillRect/>
          </a:stretch>
        </p:blipFill>
        <p:spPr>
          <a:xfrm>
            <a:off x="10935294" y="369803"/>
            <a:ext cx="887771" cy="556875"/>
          </a:xfrm>
          <a:prstGeom prst="rect">
            <a:avLst/>
          </a:prstGeom>
        </p:spPr>
      </p:pic>
      <p:sp>
        <p:nvSpPr>
          <p:cNvPr id="15" name="矩形 14">
            <a:extLst>
              <a:ext uri="{FF2B5EF4-FFF2-40B4-BE49-F238E27FC236}">
                <a16:creationId xmlns:a16="http://schemas.microsoft.com/office/drawing/2014/main" id="{DDE813D8-E96B-476C-A315-17CB4AC41615}"/>
              </a:ext>
            </a:extLst>
          </p:cNvPr>
          <p:cNvSpPr/>
          <p:nvPr/>
        </p:nvSpPr>
        <p:spPr>
          <a:xfrm flipH="1">
            <a:off x="10902790" y="390595"/>
            <a:ext cx="25400" cy="527685"/>
          </a:xfrm>
          <a:prstGeom prst="rect">
            <a:avLst/>
          </a:prstGeom>
          <a:solidFill>
            <a:schemeClr val="bg1">
              <a:lumMod val="65000"/>
            </a:schemeClr>
          </a:solidFill>
          <a:ln>
            <a:noFill/>
          </a:ln>
          <a:effectLst>
            <a:softEdge rad="254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灯片编号占位符 7">
            <a:extLst>
              <a:ext uri="{FF2B5EF4-FFF2-40B4-BE49-F238E27FC236}">
                <a16:creationId xmlns:a16="http://schemas.microsoft.com/office/drawing/2014/main" id="{C7E34CBD-99E9-6D28-BBE9-F62F53B51922}"/>
              </a:ext>
            </a:extLst>
          </p:cNvPr>
          <p:cNvSpPr>
            <a:spLocks noGrp="1"/>
          </p:cNvSpPr>
          <p:nvPr>
            <p:ph type="sldNum" sz="quarter" idx="12"/>
          </p:nvPr>
        </p:nvSpPr>
        <p:spPr/>
        <p:txBody>
          <a:bodyPr/>
          <a:lstStyle/>
          <a:p>
            <a:fld id="{565CE74E-AB26-4998-AD42-012C4C1AD076}" type="slidenum">
              <a:rPr lang="zh-CN" altLang="en-US" smtClean="0"/>
              <a:t>1</a:t>
            </a:fld>
            <a:endParaRPr lang="zh-CN" altLang="en-US"/>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241F5-F31B-38BA-7B07-1B1F5A9F8CA2}"/>
            </a:ext>
          </a:extLst>
        </p:cNvPr>
        <p:cNvGrpSpPr/>
        <p:nvPr/>
      </p:nvGrpSpPr>
      <p:grpSpPr>
        <a:xfrm>
          <a:off x="0" y="0"/>
          <a:ext cx="0" cy="0"/>
          <a:chOff x="0" y="0"/>
          <a:chExt cx="0" cy="0"/>
        </a:xfrm>
      </p:grpSpPr>
      <p:pic>
        <p:nvPicPr>
          <p:cNvPr id="23" name="图片 22">
            <a:extLst>
              <a:ext uri="{FF2B5EF4-FFF2-40B4-BE49-F238E27FC236}">
                <a16:creationId xmlns:a16="http://schemas.microsoft.com/office/drawing/2014/main" id="{211A3B25-A3CC-703F-E249-DB1AD9DD82E5}"/>
              </a:ext>
            </a:extLst>
          </p:cNvPr>
          <p:cNvPicPr>
            <a:picLocks noChangeAspect="1"/>
          </p:cNvPicPr>
          <p:nvPr/>
        </p:nvPicPr>
        <p:blipFill>
          <a:blip r:embed="rId10"/>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CD800549-19D5-A53E-35C4-465FA007D210}"/>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2.</a:t>
            </a:r>
            <a:r>
              <a:rPr lang="zh-CN" altLang="en-US" dirty="0">
                <a:solidFill>
                  <a:schemeClr val="bg1"/>
                </a:solidFill>
              </a:rPr>
              <a:t>设计方案</a:t>
            </a:r>
            <a:r>
              <a:rPr lang="en-US" altLang="zh-CN" dirty="0">
                <a:solidFill>
                  <a:schemeClr val="bg1"/>
                </a:solidFill>
              </a:rPr>
              <a:t>-</a:t>
            </a:r>
            <a:r>
              <a:rPr lang="zh-CN" altLang="en-US" dirty="0">
                <a:solidFill>
                  <a:schemeClr val="bg1"/>
                </a:solidFill>
              </a:rPr>
              <a:t>高精度实验测试台</a:t>
            </a:r>
          </a:p>
        </p:txBody>
      </p:sp>
      <p:sp>
        <p:nvSpPr>
          <p:cNvPr id="6" name="灯片编号占位符 5">
            <a:extLst>
              <a:ext uri="{FF2B5EF4-FFF2-40B4-BE49-F238E27FC236}">
                <a16:creationId xmlns:a16="http://schemas.microsoft.com/office/drawing/2014/main" id="{754BC6B1-8DC9-9E26-D26E-6A9A0D393BB4}"/>
              </a:ext>
            </a:extLst>
          </p:cNvPr>
          <p:cNvSpPr>
            <a:spLocks noGrp="1"/>
          </p:cNvSpPr>
          <p:nvPr>
            <p:ph type="sldNum" sz="quarter" idx="12"/>
          </p:nvPr>
        </p:nvSpPr>
        <p:spPr/>
        <p:txBody>
          <a:bodyPr/>
          <a:lstStyle/>
          <a:p>
            <a:fld id="{565CE74E-AB26-4998-AD42-012C4C1AD076}" type="slidenum">
              <a:rPr lang="zh-CN" altLang="en-US" smtClean="0"/>
              <a:t>10</a:t>
            </a:fld>
            <a:endParaRPr lang="zh-CN" altLang="en-US"/>
          </a:p>
        </p:txBody>
      </p:sp>
      <p:pic>
        <p:nvPicPr>
          <p:cNvPr id="2" name="图片 1">
            <a:hlinkClick r:id="" action="ppaction://noaction"/>
            <a:extLst>
              <a:ext uri="{FF2B5EF4-FFF2-40B4-BE49-F238E27FC236}">
                <a16:creationId xmlns:a16="http://schemas.microsoft.com/office/drawing/2014/main" id="{60D09046-CA41-BF21-7CF3-083A20F503B2}"/>
              </a:ext>
            </a:extLst>
          </p:cNvPr>
          <p:cNvPicPr>
            <a:picLocks noChangeAspect="1"/>
          </p:cNvPicPr>
          <p:nvPr/>
        </p:nvPicPr>
        <p:blipFill>
          <a:blip r:embed="rId11"/>
          <a:stretch>
            <a:fillRect/>
          </a:stretch>
        </p:blipFill>
        <p:spPr>
          <a:xfrm>
            <a:off x="7139940" y="1568450"/>
            <a:ext cx="4784725" cy="4439285"/>
          </a:xfrm>
          <a:prstGeom prst="rect">
            <a:avLst/>
          </a:prstGeom>
        </p:spPr>
      </p:pic>
      <p:cxnSp>
        <p:nvCxnSpPr>
          <p:cNvPr id="3" name="直接箭头连接符 2">
            <a:extLst>
              <a:ext uri="{FF2B5EF4-FFF2-40B4-BE49-F238E27FC236}">
                <a16:creationId xmlns:a16="http://schemas.microsoft.com/office/drawing/2014/main" id="{59FE4B5B-E894-D3EE-28A4-65E307691240}"/>
              </a:ext>
            </a:extLst>
          </p:cNvPr>
          <p:cNvCxnSpPr>
            <a:endCxn id="9" idx="3"/>
          </p:cNvCxnSpPr>
          <p:nvPr>
            <p:custDataLst>
              <p:tags r:id="rId1"/>
            </p:custDataLst>
          </p:nvPr>
        </p:nvCxnSpPr>
        <p:spPr>
          <a:xfrm flipH="1">
            <a:off x="7372350" y="4141470"/>
            <a:ext cx="2061845" cy="642620"/>
          </a:xfrm>
          <a:prstGeom prst="straightConnector1">
            <a:avLst/>
          </a:prstGeom>
          <a:ln w="28575" cmpd="thickThin">
            <a:solidFill>
              <a:srgbClr val="FF0000"/>
            </a:solidFill>
            <a:prstDash val="dash"/>
            <a:tailEnd type="arrow" w="med" len="med"/>
          </a:ln>
        </p:spPr>
        <p:style>
          <a:lnRef idx="3">
            <a:schemeClr val="accent4"/>
          </a:lnRef>
          <a:fillRef idx="0">
            <a:srgbClr val="FFFFFF"/>
          </a:fillRef>
          <a:effectRef idx="0">
            <a:srgbClr val="FFFFFF"/>
          </a:effectRef>
          <a:fontRef idx="minor">
            <a:schemeClr val="tx1"/>
          </a:fontRef>
        </p:style>
      </p:cxnSp>
      <p:cxnSp>
        <p:nvCxnSpPr>
          <p:cNvPr id="7" name="直接箭头连接符 6">
            <a:extLst>
              <a:ext uri="{FF2B5EF4-FFF2-40B4-BE49-F238E27FC236}">
                <a16:creationId xmlns:a16="http://schemas.microsoft.com/office/drawing/2014/main" id="{8F9ACF18-D668-6CD9-CFD5-851FF080D920}"/>
              </a:ext>
            </a:extLst>
          </p:cNvPr>
          <p:cNvCxnSpPr/>
          <p:nvPr>
            <p:custDataLst>
              <p:tags r:id="rId2"/>
            </p:custDataLst>
          </p:nvPr>
        </p:nvCxnSpPr>
        <p:spPr>
          <a:xfrm flipH="1">
            <a:off x="7190740" y="3863340"/>
            <a:ext cx="1544955" cy="209550"/>
          </a:xfrm>
          <a:prstGeom prst="straightConnector1">
            <a:avLst/>
          </a:prstGeom>
          <a:ln w="28575" cmpd="thickThin">
            <a:solidFill>
              <a:srgbClr val="FF0000"/>
            </a:solidFill>
            <a:prstDash val="dash"/>
            <a:tailEnd type="arrow" w="med" len="med"/>
          </a:ln>
        </p:spPr>
        <p:style>
          <a:lnRef idx="3">
            <a:schemeClr val="accent4"/>
          </a:lnRef>
          <a:fillRef idx="0">
            <a:srgbClr val="FFFFFF"/>
          </a:fillRef>
          <a:effectRef idx="0">
            <a:srgbClr val="FFFFFF"/>
          </a:effectRef>
          <a:fontRef idx="minor">
            <a:schemeClr val="tx1"/>
          </a:fontRef>
        </p:style>
      </p:cxnSp>
      <p:grpSp>
        <p:nvGrpSpPr>
          <p:cNvPr id="8" name="组合 7">
            <a:extLst>
              <a:ext uri="{FF2B5EF4-FFF2-40B4-BE49-F238E27FC236}">
                <a16:creationId xmlns:a16="http://schemas.microsoft.com/office/drawing/2014/main" id="{53ADD75E-C1C6-94CF-F750-521A69641D72}"/>
              </a:ext>
            </a:extLst>
          </p:cNvPr>
          <p:cNvGrpSpPr/>
          <p:nvPr/>
        </p:nvGrpSpPr>
        <p:grpSpPr>
          <a:xfrm>
            <a:off x="6148705" y="3210560"/>
            <a:ext cx="1223645" cy="1725930"/>
            <a:chOff x="9397" y="5054"/>
            <a:chExt cx="1927" cy="2718"/>
          </a:xfrm>
        </p:grpSpPr>
        <p:sp>
          <p:nvSpPr>
            <p:cNvPr id="9" name="文本框 8">
              <a:extLst>
                <a:ext uri="{FF2B5EF4-FFF2-40B4-BE49-F238E27FC236}">
                  <a16:creationId xmlns:a16="http://schemas.microsoft.com/office/drawing/2014/main" id="{03D1E9E5-7C35-28B1-091E-49E31BC579E6}"/>
                </a:ext>
              </a:extLst>
            </p:cNvPr>
            <p:cNvSpPr txBox="1"/>
            <p:nvPr>
              <p:custDataLst>
                <p:tags r:id="rId6"/>
              </p:custDataLst>
            </p:nvPr>
          </p:nvSpPr>
          <p:spPr>
            <a:xfrm>
              <a:off x="9734" y="7290"/>
              <a:ext cx="1590" cy="483"/>
            </a:xfrm>
            <a:prstGeom prst="rect">
              <a:avLst/>
            </a:prstGeom>
            <a:noFill/>
            <a:ln w="19050">
              <a:solidFill>
                <a:srgbClr val="FF0000"/>
              </a:solidFill>
            </a:ln>
          </p:spPr>
          <p:txBody>
            <a:bodyPr wrap="square" rtlCol="0">
              <a:spAutoFit/>
            </a:bodyPr>
            <a:lstStyle/>
            <a:p>
              <a:pPr algn="ctr"/>
              <a:r>
                <a:rPr lang="zh-CN" altLang="en-US" sz="1400" b="1"/>
                <a:t>一层导轨</a:t>
              </a:r>
            </a:p>
          </p:txBody>
        </p:sp>
        <p:sp>
          <p:nvSpPr>
            <p:cNvPr id="10" name="文本框 9">
              <a:extLst>
                <a:ext uri="{FF2B5EF4-FFF2-40B4-BE49-F238E27FC236}">
                  <a16:creationId xmlns:a16="http://schemas.microsoft.com/office/drawing/2014/main" id="{D2D6B2D8-A083-B759-093B-B2D50F704843}"/>
                </a:ext>
              </a:extLst>
            </p:cNvPr>
            <p:cNvSpPr txBox="1"/>
            <p:nvPr>
              <p:custDataLst>
                <p:tags r:id="rId7"/>
              </p:custDataLst>
            </p:nvPr>
          </p:nvSpPr>
          <p:spPr>
            <a:xfrm>
              <a:off x="9734" y="5054"/>
              <a:ext cx="1590" cy="483"/>
            </a:xfrm>
            <a:prstGeom prst="rect">
              <a:avLst/>
            </a:prstGeom>
            <a:noFill/>
            <a:ln w="19050">
              <a:solidFill>
                <a:srgbClr val="FF0000"/>
              </a:solidFill>
            </a:ln>
          </p:spPr>
          <p:txBody>
            <a:bodyPr wrap="square" rtlCol="0">
              <a:spAutoFit/>
            </a:bodyPr>
            <a:lstStyle/>
            <a:p>
              <a:pPr algn="ctr"/>
              <a:r>
                <a:rPr lang="zh-CN" altLang="en-US" sz="1400" b="1"/>
                <a:t>二层导轨</a:t>
              </a:r>
            </a:p>
          </p:txBody>
        </p:sp>
        <p:sp>
          <p:nvSpPr>
            <p:cNvPr id="11" name="文本框 10">
              <a:extLst>
                <a:ext uri="{FF2B5EF4-FFF2-40B4-BE49-F238E27FC236}">
                  <a16:creationId xmlns:a16="http://schemas.microsoft.com/office/drawing/2014/main" id="{4DA82BA1-E60B-0D21-5BDD-B746B3D892E8}"/>
                </a:ext>
              </a:extLst>
            </p:cNvPr>
            <p:cNvSpPr txBox="1"/>
            <p:nvPr>
              <p:custDataLst>
                <p:tags r:id="rId8"/>
              </p:custDataLst>
            </p:nvPr>
          </p:nvSpPr>
          <p:spPr>
            <a:xfrm>
              <a:off x="9397" y="6172"/>
              <a:ext cx="1927" cy="483"/>
            </a:xfrm>
            <a:prstGeom prst="rect">
              <a:avLst/>
            </a:prstGeom>
            <a:noFill/>
            <a:ln w="19050">
              <a:solidFill>
                <a:srgbClr val="FF0000"/>
              </a:solidFill>
            </a:ln>
          </p:spPr>
          <p:txBody>
            <a:bodyPr wrap="square" rtlCol="0">
              <a:spAutoFit/>
            </a:bodyPr>
            <a:lstStyle/>
            <a:p>
              <a:pPr algn="ctr"/>
              <a:r>
                <a:rPr lang="zh-CN" altLang="en-US" sz="1400" b="1"/>
                <a:t>望远镜支架</a:t>
              </a:r>
            </a:p>
          </p:txBody>
        </p:sp>
      </p:grpSp>
      <p:sp>
        <p:nvSpPr>
          <p:cNvPr id="12" name="文本框 11">
            <a:extLst>
              <a:ext uri="{FF2B5EF4-FFF2-40B4-BE49-F238E27FC236}">
                <a16:creationId xmlns:a16="http://schemas.microsoft.com/office/drawing/2014/main" id="{3CF4E2C5-1911-6B45-D51E-5EC453EA1B53}"/>
              </a:ext>
            </a:extLst>
          </p:cNvPr>
          <p:cNvSpPr txBox="1"/>
          <p:nvPr>
            <p:custDataLst>
              <p:tags r:id="rId3"/>
            </p:custDataLst>
          </p:nvPr>
        </p:nvSpPr>
        <p:spPr>
          <a:xfrm>
            <a:off x="6148705" y="2500630"/>
            <a:ext cx="1223645" cy="306705"/>
          </a:xfrm>
          <a:prstGeom prst="rect">
            <a:avLst/>
          </a:prstGeom>
          <a:noFill/>
          <a:ln w="19050">
            <a:solidFill>
              <a:srgbClr val="FF0000"/>
            </a:solidFill>
          </a:ln>
        </p:spPr>
        <p:txBody>
          <a:bodyPr wrap="square" rtlCol="0">
            <a:spAutoFit/>
          </a:bodyPr>
          <a:lstStyle/>
          <a:p>
            <a:pPr algn="ctr"/>
            <a:r>
              <a:rPr lang="zh-CN" altLang="en-US" sz="1400" b="1"/>
              <a:t>望远镜模块</a:t>
            </a:r>
          </a:p>
        </p:txBody>
      </p:sp>
      <p:sp>
        <p:nvSpPr>
          <p:cNvPr id="13" name="文本框 12">
            <a:extLst>
              <a:ext uri="{FF2B5EF4-FFF2-40B4-BE49-F238E27FC236}">
                <a16:creationId xmlns:a16="http://schemas.microsoft.com/office/drawing/2014/main" id="{F0EE5CE7-A06A-8A64-20C8-F8AC15A807F3}"/>
              </a:ext>
            </a:extLst>
          </p:cNvPr>
          <p:cNvSpPr txBox="1"/>
          <p:nvPr/>
        </p:nvSpPr>
        <p:spPr>
          <a:xfrm>
            <a:off x="8241665" y="1384300"/>
            <a:ext cx="1444625" cy="306705"/>
          </a:xfrm>
          <a:prstGeom prst="rect">
            <a:avLst/>
          </a:prstGeom>
          <a:noFill/>
          <a:ln w="19050">
            <a:solidFill>
              <a:srgbClr val="FF0000"/>
            </a:solidFill>
          </a:ln>
        </p:spPr>
        <p:txBody>
          <a:bodyPr wrap="square" rtlCol="0">
            <a:spAutoFit/>
          </a:bodyPr>
          <a:lstStyle/>
          <a:p>
            <a:pPr algn="ctr"/>
            <a:r>
              <a:rPr lang="zh-CN" altLang="en-US" sz="1400" b="1"/>
              <a:t>六轴运动测试台</a:t>
            </a:r>
          </a:p>
        </p:txBody>
      </p:sp>
      <p:sp>
        <p:nvSpPr>
          <p:cNvPr id="14" name="文本框 13">
            <a:extLst>
              <a:ext uri="{FF2B5EF4-FFF2-40B4-BE49-F238E27FC236}">
                <a16:creationId xmlns:a16="http://schemas.microsoft.com/office/drawing/2014/main" id="{944477A5-4CD3-AC0D-6A84-C9694936F03A}"/>
              </a:ext>
            </a:extLst>
          </p:cNvPr>
          <p:cNvSpPr txBox="1"/>
          <p:nvPr/>
        </p:nvSpPr>
        <p:spPr>
          <a:xfrm>
            <a:off x="5927725" y="1385570"/>
            <a:ext cx="1444625" cy="306705"/>
          </a:xfrm>
          <a:prstGeom prst="rect">
            <a:avLst/>
          </a:prstGeom>
          <a:noFill/>
          <a:ln w="19050">
            <a:solidFill>
              <a:srgbClr val="FF0000"/>
            </a:solidFill>
          </a:ln>
        </p:spPr>
        <p:txBody>
          <a:bodyPr wrap="square" rtlCol="0">
            <a:spAutoFit/>
          </a:bodyPr>
          <a:lstStyle/>
          <a:p>
            <a:pPr algn="ctr"/>
            <a:r>
              <a:rPr lang="zh-CN" altLang="en-US" sz="1400" b="1" dirty="0"/>
              <a:t>线缆固定架</a:t>
            </a:r>
          </a:p>
        </p:txBody>
      </p:sp>
      <p:cxnSp>
        <p:nvCxnSpPr>
          <p:cNvPr id="15" name="直接箭头连接符 14">
            <a:extLst>
              <a:ext uri="{FF2B5EF4-FFF2-40B4-BE49-F238E27FC236}">
                <a16:creationId xmlns:a16="http://schemas.microsoft.com/office/drawing/2014/main" id="{E4BF6B61-FC13-AEAB-F37F-E0946ED15639}"/>
              </a:ext>
            </a:extLst>
          </p:cNvPr>
          <p:cNvCxnSpPr>
            <a:endCxn id="14" idx="3"/>
          </p:cNvCxnSpPr>
          <p:nvPr/>
        </p:nvCxnSpPr>
        <p:spPr>
          <a:xfrm flipH="1" flipV="1">
            <a:off x="7372350" y="1539240"/>
            <a:ext cx="1343660" cy="861060"/>
          </a:xfrm>
          <a:prstGeom prst="straightConnector1">
            <a:avLst/>
          </a:prstGeom>
          <a:ln w="28575" cmpd="thickThin">
            <a:solidFill>
              <a:srgbClr val="FF0000"/>
            </a:solidFill>
            <a:prstDash val="dash"/>
            <a:tailEnd type="arrow" w="med" len="med"/>
          </a:ln>
        </p:spPr>
        <p:style>
          <a:lnRef idx="3">
            <a:schemeClr val="accent4"/>
          </a:lnRef>
          <a:fillRef idx="0">
            <a:srgbClr val="FFFFFF"/>
          </a:fillRef>
          <a:effectRef idx="0">
            <a:srgbClr val="FFFFFF"/>
          </a:effectRef>
          <a:fontRef idx="minor">
            <a:schemeClr val="tx1"/>
          </a:fontRef>
        </p:style>
      </p:cxnSp>
      <p:cxnSp>
        <p:nvCxnSpPr>
          <p:cNvPr id="16" name="直接箭头连接符 15">
            <a:extLst>
              <a:ext uri="{FF2B5EF4-FFF2-40B4-BE49-F238E27FC236}">
                <a16:creationId xmlns:a16="http://schemas.microsoft.com/office/drawing/2014/main" id="{E40F6140-4AB1-4521-53C3-787F12A72858}"/>
              </a:ext>
            </a:extLst>
          </p:cNvPr>
          <p:cNvCxnSpPr>
            <a:cxnSpLocks/>
            <a:endCxn id="12" idx="3"/>
          </p:cNvCxnSpPr>
          <p:nvPr>
            <p:custDataLst>
              <p:tags r:id="rId4"/>
            </p:custDataLst>
          </p:nvPr>
        </p:nvCxnSpPr>
        <p:spPr>
          <a:xfrm flipH="1" flipV="1">
            <a:off x="7372350" y="2653983"/>
            <a:ext cx="1359535" cy="441642"/>
          </a:xfrm>
          <a:prstGeom prst="straightConnector1">
            <a:avLst/>
          </a:prstGeom>
          <a:ln w="28575" cmpd="thickThin">
            <a:solidFill>
              <a:srgbClr val="FF0000"/>
            </a:solidFill>
            <a:prstDash val="dash"/>
            <a:tailEnd type="arrow" w="med" len="med"/>
          </a:ln>
        </p:spPr>
        <p:style>
          <a:lnRef idx="3">
            <a:schemeClr val="accent4"/>
          </a:lnRef>
          <a:fillRef idx="0">
            <a:srgbClr val="FFFFFF"/>
          </a:fillRef>
          <a:effectRef idx="0">
            <a:srgbClr val="FFFFFF"/>
          </a:effectRef>
          <a:fontRef idx="minor">
            <a:schemeClr val="tx1"/>
          </a:fontRef>
        </p:style>
      </p:cxnSp>
      <p:cxnSp>
        <p:nvCxnSpPr>
          <p:cNvPr id="17" name="直接箭头连接符 16">
            <a:extLst>
              <a:ext uri="{FF2B5EF4-FFF2-40B4-BE49-F238E27FC236}">
                <a16:creationId xmlns:a16="http://schemas.microsoft.com/office/drawing/2014/main" id="{E909D545-2C6E-844F-2827-6A5074ECEEA5}"/>
              </a:ext>
            </a:extLst>
          </p:cNvPr>
          <p:cNvCxnSpPr>
            <a:endCxn id="10" idx="3"/>
          </p:cNvCxnSpPr>
          <p:nvPr>
            <p:custDataLst>
              <p:tags r:id="rId5"/>
            </p:custDataLst>
          </p:nvPr>
        </p:nvCxnSpPr>
        <p:spPr>
          <a:xfrm flipH="1" flipV="1">
            <a:off x="7372350" y="3364230"/>
            <a:ext cx="1709420" cy="241935"/>
          </a:xfrm>
          <a:prstGeom prst="straightConnector1">
            <a:avLst/>
          </a:prstGeom>
          <a:ln w="28575" cmpd="thickThin">
            <a:solidFill>
              <a:srgbClr val="FF0000"/>
            </a:solidFill>
            <a:prstDash val="dash"/>
            <a:tailEnd type="arrow" w="med" len="med"/>
          </a:ln>
        </p:spPr>
        <p:style>
          <a:lnRef idx="3">
            <a:schemeClr val="accent4"/>
          </a:lnRef>
          <a:fillRef idx="0">
            <a:srgbClr val="FFFFFF"/>
          </a:fillRef>
          <a:effectRef idx="0">
            <a:srgbClr val="FFFFFF"/>
          </a:effectRef>
          <a:fontRef idx="minor">
            <a:schemeClr val="tx1"/>
          </a:fontRef>
        </p:style>
      </p:cxnSp>
      <p:cxnSp>
        <p:nvCxnSpPr>
          <p:cNvPr id="18" name="直接箭头连接符 17">
            <a:extLst>
              <a:ext uri="{FF2B5EF4-FFF2-40B4-BE49-F238E27FC236}">
                <a16:creationId xmlns:a16="http://schemas.microsoft.com/office/drawing/2014/main" id="{B2EA3BE6-A0C2-4837-9B17-8E691631D39D}"/>
              </a:ext>
            </a:extLst>
          </p:cNvPr>
          <p:cNvCxnSpPr>
            <a:endCxn id="13" idx="2"/>
          </p:cNvCxnSpPr>
          <p:nvPr/>
        </p:nvCxnSpPr>
        <p:spPr>
          <a:xfrm flipH="1" flipV="1">
            <a:off x="8964295" y="1691005"/>
            <a:ext cx="477520" cy="1960880"/>
          </a:xfrm>
          <a:prstGeom prst="straightConnector1">
            <a:avLst/>
          </a:prstGeom>
          <a:ln w="28575" cmpd="thickThin">
            <a:solidFill>
              <a:srgbClr val="FF0000"/>
            </a:solidFill>
            <a:prstDash val="dash"/>
            <a:tailEnd type="arrow" w="med" len="med"/>
          </a:ln>
        </p:spPr>
        <p:style>
          <a:lnRef idx="3">
            <a:schemeClr val="accent4"/>
          </a:lnRef>
          <a:fillRef idx="0">
            <a:srgbClr val="FFFFFF"/>
          </a:fillRef>
          <a:effectRef idx="0">
            <a:srgbClr val="FFFFFF"/>
          </a:effectRef>
          <a:fontRef idx="minor">
            <a:schemeClr val="tx1"/>
          </a:fontRef>
        </p:style>
      </p:cxnSp>
      <p:sp>
        <p:nvSpPr>
          <p:cNvPr id="19" name="文本框 18">
            <a:extLst>
              <a:ext uri="{FF2B5EF4-FFF2-40B4-BE49-F238E27FC236}">
                <a16:creationId xmlns:a16="http://schemas.microsoft.com/office/drawing/2014/main" id="{BDCC633B-F319-53C9-FCF2-ACDD191EAEEE}"/>
              </a:ext>
            </a:extLst>
          </p:cNvPr>
          <p:cNvSpPr txBox="1"/>
          <p:nvPr/>
        </p:nvSpPr>
        <p:spPr>
          <a:xfrm>
            <a:off x="10631170" y="1384300"/>
            <a:ext cx="1444625" cy="306705"/>
          </a:xfrm>
          <a:prstGeom prst="rect">
            <a:avLst/>
          </a:prstGeom>
          <a:noFill/>
          <a:ln w="19050">
            <a:solidFill>
              <a:srgbClr val="FF0000"/>
            </a:solidFill>
          </a:ln>
        </p:spPr>
        <p:txBody>
          <a:bodyPr wrap="square" rtlCol="0">
            <a:spAutoFit/>
          </a:bodyPr>
          <a:lstStyle/>
          <a:p>
            <a:pPr algn="ctr"/>
            <a:r>
              <a:rPr lang="en-US" altLang="zh-CN" sz="1400" b="1"/>
              <a:t>U</a:t>
            </a:r>
            <a:r>
              <a:rPr lang="zh-CN" altLang="en-US" sz="1400" b="1"/>
              <a:t>型底座设计</a:t>
            </a:r>
          </a:p>
        </p:txBody>
      </p:sp>
      <p:cxnSp>
        <p:nvCxnSpPr>
          <p:cNvPr id="20" name="直接箭头连接符 19">
            <a:extLst>
              <a:ext uri="{FF2B5EF4-FFF2-40B4-BE49-F238E27FC236}">
                <a16:creationId xmlns:a16="http://schemas.microsoft.com/office/drawing/2014/main" id="{166F7064-B111-A3BD-AB43-D09FDB1EE960}"/>
              </a:ext>
            </a:extLst>
          </p:cNvPr>
          <p:cNvCxnSpPr>
            <a:endCxn id="19" idx="2"/>
          </p:cNvCxnSpPr>
          <p:nvPr/>
        </p:nvCxnSpPr>
        <p:spPr>
          <a:xfrm flipV="1">
            <a:off x="10354310" y="1691005"/>
            <a:ext cx="999490" cy="1904365"/>
          </a:xfrm>
          <a:prstGeom prst="straightConnector1">
            <a:avLst/>
          </a:prstGeom>
          <a:ln w="28575" cmpd="thickThin">
            <a:solidFill>
              <a:srgbClr val="FF0000"/>
            </a:solidFill>
            <a:prstDash val="dash"/>
            <a:tailEnd type="arrow" w="med" len="med"/>
          </a:ln>
        </p:spPr>
        <p:style>
          <a:lnRef idx="3">
            <a:schemeClr val="accent4"/>
          </a:lnRef>
          <a:fillRef idx="0">
            <a:srgbClr val="FFFFFF"/>
          </a:fillRef>
          <a:effectRef idx="0">
            <a:srgbClr val="FFFFFF"/>
          </a:effectRef>
          <a:fontRef idx="minor">
            <a:schemeClr val="tx1"/>
          </a:fontRef>
        </p:style>
      </p:cxnSp>
      <p:sp>
        <p:nvSpPr>
          <p:cNvPr id="22" name="文本框 2">
            <a:extLst>
              <a:ext uri="{FF2B5EF4-FFF2-40B4-BE49-F238E27FC236}">
                <a16:creationId xmlns:a16="http://schemas.microsoft.com/office/drawing/2014/main" id="{D45FC4ED-131D-A53E-368B-52652B02FBE8}"/>
              </a:ext>
            </a:extLst>
          </p:cNvPr>
          <p:cNvSpPr txBox="1">
            <a:spLocks noChangeArrowheads="1"/>
          </p:cNvSpPr>
          <p:nvPr/>
        </p:nvSpPr>
        <p:spPr bwMode="auto">
          <a:xfrm>
            <a:off x="40640" y="1179195"/>
            <a:ext cx="5859780" cy="4776308"/>
          </a:xfrm>
          <a:prstGeom prst="rect">
            <a:avLst/>
          </a:prstGeom>
          <a:noFill/>
          <a:ln w="15875">
            <a:solidFill>
              <a:schemeClr val="bg1"/>
            </a:solidFill>
            <a:prstDash val="lg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342900" lvl="1" indent="-342900">
              <a:lnSpc>
                <a:spcPts val="2600"/>
              </a:lnSpc>
              <a:spcBef>
                <a:spcPts val="600"/>
              </a:spcBef>
              <a:buClr>
                <a:srgbClr val="0070C0"/>
              </a:buClr>
              <a:buSzPct val="80000"/>
              <a:buFont typeface="Wingdings" panose="05000000000000000000" charset="0"/>
              <a:buChar char="p"/>
            </a:pPr>
            <a:r>
              <a:rPr lang="zh-CN" sz="20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高精度实验测试台</a:t>
            </a:r>
          </a:p>
          <a:p>
            <a:pPr lvl="1">
              <a:lnSpc>
                <a:spcPts val="2600"/>
              </a:lnSpc>
              <a:spcBef>
                <a:spcPts val="600"/>
              </a:spcBef>
              <a:buClr>
                <a:srgbClr val="0070C0"/>
              </a:buClr>
              <a:buSzPct val="80000"/>
              <a:buFont typeface="Wingdings" panose="05000000000000000000" charset="0"/>
              <a:buChar char="Ø"/>
            </a:pP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两个望远镜支架→</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分别安装前后各</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3</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层望远镜模块</a:t>
            </a:r>
            <a:endPar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endParaRPr>
          </a:p>
          <a:p>
            <a:pPr lvl="1">
              <a:lnSpc>
                <a:spcPts val="2600"/>
              </a:lnSpc>
              <a:spcBef>
                <a:spcPts val="600"/>
              </a:spcBef>
              <a:buClr>
                <a:srgbClr val="0070C0"/>
              </a:buClr>
              <a:buSzPct val="80000"/>
              <a:buFont typeface="Wingdings" panose="05000000000000000000" charset="0"/>
              <a:buChar char="Ø"/>
            </a:pP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双层导轨设计→可以精确调节望远镜模块在束流方向（</a:t>
            </a:r>
            <a:r>
              <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Z</a:t>
            </a: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方向）的位置，探测模块最小间距为</a:t>
            </a:r>
            <a:r>
              <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25 mm</a:t>
            </a: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t>
            </a:r>
            <a:endPar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endParaRPr>
          </a:p>
          <a:p>
            <a:pPr lvl="1">
              <a:lnSpc>
                <a:spcPts val="2600"/>
              </a:lnSpc>
              <a:spcBef>
                <a:spcPts val="600"/>
              </a:spcBef>
              <a:buClr>
                <a:srgbClr val="0070C0"/>
              </a:buClr>
              <a:buSzPct val="80000"/>
              <a:buFont typeface="Wingdings" panose="05000000000000000000" charset="0"/>
              <a:buChar char="Ø"/>
            </a:pP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六轴运动测试台，允许远程控制</a:t>
            </a:r>
            <a:r>
              <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在</a:t>
            </a:r>
            <a:r>
              <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XY</a:t>
            </a: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方向的位置和</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旋转角度</a:t>
            </a: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t>
            </a:r>
            <a:r>
              <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X</a:t>
            </a: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t>
            </a:r>
            <a:r>
              <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Y</a:t>
            </a: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方向</a:t>
            </a: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最大行程±</a:t>
            </a:r>
            <a:r>
              <a:rPr lang="en-US" altLang="zh-CN"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30 mm</a:t>
            </a: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，最大旋转角度±</a:t>
            </a:r>
            <a:r>
              <a:rPr lang="en-US" altLang="zh-CN"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12</a:t>
            </a: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°，处于水平状态最大负载</a:t>
            </a:r>
            <a:r>
              <a:rPr lang="en-US" altLang="zh-CN"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10 kg</a:t>
            </a:r>
          </a:p>
          <a:p>
            <a:pPr lvl="1">
              <a:lnSpc>
                <a:spcPts val="2600"/>
              </a:lnSpc>
              <a:spcBef>
                <a:spcPts val="600"/>
              </a:spcBef>
              <a:buClr>
                <a:srgbClr val="0070C0"/>
              </a:buClr>
              <a:buSzPct val="80000"/>
              <a:buFont typeface="Wingdings" panose="05000000000000000000" charset="0"/>
              <a:buChar char="Ø"/>
            </a:pP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实验终端将提供毫米量级的高精度实验测试台安装精度，并通过激光靶标确保束流穿过束流望远镜灵敏区范围</a:t>
            </a:r>
            <a:endPar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endParaRPr>
          </a:p>
          <a:p>
            <a:pPr lvl="1">
              <a:lnSpc>
                <a:spcPts val="2600"/>
              </a:lnSpc>
              <a:spcBef>
                <a:spcPts val="600"/>
              </a:spcBef>
              <a:buClr>
                <a:srgbClr val="0070C0"/>
              </a:buClr>
              <a:buSzPct val="80000"/>
              <a:buFont typeface="Wingdings" panose="05000000000000000000" charset="0"/>
              <a:buChar char="Ø"/>
            </a:pPr>
            <a:r>
              <a:rPr lang="en-US" altLang="zh-CN"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与束流望远镜在全局坐标系内（即高精度实验测试台，以第一层束流望远镜灵敏区中心点作为坐标原点）相对定位精度好于</a:t>
            </a:r>
            <a:r>
              <a:rPr lang="en-US" altLang="zh-CN"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0.1 mm</a:t>
            </a:r>
            <a:r>
              <a:rPr lang="zh-CN" altLang="en-US"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en-US" altLang="zh-CN"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旋转定位精度好于</a:t>
            </a:r>
            <a:r>
              <a:rPr lang="en-US" altLang="zh-CN"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0.01 rad</a:t>
            </a:r>
          </a:p>
        </p:txBody>
      </p:sp>
    </p:spTree>
    <p:extLst>
      <p:ext uri="{BB962C8B-B14F-4D97-AF65-F5344CB8AC3E}">
        <p14:creationId xmlns:p14="http://schemas.microsoft.com/office/powerpoint/2010/main" val="33821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ABD5D-87A8-16D6-8C4F-F89D6C6BCFA0}"/>
            </a:ext>
          </a:extLst>
        </p:cNvPr>
        <p:cNvGrpSpPr/>
        <p:nvPr/>
      </p:nvGrpSpPr>
      <p:grpSpPr>
        <a:xfrm>
          <a:off x="0" y="0"/>
          <a:ext cx="0" cy="0"/>
          <a:chOff x="0" y="0"/>
          <a:chExt cx="0" cy="0"/>
        </a:xfrm>
      </p:grpSpPr>
      <p:pic>
        <p:nvPicPr>
          <p:cNvPr id="14" name="图片 13">
            <a:extLst>
              <a:ext uri="{FF2B5EF4-FFF2-40B4-BE49-F238E27FC236}">
                <a16:creationId xmlns:a16="http://schemas.microsoft.com/office/drawing/2014/main" id="{ED29033F-A5FE-D0C7-1008-86EC18C129D4}"/>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21F677E3-55EE-8EF9-4449-825C89C40230}"/>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2.</a:t>
            </a:r>
            <a:r>
              <a:rPr lang="zh-CN" altLang="en-US" dirty="0">
                <a:solidFill>
                  <a:schemeClr val="bg1"/>
                </a:solidFill>
              </a:rPr>
              <a:t>设计方案</a:t>
            </a:r>
            <a:r>
              <a:rPr lang="en-US" altLang="zh-CN" dirty="0">
                <a:solidFill>
                  <a:schemeClr val="bg1"/>
                </a:solidFill>
              </a:rPr>
              <a:t>-</a:t>
            </a:r>
            <a:r>
              <a:rPr lang="zh-CN" altLang="en-US" dirty="0">
                <a:solidFill>
                  <a:schemeClr val="bg1"/>
                </a:solidFill>
              </a:rPr>
              <a:t>通用分析框架</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77B4EF80-DC98-9D61-790D-C0236690DBE5}"/>
              </a:ext>
            </a:extLst>
          </p:cNvPr>
          <p:cNvSpPr>
            <a:spLocks noGrp="1"/>
          </p:cNvSpPr>
          <p:nvPr>
            <p:ph type="sldNum" sz="quarter" idx="12"/>
          </p:nvPr>
        </p:nvSpPr>
        <p:spPr/>
        <p:txBody>
          <a:bodyPr/>
          <a:lstStyle/>
          <a:p>
            <a:fld id="{565CE74E-AB26-4998-AD42-012C4C1AD076}" type="slidenum">
              <a:rPr lang="zh-CN" altLang="en-US" smtClean="0"/>
              <a:t>11</a:t>
            </a:fld>
            <a:endParaRPr lang="zh-CN" altLang="en-US"/>
          </a:p>
        </p:txBody>
      </p:sp>
      <p:pic>
        <p:nvPicPr>
          <p:cNvPr id="9" name="图片 8">
            <a:extLst>
              <a:ext uri="{FF2B5EF4-FFF2-40B4-BE49-F238E27FC236}">
                <a16:creationId xmlns:a16="http://schemas.microsoft.com/office/drawing/2014/main" id="{47DD10D2-6D27-43D7-EC6B-9CC8D9D72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762" y="2266967"/>
            <a:ext cx="8878539" cy="3677163"/>
          </a:xfrm>
          <a:prstGeom prst="rect">
            <a:avLst/>
          </a:prstGeom>
        </p:spPr>
      </p:pic>
      <p:sp>
        <p:nvSpPr>
          <p:cNvPr id="12" name="文本框 11">
            <a:extLst>
              <a:ext uri="{FF2B5EF4-FFF2-40B4-BE49-F238E27FC236}">
                <a16:creationId xmlns:a16="http://schemas.microsoft.com/office/drawing/2014/main" id="{C36C13B1-3346-16CE-0F00-23895E41D26A}"/>
              </a:ext>
            </a:extLst>
          </p:cNvPr>
          <p:cNvSpPr txBox="1"/>
          <p:nvPr/>
        </p:nvSpPr>
        <p:spPr>
          <a:xfrm>
            <a:off x="0" y="1985923"/>
            <a:ext cx="3030220" cy="4985980"/>
          </a:xfrm>
          <a:prstGeom prst="rect">
            <a:avLst/>
          </a:prstGeom>
          <a:noFill/>
        </p:spPr>
        <p:txBody>
          <a:bodyPr wrap="square" rtlCol="0">
            <a:spAutoFit/>
          </a:bodyPr>
          <a:lstStyle/>
          <a:p>
            <a:pPr>
              <a:spcBef>
                <a:spcPts val="600"/>
              </a:spcBef>
            </a:pP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主配置文件：</a:t>
            </a:r>
            <a:endParaRPr lang="zh-CN" altLang="en-US" dirty="0">
              <a:latin typeface="Times New Roman" panose="02020603050405020304" pitchFamily="18" charset="0"/>
              <a:ea typeface="等线" panose="02010600030101010101" pitchFamily="2" charset="-122"/>
              <a:cs typeface="Times New Roman" panose="02020603050405020304" pitchFamily="18" charset="0"/>
            </a:endParaRPr>
          </a:p>
          <a:p>
            <a:pPr marL="285750" indent="-285750">
              <a:spcBef>
                <a:spcPts val="600"/>
              </a:spcBef>
              <a:buFont typeface="Arial" panose="020B0604020202020204" pitchFamily="34" charset="0"/>
              <a:buChar char="•"/>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定义分析链结构，实例化模块</a:t>
            </a:r>
          </a:p>
          <a:p>
            <a:pPr marL="285750" indent="-285750">
              <a:spcBef>
                <a:spcPts val="600"/>
              </a:spcBef>
              <a:buFont typeface="Arial" panose="020B0604020202020204" pitchFamily="34" charset="0"/>
              <a:buChar char="•"/>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传递模块参数</a:t>
            </a:r>
            <a:endParaRPr lang="zh-CN" altLang="en-US" dirty="0">
              <a:latin typeface="Times New Roman" panose="02020603050405020304" pitchFamily="18" charset="0"/>
              <a:ea typeface="等线" panose="02010600030101010101" pitchFamily="2" charset="-122"/>
              <a:cs typeface="Times New Roman" panose="02020603050405020304" pitchFamily="18" charset="0"/>
            </a:endParaRPr>
          </a:p>
          <a:p>
            <a:pPr>
              <a:spcBef>
                <a:spcPts val="600"/>
              </a:spcBef>
            </a:pP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几何描述文件：</a:t>
            </a:r>
          </a:p>
          <a:p>
            <a:pPr marL="285750" indent="-285750">
              <a:spcBef>
                <a:spcPts val="600"/>
              </a:spcBef>
              <a:buFont typeface="Arial" panose="020B0604020202020204" pitchFamily="34" charset="0"/>
              <a:buChar char="•"/>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探测器基本参数（像素尺寸、像素数量、物质量等）</a:t>
            </a:r>
          </a:p>
          <a:p>
            <a:pPr marL="285750" indent="-285750">
              <a:spcBef>
                <a:spcPts val="600"/>
              </a:spcBef>
              <a:buFont typeface="Arial" panose="020B0604020202020204" pitchFamily="34" charset="0"/>
              <a:buChar char="•"/>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探测器位置信息（探测器中心点坐标和旋转角等）</a:t>
            </a:r>
            <a:endParaRPr lang="zh-CN" altLang="en-US" dirty="0">
              <a:latin typeface="Times New Roman" panose="02020603050405020304" pitchFamily="18" charset="0"/>
              <a:ea typeface="等线" panose="02010600030101010101" pitchFamily="2" charset="-122"/>
              <a:cs typeface="Times New Roman" panose="02020603050405020304" pitchFamily="18" charset="0"/>
            </a:endParaRPr>
          </a:p>
          <a:p>
            <a:pPr>
              <a:spcBef>
                <a:spcPts val="600"/>
              </a:spcBef>
            </a:pP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通用数据格式</a:t>
            </a:r>
            <a:r>
              <a:rPr lang="en-US" altLang="zh-CN" dirty="0">
                <a:latin typeface="Times New Roman" panose="02020603050405020304" pitchFamily="18" charset="0"/>
                <a:ea typeface="等线" panose="02010600030101010101" pitchFamily="2" charset="-122"/>
                <a:cs typeface="Times New Roman" panose="02020603050405020304" pitchFamily="18" charset="0"/>
              </a:rPr>
              <a:t>:</a:t>
            </a:r>
          </a:p>
          <a:p>
            <a:pPr marL="285750" indent="-285750">
              <a:spcBef>
                <a:spcPts val="600"/>
              </a:spcBef>
              <a:buFont typeface="Arial" panose="020B0604020202020204" pitchFamily="34" charset="0"/>
              <a:buChar char="•"/>
            </a:pP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原始数据将根据通用数据格式转换为</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.root</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文件</a:t>
            </a:r>
          </a:p>
          <a:p>
            <a:pPr marL="285750" indent="-285750">
              <a:spcBef>
                <a:spcPts val="600"/>
              </a:spcBef>
              <a:buFont typeface="Arial" panose="020B0604020202020204" pitchFamily="34" charset="0"/>
              <a:buChar char="•"/>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关键数据定义为特定</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Branch</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以供调用，包括触发</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ID</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、帧</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ID</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、像素行列坐标及电荷量等</a:t>
            </a:r>
          </a:p>
          <a:p>
            <a:pPr marL="285750" indent="-285750">
              <a:buFont typeface="Arial" panose="020B0604020202020204" pitchFamily="34" charset="0"/>
              <a:buChar char="•"/>
            </a:pPr>
            <a:endParaRPr lang="zh-CN" altLang="en-US" sz="1600" dirty="0">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6A44CAFD-B593-7721-2E6E-5AB764F4158B}"/>
              </a:ext>
            </a:extLst>
          </p:cNvPr>
          <p:cNvSpPr txBox="1"/>
          <p:nvPr/>
        </p:nvSpPr>
        <p:spPr>
          <a:xfrm>
            <a:off x="0" y="1161484"/>
            <a:ext cx="6096000" cy="830997"/>
          </a:xfrm>
          <a:prstGeom prst="rect">
            <a:avLst/>
          </a:prstGeom>
          <a:noFill/>
        </p:spPr>
        <p:txBody>
          <a:bodyPr wrap="square" rtlCol="0">
            <a:spAutoFit/>
          </a:bodyPr>
          <a:lstStyle/>
          <a:p>
            <a:r>
              <a:rPr lang="zh-CN" altLang="en-US" sz="24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通用分析框架，将为不同</a:t>
            </a:r>
            <a:r>
              <a:rPr lang="en-US" altLang="zh-CN" sz="24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DUT</a:t>
            </a:r>
            <a:r>
              <a:rPr lang="zh-CN" altLang="en-US" sz="24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提供多种径迹重建算法和束流实验的分析结果</a:t>
            </a:r>
            <a:endParaRPr lang="zh-CN" altLang="en-US" sz="2000" b="1" dirty="0">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75976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52B88-229A-EB04-D90E-881A14B4CCC2}"/>
            </a:ext>
          </a:extLst>
        </p:cNvPr>
        <p:cNvGrpSpPr/>
        <p:nvPr/>
      </p:nvGrpSpPr>
      <p:grpSpPr>
        <a:xfrm>
          <a:off x="0" y="0"/>
          <a:ext cx="0" cy="0"/>
          <a:chOff x="0" y="0"/>
          <a:chExt cx="0" cy="0"/>
        </a:xfrm>
      </p:grpSpPr>
      <p:pic>
        <p:nvPicPr>
          <p:cNvPr id="7" name="图片 6">
            <a:extLst>
              <a:ext uri="{FF2B5EF4-FFF2-40B4-BE49-F238E27FC236}">
                <a16:creationId xmlns:a16="http://schemas.microsoft.com/office/drawing/2014/main" id="{2FAE3997-CC09-B8DE-8798-B85DFE32B992}"/>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5F8BE8D1-CED4-A6D0-1CED-4EBDA88397BA}"/>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2.</a:t>
            </a:r>
            <a:r>
              <a:rPr lang="zh-CN" altLang="en-US" dirty="0">
                <a:solidFill>
                  <a:schemeClr val="bg1"/>
                </a:solidFill>
              </a:rPr>
              <a:t>设计方案</a:t>
            </a:r>
            <a:r>
              <a:rPr lang="en-US" altLang="zh-CN" dirty="0">
                <a:solidFill>
                  <a:schemeClr val="bg1"/>
                </a:solidFill>
              </a:rPr>
              <a:t>-</a:t>
            </a:r>
            <a:r>
              <a:rPr lang="zh-CN" altLang="en-US" dirty="0">
                <a:solidFill>
                  <a:schemeClr val="bg1"/>
                </a:solidFill>
              </a:rPr>
              <a:t>通用分析框架</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91AD6676-2C26-EECB-EF83-275121B1932B}"/>
              </a:ext>
            </a:extLst>
          </p:cNvPr>
          <p:cNvSpPr>
            <a:spLocks noGrp="1"/>
          </p:cNvSpPr>
          <p:nvPr>
            <p:ph type="sldNum" sz="quarter" idx="12"/>
          </p:nvPr>
        </p:nvSpPr>
        <p:spPr/>
        <p:txBody>
          <a:bodyPr/>
          <a:lstStyle/>
          <a:p>
            <a:fld id="{565CE74E-AB26-4998-AD42-012C4C1AD076}" type="slidenum">
              <a:rPr lang="zh-CN" altLang="en-US" smtClean="0"/>
              <a:t>12</a:t>
            </a:fld>
            <a:endParaRPr lang="zh-CN" altLang="en-US"/>
          </a:p>
        </p:txBody>
      </p:sp>
      <p:pic>
        <p:nvPicPr>
          <p:cNvPr id="2" name="图片 1">
            <a:extLst>
              <a:ext uri="{FF2B5EF4-FFF2-40B4-BE49-F238E27FC236}">
                <a16:creationId xmlns:a16="http://schemas.microsoft.com/office/drawing/2014/main" id="{DDD8D308-89C5-0C6C-F860-B125928CD5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547" y="2733496"/>
            <a:ext cx="9442580" cy="3805416"/>
          </a:xfrm>
          <a:prstGeom prst="rect">
            <a:avLst/>
          </a:prstGeom>
        </p:spPr>
      </p:pic>
      <p:sp>
        <p:nvSpPr>
          <p:cNvPr id="3" name="文本框 2">
            <a:extLst>
              <a:ext uri="{FF2B5EF4-FFF2-40B4-BE49-F238E27FC236}">
                <a16:creationId xmlns:a16="http://schemas.microsoft.com/office/drawing/2014/main" id="{59EB5249-F440-ABAA-2C93-969D30075BDB}"/>
              </a:ext>
            </a:extLst>
          </p:cNvPr>
          <p:cNvSpPr txBox="1"/>
          <p:nvPr/>
        </p:nvSpPr>
        <p:spPr>
          <a:xfrm>
            <a:off x="0" y="1161484"/>
            <a:ext cx="9632648" cy="1569660"/>
          </a:xfrm>
          <a:prstGeom prst="rect">
            <a:avLst/>
          </a:prstGeom>
          <a:noFill/>
        </p:spPr>
        <p:txBody>
          <a:bodyPr wrap="square" rtlCol="0">
            <a:spAutoFit/>
          </a:bodyPr>
          <a:lstStyle/>
          <a:p>
            <a:r>
              <a:rPr lang="zh-CN" altLang="en-US" sz="2400" dirty="0">
                <a:latin typeface="Times New Roman" panose="02020603050405020304" pitchFamily="18" charset="0"/>
                <a:ea typeface="等线" panose="02010600030101010101" pitchFamily="2" charset="-122"/>
                <a:cs typeface="Times New Roman" panose="02020603050405020304" pitchFamily="18" charset="0"/>
              </a:rPr>
              <a:t>主要分析流程：</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marL="342900" indent="-342900">
              <a:buFont typeface="Wingdings" panose="05000000000000000000" pitchFamily="2" charset="2"/>
              <a:buChar char="p"/>
            </a:pPr>
            <a:r>
              <a:rPr lang="zh-CN" altLang="en-US" dirty="0">
                <a:latin typeface="Times New Roman" panose="02020603050405020304" pitchFamily="18" charset="0"/>
                <a:ea typeface="等线" panose="02010600030101010101" pitchFamily="2" charset="-122"/>
                <a:cs typeface="Times New Roman" panose="02020603050405020304" pitchFamily="18" charset="0"/>
              </a:rPr>
              <a:t>探测器基本模块：进行单个探测器的数据预处理，包括</a:t>
            </a: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数据解包、簇团重建、坐标转换等</a:t>
            </a:r>
            <a:endParaRPr lang="en-US" altLang="zh-CN"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a:p>
            <a:pPr marL="342900" indent="-342900">
              <a:buFont typeface="Wingdings" panose="05000000000000000000" pitchFamily="2" charset="2"/>
              <a:buChar char="p"/>
            </a:pPr>
            <a:r>
              <a:rPr lang="zh-CN" altLang="en-US" dirty="0">
                <a:latin typeface="Times New Roman" panose="02020603050405020304" pitchFamily="18" charset="0"/>
                <a:ea typeface="等线" panose="02010600030101010101" pitchFamily="2" charset="-122"/>
                <a:cs typeface="Times New Roman" panose="02020603050405020304" pitchFamily="18" charset="0"/>
              </a:rPr>
              <a:t>事例对齐：基于触发</a:t>
            </a:r>
            <a:r>
              <a:rPr lang="en-US" altLang="zh-CN" dirty="0">
                <a:latin typeface="Times New Roman" panose="02020603050405020304" pitchFamily="18" charset="0"/>
                <a:ea typeface="等线" panose="02010600030101010101" pitchFamily="2" charset="-122"/>
                <a:cs typeface="Times New Roman" panose="02020603050405020304" pitchFamily="18" charset="0"/>
              </a:rPr>
              <a:t>ID</a:t>
            </a:r>
            <a:r>
              <a:rPr lang="zh-CN" altLang="en-US" dirty="0">
                <a:latin typeface="Times New Roman" panose="02020603050405020304" pitchFamily="18" charset="0"/>
                <a:ea typeface="等线" panose="02010600030101010101" pitchFamily="2" charset="-122"/>
                <a:cs typeface="Times New Roman" panose="02020603050405020304" pitchFamily="18" charset="0"/>
              </a:rPr>
              <a:t>和时间戳，将进行望远镜和</a:t>
            </a:r>
            <a:r>
              <a:rPr lang="en-US" altLang="zh-CN"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dirty="0">
                <a:latin typeface="Times New Roman" panose="02020603050405020304" pitchFamily="18" charset="0"/>
                <a:ea typeface="等线" panose="02010600030101010101" pitchFamily="2" charset="-122"/>
                <a:cs typeface="Times New Roman" panose="02020603050405020304" pitchFamily="18" charset="0"/>
              </a:rPr>
              <a:t>测量数据的事例对齐</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marL="342900" indent="-342900">
              <a:buFont typeface="Wingdings" panose="05000000000000000000" pitchFamily="2" charset="2"/>
              <a:buChar char="p"/>
            </a:pPr>
            <a:r>
              <a:rPr lang="zh-CN" altLang="en-US" dirty="0">
                <a:latin typeface="Times New Roman" panose="02020603050405020304" pitchFamily="18" charset="0"/>
                <a:ea typeface="等线" panose="02010600030101010101" pitchFamily="2" charset="-122"/>
                <a:cs typeface="Times New Roman" panose="02020603050405020304" pitchFamily="18" charset="0"/>
              </a:rPr>
              <a:t>全局分析模块：基于重建后的事例，</a:t>
            </a: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进行径迹寻迹、探测器校准和径迹重建</a:t>
            </a:r>
            <a:r>
              <a:rPr lang="zh-CN" altLang="en-US" dirty="0">
                <a:latin typeface="Times New Roman" panose="02020603050405020304" pitchFamily="18" charset="0"/>
                <a:ea typeface="等线" panose="02010600030101010101" pitchFamily="2" charset="-122"/>
                <a:cs typeface="Times New Roman" panose="02020603050405020304" pitchFamily="18" charset="0"/>
              </a:rPr>
              <a:t>等，并完成</a:t>
            </a:r>
            <a:r>
              <a:rPr lang="en-US" altLang="zh-CN"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dirty="0">
                <a:latin typeface="Times New Roman" panose="02020603050405020304" pitchFamily="18" charset="0"/>
                <a:ea typeface="等线" panose="02010600030101010101" pitchFamily="2" charset="-122"/>
                <a:cs typeface="Times New Roman" panose="02020603050405020304" pitchFamily="18" charset="0"/>
              </a:rPr>
              <a:t>主要性能参数的分析</a:t>
            </a:r>
          </a:p>
        </p:txBody>
      </p:sp>
    </p:spTree>
    <p:extLst>
      <p:ext uri="{BB962C8B-B14F-4D97-AF65-F5344CB8AC3E}">
        <p14:creationId xmlns:p14="http://schemas.microsoft.com/office/powerpoint/2010/main" val="2751438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9ADB7-26BA-A9F5-E26F-E769B01132BC}"/>
            </a:ext>
          </a:extLst>
        </p:cNvPr>
        <p:cNvGrpSpPr/>
        <p:nvPr/>
      </p:nvGrpSpPr>
      <p:grpSpPr>
        <a:xfrm>
          <a:off x="0" y="0"/>
          <a:ext cx="0" cy="0"/>
          <a:chOff x="0" y="0"/>
          <a:chExt cx="0" cy="0"/>
        </a:xfrm>
      </p:grpSpPr>
      <p:pic>
        <p:nvPicPr>
          <p:cNvPr id="13" name="图片 12">
            <a:extLst>
              <a:ext uri="{FF2B5EF4-FFF2-40B4-BE49-F238E27FC236}">
                <a16:creationId xmlns:a16="http://schemas.microsoft.com/office/drawing/2014/main" id="{1FFF836A-D42F-36F8-9580-F9F2644A01E7}"/>
              </a:ext>
            </a:extLst>
          </p:cNvPr>
          <p:cNvPicPr>
            <a:picLocks noChangeAspect="1"/>
          </p:cNvPicPr>
          <p:nvPr/>
        </p:nvPicPr>
        <p:blipFill>
          <a:blip r:embed="rId3"/>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41457A37-0CFD-3EC9-59E9-AFA23C416594}"/>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3.</a:t>
            </a:r>
            <a:r>
              <a:rPr lang="zh-CN" altLang="en-US" dirty="0">
                <a:solidFill>
                  <a:schemeClr val="bg1"/>
                </a:solidFill>
              </a:rPr>
              <a:t>研究进展</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FD0F4CC4-3564-2594-E28E-145B9418A49F}"/>
              </a:ext>
            </a:extLst>
          </p:cNvPr>
          <p:cNvSpPr>
            <a:spLocks noGrp="1"/>
          </p:cNvSpPr>
          <p:nvPr>
            <p:ph type="sldNum" sz="quarter" idx="12"/>
          </p:nvPr>
        </p:nvSpPr>
        <p:spPr/>
        <p:txBody>
          <a:bodyPr/>
          <a:lstStyle/>
          <a:p>
            <a:fld id="{565CE74E-AB26-4998-AD42-012C4C1AD076}" type="slidenum">
              <a:rPr lang="zh-CN" altLang="en-US" smtClean="0"/>
              <a:t>13</a:t>
            </a:fld>
            <a:endParaRPr lang="zh-CN" altLang="en-US"/>
          </a:p>
        </p:txBody>
      </p:sp>
      <p:pic>
        <p:nvPicPr>
          <p:cNvPr id="10" name="图片 9">
            <a:extLst>
              <a:ext uri="{FF2B5EF4-FFF2-40B4-BE49-F238E27FC236}">
                <a16:creationId xmlns:a16="http://schemas.microsoft.com/office/drawing/2014/main" id="{9BF4F1FA-A503-AA42-0B5F-3F3184DF1772}"/>
              </a:ext>
            </a:extLst>
          </p:cNvPr>
          <p:cNvPicPr>
            <a:picLocks noChangeAspect="1"/>
          </p:cNvPicPr>
          <p:nvPr/>
        </p:nvPicPr>
        <p:blipFill>
          <a:blip r:embed="rId4"/>
          <a:stretch>
            <a:fillRect/>
          </a:stretch>
        </p:blipFill>
        <p:spPr>
          <a:xfrm>
            <a:off x="5555437" y="1118713"/>
            <a:ext cx="2796728" cy="2794615"/>
          </a:xfrm>
          <a:prstGeom prst="rect">
            <a:avLst/>
          </a:prstGeom>
        </p:spPr>
      </p:pic>
      <p:pic>
        <p:nvPicPr>
          <p:cNvPr id="11" name="图片 43">
            <a:extLst>
              <a:ext uri="{FF2B5EF4-FFF2-40B4-BE49-F238E27FC236}">
                <a16:creationId xmlns:a16="http://schemas.microsoft.com/office/drawing/2014/main" id="{9E11428F-802C-801A-43B5-4018D7BE93B4}"/>
              </a:ext>
            </a:extLst>
          </p:cNvPr>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8633495" y="1173755"/>
            <a:ext cx="3173806" cy="2335210"/>
          </a:xfrm>
          <a:prstGeom prst="rect">
            <a:avLst/>
          </a:prstGeom>
          <a:noFill/>
          <a:ln>
            <a:noFill/>
          </a:ln>
        </p:spPr>
      </p:pic>
      <p:pic>
        <p:nvPicPr>
          <p:cNvPr id="9" name="图片 8">
            <a:extLst>
              <a:ext uri="{FF2B5EF4-FFF2-40B4-BE49-F238E27FC236}">
                <a16:creationId xmlns:a16="http://schemas.microsoft.com/office/drawing/2014/main" id="{B2B86956-B40C-F0D4-A84D-F41AD9BDDB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2041" y="3883612"/>
            <a:ext cx="3880304" cy="2906817"/>
          </a:xfrm>
          <a:prstGeom prst="rect">
            <a:avLst/>
          </a:prstGeom>
        </p:spPr>
      </p:pic>
      <p:sp>
        <p:nvSpPr>
          <p:cNvPr id="12" name="文本框 2">
            <a:extLst>
              <a:ext uri="{FF2B5EF4-FFF2-40B4-BE49-F238E27FC236}">
                <a16:creationId xmlns:a16="http://schemas.microsoft.com/office/drawing/2014/main" id="{F92A627C-20BE-11E7-8F84-0A615A77A664}"/>
              </a:ext>
            </a:extLst>
          </p:cNvPr>
          <p:cNvSpPr txBox="1">
            <a:spLocks noChangeArrowheads="1"/>
          </p:cNvSpPr>
          <p:nvPr/>
        </p:nvSpPr>
        <p:spPr bwMode="auto">
          <a:xfrm>
            <a:off x="640639" y="1443502"/>
            <a:ext cx="4712197" cy="4500206"/>
          </a:xfrm>
          <a:prstGeom prst="rect">
            <a:avLst/>
          </a:prstGeom>
          <a:noFill/>
          <a:ln w="15875">
            <a:solidFill>
              <a:schemeClr val="bg1"/>
            </a:solidFill>
            <a:prstDash val="lg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342900" lvl="1" indent="-342900">
              <a:lnSpc>
                <a:spcPts val="2600"/>
              </a:lnSpc>
              <a:spcBef>
                <a:spcPts val="1200"/>
              </a:spcBef>
              <a:buClr>
                <a:srgbClr val="0070C0"/>
              </a:buClr>
              <a:buSzPct val="80000"/>
              <a:buFont typeface="Wingdings" panose="05000000000000000000" pitchFamily="2" charset="2"/>
              <a:buChar char="ü"/>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设计了一套望远镜探测模块专用的工装平台</a:t>
            </a: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a:lnSpc>
                <a:spcPts val="2600"/>
              </a:lnSpc>
              <a:spcBef>
                <a:spcPts val="1200"/>
              </a:spcBef>
              <a:buClr>
                <a:srgbClr val="0070C0"/>
              </a:buClr>
              <a:buSzPct val="80000"/>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通过</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L</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型定位条和真空抽气系统吸附固定芯片</a:t>
            </a: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a:lnSpc>
                <a:spcPts val="2600"/>
              </a:lnSpc>
              <a:spcBef>
                <a:spcPts val="1200"/>
              </a:spcBef>
              <a:buClr>
                <a:srgbClr val="0070C0"/>
              </a:buClr>
              <a:buSzPct val="80000"/>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通过定位销固定前端</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PCB</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板</a:t>
            </a: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marL="342900" lvl="1" indent="-342900">
              <a:lnSpc>
                <a:spcPts val="2600"/>
              </a:lnSpc>
              <a:spcBef>
                <a:spcPts val="1200"/>
              </a:spcBef>
              <a:buClr>
                <a:srgbClr val="0070C0"/>
              </a:buClr>
              <a:buSzPct val="80000"/>
              <a:buFont typeface="Wingdings" panose="05000000000000000000" pitchFamily="2" charset="2"/>
              <a:buChar char="ü"/>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使用</a:t>
            </a: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BJ855</a:t>
            </a: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全自动引线键合机和</a:t>
            </a: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25μm</a:t>
            </a: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铝线完成了芯片打线工作</a:t>
            </a: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a:lnSpc>
                <a:spcPts val="2600"/>
              </a:lnSpc>
              <a:spcBef>
                <a:spcPts val="1200"/>
              </a:spcBef>
              <a:buClr>
                <a:srgbClr val="0070C0"/>
              </a:buClr>
              <a:buSzPct val="80000"/>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芯片打线的拉力测试结果好于</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8 g</a:t>
            </a:r>
          </a:p>
          <a:p>
            <a:pPr marL="342900" lvl="1" indent="-342900">
              <a:lnSpc>
                <a:spcPts val="2600"/>
              </a:lnSpc>
              <a:spcBef>
                <a:spcPts val="1200"/>
              </a:spcBef>
              <a:buClr>
                <a:srgbClr val="0070C0"/>
              </a:buClr>
              <a:buSzPct val="80000"/>
              <a:buFont typeface="Wingdings" panose="05000000000000000000" pitchFamily="2" charset="2"/>
              <a:buChar char="ü"/>
            </a:pP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完成了</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8</a:t>
            </a: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块望远镜探测模块的制作（</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2</a:t>
            </a: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套备用），并搭建了一套</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6</a:t>
            </a: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层望远镜初步测试系统</a:t>
            </a:r>
            <a:endPar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D6279B02-C89E-BDFC-C3A4-FECF25B8EF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380883" y="4270343"/>
            <a:ext cx="2884096" cy="2163072"/>
          </a:xfrm>
          <a:prstGeom prst="rect">
            <a:avLst/>
          </a:prstGeom>
        </p:spPr>
      </p:pic>
    </p:spTree>
    <p:extLst>
      <p:ext uri="{BB962C8B-B14F-4D97-AF65-F5344CB8AC3E}">
        <p14:creationId xmlns:p14="http://schemas.microsoft.com/office/powerpoint/2010/main" val="1120502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DCD-E4EF-0235-69C9-A0F530062B49}"/>
            </a:ext>
          </a:extLst>
        </p:cNvPr>
        <p:cNvGrpSpPr/>
        <p:nvPr/>
      </p:nvGrpSpPr>
      <p:grpSpPr>
        <a:xfrm>
          <a:off x="0" y="0"/>
          <a:ext cx="0" cy="0"/>
          <a:chOff x="0" y="0"/>
          <a:chExt cx="0" cy="0"/>
        </a:xfrm>
      </p:grpSpPr>
      <p:pic>
        <p:nvPicPr>
          <p:cNvPr id="36" name="图片 35">
            <a:extLst>
              <a:ext uri="{FF2B5EF4-FFF2-40B4-BE49-F238E27FC236}">
                <a16:creationId xmlns:a16="http://schemas.microsoft.com/office/drawing/2014/main" id="{7E223496-26F4-7678-3E28-BB71BE974BA9}"/>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0029C596-1FA8-39BC-2DAF-991829D0EEF0}"/>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3.</a:t>
            </a:r>
            <a:r>
              <a:rPr lang="zh-CN" altLang="en-US" dirty="0">
                <a:solidFill>
                  <a:schemeClr val="bg1"/>
                </a:solidFill>
              </a:rPr>
              <a:t>研究进展</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9FC9423D-BE53-BF90-EE79-E26704E53EED}"/>
              </a:ext>
            </a:extLst>
          </p:cNvPr>
          <p:cNvSpPr>
            <a:spLocks noGrp="1"/>
          </p:cNvSpPr>
          <p:nvPr>
            <p:ph type="sldNum" sz="quarter" idx="12"/>
          </p:nvPr>
        </p:nvSpPr>
        <p:spPr/>
        <p:txBody>
          <a:bodyPr/>
          <a:lstStyle/>
          <a:p>
            <a:fld id="{565CE74E-AB26-4998-AD42-012C4C1AD076}" type="slidenum">
              <a:rPr lang="zh-CN" altLang="en-US" smtClean="0"/>
              <a:t>14</a:t>
            </a:fld>
            <a:endParaRPr lang="zh-CN" altLang="en-US" dirty="0"/>
          </a:p>
        </p:txBody>
      </p:sp>
      <p:pic>
        <p:nvPicPr>
          <p:cNvPr id="26" name="图片 1">
            <a:extLst>
              <a:ext uri="{FF2B5EF4-FFF2-40B4-BE49-F238E27FC236}">
                <a16:creationId xmlns:a16="http://schemas.microsoft.com/office/drawing/2014/main" id="{D7511CF9-5C80-286F-25B7-A63E5150CF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699" y="2961080"/>
            <a:ext cx="4441825"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3">
            <a:extLst>
              <a:ext uri="{FF2B5EF4-FFF2-40B4-BE49-F238E27FC236}">
                <a16:creationId xmlns:a16="http://schemas.microsoft.com/office/drawing/2014/main" id="{A33ED363-F276-89BF-A530-4A53D4DF3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8049" y="2961080"/>
            <a:ext cx="2495550"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直接连接符 27">
            <a:extLst>
              <a:ext uri="{FF2B5EF4-FFF2-40B4-BE49-F238E27FC236}">
                <a16:creationId xmlns:a16="http://schemas.microsoft.com/office/drawing/2014/main" id="{D0EC5AFE-47D5-2399-3CAC-2FE514334EB3}"/>
              </a:ext>
            </a:extLst>
          </p:cNvPr>
          <p:cNvCxnSpPr>
            <a:cxnSpLocks/>
          </p:cNvCxnSpPr>
          <p:nvPr/>
        </p:nvCxnSpPr>
        <p:spPr>
          <a:xfrm flipV="1">
            <a:off x="2269062" y="2831880"/>
            <a:ext cx="0" cy="160398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E8D827A2-2D5E-0E19-0F07-37E88086D058}"/>
              </a:ext>
            </a:extLst>
          </p:cNvPr>
          <p:cNvCxnSpPr>
            <a:cxnSpLocks/>
          </p:cNvCxnSpPr>
          <p:nvPr/>
        </p:nvCxnSpPr>
        <p:spPr>
          <a:xfrm flipH="1">
            <a:off x="2269062" y="2796955"/>
            <a:ext cx="5403850" cy="3492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DC8DA6F4-A6CA-061A-FC0F-75467DD2FA6D}"/>
              </a:ext>
            </a:extLst>
          </p:cNvPr>
          <p:cNvCxnSpPr>
            <a:cxnSpLocks/>
          </p:cNvCxnSpPr>
          <p:nvPr/>
        </p:nvCxnSpPr>
        <p:spPr>
          <a:xfrm>
            <a:off x="7672912" y="2788305"/>
            <a:ext cx="0" cy="85698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1" name="图片 10">
            <a:extLst>
              <a:ext uri="{FF2B5EF4-FFF2-40B4-BE49-F238E27FC236}">
                <a16:creationId xmlns:a16="http://schemas.microsoft.com/office/drawing/2014/main" id="{D0C06E01-8171-827C-C44D-EC53A1BE95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524" y="2973780"/>
            <a:ext cx="24955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直接箭头连接符 31">
            <a:extLst>
              <a:ext uri="{FF2B5EF4-FFF2-40B4-BE49-F238E27FC236}">
                <a16:creationId xmlns:a16="http://schemas.microsoft.com/office/drawing/2014/main" id="{E46ADB5F-3988-40CD-9C7C-9FD3E5C2E324}"/>
              </a:ext>
            </a:extLst>
          </p:cNvPr>
          <p:cNvCxnSpPr>
            <a:cxnSpLocks/>
          </p:cNvCxnSpPr>
          <p:nvPr/>
        </p:nvCxnSpPr>
        <p:spPr>
          <a:xfrm>
            <a:off x="7595124" y="4962917"/>
            <a:ext cx="2179638"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文本框 12">
            <a:extLst>
              <a:ext uri="{FF2B5EF4-FFF2-40B4-BE49-F238E27FC236}">
                <a16:creationId xmlns:a16="http://schemas.microsoft.com/office/drawing/2014/main" id="{A9E8CDF3-B635-794A-452C-EB11CFB25CFE}"/>
              </a:ext>
            </a:extLst>
          </p:cNvPr>
          <p:cNvSpPr txBox="1">
            <a:spLocks noChangeArrowheads="1"/>
          </p:cNvSpPr>
          <p:nvPr/>
        </p:nvSpPr>
        <p:spPr bwMode="auto">
          <a:xfrm>
            <a:off x="7760224" y="4626367"/>
            <a:ext cx="1844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zh-CN" altLang="en-US"/>
              <a:t>通过</a:t>
            </a:r>
            <a:r>
              <a:rPr lang="en-US" altLang="zh-CN"/>
              <a:t>HDMI</a:t>
            </a:r>
          </a:p>
          <a:p>
            <a:pPr algn="ctr" eaLnBrk="1" hangingPunct="1"/>
            <a:r>
              <a:rPr lang="zh-CN" altLang="en-US"/>
              <a:t>连接</a:t>
            </a:r>
            <a:endParaRPr lang="en-US" altLang="zh-CN"/>
          </a:p>
        </p:txBody>
      </p:sp>
      <p:sp>
        <p:nvSpPr>
          <p:cNvPr id="34" name="文本框 2">
            <a:extLst>
              <a:ext uri="{FF2B5EF4-FFF2-40B4-BE49-F238E27FC236}">
                <a16:creationId xmlns:a16="http://schemas.microsoft.com/office/drawing/2014/main" id="{56441BB4-8DE3-02F2-098E-5EAAE02A83F1}"/>
              </a:ext>
            </a:extLst>
          </p:cNvPr>
          <p:cNvSpPr txBox="1">
            <a:spLocks noChangeArrowheads="1"/>
          </p:cNvSpPr>
          <p:nvPr/>
        </p:nvSpPr>
        <p:spPr bwMode="auto">
          <a:xfrm>
            <a:off x="604617" y="1178897"/>
            <a:ext cx="8852745" cy="402418"/>
          </a:xfrm>
          <a:prstGeom prst="rect">
            <a:avLst/>
          </a:prstGeom>
          <a:noFill/>
          <a:ln w="15875">
            <a:solidFill>
              <a:schemeClr val="bg1"/>
            </a:solidFill>
            <a:prstDash val="lg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342900" lvl="1" indent="-342900">
              <a:lnSpc>
                <a:spcPts val="2600"/>
              </a:lnSpc>
              <a:spcBef>
                <a:spcPts val="1200"/>
              </a:spcBef>
              <a:buClr>
                <a:srgbClr val="0070C0"/>
              </a:buClr>
              <a:buSzPct val="80000"/>
              <a:buFont typeface="Wingdings" panose="05000000000000000000" pitchFamily="2" charset="2"/>
              <a:buChar char="ü"/>
            </a:pP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完成了束流望远镜电子学系统和</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TLU</a:t>
            </a: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系统的初步联调</a:t>
            </a:r>
            <a:endPar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35" name="文本框 34">
            <a:extLst>
              <a:ext uri="{FF2B5EF4-FFF2-40B4-BE49-F238E27FC236}">
                <a16:creationId xmlns:a16="http://schemas.microsoft.com/office/drawing/2014/main" id="{5B2B4ED2-A7ED-A650-3394-1EF862257722}"/>
              </a:ext>
            </a:extLst>
          </p:cNvPr>
          <p:cNvSpPr txBox="1"/>
          <p:nvPr/>
        </p:nvSpPr>
        <p:spPr>
          <a:xfrm>
            <a:off x="4078474" y="2173812"/>
            <a:ext cx="2073953" cy="646331"/>
          </a:xfrm>
          <a:prstGeom prst="rect">
            <a:avLst/>
          </a:prstGeom>
          <a:noFill/>
        </p:spPr>
        <p:txBody>
          <a:bodyPr wrap="square" rtlCol="0">
            <a:spAutoFit/>
          </a:bodyPr>
          <a:lstStyle/>
          <a:p>
            <a:pPr algn="ctr"/>
            <a:r>
              <a:rPr lang="zh-CN" altLang="en-US" dirty="0">
                <a:latin typeface="等线" panose="02010600030101010101" pitchFamily="2" charset="-122"/>
                <a:ea typeface="等线" panose="02010600030101010101" pitchFamily="2" charset="-122"/>
              </a:rPr>
              <a:t>通过信号发生器提供模拟的触发信号</a:t>
            </a:r>
            <a:endParaRPr lang="en-US" altLang="zh-CN" dirty="0">
              <a:latin typeface="等线" panose="02010600030101010101" pitchFamily="2" charset="-122"/>
              <a:ea typeface="等线" panose="02010600030101010101" pitchFamily="2" charset="-122"/>
            </a:endParaRPr>
          </a:p>
        </p:txBody>
      </p:sp>
      <p:sp>
        <p:nvSpPr>
          <p:cNvPr id="2" name="文本框 1">
            <a:extLst>
              <a:ext uri="{FF2B5EF4-FFF2-40B4-BE49-F238E27FC236}">
                <a16:creationId xmlns:a16="http://schemas.microsoft.com/office/drawing/2014/main" id="{4FDA0425-D473-1B13-FC26-F16ECE2F9472}"/>
              </a:ext>
            </a:extLst>
          </p:cNvPr>
          <p:cNvSpPr txBox="1"/>
          <p:nvPr/>
        </p:nvSpPr>
        <p:spPr>
          <a:xfrm>
            <a:off x="6486909" y="1096727"/>
            <a:ext cx="5525364" cy="1736116"/>
          </a:xfrm>
          <a:prstGeom prst="rect">
            <a:avLst/>
          </a:prstGeom>
          <a:noFill/>
        </p:spPr>
        <p:txBody>
          <a:bodyPr wrap="square" rtlCol="0">
            <a:spAutoFit/>
          </a:bodyPr>
          <a:lstStyle/>
          <a:p>
            <a:pPr marL="342900" lvl="2" indent="-342900">
              <a:lnSpc>
                <a:spcPts val="2600"/>
              </a:lnSpc>
              <a:buClr>
                <a:srgbClr val="0070C0"/>
              </a:buClr>
              <a:buSzPct val="80000"/>
              <a:buFont typeface="Wingdings" panose="05000000000000000000" pitchFamily="2" charset="2"/>
              <a:buChar char="p"/>
            </a:pPr>
            <a:r>
              <a:rPr lang="zh-CN" altLang="en-US" dirty="0">
                <a:latin typeface="Times New Roman" panose="02020603050405020304" pitchFamily="18" charset="0"/>
                <a:ea typeface="等线" panose="02010600030101010101" pitchFamily="2" charset="-122"/>
                <a:cs typeface="Times New Roman" panose="02020603050405020304" pitchFamily="18" charset="0"/>
              </a:rPr>
              <a:t>触发探测器</a:t>
            </a:r>
            <a:r>
              <a:rPr lang="en-US" altLang="zh-CN" dirty="0">
                <a:latin typeface="Times New Roman" panose="02020603050405020304" pitchFamily="18" charset="0"/>
                <a:ea typeface="等线" panose="02010600030101010101" pitchFamily="2" charset="-122"/>
                <a:cs typeface="Times New Roman" panose="02020603050405020304" pitchFamily="18" charset="0"/>
              </a:rPr>
              <a:t>+</a:t>
            </a:r>
            <a:r>
              <a:rPr lang="zh-CN" altLang="en-US" dirty="0">
                <a:latin typeface="Times New Roman" panose="02020603050405020304" pitchFamily="18" charset="0"/>
                <a:ea typeface="等线" panose="02010600030101010101" pitchFamily="2" charset="-122"/>
                <a:cs typeface="Times New Roman" panose="02020603050405020304" pitchFamily="18" charset="0"/>
              </a:rPr>
              <a:t>触发逻辑单元组成触发系统，将通过</a:t>
            </a:r>
            <a:r>
              <a:rPr lang="en-US" altLang="zh-CN"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HDMI</a:t>
            </a: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接口</a:t>
            </a:r>
            <a:r>
              <a:rPr lang="zh-CN" altLang="en-US" dirty="0">
                <a:latin typeface="Times New Roman" panose="02020603050405020304" pitchFamily="18" charset="0"/>
                <a:ea typeface="等线" panose="02010600030101010101" pitchFamily="2" charset="-122"/>
                <a:cs typeface="Times New Roman" panose="02020603050405020304" pitchFamily="18" charset="0"/>
              </a:rPr>
              <a:t>为不同探测器提供触发</a:t>
            </a:r>
            <a:r>
              <a:rPr lang="en-US" altLang="zh-CN" dirty="0">
                <a:latin typeface="Times New Roman" panose="02020603050405020304" pitchFamily="18" charset="0"/>
                <a:ea typeface="等线" panose="02010600030101010101" pitchFamily="2" charset="-122"/>
                <a:cs typeface="Times New Roman" panose="02020603050405020304" pitchFamily="18" charset="0"/>
              </a:rPr>
              <a:t>ID</a:t>
            </a:r>
            <a:r>
              <a:rPr lang="zh-CN" altLang="en-US" dirty="0">
                <a:latin typeface="Times New Roman" panose="02020603050405020304" pitchFamily="18" charset="0"/>
                <a:ea typeface="等线" panose="02010600030101010101" pitchFamily="2" charset="-122"/>
                <a:cs typeface="Times New Roman" panose="02020603050405020304" pitchFamily="18" charset="0"/>
              </a:rPr>
              <a:t>，实现不同探测器质子级事例对齐</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marL="342900" lvl="2" indent="-342900">
              <a:lnSpc>
                <a:spcPts val="2600"/>
              </a:lnSpc>
              <a:buClr>
                <a:srgbClr val="0070C0"/>
              </a:buClr>
              <a:buSzPct val="80000"/>
              <a:buFont typeface="Wingdings" panose="05000000000000000000" pitchFamily="2" charset="2"/>
              <a:buChar char="p"/>
            </a:pPr>
            <a:r>
              <a:rPr lang="zh-CN" altLang="en-US" dirty="0">
                <a:latin typeface="Times New Roman" panose="02020603050405020304" pitchFamily="18" charset="0"/>
                <a:ea typeface="等线" panose="02010600030101010101" pitchFamily="2" charset="-122"/>
                <a:cs typeface="Times New Roman" panose="02020603050405020304" pitchFamily="18" charset="0"/>
              </a:rPr>
              <a:t>触发</a:t>
            </a:r>
            <a:r>
              <a:rPr lang="en-US" altLang="zh-CN" dirty="0">
                <a:latin typeface="Times New Roman" panose="02020603050405020304" pitchFamily="18" charset="0"/>
                <a:ea typeface="等线" panose="02010600030101010101" pitchFamily="2" charset="-122"/>
                <a:cs typeface="Times New Roman" panose="02020603050405020304" pitchFamily="18" charset="0"/>
              </a:rPr>
              <a:t>ID</a:t>
            </a:r>
            <a:r>
              <a:rPr lang="zh-CN" altLang="en-US" dirty="0">
                <a:latin typeface="Times New Roman" panose="02020603050405020304" pitchFamily="18" charset="0"/>
                <a:ea typeface="等线" panose="02010600030101010101" pitchFamily="2" charset="-122"/>
                <a:cs typeface="Times New Roman" panose="02020603050405020304" pitchFamily="18" charset="0"/>
              </a:rPr>
              <a:t>分为</a:t>
            </a:r>
            <a:r>
              <a:rPr lang="en-US" altLang="zh-CN" dirty="0" err="1">
                <a:solidFill>
                  <a:srgbClr val="FF0000"/>
                </a:solidFill>
                <a:latin typeface="Times New Roman" panose="02020603050405020304" pitchFamily="18" charset="0"/>
                <a:ea typeface="等线" panose="02010600030101010101" pitchFamily="2" charset="-122"/>
                <a:cs typeface="Times New Roman" panose="02020603050405020304" pitchFamily="18" charset="0"/>
              </a:rPr>
              <a:t>CoarseID</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等线" panose="02010600030101010101" pitchFamily="2" charset="-122"/>
                <a:cs typeface="Times New Roman" panose="02020603050405020304" pitchFamily="18" charset="0"/>
              </a:rPr>
              <a:t>32</a:t>
            </a:r>
            <a:r>
              <a:rPr lang="zh-CN" altLang="en-US" dirty="0">
                <a:latin typeface="Times New Roman" panose="02020603050405020304" pitchFamily="18" charset="0"/>
                <a:ea typeface="等线" panose="02010600030101010101" pitchFamily="2" charset="-122"/>
                <a:cs typeface="Times New Roman" panose="02020603050405020304" pitchFamily="18" charset="0"/>
              </a:rPr>
              <a:t>位，在宏脉冲间隔传输）和</a:t>
            </a:r>
            <a:r>
              <a:rPr lang="en-US" altLang="zh-CN" dirty="0" err="1">
                <a:solidFill>
                  <a:srgbClr val="FF0000"/>
                </a:solidFill>
                <a:latin typeface="Times New Roman" panose="02020603050405020304" pitchFamily="18" charset="0"/>
                <a:ea typeface="等线" panose="02010600030101010101" pitchFamily="2" charset="-122"/>
                <a:cs typeface="Times New Roman" panose="02020603050405020304" pitchFamily="18" charset="0"/>
              </a:rPr>
              <a:t>FineID</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等线" panose="02010600030101010101" pitchFamily="2" charset="-122"/>
                <a:cs typeface="Times New Roman" panose="02020603050405020304" pitchFamily="18" charset="0"/>
              </a:rPr>
              <a:t>10</a:t>
            </a:r>
            <a:r>
              <a:rPr lang="zh-CN" altLang="en-US" dirty="0">
                <a:latin typeface="Times New Roman" panose="02020603050405020304" pitchFamily="18" charset="0"/>
                <a:ea typeface="等线" panose="02010600030101010101" pitchFamily="2" charset="-122"/>
                <a:cs typeface="Times New Roman" panose="02020603050405020304" pitchFamily="18" charset="0"/>
              </a:rPr>
              <a:t>位，在单质子间隔传输）</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84370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80728-8332-4025-A737-770D04E2CB94}"/>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FB9379FE-3586-892B-CE8B-35B9FE3606B4}"/>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CBD7E72C-7533-A8DC-BE32-F14FE336DBDC}"/>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3.</a:t>
            </a:r>
            <a:r>
              <a:rPr lang="zh-CN" altLang="en-US" dirty="0">
                <a:solidFill>
                  <a:schemeClr val="bg1"/>
                </a:solidFill>
              </a:rPr>
              <a:t>研究进展</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41C6AA64-2D6E-E155-DBE7-24296A584326}"/>
              </a:ext>
            </a:extLst>
          </p:cNvPr>
          <p:cNvSpPr>
            <a:spLocks noGrp="1"/>
          </p:cNvSpPr>
          <p:nvPr>
            <p:ph type="sldNum" sz="quarter" idx="12"/>
          </p:nvPr>
        </p:nvSpPr>
        <p:spPr/>
        <p:txBody>
          <a:bodyPr/>
          <a:lstStyle/>
          <a:p>
            <a:fld id="{565CE74E-AB26-4998-AD42-012C4C1AD076}" type="slidenum">
              <a:rPr lang="zh-CN" altLang="en-US" smtClean="0"/>
              <a:t>15</a:t>
            </a:fld>
            <a:endParaRPr lang="zh-CN" altLang="en-US"/>
          </a:p>
        </p:txBody>
      </p:sp>
      <p:pic>
        <p:nvPicPr>
          <p:cNvPr id="2" name="图片 1">
            <a:extLst>
              <a:ext uri="{FF2B5EF4-FFF2-40B4-BE49-F238E27FC236}">
                <a16:creationId xmlns:a16="http://schemas.microsoft.com/office/drawing/2014/main" id="{18C61CDF-29BD-6655-85F3-7F2ABEB123F0}"/>
              </a:ext>
            </a:extLst>
          </p:cNvPr>
          <p:cNvPicPr>
            <a:picLocks noChangeAspect="1"/>
          </p:cNvPicPr>
          <p:nvPr/>
        </p:nvPicPr>
        <p:blipFill>
          <a:blip r:embed="rId3"/>
          <a:stretch>
            <a:fillRect/>
          </a:stretch>
        </p:blipFill>
        <p:spPr>
          <a:xfrm>
            <a:off x="1115279" y="1126986"/>
            <a:ext cx="10110405" cy="2302014"/>
          </a:xfrm>
          <a:prstGeom prst="rect">
            <a:avLst/>
          </a:prstGeom>
        </p:spPr>
      </p:pic>
      <p:sp>
        <p:nvSpPr>
          <p:cNvPr id="3" name="灯片编号占位符 1">
            <a:extLst>
              <a:ext uri="{FF2B5EF4-FFF2-40B4-BE49-F238E27FC236}">
                <a16:creationId xmlns:a16="http://schemas.microsoft.com/office/drawing/2014/main" id="{6C28585F-9F3B-086D-7BCA-309494203B86}"/>
              </a:ext>
            </a:extLst>
          </p:cNvPr>
          <p:cNvSpPr txBox="1">
            <a:spLocks/>
          </p:cNvSpPr>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CN"/>
            </a:defPPr>
            <a:lvl1pPr marL="0" algn="r"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宋体" panose="02010600030101010101" pitchFamily="2"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宋体" panose="02010600030101010101" pitchFamily="2"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宋体"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defRPr>
            </a:lvl9pPr>
          </a:lstStyle>
          <a:p>
            <a:pPr>
              <a:spcBef>
                <a:spcPct val="0"/>
              </a:spcBef>
              <a:buFontTx/>
              <a:buNone/>
            </a:pPr>
            <a:fld id="{A40BC797-D04F-4300-B52E-25BFC9DBC12E}" type="slidenum">
              <a:rPr lang="zh-CN" altLang="en-US" sz="1200" smtClean="0">
                <a:solidFill>
                  <a:srgbClr val="898989"/>
                </a:solidFill>
              </a:rPr>
              <a:pPr>
                <a:spcBef>
                  <a:spcPct val="0"/>
                </a:spcBef>
                <a:buFontTx/>
                <a:buNone/>
              </a:pPr>
              <a:t>15</a:t>
            </a:fld>
            <a:endParaRPr lang="zh-CN" altLang="en-US" sz="1200">
              <a:solidFill>
                <a:srgbClr val="898989"/>
              </a:solidFill>
            </a:endParaRPr>
          </a:p>
        </p:txBody>
      </p:sp>
      <p:pic>
        <p:nvPicPr>
          <p:cNvPr id="5" name="图片 4">
            <a:extLst>
              <a:ext uri="{FF2B5EF4-FFF2-40B4-BE49-F238E27FC236}">
                <a16:creationId xmlns:a16="http://schemas.microsoft.com/office/drawing/2014/main" id="{741203B0-FF35-20EF-F5C2-2ED4AF47A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347" y="3248735"/>
            <a:ext cx="10360882" cy="1883797"/>
          </a:xfrm>
          <a:prstGeom prst="rect">
            <a:avLst/>
          </a:prstGeom>
        </p:spPr>
      </p:pic>
      <p:pic>
        <p:nvPicPr>
          <p:cNvPr id="7" name="图片 6">
            <a:extLst>
              <a:ext uri="{FF2B5EF4-FFF2-40B4-BE49-F238E27FC236}">
                <a16:creationId xmlns:a16="http://schemas.microsoft.com/office/drawing/2014/main" id="{B9BAADED-7B61-C571-37D6-F9E378F79A06}"/>
              </a:ext>
            </a:extLst>
          </p:cNvPr>
          <p:cNvPicPr>
            <a:picLocks noChangeAspect="1"/>
          </p:cNvPicPr>
          <p:nvPr/>
        </p:nvPicPr>
        <p:blipFill>
          <a:blip r:embed="rId5"/>
          <a:stretch>
            <a:fillRect/>
          </a:stretch>
        </p:blipFill>
        <p:spPr>
          <a:xfrm>
            <a:off x="80438" y="3392584"/>
            <a:ext cx="1503777" cy="1321642"/>
          </a:xfrm>
          <a:prstGeom prst="rect">
            <a:avLst/>
          </a:prstGeom>
        </p:spPr>
      </p:pic>
      <p:sp>
        <p:nvSpPr>
          <p:cNvPr id="8" name="文本框 7">
            <a:extLst>
              <a:ext uri="{FF2B5EF4-FFF2-40B4-BE49-F238E27FC236}">
                <a16:creationId xmlns:a16="http://schemas.microsoft.com/office/drawing/2014/main" id="{18AF30FE-A612-B086-D0FB-5712A6CEF5EC}"/>
              </a:ext>
            </a:extLst>
          </p:cNvPr>
          <p:cNvSpPr txBox="1"/>
          <p:nvPr/>
        </p:nvSpPr>
        <p:spPr>
          <a:xfrm>
            <a:off x="1740514" y="4886091"/>
            <a:ext cx="9508139" cy="2308324"/>
          </a:xfrm>
          <a:prstGeom prst="rect">
            <a:avLst/>
          </a:prstGeom>
          <a:noFill/>
        </p:spPr>
        <p:txBody>
          <a:bodyPr wrap="square" rtlCol="0">
            <a:spAutoFit/>
          </a:bodyPr>
          <a:lstStyle/>
          <a:p>
            <a:r>
              <a:rPr lang="en-US" altLang="zh-CN" dirty="0">
                <a:latin typeface="Times New Roman" panose="02020603050405020304" pitchFamily="18" charset="0"/>
                <a:ea typeface="等线" panose="02010600030101010101" pitchFamily="2" charset="-122"/>
                <a:cs typeface="Times New Roman" panose="02020603050405020304" pitchFamily="18" charset="0"/>
              </a:rPr>
              <a:t>TLU</a:t>
            </a:r>
            <a:r>
              <a:rPr lang="zh-CN" altLang="en-US" dirty="0">
                <a:latin typeface="Times New Roman" panose="02020603050405020304" pitchFamily="18" charset="0"/>
                <a:ea typeface="等线" panose="02010600030101010101" pitchFamily="2" charset="-122"/>
                <a:cs typeface="Times New Roman" panose="02020603050405020304" pitchFamily="18" charset="0"/>
              </a:rPr>
              <a:t>时序：</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marL="342900" indent="-342900">
              <a:buFont typeface="+mj-lt"/>
              <a:buAutoNum type="arabicPeriod"/>
            </a:pPr>
            <a:r>
              <a:rPr lang="en-US" altLang="zh-CN" dirty="0">
                <a:latin typeface="Times New Roman" panose="02020603050405020304" pitchFamily="18" charset="0"/>
                <a:ea typeface="等线" panose="02010600030101010101" pitchFamily="2" charset="-122"/>
                <a:cs typeface="Times New Roman" panose="02020603050405020304" pitchFamily="18" charset="0"/>
              </a:rPr>
              <a:t>TLU</a:t>
            </a:r>
            <a:r>
              <a:rPr lang="zh-CN" altLang="en-US" dirty="0">
                <a:latin typeface="Times New Roman" panose="02020603050405020304" pitchFamily="18" charset="0"/>
                <a:ea typeface="等线" panose="02010600030101010101" pitchFamily="2" charset="-122"/>
                <a:cs typeface="Times New Roman" panose="02020603050405020304" pitchFamily="18" charset="0"/>
              </a:rPr>
              <a:t>接收到触发信号→通过</a:t>
            </a:r>
            <a:r>
              <a:rPr lang="en-US" altLang="zh-CN" dirty="0">
                <a:latin typeface="Times New Roman" panose="02020603050405020304" pitchFamily="18" charset="0"/>
                <a:ea typeface="等线" panose="02010600030101010101" pitchFamily="2" charset="-122"/>
                <a:cs typeface="Times New Roman" panose="02020603050405020304" pitchFamily="18" charset="0"/>
              </a:rPr>
              <a:t>TRIGGER</a:t>
            </a:r>
            <a:r>
              <a:rPr lang="zh-CN" altLang="en-US" dirty="0">
                <a:latin typeface="Times New Roman" panose="02020603050405020304" pitchFamily="18" charset="0"/>
                <a:ea typeface="等线" panose="02010600030101010101" pitchFamily="2" charset="-122"/>
                <a:cs typeface="Times New Roman" panose="02020603050405020304" pitchFamily="18" charset="0"/>
              </a:rPr>
              <a:t>给出高电平</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marL="342900" indent="-342900">
              <a:buFont typeface="+mj-lt"/>
              <a:buAutoNum type="arabicPeriod"/>
            </a:pPr>
            <a:r>
              <a:rPr lang="en-US" altLang="zh-CN"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dirty="0">
                <a:latin typeface="Times New Roman" panose="02020603050405020304" pitchFamily="18" charset="0"/>
                <a:ea typeface="等线" panose="02010600030101010101" pitchFamily="2" charset="-122"/>
                <a:cs typeface="Times New Roman" panose="02020603050405020304" pitchFamily="18" charset="0"/>
              </a:rPr>
              <a:t>接收到高电平后→通过</a:t>
            </a:r>
            <a:r>
              <a:rPr lang="en-US" altLang="zh-CN" dirty="0">
                <a:latin typeface="Times New Roman" panose="02020603050405020304" pitchFamily="18" charset="0"/>
                <a:ea typeface="等线" panose="02010600030101010101" pitchFamily="2" charset="-122"/>
                <a:cs typeface="Times New Roman" panose="02020603050405020304" pitchFamily="18" charset="0"/>
              </a:rPr>
              <a:t>BUSY</a:t>
            </a:r>
            <a:r>
              <a:rPr lang="zh-CN" altLang="en-US" dirty="0">
                <a:latin typeface="Times New Roman" panose="02020603050405020304" pitchFamily="18" charset="0"/>
                <a:ea typeface="等线" panose="02010600030101010101" pitchFamily="2" charset="-122"/>
                <a:cs typeface="Times New Roman" panose="02020603050405020304" pitchFamily="18" charset="0"/>
              </a:rPr>
              <a:t>持续发送高电平信号</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marL="342900" indent="-342900">
              <a:buFont typeface="+mj-lt"/>
              <a:buAutoNum type="arabicPeriod"/>
            </a:pPr>
            <a:r>
              <a:rPr lang="en-US" altLang="zh-CN" dirty="0">
                <a:latin typeface="Times New Roman" panose="02020603050405020304" pitchFamily="18" charset="0"/>
                <a:ea typeface="等线" panose="02010600030101010101" pitchFamily="2" charset="-122"/>
                <a:cs typeface="Times New Roman" panose="02020603050405020304" pitchFamily="18" charset="0"/>
              </a:rPr>
              <a:t>TLU</a:t>
            </a:r>
            <a:r>
              <a:rPr lang="zh-CN" altLang="en-US" dirty="0">
                <a:latin typeface="Times New Roman" panose="02020603050405020304" pitchFamily="18" charset="0"/>
                <a:ea typeface="等线" panose="02010600030101010101" pitchFamily="2" charset="-122"/>
                <a:cs typeface="Times New Roman" panose="02020603050405020304" pitchFamily="18" charset="0"/>
              </a:rPr>
              <a:t>接收到</a:t>
            </a:r>
            <a:r>
              <a:rPr lang="en-US" altLang="zh-CN" dirty="0">
                <a:latin typeface="Times New Roman" panose="02020603050405020304" pitchFamily="18" charset="0"/>
                <a:ea typeface="等线" panose="02010600030101010101" pitchFamily="2" charset="-122"/>
                <a:cs typeface="Times New Roman" panose="02020603050405020304" pitchFamily="18" charset="0"/>
              </a:rPr>
              <a:t>BUSY</a:t>
            </a:r>
            <a:r>
              <a:rPr lang="zh-CN" altLang="en-US" dirty="0">
                <a:latin typeface="Times New Roman" panose="02020603050405020304" pitchFamily="18" charset="0"/>
                <a:ea typeface="等线" panose="02010600030101010101" pitchFamily="2" charset="-122"/>
                <a:cs typeface="Times New Roman" panose="02020603050405020304" pitchFamily="18" charset="0"/>
              </a:rPr>
              <a:t>信号后→恢复</a:t>
            </a:r>
            <a:r>
              <a:rPr lang="en-US" altLang="zh-CN" dirty="0">
                <a:latin typeface="Times New Roman" panose="02020603050405020304" pitchFamily="18" charset="0"/>
                <a:ea typeface="等线" panose="02010600030101010101" pitchFamily="2" charset="-122"/>
                <a:cs typeface="Times New Roman" panose="02020603050405020304" pitchFamily="18" charset="0"/>
              </a:rPr>
              <a:t>TRIGGER</a:t>
            </a:r>
            <a:r>
              <a:rPr lang="zh-CN" altLang="en-US" dirty="0">
                <a:latin typeface="Times New Roman" panose="02020603050405020304" pitchFamily="18" charset="0"/>
                <a:ea typeface="等线" panose="02010600030101010101" pitchFamily="2" charset="-122"/>
                <a:cs typeface="Times New Roman" panose="02020603050405020304" pitchFamily="18" charset="0"/>
              </a:rPr>
              <a:t>至低电平，准备发送</a:t>
            </a:r>
            <a:r>
              <a:rPr lang="en-US" altLang="zh-CN" dirty="0">
                <a:latin typeface="Times New Roman" panose="02020603050405020304" pitchFamily="18" charset="0"/>
                <a:ea typeface="等线" panose="02010600030101010101" pitchFamily="2" charset="-122"/>
                <a:cs typeface="Times New Roman" panose="02020603050405020304" pitchFamily="18" charset="0"/>
              </a:rPr>
              <a:t>Trigger ID</a:t>
            </a:r>
          </a:p>
          <a:p>
            <a:pPr marL="342900" indent="-342900">
              <a:buFont typeface="+mj-lt"/>
              <a:buAutoNum type="arabicPeriod"/>
            </a:pPr>
            <a:r>
              <a:rPr lang="en-US" altLang="zh-CN"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dirty="0">
                <a:latin typeface="Times New Roman" panose="02020603050405020304" pitchFamily="18" charset="0"/>
                <a:ea typeface="等线" panose="02010600030101010101" pitchFamily="2" charset="-122"/>
                <a:cs typeface="Times New Roman" panose="02020603050405020304" pitchFamily="18" charset="0"/>
              </a:rPr>
              <a:t>开始传输</a:t>
            </a:r>
            <a:r>
              <a:rPr lang="en-US" altLang="zh-CN" dirty="0">
                <a:latin typeface="Times New Roman" panose="02020603050405020304" pitchFamily="18" charset="0"/>
                <a:ea typeface="等线" panose="02010600030101010101" pitchFamily="2" charset="-122"/>
                <a:cs typeface="Times New Roman" panose="02020603050405020304" pitchFamily="18" charset="0"/>
              </a:rPr>
              <a:t>DUT CLOCK</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等线" panose="02010600030101010101" pitchFamily="2" charset="-122"/>
                <a:cs typeface="Times New Roman" panose="02020603050405020304" pitchFamily="18" charset="0"/>
              </a:rPr>
              <a:t>TLU</a:t>
            </a:r>
            <a:r>
              <a:rPr lang="zh-CN" altLang="en-US" dirty="0">
                <a:latin typeface="Times New Roman" panose="02020603050405020304" pitchFamily="18" charset="0"/>
                <a:ea typeface="等线" panose="02010600030101010101" pitchFamily="2" charset="-122"/>
                <a:cs typeface="Times New Roman" panose="02020603050405020304" pitchFamily="18" charset="0"/>
              </a:rPr>
              <a:t>每接收到</a:t>
            </a:r>
            <a:r>
              <a:rPr lang="en-US" altLang="zh-CN" dirty="0">
                <a:latin typeface="Times New Roman" panose="02020603050405020304" pitchFamily="18" charset="0"/>
                <a:ea typeface="等线" panose="02010600030101010101" pitchFamily="2" charset="-122"/>
                <a:cs typeface="Times New Roman" panose="02020603050405020304" pitchFamily="18" charset="0"/>
              </a:rPr>
              <a:t>CLOCK</a:t>
            </a:r>
            <a:r>
              <a:rPr lang="zh-CN" altLang="en-US" dirty="0">
                <a:latin typeface="Times New Roman" panose="02020603050405020304" pitchFamily="18" charset="0"/>
                <a:ea typeface="等线" panose="02010600030101010101" pitchFamily="2" charset="-122"/>
                <a:cs typeface="Times New Roman" panose="02020603050405020304" pitchFamily="18" charset="0"/>
              </a:rPr>
              <a:t>上升沿，通过</a:t>
            </a:r>
            <a:r>
              <a:rPr lang="en-US" altLang="zh-CN" dirty="0">
                <a:latin typeface="Times New Roman" panose="02020603050405020304" pitchFamily="18" charset="0"/>
                <a:ea typeface="等线" panose="02010600030101010101" pitchFamily="2" charset="-122"/>
                <a:cs typeface="Times New Roman" panose="02020603050405020304" pitchFamily="18" charset="0"/>
              </a:rPr>
              <a:t>TRIGGER</a:t>
            </a:r>
            <a:r>
              <a:rPr lang="zh-CN" altLang="en-US" dirty="0">
                <a:latin typeface="Times New Roman" panose="02020603050405020304" pitchFamily="18" charset="0"/>
                <a:ea typeface="等线" panose="02010600030101010101" pitchFamily="2" charset="-122"/>
                <a:cs typeface="Times New Roman" panose="02020603050405020304" pitchFamily="18" charset="0"/>
              </a:rPr>
              <a:t>传输一位</a:t>
            </a:r>
            <a:r>
              <a:rPr lang="en-US" altLang="zh-CN" dirty="0">
                <a:latin typeface="Times New Roman" panose="02020603050405020304" pitchFamily="18" charset="0"/>
                <a:ea typeface="等线" panose="02010600030101010101" pitchFamily="2" charset="-122"/>
                <a:cs typeface="Times New Roman" panose="02020603050405020304" pitchFamily="18" charset="0"/>
              </a:rPr>
              <a:t>Trigger ID</a:t>
            </a:r>
          </a:p>
          <a:p>
            <a:pPr marL="342900" indent="-342900">
              <a:buFont typeface="+mj-lt"/>
              <a:buAutoNum type="arabicPeriod"/>
            </a:pPr>
            <a:r>
              <a:rPr lang="en-US" altLang="zh-CN" dirty="0">
                <a:latin typeface="Times New Roman" panose="02020603050405020304" pitchFamily="18" charset="0"/>
                <a:ea typeface="等线" panose="02010600030101010101" pitchFamily="2" charset="-122"/>
                <a:cs typeface="Times New Roman" panose="02020603050405020304" pitchFamily="18" charset="0"/>
              </a:rPr>
              <a:t>Trigger ID</a:t>
            </a:r>
            <a:r>
              <a:rPr lang="zh-CN" altLang="en-US" dirty="0">
                <a:latin typeface="Times New Roman" panose="02020603050405020304" pitchFamily="18" charset="0"/>
                <a:ea typeface="等线" panose="02010600030101010101" pitchFamily="2" charset="-122"/>
                <a:cs typeface="Times New Roman" panose="02020603050405020304" pitchFamily="18" charset="0"/>
              </a:rPr>
              <a:t>传输结束后，</a:t>
            </a:r>
            <a:r>
              <a:rPr lang="en-US" altLang="zh-CN" dirty="0">
                <a:latin typeface="Times New Roman" panose="02020603050405020304" pitchFamily="18" charset="0"/>
                <a:ea typeface="等线" panose="02010600030101010101" pitchFamily="2" charset="-122"/>
                <a:cs typeface="Times New Roman" panose="02020603050405020304" pitchFamily="18" charset="0"/>
              </a:rPr>
              <a:t>TRIGGER</a:t>
            </a:r>
            <a:r>
              <a:rPr lang="zh-CN" altLang="en-US" dirty="0">
                <a:latin typeface="Times New Roman" panose="02020603050405020304" pitchFamily="18" charset="0"/>
                <a:ea typeface="等线" panose="02010600030101010101" pitchFamily="2" charset="-122"/>
                <a:cs typeface="Times New Roman" panose="02020603050405020304" pitchFamily="18" charset="0"/>
              </a:rPr>
              <a:t>和</a:t>
            </a:r>
            <a:r>
              <a:rPr lang="en-US" altLang="zh-CN" dirty="0">
                <a:latin typeface="Times New Roman" panose="02020603050405020304" pitchFamily="18" charset="0"/>
                <a:ea typeface="等线" panose="02010600030101010101" pitchFamily="2" charset="-122"/>
                <a:cs typeface="Times New Roman" panose="02020603050405020304" pitchFamily="18" charset="0"/>
              </a:rPr>
              <a:t>BUSY</a:t>
            </a:r>
            <a:r>
              <a:rPr lang="zh-CN" altLang="en-US" dirty="0">
                <a:latin typeface="Times New Roman" panose="02020603050405020304" pitchFamily="18" charset="0"/>
                <a:ea typeface="等线" panose="02010600030101010101" pitchFamily="2" charset="-122"/>
                <a:cs typeface="Times New Roman" panose="02020603050405020304" pitchFamily="18" charset="0"/>
              </a:rPr>
              <a:t>恢复至低电平，等待下一个触发</a:t>
            </a:r>
            <a:r>
              <a:rPr lang="en-US" altLang="zh-CN" dirty="0">
                <a:latin typeface="Times New Roman" panose="02020603050405020304" pitchFamily="18" charset="0"/>
                <a:ea typeface="等线" panose="02010600030101010101" pitchFamily="2" charset="-122"/>
                <a:cs typeface="Times New Roman" panose="02020603050405020304" pitchFamily="18" charset="0"/>
              </a:rPr>
              <a:t>ID</a:t>
            </a:r>
          </a:p>
          <a:p>
            <a:pPr marL="342900" indent="-342900">
              <a:buFont typeface="+mj-lt"/>
              <a:buAutoNum type="arabicPeriod"/>
            </a:pPr>
            <a:endParaRPr lang="en-US" altLang="zh-CN" dirty="0"/>
          </a:p>
        </p:txBody>
      </p:sp>
    </p:spTree>
    <p:extLst>
      <p:ext uri="{BB962C8B-B14F-4D97-AF65-F5344CB8AC3E}">
        <p14:creationId xmlns:p14="http://schemas.microsoft.com/office/powerpoint/2010/main" val="903754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27A81-4877-6EE1-EF77-0556E82E9F14}"/>
            </a:ext>
          </a:extLst>
        </p:cNvPr>
        <p:cNvGrpSpPr/>
        <p:nvPr/>
      </p:nvGrpSpPr>
      <p:grpSpPr>
        <a:xfrm>
          <a:off x="0" y="0"/>
          <a:ext cx="0" cy="0"/>
          <a:chOff x="0" y="0"/>
          <a:chExt cx="0" cy="0"/>
        </a:xfrm>
      </p:grpSpPr>
      <p:pic>
        <p:nvPicPr>
          <p:cNvPr id="8" name="图片 7">
            <a:extLst>
              <a:ext uri="{FF2B5EF4-FFF2-40B4-BE49-F238E27FC236}">
                <a16:creationId xmlns:a16="http://schemas.microsoft.com/office/drawing/2014/main" id="{9645BB77-6C1B-CA65-2CF6-C5F40C70F88B}"/>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C786513A-936B-30F7-CF0C-4DB466FF9F78}"/>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3.</a:t>
            </a:r>
            <a:r>
              <a:rPr lang="zh-CN" altLang="en-US" dirty="0">
                <a:solidFill>
                  <a:schemeClr val="bg1"/>
                </a:solidFill>
              </a:rPr>
              <a:t>研究进展</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CB1AE5B0-B890-3D5A-2C13-45538AD9AF7C}"/>
              </a:ext>
            </a:extLst>
          </p:cNvPr>
          <p:cNvSpPr>
            <a:spLocks noGrp="1"/>
          </p:cNvSpPr>
          <p:nvPr>
            <p:ph type="sldNum" sz="quarter" idx="12"/>
          </p:nvPr>
        </p:nvSpPr>
        <p:spPr/>
        <p:txBody>
          <a:bodyPr/>
          <a:lstStyle/>
          <a:p>
            <a:fld id="{565CE74E-AB26-4998-AD42-012C4C1AD076}" type="slidenum">
              <a:rPr lang="zh-CN" altLang="en-US" smtClean="0"/>
              <a:t>16</a:t>
            </a:fld>
            <a:endParaRPr lang="zh-CN" altLang="en-US"/>
          </a:p>
        </p:txBody>
      </p:sp>
      <p:pic>
        <p:nvPicPr>
          <p:cNvPr id="2" name="图片 1">
            <a:extLst>
              <a:ext uri="{FF2B5EF4-FFF2-40B4-BE49-F238E27FC236}">
                <a16:creationId xmlns:a16="http://schemas.microsoft.com/office/drawing/2014/main" id="{4D19F551-C5C9-BBF8-820C-489DCCC74198}"/>
              </a:ext>
            </a:extLst>
          </p:cNvPr>
          <p:cNvPicPr>
            <a:picLocks noChangeAspect="1"/>
          </p:cNvPicPr>
          <p:nvPr/>
        </p:nvPicPr>
        <p:blipFill>
          <a:blip r:embed="rId3"/>
          <a:stretch>
            <a:fillRect/>
          </a:stretch>
        </p:blipFill>
        <p:spPr>
          <a:xfrm>
            <a:off x="6474961" y="1740187"/>
            <a:ext cx="5022549" cy="3706479"/>
          </a:xfrm>
          <a:prstGeom prst="rect">
            <a:avLst/>
          </a:prstGeom>
        </p:spPr>
      </p:pic>
      <p:sp>
        <p:nvSpPr>
          <p:cNvPr id="7" name="文本框 2">
            <a:extLst>
              <a:ext uri="{FF2B5EF4-FFF2-40B4-BE49-F238E27FC236}">
                <a16:creationId xmlns:a16="http://schemas.microsoft.com/office/drawing/2014/main" id="{12E1FB13-228B-F452-911A-4098EB3B2106}"/>
              </a:ext>
            </a:extLst>
          </p:cNvPr>
          <p:cNvSpPr txBox="1">
            <a:spLocks noChangeArrowheads="1"/>
          </p:cNvSpPr>
          <p:nvPr/>
        </p:nvSpPr>
        <p:spPr bwMode="auto">
          <a:xfrm>
            <a:off x="754539" y="1557417"/>
            <a:ext cx="5496821" cy="4349115"/>
          </a:xfrm>
          <a:prstGeom prst="rect">
            <a:avLst/>
          </a:prstGeom>
          <a:noFill/>
          <a:ln w="15875">
            <a:solidFill>
              <a:schemeClr val="bg1"/>
            </a:solidFill>
            <a:prstDash val="lg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342900" lvl="1" indent="-342900">
              <a:lnSpc>
                <a:spcPts val="2600"/>
              </a:lnSpc>
              <a:spcBef>
                <a:spcPts val="1200"/>
              </a:spcBef>
              <a:buClr>
                <a:srgbClr val="0070C0"/>
              </a:buClr>
              <a:buSzPct val="80000"/>
              <a:buFont typeface="Wingdings" panose="05000000000000000000" pitchFamily="2" charset="2"/>
              <a:buChar char="ü"/>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搭建了束流望远镜的初步测试系统，包括</a:t>
            </a: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6</a:t>
            </a: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层望远镜探测模块、电子学系统、触发系统和冷却系统</a:t>
            </a:r>
          </a:p>
          <a:p>
            <a:pPr marL="342900" lvl="1" indent="-342900">
              <a:lnSpc>
                <a:spcPts val="2600"/>
              </a:lnSpc>
              <a:spcBef>
                <a:spcPts val="1200"/>
              </a:spcBef>
              <a:buClr>
                <a:srgbClr val="0070C0"/>
              </a:buClr>
              <a:buSzPct val="80000"/>
              <a:buFont typeface="Wingdings" panose="05000000000000000000" pitchFamily="2" charset="2"/>
              <a:buChar char="ü"/>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完成了和</a:t>
            </a: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DAQ</a:t>
            </a: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系统的联合调试</a:t>
            </a: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342900" lvl="1" indent="-342900">
              <a:lnSpc>
                <a:spcPts val="2600"/>
              </a:lnSpc>
              <a:spcBef>
                <a:spcPts val="1200"/>
              </a:spcBef>
              <a:buClr>
                <a:srgbClr val="0070C0"/>
              </a:buClr>
              <a:buSzPct val="80000"/>
              <a:buFont typeface="Wingdings" panose="05000000000000000000" pitchFamily="2" charset="2"/>
              <a:buChar char="ü"/>
            </a:pP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进行了电子束流实验，能量</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~1.3 GeV</a:t>
            </a:r>
          </a:p>
          <a:p>
            <a:pPr marL="0" lvl="1" indent="0">
              <a:lnSpc>
                <a:spcPts val="2600"/>
              </a:lnSpc>
              <a:spcBef>
                <a:spcPts val="1200"/>
              </a:spcBef>
              <a:buClr>
                <a:srgbClr val="0070C0"/>
              </a:buClr>
              <a:buSzPct val="80000"/>
              <a:buNone/>
            </a:pP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342900" lvl="1" indent="-342900">
              <a:lnSpc>
                <a:spcPts val="2600"/>
              </a:lnSpc>
              <a:spcBef>
                <a:spcPts val="1200"/>
              </a:spcBef>
              <a:buClr>
                <a:srgbClr val="0070C0"/>
              </a:buClr>
              <a:buSzPct val="80000"/>
              <a:buFont typeface="Wingdings" panose="05000000000000000000" pitchFamily="2" charset="2"/>
              <a:buChar char="ü"/>
            </a:pP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以第三层探测模块作为</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DUT</a:t>
            </a: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，每层间距为</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25 mm</a:t>
            </a: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，并可通过滑轨调节每层探测模块的位置</a:t>
            </a: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342900" lvl="1" indent="-342900">
              <a:lnSpc>
                <a:spcPts val="2600"/>
              </a:lnSpc>
              <a:spcBef>
                <a:spcPts val="1200"/>
              </a:spcBef>
              <a:buClr>
                <a:srgbClr val="0070C0"/>
              </a:buClr>
              <a:buSzPct val="80000"/>
              <a:buFont typeface="Wingdings" panose="05000000000000000000" pitchFamily="2" charset="2"/>
              <a:buChar char="ü"/>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通过闪烁体提供触发信号</a:t>
            </a: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342900" lvl="1" indent="-342900">
              <a:lnSpc>
                <a:spcPts val="2600"/>
              </a:lnSpc>
              <a:spcBef>
                <a:spcPts val="1200"/>
              </a:spcBef>
              <a:buClr>
                <a:srgbClr val="0070C0"/>
              </a:buClr>
              <a:buSzPct val="80000"/>
              <a:buFont typeface="Wingdings" panose="05000000000000000000" pitchFamily="2" charset="2"/>
              <a:buChar char="ü"/>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通过水冷控制望远镜探测模块的内部温度，水冷温度可在</a:t>
            </a: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5-30</a:t>
            </a: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度范围内调节</a:t>
            </a: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09093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84D66-931D-D830-DD3E-3E55E2ED4115}"/>
            </a:ext>
          </a:extLst>
        </p:cNvPr>
        <p:cNvGrpSpPr/>
        <p:nvPr/>
      </p:nvGrpSpPr>
      <p:grpSpPr>
        <a:xfrm>
          <a:off x="0" y="0"/>
          <a:ext cx="0" cy="0"/>
          <a:chOff x="0" y="0"/>
          <a:chExt cx="0" cy="0"/>
        </a:xfrm>
      </p:grpSpPr>
      <p:pic>
        <p:nvPicPr>
          <p:cNvPr id="8" name="图片 7">
            <a:extLst>
              <a:ext uri="{FF2B5EF4-FFF2-40B4-BE49-F238E27FC236}">
                <a16:creationId xmlns:a16="http://schemas.microsoft.com/office/drawing/2014/main" id="{5190C4C8-540C-7B8E-F19A-3D15245C61A5}"/>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531508D5-C8CF-C5F6-F5F3-50CDF527AC26}"/>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3.</a:t>
            </a:r>
            <a:r>
              <a:rPr lang="zh-CN" altLang="en-US" dirty="0">
                <a:solidFill>
                  <a:schemeClr val="bg1"/>
                </a:solidFill>
              </a:rPr>
              <a:t>研究进展</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1CB35F37-D870-EF13-09EA-589A6870A6AC}"/>
              </a:ext>
            </a:extLst>
          </p:cNvPr>
          <p:cNvSpPr>
            <a:spLocks noGrp="1"/>
          </p:cNvSpPr>
          <p:nvPr>
            <p:ph type="sldNum" sz="quarter" idx="12"/>
          </p:nvPr>
        </p:nvSpPr>
        <p:spPr/>
        <p:txBody>
          <a:bodyPr/>
          <a:lstStyle/>
          <a:p>
            <a:fld id="{565CE74E-AB26-4998-AD42-012C4C1AD076}" type="slidenum">
              <a:rPr lang="zh-CN" altLang="en-US" smtClean="0"/>
              <a:t>17</a:t>
            </a:fld>
            <a:endParaRPr lang="zh-CN" altLang="en-US"/>
          </a:p>
        </p:txBody>
      </p:sp>
      <p:pic>
        <p:nvPicPr>
          <p:cNvPr id="2" name="图片 1">
            <a:extLst>
              <a:ext uri="{FF2B5EF4-FFF2-40B4-BE49-F238E27FC236}">
                <a16:creationId xmlns:a16="http://schemas.microsoft.com/office/drawing/2014/main" id="{78F71801-7FDF-5683-0D95-89F868C562D5}"/>
              </a:ext>
            </a:extLst>
          </p:cNvPr>
          <p:cNvPicPr>
            <a:picLocks noChangeAspect="1"/>
          </p:cNvPicPr>
          <p:nvPr/>
        </p:nvPicPr>
        <p:blipFill>
          <a:blip r:embed="rId3"/>
          <a:stretch>
            <a:fillRect/>
          </a:stretch>
        </p:blipFill>
        <p:spPr>
          <a:xfrm>
            <a:off x="4988940" y="3823501"/>
            <a:ext cx="3725613" cy="2409913"/>
          </a:xfrm>
          <a:prstGeom prst="rect">
            <a:avLst/>
          </a:prstGeom>
        </p:spPr>
      </p:pic>
      <p:pic>
        <p:nvPicPr>
          <p:cNvPr id="3" name="图片 2">
            <a:extLst>
              <a:ext uri="{FF2B5EF4-FFF2-40B4-BE49-F238E27FC236}">
                <a16:creationId xmlns:a16="http://schemas.microsoft.com/office/drawing/2014/main" id="{2B5383E1-A271-124E-99BE-5075F9D7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6155" y="1126276"/>
            <a:ext cx="5518643" cy="2639351"/>
          </a:xfrm>
          <a:prstGeom prst="rect">
            <a:avLst/>
          </a:prstGeom>
        </p:spPr>
      </p:pic>
      <p:sp>
        <p:nvSpPr>
          <p:cNvPr id="5" name="文本框 2">
            <a:extLst>
              <a:ext uri="{FF2B5EF4-FFF2-40B4-BE49-F238E27FC236}">
                <a16:creationId xmlns:a16="http://schemas.microsoft.com/office/drawing/2014/main" id="{1F3CF879-22EA-35A6-4BF1-ADA87E3B0BAE}"/>
              </a:ext>
            </a:extLst>
          </p:cNvPr>
          <p:cNvSpPr txBox="1">
            <a:spLocks noChangeArrowheads="1"/>
          </p:cNvSpPr>
          <p:nvPr/>
        </p:nvSpPr>
        <p:spPr bwMode="auto">
          <a:xfrm>
            <a:off x="535989" y="1312924"/>
            <a:ext cx="4464749" cy="3617595"/>
          </a:xfrm>
          <a:prstGeom prst="rect">
            <a:avLst/>
          </a:prstGeom>
          <a:noFill/>
          <a:ln w="15875">
            <a:solidFill>
              <a:schemeClr val="bg1"/>
            </a:solidFill>
            <a:prstDash val="lg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342900" lvl="1" indent="-342900">
              <a:lnSpc>
                <a:spcPts val="2600"/>
              </a:lnSpc>
              <a:spcBef>
                <a:spcPts val="1200"/>
              </a:spcBef>
              <a:buClr>
                <a:srgbClr val="0070C0"/>
              </a:buClr>
              <a:buSzPct val="80000"/>
              <a:buFont typeface="Wingdings" panose="05000000000000000000" pitchFamily="2" charset="2"/>
              <a:buChar char="p"/>
            </a:pP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束流望远镜的性能研究</a:t>
            </a:r>
            <a:endParaRPr lang="en-US" altLang="zh-CN" sz="2000" dirty="0">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a:lnSpc>
                <a:spcPts val="2600"/>
              </a:lnSpc>
              <a:spcBef>
                <a:spcPts val="300"/>
              </a:spcBef>
              <a:buClr>
                <a:srgbClr val="0070C0"/>
              </a:buClr>
              <a:buSzPct val="80000"/>
              <a:buFont typeface="Wingdings" panose="05000000000000000000" pitchFamily="2" charset="2"/>
              <a:buChar char="ü"/>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束流能量 </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 1.3 GeV</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，以第三层作为</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DUT</a:t>
            </a:r>
          </a:p>
          <a:p>
            <a:pPr marL="742950" lvl="2" indent="-342900">
              <a:lnSpc>
                <a:spcPts val="2600"/>
              </a:lnSpc>
              <a:spcBef>
                <a:spcPts val="300"/>
              </a:spcBef>
              <a:buClr>
                <a:srgbClr val="0070C0"/>
              </a:buClr>
              <a:buSzPct val="80000"/>
              <a:buFont typeface="Wingdings" panose="05000000000000000000" pitchFamily="2" charset="2"/>
              <a:buChar char="ü"/>
            </a:pP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测量残差 </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 6.37 </a:t>
            </a:r>
            <a:r>
              <a:rPr lang="en-US" altLang="zh-CN" sz="1600" dirty="0" err="1">
                <a:latin typeface="Times New Roman" panose="02020603050405020304" pitchFamily="18" charset="0"/>
                <a:ea typeface="等线" panose="02010600030101010101" pitchFamily="2" charset="-122"/>
                <a:cs typeface="Times New Roman" panose="02020603050405020304" pitchFamily="18" charset="0"/>
              </a:rPr>
              <a:t>μm</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 (</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阈值</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5.5 σ)</a:t>
            </a:r>
          </a:p>
          <a:p>
            <a:pPr marL="742950" lvl="2" indent="-342900">
              <a:lnSpc>
                <a:spcPts val="2600"/>
              </a:lnSpc>
              <a:spcBef>
                <a:spcPts val="300"/>
              </a:spcBef>
              <a:buClr>
                <a:srgbClr val="0070C0"/>
              </a:buClr>
              <a:buSzPct val="80000"/>
              <a:buFont typeface="Wingdings" panose="05000000000000000000" pitchFamily="2" charset="2"/>
              <a:buChar char="ü"/>
            </a:pP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空间分辨率约</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5.77 </a:t>
            </a:r>
            <a:r>
              <a:rPr lang="en-US" altLang="zh-CN" sz="1600" dirty="0" err="1">
                <a:latin typeface="Times New Roman" panose="02020603050405020304" pitchFamily="18" charset="0"/>
                <a:ea typeface="等线" panose="02010600030101010101" pitchFamily="2" charset="-122"/>
                <a:cs typeface="Times New Roman" panose="02020603050405020304" pitchFamily="18" charset="0"/>
              </a:rPr>
              <a:t>μm</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a:t>
            </a:r>
            <a:r>
              <a:rPr lang="zh-CN" altLang="en-US" sz="16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望远镜分辨率：</a:t>
            </a:r>
            <a:r>
              <a:rPr lang="en-US" altLang="zh-CN" sz="16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 2.70 </a:t>
            </a:r>
            <a:r>
              <a:rPr lang="en-US" altLang="zh-CN" sz="1600" dirty="0" err="1">
                <a:solidFill>
                  <a:srgbClr val="00B0F0"/>
                </a:solidFill>
                <a:latin typeface="Times New Roman" panose="02020603050405020304" pitchFamily="18" charset="0"/>
                <a:ea typeface="等线" panose="02010600030101010101" pitchFamily="2" charset="-122"/>
                <a:cs typeface="Times New Roman" panose="02020603050405020304" pitchFamily="18" charset="0"/>
              </a:rPr>
              <a:t>μm</a:t>
            </a:r>
            <a:endParaRPr lang="en-US" altLang="zh-CN" sz="16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a:lnSpc>
                <a:spcPts val="2600"/>
              </a:lnSpc>
              <a:spcBef>
                <a:spcPts val="300"/>
              </a:spcBef>
              <a:buClr>
                <a:srgbClr val="0070C0"/>
              </a:buClr>
              <a:buSzPct val="80000"/>
              <a:buFont typeface="Wingdings" panose="05000000000000000000" pitchFamily="2" charset="2"/>
              <a:buChar char="ü"/>
            </a:pPr>
            <a:r>
              <a:rPr lang="zh-CN" altLang="en-US" sz="16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探测效率好于 </a:t>
            </a:r>
            <a:r>
              <a:rPr lang="en-US" altLang="zh-CN" sz="16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99.5%</a:t>
            </a:r>
          </a:p>
          <a:p>
            <a:pPr marL="742950" lvl="2" indent="-342900">
              <a:lnSpc>
                <a:spcPts val="2600"/>
              </a:lnSpc>
              <a:spcBef>
                <a:spcPts val="300"/>
              </a:spcBef>
              <a:buClr>
                <a:srgbClr val="0070C0"/>
              </a:buClr>
              <a:buSzPct val="80000"/>
              <a:buFont typeface="Wingdings" panose="05000000000000000000" pitchFamily="2" charset="2"/>
              <a:buChar char="ü"/>
            </a:pPr>
            <a:r>
              <a:rPr lang="zh-CN" altLang="en-US"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验证了质子束流望远镜系统设计方案的可行性，满足高能质子实验终端和不同</a:t>
            </a:r>
            <a:r>
              <a:rPr lang="en-US" altLang="zh-CN"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的测试需求</a:t>
            </a:r>
            <a:endParaRPr lang="en-US" altLang="zh-CN"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520528C9-509E-54DA-B793-E7F45589615A}"/>
              </a:ext>
            </a:extLst>
          </p:cNvPr>
          <p:cNvPicPr>
            <a:picLocks noChangeAspect="1"/>
          </p:cNvPicPr>
          <p:nvPr/>
        </p:nvPicPr>
        <p:blipFill>
          <a:blip r:embed="rId5"/>
          <a:stretch>
            <a:fillRect/>
          </a:stretch>
        </p:blipFill>
        <p:spPr>
          <a:xfrm>
            <a:off x="8456524" y="3823501"/>
            <a:ext cx="3713815" cy="2410838"/>
          </a:xfrm>
          <a:prstGeom prst="rect">
            <a:avLst/>
          </a:prstGeom>
        </p:spPr>
      </p:pic>
    </p:spTree>
    <p:extLst>
      <p:ext uri="{BB962C8B-B14F-4D97-AF65-F5344CB8AC3E}">
        <p14:creationId xmlns:p14="http://schemas.microsoft.com/office/powerpoint/2010/main" val="3274283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54242-5ADA-4998-94A0-D03787501D9B}"/>
            </a:ext>
          </a:extLst>
        </p:cNvPr>
        <p:cNvGrpSpPr/>
        <p:nvPr/>
      </p:nvGrpSpPr>
      <p:grpSpPr>
        <a:xfrm>
          <a:off x="0" y="0"/>
          <a:ext cx="0" cy="0"/>
          <a:chOff x="0" y="0"/>
          <a:chExt cx="0" cy="0"/>
        </a:xfrm>
      </p:grpSpPr>
      <p:sp>
        <p:nvSpPr>
          <p:cNvPr id="4" name="标题 1">
            <a:extLst>
              <a:ext uri="{FF2B5EF4-FFF2-40B4-BE49-F238E27FC236}">
                <a16:creationId xmlns:a16="http://schemas.microsoft.com/office/drawing/2014/main" id="{A696AB3B-B795-0DB1-58B4-57C80FA4C52F}"/>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4.</a:t>
            </a:r>
            <a:r>
              <a:rPr lang="zh-CN" altLang="en-US" dirty="0">
                <a:solidFill>
                  <a:schemeClr val="bg1"/>
                </a:solidFill>
              </a:rPr>
              <a:t>总结</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DDEE7052-536E-CBA7-0450-1CED18BCB087}"/>
              </a:ext>
            </a:extLst>
          </p:cNvPr>
          <p:cNvSpPr>
            <a:spLocks noGrp="1"/>
          </p:cNvSpPr>
          <p:nvPr>
            <p:ph type="sldNum" sz="quarter" idx="12"/>
          </p:nvPr>
        </p:nvSpPr>
        <p:spPr/>
        <p:txBody>
          <a:bodyPr/>
          <a:lstStyle/>
          <a:p>
            <a:fld id="{565CE74E-AB26-4998-AD42-012C4C1AD076}" type="slidenum">
              <a:rPr lang="zh-CN" altLang="en-US" smtClean="0"/>
              <a:t>18</a:t>
            </a:fld>
            <a:endParaRPr lang="zh-CN" altLang="en-US"/>
          </a:p>
        </p:txBody>
      </p:sp>
      <p:pic>
        <p:nvPicPr>
          <p:cNvPr id="2" name="图片 1">
            <a:extLst>
              <a:ext uri="{FF2B5EF4-FFF2-40B4-BE49-F238E27FC236}">
                <a16:creationId xmlns:a16="http://schemas.microsoft.com/office/drawing/2014/main" id="{F1C19B0A-1876-5989-6BBA-A9D296DF59F1}"/>
              </a:ext>
            </a:extLst>
          </p:cNvPr>
          <p:cNvPicPr>
            <a:picLocks noChangeAspect="1"/>
          </p:cNvPicPr>
          <p:nvPr/>
        </p:nvPicPr>
        <p:blipFill>
          <a:blip r:embed="rId2"/>
          <a:stretch>
            <a:fillRect/>
          </a:stretch>
        </p:blipFill>
        <p:spPr>
          <a:xfrm>
            <a:off x="0" y="0"/>
            <a:ext cx="12192000" cy="1084990"/>
          </a:xfrm>
          <a:prstGeom prst="rect">
            <a:avLst/>
          </a:prstGeom>
        </p:spPr>
      </p:pic>
      <p:sp>
        <p:nvSpPr>
          <p:cNvPr id="8" name="标题 1">
            <a:extLst>
              <a:ext uri="{FF2B5EF4-FFF2-40B4-BE49-F238E27FC236}">
                <a16:creationId xmlns:a16="http://schemas.microsoft.com/office/drawing/2014/main" id="{BD1ABF88-91C6-311D-D3F1-CDBBEC9A7204}"/>
              </a:ext>
            </a:extLst>
          </p:cNvPr>
          <p:cNvSpPr txBox="1">
            <a:spLocks/>
          </p:cNvSpPr>
          <p:nvPr/>
        </p:nvSpPr>
        <p:spPr>
          <a:xfrm>
            <a:off x="384699" y="155131"/>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4.</a:t>
            </a:r>
            <a:r>
              <a:rPr lang="zh-CN" altLang="en-US" dirty="0">
                <a:solidFill>
                  <a:schemeClr val="bg1"/>
                </a:solidFill>
              </a:rPr>
              <a:t>总结</a:t>
            </a:r>
          </a:p>
          <a:p>
            <a:endParaRPr lang="zh-CN" altLang="en-US" dirty="0">
              <a:solidFill>
                <a:schemeClr val="bg1"/>
              </a:solidFill>
            </a:endParaRPr>
          </a:p>
        </p:txBody>
      </p:sp>
      <p:sp>
        <p:nvSpPr>
          <p:cNvPr id="3" name="文本框 2">
            <a:extLst>
              <a:ext uri="{FF2B5EF4-FFF2-40B4-BE49-F238E27FC236}">
                <a16:creationId xmlns:a16="http://schemas.microsoft.com/office/drawing/2014/main" id="{DFD9267F-D7EE-2744-E408-E4F2FC3C6DC9}"/>
              </a:ext>
            </a:extLst>
          </p:cNvPr>
          <p:cNvSpPr txBox="1">
            <a:spLocks noChangeArrowheads="1"/>
          </p:cNvSpPr>
          <p:nvPr/>
        </p:nvSpPr>
        <p:spPr bwMode="auto">
          <a:xfrm>
            <a:off x="2518866" y="1318513"/>
            <a:ext cx="7381070" cy="5121915"/>
          </a:xfrm>
          <a:prstGeom prst="rect">
            <a:avLst/>
          </a:prstGeom>
          <a:noFill/>
          <a:ln w="15875">
            <a:solidFill>
              <a:schemeClr val="bg1"/>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ts val="1200"/>
              </a:spcBef>
              <a:buFont typeface="Wingdings" panose="05000000000000000000" pitchFamily="2" charset="2"/>
              <a:buChar char="Ø"/>
            </a:pP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完成了</a:t>
            </a:r>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6</a:t>
            </a: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层质子束流望远镜系统的设计，望远镜系统的</a:t>
            </a:r>
            <a:r>
              <a:rPr lang="zh-CN" altLang="en-US" sz="2000" b="1" dirty="0">
                <a:latin typeface="Times New Roman" panose="02020603050405020304" pitchFamily="18" charset="0"/>
                <a:ea typeface="等线" panose="02010600030101010101" pitchFamily="2" charset="-122"/>
                <a:cs typeface="Times New Roman" panose="02020603050405020304" pitchFamily="18" charset="0"/>
              </a:rPr>
              <a:t>分辨预期好于 </a:t>
            </a:r>
            <a:r>
              <a:rPr lang="en-US" altLang="zh-CN" sz="2000" b="1" dirty="0">
                <a:latin typeface="Times New Roman" panose="02020603050405020304" pitchFamily="18" charset="0"/>
                <a:ea typeface="等线" panose="02010600030101010101" pitchFamily="2" charset="-122"/>
                <a:cs typeface="Times New Roman" panose="02020603050405020304" pitchFamily="18" charset="0"/>
              </a:rPr>
              <a:t>2 </a:t>
            </a:r>
            <a:r>
              <a:rPr lang="en-US" altLang="zh-CN" sz="2000" b="1" dirty="0" err="1">
                <a:latin typeface="Times New Roman" panose="02020603050405020304" pitchFamily="18" charset="0"/>
                <a:ea typeface="等线" panose="02010600030101010101" pitchFamily="2" charset="-122"/>
                <a:cs typeface="Times New Roman" panose="02020603050405020304" pitchFamily="18" charset="0"/>
              </a:rPr>
              <a:t>μm</a:t>
            </a:r>
            <a:endParaRPr lang="en-US" altLang="zh-CN" sz="2000" b="1" dirty="0">
              <a:latin typeface="Times New Roman" panose="02020603050405020304" pitchFamily="18" charset="0"/>
              <a:ea typeface="等线" panose="02010600030101010101" pitchFamily="2" charset="-122"/>
              <a:cs typeface="Times New Roman" panose="02020603050405020304" pitchFamily="18" charset="0"/>
            </a:endParaRPr>
          </a:p>
          <a:p>
            <a:pPr eaLnBrk="1" hangingPunct="1">
              <a:lnSpc>
                <a:spcPct val="150000"/>
              </a:lnSpc>
              <a:spcBef>
                <a:spcPts val="1200"/>
              </a:spcBef>
              <a:buFont typeface="Wingdings" panose="05000000000000000000" pitchFamily="2" charset="2"/>
              <a:buChar char="Ø"/>
            </a:pP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研制了</a:t>
            </a:r>
            <a:r>
              <a:rPr lang="zh-CN" altLang="en-US" sz="2000" b="1" dirty="0">
                <a:latin typeface="Times New Roman" panose="02020603050405020304" pitchFamily="18" charset="0"/>
                <a:ea typeface="等线" panose="02010600030101010101" pitchFamily="2" charset="-122"/>
                <a:cs typeface="Times New Roman" panose="02020603050405020304" pitchFamily="18" charset="0"/>
              </a:rPr>
              <a:t>物质量为</a:t>
            </a:r>
            <a:r>
              <a:rPr lang="en-US" altLang="zh-CN" sz="2000" b="1" dirty="0">
                <a:latin typeface="Times New Roman" panose="02020603050405020304" pitchFamily="18" charset="0"/>
                <a:ea typeface="等线" panose="02010600030101010101" pitchFamily="2" charset="-122"/>
                <a:cs typeface="Times New Roman" panose="02020603050405020304" pitchFamily="18" charset="0"/>
              </a:rPr>
              <a:t>0.061%X</a:t>
            </a:r>
            <a:r>
              <a:rPr lang="en-US" altLang="zh-CN" sz="2000" b="1" baseline="-25000" dirty="0">
                <a:latin typeface="Times New Roman" panose="02020603050405020304" pitchFamily="18" charset="0"/>
                <a:ea typeface="等线" panose="02010600030101010101" pitchFamily="2" charset="-122"/>
                <a:cs typeface="Times New Roman" panose="02020603050405020304" pitchFamily="18" charset="0"/>
              </a:rPr>
              <a:t>0</a:t>
            </a: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的望远镜探测模块，初步搭建了</a:t>
            </a:r>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6</a:t>
            </a: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层束流望远镜测试系统，验证了探测模块的功能正常，并进行了</a:t>
            </a:r>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TLU</a:t>
            </a: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触发逻辑单元的联合调试</a:t>
            </a:r>
            <a:endParaRPr lang="en-US" altLang="zh-CN" sz="2000" dirty="0">
              <a:latin typeface="Times New Roman" panose="02020603050405020304" pitchFamily="18" charset="0"/>
              <a:ea typeface="等线" panose="02010600030101010101" pitchFamily="2" charset="-122"/>
              <a:cs typeface="Times New Roman" panose="02020603050405020304" pitchFamily="18" charset="0"/>
            </a:endParaRPr>
          </a:p>
          <a:p>
            <a:pPr>
              <a:lnSpc>
                <a:spcPct val="150000"/>
              </a:lnSpc>
              <a:spcBef>
                <a:spcPts val="1200"/>
              </a:spcBef>
              <a:buFont typeface="Wingdings" panose="05000000000000000000" pitchFamily="2" charset="2"/>
              <a:buChar char="Ø"/>
            </a:pP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通过束流实验初步测试了</a:t>
            </a:r>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6</a:t>
            </a: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层束流望远镜系统的性能，在</a:t>
            </a:r>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1.3 GeV</a:t>
            </a: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时，</a:t>
            </a:r>
            <a:r>
              <a:rPr lang="en-US" altLang="zh-CN" sz="2000" b="1"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sz="2000" b="1" dirty="0">
                <a:latin typeface="Times New Roman" panose="02020603050405020304" pitchFamily="18" charset="0"/>
                <a:ea typeface="等线" panose="02010600030101010101" pitchFamily="2" charset="-122"/>
                <a:cs typeface="Times New Roman" panose="02020603050405020304" pitchFamily="18" charset="0"/>
              </a:rPr>
              <a:t>的空间分辨率 </a:t>
            </a:r>
            <a:r>
              <a:rPr lang="en-US" altLang="zh-CN" sz="2000" b="1" dirty="0">
                <a:latin typeface="Times New Roman" panose="02020603050405020304" pitchFamily="18" charset="0"/>
                <a:ea typeface="等线" panose="02010600030101010101" pitchFamily="2" charset="-122"/>
                <a:cs typeface="Times New Roman" panose="02020603050405020304" pitchFamily="18" charset="0"/>
              </a:rPr>
              <a:t>~ 5.77 </a:t>
            </a:r>
            <a:r>
              <a:rPr lang="en-US" altLang="zh-CN" sz="2000" b="1" dirty="0" err="1">
                <a:latin typeface="Times New Roman" panose="02020603050405020304" pitchFamily="18" charset="0"/>
                <a:ea typeface="等线" panose="02010600030101010101" pitchFamily="2" charset="-122"/>
                <a:cs typeface="Times New Roman" panose="02020603050405020304" pitchFamily="18" charset="0"/>
              </a:rPr>
              <a:t>μm</a:t>
            </a:r>
            <a:r>
              <a:rPr lang="zh-CN" altLang="en-US" sz="2000" b="1" dirty="0">
                <a:latin typeface="Times New Roman" panose="02020603050405020304" pitchFamily="18" charset="0"/>
                <a:ea typeface="等线" panose="02010600030101010101" pitchFamily="2" charset="-122"/>
                <a:cs typeface="Times New Roman" panose="02020603050405020304" pitchFamily="18" charset="0"/>
              </a:rPr>
              <a:t>，望远镜系统的空间分辨率 </a:t>
            </a:r>
            <a:r>
              <a:rPr lang="en-US" altLang="zh-CN" sz="2000" b="1" dirty="0">
                <a:latin typeface="Times New Roman" panose="02020603050405020304" pitchFamily="18" charset="0"/>
                <a:ea typeface="等线" panose="02010600030101010101" pitchFamily="2" charset="-122"/>
                <a:cs typeface="Times New Roman" panose="02020603050405020304" pitchFamily="18" charset="0"/>
              </a:rPr>
              <a:t>~ 2.7 </a:t>
            </a:r>
            <a:r>
              <a:rPr lang="en-US" altLang="zh-CN" sz="2000" b="1" dirty="0" err="1">
                <a:latin typeface="Times New Roman" panose="02020603050405020304" pitchFamily="18" charset="0"/>
                <a:ea typeface="等线" panose="02010600030101010101" pitchFamily="2" charset="-122"/>
                <a:cs typeface="Times New Roman" panose="02020603050405020304" pitchFamily="18" charset="0"/>
              </a:rPr>
              <a:t>μm</a:t>
            </a:r>
            <a:r>
              <a:rPr lang="zh-CN" altLang="en-US" sz="2000" b="1" dirty="0">
                <a:latin typeface="Times New Roman" panose="02020603050405020304" pitchFamily="18" charset="0"/>
                <a:ea typeface="等线" panose="02010600030101010101" pitchFamily="2" charset="-122"/>
                <a:cs typeface="Times New Roman" panose="02020603050405020304" pitchFamily="18" charset="0"/>
              </a:rPr>
              <a:t>，探测效率好于</a:t>
            </a:r>
            <a:r>
              <a:rPr lang="en-US" altLang="zh-CN" sz="2000" b="1" dirty="0">
                <a:latin typeface="Times New Roman" panose="02020603050405020304" pitchFamily="18" charset="0"/>
                <a:ea typeface="等线" panose="02010600030101010101" pitchFamily="2" charset="-122"/>
                <a:cs typeface="Times New Roman" panose="02020603050405020304" pitchFamily="18" charset="0"/>
              </a:rPr>
              <a:t>99.5%</a:t>
            </a:r>
          </a:p>
          <a:p>
            <a:pPr>
              <a:lnSpc>
                <a:spcPct val="150000"/>
              </a:lnSpc>
              <a:spcBef>
                <a:spcPts val="1200"/>
              </a:spcBef>
              <a:buFont typeface="Wingdings" panose="05000000000000000000" pitchFamily="2" charset="2"/>
              <a:buChar char="Ø"/>
            </a:pPr>
            <a:r>
              <a:rPr lang="zh-CN" altLang="en-US" sz="2000" b="1" dirty="0">
                <a:latin typeface="Times New Roman" panose="02020603050405020304" pitchFamily="18" charset="0"/>
                <a:ea typeface="等线" panose="02010600030101010101" pitchFamily="2" charset="-122"/>
                <a:cs typeface="Times New Roman" panose="02020603050405020304" pitchFamily="18" charset="0"/>
              </a:rPr>
              <a:t>后续将进行电子学系统的升级、通用分析框架的开发，以及和触发系统的联合束流实验等工作</a:t>
            </a:r>
          </a:p>
        </p:txBody>
      </p:sp>
    </p:spTree>
    <p:extLst>
      <p:ext uri="{BB962C8B-B14F-4D97-AF65-F5344CB8AC3E}">
        <p14:creationId xmlns:p14="http://schemas.microsoft.com/office/powerpoint/2010/main" val="1913906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970C6-70E7-1464-BF38-5EB976ED8953}"/>
            </a:ext>
          </a:extLst>
        </p:cNvPr>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21DC82B1-3D13-C41F-F68D-1D49AB144FF1}"/>
              </a:ext>
            </a:extLst>
          </p:cNvPr>
          <p:cNvSpPr>
            <a:spLocks noGrp="1"/>
          </p:cNvSpPr>
          <p:nvPr>
            <p:ph type="sldNum" sz="quarter" idx="12"/>
          </p:nvPr>
        </p:nvSpPr>
        <p:spPr/>
        <p:txBody>
          <a:bodyPr/>
          <a:lstStyle/>
          <a:p>
            <a:fld id="{565CE74E-AB26-4998-AD42-012C4C1AD076}" type="slidenum">
              <a:rPr lang="zh-CN" altLang="en-US" smtClean="0"/>
              <a:t>19</a:t>
            </a:fld>
            <a:endParaRPr lang="zh-CN" altLang="en-US"/>
          </a:p>
        </p:txBody>
      </p:sp>
      <p:pic>
        <p:nvPicPr>
          <p:cNvPr id="8" name="图片 7">
            <a:extLst>
              <a:ext uri="{FF2B5EF4-FFF2-40B4-BE49-F238E27FC236}">
                <a16:creationId xmlns:a16="http://schemas.microsoft.com/office/drawing/2014/main" id="{B96FE588-F460-083A-2034-2F6C493DE77B}"/>
              </a:ext>
            </a:extLst>
          </p:cNvPr>
          <p:cNvPicPr>
            <a:picLocks noChangeAspect="1"/>
          </p:cNvPicPr>
          <p:nvPr/>
        </p:nvPicPr>
        <p:blipFill>
          <a:blip r:embed="rId2"/>
          <a:stretch>
            <a:fillRect/>
          </a:stretch>
        </p:blipFill>
        <p:spPr>
          <a:xfrm>
            <a:off x="0" y="0"/>
            <a:ext cx="12192000" cy="1084990"/>
          </a:xfrm>
          <a:prstGeom prst="rect">
            <a:avLst/>
          </a:prstGeom>
        </p:spPr>
      </p:pic>
      <p:sp>
        <p:nvSpPr>
          <p:cNvPr id="9" name="矩形 8">
            <a:extLst>
              <a:ext uri="{FF2B5EF4-FFF2-40B4-BE49-F238E27FC236}">
                <a16:creationId xmlns:a16="http://schemas.microsoft.com/office/drawing/2014/main" id="{EF69278C-60A2-6639-8924-AB1804A36385}"/>
              </a:ext>
            </a:extLst>
          </p:cNvPr>
          <p:cNvSpPr/>
          <p:nvPr/>
        </p:nvSpPr>
        <p:spPr>
          <a:xfrm>
            <a:off x="1550652" y="3259005"/>
            <a:ext cx="9090695" cy="923330"/>
          </a:xfrm>
          <a:prstGeom prst="rect">
            <a:avLst/>
          </a:prstGeom>
          <a:noFill/>
        </p:spPr>
        <p:txBody>
          <a:bodyPr wrap="square" lIns="91440" tIns="45720" rIns="91440" bIns="45720">
            <a:spAutoFit/>
          </a:bodyPr>
          <a:lstStyle/>
          <a:p>
            <a:pPr algn="ctr"/>
            <a:r>
              <a:rPr lang="en-US" altLang="zh-CN" sz="5400" b="1" dirty="0">
                <a:ln w="9525">
                  <a:solidFill>
                    <a:schemeClr val="bg1"/>
                  </a:solidFill>
                  <a:prstDash val="solid"/>
                </a:ln>
                <a:effectLst>
                  <a:outerShdw blurRad="12700" dist="38100" dir="2700000" algn="tl" rotWithShape="0">
                    <a:schemeClr val="bg1">
                      <a:lumMod val="50000"/>
                    </a:schemeClr>
                  </a:outerShdw>
                </a:effectLst>
              </a:rPr>
              <a:t>Thanks for your attention !</a:t>
            </a:r>
            <a:endParaRPr lang="zh-CN" altLang="en-US" sz="5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3354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7E8FE4E-1C72-84DB-6BA6-933C3B04DA33}"/>
              </a:ext>
            </a:extLst>
          </p:cNvPr>
          <p:cNvSpPr txBox="1"/>
          <p:nvPr/>
        </p:nvSpPr>
        <p:spPr>
          <a:xfrm>
            <a:off x="0" y="0"/>
            <a:ext cx="3158836" cy="6858000"/>
          </a:xfrm>
          <a:prstGeom prst="rect">
            <a:avLst/>
          </a:prstGeom>
          <a:solidFill>
            <a:srgbClr val="2E54A1"/>
          </a:solidFill>
        </p:spPr>
        <p:txBody>
          <a:bodyPr wrap="square" rtlCol="0">
            <a:spAutoFit/>
          </a:bodyPr>
          <a:lstStyle/>
          <a:p>
            <a:endParaRPr lang="zh-CN" altLang="en-US" dirty="0"/>
          </a:p>
        </p:txBody>
      </p:sp>
      <p:sp>
        <p:nvSpPr>
          <p:cNvPr id="3" name="文本框 2">
            <a:extLst>
              <a:ext uri="{FF2B5EF4-FFF2-40B4-BE49-F238E27FC236}">
                <a16:creationId xmlns:a16="http://schemas.microsoft.com/office/drawing/2014/main" id="{5F51286C-39DE-E894-5289-FBCA87457BB0}"/>
              </a:ext>
            </a:extLst>
          </p:cNvPr>
          <p:cNvSpPr txBox="1"/>
          <p:nvPr/>
        </p:nvSpPr>
        <p:spPr>
          <a:xfrm>
            <a:off x="781559" y="1435318"/>
            <a:ext cx="1849582" cy="3631763"/>
          </a:xfrm>
          <a:prstGeom prst="rect">
            <a:avLst/>
          </a:prstGeom>
          <a:noFill/>
        </p:spPr>
        <p:txBody>
          <a:bodyPr wrap="square" rtlCol="0">
            <a:spAutoFit/>
          </a:bodyPr>
          <a:lstStyle/>
          <a:p>
            <a:r>
              <a:rPr lang="zh-CN" altLang="en-US" sz="11500" dirty="0">
                <a:solidFill>
                  <a:schemeClr val="bg1"/>
                </a:solidFill>
                <a:latin typeface="等线" panose="02010600030101010101" pitchFamily="2" charset="-122"/>
                <a:ea typeface="等线" panose="02010600030101010101" pitchFamily="2" charset="-122"/>
              </a:rPr>
              <a:t>目</a:t>
            </a:r>
            <a:endParaRPr lang="en-US" altLang="zh-CN" sz="11500" dirty="0">
              <a:solidFill>
                <a:schemeClr val="bg1"/>
              </a:solidFill>
              <a:latin typeface="等线" panose="02010600030101010101" pitchFamily="2" charset="-122"/>
              <a:ea typeface="等线" panose="02010600030101010101" pitchFamily="2" charset="-122"/>
            </a:endParaRPr>
          </a:p>
          <a:p>
            <a:r>
              <a:rPr lang="zh-CN" altLang="en-US" sz="11500" dirty="0">
                <a:solidFill>
                  <a:schemeClr val="bg1"/>
                </a:solidFill>
                <a:latin typeface="等线" panose="02010600030101010101" pitchFamily="2" charset="-122"/>
                <a:ea typeface="等线" panose="02010600030101010101" pitchFamily="2" charset="-122"/>
              </a:rPr>
              <a:t>录</a:t>
            </a:r>
          </a:p>
        </p:txBody>
      </p:sp>
      <p:pic>
        <p:nvPicPr>
          <p:cNvPr id="6" name="图片 5">
            <a:extLst>
              <a:ext uri="{FF2B5EF4-FFF2-40B4-BE49-F238E27FC236}">
                <a16:creationId xmlns:a16="http://schemas.microsoft.com/office/drawing/2014/main" id="{6C9C770C-64D1-B3E1-38B2-FA1463296A98}"/>
              </a:ext>
            </a:extLst>
          </p:cNvPr>
          <p:cNvPicPr/>
          <p:nvPr>
            <p:custDataLst>
              <p:tags r:id="rId1"/>
            </p:custDataLst>
          </p:nvPr>
        </p:nvPicPr>
        <p:blipFill>
          <a:blip r:embed="rId4">
            <a:grayscl/>
          </a:blip>
          <a:srcRect l="27381" r="30357" b="50008"/>
          <a:stretch>
            <a:fillRect/>
          </a:stretch>
        </p:blipFill>
        <p:spPr>
          <a:xfrm>
            <a:off x="9953353" y="390595"/>
            <a:ext cx="962137" cy="515165"/>
          </a:xfrm>
          <a:prstGeom prst="rect">
            <a:avLst/>
          </a:prstGeom>
          <a:noFill/>
          <a:ln w="9525">
            <a:noFill/>
          </a:ln>
        </p:spPr>
      </p:pic>
      <p:pic>
        <p:nvPicPr>
          <p:cNvPr id="7" name="图片 6">
            <a:extLst>
              <a:ext uri="{FF2B5EF4-FFF2-40B4-BE49-F238E27FC236}">
                <a16:creationId xmlns:a16="http://schemas.microsoft.com/office/drawing/2014/main" id="{D03450A0-F512-6069-4D3A-ABB395BD848C}"/>
              </a:ext>
            </a:extLst>
          </p:cNvPr>
          <p:cNvPicPr>
            <a:picLocks noChangeAspect="1"/>
          </p:cNvPicPr>
          <p:nvPr/>
        </p:nvPicPr>
        <p:blipFill>
          <a:blip r:embed="rId5"/>
          <a:stretch>
            <a:fillRect/>
          </a:stretch>
        </p:blipFill>
        <p:spPr>
          <a:xfrm>
            <a:off x="10935294" y="369803"/>
            <a:ext cx="887771" cy="556875"/>
          </a:xfrm>
          <a:prstGeom prst="rect">
            <a:avLst/>
          </a:prstGeom>
        </p:spPr>
      </p:pic>
      <p:sp>
        <p:nvSpPr>
          <p:cNvPr id="8" name="矩形 7">
            <a:extLst>
              <a:ext uri="{FF2B5EF4-FFF2-40B4-BE49-F238E27FC236}">
                <a16:creationId xmlns:a16="http://schemas.microsoft.com/office/drawing/2014/main" id="{B5336689-4D1F-64A0-49F5-582BB25394BC}"/>
              </a:ext>
            </a:extLst>
          </p:cNvPr>
          <p:cNvSpPr/>
          <p:nvPr/>
        </p:nvSpPr>
        <p:spPr>
          <a:xfrm flipH="1">
            <a:off x="10902790" y="390595"/>
            <a:ext cx="25400" cy="527685"/>
          </a:xfrm>
          <a:prstGeom prst="rect">
            <a:avLst/>
          </a:prstGeom>
          <a:solidFill>
            <a:schemeClr val="bg1">
              <a:lumMod val="65000"/>
            </a:schemeClr>
          </a:solidFill>
          <a:ln>
            <a:noFill/>
          </a:ln>
          <a:effectLst>
            <a:softEdge rad="254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内容占位符 1">
            <a:extLst>
              <a:ext uri="{FF2B5EF4-FFF2-40B4-BE49-F238E27FC236}">
                <a16:creationId xmlns:a16="http://schemas.microsoft.com/office/drawing/2014/main" id="{20BBE0D8-A00B-E6D3-604C-21BB7EA01532}"/>
              </a:ext>
            </a:extLst>
          </p:cNvPr>
          <p:cNvSpPr txBox="1">
            <a:spLocks/>
          </p:cNvSpPr>
          <p:nvPr/>
        </p:nvSpPr>
        <p:spPr>
          <a:xfrm>
            <a:off x="4835404" y="1931409"/>
            <a:ext cx="4845377" cy="48548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spcBef>
                <a:spcPts val="0"/>
              </a:spcBef>
              <a:spcAft>
                <a:spcPts val="2400"/>
              </a:spcAft>
              <a:buFont typeface="+mj-lt"/>
              <a:buAutoNum type="arabicPeriod"/>
            </a:pPr>
            <a:r>
              <a:rPr lang="zh-CN" altLang="en-US" dirty="0">
                <a:latin typeface="等线" panose="02010600030101010101" pitchFamily="2" charset="-122"/>
                <a:ea typeface="等线" panose="02010600030101010101" pitchFamily="2" charset="-122"/>
              </a:rPr>
              <a:t>研究背景与目标</a:t>
            </a:r>
            <a:endParaRPr lang="en-US" altLang="zh-CN" dirty="0">
              <a:latin typeface="等线" panose="02010600030101010101" pitchFamily="2" charset="-122"/>
              <a:ea typeface="等线" panose="02010600030101010101" pitchFamily="2" charset="-122"/>
            </a:endParaRPr>
          </a:p>
          <a:p>
            <a:pPr marL="514350" indent="-514350">
              <a:lnSpc>
                <a:spcPct val="100000"/>
              </a:lnSpc>
              <a:spcBef>
                <a:spcPts val="0"/>
              </a:spcBef>
              <a:spcAft>
                <a:spcPts val="2400"/>
              </a:spcAft>
              <a:buFont typeface="+mj-lt"/>
              <a:buAutoNum type="arabicPeriod"/>
            </a:pPr>
            <a:r>
              <a:rPr lang="zh-CN" altLang="en-US" dirty="0">
                <a:latin typeface="等线" panose="02010600030101010101" pitchFamily="2" charset="-122"/>
                <a:ea typeface="等线" panose="02010600030101010101" pitchFamily="2" charset="-122"/>
              </a:rPr>
              <a:t>设计方案</a:t>
            </a:r>
            <a:endParaRPr lang="en-US" altLang="zh-CN" dirty="0">
              <a:latin typeface="等线" panose="02010600030101010101" pitchFamily="2" charset="-122"/>
              <a:ea typeface="等线" panose="02010600030101010101" pitchFamily="2" charset="-122"/>
            </a:endParaRPr>
          </a:p>
          <a:p>
            <a:pPr marL="514350" indent="-514350">
              <a:lnSpc>
                <a:spcPct val="100000"/>
              </a:lnSpc>
              <a:spcBef>
                <a:spcPts val="0"/>
              </a:spcBef>
              <a:spcAft>
                <a:spcPts val="2400"/>
              </a:spcAft>
              <a:buFont typeface="+mj-lt"/>
              <a:buAutoNum type="arabicPeriod"/>
            </a:pPr>
            <a:r>
              <a:rPr lang="zh-CN" altLang="en-US" dirty="0">
                <a:latin typeface="等线" panose="02010600030101010101" pitchFamily="2" charset="-122"/>
                <a:ea typeface="等线" panose="02010600030101010101" pitchFamily="2" charset="-122"/>
              </a:rPr>
              <a:t>研究进展</a:t>
            </a:r>
            <a:endParaRPr lang="en-US" altLang="zh-CN" dirty="0">
              <a:latin typeface="等线" panose="02010600030101010101" pitchFamily="2" charset="-122"/>
              <a:ea typeface="等线" panose="02010600030101010101" pitchFamily="2" charset="-122"/>
            </a:endParaRPr>
          </a:p>
          <a:p>
            <a:pPr marL="514350" indent="-514350">
              <a:lnSpc>
                <a:spcPct val="100000"/>
              </a:lnSpc>
              <a:spcBef>
                <a:spcPts val="0"/>
              </a:spcBef>
              <a:spcAft>
                <a:spcPts val="2400"/>
              </a:spcAft>
              <a:buFont typeface="+mj-lt"/>
              <a:buAutoNum type="arabicPeriod"/>
            </a:pPr>
            <a:r>
              <a:rPr lang="zh-CN" altLang="en-US" dirty="0">
                <a:latin typeface="等线" panose="02010600030101010101" pitchFamily="2" charset="-122"/>
                <a:ea typeface="等线" panose="02010600030101010101" pitchFamily="2" charset="-122"/>
              </a:rPr>
              <a:t>总结</a:t>
            </a:r>
          </a:p>
        </p:txBody>
      </p:sp>
      <p:sp>
        <p:nvSpPr>
          <p:cNvPr id="11" name="灯片编号占位符 10">
            <a:extLst>
              <a:ext uri="{FF2B5EF4-FFF2-40B4-BE49-F238E27FC236}">
                <a16:creationId xmlns:a16="http://schemas.microsoft.com/office/drawing/2014/main" id="{6BF875D4-1C28-8F10-04EA-5B3FB39189ED}"/>
              </a:ext>
            </a:extLst>
          </p:cNvPr>
          <p:cNvSpPr>
            <a:spLocks noGrp="1"/>
          </p:cNvSpPr>
          <p:nvPr>
            <p:ph type="sldNum" sz="quarter" idx="12"/>
          </p:nvPr>
        </p:nvSpPr>
        <p:spPr/>
        <p:txBody>
          <a:bodyPr/>
          <a:lstStyle/>
          <a:p>
            <a:fld id="{565CE74E-AB26-4998-AD42-012C4C1AD076}" type="slidenum">
              <a:rPr lang="zh-CN" altLang="en-US" smtClean="0"/>
              <a:t>2</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C0109-C94E-5AC8-4748-E78F98701D2C}"/>
            </a:ext>
          </a:extLst>
        </p:cNvPr>
        <p:cNvGrpSpPr/>
        <p:nvPr/>
      </p:nvGrpSpPr>
      <p:grpSpPr>
        <a:xfrm>
          <a:off x="0" y="0"/>
          <a:ext cx="0" cy="0"/>
          <a:chOff x="0" y="0"/>
          <a:chExt cx="0" cy="0"/>
        </a:xfrm>
      </p:grpSpPr>
      <p:pic>
        <p:nvPicPr>
          <p:cNvPr id="37" name="图片 36">
            <a:extLst>
              <a:ext uri="{FF2B5EF4-FFF2-40B4-BE49-F238E27FC236}">
                <a16:creationId xmlns:a16="http://schemas.microsoft.com/office/drawing/2014/main" id="{E6C0ACBF-A35E-3FF0-DCBC-4E51DC4DE56E}"/>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04B5B723-00CD-B187-F6EE-B146DA3BE695}"/>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Back Up</a:t>
            </a:r>
            <a:endParaRPr lang="zh-CN" altLang="en-US" dirty="0">
              <a:solidFill>
                <a:schemeClr val="bg1"/>
              </a:solidFill>
            </a:endParaRPr>
          </a:p>
        </p:txBody>
      </p:sp>
      <p:sp>
        <p:nvSpPr>
          <p:cNvPr id="6" name="灯片编号占位符 5">
            <a:extLst>
              <a:ext uri="{FF2B5EF4-FFF2-40B4-BE49-F238E27FC236}">
                <a16:creationId xmlns:a16="http://schemas.microsoft.com/office/drawing/2014/main" id="{8A11DC8B-C01F-F119-A5C6-80B613DA82C9}"/>
              </a:ext>
            </a:extLst>
          </p:cNvPr>
          <p:cNvSpPr>
            <a:spLocks noGrp="1"/>
          </p:cNvSpPr>
          <p:nvPr>
            <p:ph type="sldNum" sz="quarter" idx="12"/>
          </p:nvPr>
        </p:nvSpPr>
        <p:spPr/>
        <p:txBody>
          <a:bodyPr/>
          <a:lstStyle/>
          <a:p>
            <a:fld id="{565CE74E-AB26-4998-AD42-012C4C1AD076}" type="slidenum">
              <a:rPr lang="zh-CN" altLang="en-US" smtClean="0"/>
              <a:t>20</a:t>
            </a:fld>
            <a:endParaRPr lang="zh-CN" altLang="en-US"/>
          </a:p>
        </p:txBody>
      </p:sp>
    </p:spTree>
    <p:extLst>
      <p:ext uri="{BB962C8B-B14F-4D97-AF65-F5344CB8AC3E}">
        <p14:creationId xmlns:p14="http://schemas.microsoft.com/office/powerpoint/2010/main" val="122124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5005C-515D-5D17-217E-B967D52F7D1B}"/>
            </a:ext>
          </a:extLst>
        </p:cNvPr>
        <p:cNvGrpSpPr/>
        <p:nvPr/>
      </p:nvGrpSpPr>
      <p:grpSpPr>
        <a:xfrm>
          <a:off x="0" y="0"/>
          <a:ext cx="0" cy="0"/>
          <a:chOff x="0" y="0"/>
          <a:chExt cx="0" cy="0"/>
        </a:xfrm>
      </p:grpSpPr>
      <p:pic>
        <p:nvPicPr>
          <p:cNvPr id="37" name="图片 36">
            <a:extLst>
              <a:ext uri="{FF2B5EF4-FFF2-40B4-BE49-F238E27FC236}">
                <a16:creationId xmlns:a16="http://schemas.microsoft.com/office/drawing/2014/main" id="{31F06C12-C192-A306-D39A-F9CEB211A4C1}"/>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AFBA36E2-4877-BF7F-770C-84317C11BD91}"/>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Back Up</a:t>
            </a:r>
            <a:endParaRPr lang="zh-CN" altLang="en-US" dirty="0">
              <a:solidFill>
                <a:schemeClr val="bg1"/>
              </a:solidFill>
            </a:endParaRP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944808AB-2897-D19A-0011-DDD4D0059111}"/>
              </a:ext>
            </a:extLst>
          </p:cNvPr>
          <p:cNvSpPr>
            <a:spLocks noGrp="1"/>
          </p:cNvSpPr>
          <p:nvPr>
            <p:ph type="sldNum" sz="quarter" idx="12"/>
          </p:nvPr>
        </p:nvSpPr>
        <p:spPr/>
        <p:txBody>
          <a:bodyPr/>
          <a:lstStyle/>
          <a:p>
            <a:fld id="{565CE74E-AB26-4998-AD42-012C4C1AD076}" type="slidenum">
              <a:rPr lang="zh-CN" altLang="en-US" smtClean="0"/>
              <a:t>21</a:t>
            </a:fld>
            <a:endParaRPr lang="zh-CN" altLang="en-US"/>
          </a:p>
        </p:txBody>
      </p:sp>
      <p:pic>
        <p:nvPicPr>
          <p:cNvPr id="43" name="图片 42">
            <a:extLst>
              <a:ext uri="{FF2B5EF4-FFF2-40B4-BE49-F238E27FC236}">
                <a16:creationId xmlns:a16="http://schemas.microsoft.com/office/drawing/2014/main" id="{01B734C4-322D-5399-5F27-690F37AAFD59}"/>
              </a:ext>
            </a:extLst>
          </p:cNvPr>
          <p:cNvPicPr>
            <a:picLocks noChangeAspect="1"/>
          </p:cNvPicPr>
          <p:nvPr/>
        </p:nvPicPr>
        <p:blipFill>
          <a:blip r:embed="rId3"/>
          <a:stretch>
            <a:fillRect/>
          </a:stretch>
        </p:blipFill>
        <p:spPr>
          <a:xfrm>
            <a:off x="1750423" y="1853041"/>
            <a:ext cx="8587878" cy="4447610"/>
          </a:xfrm>
          <a:prstGeom prst="rect">
            <a:avLst/>
          </a:prstGeom>
        </p:spPr>
      </p:pic>
    </p:spTree>
    <p:extLst>
      <p:ext uri="{BB962C8B-B14F-4D97-AF65-F5344CB8AC3E}">
        <p14:creationId xmlns:p14="http://schemas.microsoft.com/office/powerpoint/2010/main" val="2506486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E4416-4EE7-C2AD-D590-21DD370DD435}"/>
            </a:ext>
          </a:extLst>
        </p:cNvPr>
        <p:cNvGrpSpPr/>
        <p:nvPr/>
      </p:nvGrpSpPr>
      <p:grpSpPr>
        <a:xfrm>
          <a:off x="0" y="0"/>
          <a:ext cx="0" cy="0"/>
          <a:chOff x="0" y="0"/>
          <a:chExt cx="0" cy="0"/>
        </a:xfrm>
      </p:grpSpPr>
      <p:pic>
        <p:nvPicPr>
          <p:cNvPr id="37" name="图片 36">
            <a:extLst>
              <a:ext uri="{FF2B5EF4-FFF2-40B4-BE49-F238E27FC236}">
                <a16:creationId xmlns:a16="http://schemas.microsoft.com/office/drawing/2014/main" id="{CE317570-009E-60E0-7731-E79D754E8359}"/>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A475C9FF-DDE7-BD26-6ECA-509A4161AB15}"/>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Back Up</a:t>
            </a:r>
            <a:endParaRPr lang="zh-CN" altLang="en-US" dirty="0">
              <a:solidFill>
                <a:schemeClr val="bg1"/>
              </a:solidFill>
            </a:endParaRP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6303C80A-B0E3-F3E8-EA95-24ED14C62097}"/>
              </a:ext>
            </a:extLst>
          </p:cNvPr>
          <p:cNvSpPr>
            <a:spLocks noGrp="1"/>
          </p:cNvSpPr>
          <p:nvPr>
            <p:ph type="sldNum" sz="quarter" idx="12"/>
          </p:nvPr>
        </p:nvSpPr>
        <p:spPr/>
        <p:txBody>
          <a:bodyPr/>
          <a:lstStyle/>
          <a:p>
            <a:fld id="{565CE74E-AB26-4998-AD42-012C4C1AD076}" type="slidenum">
              <a:rPr lang="zh-CN" altLang="en-US" smtClean="0"/>
              <a:t>22</a:t>
            </a:fld>
            <a:endParaRPr lang="zh-CN" altLang="en-US"/>
          </a:p>
        </p:txBody>
      </p:sp>
      <p:grpSp>
        <p:nvGrpSpPr>
          <p:cNvPr id="2" name="组合 1">
            <a:extLst>
              <a:ext uri="{FF2B5EF4-FFF2-40B4-BE49-F238E27FC236}">
                <a16:creationId xmlns:a16="http://schemas.microsoft.com/office/drawing/2014/main" id="{15F8BAAA-084A-8B85-4F31-76605CB7C718}"/>
              </a:ext>
            </a:extLst>
          </p:cNvPr>
          <p:cNvGrpSpPr/>
          <p:nvPr/>
        </p:nvGrpSpPr>
        <p:grpSpPr>
          <a:xfrm>
            <a:off x="560696" y="1555319"/>
            <a:ext cx="10853135" cy="2406847"/>
            <a:chOff x="876300" y="3799916"/>
            <a:chExt cx="10853135" cy="2406847"/>
          </a:xfrm>
        </p:grpSpPr>
        <p:sp>
          <p:nvSpPr>
            <p:cNvPr id="3" name="矩形 2">
              <a:extLst>
                <a:ext uri="{FF2B5EF4-FFF2-40B4-BE49-F238E27FC236}">
                  <a16:creationId xmlns:a16="http://schemas.microsoft.com/office/drawing/2014/main" id="{FDAAB3CB-CC79-7664-D258-2D0F2013C2EE}"/>
                </a:ext>
              </a:extLst>
            </p:cNvPr>
            <p:cNvSpPr/>
            <p:nvPr/>
          </p:nvSpPr>
          <p:spPr>
            <a:xfrm>
              <a:off x="876300" y="3971081"/>
              <a:ext cx="3999960" cy="206451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tx1"/>
                </a:solidFill>
                <a:latin typeface="OPPOSans B" panose="00020600040101010101" pitchFamily="18" charset="-122"/>
                <a:ea typeface="OPPOSans B" panose="00020600040101010101" pitchFamily="18" charset="-122"/>
                <a:cs typeface="OPPOSans B" panose="00020600040101010101" pitchFamily="18" charset="-122"/>
              </a:endParaRPr>
            </a:p>
          </p:txBody>
        </p:sp>
        <p:grpSp>
          <p:nvGrpSpPr>
            <p:cNvPr id="8" name="组合 7">
              <a:extLst>
                <a:ext uri="{FF2B5EF4-FFF2-40B4-BE49-F238E27FC236}">
                  <a16:creationId xmlns:a16="http://schemas.microsoft.com/office/drawing/2014/main" id="{2543DE91-06FE-83AC-32AD-2F9C58B2A500}"/>
                </a:ext>
              </a:extLst>
            </p:cNvPr>
            <p:cNvGrpSpPr/>
            <p:nvPr/>
          </p:nvGrpSpPr>
          <p:grpSpPr>
            <a:xfrm>
              <a:off x="1218336" y="3799916"/>
              <a:ext cx="10511099" cy="2406847"/>
              <a:chOff x="888788" y="1260278"/>
              <a:chExt cx="10398336" cy="2590800"/>
            </a:xfrm>
          </p:grpSpPr>
          <p:sp>
            <p:nvSpPr>
              <p:cNvPr id="12" name="矩形: 圆角 11">
                <a:extLst>
                  <a:ext uri="{FF2B5EF4-FFF2-40B4-BE49-F238E27FC236}">
                    <a16:creationId xmlns:a16="http://schemas.microsoft.com/office/drawing/2014/main" id="{7B33C665-6CF8-EB96-80EC-36B04626320E}"/>
                  </a:ext>
                </a:extLst>
              </p:cNvPr>
              <p:cNvSpPr/>
              <p:nvPr/>
            </p:nvSpPr>
            <p:spPr bwMode="auto">
              <a:xfrm>
                <a:off x="888788" y="2159992"/>
                <a:ext cx="1628046" cy="791373"/>
              </a:xfrm>
              <a:prstGeom prst="roundRect">
                <a:avLst>
                  <a:gd name="adj" fmla="val 31183"/>
                </a:avLst>
              </a:prstGeom>
              <a:solidFill>
                <a:srgbClr val="CCFFFF"/>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rPr>
                  <a:t>触发探测系统</a:t>
                </a:r>
              </a:p>
            </p:txBody>
          </p:sp>
          <p:grpSp>
            <p:nvGrpSpPr>
              <p:cNvPr id="13" name="组合 12">
                <a:extLst>
                  <a:ext uri="{FF2B5EF4-FFF2-40B4-BE49-F238E27FC236}">
                    <a16:creationId xmlns:a16="http://schemas.microsoft.com/office/drawing/2014/main" id="{E7AFBAE9-3822-9109-0C59-F0CC76480F11}"/>
                  </a:ext>
                </a:extLst>
              </p:cNvPr>
              <p:cNvGrpSpPr/>
              <p:nvPr/>
            </p:nvGrpSpPr>
            <p:grpSpPr>
              <a:xfrm>
                <a:off x="5997506" y="1260278"/>
                <a:ext cx="1498421" cy="2590800"/>
                <a:chOff x="3272245" y="3835837"/>
                <a:chExt cx="1113201" cy="1767629"/>
              </a:xfrm>
              <a:solidFill>
                <a:srgbClr val="CCFFFF"/>
              </a:solidFill>
            </p:grpSpPr>
            <p:sp>
              <p:nvSpPr>
                <p:cNvPr id="30" name="矩形: 圆角 29">
                  <a:extLst>
                    <a:ext uri="{FF2B5EF4-FFF2-40B4-BE49-F238E27FC236}">
                      <a16:creationId xmlns:a16="http://schemas.microsoft.com/office/drawing/2014/main" id="{29EA0F5F-859C-9B34-82D0-A4B9163AD7C0}"/>
                    </a:ext>
                  </a:extLst>
                </p:cNvPr>
                <p:cNvSpPr/>
                <p:nvPr/>
              </p:nvSpPr>
              <p:spPr bwMode="auto">
                <a:xfrm>
                  <a:off x="3272245" y="3835837"/>
                  <a:ext cx="1113201" cy="279282"/>
                </a:xfrm>
                <a:prstGeom prst="roundRect">
                  <a:avLst/>
                </a:prstGeom>
                <a:grp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prstClr val="black"/>
                      </a:solidFill>
                      <a:effectLst/>
                      <a:uLnTx/>
                      <a:uFillTx/>
                      <a:ea typeface="Cambria" panose="02040503050406030204" pitchFamily="18" charset="0"/>
                      <a:cs typeface="Times New Roman" panose="02020603050405020304" charset="0"/>
                    </a:rPr>
                    <a:t>能量测量系统</a:t>
                  </a:r>
                  <a:endParaRPr kumimoji="0" lang="zh-CN" altLang="en-US" sz="1600"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endParaRPr>
                </a:p>
              </p:txBody>
            </p:sp>
            <p:sp>
              <p:nvSpPr>
                <p:cNvPr id="31" name="矩形: 圆角 30">
                  <a:extLst>
                    <a:ext uri="{FF2B5EF4-FFF2-40B4-BE49-F238E27FC236}">
                      <a16:creationId xmlns:a16="http://schemas.microsoft.com/office/drawing/2014/main" id="{B31FF35C-5280-4326-59D2-31598CB62115}"/>
                    </a:ext>
                  </a:extLst>
                </p:cNvPr>
                <p:cNvSpPr/>
                <p:nvPr/>
              </p:nvSpPr>
              <p:spPr bwMode="auto">
                <a:xfrm>
                  <a:off x="3272245" y="4207924"/>
                  <a:ext cx="1113200" cy="279282"/>
                </a:xfrm>
                <a:prstGeom prst="roundRect">
                  <a:avLst/>
                </a:prstGeom>
                <a:grp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prstClr val="black"/>
                      </a:solidFill>
                      <a:effectLst/>
                      <a:uLnTx/>
                      <a:uFillTx/>
                      <a:ea typeface="Cambria" panose="02040503050406030204" pitchFamily="18" charset="0"/>
                      <a:cs typeface="Times New Roman" panose="02020603050405020304" charset="0"/>
                    </a:rPr>
                    <a:t>束流望远镜</a:t>
                  </a:r>
                  <a:endParaRPr kumimoji="0" lang="zh-CN" altLang="en-US" sz="1600"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endParaRPr>
                </a:p>
              </p:txBody>
            </p:sp>
            <p:sp>
              <p:nvSpPr>
                <p:cNvPr id="32" name="矩形: 圆角 31">
                  <a:extLst>
                    <a:ext uri="{FF2B5EF4-FFF2-40B4-BE49-F238E27FC236}">
                      <a16:creationId xmlns:a16="http://schemas.microsoft.com/office/drawing/2014/main" id="{8D7886CA-9C26-EF5D-8491-0D855491473A}"/>
                    </a:ext>
                  </a:extLst>
                </p:cNvPr>
                <p:cNvSpPr/>
                <p:nvPr/>
              </p:nvSpPr>
              <p:spPr bwMode="auto">
                <a:xfrm>
                  <a:off x="3272245" y="4580011"/>
                  <a:ext cx="1113200" cy="279282"/>
                </a:xfrm>
                <a:prstGeom prst="roundRect">
                  <a:avLst/>
                </a:prstGeom>
                <a:grp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prstClr val="black"/>
                      </a:solidFill>
                      <a:effectLst/>
                      <a:uLnTx/>
                      <a:uFillTx/>
                      <a:ea typeface="Cambria" panose="02040503050406030204" pitchFamily="18" charset="0"/>
                      <a:cs typeface="Times New Roman" panose="02020603050405020304" charset="0"/>
                    </a:rPr>
                    <a:t>束斑测量系统</a:t>
                  </a:r>
                  <a:endParaRPr kumimoji="0" lang="zh-CN" altLang="en-US" sz="1600"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endParaRPr>
                </a:p>
              </p:txBody>
            </p:sp>
            <p:sp>
              <p:nvSpPr>
                <p:cNvPr id="33" name="矩形: 圆角 32">
                  <a:extLst>
                    <a:ext uri="{FF2B5EF4-FFF2-40B4-BE49-F238E27FC236}">
                      <a16:creationId xmlns:a16="http://schemas.microsoft.com/office/drawing/2014/main" id="{8C65F5E7-DC52-2C85-1448-E89D3AC6451D}"/>
                    </a:ext>
                  </a:extLst>
                </p:cNvPr>
                <p:cNvSpPr/>
                <p:nvPr/>
              </p:nvSpPr>
              <p:spPr bwMode="auto">
                <a:xfrm>
                  <a:off x="3272245" y="4952098"/>
                  <a:ext cx="1113200" cy="279282"/>
                </a:xfrm>
                <a:prstGeom prst="roundRect">
                  <a:avLst/>
                </a:prstGeom>
                <a:grp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dirty="0">
                      <a:ln>
                        <a:noFill/>
                      </a:ln>
                      <a:solidFill>
                        <a:prstClr val="black"/>
                      </a:solidFill>
                      <a:effectLst/>
                      <a:uLnTx/>
                      <a:uFillTx/>
                      <a:ea typeface="Cambria" panose="02040503050406030204" pitchFamily="18" charset="0"/>
                      <a:cs typeface="Times New Roman" panose="02020603050405020304" charset="0"/>
                    </a:rPr>
                    <a:t>流强测量系统</a:t>
                  </a:r>
                  <a:endParaRPr kumimoji="0" lang="zh-CN" altLang="en-US" sz="1600"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endParaRPr>
                </a:p>
              </p:txBody>
            </p:sp>
            <p:sp>
              <p:nvSpPr>
                <p:cNvPr id="34" name="矩形: 圆角 33">
                  <a:extLst>
                    <a:ext uri="{FF2B5EF4-FFF2-40B4-BE49-F238E27FC236}">
                      <a16:creationId xmlns:a16="http://schemas.microsoft.com/office/drawing/2014/main" id="{797DE3DE-E874-DD4B-0750-C56ED69738D9}"/>
                    </a:ext>
                  </a:extLst>
                </p:cNvPr>
                <p:cNvSpPr/>
                <p:nvPr/>
              </p:nvSpPr>
              <p:spPr bwMode="auto">
                <a:xfrm>
                  <a:off x="3272245" y="5324184"/>
                  <a:ext cx="1113200" cy="279282"/>
                </a:xfrm>
                <a:prstGeom prst="roundRect">
                  <a:avLst/>
                </a:prstGeom>
                <a:grp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1600" b="1" kern="0" dirty="0">
                      <a:solidFill>
                        <a:prstClr val="black"/>
                      </a:solidFill>
                      <a:ea typeface="宋体" panose="02010600030101010101" pitchFamily="2" charset="-122"/>
                      <a:cs typeface="Times New Roman" panose="02020603050405020304" charset="0"/>
                    </a:rPr>
                    <a:t>用户探测设备</a:t>
                  </a:r>
                  <a:endParaRPr kumimoji="0" lang="zh-CN" altLang="en-US" sz="1600"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endParaRPr>
                </a:p>
              </p:txBody>
            </p:sp>
          </p:grpSp>
          <p:cxnSp>
            <p:nvCxnSpPr>
              <p:cNvPr id="14" name="连接符: 肘形 13">
                <a:extLst>
                  <a:ext uri="{FF2B5EF4-FFF2-40B4-BE49-F238E27FC236}">
                    <a16:creationId xmlns:a16="http://schemas.microsoft.com/office/drawing/2014/main" id="{5DEC8006-E474-152B-1079-F8377926ECFF}"/>
                  </a:ext>
                </a:extLst>
              </p:cNvPr>
              <p:cNvCxnSpPr>
                <a:endCxn id="30" idx="1"/>
              </p:cNvCxnSpPr>
              <p:nvPr/>
            </p:nvCxnSpPr>
            <p:spPr bwMode="auto">
              <a:xfrm flipV="1">
                <a:off x="5355719" y="1464949"/>
                <a:ext cx="641787" cy="1090730"/>
              </a:xfrm>
              <a:prstGeom prst="bentConnector3">
                <a:avLst>
                  <a:gd name="adj1" fmla="val 50000"/>
                </a:avLst>
              </a:prstGeom>
              <a:solidFill>
                <a:srgbClr val="FFFF00"/>
              </a:solidFill>
              <a:ln w="1905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连接符: 肘形 14">
                <a:extLst>
                  <a:ext uri="{FF2B5EF4-FFF2-40B4-BE49-F238E27FC236}">
                    <a16:creationId xmlns:a16="http://schemas.microsoft.com/office/drawing/2014/main" id="{6135F2F7-4CCE-0C91-5D20-CB413383FA43}"/>
                  </a:ext>
                </a:extLst>
              </p:cNvPr>
              <p:cNvCxnSpPr>
                <a:endCxn id="31" idx="1"/>
              </p:cNvCxnSpPr>
              <p:nvPr/>
            </p:nvCxnSpPr>
            <p:spPr bwMode="auto">
              <a:xfrm flipV="1">
                <a:off x="5355719" y="2010314"/>
                <a:ext cx="641787" cy="545365"/>
              </a:xfrm>
              <a:prstGeom prst="bentConnector3">
                <a:avLst>
                  <a:gd name="adj1" fmla="val 50000"/>
                </a:avLst>
              </a:prstGeom>
              <a:solidFill>
                <a:srgbClr val="FFFF00"/>
              </a:solidFill>
              <a:ln w="1905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连接符: 肘形 15">
                <a:extLst>
                  <a:ext uri="{FF2B5EF4-FFF2-40B4-BE49-F238E27FC236}">
                    <a16:creationId xmlns:a16="http://schemas.microsoft.com/office/drawing/2014/main" id="{0983FD6F-A302-FDDE-E29F-5379BB0A6BF1}"/>
                  </a:ext>
                </a:extLst>
              </p:cNvPr>
              <p:cNvCxnSpPr>
                <a:endCxn id="33" idx="1"/>
              </p:cNvCxnSpPr>
              <p:nvPr/>
            </p:nvCxnSpPr>
            <p:spPr bwMode="auto">
              <a:xfrm>
                <a:off x="5355719" y="2555679"/>
                <a:ext cx="641787" cy="545365"/>
              </a:xfrm>
              <a:prstGeom prst="bentConnector3">
                <a:avLst>
                  <a:gd name="adj1" fmla="val 50000"/>
                </a:avLst>
              </a:prstGeom>
              <a:solidFill>
                <a:srgbClr val="FFFF00"/>
              </a:solidFill>
              <a:ln w="1905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连接符: 肘形 16">
                <a:extLst>
                  <a:ext uri="{FF2B5EF4-FFF2-40B4-BE49-F238E27FC236}">
                    <a16:creationId xmlns:a16="http://schemas.microsoft.com/office/drawing/2014/main" id="{4167B0D5-140F-448C-FC03-102DDECF7DC7}"/>
                  </a:ext>
                </a:extLst>
              </p:cNvPr>
              <p:cNvCxnSpPr>
                <a:endCxn id="34" idx="1"/>
              </p:cNvCxnSpPr>
              <p:nvPr/>
            </p:nvCxnSpPr>
            <p:spPr bwMode="auto">
              <a:xfrm>
                <a:off x="5355719" y="2555679"/>
                <a:ext cx="641787" cy="1090729"/>
              </a:xfrm>
              <a:prstGeom prst="bentConnector3">
                <a:avLst>
                  <a:gd name="adj1" fmla="val 50000"/>
                </a:avLst>
              </a:prstGeom>
              <a:solidFill>
                <a:srgbClr val="FFFF00"/>
              </a:solidFill>
              <a:ln w="1905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矩形: 圆角 17">
                <a:extLst>
                  <a:ext uri="{FF2B5EF4-FFF2-40B4-BE49-F238E27FC236}">
                    <a16:creationId xmlns:a16="http://schemas.microsoft.com/office/drawing/2014/main" id="{4915B9B3-2C42-D3A5-E76C-4C183451D1D5}"/>
                  </a:ext>
                </a:extLst>
              </p:cNvPr>
              <p:cNvSpPr/>
              <p:nvPr/>
            </p:nvSpPr>
            <p:spPr bwMode="auto">
              <a:xfrm>
                <a:off x="8048884" y="2159992"/>
                <a:ext cx="1427171" cy="791373"/>
              </a:xfrm>
              <a:prstGeom prst="roundRect">
                <a:avLst>
                  <a:gd name="adj" fmla="val 31183"/>
                </a:avLst>
              </a:prstGeom>
              <a:solidFill>
                <a:schemeClr val="accent1">
                  <a:lumMod val="20000"/>
                  <a:lumOff val="80000"/>
                </a:schemeClr>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rPr>
                  <a:t>数据获取</a:t>
                </a:r>
                <a:endParaRPr kumimoji="0" lang="en-US" altLang="zh-CN" b="1" i="0" u="none" strike="noStrike" kern="0" cap="none" spc="0" normalizeH="0" baseline="0" noProof="0" dirty="0">
                  <a:ln>
                    <a:noFill/>
                  </a:ln>
                  <a:solidFill>
                    <a:prstClr val="black"/>
                  </a:solidFill>
                  <a:effectLst/>
                  <a:uLnTx/>
                  <a:uFillTx/>
                  <a:ea typeface="Cambria" panose="02040503050406030204" pitchFamily="18" charset="0"/>
                  <a:cs typeface="Times New Roman" panose="02020603050405020304" charset="0"/>
                </a:endParaRPr>
              </a:p>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rPr>
                  <a:t>系统</a:t>
                </a:r>
              </a:p>
            </p:txBody>
          </p:sp>
          <p:cxnSp>
            <p:nvCxnSpPr>
              <p:cNvPr id="19" name="连接符: 肘形 18">
                <a:extLst>
                  <a:ext uri="{FF2B5EF4-FFF2-40B4-BE49-F238E27FC236}">
                    <a16:creationId xmlns:a16="http://schemas.microsoft.com/office/drawing/2014/main" id="{CBA00A3B-4E3C-2CD3-B7DE-02138FF3B8D7}"/>
                  </a:ext>
                </a:extLst>
              </p:cNvPr>
              <p:cNvCxnSpPr>
                <a:stCxn id="30" idx="3"/>
                <a:endCxn id="18" idx="1"/>
              </p:cNvCxnSpPr>
              <p:nvPr/>
            </p:nvCxnSpPr>
            <p:spPr bwMode="auto">
              <a:xfrm>
                <a:off x="7495928" y="1464949"/>
                <a:ext cx="552955" cy="1090730"/>
              </a:xfrm>
              <a:prstGeom prst="bentConnector3">
                <a:avLst>
                  <a:gd name="adj1" fmla="val 50000"/>
                </a:avLst>
              </a:prstGeom>
              <a:solidFill>
                <a:srgbClr val="FFFF00"/>
              </a:solidFill>
              <a:ln w="1905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连接符: 肘形 19">
                <a:extLst>
                  <a:ext uri="{FF2B5EF4-FFF2-40B4-BE49-F238E27FC236}">
                    <a16:creationId xmlns:a16="http://schemas.microsoft.com/office/drawing/2014/main" id="{63FE64A8-8A4A-F444-F71A-B90E71FE4BF7}"/>
                  </a:ext>
                </a:extLst>
              </p:cNvPr>
              <p:cNvCxnSpPr>
                <a:stCxn id="31" idx="3"/>
                <a:endCxn id="18" idx="1"/>
              </p:cNvCxnSpPr>
              <p:nvPr/>
            </p:nvCxnSpPr>
            <p:spPr bwMode="auto">
              <a:xfrm>
                <a:off x="7495928" y="2010314"/>
                <a:ext cx="552956" cy="545365"/>
              </a:xfrm>
              <a:prstGeom prst="bentConnector3">
                <a:avLst>
                  <a:gd name="adj1" fmla="val 50000"/>
                </a:avLst>
              </a:prstGeom>
              <a:solidFill>
                <a:srgbClr val="FFFF00"/>
              </a:solidFill>
              <a:ln w="1905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连接符: 肘形 20">
                <a:extLst>
                  <a:ext uri="{FF2B5EF4-FFF2-40B4-BE49-F238E27FC236}">
                    <a16:creationId xmlns:a16="http://schemas.microsoft.com/office/drawing/2014/main" id="{37628ACA-A9DE-3E54-7C63-35BADD6FCC00}"/>
                  </a:ext>
                </a:extLst>
              </p:cNvPr>
              <p:cNvCxnSpPr>
                <a:stCxn id="33" idx="3"/>
                <a:endCxn id="18" idx="1"/>
              </p:cNvCxnSpPr>
              <p:nvPr/>
            </p:nvCxnSpPr>
            <p:spPr bwMode="auto">
              <a:xfrm flipV="1">
                <a:off x="7495928" y="2555679"/>
                <a:ext cx="552956" cy="545365"/>
              </a:xfrm>
              <a:prstGeom prst="bentConnector3">
                <a:avLst>
                  <a:gd name="adj1" fmla="val 50000"/>
                </a:avLst>
              </a:prstGeom>
              <a:solidFill>
                <a:srgbClr val="FFFF00"/>
              </a:solidFill>
              <a:ln w="1905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连接符: 肘形 21">
                <a:extLst>
                  <a:ext uri="{FF2B5EF4-FFF2-40B4-BE49-F238E27FC236}">
                    <a16:creationId xmlns:a16="http://schemas.microsoft.com/office/drawing/2014/main" id="{29F83218-955D-3A5A-AA25-490C22FD9AB8}"/>
                  </a:ext>
                </a:extLst>
              </p:cNvPr>
              <p:cNvCxnSpPr>
                <a:stCxn id="34" idx="3"/>
                <a:endCxn id="18" idx="1"/>
              </p:cNvCxnSpPr>
              <p:nvPr/>
            </p:nvCxnSpPr>
            <p:spPr bwMode="auto">
              <a:xfrm flipV="1">
                <a:off x="7495928" y="2555679"/>
                <a:ext cx="552956" cy="1090729"/>
              </a:xfrm>
              <a:prstGeom prst="bentConnector3">
                <a:avLst>
                  <a:gd name="adj1" fmla="val 50000"/>
                </a:avLst>
              </a:prstGeom>
              <a:solidFill>
                <a:srgbClr val="FFFF00"/>
              </a:solidFill>
              <a:ln w="1905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矩形: 圆角 22">
                <a:extLst>
                  <a:ext uri="{FF2B5EF4-FFF2-40B4-BE49-F238E27FC236}">
                    <a16:creationId xmlns:a16="http://schemas.microsoft.com/office/drawing/2014/main" id="{DC0693C8-8ED1-DFF5-893A-AD9D9850C87F}"/>
                  </a:ext>
                </a:extLst>
              </p:cNvPr>
              <p:cNvSpPr/>
              <p:nvPr/>
            </p:nvSpPr>
            <p:spPr bwMode="auto">
              <a:xfrm>
                <a:off x="9859953" y="2159992"/>
                <a:ext cx="1427171" cy="791373"/>
              </a:xfrm>
              <a:prstGeom prst="roundRect">
                <a:avLst>
                  <a:gd name="adj" fmla="val 31183"/>
                </a:avLst>
              </a:prstGeom>
              <a:solidFill>
                <a:schemeClr val="accent1">
                  <a:lumMod val="20000"/>
                  <a:lumOff val="80000"/>
                </a:schemeClr>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rPr>
                  <a:t>中央数据</a:t>
                </a:r>
                <a:endParaRPr kumimoji="0" lang="en-US" altLang="zh-CN" b="1" i="0" u="none" strike="noStrike" kern="0" cap="none" spc="0" normalizeH="0" baseline="0" noProof="0" dirty="0">
                  <a:ln>
                    <a:noFill/>
                  </a:ln>
                  <a:solidFill>
                    <a:prstClr val="black"/>
                  </a:solidFill>
                  <a:effectLst/>
                  <a:uLnTx/>
                  <a:uFillTx/>
                  <a:ea typeface="Cambria" panose="02040503050406030204" pitchFamily="18" charset="0"/>
                  <a:cs typeface="Times New Roman" panose="02020603050405020304" charset="0"/>
                </a:endParaRPr>
              </a:p>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rPr>
                  <a:t>服务器</a:t>
                </a:r>
              </a:p>
            </p:txBody>
          </p:sp>
          <p:cxnSp>
            <p:nvCxnSpPr>
              <p:cNvPr id="24" name="直接箭头连接符 23">
                <a:extLst>
                  <a:ext uri="{FF2B5EF4-FFF2-40B4-BE49-F238E27FC236}">
                    <a16:creationId xmlns:a16="http://schemas.microsoft.com/office/drawing/2014/main" id="{B7AAED5F-48A7-6401-DB7A-2716E1C90733}"/>
                  </a:ext>
                </a:extLst>
              </p:cNvPr>
              <p:cNvCxnSpPr>
                <a:stCxn id="18" idx="3"/>
                <a:endCxn id="23" idx="1"/>
              </p:cNvCxnSpPr>
              <p:nvPr/>
            </p:nvCxnSpPr>
            <p:spPr bwMode="auto">
              <a:xfrm>
                <a:off x="9476055" y="2555679"/>
                <a:ext cx="383898" cy="0"/>
              </a:xfrm>
              <a:prstGeom prst="straightConnector1">
                <a:avLst/>
              </a:prstGeom>
              <a:solidFill>
                <a:srgbClr val="FFFF00"/>
              </a:solidFill>
              <a:ln w="1905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接箭头连接符 24">
                <a:extLst>
                  <a:ext uri="{FF2B5EF4-FFF2-40B4-BE49-F238E27FC236}">
                    <a16:creationId xmlns:a16="http://schemas.microsoft.com/office/drawing/2014/main" id="{80CB5B16-4272-D65B-F723-B67B9F961AB3}"/>
                  </a:ext>
                </a:extLst>
              </p:cNvPr>
              <p:cNvCxnSpPr>
                <a:stCxn id="3" idx="3"/>
                <a:endCxn id="32" idx="1"/>
              </p:cNvCxnSpPr>
              <p:nvPr/>
            </p:nvCxnSpPr>
            <p:spPr bwMode="auto">
              <a:xfrm>
                <a:off x="4507470" y="2555677"/>
                <a:ext cx="1490037" cy="2"/>
              </a:xfrm>
              <a:prstGeom prst="straightConnector1">
                <a:avLst/>
              </a:prstGeom>
              <a:solidFill>
                <a:srgbClr val="FFFF00"/>
              </a:solidFill>
              <a:ln w="1905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接箭头连接符 25">
                <a:extLst>
                  <a:ext uri="{FF2B5EF4-FFF2-40B4-BE49-F238E27FC236}">
                    <a16:creationId xmlns:a16="http://schemas.microsoft.com/office/drawing/2014/main" id="{8E94551E-F810-AF62-8ACB-F41F741C8990}"/>
                  </a:ext>
                </a:extLst>
              </p:cNvPr>
              <p:cNvCxnSpPr>
                <a:stCxn id="32" idx="3"/>
                <a:endCxn id="18" idx="1"/>
              </p:cNvCxnSpPr>
              <p:nvPr/>
            </p:nvCxnSpPr>
            <p:spPr bwMode="auto">
              <a:xfrm>
                <a:off x="7495928" y="2555679"/>
                <a:ext cx="552956" cy="0"/>
              </a:xfrm>
              <a:prstGeom prst="straightConnector1">
                <a:avLst/>
              </a:prstGeom>
              <a:solidFill>
                <a:srgbClr val="FFFF00"/>
              </a:solidFill>
              <a:ln w="19050" cap="flat" cmpd="sng" algn="ctr">
                <a:solidFill>
                  <a:sysClr val="windowText" lastClr="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文本框 26">
                <a:extLst>
                  <a:ext uri="{FF2B5EF4-FFF2-40B4-BE49-F238E27FC236}">
                    <a16:creationId xmlns:a16="http://schemas.microsoft.com/office/drawing/2014/main" id="{94239BB7-BC53-FB01-FFDF-1F7FF71767FD}"/>
                  </a:ext>
                </a:extLst>
              </p:cNvPr>
              <p:cNvSpPr txBox="1"/>
              <p:nvPr/>
            </p:nvSpPr>
            <p:spPr>
              <a:xfrm>
                <a:off x="4457366" y="2105316"/>
                <a:ext cx="1338359" cy="430690"/>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2000" b="1" i="0" u="none" strike="noStrike" kern="0" cap="none" spc="0" normalizeH="0" baseline="0" noProof="0" dirty="0">
                    <a:ln>
                      <a:noFill/>
                    </a:ln>
                    <a:solidFill>
                      <a:srgbClr val="0000FF"/>
                    </a:solidFill>
                    <a:effectLst/>
                    <a:uLnTx/>
                    <a:uFillTx/>
                    <a:ea typeface="宋体" panose="02010600030101010101" pitchFamily="2" charset="-122"/>
                    <a:cs typeface="Times New Roman" panose="02020603050405020304" charset="0"/>
                  </a:rPr>
                  <a:t>触发信号</a:t>
                </a:r>
              </a:p>
            </p:txBody>
          </p:sp>
          <p:sp>
            <p:nvSpPr>
              <p:cNvPr id="28" name="矩形: 圆角 27">
                <a:extLst>
                  <a:ext uri="{FF2B5EF4-FFF2-40B4-BE49-F238E27FC236}">
                    <a16:creationId xmlns:a16="http://schemas.microsoft.com/office/drawing/2014/main" id="{6F133113-E73A-EBB3-674C-512084F39A4B}"/>
                  </a:ext>
                </a:extLst>
              </p:cNvPr>
              <p:cNvSpPr/>
              <p:nvPr/>
            </p:nvSpPr>
            <p:spPr bwMode="auto">
              <a:xfrm>
                <a:off x="2963718" y="1875175"/>
                <a:ext cx="1334312" cy="1361007"/>
              </a:xfrm>
              <a:prstGeom prst="roundRect">
                <a:avLst>
                  <a:gd name="adj" fmla="val 50000"/>
                </a:avLst>
              </a:prstGeom>
              <a:solidFill>
                <a:schemeClr val="accent6">
                  <a:lumMod val="20000"/>
                  <a:lumOff val="80000"/>
                </a:schemeClr>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rPr>
                  <a:t>触发</a:t>
                </a:r>
                <a:endParaRPr kumimoji="0" lang="en-US" altLang="zh-CN"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endParaRPr>
              </a:p>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rPr>
                  <a:t>逻辑单元</a:t>
                </a:r>
                <a:endParaRPr kumimoji="0" lang="en-US" altLang="zh-CN"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endParaRPr>
              </a:p>
              <a:p>
                <a:pPr marL="0" marR="0" lvl="0" indent="0" algn="ctr" defTabSz="914400" eaLnBrk="1" fontAlgn="base" latinLnBrk="0" hangingPunct="1">
                  <a:lnSpc>
                    <a:spcPct val="100000"/>
                  </a:lnSpc>
                  <a:spcBef>
                    <a:spcPct val="0"/>
                  </a:spcBef>
                  <a:spcAft>
                    <a:spcPct val="0"/>
                  </a:spcAft>
                  <a:buClrTx/>
                  <a:buSzTx/>
                  <a:buFontTx/>
                  <a:buNone/>
                  <a:defRPr/>
                </a:pPr>
                <a:r>
                  <a:rPr lang="zh-CN" altLang="en-US" b="1" kern="0" dirty="0">
                    <a:solidFill>
                      <a:prstClr val="black"/>
                    </a:solidFill>
                    <a:ea typeface="宋体" panose="02010600030101010101" pitchFamily="2" charset="-122"/>
                    <a:cs typeface="Times New Roman" panose="02020603050405020304" charset="0"/>
                  </a:rPr>
                  <a:t>（</a:t>
                </a:r>
                <a:r>
                  <a:rPr lang="en-US" altLang="zh-CN" b="1" kern="0" dirty="0">
                    <a:solidFill>
                      <a:prstClr val="black"/>
                    </a:solidFill>
                    <a:ea typeface="宋体" panose="02010600030101010101" pitchFamily="2" charset="-122"/>
                    <a:cs typeface="Times New Roman" panose="02020603050405020304" charset="0"/>
                  </a:rPr>
                  <a:t>TLU</a:t>
                </a:r>
                <a:r>
                  <a:rPr lang="zh-CN" altLang="en-US" b="1" kern="0" dirty="0">
                    <a:solidFill>
                      <a:prstClr val="black"/>
                    </a:solidFill>
                    <a:ea typeface="宋体" panose="02010600030101010101" pitchFamily="2" charset="-122"/>
                    <a:cs typeface="Times New Roman" panose="02020603050405020304" charset="0"/>
                  </a:rPr>
                  <a:t>）</a:t>
                </a:r>
                <a:endParaRPr kumimoji="0" lang="zh-CN" altLang="en-US" b="1" i="0" u="none" strike="noStrike" kern="0" cap="none" spc="0" normalizeH="0" baseline="0" noProof="0" dirty="0">
                  <a:ln>
                    <a:noFill/>
                  </a:ln>
                  <a:solidFill>
                    <a:prstClr val="black"/>
                  </a:solidFill>
                  <a:effectLst/>
                  <a:uLnTx/>
                  <a:uFillTx/>
                  <a:ea typeface="宋体" panose="02010600030101010101" pitchFamily="2" charset="-122"/>
                  <a:cs typeface="Times New Roman" panose="02020603050405020304" charset="0"/>
                </a:endParaRPr>
              </a:p>
            </p:txBody>
          </p:sp>
          <p:cxnSp>
            <p:nvCxnSpPr>
              <p:cNvPr id="29" name="直接箭头连接符 28">
                <a:extLst>
                  <a:ext uri="{FF2B5EF4-FFF2-40B4-BE49-F238E27FC236}">
                    <a16:creationId xmlns:a16="http://schemas.microsoft.com/office/drawing/2014/main" id="{3F1CCB2F-EB0F-DE0F-BF52-3FFAA8CEAC97}"/>
                  </a:ext>
                </a:extLst>
              </p:cNvPr>
              <p:cNvCxnSpPr>
                <a:stCxn id="12" idx="3"/>
                <a:endCxn id="28" idx="1"/>
              </p:cNvCxnSpPr>
              <p:nvPr/>
            </p:nvCxnSpPr>
            <p:spPr>
              <a:xfrm>
                <a:off x="2516832" y="2555679"/>
                <a:ext cx="44688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7D205E2D-4347-8C54-2E5F-695F9BB67077}"/>
                </a:ext>
              </a:extLst>
            </p:cNvPr>
            <p:cNvSpPr txBox="1"/>
            <p:nvPr/>
          </p:nvSpPr>
          <p:spPr>
            <a:xfrm>
              <a:off x="992026" y="5652505"/>
              <a:ext cx="2036739" cy="369332"/>
            </a:xfrm>
            <a:prstGeom prst="rect">
              <a:avLst/>
            </a:prstGeom>
            <a:noFill/>
          </p:spPr>
          <p:txBody>
            <a:bodyPr wrap="square" rtlCol="0">
              <a:spAutoFit/>
            </a:bodyPr>
            <a:lstStyle/>
            <a:p>
              <a:pPr algn="ctr"/>
              <a:r>
                <a:rPr lang="zh-CN" altLang="en-US" b="1" dirty="0">
                  <a:solidFill>
                    <a:srgbClr val="0000FF"/>
                  </a:solidFill>
                  <a:latin typeface="Book Antiqua" panose="02040602050305030304" pitchFamily="18" charset="0"/>
                  <a:ea typeface="华文楷体" panose="02010600040101010101" pitchFamily="2" charset="-122"/>
                </a:rPr>
                <a:t>负责事例探测</a:t>
              </a:r>
            </a:p>
          </p:txBody>
        </p:sp>
        <p:sp>
          <p:nvSpPr>
            <p:cNvPr id="10" name="文本框 9">
              <a:extLst>
                <a:ext uri="{FF2B5EF4-FFF2-40B4-BE49-F238E27FC236}">
                  <a16:creationId xmlns:a16="http://schemas.microsoft.com/office/drawing/2014/main" id="{F917E876-EE66-3B18-CDE6-4A8CC9A9FD11}"/>
                </a:ext>
              </a:extLst>
            </p:cNvPr>
            <p:cNvSpPr txBox="1"/>
            <p:nvPr/>
          </p:nvSpPr>
          <p:spPr>
            <a:xfrm>
              <a:off x="2781313" y="5662389"/>
              <a:ext cx="2252246" cy="369332"/>
            </a:xfrm>
            <a:prstGeom prst="rect">
              <a:avLst/>
            </a:prstGeom>
            <a:noFill/>
          </p:spPr>
          <p:txBody>
            <a:bodyPr wrap="square" rtlCol="0">
              <a:spAutoFit/>
            </a:bodyPr>
            <a:lstStyle/>
            <a:p>
              <a:pPr algn="ctr"/>
              <a:r>
                <a:rPr lang="zh-CN" altLang="en-US" b="1" dirty="0">
                  <a:solidFill>
                    <a:srgbClr val="0000FF"/>
                  </a:solidFill>
                  <a:latin typeface="Book Antiqua" panose="02040602050305030304" pitchFamily="18" charset="0"/>
                  <a:ea typeface="华文楷体" panose="02010600040101010101" pitchFamily="2" charset="-122"/>
                </a:rPr>
                <a:t>负责质子标签分发</a:t>
              </a:r>
            </a:p>
          </p:txBody>
        </p:sp>
        <p:sp>
          <p:nvSpPr>
            <p:cNvPr id="11" name="文本框 10">
              <a:extLst>
                <a:ext uri="{FF2B5EF4-FFF2-40B4-BE49-F238E27FC236}">
                  <a16:creationId xmlns:a16="http://schemas.microsoft.com/office/drawing/2014/main" id="{9F14DEBB-485E-557A-E8A9-872FC33AE94A}"/>
                </a:ext>
              </a:extLst>
            </p:cNvPr>
            <p:cNvSpPr txBox="1"/>
            <p:nvPr/>
          </p:nvSpPr>
          <p:spPr>
            <a:xfrm>
              <a:off x="1144607" y="4081276"/>
              <a:ext cx="3027343" cy="400110"/>
            </a:xfrm>
            <a:prstGeom prst="rect">
              <a:avLst/>
            </a:prstGeom>
            <a:noFill/>
          </p:spPr>
          <p:txBody>
            <a:bodyPr wrap="square" rtlCol="0">
              <a:spAutoFit/>
            </a:bodyPr>
            <a:lstStyle/>
            <a:p>
              <a:pPr algn="l"/>
              <a:r>
                <a:rPr lang="zh-CN" altLang="en-US" sz="2000" b="1" dirty="0">
                  <a:latin typeface="Book Antiqua" panose="02040602050305030304" pitchFamily="18" charset="0"/>
                  <a:ea typeface="华文楷体" panose="02010600040101010101" pitchFamily="2" charset="-122"/>
                </a:rPr>
                <a:t>触发系统（</a:t>
              </a:r>
              <a:r>
                <a:rPr lang="en-US" altLang="zh-CN" sz="2000" b="1" dirty="0">
                  <a:latin typeface="Book Antiqua" panose="02040602050305030304" pitchFamily="18" charset="0"/>
                  <a:ea typeface="华文楷体" panose="02010600040101010101" pitchFamily="2" charset="-122"/>
                </a:rPr>
                <a:t>FLASH</a:t>
              </a:r>
              <a:r>
                <a:rPr lang="zh-CN" altLang="en-US" sz="2000" b="1" dirty="0">
                  <a:latin typeface="Book Antiqua" panose="02040602050305030304" pitchFamily="18" charset="0"/>
                  <a:ea typeface="华文楷体" panose="02010600040101010101" pitchFamily="2" charset="-122"/>
                </a:rPr>
                <a:t>）</a:t>
              </a:r>
            </a:p>
          </p:txBody>
        </p:sp>
      </p:grpSp>
      <p:pic>
        <p:nvPicPr>
          <p:cNvPr id="35" name="图片 34">
            <a:extLst>
              <a:ext uri="{FF2B5EF4-FFF2-40B4-BE49-F238E27FC236}">
                <a16:creationId xmlns:a16="http://schemas.microsoft.com/office/drawing/2014/main" id="{6842D4FC-8B22-A618-08A4-1575473E3E57}"/>
              </a:ext>
            </a:extLst>
          </p:cNvPr>
          <p:cNvPicPr>
            <a:picLocks noChangeAspect="1"/>
          </p:cNvPicPr>
          <p:nvPr/>
        </p:nvPicPr>
        <p:blipFill>
          <a:blip r:embed="rId3"/>
          <a:stretch>
            <a:fillRect/>
          </a:stretch>
        </p:blipFill>
        <p:spPr>
          <a:xfrm>
            <a:off x="250546" y="4155048"/>
            <a:ext cx="5167558" cy="1977211"/>
          </a:xfrm>
          <a:prstGeom prst="rect">
            <a:avLst/>
          </a:prstGeom>
        </p:spPr>
      </p:pic>
      <p:sp>
        <p:nvSpPr>
          <p:cNvPr id="36" name="文本框 35">
            <a:extLst>
              <a:ext uri="{FF2B5EF4-FFF2-40B4-BE49-F238E27FC236}">
                <a16:creationId xmlns:a16="http://schemas.microsoft.com/office/drawing/2014/main" id="{2A6A2335-473E-4853-506D-FCC4E834526C}"/>
              </a:ext>
            </a:extLst>
          </p:cNvPr>
          <p:cNvSpPr txBox="1"/>
          <p:nvPr/>
        </p:nvSpPr>
        <p:spPr>
          <a:xfrm>
            <a:off x="5825372" y="4187565"/>
            <a:ext cx="5293004" cy="1736116"/>
          </a:xfrm>
          <a:prstGeom prst="rect">
            <a:avLst/>
          </a:prstGeom>
          <a:noFill/>
        </p:spPr>
        <p:txBody>
          <a:bodyPr wrap="square" rtlCol="0">
            <a:spAutoFit/>
          </a:bodyPr>
          <a:lstStyle/>
          <a:p>
            <a:pPr marL="342900" lvl="2" indent="-342900">
              <a:lnSpc>
                <a:spcPts val="2600"/>
              </a:lnSpc>
              <a:buClr>
                <a:srgbClr val="0070C0"/>
              </a:buClr>
              <a:buSzPct val="80000"/>
              <a:buFont typeface="Wingdings" panose="05000000000000000000" pitchFamily="2" charset="2"/>
              <a:buChar char="p"/>
            </a:pPr>
            <a:r>
              <a:rPr lang="zh-CN" altLang="en-US" dirty="0">
                <a:latin typeface="Times New Roman" panose="02020603050405020304" pitchFamily="18" charset="0"/>
                <a:ea typeface="等线" panose="02010600030101010101" pitchFamily="2" charset="-122"/>
                <a:cs typeface="Times New Roman" panose="02020603050405020304" pitchFamily="18" charset="0"/>
              </a:rPr>
              <a:t>触发探测器</a:t>
            </a:r>
            <a:r>
              <a:rPr lang="en-US" altLang="zh-CN" dirty="0">
                <a:latin typeface="Times New Roman" panose="02020603050405020304" pitchFamily="18" charset="0"/>
                <a:ea typeface="等线" panose="02010600030101010101" pitchFamily="2" charset="-122"/>
                <a:cs typeface="Times New Roman" panose="02020603050405020304" pitchFamily="18" charset="0"/>
              </a:rPr>
              <a:t>+</a:t>
            </a:r>
            <a:r>
              <a:rPr lang="zh-CN" altLang="en-US" dirty="0">
                <a:latin typeface="Times New Roman" panose="02020603050405020304" pitchFamily="18" charset="0"/>
                <a:ea typeface="等线" panose="02010600030101010101" pitchFamily="2" charset="-122"/>
                <a:cs typeface="Times New Roman" panose="02020603050405020304" pitchFamily="18" charset="0"/>
              </a:rPr>
              <a:t>触发逻辑单元组成触发系统，将通过</a:t>
            </a:r>
            <a:r>
              <a:rPr lang="en-US" altLang="zh-CN"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HDMI</a:t>
            </a: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接口</a:t>
            </a:r>
            <a:r>
              <a:rPr lang="zh-CN" altLang="en-US" dirty="0">
                <a:latin typeface="Times New Roman" panose="02020603050405020304" pitchFamily="18" charset="0"/>
                <a:ea typeface="等线" panose="02010600030101010101" pitchFamily="2" charset="-122"/>
                <a:cs typeface="Times New Roman" panose="02020603050405020304" pitchFamily="18" charset="0"/>
              </a:rPr>
              <a:t>为不同探测器提供触发</a:t>
            </a:r>
            <a:r>
              <a:rPr lang="en-US" altLang="zh-CN" dirty="0">
                <a:latin typeface="Times New Roman" panose="02020603050405020304" pitchFamily="18" charset="0"/>
                <a:ea typeface="等线" panose="02010600030101010101" pitchFamily="2" charset="-122"/>
                <a:cs typeface="Times New Roman" panose="02020603050405020304" pitchFamily="18" charset="0"/>
              </a:rPr>
              <a:t>ID</a:t>
            </a:r>
            <a:r>
              <a:rPr lang="zh-CN" altLang="en-US" dirty="0">
                <a:latin typeface="Times New Roman" panose="02020603050405020304" pitchFamily="18" charset="0"/>
                <a:ea typeface="等线" panose="02010600030101010101" pitchFamily="2" charset="-122"/>
                <a:cs typeface="Times New Roman" panose="02020603050405020304" pitchFamily="18" charset="0"/>
              </a:rPr>
              <a:t>，实现不同探测器质子级事例对齐</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marL="342900" lvl="2" indent="-342900">
              <a:lnSpc>
                <a:spcPts val="2600"/>
              </a:lnSpc>
              <a:buClr>
                <a:srgbClr val="0070C0"/>
              </a:buClr>
              <a:buSzPct val="80000"/>
              <a:buFont typeface="Wingdings" panose="05000000000000000000" pitchFamily="2" charset="2"/>
              <a:buChar char="p"/>
            </a:pPr>
            <a:r>
              <a:rPr lang="zh-CN" altLang="en-US" dirty="0">
                <a:latin typeface="Times New Roman" panose="02020603050405020304" pitchFamily="18" charset="0"/>
                <a:ea typeface="等线" panose="02010600030101010101" pitchFamily="2" charset="-122"/>
                <a:cs typeface="Times New Roman" panose="02020603050405020304" pitchFamily="18" charset="0"/>
              </a:rPr>
              <a:t>触发</a:t>
            </a:r>
            <a:r>
              <a:rPr lang="en-US" altLang="zh-CN" dirty="0">
                <a:latin typeface="Times New Roman" panose="02020603050405020304" pitchFamily="18" charset="0"/>
                <a:ea typeface="等线" panose="02010600030101010101" pitchFamily="2" charset="-122"/>
                <a:cs typeface="Times New Roman" panose="02020603050405020304" pitchFamily="18" charset="0"/>
              </a:rPr>
              <a:t>ID</a:t>
            </a:r>
            <a:r>
              <a:rPr lang="zh-CN" altLang="en-US" dirty="0">
                <a:latin typeface="Times New Roman" panose="02020603050405020304" pitchFamily="18" charset="0"/>
                <a:ea typeface="等线" panose="02010600030101010101" pitchFamily="2" charset="-122"/>
                <a:cs typeface="Times New Roman" panose="02020603050405020304" pitchFamily="18" charset="0"/>
              </a:rPr>
              <a:t>分为</a:t>
            </a:r>
            <a:r>
              <a:rPr lang="en-US" altLang="zh-CN" dirty="0" err="1">
                <a:solidFill>
                  <a:srgbClr val="FF0000"/>
                </a:solidFill>
                <a:latin typeface="Times New Roman" panose="02020603050405020304" pitchFamily="18" charset="0"/>
                <a:ea typeface="等线" panose="02010600030101010101" pitchFamily="2" charset="-122"/>
                <a:cs typeface="Times New Roman" panose="02020603050405020304" pitchFamily="18" charset="0"/>
              </a:rPr>
              <a:t>CoarseID</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等线" panose="02010600030101010101" pitchFamily="2" charset="-122"/>
                <a:cs typeface="Times New Roman" panose="02020603050405020304" pitchFamily="18" charset="0"/>
              </a:rPr>
              <a:t>32</a:t>
            </a:r>
            <a:r>
              <a:rPr lang="zh-CN" altLang="en-US" dirty="0">
                <a:latin typeface="Times New Roman" panose="02020603050405020304" pitchFamily="18" charset="0"/>
                <a:ea typeface="等线" panose="02010600030101010101" pitchFamily="2" charset="-122"/>
                <a:cs typeface="Times New Roman" panose="02020603050405020304" pitchFamily="18" charset="0"/>
              </a:rPr>
              <a:t>位，在宏脉冲间隔传输）和</a:t>
            </a:r>
            <a:r>
              <a:rPr lang="en-US" altLang="zh-CN" dirty="0" err="1">
                <a:solidFill>
                  <a:srgbClr val="FF0000"/>
                </a:solidFill>
                <a:latin typeface="Times New Roman" panose="02020603050405020304" pitchFamily="18" charset="0"/>
                <a:ea typeface="等线" panose="02010600030101010101" pitchFamily="2" charset="-122"/>
                <a:cs typeface="Times New Roman" panose="02020603050405020304" pitchFamily="18" charset="0"/>
              </a:rPr>
              <a:t>FineID</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等线" panose="02010600030101010101" pitchFamily="2" charset="-122"/>
                <a:cs typeface="Times New Roman" panose="02020603050405020304" pitchFamily="18" charset="0"/>
              </a:rPr>
              <a:t>10</a:t>
            </a:r>
            <a:r>
              <a:rPr lang="zh-CN" altLang="en-US" dirty="0">
                <a:latin typeface="Times New Roman" panose="02020603050405020304" pitchFamily="18" charset="0"/>
                <a:ea typeface="等线" panose="02010600030101010101" pitchFamily="2" charset="-122"/>
                <a:cs typeface="Times New Roman" panose="02020603050405020304" pitchFamily="18" charset="0"/>
              </a:rPr>
              <a:t>位，在单质子间隔传输）</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03726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0E76F-9153-4043-004B-C6EF5472F5B5}"/>
            </a:ext>
          </a:extLst>
        </p:cNvPr>
        <p:cNvGrpSpPr/>
        <p:nvPr/>
      </p:nvGrpSpPr>
      <p:grpSpPr>
        <a:xfrm>
          <a:off x="0" y="0"/>
          <a:ext cx="0" cy="0"/>
          <a:chOff x="0" y="0"/>
          <a:chExt cx="0" cy="0"/>
        </a:xfrm>
      </p:grpSpPr>
      <p:pic>
        <p:nvPicPr>
          <p:cNvPr id="39" name="图片 38">
            <a:extLst>
              <a:ext uri="{FF2B5EF4-FFF2-40B4-BE49-F238E27FC236}">
                <a16:creationId xmlns:a16="http://schemas.microsoft.com/office/drawing/2014/main" id="{5870755D-F515-3A9A-79A4-7EC4E3F3C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3411" y="4112913"/>
            <a:ext cx="4827891" cy="2308991"/>
          </a:xfrm>
          <a:prstGeom prst="rect">
            <a:avLst/>
          </a:prstGeom>
        </p:spPr>
      </p:pic>
      <p:pic>
        <p:nvPicPr>
          <p:cNvPr id="37" name="图片 36">
            <a:extLst>
              <a:ext uri="{FF2B5EF4-FFF2-40B4-BE49-F238E27FC236}">
                <a16:creationId xmlns:a16="http://schemas.microsoft.com/office/drawing/2014/main" id="{318F3CBA-F282-ADB6-DA6D-727D71DD8AD6}"/>
              </a:ext>
            </a:extLst>
          </p:cNvPr>
          <p:cNvPicPr>
            <a:picLocks noChangeAspect="1"/>
          </p:cNvPicPr>
          <p:nvPr/>
        </p:nvPicPr>
        <p:blipFill>
          <a:blip r:embed="rId3"/>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CA5B1E4B-834B-0863-9389-93F244A67737}"/>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Back Up</a:t>
            </a:r>
            <a:endParaRPr lang="zh-CN" altLang="en-US" dirty="0">
              <a:solidFill>
                <a:schemeClr val="bg1"/>
              </a:solidFill>
            </a:endParaRP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35156CF7-A302-632B-87C4-8A708641958D}"/>
              </a:ext>
            </a:extLst>
          </p:cNvPr>
          <p:cNvSpPr>
            <a:spLocks noGrp="1"/>
          </p:cNvSpPr>
          <p:nvPr>
            <p:ph type="sldNum" sz="quarter" idx="12"/>
          </p:nvPr>
        </p:nvSpPr>
        <p:spPr/>
        <p:txBody>
          <a:bodyPr/>
          <a:lstStyle/>
          <a:p>
            <a:fld id="{565CE74E-AB26-4998-AD42-012C4C1AD076}" type="slidenum">
              <a:rPr lang="zh-CN" altLang="en-US" smtClean="0"/>
              <a:t>23</a:t>
            </a:fld>
            <a:endParaRPr lang="zh-CN" altLang="en-US"/>
          </a:p>
        </p:txBody>
      </p:sp>
      <p:pic>
        <p:nvPicPr>
          <p:cNvPr id="5" name="图片 4">
            <a:extLst>
              <a:ext uri="{FF2B5EF4-FFF2-40B4-BE49-F238E27FC236}">
                <a16:creationId xmlns:a16="http://schemas.microsoft.com/office/drawing/2014/main" id="{850CEBCB-6896-156B-4893-97748BEE3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108" y="1032379"/>
            <a:ext cx="3091290" cy="2315750"/>
          </a:xfrm>
          <a:prstGeom prst="rect">
            <a:avLst/>
          </a:prstGeom>
        </p:spPr>
      </p:pic>
      <p:pic>
        <p:nvPicPr>
          <p:cNvPr id="7" name="图片 6">
            <a:extLst>
              <a:ext uri="{FF2B5EF4-FFF2-40B4-BE49-F238E27FC236}">
                <a16:creationId xmlns:a16="http://schemas.microsoft.com/office/drawing/2014/main" id="{CC81C3D6-5D1E-9B2F-14EA-B579C1A20E0D}"/>
              </a:ext>
            </a:extLst>
          </p:cNvPr>
          <p:cNvPicPr>
            <a:picLocks noChangeAspect="1"/>
          </p:cNvPicPr>
          <p:nvPr/>
        </p:nvPicPr>
        <p:blipFill>
          <a:blip r:embed="rId5"/>
          <a:stretch>
            <a:fillRect/>
          </a:stretch>
        </p:blipFill>
        <p:spPr>
          <a:xfrm>
            <a:off x="7402273" y="3283875"/>
            <a:ext cx="4214961" cy="2726172"/>
          </a:xfrm>
          <a:prstGeom prst="rect">
            <a:avLst/>
          </a:prstGeom>
        </p:spPr>
      </p:pic>
      <mc:AlternateContent xmlns:mc="http://schemas.openxmlformats.org/markup-compatibility/2006" xmlns:a14="http://schemas.microsoft.com/office/drawing/2010/main">
        <mc:Choice Requires="a14">
          <p:sp>
            <p:nvSpPr>
              <p:cNvPr id="38" name="矩形 37">
                <a:extLst>
                  <a:ext uri="{FF2B5EF4-FFF2-40B4-BE49-F238E27FC236}">
                    <a16:creationId xmlns:a16="http://schemas.microsoft.com/office/drawing/2014/main" id="{A4496B39-C045-EE90-8FF9-ADD3479592DC}"/>
                  </a:ext>
                </a:extLst>
              </p:cNvPr>
              <p:cNvSpPr/>
              <p:nvPr/>
            </p:nvSpPr>
            <p:spPr>
              <a:xfrm>
                <a:off x="384699" y="1084990"/>
                <a:ext cx="7365929" cy="3170355"/>
              </a:xfrm>
              <a:prstGeom prst="rect">
                <a:avLst/>
              </a:prstGeom>
              <a:ln w="15875">
                <a:solidFill>
                  <a:srgbClr val="00B0F0"/>
                </a:solidFill>
                <a:prstDash val="dash"/>
              </a:ln>
            </p:spPr>
            <p:txBody>
              <a:bodyPr wrap="square">
                <a:spAutoFit/>
              </a:bodyPr>
              <a:lstStyle/>
              <a:p>
                <a:pPr marL="285750" indent="-285750">
                  <a:lnSpc>
                    <a:spcPts val="2500"/>
                  </a:lnSpc>
                  <a:spcBef>
                    <a:spcPts val="1200"/>
                  </a:spcBef>
                  <a:buSzPct val="120000"/>
                  <a:buFont typeface="Wingdings" panose="05000000000000000000" pitchFamily="2" charset="2"/>
                  <a:buChar char="p"/>
                </a:pP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DUT</a:t>
                </a:r>
                <a:r>
                  <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与望远镜层间距的影响</a:t>
                </a:r>
                <a:endPar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a:p>
                <a:pPr marL="742950" lvl="1" indent="-285750">
                  <a:lnSpc>
                    <a:spcPts val="2500"/>
                  </a:lnSpc>
                  <a:spcBef>
                    <a:spcPts val="600"/>
                  </a:spcBef>
                  <a:buSzPct val="120000"/>
                  <a:buFont typeface="Wingdings" panose="05000000000000000000" pitchFamily="2" charset="2"/>
                  <a:buChar char="Ø"/>
                </a:pPr>
                <a:r>
                  <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利用滑轨，改变</a:t>
                </a: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DUT</a:t>
                </a:r>
                <a:r>
                  <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与前后层间距分别为</a:t>
                </a: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25-75 mm</a:t>
                </a:r>
              </a:p>
              <a:p>
                <a:pPr marL="742950" lvl="1" indent="-285750">
                  <a:lnSpc>
                    <a:spcPts val="2500"/>
                  </a:lnSpc>
                  <a:spcBef>
                    <a:spcPts val="600"/>
                  </a:spcBef>
                  <a:buSzPct val="120000"/>
                  <a:buFont typeface="Wingdings" panose="05000000000000000000" pitchFamily="2" charset="2"/>
                  <a:buChar char="Ø"/>
                </a:pPr>
                <a:r>
                  <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多次库仑散射导致的位置偏差：</a:t>
                </a:r>
                <a:endPar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a:p>
                <a:pPr lvl="2">
                  <a:lnSpc>
                    <a:spcPts val="2500"/>
                  </a:lnSpc>
                  <a:spcBef>
                    <a:spcPts val="600"/>
                  </a:spcBef>
                  <a:buSzPct val="120000"/>
                </a:pPr>
                <a14:m>
                  <m:oMathPara xmlns:m="http://schemas.openxmlformats.org/officeDocument/2006/math">
                    <m:oMathParaPr>
                      <m:jc m:val="centerGroup"/>
                    </m:oMathParaPr>
                    <m:oMath xmlns:m="http://schemas.openxmlformats.org/officeDocument/2006/math">
                      <m:r>
                        <a:rPr lang="en-US" altLang="zh-CN" b="0" i="1" smtClean="0">
                          <a:solidFill>
                            <a:prstClr val="black"/>
                          </a:solidFill>
                          <a:latin typeface="Cambria Math" panose="02040503050406030204" pitchFamily="18" charset="0"/>
                          <a:cs typeface="Times New Roman" panose="02020603050405020304" pitchFamily="18" charset="0"/>
                        </a:rPr>
                        <m:t>𝐿</m:t>
                      </m:r>
                      <m:r>
                        <a:rPr lang="en-US" altLang="zh-CN" b="0" i="1" smtClean="0">
                          <a:solidFill>
                            <a:prstClr val="black"/>
                          </a:solidFill>
                          <a:latin typeface="Cambria Math" panose="02040503050406030204" pitchFamily="18" charset="0"/>
                          <a:cs typeface="Times New Roman" panose="02020603050405020304" pitchFamily="18" charset="0"/>
                        </a:rPr>
                        <m:t>=</m:t>
                      </m:r>
                      <m:r>
                        <a:rPr lang="en-US" altLang="zh-CN" b="0" i="1" smtClean="0">
                          <a:solidFill>
                            <a:prstClr val="black"/>
                          </a:solidFill>
                          <a:latin typeface="Cambria Math" panose="02040503050406030204" pitchFamily="18" charset="0"/>
                          <a:cs typeface="Times New Roman" panose="02020603050405020304" pitchFamily="18" charset="0"/>
                        </a:rPr>
                        <m:t>𝑑</m:t>
                      </m:r>
                      <m:r>
                        <a:rPr lang="en-US" altLang="zh-CN" b="0" i="1" smtClean="0">
                          <a:solidFill>
                            <a:prstClr val="black"/>
                          </a:solidFill>
                          <a:latin typeface="Cambria Math" panose="02040503050406030204" pitchFamily="18" charset="0"/>
                          <a:cs typeface="Times New Roman" panose="02020603050405020304" pitchFamily="18" charset="0"/>
                        </a:rPr>
                        <m:t> </m:t>
                      </m:r>
                      <m:sSub>
                        <m:sSubPr>
                          <m:ctrlPr>
                            <a:rPr lang="en-US" altLang="zh-CN" b="0" i="1" smtClean="0">
                              <a:solidFill>
                                <a:prstClr val="black"/>
                              </a:solidFill>
                              <a:latin typeface="Cambria Math" panose="02040503050406030204" pitchFamily="18" charset="0"/>
                              <a:cs typeface="Times New Roman" panose="02020603050405020304" pitchFamily="18" charset="0"/>
                            </a:rPr>
                          </m:ctrlPr>
                        </m:sSubPr>
                        <m:e>
                          <m:r>
                            <a:rPr lang="zh-CN" altLang="en-US" b="0" i="1" smtClean="0">
                              <a:solidFill>
                                <a:prstClr val="black"/>
                              </a:solidFill>
                              <a:latin typeface="Cambria Math" panose="02040503050406030204" pitchFamily="18" charset="0"/>
                              <a:cs typeface="Times New Roman" panose="02020603050405020304" pitchFamily="18" charset="0"/>
                            </a:rPr>
                            <m:t>𝜃</m:t>
                          </m:r>
                        </m:e>
                        <m:sub>
                          <m:r>
                            <a:rPr lang="en-US" altLang="zh-CN" b="0" i="1" smtClean="0">
                              <a:solidFill>
                                <a:prstClr val="black"/>
                              </a:solidFill>
                              <a:latin typeface="Cambria Math" panose="02040503050406030204" pitchFamily="18" charset="0"/>
                              <a:cs typeface="Times New Roman" panose="02020603050405020304" pitchFamily="18" charset="0"/>
                            </a:rPr>
                            <m:t>0</m:t>
                          </m:r>
                        </m:sub>
                      </m:sSub>
                    </m:oMath>
                  </m:oMathPara>
                </a14:m>
                <a:endPar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a:p>
                <a:pPr marL="742950" lvl="1" indent="-285750">
                  <a:lnSpc>
                    <a:spcPts val="2500"/>
                  </a:lnSpc>
                  <a:spcBef>
                    <a:spcPts val="600"/>
                  </a:spcBef>
                  <a:buSzPct val="120000"/>
                  <a:buFont typeface="Wingdings" panose="05000000000000000000" pitchFamily="2" charset="2"/>
                  <a:buChar char="Ø"/>
                </a:pP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束流实验时望远镜系统应尽可能靠近</a:t>
                </a:r>
                <a:r>
                  <a:rPr lang="en-US" altLang="zh-CN"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DUT</a:t>
                </a:r>
              </a:p>
              <a:p>
                <a:pPr marL="285750" lvl="1" indent="-285750">
                  <a:lnSpc>
                    <a:spcPts val="2500"/>
                  </a:lnSpc>
                  <a:spcBef>
                    <a:spcPts val="1200"/>
                  </a:spcBef>
                  <a:buSzPct val="120000"/>
                  <a:buFont typeface="Wingdings" panose="05000000000000000000" pitchFamily="2" charset="2"/>
                  <a:buChar char="p"/>
                </a:pPr>
                <a:r>
                  <a:rPr lang="en-US" altLang="zh-CN"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dirty="0">
                    <a:latin typeface="Times New Roman" panose="02020603050405020304" pitchFamily="18" charset="0"/>
                    <a:ea typeface="等线" panose="02010600030101010101" pitchFamily="2" charset="-122"/>
                    <a:cs typeface="Times New Roman" panose="02020603050405020304" pitchFamily="18" charset="0"/>
                  </a:rPr>
                  <a:t>物质量的影响</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marL="742950" lvl="2" indent="-285750">
                  <a:lnSpc>
                    <a:spcPts val="2500"/>
                  </a:lnSpc>
                  <a:spcBef>
                    <a:spcPts val="600"/>
                  </a:spcBef>
                  <a:buSzPct val="120000"/>
                  <a:buFont typeface="Wingdings" panose="05000000000000000000" pitchFamily="2" charset="2"/>
                  <a:buChar char="Ø"/>
                </a:pPr>
                <a:r>
                  <a:rPr lang="zh-CN" altLang="en-US" dirty="0">
                    <a:latin typeface="Times New Roman" panose="02020603050405020304" pitchFamily="18" charset="0"/>
                    <a:ea typeface="等线" panose="02010600030101010101" pitchFamily="2" charset="-122"/>
                    <a:cs typeface="Times New Roman" panose="02020603050405020304" pitchFamily="18" charset="0"/>
                  </a:rPr>
                  <a:t>在</a:t>
                </a:r>
                <a:r>
                  <a:rPr lang="en-US" altLang="zh-CN"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dirty="0">
                    <a:latin typeface="Times New Roman" panose="02020603050405020304" pitchFamily="18" charset="0"/>
                    <a:ea typeface="等线" panose="02010600030101010101" pitchFamily="2" charset="-122"/>
                    <a:cs typeface="Times New Roman" panose="02020603050405020304" pitchFamily="18" charset="0"/>
                  </a:rPr>
                  <a:t>背后放置一层</a:t>
                </a:r>
                <a:r>
                  <a:rPr lang="en-US" altLang="zh-CN" dirty="0">
                    <a:latin typeface="Times New Roman" panose="02020603050405020304" pitchFamily="18" charset="0"/>
                    <a:ea typeface="等线" panose="02010600030101010101" pitchFamily="2" charset="-122"/>
                    <a:cs typeface="Times New Roman" panose="02020603050405020304" pitchFamily="18" charset="0"/>
                  </a:rPr>
                  <a:t>1 mm</a:t>
                </a:r>
                <a:r>
                  <a:rPr lang="zh-CN" altLang="en-US" dirty="0">
                    <a:latin typeface="Times New Roman" panose="02020603050405020304" pitchFamily="18" charset="0"/>
                    <a:ea typeface="等线" panose="02010600030101010101" pitchFamily="2" charset="-122"/>
                    <a:cs typeface="Times New Roman" panose="02020603050405020304" pitchFamily="18" charset="0"/>
                  </a:rPr>
                  <a:t>厚的铝板→</a:t>
                </a:r>
                <a:r>
                  <a:rPr lang="en-US" altLang="zh-CN"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DUT</a:t>
                </a:r>
                <a:r>
                  <a:rPr lang="zh-CN" altLang="en-US"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物质量约</a:t>
                </a:r>
                <a:r>
                  <a:rPr lang="en-US" altLang="zh-CN"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1.2% X</a:t>
                </a:r>
                <a:r>
                  <a:rPr lang="en-US" altLang="zh-CN" baseline="-250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0</a:t>
                </a:r>
                <a:endParaRPr lang="en-US" altLang="zh-CN" dirty="0">
                  <a:solidFill>
                    <a:srgbClr val="00B0F0"/>
                  </a:solidFill>
                  <a:latin typeface="Times New Roman" panose="02020603050405020304" pitchFamily="18" charset="0"/>
                  <a:ea typeface="等线" panose="02010600030101010101" pitchFamily="2" charset="-122"/>
                  <a:cs typeface="Times New Roman" panose="02020603050405020304" pitchFamily="18" charset="0"/>
                </a:endParaRPr>
              </a:p>
              <a:p>
                <a:pPr marL="742950" lvl="2" indent="-285750">
                  <a:lnSpc>
                    <a:spcPts val="2500"/>
                  </a:lnSpc>
                  <a:spcBef>
                    <a:spcPts val="600"/>
                  </a:spcBef>
                  <a:buSzPct val="120000"/>
                  <a:buFont typeface="Wingdings" panose="05000000000000000000" pitchFamily="2" charset="2"/>
                  <a:buChar char="Ø"/>
                </a:pPr>
                <a:r>
                  <a:rPr lang="en-US" altLang="zh-CN"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dirty="0">
                    <a:latin typeface="Times New Roman" panose="02020603050405020304" pitchFamily="18" charset="0"/>
                    <a:ea typeface="等线" panose="02010600030101010101" pitchFamily="2" charset="-122"/>
                    <a:cs typeface="Times New Roman" panose="02020603050405020304" pitchFamily="18" charset="0"/>
                  </a:rPr>
                  <a:t>的</a:t>
                </a: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空间分辨率 </a:t>
                </a:r>
                <a:r>
                  <a:rPr lang="en-US" altLang="zh-CN"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已扣除望远镜贡献</a:t>
                </a:r>
                <a:r>
                  <a:rPr lang="en-US" altLang="zh-CN"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约</a:t>
                </a:r>
                <a:r>
                  <a:rPr lang="en-US" altLang="zh-CN"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8.4 </a:t>
                </a:r>
                <a:r>
                  <a:rPr lang="en-US" altLang="zh-CN" dirty="0" err="1">
                    <a:solidFill>
                      <a:srgbClr val="FF0000"/>
                    </a:solidFill>
                    <a:latin typeface="Times New Roman" panose="02020603050405020304" pitchFamily="18" charset="0"/>
                    <a:ea typeface="等线" panose="02010600030101010101" pitchFamily="2" charset="-122"/>
                    <a:cs typeface="Times New Roman" panose="02020603050405020304" pitchFamily="18" charset="0"/>
                  </a:rPr>
                  <a:t>μm</a:t>
                </a: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，变差了约</a:t>
                </a:r>
                <a:r>
                  <a:rPr lang="en-US" altLang="zh-CN"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33%</a:t>
                </a:r>
              </a:p>
            </p:txBody>
          </p:sp>
        </mc:Choice>
        <mc:Fallback xmlns="">
          <p:sp>
            <p:nvSpPr>
              <p:cNvPr id="38" name="矩形 37">
                <a:extLst>
                  <a:ext uri="{FF2B5EF4-FFF2-40B4-BE49-F238E27FC236}">
                    <a16:creationId xmlns:a16="http://schemas.microsoft.com/office/drawing/2014/main" id="{A4496B39-C045-EE90-8FF9-ADD3479592DC}"/>
                  </a:ext>
                </a:extLst>
              </p:cNvPr>
              <p:cNvSpPr>
                <a:spLocks noRot="1" noChangeAspect="1" noMove="1" noResize="1" noEditPoints="1" noAdjustHandles="1" noChangeArrowheads="1" noChangeShapeType="1" noTextEdit="1"/>
              </p:cNvSpPr>
              <p:nvPr/>
            </p:nvSpPr>
            <p:spPr>
              <a:xfrm>
                <a:off x="384699" y="1084990"/>
                <a:ext cx="7365929" cy="3170355"/>
              </a:xfrm>
              <a:prstGeom prst="rect">
                <a:avLst/>
              </a:prstGeom>
              <a:blipFill>
                <a:blip r:embed="rId6"/>
                <a:stretch>
                  <a:fillRect l="-743" t="-956" b="-1912"/>
                </a:stretch>
              </a:blipFill>
              <a:ln w="15875">
                <a:solidFill>
                  <a:srgbClr val="00B0F0"/>
                </a:solidFill>
                <a:prstDash val="dash"/>
              </a:ln>
            </p:spPr>
            <p:txBody>
              <a:bodyPr/>
              <a:lstStyle/>
              <a:p>
                <a:r>
                  <a:rPr lang="zh-CN" altLang="en-US">
                    <a:noFill/>
                  </a:rPr>
                  <a:t> </a:t>
                </a:r>
              </a:p>
            </p:txBody>
          </p:sp>
        </mc:Fallback>
      </mc:AlternateContent>
      <p:sp>
        <p:nvSpPr>
          <p:cNvPr id="40" name="文本框 39">
            <a:extLst>
              <a:ext uri="{FF2B5EF4-FFF2-40B4-BE49-F238E27FC236}">
                <a16:creationId xmlns:a16="http://schemas.microsoft.com/office/drawing/2014/main" id="{848F2C46-3696-A8ED-AF96-EDE9035DAED6}"/>
              </a:ext>
            </a:extLst>
          </p:cNvPr>
          <p:cNvSpPr txBox="1"/>
          <p:nvPr/>
        </p:nvSpPr>
        <p:spPr>
          <a:xfrm>
            <a:off x="2762210" y="6293289"/>
            <a:ext cx="2247979" cy="584775"/>
          </a:xfrm>
          <a:prstGeom prst="rect">
            <a:avLst/>
          </a:prstGeom>
          <a:noFill/>
        </p:spPr>
        <p:txBody>
          <a:bodyPr wrap="square" rtlCol="0">
            <a:spAutoFit/>
          </a:bodyPr>
          <a:lstStyle/>
          <a:p>
            <a:pPr algn="ctr"/>
            <a:r>
              <a:rPr lang="zh-CN" altLang="en-US" sz="1600" dirty="0">
                <a:latin typeface="Times New Roman" panose="02020603050405020304" pitchFamily="18" charset="0"/>
                <a:cs typeface="Times New Roman" panose="02020603050405020304" pitchFamily="18" charset="0"/>
              </a:rPr>
              <a:t>物质量为</a:t>
            </a:r>
            <a:r>
              <a:rPr lang="en-US" altLang="zh-CN" sz="1600" dirty="0">
                <a:latin typeface="Times New Roman" panose="02020603050405020304" pitchFamily="18" charset="0"/>
                <a:cs typeface="Times New Roman" panose="02020603050405020304" pitchFamily="18" charset="0"/>
              </a:rPr>
              <a:t>1.2%X0</a:t>
            </a:r>
            <a:r>
              <a:rPr lang="zh-CN" altLang="en-US" sz="1600" dirty="0">
                <a:latin typeface="Times New Roman" panose="02020603050405020304" pitchFamily="18" charset="0"/>
                <a:cs typeface="Times New Roman" panose="02020603050405020304" pitchFamily="18" charset="0"/>
              </a:rPr>
              <a:t>时</a:t>
            </a:r>
            <a:r>
              <a:rPr lang="en-US" altLang="zh-CN" sz="1600" dirty="0">
                <a:latin typeface="Times New Roman" panose="02020603050405020304" pitchFamily="18" charset="0"/>
                <a:cs typeface="Times New Roman" panose="02020603050405020304" pitchFamily="18" charset="0"/>
              </a:rPr>
              <a:t>DUT</a:t>
            </a:r>
            <a:r>
              <a:rPr lang="zh-CN" altLang="en-US" sz="1600" dirty="0">
                <a:latin typeface="Times New Roman" panose="02020603050405020304" pitchFamily="18" charset="0"/>
                <a:cs typeface="Times New Roman" panose="02020603050405020304" pitchFamily="18" charset="0"/>
              </a:rPr>
              <a:t>的测量残差分布</a:t>
            </a:r>
          </a:p>
        </p:txBody>
      </p:sp>
      <p:sp>
        <p:nvSpPr>
          <p:cNvPr id="41" name="文本框 40">
            <a:extLst>
              <a:ext uri="{FF2B5EF4-FFF2-40B4-BE49-F238E27FC236}">
                <a16:creationId xmlns:a16="http://schemas.microsoft.com/office/drawing/2014/main" id="{9BD4E4B7-F4BA-FC61-67A2-E7C81B59CE6D}"/>
              </a:ext>
            </a:extLst>
          </p:cNvPr>
          <p:cNvSpPr txBox="1"/>
          <p:nvPr/>
        </p:nvSpPr>
        <p:spPr>
          <a:xfrm>
            <a:off x="7997632" y="6052916"/>
            <a:ext cx="3207136" cy="584775"/>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DUT</a:t>
            </a:r>
            <a:r>
              <a:rPr lang="zh-CN" altLang="en-US" sz="1600" dirty="0">
                <a:latin typeface="Times New Roman" panose="02020603050405020304" pitchFamily="18" charset="0"/>
                <a:cs typeface="Times New Roman" panose="02020603050405020304" pitchFamily="18" charset="0"/>
              </a:rPr>
              <a:t>测量残差随</a:t>
            </a:r>
            <a:r>
              <a:rPr lang="en-US" altLang="zh-CN" sz="1600" dirty="0">
                <a:latin typeface="Times New Roman" panose="02020603050405020304" pitchFamily="18" charset="0"/>
                <a:cs typeface="Times New Roman" panose="02020603050405020304" pitchFamily="18" charset="0"/>
              </a:rPr>
              <a:t>DUT</a:t>
            </a:r>
            <a:r>
              <a:rPr lang="zh-CN" altLang="en-US" sz="1600" dirty="0">
                <a:latin typeface="Times New Roman" panose="02020603050405020304" pitchFamily="18" charset="0"/>
                <a:cs typeface="Times New Roman" panose="02020603050405020304" pitchFamily="18" charset="0"/>
              </a:rPr>
              <a:t>与望远镜层间距的变化关系</a:t>
            </a:r>
          </a:p>
        </p:txBody>
      </p:sp>
    </p:spTree>
    <p:extLst>
      <p:ext uri="{BB962C8B-B14F-4D97-AF65-F5344CB8AC3E}">
        <p14:creationId xmlns:p14="http://schemas.microsoft.com/office/powerpoint/2010/main" val="2271165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55D471-8C05-A351-B21A-91D5C2D48A1F}"/>
              </a:ext>
            </a:extLst>
          </p:cNvPr>
          <p:cNvPicPr>
            <a:picLocks noChangeAspect="1"/>
          </p:cNvPicPr>
          <p:nvPr/>
        </p:nvPicPr>
        <p:blipFill>
          <a:blip r:embed="rId2"/>
          <a:stretch>
            <a:fillRect/>
          </a:stretch>
        </p:blipFill>
        <p:spPr>
          <a:xfrm>
            <a:off x="0" y="0"/>
            <a:ext cx="12192000" cy="1084990"/>
          </a:xfrm>
          <a:prstGeom prst="rect">
            <a:avLst/>
          </a:prstGeom>
        </p:spPr>
      </p:pic>
      <p:pic>
        <p:nvPicPr>
          <p:cNvPr id="2" name="图片 1">
            <a:extLst>
              <a:ext uri="{FF2B5EF4-FFF2-40B4-BE49-F238E27FC236}">
                <a16:creationId xmlns:a16="http://schemas.microsoft.com/office/drawing/2014/main" id="{9846EB46-03BA-9B45-C95F-259F82A99599}"/>
              </a:ext>
            </a:extLst>
          </p:cNvPr>
          <p:cNvPicPr>
            <a:picLocks noChangeAspect="1"/>
          </p:cNvPicPr>
          <p:nvPr/>
        </p:nvPicPr>
        <p:blipFill>
          <a:blip r:embed="rId3"/>
          <a:stretch>
            <a:fillRect/>
          </a:stretch>
        </p:blipFill>
        <p:spPr>
          <a:xfrm>
            <a:off x="5987539" y="1209635"/>
            <a:ext cx="6104430" cy="4305703"/>
          </a:xfrm>
          <a:prstGeom prst="rect">
            <a:avLst/>
          </a:prstGeom>
        </p:spPr>
      </p:pic>
      <p:sp>
        <p:nvSpPr>
          <p:cNvPr id="4" name="标题 1">
            <a:extLst>
              <a:ext uri="{FF2B5EF4-FFF2-40B4-BE49-F238E27FC236}">
                <a16:creationId xmlns:a16="http://schemas.microsoft.com/office/drawing/2014/main" id="{D1DDC7D0-6DE6-7009-FAF6-5C1BB47F47FE}"/>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1. </a:t>
            </a:r>
            <a:r>
              <a:rPr lang="zh-CN" altLang="en-US" dirty="0">
                <a:solidFill>
                  <a:schemeClr val="bg1"/>
                </a:solidFill>
              </a:rPr>
              <a:t>研究背景与目标</a:t>
            </a:r>
          </a:p>
        </p:txBody>
      </p:sp>
      <p:sp>
        <p:nvSpPr>
          <p:cNvPr id="9" name="灯片编号占位符 8">
            <a:extLst>
              <a:ext uri="{FF2B5EF4-FFF2-40B4-BE49-F238E27FC236}">
                <a16:creationId xmlns:a16="http://schemas.microsoft.com/office/drawing/2014/main" id="{8F95995D-62A1-57DA-F5C2-FED57862726B}"/>
              </a:ext>
            </a:extLst>
          </p:cNvPr>
          <p:cNvSpPr>
            <a:spLocks noGrp="1"/>
          </p:cNvSpPr>
          <p:nvPr>
            <p:ph type="sldNum" sz="quarter" idx="12"/>
          </p:nvPr>
        </p:nvSpPr>
        <p:spPr/>
        <p:txBody>
          <a:bodyPr/>
          <a:lstStyle/>
          <a:p>
            <a:fld id="{565CE74E-AB26-4998-AD42-012C4C1AD076}" type="slidenum">
              <a:rPr lang="zh-CN" altLang="en-US" smtClean="0"/>
              <a:t>3</a:t>
            </a:fld>
            <a:endParaRPr lang="zh-CN" altLang="en-US"/>
          </a:p>
        </p:txBody>
      </p:sp>
      <p:pic>
        <p:nvPicPr>
          <p:cNvPr id="3" name="图片 2">
            <a:extLst>
              <a:ext uri="{FF2B5EF4-FFF2-40B4-BE49-F238E27FC236}">
                <a16:creationId xmlns:a16="http://schemas.microsoft.com/office/drawing/2014/main" id="{E61246C1-436F-9A3B-8162-1DABBD1AC896}"/>
              </a:ext>
            </a:extLst>
          </p:cNvPr>
          <p:cNvPicPr>
            <a:picLocks noChangeAspect="1"/>
          </p:cNvPicPr>
          <p:nvPr/>
        </p:nvPicPr>
        <p:blipFill>
          <a:blip r:embed="rId4"/>
          <a:stretch>
            <a:fillRect/>
          </a:stretch>
        </p:blipFill>
        <p:spPr>
          <a:xfrm>
            <a:off x="384699" y="4801762"/>
            <a:ext cx="5167558" cy="1977211"/>
          </a:xfrm>
          <a:prstGeom prst="rect">
            <a:avLst/>
          </a:prstGeom>
        </p:spPr>
      </p:pic>
      <p:sp>
        <p:nvSpPr>
          <p:cNvPr id="13" name="文本框 2">
            <a:extLst>
              <a:ext uri="{FF2B5EF4-FFF2-40B4-BE49-F238E27FC236}">
                <a16:creationId xmlns:a16="http://schemas.microsoft.com/office/drawing/2014/main" id="{1E50D3DE-08CD-AE85-613E-D9493A2CD8FB}"/>
              </a:ext>
            </a:extLst>
          </p:cNvPr>
          <p:cNvSpPr txBox="1">
            <a:spLocks noChangeArrowheads="1"/>
          </p:cNvSpPr>
          <p:nvPr/>
        </p:nvSpPr>
        <p:spPr bwMode="auto">
          <a:xfrm>
            <a:off x="523535" y="1209635"/>
            <a:ext cx="5572465" cy="3600986"/>
          </a:xfrm>
          <a:prstGeom prst="rect">
            <a:avLst/>
          </a:prstGeom>
          <a:noFill/>
          <a:ln w="15875">
            <a:solidFill>
              <a:schemeClr val="bg1"/>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457200" lvl="1" indent="-457200">
              <a:spcBef>
                <a:spcPts val="1200"/>
              </a:spcBef>
              <a:buClr>
                <a:srgbClr val="0070C0"/>
              </a:buClr>
              <a:buSzPct val="80000"/>
              <a:buNone/>
            </a:pPr>
            <a:r>
              <a:rPr lang="zh-CN" altLang="en-US" sz="2400" dirty="0">
                <a:latin typeface="Times New Roman" panose="02020603050405020304" pitchFamily="18" charset="0"/>
                <a:ea typeface="等线" panose="02010600030101010101" pitchFamily="2" charset="-122"/>
                <a:cs typeface="Times New Roman" panose="02020603050405020304" pitchFamily="18" charset="0"/>
              </a:rPr>
              <a:t>高能质子实验终端 （</a:t>
            </a:r>
            <a:r>
              <a:rPr lang="en-US" altLang="zh-CN" sz="2400" dirty="0">
                <a:latin typeface="Times New Roman" panose="02020603050405020304" pitchFamily="18" charset="0"/>
                <a:ea typeface="等线" panose="02010600030101010101" pitchFamily="2" charset="-122"/>
                <a:cs typeface="Times New Roman" panose="02020603050405020304" pitchFamily="18" charset="0"/>
              </a:rPr>
              <a:t>HPES</a:t>
            </a:r>
            <a:r>
              <a:rPr lang="zh-CN" altLang="en-US" sz="2400" dirty="0">
                <a:latin typeface="Times New Roman" panose="02020603050405020304" pitchFamily="18" charset="0"/>
                <a:ea typeface="等线" panose="02010600030101010101" pitchFamily="2" charset="-122"/>
                <a:cs typeface="Times New Roman" panose="02020603050405020304" pitchFamily="18" charset="0"/>
              </a:rPr>
              <a:t>）</a:t>
            </a:r>
            <a:endParaRPr lang="en-US" altLang="zh-CN" sz="2400" dirty="0">
              <a:latin typeface="Times New Roman" panose="02020603050405020304" pitchFamily="18" charset="0"/>
              <a:ea typeface="等线" panose="02010600030101010101" pitchFamily="2" charset="-122"/>
              <a:cs typeface="Times New Roman" panose="02020603050405020304" pitchFamily="18" charset="0"/>
            </a:endParaRPr>
          </a:p>
          <a:p>
            <a:pPr marL="342900" lvl="1" indent="-342900">
              <a:spcBef>
                <a:spcPts val="1200"/>
              </a:spcBef>
              <a:buClr>
                <a:srgbClr val="0070C0"/>
              </a:buClr>
              <a:buSzPct val="80000"/>
              <a:buFont typeface="Wingdings" panose="05000000000000000000" pitchFamily="2" charset="2"/>
              <a:buChar char="p"/>
            </a:pP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CSNS</a:t>
            </a: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二期建设的实验线站之一</a:t>
            </a: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342900" lvl="1" indent="-342900">
              <a:spcBef>
                <a:spcPts val="1200"/>
              </a:spcBef>
              <a:buClr>
                <a:srgbClr val="0070C0"/>
              </a:buClr>
              <a:buSzPct val="80000"/>
              <a:buFont typeface="Wingdings" panose="05000000000000000000" pitchFamily="2" charset="2"/>
              <a:buChar char="p"/>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将成为国内唯一一台</a:t>
            </a: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专用高能粒子测试束线</a:t>
            </a:r>
            <a:endPar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a:p>
            <a:pPr marL="342900" lvl="1" indent="-342900">
              <a:spcBef>
                <a:spcPts val="1200"/>
              </a:spcBef>
              <a:buClr>
                <a:srgbClr val="0070C0"/>
              </a:buClr>
              <a:buSzPct val="80000"/>
              <a:buFont typeface="Wingdings" panose="05000000000000000000" pitchFamily="2" charset="2"/>
              <a:buChar char="p"/>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通过环散射器引出单粒子束流，束流能量</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 0.8 ~ 1.6 GeV</a:t>
            </a: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可调</a:t>
            </a:r>
            <a:endPar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a:p>
            <a:pPr marL="342900" lvl="1" indent="-342900">
              <a:spcBef>
                <a:spcPts val="1200"/>
              </a:spcBef>
              <a:buClr>
                <a:srgbClr val="0070C0"/>
              </a:buClr>
              <a:buSzPct val="80000"/>
              <a:buFont typeface="Wingdings" panose="05000000000000000000" pitchFamily="2" charset="2"/>
              <a:buChar char="p"/>
            </a:pP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质子束宏脉冲频率为</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25 Hz</a:t>
            </a: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，质子最小间隔为</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410 ns</a:t>
            </a: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，平均间隔 </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 40 μs (1kHz</a:t>
            </a: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事例率下</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p>
          <a:p>
            <a:pPr marL="342900" lvl="1" indent="-342900">
              <a:spcBef>
                <a:spcPts val="1200"/>
              </a:spcBef>
              <a:buClr>
                <a:srgbClr val="0070C0"/>
              </a:buClr>
              <a:buSzPct val="80000"/>
              <a:buFont typeface="Wingdings" panose="05000000000000000000" pitchFamily="2" charset="2"/>
              <a:buChar char="p"/>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具有能量高、能散小、准直性好、事例率高等优点</a:t>
            </a: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342900" lvl="1" indent="-342900">
              <a:spcBef>
                <a:spcPts val="1200"/>
              </a:spcBef>
              <a:buClr>
                <a:srgbClr val="0070C0"/>
              </a:buClr>
              <a:buSzPct val="80000"/>
              <a:buFont typeface="Wingdings" panose="05000000000000000000" pitchFamily="2" charset="2"/>
              <a:buChar char="p"/>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探测器研发过程中不可或缺的测试工具</a:t>
            </a:r>
            <a:endParaRPr lang="zh-CN" altLang="en-US" sz="2000" dirty="0">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024749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C6244-A624-E411-8FEE-A66DB091C41C}"/>
            </a:ext>
          </a:extLst>
        </p:cNvPr>
        <p:cNvGrpSpPr/>
        <p:nvPr/>
      </p:nvGrpSpPr>
      <p:grpSpPr>
        <a:xfrm>
          <a:off x="0" y="0"/>
          <a:ext cx="0" cy="0"/>
          <a:chOff x="0" y="0"/>
          <a:chExt cx="0" cy="0"/>
        </a:xfrm>
      </p:grpSpPr>
      <p:pic>
        <p:nvPicPr>
          <p:cNvPr id="13" name="图片 12">
            <a:extLst>
              <a:ext uri="{FF2B5EF4-FFF2-40B4-BE49-F238E27FC236}">
                <a16:creationId xmlns:a16="http://schemas.microsoft.com/office/drawing/2014/main" id="{64277260-DD29-366B-5E3D-C06AFC666048}"/>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EF90352B-BBCA-579F-A20A-8634415D0A65}"/>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1. </a:t>
            </a:r>
            <a:r>
              <a:rPr lang="zh-CN" altLang="en-US" dirty="0">
                <a:solidFill>
                  <a:schemeClr val="bg1"/>
                </a:solidFill>
              </a:rPr>
              <a:t>研究背景与目标</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44C77FD6-EB35-D880-B94C-19F57639F912}"/>
              </a:ext>
            </a:extLst>
          </p:cNvPr>
          <p:cNvSpPr>
            <a:spLocks noGrp="1"/>
          </p:cNvSpPr>
          <p:nvPr>
            <p:ph type="sldNum" sz="quarter" idx="12"/>
          </p:nvPr>
        </p:nvSpPr>
        <p:spPr/>
        <p:txBody>
          <a:bodyPr/>
          <a:lstStyle/>
          <a:p>
            <a:fld id="{565CE74E-AB26-4998-AD42-012C4C1AD076}" type="slidenum">
              <a:rPr lang="zh-CN" altLang="en-US" smtClean="0"/>
              <a:t>4</a:t>
            </a:fld>
            <a:endParaRPr lang="zh-CN" altLang="en-US"/>
          </a:p>
        </p:txBody>
      </p:sp>
      <p:pic>
        <p:nvPicPr>
          <p:cNvPr id="8" name="图片 7">
            <a:extLst>
              <a:ext uri="{FF2B5EF4-FFF2-40B4-BE49-F238E27FC236}">
                <a16:creationId xmlns:a16="http://schemas.microsoft.com/office/drawing/2014/main" id="{C1E2F53D-2150-1BBA-AF13-BDE2D5CEDBBD}"/>
              </a:ext>
            </a:extLst>
          </p:cNvPr>
          <p:cNvPicPr>
            <a:picLocks noChangeAspect="1"/>
          </p:cNvPicPr>
          <p:nvPr/>
        </p:nvPicPr>
        <p:blipFill>
          <a:blip r:embed="rId3"/>
          <a:stretch>
            <a:fillRect/>
          </a:stretch>
        </p:blipFill>
        <p:spPr>
          <a:xfrm>
            <a:off x="6383275" y="1684252"/>
            <a:ext cx="5588742" cy="2586693"/>
          </a:xfrm>
          <a:prstGeom prst="rect">
            <a:avLst/>
          </a:prstGeom>
        </p:spPr>
      </p:pic>
      <p:sp>
        <p:nvSpPr>
          <p:cNvPr id="9" name="文本框 2">
            <a:extLst>
              <a:ext uri="{FF2B5EF4-FFF2-40B4-BE49-F238E27FC236}">
                <a16:creationId xmlns:a16="http://schemas.microsoft.com/office/drawing/2014/main" id="{9A1874D4-D592-F2AC-AC0C-82B870D95636}"/>
              </a:ext>
            </a:extLst>
          </p:cNvPr>
          <p:cNvSpPr txBox="1">
            <a:spLocks noChangeArrowheads="1"/>
          </p:cNvSpPr>
          <p:nvPr/>
        </p:nvSpPr>
        <p:spPr bwMode="auto">
          <a:xfrm>
            <a:off x="523535" y="1150872"/>
            <a:ext cx="10531152" cy="523220"/>
          </a:xfrm>
          <a:prstGeom prst="rect">
            <a:avLst/>
          </a:prstGeom>
          <a:noFill/>
          <a:ln w="15875">
            <a:solidFill>
              <a:schemeClr val="bg1"/>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554400">
              <a:buClr>
                <a:srgbClr val="0070C0"/>
              </a:buClr>
              <a:buSzPct val="80000"/>
              <a:buNone/>
            </a:pPr>
            <a:r>
              <a:rPr lang="zh-CN" altLang="en-US" sz="2800" dirty="0">
                <a:latin typeface="等线" panose="02010600030101010101" pitchFamily="2" charset="-122"/>
                <a:ea typeface="等线" panose="02010600030101010101" pitchFamily="2" charset="-122"/>
                <a:cs typeface="Times New Roman" panose="02020603050405020304" pitchFamily="18" charset="0"/>
              </a:rPr>
              <a:t>高能质子束流望远镜（</a:t>
            </a:r>
            <a:r>
              <a:rPr lang="en-US" altLang="zh-CN" sz="2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H</a:t>
            </a:r>
            <a:r>
              <a:rPr lang="en-US" altLang="zh-CN" sz="2800" dirty="0">
                <a:latin typeface="Times New Roman" panose="02020603050405020304" pitchFamily="18" charset="0"/>
                <a:ea typeface="等线" panose="02010600030101010101" pitchFamily="2" charset="-122"/>
                <a:cs typeface="Times New Roman" panose="02020603050405020304" pitchFamily="18" charset="0"/>
              </a:rPr>
              <a:t>igh </a:t>
            </a:r>
            <a:r>
              <a:rPr lang="en-US" altLang="zh-CN" sz="2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E</a:t>
            </a:r>
            <a:r>
              <a:rPr lang="en-US" altLang="zh-CN" sz="2800" dirty="0">
                <a:latin typeface="Times New Roman" panose="02020603050405020304" pitchFamily="18" charset="0"/>
                <a:ea typeface="等线" panose="02010600030101010101" pitchFamily="2" charset="-122"/>
                <a:cs typeface="Times New Roman" panose="02020603050405020304" pitchFamily="18" charset="0"/>
              </a:rPr>
              <a:t>nergy </a:t>
            </a:r>
            <a:r>
              <a:rPr lang="en-US" altLang="zh-CN" sz="2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P</a:t>
            </a:r>
            <a:r>
              <a:rPr lang="en-US" altLang="zh-CN" sz="2800" dirty="0">
                <a:latin typeface="Times New Roman" panose="02020603050405020304" pitchFamily="18" charset="0"/>
                <a:ea typeface="等线" panose="02010600030101010101" pitchFamily="2" charset="-122"/>
                <a:cs typeface="Times New Roman" panose="02020603050405020304" pitchFamily="18" charset="0"/>
              </a:rPr>
              <a:t>roton Beam </a:t>
            </a:r>
            <a:r>
              <a:rPr lang="en-US" altLang="zh-CN" sz="2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Tel</a:t>
            </a:r>
            <a:r>
              <a:rPr lang="en-US" altLang="zh-CN" sz="2800" dirty="0">
                <a:latin typeface="Times New Roman" panose="02020603050405020304" pitchFamily="18" charset="0"/>
                <a:ea typeface="等线" panose="02010600030101010101" pitchFamily="2" charset="-122"/>
                <a:cs typeface="Times New Roman" panose="02020603050405020304" pitchFamily="18" charset="0"/>
              </a:rPr>
              <a:t>escope, </a:t>
            </a:r>
            <a:r>
              <a:rPr lang="en-US" altLang="zh-CN" sz="2800" dirty="0" err="1">
                <a:latin typeface="Times New Roman" panose="02020603050405020304" pitchFamily="18" charset="0"/>
                <a:ea typeface="等线" panose="02010600030101010101" pitchFamily="2" charset="-122"/>
                <a:cs typeface="Times New Roman" panose="02020603050405020304" pitchFamily="18" charset="0"/>
              </a:rPr>
              <a:t>HEPTel</a:t>
            </a:r>
            <a:r>
              <a:rPr lang="zh-CN" altLang="en-US" sz="2800" dirty="0">
                <a:latin typeface="等线" panose="02010600030101010101" pitchFamily="2" charset="-122"/>
                <a:ea typeface="等线" panose="02010600030101010101" pitchFamily="2" charset="-122"/>
                <a:cs typeface="Times New Roman" panose="02020603050405020304" pitchFamily="18" charset="0"/>
              </a:rPr>
              <a:t>）</a:t>
            </a:r>
            <a:endParaRPr lang="en-US" altLang="zh-CN" sz="2800" dirty="0">
              <a:solidFill>
                <a:srgbClr val="FF0000"/>
              </a:solidFill>
              <a:latin typeface="等线" panose="02010600030101010101" pitchFamily="2" charset="-122"/>
              <a:ea typeface="等线" panose="0201060003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18B4947B-5045-FE40-57A9-94F0BF934B19}"/>
              </a:ext>
            </a:extLst>
          </p:cNvPr>
          <p:cNvPicPr>
            <a:picLocks noChangeAspect="1"/>
          </p:cNvPicPr>
          <p:nvPr/>
        </p:nvPicPr>
        <p:blipFill>
          <a:blip r:embed="rId4"/>
          <a:stretch>
            <a:fillRect/>
          </a:stretch>
        </p:blipFill>
        <p:spPr>
          <a:xfrm>
            <a:off x="7647461" y="4241800"/>
            <a:ext cx="2714625" cy="2114550"/>
          </a:xfrm>
          <a:prstGeom prst="rect">
            <a:avLst/>
          </a:prstGeom>
        </p:spPr>
      </p:pic>
      <p:sp>
        <p:nvSpPr>
          <p:cNvPr id="11" name="文本框 2">
            <a:extLst>
              <a:ext uri="{FF2B5EF4-FFF2-40B4-BE49-F238E27FC236}">
                <a16:creationId xmlns:a16="http://schemas.microsoft.com/office/drawing/2014/main" id="{DAA569CC-6FA9-1CA3-9EC5-24119023A18B}"/>
              </a:ext>
            </a:extLst>
          </p:cNvPr>
          <p:cNvSpPr txBox="1">
            <a:spLocks noChangeArrowheads="1"/>
          </p:cNvSpPr>
          <p:nvPr/>
        </p:nvSpPr>
        <p:spPr bwMode="auto">
          <a:xfrm>
            <a:off x="523535" y="1655409"/>
            <a:ext cx="6050137" cy="2825389"/>
          </a:xfrm>
          <a:prstGeom prst="rect">
            <a:avLst/>
          </a:prstGeom>
          <a:noFill/>
          <a:ln w="15875">
            <a:solidFill>
              <a:schemeClr val="bg1"/>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457200" lvl="1" indent="-457200">
              <a:spcBef>
                <a:spcPts val="1200"/>
              </a:spcBef>
              <a:buClr>
                <a:srgbClr val="0070C0"/>
              </a:buClr>
              <a:buSzPct val="80000"/>
              <a:buFont typeface="Wingdings" panose="05000000000000000000" pitchFamily="2" charset="2"/>
              <a:buChar char="p"/>
            </a:pP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高能质子实验终端的核心探测器！</a:t>
            </a:r>
            <a:endPar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a:p>
            <a:pPr marL="457200" lvl="1" indent="-457200">
              <a:spcBef>
                <a:spcPts val="1200"/>
              </a:spcBef>
              <a:buClr>
                <a:srgbClr val="0070C0"/>
              </a:buClr>
              <a:buSzPct val="80000"/>
              <a:buFont typeface="Wingdings" panose="05000000000000000000" pitchFamily="2" charset="2"/>
              <a:buChar char="p"/>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下一代高能物理实验如</a:t>
            </a: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CEPC</a:t>
            </a: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，要求径迹探测系统具有更低的物质量、更高的空间和时间分辨率</a:t>
            </a: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457200" lvl="1" indent="-457200">
              <a:spcBef>
                <a:spcPts val="1200"/>
              </a:spcBef>
              <a:buClr>
                <a:srgbClr val="0070C0"/>
              </a:buClr>
              <a:buSzPct val="80000"/>
              <a:buFont typeface="Wingdings" panose="05000000000000000000" pitchFamily="2" charset="2"/>
              <a:buChar char="p"/>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高能质子束流望远镜可以为高精度径迹探测器原型机提供功能验证和性能研究</a:t>
            </a: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457200" lvl="1" indent="-457200">
              <a:spcBef>
                <a:spcPts val="1200"/>
              </a:spcBef>
              <a:buClr>
                <a:srgbClr val="0070C0"/>
              </a:buClr>
              <a:buSzPct val="80000"/>
              <a:buFont typeface="Wingdings" panose="05000000000000000000" pitchFamily="2" charset="2"/>
              <a:buChar char="p"/>
            </a:pPr>
            <a:r>
              <a:rPr lang="en-US" altLang="zh-CN" sz="1800" dirty="0" err="1">
                <a:latin typeface="Times New Roman" panose="02020603050405020304" pitchFamily="18" charset="0"/>
                <a:ea typeface="等线" panose="02010600030101010101" pitchFamily="2" charset="-122"/>
                <a:cs typeface="Times New Roman" panose="02020603050405020304" pitchFamily="18" charset="0"/>
              </a:rPr>
              <a:t>HEPTel</a:t>
            </a:r>
            <a:r>
              <a:rPr lang="zh-CN" altLang="en-US" sz="18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将由</a:t>
            </a:r>
            <a:r>
              <a:rPr lang="en-US" altLang="zh-CN" sz="18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6</a:t>
            </a:r>
            <a:r>
              <a:rPr lang="zh-CN" altLang="en-US" sz="18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层硅像素探测器组成，可以为</a:t>
            </a:r>
            <a:r>
              <a:rPr lang="en-US" altLang="zh-CN" sz="18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DUT</a:t>
            </a:r>
            <a:r>
              <a:rPr lang="zh-CN" altLang="en-US" sz="18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提供高精度的参考径迹</a:t>
            </a:r>
            <a:endParaRPr lang="en-US" altLang="zh-CN" sz="18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endParaRPr>
          </a:p>
          <a:p>
            <a:pPr marL="457200" lvl="1" indent="-457200">
              <a:buClr>
                <a:srgbClr val="0070C0"/>
              </a:buClr>
              <a:buSzPct val="80000"/>
              <a:buFont typeface="Wingdings" panose="05000000000000000000" pitchFamily="2" charset="2"/>
              <a:buChar char="p"/>
            </a:pPr>
            <a:endParaRPr lang="en-US" altLang="zh-CN" sz="1800" dirty="0">
              <a:latin typeface="等线" panose="02010600030101010101" pitchFamily="2" charset="-122"/>
              <a:ea typeface="等线" panose="02010600030101010101" pitchFamily="2" charset="-122"/>
              <a:cs typeface="Times New Roman" panose="02020603050405020304" pitchFamily="18" charset="0"/>
            </a:endParaRPr>
          </a:p>
        </p:txBody>
      </p:sp>
      <p:graphicFrame>
        <p:nvGraphicFramePr>
          <p:cNvPr id="12" name="内容占位符 3">
            <a:extLst>
              <a:ext uri="{FF2B5EF4-FFF2-40B4-BE49-F238E27FC236}">
                <a16:creationId xmlns:a16="http://schemas.microsoft.com/office/drawing/2014/main" id="{44B81030-F65B-C4FC-D74F-0B2406E1FE52}"/>
              </a:ext>
            </a:extLst>
          </p:cNvPr>
          <p:cNvGraphicFramePr/>
          <p:nvPr>
            <p:extLst>
              <p:ext uri="{D42A27DB-BD31-4B8C-83A1-F6EECF244321}">
                <p14:modId xmlns:p14="http://schemas.microsoft.com/office/powerpoint/2010/main" val="3967744275"/>
              </p:ext>
            </p:extLst>
          </p:nvPr>
        </p:nvGraphicFramePr>
        <p:xfrm>
          <a:off x="384699" y="4187081"/>
          <a:ext cx="6539266" cy="2534394"/>
        </p:xfrm>
        <a:graphic>
          <a:graphicData uri="http://schemas.openxmlformats.org/drawingml/2006/table">
            <a:tbl>
              <a:tblPr firstRow="1" bandRow="1">
                <a:tableStyleId>{5C22544A-7EE6-4342-B048-85BDC9FD1C3A}</a:tableStyleId>
              </a:tblPr>
              <a:tblGrid>
                <a:gridCol w="2027223">
                  <a:extLst>
                    <a:ext uri="{9D8B030D-6E8A-4147-A177-3AD203B41FA5}">
                      <a16:colId xmlns:a16="http://schemas.microsoft.com/office/drawing/2014/main" val="20000"/>
                    </a:ext>
                  </a:extLst>
                </a:gridCol>
                <a:gridCol w="2202577">
                  <a:extLst>
                    <a:ext uri="{9D8B030D-6E8A-4147-A177-3AD203B41FA5}">
                      <a16:colId xmlns:a16="http://schemas.microsoft.com/office/drawing/2014/main" val="20001"/>
                    </a:ext>
                  </a:extLst>
                </a:gridCol>
                <a:gridCol w="2309466">
                  <a:extLst>
                    <a:ext uri="{9D8B030D-6E8A-4147-A177-3AD203B41FA5}">
                      <a16:colId xmlns:a16="http://schemas.microsoft.com/office/drawing/2014/main" val="20002"/>
                    </a:ext>
                  </a:extLst>
                </a:gridCol>
              </a:tblGrid>
              <a:tr h="153532">
                <a:tc>
                  <a:txBody>
                    <a:bodyPr/>
                    <a:lstStyle/>
                    <a:p>
                      <a:pPr algn="ctr"/>
                      <a:r>
                        <a:rPr lang="zh-CN" altLang="en-US" sz="1800" b="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主要参数</a:t>
                      </a:r>
                    </a:p>
                  </a:txBody>
                  <a:tcPr anchor="ctr">
                    <a:solidFill>
                      <a:schemeClr val="bg1">
                        <a:lumMod val="75000"/>
                      </a:schemeClr>
                    </a:solidFill>
                  </a:tcPr>
                </a:tc>
                <a:tc>
                  <a:txBody>
                    <a:bodyPr/>
                    <a:lstStyle/>
                    <a:p>
                      <a:pPr algn="ctr"/>
                      <a:r>
                        <a:rPr lang="en-US" altLang="zh-CN" sz="1800" b="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EUDET</a:t>
                      </a:r>
                      <a:r>
                        <a:rPr lang="zh-CN" altLang="en-US" sz="1800" b="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型束流望远镜</a:t>
                      </a:r>
                    </a:p>
                  </a:txBody>
                  <a:tcPr anchor="ctr">
                    <a:solidFill>
                      <a:schemeClr val="bg1">
                        <a:lumMod val="75000"/>
                      </a:schemeClr>
                    </a:solidFill>
                  </a:tcPr>
                </a:tc>
                <a:tc>
                  <a:txBody>
                    <a:bodyPr/>
                    <a:lstStyle/>
                    <a:p>
                      <a:pPr algn="ctr"/>
                      <a:r>
                        <a:rPr lang="zh-CN" altLang="en-US" sz="18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高能质子束流望远镜</a:t>
                      </a:r>
                    </a:p>
                  </a:txBody>
                  <a:tcPr anchor="ctr">
                    <a:solidFill>
                      <a:schemeClr val="bg1">
                        <a:lumMod val="75000"/>
                      </a:schemeClr>
                    </a:solidFill>
                  </a:tcPr>
                </a:tc>
                <a:extLst>
                  <a:ext uri="{0D108BD9-81ED-4DB2-BD59-A6C34878D82A}">
                    <a16:rowId xmlns:a16="http://schemas.microsoft.com/office/drawing/2014/main" val="10000"/>
                  </a:ext>
                </a:extLst>
              </a:tr>
              <a:tr h="45031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望远镜层数 </a:t>
                      </a:r>
                    </a:p>
                  </a:txBody>
                  <a:tcPr anchor="ctr">
                    <a:solidFill>
                      <a:schemeClr val="bg1">
                        <a:lumMod val="75000"/>
                      </a:schemeClr>
                    </a:solidFill>
                  </a:tcPr>
                </a:tc>
                <a:tc>
                  <a:txBody>
                    <a:bodyPr/>
                    <a:lstStyle/>
                    <a:p>
                      <a:pPr marL="0" algn="ctr" defTabSz="914400" rtl="0" eaLnBrk="1" latinLnBrk="0" hangingPunct="1"/>
                      <a:r>
                        <a:rPr lang="en-US" altLang="zh-CN" sz="1800" kern="1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6</a:t>
                      </a:r>
                      <a:endParaRPr lang="zh-CN" altLang="en-US" sz="1800" kern="1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endParaRPr>
                    </a:p>
                  </a:txBody>
                  <a:tcPr anchor="ctr">
                    <a:solidFill>
                      <a:schemeClr val="bg1">
                        <a:lumMod val="75000"/>
                      </a:schemeClr>
                    </a:solidFill>
                  </a:tcPr>
                </a:tc>
                <a:tc>
                  <a:txBody>
                    <a:bodyPr/>
                    <a:lstStyle/>
                    <a:p>
                      <a:pPr marL="0" algn="ctr" defTabSz="914400" rtl="0" eaLnBrk="1" latinLnBrk="0" hangingPunct="1"/>
                      <a:r>
                        <a:rPr lang="en-US" altLang="zh-CN" sz="1800" kern="12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6</a:t>
                      </a:r>
                      <a:endParaRPr lang="zh-CN" altLang="en-US" sz="1800" kern="12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a:txBody>
                  <a:tcPr anchor="ctr">
                    <a:solidFill>
                      <a:schemeClr val="bg1">
                        <a:lumMod val="75000"/>
                      </a:schemeClr>
                    </a:solidFill>
                  </a:tcPr>
                </a:tc>
                <a:extLst>
                  <a:ext uri="{0D108BD9-81ED-4DB2-BD59-A6C34878D82A}">
                    <a16:rowId xmlns:a16="http://schemas.microsoft.com/office/drawing/2014/main" val="10001"/>
                  </a:ext>
                </a:extLst>
              </a:tr>
              <a:tr h="492502">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灵敏区面积</a:t>
                      </a:r>
                    </a:p>
                  </a:txBody>
                  <a:tcPr anchor="ctr">
                    <a:solidFill>
                      <a:schemeClr val="bg1">
                        <a:lumMod val="75000"/>
                      </a:schemeClr>
                    </a:solidFill>
                  </a:tcPr>
                </a:tc>
                <a:tc>
                  <a:txBody>
                    <a:bodyPr/>
                    <a:lstStyle/>
                    <a:p>
                      <a:pPr marL="0" algn="ctr" defTabSz="914400" rtl="0" eaLnBrk="1" latinLnBrk="0" hangingPunct="1"/>
                      <a:r>
                        <a:rPr lang="en-US" altLang="zh-CN" sz="1800" kern="1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2.24 cm</a:t>
                      </a:r>
                      <a:r>
                        <a:rPr lang="en-US" altLang="zh-CN" sz="1800" kern="1200" baseline="300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2</a:t>
                      </a:r>
                      <a:endParaRPr lang="zh-CN" altLang="en-US" sz="1800" kern="1200" baseline="300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endParaRPr>
                    </a:p>
                  </a:txBody>
                  <a:tcPr anchor="ctr">
                    <a:solidFill>
                      <a:schemeClr val="bg1">
                        <a:lumMod val="75000"/>
                      </a:schemeClr>
                    </a:solidFill>
                  </a:tcPr>
                </a:tc>
                <a:tc>
                  <a:txBody>
                    <a:bodyPr/>
                    <a:lstStyle/>
                    <a:p>
                      <a:pPr marL="0" algn="ctr" defTabSz="914400" rtl="0" eaLnBrk="1" latinLnBrk="0" hangingPunct="1"/>
                      <a:r>
                        <a:rPr lang="en-US" altLang="zh-CN" sz="1800" kern="12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&gt; 3.5 cm</a:t>
                      </a:r>
                      <a:r>
                        <a:rPr lang="en-US" altLang="zh-CN" sz="1800" kern="1200" baseline="300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2</a:t>
                      </a:r>
                      <a:endParaRPr lang="zh-CN" altLang="en-US" sz="1800" kern="1200" baseline="300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a:txBody>
                  <a:tcPr anchor="ctr">
                    <a:solidFill>
                      <a:schemeClr val="bg1">
                        <a:lumMod val="75000"/>
                      </a:schemeClr>
                    </a:solidFill>
                  </a:tcPr>
                </a:tc>
                <a:extLst>
                  <a:ext uri="{0D108BD9-81ED-4DB2-BD59-A6C34878D82A}">
                    <a16:rowId xmlns:a16="http://schemas.microsoft.com/office/drawing/2014/main" val="10002"/>
                  </a:ext>
                </a:extLst>
              </a:tr>
              <a:tr h="49032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单层物质量</a:t>
                      </a: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0.080</a:t>
                      </a:r>
                      <a:r>
                        <a:rPr lang="en-US" altLang="zh-CN" sz="18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t>
                      </a:r>
                      <a:r>
                        <a:rPr lang="zh-CN" altLang="en-US" sz="18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X</a:t>
                      </a:r>
                      <a:r>
                        <a:rPr lang="en-US" altLang="zh-CN" sz="1800" baseline="-250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0</a:t>
                      </a:r>
                      <a:endParaRPr lang="en-US" altLang="zh-CN" sz="1800" kern="1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endParaRP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0.061</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zh-CN" altLang="en-US"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X</a:t>
                      </a:r>
                      <a:r>
                        <a:rPr lang="en-US" altLang="zh-CN" sz="1800" baseline="-250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0</a:t>
                      </a:r>
                      <a:endParaRPr lang="en-US" altLang="zh-CN" sz="1800" kern="12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a:txBody>
                  <a:tcPr anchor="ctr">
                    <a:solidFill>
                      <a:schemeClr val="bg1">
                        <a:lumMod val="75000"/>
                      </a:schemeClr>
                    </a:solidFill>
                  </a:tcPr>
                </a:tc>
                <a:extLst>
                  <a:ext uri="{0D108BD9-81ED-4DB2-BD59-A6C34878D82A}">
                    <a16:rowId xmlns:a16="http://schemas.microsoft.com/office/drawing/2014/main" val="10003"/>
                  </a:ext>
                </a:extLst>
              </a:tr>
              <a:tr h="46116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dirty="0">
                          <a:latin typeface="Times New Roman" panose="02020603050405020304" pitchFamily="18" charset="0"/>
                          <a:ea typeface="等线" panose="02010600030101010101" pitchFamily="2" charset="-122"/>
                          <a:cs typeface="Times New Roman" panose="02020603050405020304" pitchFamily="18" charset="0"/>
                        </a:rPr>
                        <a:t>望远镜系统分辨率</a:t>
                      </a:r>
                    </a:p>
                  </a:txBody>
                  <a:tcPr anchor="ctr">
                    <a:solidFill>
                      <a:schemeClr val="bg1">
                        <a:lumMod val="75000"/>
                      </a:schemeClr>
                    </a:solidFill>
                  </a:tcPr>
                </a:tc>
                <a:tc>
                  <a:txBody>
                    <a:bodyPr/>
                    <a:lstStyle/>
                    <a:p>
                      <a:pPr marL="0" algn="ctr" defTabSz="914400" rtl="0" eaLnBrk="1" latinLnBrk="0" hangingPunct="1"/>
                      <a:r>
                        <a:rPr lang="en-US" altLang="zh-CN" sz="1800" b="0" kern="1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1.33 </a:t>
                      </a:r>
                      <a:r>
                        <a:rPr lang="el-GR" altLang="zh-CN" sz="1800" b="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μ</a:t>
                      </a:r>
                      <a:r>
                        <a:rPr lang="en-US" altLang="zh-CN" sz="1800" b="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m</a:t>
                      </a:r>
                      <a:r>
                        <a:rPr lang="en-US" altLang="zh-CN" sz="1800" b="0" kern="1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 120 GeV  </a:t>
                      </a:r>
                    </a:p>
                  </a:txBody>
                  <a:tcPr anchor="ctr">
                    <a:solidFill>
                      <a:schemeClr val="bg1">
                        <a:lumMod val="75000"/>
                      </a:schemeClr>
                    </a:solidFill>
                  </a:tcPr>
                </a:tc>
                <a:tc>
                  <a:txBody>
                    <a:bodyPr/>
                    <a:lstStyle/>
                    <a:p>
                      <a:pPr marL="0" algn="ctr" defTabSz="914400" rtl="0" eaLnBrk="1" latinLnBrk="0" hangingPunct="1"/>
                      <a:r>
                        <a:rPr lang="en-US" altLang="zh-CN" sz="1800" b="0" kern="12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 &lt; 10 </a:t>
                      </a:r>
                      <a:r>
                        <a:rPr lang="el-GR" altLang="zh-CN" sz="1800" b="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μ</a:t>
                      </a:r>
                      <a:r>
                        <a:rPr lang="en-US" altLang="zh-CN" sz="1800" b="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m</a:t>
                      </a:r>
                      <a:r>
                        <a:rPr lang="en-US" altLang="zh-CN" sz="1800" b="0" kern="12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 </a:t>
                      </a:r>
                      <a:r>
                        <a:rPr lang="zh-CN" altLang="en-US" sz="1800" b="0" kern="12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1</a:t>
                      </a:r>
                      <a:r>
                        <a:rPr lang="en-US" altLang="zh-CN" sz="1800" b="0" kern="12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.6</a:t>
                      </a:r>
                      <a:r>
                        <a:rPr lang="zh-CN" altLang="en-US" sz="1800" b="0" kern="12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GeV</a:t>
                      </a:r>
                    </a:p>
                  </a:txBody>
                  <a:tcPr anchor="ctr">
                    <a:solidFill>
                      <a:schemeClr val="bg1">
                        <a:lumMod val="7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29933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B5A6E-9254-E9DA-8A42-99CE6AD826E3}"/>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D25D56D5-8FF5-7653-AC47-43FB6D35A17C}"/>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94C0E944-F545-4934-58C9-C7288B58A7EA}"/>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2.</a:t>
            </a:r>
            <a:r>
              <a:rPr lang="zh-CN" altLang="en-US" dirty="0">
                <a:solidFill>
                  <a:schemeClr val="bg1"/>
                </a:solidFill>
              </a:rPr>
              <a:t>设计方案</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B95C05C3-3BD2-FEED-7D1A-0CB8DAE3DE75}"/>
              </a:ext>
            </a:extLst>
          </p:cNvPr>
          <p:cNvSpPr>
            <a:spLocks noGrp="1"/>
          </p:cNvSpPr>
          <p:nvPr>
            <p:ph type="sldNum" sz="quarter" idx="12"/>
          </p:nvPr>
        </p:nvSpPr>
        <p:spPr/>
        <p:txBody>
          <a:bodyPr/>
          <a:lstStyle/>
          <a:p>
            <a:fld id="{565CE74E-AB26-4998-AD42-012C4C1AD076}" type="slidenum">
              <a:rPr lang="zh-CN" altLang="en-US" smtClean="0"/>
              <a:t>5</a:t>
            </a:fld>
            <a:endParaRPr lang="zh-CN" altLang="en-US"/>
          </a:p>
        </p:txBody>
      </p:sp>
      <p:pic>
        <p:nvPicPr>
          <p:cNvPr id="2" name="图片 1" descr="电子学系统结构">
            <a:extLst>
              <a:ext uri="{FF2B5EF4-FFF2-40B4-BE49-F238E27FC236}">
                <a16:creationId xmlns:a16="http://schemas.microsoft.com/office/drawing/2014/main" id="{27F8E659-770D-C89E-2BFD-659E717A94DA}"/>
              </a:ext>
            </a:extLst>
          </p:cNvPr>
          <p:cNvPicPr>
            <a:picLocks noChangeAspect="1"/>
          </p:cNvPicPr>
          <p:nvPr/>
        </p:nvPicPr>
        <p:blipFill>
          <a:blip r:embed="rId3"/>
          <a:stretch>
            <a:fillRect/>
          </a:stretch>
        </p:blipFill>
        <p:spPr>
          <a:xfrm>
            <a:off x="6243205" y="2039293"/>
            <a:ext cx="5495100" cy="3387968"/>
          </a:xfrm>
          <a:prstGeom prst="rect">
            <a:avLst/>
          </a:prstGeom>
        </p:spPr>
      </p:pic>
      <p:sp>
        <p:nvSpPr>
          <p:cNvPr id="8" name="文本框 7">
            <a:extLst>
              <a:ext uri="{FF2B5EF4-FFF2-40B4-BE49-F238E27FC236}">
                <a16:creationId xmlns:a16="http://schemas.microsoft.com/office/drawing/2014/main" id="{983B1AC6-F9B8-9740-272E-48C21B683868}"/>
              </a:ext>
            </a:extLst>
          </p:cNvPr>
          <p:cNvSpPr txBox="1"/>
          <p:nvPr/>
        </p:nvSpPr>
        <p:spPr>
          <a:xfrm>
            <a:off x="640079" y="1270000"/>
            <a:ext cx="5603125" cy="5314917"/>
          </a:xfrm>
          <a:prstGeom prst="rect">
            <a:avLst/>
          </a:prstGeom>
          <a:noFill/>
        </p:spPr>
        <p:txBody>
          <a:bodyPr wrap="square" rtlCol="0">
            <a:spAutoFit/>
          </a:bodyPr>
          <a:lstStyle/>
          <a:p>
            <a:pPr marL="457200" lvl="1" indent="-457200" fontAlgn="auto">
              <a:lnSpc>
                <a:spcPts val="2600"/>
              </a:lnSpc>
              <a:spcBef>
                <a:spcPts val="1200"/>
              </a:spcBef>
              <a:buClr>
                <a:srgbClr val="0070C0"/>
              </a:buClr>
              <a:buSzPct val="80000"/>
              <a:buFont typeface="Wingdings" panose="05000000000000000000" pitchFamily="2" charset="2"/>
              <a:buChar char="p"/>
            </a:pP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束流望远镜主要组成：</a:t>
            </a:r>
          </a:p>
          <a:p>
            <a:pPr marL="742950" lvl="2" indent="-342900" fontAlgn="auto">
              <a:lnSpc>
                <a:spcPts val="2600"/>
              </a:lnSpc>
              <a:spcBef>
                <a:spcPts val="1200"/>
              </a:spcBef>
              <a:buClr>
                <a:srgbClr val="0070C0"/>
              </a:buClr>
              <a:buSzPct val="80000"/>
              <a:buFont typeface="Wingdings" panose="05000000000000000000" pitchFamily="2" charset="2"/>
              <a:buChar char="Ø"/>
            </a:pPr>
            <a:r>
              <a:rPr lang="en-US" altLang="zh-CN"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sym typeface="+mn-ea"/>
              </a:rPr>
              <a:t>6</a:t>
            </a: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sym typeface="+mn-ea"/>
              </a:rPr>
              <a:t>层望远镜探测模块</a:t>
            </a:r>
            <a:r>
              <a:rPr lang="zh-CN" altLang="en-US" sz="1600" dirty="0">
                <a:latin typeface="Times New Roman" panose="02020603050405020304" pitchFamily="18" charset="0"/>
                <a:ea typeface="等线" panose="02010600030101010101" pitchFamily="2" charset="-122"/>
                <a:cs typeface="Times New Roman" panose="02020603050405020304" pitchFamily="18" charset="0"/>
                <a:sym typeface="+mn-ea"/>
              </a:rPr>
              <a:t>，每层包括</a:t>
            </a:r>
            <a:r>
              <a:rPr lang="en-US" altLang="zh-CN" sz="1600" dirty="0">
                <a:latin typeface="Times New Roman" panose="02020603050405020304" pitchFamily="18" charset="0"/>
                <a:ea typeface="等线" panose="02010600030101010101" pitchFamily="2" charset="-122"/>
                <a:cs typeface="Times New Roman" panose="02020603050405020304" pitchFamily="18" charset="0"/>
                <a:sym typeface="+mn-ea"/>
              </a:rPr>
              <a:t>MAPS</a:t>
            </a:r>
            <a:r>
              <a:rPr lang="zh-CN" altLang="en-US" sz="1600" dirty="0">
                <a:latin typeface="Times New Roman" panose="02020603050405020304" pitchFamily="18" charset="0"/>
                <a:ea typeface="等线" panose="02010600030101010101" pitchFamily="2" charset="-122"/>
                <a:cs typeface="Times New Roman" panose="02020603050405020304" pitchFamily="18" charset="0"/>
                <a:sym typeface="+mn-ea"/>
              </a:rPr>
              <a:t>型硅像素芯片、前端</a:t>
            </a:r>
            <a:r>
              <a:rPr lang="en-US" altLang="zh-CN" sz="1600" dirty="0">
                <a:latin typeface="Times New Roman" panose="02020603050405020304" pitchFamily="18" charset="0"/>
                <a:ea typeface="等线" panose="02010600030101010101" pitchFamily="2" charset="-122"/>
                <a:cs typeface="Times New Roman" panose="02020603050405020304" pitchFamily="18" charset="0"/>
                <a:sym typeface="+mn-ea"/>
              </a:rPr>
              <a:t>PCB</a:t>
            </a:r>
            <a:r>
              <a:rPr lang="zh-CN" altLang="en-US" sz="1600" dirty="0">
                <a:latin typeface="Times New Roman" panose="02020603050405020304" pitchFamily="18" charset="0"/>
                <a:ea typeface="等线" panose="02010600030101010101" pitchFamily="2" charset="-122"/>
                <a:cs typeface="Times New Roman" panose="02020603050405020304" pitchFamily="18" charset="0"/>
                <a:sym typeface="+mn-ea"/>
              </a:rPr>
              <a:t>板和铝制屏蔽盒。</a:t>
            </a: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fontAlgn="auto">
              <a:lnSpc>
                <a:spcPts val="2600"/>
              </a:lnSpc>
              <a:spcBef>
                <a:spcPts val="1200"/>
              </a:spcBef>
              <a:buClr>
                <a:srgbClr val="0070C0"/>
              </a:buClr>
              <a:buSzPct val="80000"/>
              <a:buFont typeface="Wingdings" panose="05000000000000000000" pitchFamily="2" charset="2"/>
              <a:buChar char="Ø"/>
            </a:pP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sym typeface="+mn-ea"/>
              </a:rPr>
              <a:t>电子学系统 </a:t>
            </a:r>
            <a:r>
              <a:rPr lang="zh-CN" altLang="en-US" sz="1600" dirty="0">
                <a:latin typeface="Times New Roman" panose="02020603050405020304" pitchFamily="18" charset="0"/>
                <a:ea typeface="等线" panose="02010600030101010101" pitchFamily="2" charset="-122"/>
                <a:cs typeface="Times New Roman" panose="02020603050405020304" pitchFamily="18" charset="0"/>
                <a:sym typeface="+mn-ea"/>
              </a:rPr>
              <a:t>，为探测模块提供电源和外部时钟信号、实现望远镜探测模块和</a:t>
            </a:r>
            <a:r>
              <a:rPr lang="en-US" altLang="zh-CN" sz="1600" dirty="0">
                <a:latin typeface="Times New Roman" panose="02020603050405020304" pitchFamily="18" charset="0"/>
                <a:ea typeface="等线" panose="02010600030101010101" pitchFamily="2" charset="-122"/>
                <a:cs typeface="Times New Roman" panose="02020603050405020304" pitchFamily="18" charset="0"/>
                <a:sym typeface="+mn-ea"/>
              </a:rPr>
              <a:t>DAQ</a:t>
            </a:r>
            <a:r>
              <a:rPr lang="zh-CN" altLang="en-US" sz="1600" dirty="0">
                <a:latin typeface="Times New Roman" panose="02020603050405020304" pitchFamily="18" charset="0"/>
                <a:ea typeface="等线" panose="02010600030101010101" pitchFamily="2" charset="-122"/>
                <a:cs typeface="Times New Roman" panose="02020603050405020304" pitchFamily="18" charset="0"/>
                <a:sym typeface="+mn-ea"/>
              </a:rPr>
              <a:t>系统的连接和数据交换</a:t>
            </a:r>
            <a:endParaRPr lang="zh-CN" altLang="en-US" sz="1600" dirty="0">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fontAlgn="auto">
              <a:lnSpc>
                <a:spcPts val="2600"/>
              </a:lnSpc>
              <a:spcBef>
                <a:spcPts val="1200"/>
              </a:spcBef>
              <a:buClr>
                <a:srgbClr val="0070C0"/>
              </a:buClr>
              <a:buSzPct val="80000"/>
              <a:buFont typeface="Wingdings" panose="05000000000000000000" pitchFamily="2" charset="2"/>
              <a:buChar char="Ø"/>
            </a:pP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sym typeface="+mn-ea"/>
              </a:rPr>
              <a:t>冷却系统和高精度实验测试台等</a:t>
            </a:r>
            <a:endParaRPr lang="en-US" altLang="zh-CN" sz="1600" dirty="0">
              <a:latin typeface="Times New Roman" panose="02020603050405020304" pitchFamily="18" charset="0"/>
              <a:cs typeface="Times New Roman" panose="02020603050405020304" pitchFamily="18" charset="0"/>
            </a:endParaRPr>
          </a:p>
          <a:p>
            <a:pPr marL="457200" lvl="1" indent="-457200" fontAlgn="auto">
              <a:lnSpc>
                <a:spcPts val="2600"/>
              </a:lnSpc>
              <a:spcBef>
                <a:spcPts val="1200"/>
              </a:spcBef>
              <a:buClr>
                <a:srgbClr val="0070C0"/>
              </a:buClr>
              <a:buSzPct val="80000"/>
              <a:buFont typeface="Wingdings" panose="05000000000000000000" pitchFamily="2" charset="2"/>
              <a:buChar char="p"/>
            </a:pPr>
            <a:r>
              <a:rPr lang="zh-CN" altLang="en-US" sz="2000" dirty="0">
                <a:latin typeface="Times New Roman" panose="02020603050405020304" pitchFamily="18" charset="0"/>
                <a:cs typeface="Times New Roman" panose="02020603050405020304" pitchFamily="18" charset="0"/>
              </a:rPr>
              <a:t>实验终端将提供：</a:t>
            </a:r>
          </a:p>
          <a:p>
            <a:pPr marL="742950" lvl="2" indent="-342900" fontAlgn="auto">
              <a:lnSpc>
                <a:spcPts val="2600"/>
              </a:lnSpc>
              <a:spcBef>
                <a:spcPts val="1200"/>
              </a:spcBef>
              <a:buClr>
                <a:srgbClr val="0070C0"/>
              </a:buClr>
              <a:buSzPct val="80000"/>
              <a:buFont typeface="Wingdings" panose="05000000000000000000" pitchFamily="2" charset="2"/>
              <a:buChar char="Ø"/>
            </a:pP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sym typeface="+mn-ea"/>
              </a:rPr>
              <a:t>数据采集系统（</a:t>
            </a:r>
            <a:r>
              <a:rPr lang="en-US" altLang="zh-CN"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sym typeface="+mn-ea"/>
              </a:rPr>
              <a:t>DAQ</a:t>
            </a: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sym typeface="+mn-ea"/>
              </a:rPr>
              <a:t>）</a:t>
            </a:r>
            <a:r>
              <a:rPr lang="zh-CN" altLang="en-US" sz="1600" dirty="0">
                <a:latin typeface="Times New Roman" panose="02020603050405020304" pitchFamily="18" charset="0"/>
                <a:ea typeface="等线" panose="02010600030101010101" pitchFamily="2" charset="-122"/>
                <a:cs typeface="Times New Roman" panose="02020603050405020304" pitchFamily="18" charset="0"/>
                <a:sym typeface="+mn-ea"/>
              </a:rPr>
              <a:t>，可以实现望远镜探测模块的独立控制和数据接收，并提供在线监测功能</a:t>
            </a:r>
            <a:endParaRPr lang="en-US" altLang="zh-CN"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fontAlgn="auto">
              <a:lnSpc>
                <a:spcPts val="2600"/>
              </a:lnSpc>
              <a:spcBef>
                <a:spcPts val="1200"/>
              </a:spcBef>
              <a:buClr>
                <a:srgbClr val="0070C0"/>
              </a:buClr>
              <a:buSzPct val="80000"/>
              <a:buFont typeface="Wingdings" panose="05000000000000000000" pitchFamily="2" charset="2"/>
              <a:buChar char="Ø"/>
            </a:pP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sym typeface="+mn-ea"/>
              </a:rPr>
              <a:t>触发探测器</a:t>
            </a:r>
            <a:r>
              <a:rPr lang="en-US" altLang="zh-CN"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sym typeface="+mn-ea"/>
              </a:rPr>
              <a:t>+</a:t>
            </a: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sym typeface="+mn-ea"/>
              </a:rPr>
              <a:t>触发逻辑单元（</a:t>
            </a:r>
            <a:r>
              <a:rPr lang="en-US" altLang="zh-CN"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sym typeface="+mn-ea"/>
              </a:rPr>
              <a:t>TLU</a:t>
            </a: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sym typeface="+mn-ea"/>
              </a:rPr>
              <a:t>），</a:t>
            </a: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sym typeface="+mn-ea"/>
              </a:rPr>
              <a:t>可以</a:t>
            </a:r>
            <a:r>
              <a:rPr lang="zh-CN" altLang="en-US" sz="1600" dirty="0">
                <a:latin typeface="Times New Roman" panose="02020603050405020304" pitchFamily="18" charset="0"/>
                <a:ea typeface="等线" panose="02010600030101010101" pitchFamily="2" charset="-122"/>
                <a:cs typeface="Times New Roman" panose="02020603050405020304" pitchFamily="18" charset="0"/>
                <a:sym typeface="+mn-ea"/>
              </a:rPr>
              <a:t>提供</a:t>
            </a: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sym typeface="+mn-ea"/>
              </a:rPr>
              <a:t>质子级</a:t>
            </a:r>
            <a:r>
              <a:rPr lang="zh-CN" altLang="en-US" sz="1600" dirty="0">
                <a:latin typeface="Times New Roman" panose="02020603050405020304" pitchFamily="18" charset="0"/>
                <a:ea typeface="等线" panose="02010600030101010101" pitchFamily="2" charset="-122"/>
                <a:cs typeface="Times New Roman" panose="02020603050405020304" pitchFamily="18" charset="0"/>
                <a:sym typeface="+mn-ea"/>
              </a:rPr>
              <a:t>触发信号，实现</a:t>
            </a:r>
            <a:r>
              <a:rPr lang="en-US" altLang="zh-CN" sz="1600" dirty="0">
                <a:latin typeface="Times New Roman" panose="02020603050405020304" pitchFamily="18" charset="0"/>
                <a:ea typeface="等线" panose="02010600030101010101" pitchFamily="2" charset="-122"/>
                <a:cs typeface="Times New Roman" panose="02020603050405020304" pitchFamily="18" charset="0"/>
                <a:sym typeface="+mn-ea"/>
              </a:rPr>
              <a:t>DUT</a:t>
            </a:r>
            <a:r>
              <a:rPr lang="zh-CN" altLang="en-US" sz="1600" dirty="0">
                <a:latin typeface="Times New Roman" panose="02020603050405020304" pitchFamily="18" charset="0"/>
                <a:ea typeface="等线" panose="02010600030101010101" pitchFamily="2" charset="-122"/>
                <a:cs typeface="Times New Roman" panose="02020603050405020304" pitchFamily="18" charset="0"/>
                <a:sym typeface="+mn-ea"/>
              </a:rPr>
              <a:t>与束流望远镜系统的事例对齐</a:t>
            </a: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marL="457200" lvl="1" indent="-457200">
              <a:lnSpc>
                <a:spcPts val="2600"/>
              </a:lnSpc>
              <a:buClr>
                <a:srgbClr val="0070C0"/>
              </a:buClr>
              <a:buSzPct val="80000"/>
              <a:buFont typeface="Wingdings" panose="05000000000000000000" pitchFamily="2" charset="2"/>
              <a:buChar char="p"/>
            </a:pP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933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DAD03-A69A-4CB7-5D11-CBBE3F734BCE}"/>
            </a:ext>
          </a:extLst>
        </p:cNvPr>
        <p:cNvGrpSpPr/>
        <p:nvPr/>
      </p:nvGrpSpPr>
      <p:grpSpPr>
        <a:xfrm>
          <a:off x="0" y="0"/>
          <a:ext cx="0" cy="0"/>
          <a:chOff x="0" y="0"/>
          <a:chExt cx="0" cy="0"/>
        </a:xfrm>
      </p:grpSpPr>
      <p:pic>
        <p:nvPicPr>
          <p:cNvPr id="11" name="图片 10">
            <a:extLst>
              <a:ext uri="{FF2B5EF4-FFF2-40B4-BE49-F238E27FC236}">
                <a16:creationId xmlns:a16="http://schemas.microsoft.com/office/drawing/2014/main" id="{4BB893B0-1AA8-9235-1FBF-6AAEE2122125}"/>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74327772-9B9F-F55F-01EB-71CCA55A1B42}"/>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2.</a:t>
            </a:r>
            <a:r>
              <a:rPr lang="zh-CN" altLang="en-US" dirty="0">
                <a:solidFill>
                  <a:schemeClr val="bg1"/>
                </a:solidFill>
              </a:rPr>
              <a:t>设计方案</a:t>
            </a:r>
            <a:r>
              <a:rPr lang="en-US" altLang="zh-CN" dirty="0">
                <a:solidFill>
                  <a:schemeClr val="bg1"/>
                </a:solidFill>
              </a:rPr>
              <a:t>-</a:t>
            </a:r>
            <a:r>
              <a:rPr lang="zh-CN" altLang="en-US" dirty="0">
                <a:solidFill>
                  <a:schemeClr val="bg1"/>
                </a:solidFill>
              </a:rPr>
              <a:t>望远镜探测模块</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6E1D19E6-5F85-52F1-F184-0B3BE547A603}"/>
              </a:ext>
            </a:extLst>
          </p:cNvPr>
          <p:cNvSpPr>
            <a:spLocks noGrp="1"/>
          </p:cNvSpPr>
          <p:nvPr>
            <p:ph type="sldNum" sz="quarter" idx="12"/>
          </p:nvPr>
        </p:nvSpPr>
        <p:spPr/>
        <p:txBody>
          <a:bodyPr/>
          <a:lstStyle/>
          <a:p>
            <a:fld id="{565CE74E-AB26-4998-AD42-012C4C1AD076}" type="slidenum">
              <a:rPr lang="zh-CN" altLang="en-US" smtClean="0"/>
              <a:t>6</a:t>
            </a:fld>
            <a:endParaRPr lang="zh-CN" altLang="en-US"/>
          </a:p>
        </p:txBody>
      </p:sp>
      <p:pic>
        <p:nvPicPr>
          <p:cNvPr id="10" name="图片 9">
            <a:extLst>
              <a:ext uri="{FF2B5EF4-FFF2-40B4-BE49-F238E27FC236}">
                <a16:creationId xmlns:a16="http://schemas.microsoft.com/office/drawing/2014/main" id="{216EBB39-EF30-094C-3E48-5CD7363EB8B8}"/>
              </a:ext>
            </a:extLst>
          </p:cNvPr>
          <p:cNvPicPr>
            <a:picLocks noChangeAspect="1"/>
          </p:cNvPicPr>
          <p:nvPr/>
        </p:nvPicPr>
        <p:blipFill>
          <a:blip r:embed="rId3"/>
          <a:stretch>
            <a:fillRect/>
          </a:stretch>
        </p:blipFill>
        <p:spPr>
          <a:xfrm>
            <a:off x="9370004" y="1815395"/>
            <a:ext cx="2723668" cy="4115385"/>
          </a:xfrm>
          <a:prstGeom prst="rect">
            <a:avLst/>
          </a:prstGeom>
        </p:spPr>
      </p:pic>
      <p:sp>
        <p:nvSpPr>
          <p:cNvPr id="8" name="文本框 2">
            <a:extLst>
              <a:ext uri="{FF2B5EF4-FFF2-40B4-BE49-F238E27FC236}">
                <a16:creationId xmlns:a16="http://schemas.microsoft.com/office/drawing/2014/main" id="{BF13254A-09AA-8AF4-8C7F-4F60620C91FE}"/>
              </a:ext>
            </a:extLst>
          </p:cNvPr>
          <p:cNvSpPr txBox="1">
            <a:spLocks noChangeArrowheads="1"/>
          </p:cNvSpPr>
          <p:nvPr/>
        </p:nvSpPr>
        <p:spPr bwMode="auto">
          <a:xfrm>
            <a:off x="384698" y="1054234"/>
            <a:ext cx="5711301" cy="5563831"/>
          </a:xfrm>
          <a:prstGeom prst="rect">
            <a:avLst/>
          </a:prstGeom>
          <a:noFill/>
          <a:ln w="15875">
            <a:noFill/>
            <a:prstDash val="lg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285750" lvl="1" indent="-285750" fontAlgn="auto">
              <a:lnSpc>
                <a:spcPts val="2600"/>
              </a:lnSpc>
              <a:spcBef>
                <a:spcPts val="600"/>
              </a:spcBef>
              <a:buClr>
                <a:srgbClr val="0070C0"/>
              </a:buClr>
              <a:buSzPct val="80000"/>
              <a:buFont typeface="Wingdings" panose="05000000000000000000" pitchFamily="2" charset="2"/>
              <a:buChar char="p"/>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采用</a:t>
            </a: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MAPS</a:t>
            </a: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型硅像素芯片</a:t>
            </a: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MIMOSA-28</a:t>
            </a:r>
          </a:p>
          <a:p>
            <a:pPr marL="742950" lvl="2" indent="-342900" fontAlgn="auto">
              <a:lnSpc>
                <a:spcPts val="2600"/>
              </a:lnSpc>
              <a:spcBef>
                <a:spcPts val="300"/>
              </a:spcBef>
              <a:buClr>
                <a:srgbClr val="0070C0"/>
              </a:buClr>
              <a:buSzPct val="80000"/>
              <a:buFont typeface="Wingdings" panose="05000000000000000000" pitchFamily="2" charset="2"/>
              <a:buChar char="Ø"/>
            </a:pP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已减薄至</a:t>
            </a:r>
            <a:r>
              <a:rPr lang="en-US" altLang="zh-CN"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50 </a:t>
            </a:r>
            <a:r>
              <a:rPr lang="en-US" altLang="zh-CN" sz="1600" dirty="0" err="1">
                <a:solidFill>
                  <a:srgbClr val="FF0000"/>
                </a:solidFill>
                <a:latin typeface="Times New Roman" panose="02020603050405020304" pitchFamily="18" charset="0"/>
                <a:ea typeface="等线" panose="02010600030101010101" pitchFamily="2" charset="-122"/>
                <a:cs typeface="Times New Roman" panose="02020603050405020304" pitchFamily="18" charset="0"/>
              </a:rPr>
              <a:t>μm</a:t>
            </a:r>
            <a:r>
              <a:rPr lang="en-US" altLang="zh-CN"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 </a:t>
            </a: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降低探测模块物质量</a:t>
            </a:r>
            <a:endPar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fontAlgn="auto">
              <a:lnSpc>
                <a:spcPts val="2600"/>
              </a:lnSpc>
              <a:spcBef>
                <a:spcPts val="300"/>
              </a:spcBef>
              <a:buClr>
                <a:srgbClr val="0070C0"/>
              </a:buClr>
              <a:buSzPct val="80000"/>
              <a:buFont typeface="Wingdings" panose="05000000000000000000" pitchFamily="2" charset="2"/>
              <a:buChar char="Ø"/>
            </a:pP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像素尺寸</a:t>
            </a:r>
            <a:r>
              <a:rPr lang="en-US" altLang="zh-CN"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20.7 </a:t>
            </a:r>
            <a:r>
              <a:rPr lang="en-US" altLang="zh-CN" sz="1600" dirty="0" err="1">
                <a:solidFill>
                  <a:srgbClr val="FF0000"/>
                </a:solidFill>
                <a:latin typeface="Times New Roman" panose="02020603050405020304" pitchFamily="18" charset="0"/>
                <a:ea typeface="等线" panose="02010600030101010101" pitchFamily="2" charset="-122"/>
                <a:cs typeface="Times New Roman" panose="02020603050405020304" pitchFamily="18" charset="0"/>
              </a:rPr>
              <a:t>μm</a:t>
            </a:r>
            <a:r>
              <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芯片空间分辨好于</a:t>
            </a:r>
            <a:r>
              <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5 </a:t>
            </a:r>
            <a:r>
              <a:rPr lang="en-US" altLang="zh-CN" sz="16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μm</a:t>
            </a:r>
            <a:endPar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fontAlgn="auto">
              <a:lnSpc>
                <a:spcPts val="2600"/>
              </a:lnSpc>
              <a:spcBef>
                <a:spcPts val="300"/>
              </a:spcBef>
              <a:buClr>
                <a:srgbClr val="0070C0"/>
              </a:buClr>
              <a:buSzPct val="80000"/>
              <a:buFont typeface="Wingdings" panose="05000000000000000000" pitchFamily="2" charset="2"/>
              <a:buChar char="Ø"/>
            </a:pP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芯片尺寸</a:t>
            </a:r>
            <a:r>
              <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22.22 mm × 22.71 mm </a:t>
            </a: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t>
            </a: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芯片灵敏区面积约</a:t>
            </a:r>
            <a:r>
              <a:rPr lang="en-US" altLang="zh-CN"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3.8 cm</a:t>
            </a:r>
            <a:r>
              <a:rPr lang="en-US" altLang="zh-CN" sz="1600" baseline="300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2</a:t>
            </a: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 </a:t>
            </a: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与束斑尺寸基本一致</a:t>
            </a:r>
            <a:endPar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a:lnSpc>
                <a:spcPts val="2600"/>
              </a:lnSpc>
              <a:spcBef>
                <a:spcPts val="300"/>
              </a:spcBef>
              <a:buClr>
                <a:srgbClr val="0070C0"/>
              </a:buClr>
              <a:buSzPct val="80000"/>
              <a:buFont typeface="Wingdings" panose="05000000000000000000" pitchFamily="2" charset="2"/>
              <a:buChar char="Ø"/>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芯片采用帧读出，读出时间为</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185.6 μs</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→一帧内存在多个质子径迹，</a:t>
            </a:r>
            <a:r>
              <a:rPr lang="zh-CN" altLang="en-US"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需要一套高效的寻迹算法</a:t>
            </a:r>
            <a:endParaRPr lang="en-US" altLang="zh-CN" sz="16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fontAlgn="auto">
              <a:lnSpc>
                <a:spcPts val="2600"/>
              </a:lnSpc>
              <a:spcBef>
                <a:spcPts val="300"/>
              </a:spcBef>
              <a:buClr>
                <a:srgbClr val="0070C0"/>
              </a:buClr>
              <a:buSzPct val="80000"/>
              <a:buFont typeface="Wingdings" panose="05000000000000000000" pitchFamily="2" charset="2"/>
              <a:buChar char="Ø"/>
            </a:pP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零压缩：</a:t>
            </a:r>
            <a:r>
              <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10k Hz</a:t>
            </a:r>
            <a:r>
              <a:rPr lang="zh-CN" altLang="en-US"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事例率下单个芯片数据量</a:t>
            </a:r>
            <a:r>
              <a:rPr lang="en-US" altLang="zh-CN" sz="16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~0.3 MB/s </a:t>
            </a:r>
          </a:p>
          <a:p>
            <a:pPr marL="268605" lvl="1" indent="-268605" fontAlgn="auto">
              <a:lnSpc>
                <a:spcPts val="2600"/>
              </a:lnSpc>
              <a:spcBef>
                <a:spcPts val="600"/>
              </a:spcBef>
              <a:buClr>
                <a:srgbClr val="0070C0"/>
              </a:buClr>
              <a:buSzPct val="80000"/>
              <a:buFont typeface="Wingdings" panose="05000000000000000000" pitchFamily="2" charset="2"/>
              <a:buChar char="p"/>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前端</a:t>
            </a: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PCB</a:t>
            </a: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板</a:t>
            </a: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742950" lvl="2" indent="-285750" fontAlgn="auto">
              <a:lnSpc>
                <a:spcPts val="2600"/>
              </a:lnSpc>
              <a:spcBef>
                <a:spcPts val="300"/>
              </a:spcBef>
              <a:buClr>
                <a:srgbClr val="0070C0"/>
              </a:buClr>
              <a:buSzPct val="80000"/>
              <a:buFont typeface="Wingdings" panose="05000000000000000000" pitchFamily="2" charset="2"/>
              <a:buChar char="Ø"/>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采用镂空设计，低物质量的灵敏区面积约</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3.6 cm</a:t>
            </a:r>
            <a:r>
              <a:rPr lang="en-US" altLang="zh-CN" sz="1600" baseline="30000" dirty="0">
                <a:latin typeface="Times New Roman" panose="02020603050405020304" pitchFamily="18" charset="0"/>
                <a:ea typeface="等线" panose="02010600030101010101" pitchFamily="2" charset="-122"/>
                <a:cs typeface="Times New Roman" panose="02020603050405020304" pitchFamily="18" charset="0"/>
              </a:rPr>
              <a:t>2</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a:t>
            </a:r>
            <a:r>
              <a:rPr lang="zh-CN" altLang="en-US"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物质量达到</a:t>
            </a:r>
            <a:r>
              <a:rPr lang="en-US" altLang="zh-CN"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0.061% X</a:t>
            </a:r>
            <a:r>
              <a:rPr lang="en-US" altLang="zh-CN" sz="1600" b="1" baseline="-250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0</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50 </a:t>
            </a:r>
            <a:r>
              <a:rPr lang="en-US" altLang="zh-CN" sz="1600" dirty="0" err="1">
                <a:latin typeface="Times New Roman" panose="02020603050405020304" pitchFamily="18" charset="0"/>
                <a:ea typeface="等线" panose="02010600030101010101" pitchFamily="2" charset="-122"/>
                <a:cs typeface="Times New Roman" panose="02020603050405020304" pitchFamily="18" charset="0"/>
              </a:rPr>
              <a:t>μm</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 Si + 2</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层</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12.5 </a:t>
            </a:r>
            <a:r>
              <a:rPr lang="en-US" altLang="zh-CN" sz="1600" dirty="0" err="1">
                <a:latin typeface="Times New Roman" panose="02020603050405020304" pitchFamily="18" charset="0"/>
                <a:ea typeface="等线" panose="02010600030101010101" pitchFamily="2" charset="-122"/>
                <a:cs typeface="Times New Roman" panose="02020603050405020304" pitchFamily="18" charset="0"/>
              </a:rPr>
              <a:t>μm</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 </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遮光薄膜）</a:t>
            </a: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marL="742950" lvl="2" indent="-285750" fontAlgn="auto">
              <a:lnSpc>
                <a:spcPts val="2600"/>
              </a:lnSpc>
              <a:spcBef>
                <a:spcPts val="300"/>
              </a:spcBef>
              <a:buClr>
                <a:srgbClr val="0070C0"/>
              </a:buClr>
              <a:buSzPct val="80000"/>
              <a:buFont typeface="Wingdings" panose="05000000000000000000" pitchFamily="2" charset="2"/>
              <a:buChar char="Ø"/>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只包含无源元器件，减少辐照损伤的影响</a:t>
            </a: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marL="285750" lvl="1" indent="-285750" fontAlgn="auto">
              <a:lnSpc>
                <a:spcPts val="2600"/>
              </a:lnSpc>
              <a:spcBef>
                <a:spcPts val="600"/>
              </a:spcBef>
              <a:buClr>
                <a:srgbClr val="0070C0"/>
              </a:buClr>
              <a:buSzPct val="80000"/>
              <a:buFont typeface="Wingdings" panose="05000000000000000000" pitchFamily="2" charset="2"/>
              <a:buChar char="p"/>
            </a:pPr>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铝制屏蔽盒</a:t>
            </a: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742950" lvl="2" indent="-285750" fontAlgn="auto">
              <a:lnSpc>
                <a:spcPts val="2600"/>
              </a:lnSpc>
              <a:spcBef>
                <a:spcPts val="300"/>
              </a:spcBef>
              <a:buClr>
                <a:srgbClr val="0070C0"/>
              </a:buClr>
              <a:buSzPct val="80000"/>
              <a:buFont typeface="Wingdings" panose="05000000000000000000" pitchFamily="2" charset="2"/>
              <a:buChar char="Ø"/>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用于保护芯片，进行避光处理</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a:t>
            </a:r>
          </a:p>
          <a:p>
            <a:pPr marL="742950" lvl="2" indent="-285750" fontAlgn="auto">
              <a:lnSpc>
                <a:spcPts val="2600"/>
              </a:lnSpc>
              <a:spcBef>
                <a:spcPts val="300"/>
              </a:spcBef>
              <a:buClr>
                <a:srgbClr val="0070C0"/>
              </a:buClr>
              <a:buSzPct val="80000"/>
              <a:buFont typeface="Wingdings" panose="05000000000000000000" pitchFamily="2" charset="2"/>
              <a:buChar char="Ø"/>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通过冷却水控制内部温度</a:t>
            </a: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16031F2A-2F89-0C2B-9C07-7944601E03BB}"/>
              </a:ext>
            </a:extLst>
          </p:cNvPr>
          <p:cNvPicPr>
            <a:picLocks noChangeAspect="1"/>
          </p:cNvPicPr>
          <p:nvPr/>
        </p:nvPicPr>
        <p:blipFill>
          <a:blip r:embed="rId4"/>
          <a:stretch>
            <a:fillRect/>
          </a:stretch>
        </p:blipFill>
        <p:spPr>
          <a:xfrm>
            <a:off x="6060000" y="1994212"/>
            <a:ext cx="3188801" cy="3757749"/>
          </a:xfrm>
          <a:prstGeom prst="rect">
            <a:avLst/>
          </a:prstGeom>
        </p:spPr>
      </p:pic>
    </p:spTree>
    <p:extLst>
      <p:ext uri="{BB962C8B-B14F-4D97-AF65-F5344CB8AC3E}">
        <p14:creationId xmlns:p14="http://schemas.microsoft.com/office/powerpoint/2010/main" val="181564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6A428-7873-86CB-ECE5-01B00EF5D187}"/>
            </a:ext>
          </a:extLst>
        </p:cNvPr>
        <p:cNvGrpSpPr/>
        <p:nvPr/>
      </p:nvGrpSpPr>
      <p:grpSpPr>
        <a:xfrm>
          <a:off x="0" y="0"/>
          <a:ext cx="0" cy="0"/>
          <a:chOff x="0" y="0"/>
          <a:chExt cx="0" cy="0"/>
        </a:xfrm>
      </p:grpSpPr>
      <p:pic>
        <p:nvPicPr>
          <p:cNvPr id="14" name="图片 13">
            <a:extLst>
              <a:ext uri="{FF2B5EF4-FFF2-40B4-BE49-F238E27FC236}">
                <a16:creationId xmlns:a16="http://schemas.microsoft.com/office/drawing/2014/main" id="{2D4E80A3-BE10-049B-C6E0-10BE421D22C0}"/>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E039CAD8-992B-A9E2-E12E-DB1309A35455}"/>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2.</a:t>
            </a:r>
            <a:r>
              <a:rPr lang="zh-CN" altLang="en-US" dirty="0">
                <a:solidFill>
                  <a:schemeClr val="bg1"/>
                </a:solidFill>
              </a:rPr>
              <a:t>设计方案</a:t>
            </a:r>
            <a:r>
              <a:rPr lang="en-US" altLang="zh-CN" dirty="0">
                <a:solidFill>
                  <a:schemeClr val="bg1"/>
                </a:solidFill>
              </a:rPr>
              <a:t>-</a:t>
            </a:r>
            <a:r>
              <a:rPr lang="zh-CN" altLang="en-US" dirty="0">
                <a:solidFill>
                  <a:schemeClr val="bg1"/>
                </a:solidFill>
              </a:rPr>
              <a:t>预期分辨率</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7F41DB57-36DE-651A-50D4-410DCAC2E236}"/>
              </a:ext>
            </a:extLst>
          </p:cNvPr>
          <p:cNvSpPr>
            <a:spLocks noGrp="1"/>
          </p:cNvSpPr>
          <p:nvPr>
            <p:ph type="sldNum" sz="quarter" idx="12"/>
          </p:nvPr>
        </p:nvSpPr>
        <p:spPr/>
        <p:txBody>
          <a:bodyPr/>
          <a:lstStyle/>
          <a:p>
            <a:fld id="{565CE74E-AB26-4998-AD42-012C4C1AD076}" type="slidenum">
              <a:rPr lang="zh-CN" altLang="en-US" smtClean="0"/>
              <a:t>7</a:t>
            </a:fld>
            <a:endParaRPr lang="zh-CN" altLang="en-US"/>
          </a:p>
        </p:txBody>
      </p:sp>
      <p:pic>
        <p:nvPicPr>
          <p:cNvPr id="7" name="图片 6">
            <a:extLst>
              <a:ext uri="{FF2B5EF4-FFF2-40B4-BE49-F238E27FC236}">
                <a16:creationId xmlns:a16="http://schemas.microsoft.com/office/drawing/2014/main" id="{830F32C4-3D8C-2241-53C8-D44274247B46}"/>
              </a:ext>
            </a:extLst>
          </p:cNvPr>
          <p:cNvPicPr>
            <a:picLocks noChangeAspect="1"/>
          </p:cNvPicPr>
          <p:nvPr/>
        </p:nvPicPr>
        <p:blipFill>
          <a:blip r:embed="rId3"/>
          <a:stretch>
            <a:fillRect/>
          </a:stretch>
        </p:blipFill>
        <p:spPr>
          <a:xfrm>
            <a:off x="6875543" y="1101981"/>
            <a:ext cx="4602226" cy="2697857"/>
          </a:xfrm>
          <a:prstGeom prst="rect">
            <a:avLst/>
          </a:prstGeom>
        </p:spPr>
      </p:pic>
      <p:sp>
        <p:nvSpPr>
          <p:cNvPr id="2" name="文本框 1">
            <a:extLst>
              <a:ext uri="{FF2B5EF4-FFF2-40B4-BE49-F238E27FC236}">
                <a16:creationId xmlns:a16="http://schemas.microsoft.com/office/drawing/2014/main" id="{DEDF9DD2-DBB3-151F-C740-77EDC5FC1A1E}"/>
              </a:ext>
            </a:extLst>
          </p:cNvPr>
          <p:cNvSpPr txBox="1"/>
          <p:nvPr/>
        </p:nvSpPr>
        <p:spPr>
          <a:xfrm>
            <a:off x="806409" y="1427787"/>
            <a:ext cx="5700938" cy="7324090"/>
          </a:xfrm>
          <a:prstGeom prst="rect">
            <a:avLst/>
          </a:prstGeom>
          <a:noFill/>
        </p:spPr>
        <p:txBody>
          <a:bodyPr wrap="square" rtlCol="0">
            <a:spAutoFit/>
          </a:bodyPr>
          <a:lstStyle/>
          <a:p>
            <a:pPr marL="457200" lvl="1" indent="-457200">
              <a:lnSpc>
                <a:spcPts val="2600"/>
              </a:lnSpc>
              <a:buClr>
                <a:srgbClr val="0070C0"/>
              </a:buClr>
              <a:buSzPct val="80000"/>
              <a:buFont typeface="Wingdings" panose="05000000000000000000" pitchFamily="2" charset="2"/>
              <a:buChar char="p"/>
            </a:pP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束流望远镜模拟：</a:t>
            </a:r>
            <a:endParaRPr lang="en-US" altLang="zh-CN" sz="2000" dirty="0">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a:lnSpc>
                <a:spcPts val="2600"/>
              </a:lnSpc>
              <a:spcBef>
                <a:spcPts val="600"/>
              </a:spcBef>
              <a:buClr>
                <a:srgbClr val="0070C0"/>
              </a:buClr>
              <a:buSzPct val="80000"/>
              <a:buFont typeface="Wingdings" panose="05000000000000000000" pitchFamily="2" charset="2"/>
              <a:buChar char="Ø"/>
            </a:pPr>
            <a:r>
              <a:rPr lang="en-US" altLang="zh-CN" sz="16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1.6 GeV</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的质子源</a:t>
            </a: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marL="742950" lvl="2" indent="-342900">
              <a:lnSpc>
                <a:spcPts val="2600"/>
              </a:lnSpc>
              <a:spcBef>
                <a:spcPts val="600"/>
              </a:spcBef>
              <a:buClr>
                <a:srgbClr val="0070C0"/>
              </a:buClr>
              <a:buSzPct val="80000"/>
              <a:buFont typeface="Wingdings" panose="05000000000000000000" pitchFamily="2" charset="2"/>
              <a:buChar char="Ø"/>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探测器模型：</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6</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层望远镜系统</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a:t>
            </a:r>
            <a:r>
              <a:rPr lang="zh-CN" altLang="en-US" sz="16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每层物质量为</a:t>
            </a:r>
            <a:r>
              <a:rPr lang="en-US" altLang="zh-CN" sz="16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0.061% X</a:t>
            </a:r>
            <a:r>
              <a:rPr lang="en-US" altLang="zh-CN" sz="1600" baseline="-250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0</a:t>
            </a:r>
            <a:r>
              <a:rPr lang="zh-CN" altLang="en-US" sz="16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，间距</a:t>
            </a:r>
            <a:r>
              <a:rPr lang="en-US" altLang="zh-CN" sz="16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25 mm</a:t>
            </a:r>
          </a:p>
          <a:p>
            <a:pPr marL="742950" lvl="2" indent="-342900">
              <a:lnSpc>
                <a:spcPts val="2600"/>
              </a:lnSpc>
              <a:spcBef>
                <a:spcPts val="600"/>
              </a:spcBef>
              <a:buClr>
                <a:srgbClr val="0070C0"/>
              </a:buClr>
              <a:buSzPct val="80000"/>
              <a:buFont typeface="Wingdings" panose="05000000000000000000" pitchFamily="2" charset="2"/>
              <a:buChar char="Ø"/>
            </a:pP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芯片像素尺寸设置为：</a:t>
            </a:r>
            <a:r>
              <a:rPr lang="en-US" altLang="zh-CN" sz="16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rPr>
              <a:t>20.7 </a:t>
            </a:r>
            <a:r>
              <a:rPr lang="en-US" altLang="zh-CN" sz="1600" dirty="0" err="1">
                <a:solidFill>
                  <a:srgbClr val="00B0F0"/>
                </a:solidFill>
                <a:latin typeface="Times New Roman" panose="02020603050405020304" pitchFamily="18" charset="0"/>
                <a:ea typeface="等线" panose="02010600030101010101" pitchFamily="2" charset="-122"/>
                <a:cs typeface="Times New Roman" panose="02020603050405020304" pitchFamily="18" charset="0"/>
              </a:rPr>
              <a:t>μm</a:t>
            </a:r>
            <a:endParaRPr lang="en-US" altLang="zh-CN" sz="1600" dirty="0">
              <a:solidFill>
                <a:srgbClr val="00B0F0"/>
              </a:solidFill>
              <a:latin typeface="Times New Roman" panose="02020603050405020304" pitchFamily="18" charset="0"/>
              <a:ea typeface="等线" panose="02010600030101010101" pitchFamily="2" charset="-122"/>
              <a:cs typeface="Times New Roman" panose="02020603050405020304" pitchFamily="18" charset="0"/>
            </a:endParaRPr>
          </a:p>
          <a:p>
            <a:pPr marL="457200" lvl="1" indent="-457200">
              <a:lnSpc>
                <a:spcPts val="2600"/>
              </a:lnSpc>
              <a:buClr>
                <a:srgbClr val="0070C0"/>
              </a:buClr>
              <a:buSzPct val="80000"/>
              <a:buFont typeface="Wingdings" panose="05000000000000000000" pitchFamily="2" charset="2"/>
              <a:buChar char="p"/>
            </a:pP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空间分辨率：</a:t>
            </a:r>
            <a:endParaRPr lang="en-US" altLang="zh-CN" sz="2000" dirty="0">
              <a:latin typeface="Times New Roman" panose="02020603050405020304" pitchFamily="18" charset="0"/>
              <a:ea typeface="等线" panose="02010600030101010101" pitchFamily="2" charset="-122"/>
              <a:cs typeface="Times New Roman" panose="02020603050405020304" pitchFamily="18" charset="0"/>
            </a:endParaRPr>
          </a:p>
          <a:p>
            <a:pPr marL="742950" lvl="2" indent="-285750">
              <a:lnSpc>
                <a:spcPts val="2600"/>
              </a:lnSpc>
              <a:buClr>
                <a:srgbClr val="0070C0"/>
              </a:buClr>
              <a:buSzPct val="80000"/>
              <a:buFont typeface="Wingdings" panose="05000000000000000000" pitchFamily="2" charset="2"/>
              <a:buChar char="Ø"/>
            </a:pP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的测量残差 </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 4.84 </a:t>
            </a:r>
            <a:r>
              <a:rPr lang="en-US" altLang="zh-CN" sz="1600" dirty="0" err="1">
                <a:latin typeface="Times New Roman" panose="02020603050405020304" pitchFamily="18" charset="0"/>
                <a:ea typeface="等线" panose="02010600030101010101" pitchFamily="2" charset="-122"/>
                <a:cs typeface="Times New Roman" panose="02020603050405020304" pitchFamily="18" charset="0"/>
              </a:rPr>
              <a:t>μm</a:t>
            </a: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marL="457200" lvl="2">
              <a:lnSpc>
                <a:spcPts val="2600"/>
              </a:lnSpc>
              <a:buClr>
                <a:srgbClr val="0070C0"/>
              </a:buClr>
              <a:buSzPct val="80000"/>
            </a:pP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marL="457200" lvl="2">
              <a:lnSpc>
                <a:spcPts val="2600"/>
              </a:lnSpc>
              <a:buClr>
                <a:srgbClr val="0070C0"/>
              </a:buClr>
              <a:buSzPct val="80000"/>
            </a:pP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marL="457200" lvl="2">
              <a:lnSpc>
                <a:spcPts val="2600"/>
              </a:lnSpc>
              <a:buClr>
                <a:srgbClr val="0070C0"/>
              </a:buClr>
              <a:buSzPct val="80000"/>
            </a:pP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marL="457200" lvl="2">
              <a:lnSpc>
                <a:spcPts val="2600"/>
              </a:lnSpc>
              <a:buClr>
                <a:srgbClr val="0070C0"/>
              </a:buClr>
              <a:buSzPct val="80000"/>
            </a:pP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marL="457200" lvl="2">
              <a:lnSpc>
                <a:spcPts val="2600"/>
              </a:lnSpc>
              <a:buClr>
                <a:srgbClr val="0070C0"/>
              </a:buClr>
              <a:buSzPct val="80000"/>
            </a:pP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lvl="2" indent="-457200">
              <a:lnSpc>
                <a:spcPts val="2600"/>
              </a:lnSpc>
              <a:buClr>
                <a:srgbClr val="0070C0"/>
              </a:buClr>
              <a:buSzPct val="80000"/>
              <a:buFont typeface="Wingdings" panose="05000000000000000000" pitchFamily="2" charset="2"/>
              <a:buChar char="Ø"/>
            </a:pP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的空间分辨率 </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 4.48 </a:t>
            </a:r>
            <a:r>
              <a:rPr lang="en-US" altLang="zh-CN" sz="1600" dirty="0" err="1">
                <a:latin typeface="Times New Roman" panose="02020603050405020304" pitchFamily="18" charset="0"/>
                <a:ea typeface="等线" panose="02010600030101010101" pitchFamily="2" charset="-122"/>
                <a:cs typeface="Times New Roman" panose="02020603050405020304" pitchFamily="18" charset="0"/>
              </a:rPr>
              <a:t>μm</a:t>
            </a:r>
            <a:endParaRPr lang="en-US" altLang="zh-CN" sz="1600" dirty="0">
              <a:latin typeface="Times New Roman" panose="02020603050405020304" pitchFamily="18" charset="0"/>
              <a:ea typeface="等线" panose="02010600030101010101" pitchFamily="2" charset="-122"/>
              <a:cs typeface="Times New Roman" panose="02020603050405020304" pitchFamily="18" charset="0"/>
            </a:endParaRPr>
          </a:p>
          <a:p>
            <a:pPr lvl="2" indent="-457200">
              <a:lnSpc>
                <a:spcPts val="2600"/>
              </a:lnSpc>
              <a:buClr>
                <a:srgbClr val="0070C0"/>
              </a:buClr>
              <a:buSzPct val="80000"/>
              <a:buFont typeface="Wingdings" panose="05000000000000000000" pitchFamily="2" charset="2"/>
              <a:buChar char="Ø"/>
            </a:pPr>
            <a:r>
              <a:rPr lang="zh-CN" altLang="en-US"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望远镜系统的空间分辨率 </a:t>
            </a:r>
            <a:r>
              <a:rPr lang="en-US" altLang="zh-CN"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 1.83 </a:t>
            </a:r>
            <a:r>
              <a:rPr lang="en-US" altLang="zh-CN" sz="1600" b="1" dirty="0" err="1">
                <a:solidFill>
                  <a:srgbClr val="FF0000"/>
                </a:solidFill>
                <a:latin typeface="Times New Roman" panose="02020603050405020304" pitchFamily="18" charset="0"/>
                <a:ea typeface="等线" panose="02010600030101010101" pitchFamily="2" charset="-122"/>
                <a:cs typeface="Times New Roman" panose="02020603050405020304" pitchFamily="18" charset="0"/>
              </a:rPr>
              <a:t>μm</a:t>
            </a:r>
            <a:endParaRPr lang="en-US" altLang="zh-CN"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a:p>
            <a:pPr lvl="2" indent="-457200">
              <a:lnSpc>
                <a:spcPts val="2600"/>
              </a:lnSpc>
              <a:buClr>
                <a:srgbClr val="0070C0"/>
              </a:buClr>
              <a:buSzPct val="80000"/>
              <a:buFont typeface="Wingdings" panose="05000000000000000000" pitchFamily="2" charset="2"/>
              <a:buChar char="Ø"/>
            </a:pPr>
            <a:endParaRPr lang="en-US" altLang="zh-CN" sz="2000" dirty="0">
              <a:latin typeface="Times New Roman" panose="02020603050405020304" pitchFamily="18" charset="0"/>
              <a:ea typeface="等线" panose="02010600030101010101" pitchFamily="2" charset="-122"/>
              <a:cs typeface="Times New Roman" panose="02020603050405020304" pitchFamily="18" charset="0"/>
            </a:endParaRPr>
          </a:p>
          <a:p>
            <a:pPr marL="457200" lvl="1" indent="-457200">
              <a:lnSpc>
                <a:spcPts val="2600"/>
              </a:lnSpc>
              <a:buClr>
                <a:srgbClr val="0070C0"/>
              </a:buClr>
              <a:buSzPct val="80000"/>
              <a:buFont typeface="Wingdings" panose="05000000000000000000" pitchFamily="2" charset="2"/>
              <a:buChar char="p"/>
            </a:pPr>
            <a:endParaRPr lang="en-US" altLang="zh-CN" sz="2000" dirty="0">
              <a:latin typeface="Times New Roman" panose="02020603050405020304" pitchFamily="18" charset="0"/>
              <a:cs typeface="Times New Roman" panose="02020603050405020304" pitchFamily="18" charset="0"/>
            </a:endParaRPr>
          </a:p>
          <a:p>
            <a:pPr marL="457200" lvl="1" indent="-457200">
              <a:lnSpc>
                <a:spcPts val="2600"/>
              </a:lnSpc>
              <a:buClr>
                <a:srgbClr val="0070C0"/>
              </a:buClr>
              <a:buSzPct val="80000"/>
              <a:buFont typeface="Wingdings" panose="05000000000000000000" pitchFamily="2" charset="2"/>
              <a:buChar char="p"/>
            </a:pPr>
            <a:endParaRPr lang="en-US" altLang="zh-CN" sz="2000" dirty="0">
              <a:latin typeface="Times New Roman" panose="02020603050405020304" pitchFamily="18" charset="0"/>
              <a:cs typeface="Times New Roman" panose="02020603050405020304" pitchFamily="18" charset="0"/>
            </a:endParaRPr>
          </a:p>
          <a:p>
            <a:pPr marL="457200" lvl="1" indent="-457200">
              <a:lnSpc>
                <a:spcPts val="2600"/>
              </a:lnSpc>
              <a:buClr>
                <a:srgbClr val="0070C0"/>
              </a:buClr>
              <a:buSzPct val="80000"/>
              <a:buFont typeface="Wingdings" panose="05000000000000000000" pitchFamily="2" charset="2"/>
              <a:buChar char="p"/>
            </a:pPr>
            <a:endParaRPr lang="en-US" altLang="zh-CN" sz="2000" dirty="0">
              <a:latin typeface="Times New Roman" panose="02020603050405020304" pitchFamily="18" charset="0"/>
              <a:cs typeface="Times New Roman" panose="02020603050405020304" pitchFamily="18" charset="0"/>
            </a:endParaRPr>
          </a:p>
          <a:p>
            <a:pPr marL="457200" lvl="1" indent="-457200">
              <a:lnSpc>
                <a:spcPts val="2600"/>
              </a:lnSpc>
              <a:buClr>
                <a:srgbClr val="0070C0"/>
              </a:buClr>
              <a:buSzPct val="80000"/>
              <a:buFont typeface="Wingdings" panose="05000000000000000000" pitchFamily="2" charset="2"/>
              <a:buChar char="p"/>
            </a:pPr>
            <a:endParaRPr lang="en-US" altLang="zh-CN" sz="2000" dirty="0">
              <a:latin typeface="Times New Roman" panose="02020603050405020304" pitchFamily="18" charset="0"/>
              <a:cs typeface="Times New Roman" panose="02020603050405020304" pitchFamily="18" charset="0"/>
            </a:endParaRPr>
          </a:p>
          <a:p>
            <a:pPr marL="457200" lvl="1" indent="-457200">
              <a:lnSpc>
                <a:spcPts val="2600"/>
              </a:lnSpc>
              <a:buClr>
                <a:srgbClr val="0070C0"/>
              </a:buClr>
              <a:buSzPct val="80000"/>
              <a:buFont typeface="Wingdings" panose="05000000000000000000" pitchFamily="2" charset="2"/>
              <a:buChar char="p"/>
            </a:pPr>
            <a:endParaRPr lang="en-US" altLang="zh-CN" sz="2000" dirty="0">
              <a:latin typeface="Times New Roman" panose="02020603050405020304" pitchFamily="18" charset="0"/>
              <a:cs typeface="Times New Roman" panose="02020603050405020304" pitchFamily="18" charset="0"/>
            </a:endParaRPr>
          </a:p>
          <a:p>
            <a:pPr marL="457200" lvl="1" indent="-457200">
              <a:lnSpc>
                <a:spcPts val="2600"/>
              </a:lnSpc>
              <a:buClr>
                <a:srgbClr val="0070C0"/>
              </a:buClr>
              <a:buSzPct val="80000"/>
              <a:buFont typeface="Wingdings" panose="05000000000000000000" pitchFamily="2" charset="2"/>
              <a:buChar char="p"/>
            </a:pPr>
            <a:endParaRPr lang="en-US" altLang="zh-CN" sz="2000" dirty="0">
              <a:latin typeface="Times New Roman" panose="02020603050405020304" pitchFamily="18" charset="0"/>
              <a:cs typeface="Times New Roman" panose="02020603050405020304" pitchFamily="18" charset="0"/>
            </a:endParaRPr>
          </a:p>
        </p:txBody>
      </p:sp>
      <p:pic>
        <p:nvPicPr>
          <p:cNvPr id="3" name="图片 2" descr="194e1af9351c9c43ab49310115e497b">
            <a:extLst>
              <a:ext uri="{FF2B5EF4-FFF2-40B4-BE49-F238E27FC236}">
                <a16:creationId xmlns:a16="http://schemas.microsoft.com/office/drawing/2014/main" id="{7ABCC55E-022F-4E33-F2CE-C89F0BF0E42B}"/>
              </a:ext>
            </a:extLst>
          </p:cNvPr>
          <p:cNvPicPr>
            <a:picLocks noChangeAspect="1"/>
          </p:cNvPicPr>
          <p:nvPr/>
        </p:nvPicPr>
        <p:blipFill>
          <a:blip r:embed="rId4"/>
          <a:stretch>
            <a:fillRect/>
          </a:stretch>
        </p:blipFill>
        <p:spPr>
          <a:xfrm>
            <a:off x="6421866" y="4016432"/>
            <a:ext cx="5385435" cy="2575560"/>
          </a:xfrm>
          <a:prstGeom prst="rect">
            <a:avLst/>
          </a:prstGeom>
        </p:spPr>
      </p:pic>
      <p:pic>
        <p:nvPicPr>
          <p:cNvPr id="8" name="图片 7">
            <a:extLst>
              <a:ext uri="{FF2B5EF4-FFF2-40B4-BE49-F238E27FC236}">
                <a16:creationId xmlns:a16="http://schemas.microsoft.com/office/drawing/2014/main" id="{D1E22B74-A3B1-441B-1D4B-01BE634A7E34}"/>
              </a:ext>
            </a:extLst>
          </p:cNvPr>
          <p:cNvPicPr>
            <a:picLocks noChangeAspect="1"/>
          </p:cNvPicPr>
          <p:nvPr/>
        </p:nvPicPr>
        <p:blipFill>
          <a:blip r:embed="rId5"/>
          <a:stretch>
            <a:fillRect/>
          </a:stretch>
        </p:blipFill>
        <p:spPr>
          <a:xfrm>
            <a:off x="2358697" y="4521109"/>
            <a:ext cx="2339260" cy="1201737"/>
          </a:xfrm>
          <a:prstGeom prst="rect">
            <a:avLst/>
          </a:prstGeom>
        </p:spPr>
      </p:pic>
      <p:sp>
        <p:nvSpPr>
          <p:cNvPr id="9" name="椭圆 8">
            <a:extLst>
              <a:ext uri="{FF2B5EF4-FFF2-40B4-BE49-F238E27FC236}">
                <a16:creationId xmlns:a16="http://schemas.microsoft.com/office/drawing/2014/main" id="{086D1A18-C7AA-F2B7-A744-349C38525497}"/>
              </a:ext>
            </a:extLst>
          </p:cNvPr>
          <p:cNvSpPr/>
          <p:nvPr/>
        </p:nvSpPr>
        <p:spPr>
          <a:xfrm>
            <a:off x="981047" y="4078788"/>
            <a:ext cx="5094561" cy="528045"/>
          </a:xfrm>
          <a:prstGeom prst="ellipse">
            <a:avLst/>
          </a:prstGeom>
          <a:noFill/>
          <a:ln w="28575">
            <a:solidFill>
              <a:srgbClr val="0207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274DCA2F-6871-06FB-9A28-D69CC7FE5A46}"/>
                  </a:ext>
                </a:extLst>
              </p:cNvPr>
              <p:cNvSpPr txBox="1"/>
              <p:nvPr/>
            </p:nvSpPr>
            <p:spPr>
              <a:xfrm>
                <a:off x="890485" y="4128203"/>
                <a:ext cx="5275684" cy="962892"/>
              </a:xfrm>
              <a:prstGeom prst="rect">
                <a:avLst/>
              </a:prstGeom>
              <a:noFill/>
            </p:spPr>
            <p:txBody>
              <a:bodyPr vert="horz" wrap="square" rtlCol="0">
                <a:spAutoFit/>
              </a:bodyPr>
              <a:lstStyle/>
              <a:p>
                <a:pPr algn="ctr"/>
                <a:r>
                  <a:rPr lang="en-US" altLang="zh-CN" dirty="0">
                    <a:latin typeface="等线" panose="02010600030101010101" pitchFamily="2" charset="-122"/>
                    <a:ea typeface="等线" panose="02010600030101010101" pitchFamily="2" charset="-122"/>
                    <a:cs typeface="Times New Roman" panose="02020603050405020304" pitchFamily="18" charset="0"/>
                  </a:rPr>
                  <a:t>DUT</a:t>
                </a:r>
                <a:r>
                  <a:rPr lang="zh-CN" altLang="en-US" dirty="0">
                    <a:latin typeface="等线" panose="02010600030101010101" pitchFamily="2" charset="-122"/>
                    <a:ea typeface="等线" panose="02010600030101010101" pitchFamily="2" charset="-122"/>
                    <a:cs typeface="Times New Roman" panose="02020603050405020304" pitchFamily="18" charset="0"/>
                  </a:rPr>
                  <a:t>的测量残差：</a:t>
                </a:r>
                <a14:m>
                  <m:oMath xmlns:m="http://schemas.openxmlformats.org/officeDocument/2006/math">
                    <m:sSubSup>
                      <m:sSubSupPr>
                        <m:ctrlPr>
                          <a:rPr lang="en-US" altLang="zh-CN" i="1" smtClean="0">
                            <a:latin typeface="Cambria Math" panose="02040503050406030204" pitchFamily="18" charset="0"/>
                          </a:rPr>
                        </m:ctrlPr>
                      </m:sSubSupPr>
                      <m:e>
                        <m:r>
                          <a:rPr lang="zh-CN" altLang="en-US" i="1" smtClean="0">
                            <a:latin typeface="Cambria Math" panose="02040503050406030204" pitchFamily="18" charset="0"/>
                          </a:rPr>
                          <m:t>𝜎</m:t>
                        </m:r>
                      </m:e>
                      <m:sub>
                        <m:r>
                          <m:rPr>
                            <m:sty m:val="p"/>
                          </m:rPr>
                          <a:rPr lang="en-US" altLang="zh-CN" i="1">
                            <a:latin typeface="Cambria Math" panose="02040503050406030204" pitchFamily="18" charset="0"/>
                          </a:rPr>
                          <m:t>meas</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bSup>
                      <m:sSubSupPr>
                        <m:ctrlPr>
                          <a:rPr lang="en-US" altLang="zh-CN" i="1" smtClean="0">
                            <a:latin typeface="Cambria Math" panose="02040503050406030204" pitchFamily="18" charset="0"/>
                          </a:rPr>
                        </m:ctrlPr>
                      </m:sSubSupPr>
                      <m:e>
                        <m:r>
                          <a:rPr lang="zh-CN" altLang="en-US" i="1">
                            <a:latin typeface="Cambria Math" panose="02040503050406030204" pitchFamily="18" charset="0"/>
                          </a:rPr>
                          <m:t>𝜎</m:t>
                        </m:r>
                      </m:e>
                      <m:sub>
                        <m:r>
                          <m:rPr>
                            <m:sty m:val="p"/>
                          </m:rPr>
                          <a:rPr lang="en-US" altLang="zh-CN" i="1">
                            <a:latin typeface="Cambria Math" panose="02040503050406030204" pitchFamily="18" charset="0"/>
                          </a:rPr>
                          <m:t>DUT</m:t>
                        </m:r>
                      </m:sub>
                      <m:sup>
                        <m:r>
                          <a:rPr lang="en-US" altLang="zh-CN" i="1">
                            <a:latin typeface="Cambria Math" panose="02040503050406030204" pitchFamily="18" charset="0"/>
                          </a:rPr>
                          <m:t>2</m:t>
                        </m:r>
                      </m:sup>
                    </m:sSubSup>
                    <m:r>
                      <a:rPr lang="en-US" altLang="zh-CN" i="1">
                        <a:latin typeface="Cambria Math" panose="02040503050406030204" pitchFamily="18" charset="0"/>
                      </a:rPr>
                      <m:t>+</m:t>
                    </m:r>
                  </m:oMath>
                </a14:m>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sSubSup>
                      <m:sSubSupPr>
                        <m:ctrlPr>
                          <a:rPr lang="en-US" altLang="zh-CN" i="1" smtClean="0">
                            <a:latin typeface="Cambria Math" panose="02040503050406030204" pitchFamily="18" charset="0"/>
                          </a:rPr>
                        </m:ctrlPr>
                      </m:sSubSupPr>
                      <m:e>
                        <m:r>
                          <a:rPr lang="zh-CN" altLang="en-US" i="1">
                            <a:latin typeface="Cambria Math" panose="02040503050406030204" pitchFamily="18" charset="0"/>
                          </a:rPr>
                          <m:t>𝜎</m:t>
                        </m:r>
                      </m:e>
                      <m:sub>
                        <m:r>
                          <a:rPr lang="en-US" altLang="zh-CN" b="0" i="1" smtClean="0">
                            <a:latin typeface="Cambria Math" panose="02040503050406030204" pitchFamily="18" charset="0"/>
                          </a:rPr>
                          <m:t>𝑡𝑒𝑙</m:t>
                        </m:r>
                      </m:sub>
                      <m:sup>
                        <m:r>
                          <a:rPr lang="en-US" altLang="zh-CN" i="1">
                            <a:latin typeface="Cambria Math" panose="02040503050406030204" pitchFamily="18" charset="0"/>
                          </a:rPr>
                          <m:t>2</m:t>
                        </m:r>
                      </m:sup>
                    </m:sSubSup>
                  </m:oMath>
                </a14:m>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algn="ct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dirty="0">
                  <a:latin typeface="Times New Roman" panose="02020603050405020304" pitchFamily="18" charset="0"/>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274DCA2F-6871-06FB-9A28-D69CC7FE5A46}"/>
                  </a:ext>
                </a:extLst>
              </p:cNvPr>
              <p:cNvSpPr txBox="1">
                <a:spLocks noRot="1" noChangeAspect="1" noMove="1" noResize="1" noEditPoints="1" noAdjustHandles="1" noChangeArrowheads="1" noChangeShapeType="1" noTextEdit="1"/>
              </p:cNvSpPr>
              <p:nvPr/>
            </p:nvSpPr>
            <p:spPr>
              <a:xfrm>
                <a:off x="890485" y="4128203"/>
                <a:ext cx="5275684" cy="962892"/>
              </a:xfrm>
              <a:prstGeom prst="rect">
                <a:avLst/>
              </a:prstGeom>
              <a:blipFill>
                <a:blip r:embed="rId6"/>
                <a:stretch>
                  <a:fillRect t="-189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33750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E79FB-61CA-7264-AAFE-696C71DAF47F}"/>
            </a:ext>
          </a:extLst>
        </p:cNvPr>
        <p:cNvGrpSpPr/>
        <p:nvPr/>
      </p:nvGrpSpPr>
      <p:grpSpPr>
        <a:xfrm>
          <a:off x="0" y="0"/>
          <a:ext cx="0" cy="0"/>
          <a:chOff x="0" y="0"/>
          <a:chExt cx="0" cy="0"/>
        </a:xfrm>
      </p:grpSpPr>
      <p:pic>
        <p:nvPicPr>
          <p:cNvPr id="16" name="图片 15">
            <a:extLst>
              <a:ext uri="{FF2B5EF4-FFF2-40B4-BE49-F238E27FC236}">
                <a16:creationId xmlns:a16="http://schemas.microsoft.com/office/drawing/2014/main" id="{35F5F8CD-0630-4E04-6148-BDC06EF73B87}"/>
              </a:ext>
            </a:extLst>
          </p:cNvPr>
          <p:cNvPicPr>
            <a:picLocks noChangeAspect="1"/>
          </p:cNvPicPr>
          <p:nvPr/>
        </p:nvPicPr>
        <p:blipFill>
          <a:blip r:embed="rId2"/>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3F36CC80-F2C4-67C5-6D07-0EC2AE61A546}"/>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2.</a:t>
            </a:r>
            <a:r>
              <a:rPr lang="zh-CN" altLang="en-US" dirty="0">
                <a:solidFill>
                  <a:schemeClr val="bg1"/>
                </a:solidFill>
              </a:rPr>
              <a:t>设计方案</a:t>
            </a:r>
            <a:r>
              <a:rPr lang="en-US" altLang="zh-CN" dirty="0">
                <a:solidFill>
                  <a:schemeClr val="bg1"/>
                </a:solidFill>
              </a:rPr>
              <a:t>-</a:t>
            </a:r>
            <a:r>
              <a:rPr lang="zh-CN" altLang="en-US" dirty="0">
                <a:solidFill>
                  <a:schemeClr val="bg1"/>
                </a:solidFill>
              </a:rPr>
              <a:t>预期分辨率</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0494D0FE-88AC-5408-C3D6-0E8916F7CFD4}"/>
              </a:ext>
            </a:extLst>
          </p:cNvPr>
          <p:cNvSpPr>
            <a:spLocks noGrp="1"/>
          </p:cNvSpPr>
          <p:nvPr>
            <p:ph type="sldNum" sz="quarter" idx="12"/>
          </p:nvPr>
        </p:nvSpPr>
        <p:spPr/>
        <p:txBody>
          <a:bodyPr/>
          <a:lstStyle/>
          <a:p>
            <a:fld id="{565CE74E-AB26-4998-AD42-012C4C1AD076}" type="slidenum">
              <a:rPr lang="zh-CN" altLang="en-US" smtClean="0"/>
              <a:t>8</a:t>
            </a:fld>
            <a:endParaRPr lang="zh-CN" altLang="en-US"/>
          </a:p>
        </p:txBody>
      </p:sp>
      <p:pic>
        <p:nvPicPr>
          <p:cNvPr id="12" name="图片 11">
            <a:extLst>
              <a:ext uri="{FF2B5EF4-FFF2-40B4-BE49-F238E27FC236}">
                <a16:creationId xmlns:a16="http://schemas.microsoft.com/office/drawing/2014/main" id="{4A1AE082-905F-A51A-4CC6-64E5F6B22EA5}"/>
              </a:ext>
            </a:extLst>
          </p:cNvPr>
          <p:cNvPicPr>
            <a:picLocks noChangeAspect="1"/>
          </p:cNvPicPr>
          <p:nvPr/>
        </p:nvPicPr>
        <p:blipFill>
          <a:blip r:embed="rId3"/>
          <a:stretch>
            <a:fillRect/>
          </a:stretch>
        </p:blipFill>
        <p:spPr>
          <a:xfrm>
            <a:off x="7704455" y="1109345"/>
            <a:ext cx="4258310" cy="2758440"/>
          </a:xfrm>
          <a:prstGeom prst="rect">
            <a:avLst/>
          </a:prstGeom>
        </p:spPr>
      </p:pic>
      <p:pic>
        <p:nvPicPr>
          <p:cNvPr id="13" name="图片 12">
            <a:extLst>
              <a:ext uri="{FF2B5EF4-FFF2-40B4-BE49-F238E27FC236}">
                <a16:creationId xmlns:a16="http://schemas.microsoft.com/office/drawing/2014/main" id="{B6B8EF53-D1F0-E2D7-FF91-170A032C3BA3}"/>
              </a:ext>
            </a:extLst>
          </p:cNvPr>
          <p:cNvPicPr>
            <a:picLocks noChangeAspect="1"/>
          </p:cNvPicPr>
          <p:nvPr/>
        </p:nvPicPr>
        <p:blipFill>
          <a:blip r:embed="rId4"/>
          <a:stretch>
            <a:fillRect/>
          </a:stretch>
        </p:blipFill>
        <p:spPr>
          <a:xfrm>
            <a:off x="7750175" y="3816985"/>
            <a:ext cx="4212590" cy="2728595"/>
          </a:xfrm>
          <a:prstGeom prst="rect">
            <a:avLst/>
          </a:prstGeom>
        </p:spPr>
      </p:pic>
      <p:pic>
        <p:nvPicPr>
          <p:cNvPr id="14" name="图片 13">
            <a:extLst>
              <a:ext uri="{FF2B5EF4-FFF2-40B4-BE49-F238E27FC236}">
                <a16:creationId xmlns:a16="http://schemas.microsoft.com/office/drawing/2014/main" id="{FD41AFCF-A03E-8BA1-5414-0BF0CC6046CC}"/>
              </a:ext>
            </a:extLst>
          </p:cNvPr>
          <p:cNvPicPr>
            <a:picLocks noChangeAspect="1"/>
          </p:cNvPicPr>
          <p:nvPr/>
        </p:nvPicPr>
        <p:blipFill>
          <a:blip r:embed="rId5"/>
          <a:stretch>
            <a:fillRect/>
          </a:stretch>
        </p:blipFill>
        <p:spPr>
          <a:xfrm>
            <a:off x="2448866" y="1371600"/>
            <a:ext cx="4076700" cy="742950"/>
          </a:xfrm>
          <a:prstGeom prst="rect">
            <a:avLst/>
          </a:prstGeom>
        </p:spPr>
      </p:pic>
      <p:pic>
        <p:nvPicPr>
          <p:cNvPr id="15" name="图片 14">
            <a:extLst>
              <a:ext uri="{FF2B5EF4-FFF2-40B4-BE49-F238E27FC236}">
                <a16:creationId xmlns:a16="http://schemas.microsoft.com/office/drawing/2014/main" id="{F6A08CC3-D8AE-2091-203D-07C5EDA8C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300" y="4225088"/>
            <a:ext cx="4126230" cy="2632912"/>
          </a:xfrm>
          <a:prstGeom prst="rect">
            <a:avLst/>
          </a:prstGeom>
        </p:spPr>
      </p:pic>
      <p:sp>
        <p:nvSpPr>
          <p:cNvPr id="11" name="文本框 10">
            <a:extLst>
              <a:ext uri="{FF2B5EF4-FFF2-40B4-BE49-F238E27FC236}">
                <a16:creationId xmlns:a16="http://schemas.microsoft.com/office/drawing/2014/main" id="{74442E82-F862-FD8A-BD11-213F864C3236}"/>
              </a:ext>
            </a:extLst>
          </p:cNvPr>
          <p:cNvSpPr txBox="1"/>
          <p:nvPr/>
        </p:nvSpPr>
        <p:spPr>
          <a:xfrm>
            <a:off x="95534" y="1084990"/>
            <a:ext cx="7608921" cy="4376420"/>
          </a:xfrm>
          <a:prstGeom prst="rect">
            <a:avLst/>
          </a:prstGeom>
          <a:noFill/>
        </p:spPr>
        <p:txBody>
          <a:bodyPr wrap="square" rtlCol="0">
            <a:noAutofit/>
          </a:bodyPr>
          <a:lstStyle/>
          <a:p>
            <a:pPr marL="285750" lvl="1" indent="-285750" fontAlgn="auto">
              <a:lnSpc>
                <a:spcPts val="2600"/>
              </a:lnSpc>
              <a:spcBef>
                <a:spcPts val="0"/>
              </a:spcBef>
              <a:buClr>
                <a:srgbClr val="0070C0"/>
              </a:buClr>
              <a:buSzPct val="80000"/>
              <a:buFont typeface="Wingdings" panose="05000000000000000000" pitchFamily="2" charset="2"/>
              <a:buChar char="p"/>
            </a:pP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 </a:t>
            </a:r>
            <a:r>
              <a:rPr lang="zh-CN" altLang="en-US" dirty="0">
                <a:latin typeface="Times New Roman" panose="02020603050405020304" pitchFamily="18" charset="0"/>
                <a:ea typeface="等线" panose="02010600030101010101" pitchFamily="2" charset="-122"/>
                <a:cs typeface="Times New Roman" panose="02020603050405020304" pitchFamily="18" charset="0"/>
              </a:rPr>
              <a:t>多次库仑散射：</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marL="0" lvl="1" fontAlgn="auto">
              <a:lnSpc>
                <a:spcPts val="2600"/>
              </a:lnSpc>
              <a:spcBef>
                <a:spcPts val="0"/>
              </a:spcBef>
              <a:buClr>
                <a:srgbClr val="0070C0"/>
              </a:buClr>
              <a:buSzPct val="80000"/>
            </a:pP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marL="457200" lvl="1" indent="-457200" fontAlgn="auto">
              <a:lnSpc>
                <a:spcPts val="2600"/>
              </a:lnSpc>
              <a:spcBef>
                <a:spcPts val="0"/>
              </a:spcBef>
              <a:buClr>
                <a:srgbClr val="0070C0"/>
              </a:buClr>
              <a:buSzPct val="80000"/>
              <a:buFont typeface="Wingdings" panose="05000000000000000000" pitchFamily="2" charset="2"/>
              <a:buChar char="p"/>
            </a:pPr>
            <a:r>
              <a:rPr lang="zh-CN" altLang="en-US" dirty="0">
                <a:latin typeface="Times New Roman" panose="02020603050405020304" pitchFamily="18" charset="0"/>
                <a:ea typeface="等线" panose="02010600030101010101" pitchFamily="2" charset="-122"/>
                <a:cs typeface="Times New Roman" panose="02020603050405020304" pitchFamily="18" charset="0"/>
              </a:rPr>
              <a:t>束流能量：</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lvl="2" indent="-457200" fontAlgn="auto">
              <a:lnSpc>
                <a:spcPts val="2600"/>
              </a:lnSpc>
              <a:spcBef>
                <a:spcPts val="0"/>
              </a:spcBef>
              <a:buClr>
                <a:srgbClr val="0070C0"/>
              </a:buClr>
              <a:buSzPct val="80000"/>
              <a:buFont typeface="Arial" panose="020B0604020202020204" pitchFamily="34" charset="0"/>
              <a:buChar char="•"/>
            </a:pP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0.8 – 1.6 GeV</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范围内，由于多次库伦的影响，增大能量可以显著提升</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的空间分辨率</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a:t>
            </a:r>
            <a:r>
              <a:rPr lang="zh-CN" altLang="en-US"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束流实验时通常将采用</a:t>
            </a:r>
            <a:r>
              <a:rPr lang="en-US" altLang="zh-CN"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1.6 GeV</a:t>
            </a:r>
            <a:r>
              <a:rPr lang="zh-CN" altLang="en-US"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质子以提高测量精度</a:t>
            </a:r>
            <a:endParaRPr lang="en-US" altLang="zh-CN" sz="1600" b="1" dirty="0">
              <a:latin typeface="Times New Roman" panose="02020603050405020304" pitchFamily="18" charset="0"/>
              <a:ea typeface="等线" panose="02010600030101010101" pitchFamily="2" charset="-122"/>
              <a:cs typeface="Times New Roman" panose="02020603050405020304" pitchFamily="18" charset="0"/>
            </a:endParaRPr>
          </a:p>
          <a:p>
            <a:pPr marL="457200" lvl="1" indent="-457200" fontAlgn="auto">
              <a:lnSpc>
                <a:spcPts val="2600"/>
              </a:lnSpc>
              <a:spcBef>
                <a:spcPts val="0"/>
              </a:spcBef>
              <a:buClr>
                <a:srgbClr val="0070C0"/>
              </a:buClr>
              <a:buSzPct val="80000"/>
              <a:buFont typeface="Wingdings" panose="05000000000000000000" pitchFamily="2" charset="2"/>
              <a:buChar char="p"/>
            </a:pPr>
            <a:r>
              <a:rPr lang="zh-CN" altLang="en-US" dirty="0">
                <a:latin typeface="Times New Roman" panose="02020603050405020304" pitchFamily="18" charset="0"/>
                <a:ea typeface="等线" panose="02010600030101010101" pitchFamily="2" charset="-122"/>
                <a:cs typeface="Times New Roman" panose="02020603050405020304" pitchFamily="18" charset="0"/>
              </a:rPr>
              <a:t>望远镜</a:t>
            </a:r>
            <a:r>
              <a:rPr lang="en-US" altLang="zh-CN" dirty="0">
                <a:latin typeface="Times New Roman" panose="02020603050405020304" pitchFamily="18" charset="0"/>
                <a:ea typeface="等线" panose="02010600030101010101" pitchFamily="2" charset="-122"/>
                <a:cs typeface="Times New Roman" panose="02020603050405020304" pitchFamily="18" charset="0"/>
              </a:rPr>
              <a:t>Layout</a:t>
            </a:r>
            <a:r>
              <a:rPr lang="zh-CN" altLang="en-US" dirty="0">
                <a:latin typeface="Times New Roman" panose="02020603050405020304" pitchFamily="18" charset="0"/>
                <a:ea typeface="等线" panose="02010600030101010101" pitchFamily="2" charset="-122"/>
                <a:cs typeface="Times New Roman" panose="02020603050405020304" pitchFamily="18" charset="0"/>
              </a:rPr>
              <a:t>的影响：</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lvl="2" indent="-457200" fontAlgn="auto">
              <a:lnSpc>
                <a:spcPts val="2600"/>
              </a:lnSpc>
              <a:spcBef>
                <a:spcPts val="0"/>
              </a:spcBef>
              <a:buClr>
                <a:srgbClr val="0070C0"/>
              </a:buClr>
              <a:buSzPct val="80000"/>
              <a:buFont typeface="Arial" panose="020B0604020202020204" pitchFamily="34" charset="0"/>
              <a:buChar char="•"/>
            </a:pPr>
            <a:r>
              <a:rPr lang="zh-CN" sz="1600" dirty="0">
                <a:latin typeface="Times New Roman" panose="02020603050405020304" pitchFamily="18" charset="0"/>
                <a:ea typeface="等线" panose="02010600030101010101" pitchFamily="2" charset="-122"/>
                <a:cs typeface="Times New Roman" panose="02020603050405020304" pitchFamily="18" charset="0"/>
              </a:rPr>
              <a:t>模拟范围内，减小</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dz</a:t>
            </a:r>
            <a:r>
              <a:rPr lang="en-US" altLang="zh-CN" sz="1600" baseline="-25000"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可以显著提升</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和束流望远镜空间分辨率，</a:t>
            </a:r>
            <a:r>
              <a:rPr lang="en-US" altLang="zh-CN" sz="1600" dirty="0">
                <a:latin typeface="Times New Roman" panose="02020603050405020304" pitchFamily="18" charset="0"/>
                <a:ea typeface="等线" panose="02010600030101010101" pitchFamily="2" charset="-122"/>
                <a:cs typeface="Times New Roman" panose="02020603050405020304" pitchFamily="18" charset="0"/>
              </a:rPr>
              <a:t>dz</a:t>
            </a:r>
            <a:r>
              <a:rPr lang="zh-CN" altLang="en-US" sz="1600" dirty="0">
                <a:latin typeface="Times New Roman" panose="02020603050405020304" pitchFamily="18" charset="0"/>
                <a:ea typeface="等线" panose="02010600030101010101" pitchFamily="2" charset="-122"/>
                <a:cs typeface="Times New Roman" panose="02020603050405020304" pitchFamily="18" charset="0"/>
              </a:rPr>
              <a:t>对空间分辨的影响较小</a:t>
            </a:r>
          </a:p>
          <a:p>
            <a:pPr lvl="2" indent="-457200" fontAlgn="auto">
              <a:lnSpc>
                <a:spcPts val="2600"/>
              </a:lnSpc>
              <a:spcBef>
                <a:spcPts val="0"/>
              </a:spcBef>
              <a:buClr>
                <a:srgbClr val="0070C0"/>
              </a:buClr>
              <a:buSzPct val="80000"/>
              <a:buFont typeface="Arial" panose="020B0604020202020204" pitchFamily="34" charset="0"/>
              <a:buChar char="•"/>
            </a:pPr>
            <a:r>
              <a:rPr lang="zh-CN" altLang="en-US"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需要优化望远镜模块（减少物质量，减薄厚度）和高精度实验测试台设计，可以容纳不同尺寸的</a:t>
            </a:r>
            <a:r>
              <a:rPr lang="en-US" altLang="zh-CN"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，并尽可能减少</a:t>
            </a:r>
            <a:r>
              <a:rPr lang="en-US" altLang="zh-CN"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DUT</a:t>
            </a:r>
            <a:r>
              <a:rPr lang="zh-CN" altLang="en-US" sz="1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与望远镜模块的间距</a:t>
            </a:r>
            <a:r>
              <a:rPr lang="en-US" altLang="zh-CN" sz="1600" b="1" dirty="0">
                <a:solidFill>
                  <a:srgbClr val="C00000"/>
                </a:solidFill>
                <a:latin typeface="Times New Roman" panose="02020603050405020304" pitchFamily="18" charset="0"/>
                <a:ea typeface="等线" panose="02010600030101010101" pitchFamily="2" charset="-122"/>
                <a:cs typeface="Times New Roman" panose="02020603050405020304" pitchFamily="18" charset="0"/>
                <a:sym typeface="+mn-ea"/>
              </a:rPr>
              <a:t>dz</a:t>
            </a:r>
            <a:r>
              <a:rPr lang="en-US" altLang="zh-CN" sz="1600" b="1" baseline="-25000" dirty="0">
                <a:solidFill>
                  <a:srgbClr val="C00000"/>
                </a:solidFill>
                <a:latin typeface="Times New Roman" panose="02020603050405020304" pitchFamily="18" charset="0"/>
                <a:ea typeface="等线" panose="02010600030101010101" pitchFamily="2" charset="-122"/>
                <a:cs typeface="Times New Roman" panose="02020603050405020304" pitchFamily="18" charset="0"/>
                <a:sym typeface="+mn-ea"/>
              </a:rPr>
              <a:t>DUT</a:t>
            </a:r>
          </a:p>
        </p:txBody>
      </p:sp>
    </p:spTree>
    <p:extLst>
      <p:ext uri="{BB962C8B-B14F-4D97-AF65-F5344CB8AC3E}">
        <p14:creationId xmlns:p14="http://schemas.microsoft.com/office/powerpoint/2010/main" val="2395363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5AD77-FCC5-1977-4A26-0C73A82937CE}"/>
            </a:ext>
          </a:extLst>
        </p:cNvPr>
        <p:cNvGrpSpPr/>
        <p:nvPr/>
      </p:nvGrpSpPr>
      <p:grpSpPr>
        <a:xfrm>
          <a:off x="0" y="0"/>
          <a:ext cx="0" cy="0"/>
          <a:chOff x="0" y="0"/>
          <a:chExt cx="0" cy="0"/>
        </a:xfrm>
      </p:grpSpPr>
      <p:pic>
        <p:nvPicPr>
          <p:cNvPr id="7" name="图片 6">
            <a:extLst>
              <a:ext uri="{FF2B5EF4-FFF2-40B4-BE49-F238E27FC236}">
                <a16:creationId xmlns:a16="http://schemas.microsoft.com/office/drawing/2014/main" id="{4FB33DE5-6A0C-5345-08CF-B56425C0E0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1996" y="4059056"/>
            <a:ext cx="3736032" cy="2802024"/>
          </a:xfrm>
          <a:prstGeom prst="rect">
            <a:avLst/>
          </a:prstGeom>
        </p:spPr>
      </p:pic>
      <p:pic>
        <p:nvPicPr>
          <p:cNvPr id="112" name="图片 111">
            <a:extLst>
              <a:ext uri="{FF2B5EF4-FFF2-40B4-BE49-F238E27FC236}">
                <a16:creationId xmlns:a16="http://schemas.microsoft.com/office/drawing/2014/main" id="{64033EBF-9CDC-40E1-2832-3D1C88EC4B93}"/>
              </a:ext>
            </a:extLst>
          </p:cNvPr>
          <p:cNvPicPr>
            <a:picLocks noChangeAspect="1"/>
          </p:cNvPicPr>
          <p:nvPr/>
        </p:nvPicPr>
        <p:blipFill>
          <a:blip r:embed="rId3"/>
          <a:stretch>
            <a:fillRect/>
          </a:stretch>
        </p:blipFill>
        <p:spPr>
          <a:xfrm>
            <a:off x="0" y="0"/>
            <a:ext cx="12192000" cy="1084990"/>
          </a:xfrm>
          <a:prstGeom prst="rect">
            <a:avLst/>
          </a:prstGeom>
        </p:spPr>
      </p:pic>
      <p:sp>
        <p:nvSpPr>
          <p:cNvPr id="4" name="标题 1">
            <a:extLst>
              <a:ext uri="{FF2B5EF4-FFF2-40B4-BE49-F238E27FC236}">
                <a16:creationId xmlns:a16="http://schemas.microsoft.com/office/drawing/2014/main" id="{04AA7504-1E82-AE9C-3D77-B5022002F744}"/>
              </a:ext>
            </a:extLst>
          </p:cNvPr>
          <p:cNvSpPr txBox="1">
            <a:spLocks/>
          </p:cNvSpPr>
          <p:nvPr/>
        </p:nvSpPr>
        <p:spPr>
          <a:xfrm>
            <a:off x="384699" y="152053"/>
            <a:ext cx="11422602" cy="79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rPr>
              <a:t>2.</a:t>
            </a:r>
            <a:r>
              <a:rPr lang="zh-CN" altLang="en-US" dirty="0">
                <a:solidFill>
                  <a:schemeClr val="bg1"/>
                </a:solidFill>
              </a:rPr>
              <a:t>设计方案</a:t>
            </a:r>
            <a:r>
              <a:rPr lang="en-US" altLang="zh-CN" dirty="0">
                <a:solidFill>
                  <a:schemeClr val="bg1"/>
                </a:solidFill>
              </a:rPr>
              <a:t>-</a:t>
            </a:r>
            <a:r>
              <a:rPr lang="zh-CN" altLang="en-US" dirty="0">
                <a:solidFill>
                  <a:schemeClr val="bg1"/>
                </a:solidFill>
              </a:rPr>
              <a:t>电子学系统</a:t>
            </a:r>
          </a:p>
          <a:p>
            <a:endParaRPr lang="zh-CN" altLang="en-US" dirty="0">
              <a:solidFill>
                <a:schemeClr val="bg1"/>
              </a:solidFill>
            </a:endParaRPr>
          </a:p>
        </p:txBody>
      </p:sp>
      <p:sp>
        <p:nvSpPr>
          <p:cNvPr id="6" name="灯片编号占位符 5">
            <a:extLst>
              <a:ext uri="{FF2B5EF4-FFF2-40B4-BE49-F238E27FC236}">
                <a16:creationId xmlns:a16="http://schemas.microsoft.com/office/drawing/2014/main" id="{59B5A1D4-AA0B-08B7-49B5-C8161EB98FDF}"/>
              </a:ext>
            </a:extLst>
          </p:cNvPr>
          <p:cNvSpPr>
            <a:spLocks noGrp="1"/>
          </p:cNvSpPr>
          <p:nvPr>
            <p:ph type="sldNum" sz="quarter" idx="12"/>
          </p:nvPr>
        </p:nvSpPr>
        <p:spPr>
          <a:xfrm>
            <a:off x="8601502" y="6174380"/>
            <a:ext cx="2743200" cy="365125"/>
          </a:xfrm>
        </p:spPr>
        <p:txBody>
          <a:bodyPr/>
          <a:lstStyle/>
          <a:p>
            <a:fld id="{565CE74E-AB26-4998-AD42-012C4C1AD076}" type="slidenum">
              <a:rPr lang="zh-CN" altLang="en-US" smtClean="0"/>
              <a:t>9</a:t>
            </a:fld>
            <a:endParaRPr lang="zh-CN" altLang="en-US"/>
          </a:p>
        </p:txBody>
      </p:sp>
      <p:pic>
        <p:nvPicPr>
          <p:cNvPr id="2" name="图片 1">
            <a:hlinkClick r:id="rId4" action="ppaction://hlinksldjump"/>
            <a:extLst>
              <a:ext uri="{FF2B5EF4-FFF2-40B4-BE49-F238E27FC236}">
                <a16:creationId xmlns:a16="http://schemas.microsoft.com/office/drawing/2014/main" id="{FC659FCE-978C-AA20-F810-6DE7588676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8030" y="1155510"/>
            <a:ext cx="3383473" cy="2426902"/>
          </a:xfrm>
          <a:prstGeom prst="rect">
            <a:avLst/>
          </a:prstGeom>
        </p:spPr>
      </p:pic>
      <p:sp>
        <p:nvSpPr>
          <p:cNvPr id="3" name="文本框 2">
            <a:extLst>
              <a:ext uri="{FF2B5EF4-FFF2-40B4-BE49-F238E27FC236}">
                <a16:creationId xmlns:a16="http://schemas.microsoft.com/office/drawing/2014/main" id="{64CA228B-B2A5-BADD-0EB4-9049F8CDD429}"/>
              </a:ext>
            </a:extLst>
          </p:cNvPr>
          <p:cNvSpPr txBox="1"/>
          <p:nvPr/>
        </p:nvSpPr>
        <p:spPr>
          <a:xfrm>
            <a:off x="310440" y="1155510"/>
            <a:ext cx="5562238" cy="4044505"/>
          </a:xfrm>
          <a:prstGeom prst="rect">
            <a:avLst/>
          </a:prstGeom>
          <a:noFill/>
        </p:spPr>
        <p:txBody>
          <a:bodyPr wrap="square" rtlCol="0">
            <a:spAutoFit/>
          </a:bodyPr>
          <a:lstStyle/>
          <a:p>
            <a:pPr marL="342900" lvl="1" indent="-342900">
              <a:lnSpc>
                <a:spcPts val="2600"/>
              </a:lnSpc>
              <a:buClr>
                <a:srgbClr val="0070C0"/>
              </a:buClr>
              <a:buSzPct val="80000"/>
              <a:buFont typeface="Wingdings" panose="05000000000000000000" charset="0"/>
              <a:buChar char="p"/>
            </a:pP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电子学系统架构：</a:t>
            </a:r>
            <a:endParaRPr lang="en-US" altLang="zh-CN" sz="2000" dirty="0">
              <a:latin typeface="Times New Roman" panose="02020603050405020304" pitchFamily="18" charset="0"/>
              <a:ea typeface="等线" panose="02010600030101010101" pitchFamily="2" charset="-122"/>
              <a:cs typeface="Times New Roman" panose="02020603050405020304" pitchFamily="18" charset="0"/>
            </a:endParaRPr>
          </a:p>
          <a:p>
            <a:pPr marL="719455" lvl="1" indent="-450850">
              <a:lnSpc>
                <a:spcPts val="2600"/>
              </a:lnSpc>
              <a:spcBef>
                <a:spcPts val="600"/>
              </a:spcBef>
              <a:buClr>
                <a:srgbClr val="0070C0"/>
              </a:buClr>
              <a:buSzPct val="80000"/>
              <a:buFont typeface="Wingdings" panose="05000000000000000000" pitchFamily="2" charset="2"/>
              <a:buChar char="Ø"/>
            </a:pP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模块化设计：</a:t>
            </a:r>
            <a:r>
              <a:rPr lang="zh-CN" altLang="en-US" dirty="0">
                <a:latin typeface="Times New Roman" panose="02020603050405020304" pitchFamily="18" charset="0"/>
                <a:ea typeface="等线" panose="02010600030101010101" pitchFamily="2" charset="-122"/>
                <a:cs typeface="Times New Roman" panose="02020603050405020304" pitchFamily="18" charset="0"/>
              </a:rPr>
              <a:t>每层望远镜模块配备一块数字读出板→</a:t>
            </a:r>
            <a:r>
              <a:rPr lang="zh-CN" altLang="en-US"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实现每层望远镜模块的独立控制</a:t>
            </a:r>
            <a:endParaRPr lang="en-US" altLang="zh-CN"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a:p>
            <a:pPr marL="719455" lvl="1" indent="-450850">
              <a:lnSpc>
                <a:spcPts val="2600"/>
              </a:lnSpc>
              <a:spcBef>
                <a:spcPts val="600"/>
              </a:spcBef>
              <a:buClr>
                <a:srgbClr val="0070C0"/>
              </a:buClr>
              <a:buSzPct val="80000"/>
              <a:buFont typeface="Wingdings" panose="05000000000000000000" pitchFamily="2" charset="2"/>
              <a:buChar char="Ø"/>
            </a:pP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数字读出板：</a:t>
            </a:r>
            <a:r>
              <a:rPr lang="zh-CN" altLang="en-US" dirty="0">
                <a:latin typeface="Times New Roman" panose="02020603050405020304" pitchFamily="18" charset="0"/>
                <a:ea typeface="等线" panose="02010600030101010101" pitchFamily="2" charset="-122"/>
                <a:cs typeface="Times New Roman" panose="02020603050405020304" pitchFamily="18" charset="0"/>
              </a:rPr>
              <a:t>通过</a:t>
            </a:r>
            <a:r>
              <a:rPr lang="en-US" altLang="zh-CN" dirty="0">
                <a:latin typeface="Times New Roman" panose="02020603050405020304" pitchFamily="18" charset="0"/>
                <a:ea typeface="等线" panose="02010600030101010101" pitchFamily="2" charset="-122"/>
                <a:cs typeface="Times New Roman" panose="02020603050405020304" pitchFamily="18" charset="0"/>
              </a:rPr>
              <a:t>FMC</a:t>
            </a:r>
            <a:r>
              <a:rPr lang="zh-CN" altLang="en-US" dirty="0">
                <a:latin typeface="Times New Roman" panose="02020603050405020304" pitchFamily="18" charset="0"/>
                <a:ea typeface="等线" panose="02010600030101010101" pitchFamily="2" charset="-122"/>
                <a:cs typeface="Times New Roman" panose="02020603050405020304" pitchFamily="18" charset="0"/>
              </a:rPr>
              <a:t>接口为芯片提供电源信号和时钟信号，通过</a:t>
            </a:r>
            <a:r>
              <a:rPr lang="en-US" altLang="zh-CN" dirty="0">
                <a:latin typeface="Times New Roman" panose="02020603050405020304" pitchFamily="18" charset="0"/>
                <a:ea typeface="等线" panose="02010600030101010101" pitchFamily="2" charset="-122"/>
                <a:cs typeface="Times New Roman" panose="02020603050405020304" pitchFamily="18" charset="0"/>
              </a:rPr>
              <a:t>SFP</a:t>
            </a:r>
            <a:r>
              <a:rPr lang="zh-CN" altLang="en-US" dirty="0">
                <a:latin typeface="Times New Roman" panose="02020603050405020304" pitchFamily="18" charset="0"/>
                <a:ea typeface="等线" panose="02010600030101010101" pitchFamily="2" charset="-122"/>
                <a:cs typeface="Times New Roman" panose="02020603050405020304" pitchFamily="18" charset="0"/>
              </a:rPr>
              <a:t>模块实现望远镜探测模块和</a:t>
            </a:r>
            <a:r>
              <a:rPr lang="en-US" altLang="zh-CN" dirty="0">
                <a:latin typeface="Times New Roman" panose="02020603050405020304" pitchFamily="18" charset="0"/>
                <a:ea typeface="等线" panose="02010600030101010101" pitchFamily="2" charset="-122"/>
                <a:cs typeface="Times New Roman" panose="02020603050405020304" pitchFamily="18" charset="0"/>
              </a:rPr>
              <a:t>DAQ</a:t>
            </a:r>
            <a:r>
              <a:rPr lang="zh-CN" altLang="en-US" dirty="0">
                <a:latin typeface="Times New Roman" panose="02020603050405020304" pitchFamily="18" charset="0"/>
                <a:ea typeface="等线" panose="02010600030101010101" pitchFamily="2" charset="-122"/>
                <a:cs typeface="Times New Roman" panose="02020603050405020304" pitchFamily="18" charset="0"/>
              </a:rPr>
              <a:t>的数据交换，通过</a:t>
            </a:r>
            <a:r>
              <a:rPr lang="en-US" altLang="zh-CN" dirty="0">
                <a:latin typeface="Times New Roman" panose="02020603050405020304" pitchFamily="18" charset="0"/>
                <a:ea typeface="等线" panose="02010600030101010101" pitchFamily="2" charset="-122"/>
                <a:cs typeface="Times New Roman" panose="02020603050405020304" pitchFamily="18" charset="0"/>
              </a:rPr>
              <a:t>HDMI</a:t>
            </a:r>
            <a:r>
              <a:rPr lang="zh-CN" altLang="en-US" dirty="0">
                <a:latin typeface="Times New Roman" panose="02020603050405020304" pitchFamily="18" charset="0"/>
                <a:ea typeface="等线" panose="02010600030101010101" pitchFamily="2" charset="-122"/>
                <a:cs typeface="Times New Roman" panose="02020603050405020304" pitchFamily="18" charset="0"/>
              </a:rPr>
              <a:t>接口连接</a:t>
            </a:r>
            <a:r>
              <a:rPr lang="en-US" altLang="zh-CN" dirty="0">
                <a:latin typeface="Times New Roman" panose="02020603050405020304" pitchFamily="18" charset="0"/>
                <a:ea typeface="等线" panose="02010600030101010101" pitchFamily="2" charset="-122"/>
                <a:cs typeface="Times New Roman" panose="02020603050405020304" pitchFamily="18" charset="0"/>
              </a:rPr>
              <a:t>TLU</a:t>
            </a:r>
          </a:p>
          <a:p>
            <a:pPr marL="719455" lvl="1" indent="-450850">
              <a:lnSpc>
                <a:spcPts val="2600"/>
              </a:lnSpc>
              <a:spcBef>
                <a:spcPts val="600"/>
              </a:spcBef>
              <a:buClr>
                <a:srgbClr val="0070C0"/>
              </a:buClr>
              <a:buSzPct val="80000"/>
              <a:buFont typeface="Wingdings" panose="05000000000000000000" pitchFamily="2" charset="2"/>
              <a:buChar char="Ø"/>
            </a:pPr>
            <a:r>
              <a:rPr lang="zh-CN" altLang="en-US"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外部时钟扇出板和控制扇出板，</a:t>
            </a:r>
            <a:r>
              <a:rPr lang="zh-CN" altLang="en-US" dirty="0">
                <a:latin typeface="Times New Roman" panose="02020603050405020304" pitchFamily="18" charset="0"/>
                <a:ea typeface="等线" panose="02010600030101010101" pitchFamily="2" charset="-122"/>
                <a:cs typeface="Times New Roman" panose="02020603050405020304" pitchFamily="18" charset="0"/>
              </a:rPr>
              <a:t>为读出板提供统一的</a:t>
            </a:r>
            <a:r>
              <a:rPr lang="en-US" altLang="zh-CN" dirty="0">
                <a:latin typeface="Times New Roman" panose="02020603050405020304" pitchFamily="18" charset="0"/>
                <a:ea typeface="等线" panose="02010600030101010101" pitchFamily="2" charset="-122"/>
                <a:cs typeface="Times New Roman" panose="02020603050405020304" pitchFamily="18" charset="0"/>
              </a:rPr>
              <a:t>100MHz</a:t>
            </a:r>
            <a:r>
              <a:rPr lang="zh-CN" altLang="en-US" dirty="0">
                <a:latin typeface="Times New Roman" panose="02020603050405020304" pitchFamily="18" charset="0"/>
                <a:ea typeface="等线" panose="02010600030101010101" pitchFamily="2" charset="-122"/>
                <a:cs typeface="Times New Roman" panose="02020603050405020304" pitchFamily="18" charset="0"/>
              </a:rPr>
              <a:t>同步时钟和</a:t>
            </a:r>
            <a:r>
              <a:rPr lang="en-US" altLang="zh-CN" dirty="0">
                <a:latin typeface="Times New Roman" panose="02020603050405020304" pitchFamily="18" charset="0"/>
                <a:ea typeface="等线" panose="02010600030101010101" pitchFamily="2" charset="-122"/>
                <a:cs typeface="Times New Roman" panose="02020603050405020304" pitchFamily="18" charset="0"/>
              </a:rPr>
              <a:t>Start/Stop</a:t>
            </a:r>
            <a:r>
              <a:rPr lang="zh-CN" altLang="en-US" dirty="0">
                <a:latin typeface="Times New Roman" panose="02020603050405020304" pitchFamily="18" charset="0"/>
                <a:ea typeface="等线" panose="02010600030101010101" pitchFamily="2" charset="-122"/>
                <a:cs typeface="Times New Roman" panose="02020603050405020304" pitchFamily="18" charset="0"/>
              </a:rPr>
              <a:t>控制信号</a:t>
            </a: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marL="400050" lvl="2">
              <a:lnSpc>
                <a:spcPts val="2600"/>
              </a:lnSpc>
              <a:spcBef>
                <a:spcPts val="600"/>
              </a:spcBef>
              <a:buClr>
                <a:srgbClr val="0070C0"/>
              </a:buClr>
              <a:buSzPct val="80000"/>
            </a:pPr>
            <a:endParaRPr lang="en-US" altLang="zh-CN" sz="2000" dirty="0">
              <a:latin typeface="Times New Roman" panose="02020603050405020304" pitchFamily="18" charset="0"/>
              <a:ea typeface="等线" panose="02010600030101010101" pitchFamily="2" charset="-122"/>
              <a:cs typeface="Times New Roman" panose="02020603050405020304" pitchFamily="18" charset="0"/>
            </a:endParaRPr>
          </a:p>
          <a:p>
            <a:pPr marL="914400" lvl="3" indent="-457200">
              <a:lnSpc>
                <a:spcPts val="2600"/>
              </a:lnSpc>
              <a:buClr>
                <a:srgbClr val="0070C0"/>
              </a:buClr>
              <a:buSzPct val="80000"/>
              <a:buFont typeface="Wingdings" panose="05000000000000000000" pitchFamily="2" charset="2"/>
              <a:buChar char="Ø"/>
            </a:pPr>
            <a:endParaRPr lang="en-US" altLang="zh-CN" sz="2000" dirty="0">
              <a:latin typeface="Times New Roman" panose="02020603050405020304" pitchFamily="18" charset="0"/>
              <a:cs typeface="Times New Roman" panose="02020603050405020304" pitchFamily="18" charset="0"/>
            </a:endParaRPr>
          </a:p>
        </p:txBody>
      </p:sp>
      <p:cxnSp>
        <p:nvCxnSpPr>
          <p:cNvPr id="29" name="连接符: 肘形 28">
            <a:extLst>
              <a:ext uri="{FF2B5EF4-FFF2-40B4-BE49-F238E27FC236}">
                <a16:creationId xmlns:a16="http://schemas.microsoft.com/office/drawing/2014/main" id="{E09D2C44-F1F2-497B-A78E-A67D67AF883F}"/>
              </a:ext>
            </a:extLst>
          </p:cNvPr>
          <p:cNvCxnSpPr>
            <a:cxnSpLocks/>
          </p:cNvCxnSpPr>
          <p:nvPr/>
        </p:nvCxnSpPr>
        <p:spPr>
          <a:xfrm rot="16200000" flipV="1">
            <a:off x="5548133" y="2913827"/>
            <a:ext cx="2638261" cy="1037475"/>
          </a:xfrm>
          <a:prstGeom prst="bentConnector3">
            <a:avLst>
              <a:gd name="adj1" fmla="val 50000"/>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44432AA4-F8DA-229B-D321-13F627D38173}"/>
              </a:ext>
            </a:extLst>
          </p:cNvPr>
          <p:cNvCxnSpPr>
            <a:cxnSpLocks/>
          </p:cNvCxnSpPr>
          <p:nvPr/>
        </p:nvCxnSpPr>
        <p:spPr>
          <a:xfrm>
            <a:off x="6332371" y="2106305"/>
            <a:ext cx="2197480"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CF6B77C7-F57A-9280-A60C-DF87136E03BE}"/>
              </a:ext>
            </a:extLst>
          </p:cNvPr>
          <p:cNvSpPr txBox="1"/>
          <p:nvPr/>
        </p:nvSpPr>
        <p:spPr>
          <a:xfrm>
            <a:off x="6048535" y="1783138"/>
            <a:ext cx="1833133" cy="646331"/>
          </a:xfrm>
          <a:prstGeom prst="rect">
            <a:avLst/>
          </a:prstGeom>
          <a:noFill/>
        </p:spPr>
        <p:txBody>
          <a:bodyPr wrap="square" rtlCol="0">
            <a:spAutoFit/>
          </a:bodyPr>
          <a:lstStyle/>
          <a:p>
            <a:pPr algn="ctr"/>
            <a:r>
              <a:rPr lang="zh-CN" altLang="en-US" dirty="0">
                <a:latin typeface="Times New Roman" panose="02020603050405020304" pitchFamily="18" charset="0"/>
                <a:ea typeface="等线" panose="02010600030101010101" pitchFamily="2" charset="-122"/>
                <a:cs typeface="Times New Roman" panose="02020603050405020304" pitchFamily="18" charset="0"/>
              </a:rPr>
              <a:t>通过</a:t>
            </a:r>
            <a:r>
              <a:rPr lang="en-US" altLang="zh-CN" dirty="0">
                <a:latin typeface="Times New Roman" panose="02020603050405020304" pitchFamily="18" charset="0"/>
                <a:ea typeface="等线" panose="02010600030101010101" pitchFamily="2" charset="-122"/>
                <a:cs typeface="Times New Roman" panose="02020603050405020304" pitchFamily="18" charset="0"/>
              </a:rPr>
              <a:t>FMC</a:t>
            </a:r>
            <a:r>
              <a:rPr lang="zh-CN" altLang="en-US" dirty="0">
                <a:latin typeface="等线" panose="02010600030101010101" pitchFamily="2" charset="-122"/>
                <a:ea typeface="等线" panose="02010600030101010101" pitchFamily="2" charset="-122"/>
              </a:rPr>
              <a:t>接口连接探测模块</a:t>
            </a:r>
          </a:p>
        </p:txBody>
      </p:sp>
      <p:cxnSp>
        <p:nvCxnSpPr>
          <p:cNvPr id="51" name="直接箭头连接符 50">
            <a:extLst>
              <a:ext uri="{FF2B5EF4-FFF2-40B4-BE49-F238E27FC236}">
                <a16:creationId xmlns:a16="http://schemas.microsoft.com/office/drawing/2014/main" id="{EBE31E2C-3BDA-805C-3F5B-3BB79BCB19E7}"/>
              </a:ext>
            </a:extLst>
          </p:cNvPr>
          <p:cNvCxnSpPr>
            <a:cxnSpLocks/>
          </p:cNvCxnSpPr>
          <p:nvPr/>
        </p:nvCxnSpPr>
        <p:spPr>
          <a:xfrm flipV="1">
            <a:off x="8880405" y="3582412"/>
            <a:ext cx="0" cy="2449348"/>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连接符: 肘形 69">
            <a:extLst>
              <a:ext uri="{FF2B5EF4-FFF2-40B4-BE49-F238E27FC236}">
                <a16:creationId xmlns:a16="http://schemas.microsoft.com/office/drawing/2014/main" id="{06F4313E-62E2-14C8-723D-D7EA2CB51863}"/>
              </a:ext>
            </a:extLst>
          </p:cNvPr>
          <p:cNvCxnSpPr>
            <a:cxnSpLocks/>
          </p:cNvCxnSpPr>
          <p:nvPr/>
        </p:nvCxnSpPr>
        <p:spPr>
          <a:xfrm rot="5400000" flipH="1" flipV="1">
            <a:off x="9117499" y="3178069"/>
            <a:ext cx="2767274" cy="1731112"/>
          </a:xfrm>
          <a:prstGeom prst="bentConnector3">
            <a:avLst>
              <a:gd name="adj1" fmla="val 517"/>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直接箭头连接符 75">
            <a:extLst>
              <a:ext uri="{FF2B5EF4-FFF2-40B4-BE49-F238E27FC236}">
                <a16:creationId xmlns:a16="http://schemas.microsoft.com/office/drawing/2014/main" id="{15F4F673-9F63-FFEC-3EF4-FF387FCC1233}"/>
              </a:ext>
            </a:extLst>
          </p:cNvPr>
          <p:cNvCxnSpPr>
            <a:cxnSpLocks/>
          </p:cNvCxnSpPr>
          <p:nvPr/>
        </p:nvCxnSpPr>
        <p:spPr>
          <a:xfrm flipH="1">
            <a:off x="10821503" y="2659988"/>
            <a:ext cx="545189" cy="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746056B0-E76A-0CF9-A2C4-D699A5328B15}"/>
              </a:ext>
            </a:extLst>
          </p:cNvPr>
          <p:cNvCxnSpPr>
            <a:cxnSpLocks/>
          </p:cNvCxnSpPr>
          <p:nvPr/>
        </p:nvCxnSpPr>
        <p:spPr>
          <a:xfrm>
            <a:off x="8880405" y="3924802"/>
            <a:ext cx="695775"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A8E54FFC-0612-CD42-6AB8-0E3F6E41A2BE}"/>
              </a:ext>
            </a:extLst>
          </p:cNvPr>
          <p:cNvCxnSpPr>
            <a:cxnSpLocks/>
          </p:cNvCxnSpPr>
          <p:nvPr/>
        </p:nvCxnSpPr>
        <p:spPr>
          <a:xfrm flipV="1">
            <a:off x="9576180" y="3582412"/>
            <a:ext cx="0" cy="36671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连接符: 肘形 95">
            <a:extLst>
              <a:ext uri="{FF2B5EF4-FFF2-40B4-BE49-F238E27FC236}">
                <a16:creationId xmlns:a16="http://schemas.microsoft.com/office/drawing/2014/main" id="{2DC68AD7-50AA-C002-262E-756120086BDC}"/>
              </a:ext>
            </a:extLst>
          </p:cNvPr>
          <p:cNvCxnSpPr>
            <a:cxnSpLocks/>
          </p:cNvCxnSpPr>
          <p:nvPr/>
        </p:nvCxnSpPr>
        <p:spPr>
          <a:xfrm rot="5400000" flipH="1" flipV="1">
            <a:off x="7659310" y="3857302"/>
            <a:ext cx="989337" cy="362475"/>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 name="文本框 104">
            <a:extLst>
              <a:ext uri="{FF2B5EF4-FFF2-40B4-BE49-F238E27FC236}">
                <a16:creationId xmlns:a16="http://schemas.microsoft.com/office/drawing/2014/main" id="{4F130EA8-E064-17A1-8721-5822A8BE6676}"/>
              </a:ext>
            </a:extLst>
          </p:cNvPr>
          <p:cNvSpPr txBox="1"/>
          <p:nvPr/>
        </p:nvSpPr>
        <p:spPr>
          <a:xfrm>
            <a:off x="10997360" y="2628827"/>
            <a:ext cx="738664" cy="1448559"/>
          </a:xfrm>
          <a:prstGeom prst="rect">
            <a:avLst/>
          </a:prstGeom>
          <a:noFill/>
        </p:spPr>
        <p:txBody>
          <a:bodyPr vert="eaVert" wrap="square" rtlCol="0">
            <a:spAutoFit/>
          </a:bodyPr>
          <a:lstStyle/>
          <a:p>
            <a:r>
              <a:rPr lang="zh-CN" altLang="en-US" dirty="0">
                <a:latin typeface="Times New Roman" panose="02020603050405020304" pitchFamily="18" charset="0"/>
                <a:ea typeface="等线" panose="02010600030101010101" pitchFamily="2" charset="-122"/>
                <a:cs typeface="Times New Roman" panose="02020603050405020304" pitchFamily="18" charset="0"/>
              </a:rPr>
              <a:t>连接</a:t>
            </a:r>
            <a:r>
              <a:rPr lang="en-US" altLang="zh-CN" dirty="0">
                <a:latin typeface="Times New Roman" panose="02020603050405020304" pitchFamily="18" charset="0"/>
                <a:ea typeface="等线" panose="02010600030101010101" pitchFamily="2" charset="-122"/>
                <a:cs typeface="Times New Roman" panose="02020603050405020304" pitchFamily="18" charset="0"/>
              </a:rPr>
              <a:t>DAQ</a:t>
            </a:r>
          </a:p>
          <a:p>
            <a:r>
              <a:rPr lang="zh-CN" altLang="en-US" dirty="0">
                <a:latin typeface="Times New Roman" panose="02020603050405020304" pitchFamily="18" charset="0"/>
                <a:ea typeface="等线" panose="02010600030101010101" pitchFamily="2" charset="-122"/>
                <a:cs typeface="Times New Roman" panose="02020603050405020304" pitchFamily="18" charset="0"/>
              </a:rPr>
              <a:t>通过</a:t>
            </a:r>
            <a:r>
              <a:rPr lang="en-US" altLang="zh-CN" dirty="0">
                <a:latin typeface="Times New Roman" panose="02020603050405020304" pitchFamily="18" charset="0"/>
                <a:ea typeface="等线" panose="02010600030101010101" pitchFamily="2" charset="-122"/>
                <a:cs typeface="Times New Roman" panose="02020603050405020304" pitchFamily="18" charset="0"/>
              </a:rPr>
              <a:t>SFP</a:t>
            </a:r>
            <a:r>
              <a:rPr lang="zh-CN" altLang="en-US" dirty="0">
                <a:latin typeface="Times New Roman" panose="02020603050405020304" pitchFamily="18" charset="0"/>
                <a:ea typeface="等线" panose="02010600030101010101" pitchFamily="2" charset="-122"/>
                <a:cs typeface="Times New Roman" panose="02020603050405020304" pitchFamily="18" charset="0"/>
              </a:rPr>
              <a:t>模块</a:t>
            </a:r>
          </a:p>
        </p:txBody>
      </p:sp>
      <p:sp>
        <p:nvSpPr>
          <p:cNvPr id="106" name="文本框 105">
            <a:extLst>
              <a:ext uri="{FF2B5EF4-FFF2-40B4-BE49-F238E27FC236}">
                <a16:creationId xmlns:a16="http://schemas.microsoft.com/office/drawing/2014/main" id="{48ABC43B-E272-F83F-88D4-D7AE07D1342B}"/>
              </a:ext>
            </a:extLst>
          </p:cNvPr>
          <p:cNvSpPr txBox="1"/>
          <p:nvPr/>
        </p:nvSpPr>
        <p:spPr>
          <a:xfrm>
            <a:off x="7612844" y="3615218"/>
            <a:ext cx="1319592" cy="369332"/>
          </a:xfrm>
          <a:prstGeom prst="rect">
            <a:avLst/>
          </a:prstGeom>
          <a:noFill/>
        </p:spPr>
        <p:txBody>
          <a:bodyPr wrap="none" rtlCol="0">
            <a:spAutoFit/>
          </a:bodyPr>
          <a:lstStyle/>
          <a:p>
            <a:r>
              <a:rPr lang="en-US" altLang="zh-CN" dirty="0">
                <a:latin typeface="Times New Roman" panose="02020603050405020304" pitchFamily="18" charset="0"/>
                <a:ea typeface="等线" panose="02010600030101010101" pitchFamily="2" charset="-122"/>
                <a:cs typeface="Times New Roman" panose="02020603050405020304" pitchFamily="18" charset="0"/>
              </a:rPr>
              <a:t>HDMI </a:t>
            </a:r>
            <a:r>
              <a:rPr lang="zh-CN" altLang="en-US" dirty="0">
                <a:latin typeface="Times New Roman" panose="02020603050405020304" pitchFamily="18" charset="0"/>
                <a:ea typeface="等线" panose="02010600030101010101" pitchFamily="2" charset="-122"/>
                <a:cs typeface="Times New Roman" panose="02020603050405020304" pitchFamily="18" charset="0"/>
              </a:rPr>
              <a:t>接口</a:t>
            </a:r>
          </a:p>
        </p:txBody>
      </p:sp>
      <p:sp>
        <p:nvSpPr>
          <p:cNvPr id="107" name="文本框 106">
            <a:extLst>
              <a:ext uri="{FF2B5EF4-FFF2-40B4-BE49-F238E27FC236}">
                <a16:creationId xmlns:a16="http://schemas.microsoft.com/office/drawing/2014/main" id="{8382450F-D9C7-CEE4-AB81-CC0F7B46B185}"/>
              </a:ext>
            </a:extLst>
          </p:cNvPr>
          <p:cNvSpPr txBox="1"/>
          <p:nvPr/>
        </p:nvSpPr>
        <p:spPr>
          <a:xfrm>
            <a:off x="8971656" y="3618328"/>
            <a:ext cx="1191416" cy="369332"/>
          </a:xfrm>
          <a:prstGeom prst="rect">
            <a:avLst/>
          </a:prstGeom>
          <a:noFill/>
        </p:spPr>
        <p:txBody>
          <a:bodyPr wrap="none" rtlCol="0">
            <a:spAutoFit/>
          </a:bodyPr>
          <a:lstStyle/>
          <a:p>
            <a:r>
              <a:rPr lang="en-US" altLang="zh-CN" dirty="0">
                <a:latin typeface="Times New Roman" panose="02020603050405020304" pitchFamily="18" charset="0"/>
                <a:ea typeface="等线" panose="02010600030101010101" pitchFamily="2" charset="-122"/>
                <a:cs typeface="Times New Roman" panose="02020603050405020304" pitchFamily="18" charset="0"/>
              </a:rPr>
              <a:t>SMA </a:t>
            </a:r>
            <a:r>
              <a:rPr lang="zh-CN" altLang="en-US" dirty="0">
                <a:latin typeface="Times New Roman" panose="02020603050405020304" pitchFamily="18" charset="0"/>
                <a:ea typeface="等线" panose="02010600030101010101" pitchFamily="2" charset="-122"/>
                <a:cs typeface="Times New Roman" panose="02020603050405020304" pitchFamily="18" charset="0"/>
              </a:rPr>
              <a:t>接口</a:t>
            </a:r>
          </a:p>
        </p:txBody>
      </p:sp>
      <p:pic>
        <p:nvPicPr>
          <p:cNvPr id="108" name="图片 23" descr="C:\Users\123\AppData\Local\Temp\WeChat Files\c6615ccbc369062abe65f2da00295dd.jpg">
            <a:extLst>
              <a:ext uri="{FF2B5EF4-FFF2-40B4-BE49-F238E27FC236}">
                <a16:creationId xmlns:a16="http://schemas.microsoft.com/office/drawing/2014/main" id="{B3A7B175-9426-5BD5-C65E-8BB6099E11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rot="16200000">
            <a:off x="653266" y="4222926"/>
            <a:ext cx="1967498" cy="2623487"/>
          </a:xfrm>
          <a:prstGeom prst="rect">
            <a:avLst/>
          </a:prstGeom>
          <a:noFill/>
          <a:ln>
            <a:noFill/>
          </a:ln>
        </p:spPr>
      </p:pic>
      <p:pic>
        <p:nvPicPr>
          <p:cNvPr id="109" name="图片 108">
            <a:extLst>
              <a:ext uri="{FF2B5EF4-FFF2-40B4-BE49-F238E27FC236}">
                <a16:creationId xmlns:a16="http://schemas.microsoft.com/office/drawing/2014/main" id="{D19B6FE1-3FA2-711F-11AF-8392E34B63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0687" y="4550921"/>
            <a:ext cx="2622272" cy="1967498"/>
          </a:xfrm>
          <a:prstGeom prst="rect">
            <a:avLst/>
          </a:prstGeom>
        </p:spPr>
      </p:pic>
      <p:sp>
        <p:nvSpPr>
          <p:cNvPr id="110" name="文本框 109">
            <a:extLst>
              <a:ext uri="{FF2B5EF4-FFF2-40B4-BE49-F238E27FC236}">
                <a16:creationId xmlns:a16="http://schemas.microsoft.com/office/drawing/2014/main" id="{274D7611-9932-8E33-3192-CE289DC82F3E}"/>
              </a:ext>
            </a:extLst>
          </p:cNvPr>
          <p:cNvSpPr txBox="1"/>
          <p:nvPr/>
        </p:nvSpPr>
        <p:spPr>
          <a:xfrm>
            <a:off x="892613" y="6488668"/>
            <a:ext cx="1421660" cy="369332"/>
          </a:xfrm>
          <a:prstGeom prst="rect">
            <a:avLst/>
          </a:prstGeom>
          <a:noFill/>
        </p:spPr>
        <p:txBody>
          <a:bodyPr wrap="square" rtlCol="0">
            <a:spAutoFit/>
          </a:bodyPr>
          <a:lstStyle/>
          <a:p>
            <a:pPr algn="ctr"/>
            <a:r>
              <a:rPr lang="zh-CN" altLang="en-US" dirty="0">
                <a:latin typeface="等线" panose="02010600030101010101" pitchFamily="2" charset="-122"/>
                <a:ea typeface="等线" panose="02010600030101010101" pitchFamily="2" charset="-122"/>
                <a:cs typeface="Times New Roman" panose="02020603050405020304" pitchFamily="18" charset="0"/>
              </a:rPr>
              <a:t>控制</a:t>
            </a:r>
            <a:r>
              <a:rPr lang="zh-CN" altLang="en-US" dirty="0">
                <a:latin typeface="等线" panose="02010600030101010101" pitchFamily="2" charset="-122"/>
                <a:ea typeface="等线" panose="02010600030101010101" pitchFamily="2" charset="-122"/>
              </a:rPr>
              <a:t>扇出板</a:t>
            </a:r>
          </a:p>
        </p:txBody>
      </p:sp>
      <p:sp>
        <p:nvSpPr>
          <p:cNvPr id="111" name="文本框 110">
            <a:extLst>
              <a:ext uri="{FF2B5EF4-FFF2-40B4-BE49-F238E27FC236}">
                <a16:creationId xmlns:a16="http://schemas.microsoft.com/office/drawing/2014/main" id="{DE1527D1-77A8-EB60-4599-4C1E399AAF32}"/>
              </a:ext>
            </a:extLst>
          </p:cNvPr>
          <p:cNvSpPr txBox="1"/>
          <p:nvPr/>
        </p:nvSpPr>
        <p:spPr>
          <a:xfrm>
            <a:off x="3597557" y="6487007"/>
            <a:ext cx="1828531" cy="369332"/>
          </a:xfrm>
          <a:prstGeom prst="rect">
            <a:avLst/>
          </a:prstGeom>
          <a:noFill/>
        </p:spPr>
        <p:txBody>
          <a:bodyPr wrap="square" rtlCol="0">
            <a:spAutoFit/>
          </a:bodyPr>
          <a:lstStyle/>
          <a:p>
            <a:pPr algn="ctr"/>
            <a:r>
              <a:rPr lang="zh-CN" altLang="en-US" dirty="0">
                <a:latin typeface="等线" panose="02010600030101010101" pitchFamily="2" charset="-122"/>
                <a:ea typeface="等线" panose="02010600030101010101" pitchFamily="2" charset="-122"/>
                <a:cs typeface="Times New Roman" panose="02020603050405020304" pitchFamily="18" charset="0"/>
              </a:rPr>
              <a:t>外部时钟扇出板</a:t>
            </a:r>
            <a:endParaRPr lang="zh-CN" altLang="en-US" dirty="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32331160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205.35,&quot;left&quot;:453.1,&quot;top&quot;:183.3,&quot;width&quot;:211.85}"/>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205.35,&quot;left&quot;:453.1,&quot;top&quot;:183.3,&quot;width&quot;:211.85}"/>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205.35,&quot;left&quot;:453.1,&quot;top&quot;:183.3,&quot;width&quot;:211.85}"/>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205.35,&quot;left&quot;:453.1,&quot;top&quot;:183.3,&quot;width&quot;:211.85}"/>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205.35,&quot;left&quot;:453.1,&quot;top&quot;:183.3,&quot;width&quot;:211.85}"/>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205.35,&quot;left&quot;:453.1,&quot;top&quot;:183.3,&quot;width&quot;:211.85}"/>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205.35,&quot;left&quot;:453.1,&quot;top&quot;:183.3,&quot;width&quot;:211.85}"/>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205.35,&quot;left&quot;:453.1,&quot;top&quot;:183.3,&quot;width&quot;:211.85}"/>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3700</TotalTime>
  <Words>2207</Words>
  <Application>Microsoft Macintosh PowerPoint</Application>
  <PresentationFormat>宽屏</PresentationFormat>
  <Paragraphs>235</Paragraphs>
  <Slides>23</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23</vt:i4>
      </vt:variant>
    </vt:vector>
  </HeadingPairs>
  <TitlesOfParts>
    <vt:vector size="34" baseType="lpstr">
      <vt:lpstr>等线</vt:lpstr>
      <vt:lpstr>宋体</vt:lpstr>
      <vt:lpstr>OPPOSans B</vt:lpstr>
      <vt:lpstr>Arial</vt:lpstr>
      <vt:lpstr>Book Antiqua</vt:lpstr>
      <vt:lpstr>Calibri</vt:lpstr>
      <vt:lpstr>Cambria</vt:lpstr>
      <vt:lpstr>Cambria Math</vt:lpstr>
      <vt:lpstr>Times New Roman</vt:lpstr>
      <vt:lpstr>Wingdings</vt:lpstr>
      <vt:lpstr>WPS</vt:lpstr>
      <vt:lpstr>高能质子束流望远镜系统的研制 High Energy Proton Beam Telescope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李岚坤</dc:creator>
  <cp:lastModifiedBy>岚坤 李</cp:lastModifiedBy>
  <cp:revision>56</cp:revision>
  <dcterms:created xsi:type="dcterms:W3CDTF">2023-08-09T12:44:55Z</dcterms:created>
  <dcterms:modified xsi:type="dcterms:W3CDTF">2025-08-15T02:15:47Z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2052-12.1.0.15259</vt:lpwstr>
  </property>
</Properties>
</file>