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7" r:id="rId3"/>
    <p:sldId id="260" r:id="rId4"/>
    <p:sldId id="261" r:id="rId5"/>
    <p:sldId id="262" r:id="rId6"/>
    <p:sldId id="284" r:id="rId7"/>
    <p:sldId id="274" r:id="rId8"/>
    <p:sldId id="276" r:id="rId9"/>
    <p:sldId id="278" r:id="rId10"/>
    <p:sldId id="279" r:id="rId11"/>
    <p:sldId id="280" r:id="rId12"/>
    <p:sldId id="286" r:id="rId13"/>
    <p:sldId id="266" r:id="rId14"/>
    <p:sldId id="258" r:id="rId15"/>
    <p:sldId id="267" r:id="rId16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17277C7E-CF14-46EC-B037-2E90433D68E1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77" tIns="45738" rIns="91477" bIns="457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05888388-EA11-4A7C-A731-5E74F2452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85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88388-EA11-4A7C-A731-5E74F245204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0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88388-EA11-4A7C-A731-5E74F245204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28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4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28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0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2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20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3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0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8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81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70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9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ABAB-064B-41D6-9D5C-E078DC8A8B14}" type="datetimeFigureOut">
              <a:rPr lang="zh-CN" altLang="en-US" smtClean="0"/>
              <a:t>2025/8/12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57DE-96A0-4A35-9BF2-113DF803C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0166" y="2169901"/>
            <a:ext cx="10295766" cy="2824166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altLang="zh-CN" b="1" i="0" dirty="0">
                <a:solidFill>
                  <a:srgbClr val="202020"/>
                </a:solidFill>
                <a:effectLst/>
                <a:latin typeface="Liberation Sans"/>
              </a:rPr>
              <a:t>HPES</a:t>
            </a:r>
            <a:r>
              <a:rPr lang="zh-CN" altLang="en-US" b="1" i="0" dirty="0">
                <a:solidFill>
                  <a:srgbClr val="202020"/>
                </a:solidFill>
                <a:effectLst/>
                <a:latin typeface="Liberation Sans"/>
              </a:rPr>
              <a:t>二次电子流强监测设备</a:t>
            </a:r>
            <a:br>
              <a:rPr lang="en-US" altLang="zh-CN" b="1" dirty="0"/>
            </a:br>
            <a:r>
              <a:rPr lang="en-US" altLang="zh-CN" sz="4000" b="1" dirty="0"/>
              <a:t>2025.08  </a:t>
            </a:r>
            <a:r>
              <a:rPr lang="zh-CN" altLang="en-US" sz="4000" b="1" dirty="0"/>
              <a:t>李强</a:t>
            </a:r>
            <a:br>
              <a:rPr lang="en-US" altLang="zh-CN" sz="4000" b="1" dirty="0"/>
            </a:br>
            <a:r>
              <a:rPr lang="zh-CN" altLang="en-US" sz="3100" b="1" dirty="0"/>
              <a:t>测试束流与先进探测技术研讨会，河南</a:t>
            </a:r>
            <a:r>
              <a:rPr lang="en-US" altLang="zh-CN" sz="3100" b="1" dirty="0">
                <a:latin typeface="等线" panose="02010600030101010101" pitchFamily="2" charset="-122"/>
                <a:ea typeface="等线" panose="02010600030101010101" pitchFamily="2" charset="-122"/>
              </a:rPr>
              <a:t>•</a:t>
            </a:r>
            <a:r>
              <a:rPr lang="zh-CN" altLang="en-US" sz="3100" b="1" dirty="0"/>
              <a:t>登封</a:t>
            </a:r>
          </a:p>
        </p:txBody>
      </p:sp>
    </p:spTree>
    <p:extLst>
      <p:ext uri="{BB962C8B-B14F-4D97-AF65-F5344CB8AC3E}">
        <p14:creationId xmlns:p14="http://schemas.microsoft.com/office/powerpoint/2010/main" val="415591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374B53-018F-496B-A445-00FA53972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41" y="590517"/>
            <a:ext cx="7797661" cy="48689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5766FAD-11C4-405C-B210-9F37BB6AFC4D}"/>
              </a:ext>
            </a:extLst>
          </p:cNvPr>
          <p:cNvSpPr txBox="1"/>
          <p:nvPr/>
        </p:nvSpPr>
        <p:spPr>
          <a:xfrm>
            <a:off x="323131" y="980161"/>
            <a:ext cx="3394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界面可配置参数：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偏置电压</a:t>
            </a:r>
            <a:endParaRPr lang="en-US" altLang="zh-CN" sz="2000" dirty="0"/>
          </a:p>
          <a:p>
            <a:r>
              <a:rPr lang="zh-CN" altLang="en-US" sz="2000" dirty="0"/>
              <a:t>积分长度</a:t>
            </a:r>
            <a:endParaRPr lang="en-US" altLang="zh-CN" sz="2000" dirty="0"/>
          </a:p>
          <a:p>
            <a:r>
              <a:rPr lang="zh-CN" altLang="en-US" sz="2000" dirty="0"/>
              <a:t>触发模式和采集模式</a:t>
            </a:r>
            <a:endParaRPr lang="en-US" altLang="zh-CN" sz="2000" dirty="0"/>
          </a:p>
          <a:p>
            <a:r>
              <a:rPr lang="zh-CN" altLang="en-US" sz="2000" dirty="0"/>
              <a:t>均值点数</a:t>
            </a:r>
            <a:endParaRPr lang="en-US" altLang="zh-CN" sz="2000" dirty="0"/>
          </a:p>
          <a:p>
            <a:r>
              <a:rPr lang="zh-CN" altLang="en-US" sz="2000" dirty="0"/>
              <a:t>触发配置等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b="1" dirty="0"/>
              <a:t>用户只需要操作：</a:t>
            </a:r>
            <a:endParaRPr lang="en-US" altLang="zh-CN" sz="2000" b="1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0BE6F71-4939-463B-B195-490A0A1BF324}"/>
              </a:ext>
            </a:extLst>
          </p:cNvPr>
          <p:cNvSpPr/>
          <p:nvPr/>
        </p:nvSpPr>
        <p:spPr>
          <a:xfrm>
            <a:off x="4179141" y="3391546"/>
            <a:ext cx="2394901" cy="45093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7F51A6C-FF66-45C8-90F8-609E3CF4A462}"/>
              </a:ext>
            </a:extLst>
          </p:cNvPr>
          <p:cNvSpPr/>
          <p:nvPr/>
        </p:nvSpPr>
        <p:spPr>
          <a:xfrm>
            <a:off x="1413751" y="4311400"/>
            <a:ext cx="1250516" cy="2630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初始化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C11F433-9F05-4276-AE4B-9881BBBA01B5}"/>
              </a:ext>
            </a:extLst>
          </p:cNvPr>
          <p:cNvSpPr/>
          <p:nvPr/>
        </p:nvSpPr>
        <p:spPr>
          <a:xfrm>
            <a:off x="2498459" y="5446559"/>
            <a:ext cx="1250516" cy="2630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开始采集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1B0A9A-BEC5-4270-95E5-7D898C1A4A31}"/>
              </a:ext>
            </a:extLst>
          </p:cNvPr>
          <p:cNvSpPr/>
          <p:nvPr/>
        </p:nvSpPr>
        <p:spPr>
          <a:xfrm>
            <a:off x="163235" y="5467132"/>
            <a:ext cx="1250516" cy="2630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停止采集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0B2EC3B-C9D6-4450-94B1-3DB96E2FC1E3}"/>
              </a:ext>
            </a:extLst>
          </p:cNvPr>
          <p:cNvSpPr/>
          <p:nvPr/>
        </p:nvSpPr>
        <p:spPr>
          <a:xfrm rot="2787355">
            <a:off x="2390570" y="4920126"/>
            <a:ext cx="911371" cy="221900"/>
          </a:xfrm>
          <a:prstGeom prst="rightArrow">
            <a:avLst>
              <a:gd name="adj1" fmla="val 25398"/>
              <a:gd name="adj2" fmla="val 19282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116771D4-6297-4366-B672-AED043AE2C7B}"/>
              </a:ext>
            </a:extLst>
          </p:cNvPr>
          <p:cNvSpPr/>
          <p:nvPr/>
        </p:nvSpPr>
        <p:spPr>
          <a:xfrm rot="19017292">
            <a:off x="648930" y="4909840"/>
            <a:ext cx="911371" cy="221900"/>
          </a:xfrm>
          <a:prstGeom prst="rightArrow">
            <a:avLst>
              <a:gd name="adj1" fmla="val 25398"/>
              <a:gd name="adj2" fmla="val 19282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D707AE39-EC22-477D-9D5F-97E199B60698}"/>
              </a:ext>
            </a:extLst>
          </p:cNvPr>
          <p:cNvSpPr/>
          <p:nvPr/>
        </p:nvSpPr>
        <p:spPr>
          <a:xfrm rot="10800000">
            <a:off x="1468181" y="5487706"/>
            <a:ext cx="911371" cy="221900"/>
          </a:xfrm>
          <a:prstGeom prst="rightArrow">
            <a:avLst>
              <a:gd name="adj1" fmla="val 25398"/>
              <a:gd name="adj2" fmla="val 19282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9B4BE0-E292-4BA7-9888-9A7D208E3E1B}"/>
              </a:ext>
            </a:extLst>
          </p:cNvPr>
          <p:cNvSpPr txBox="1"/>
          <p:nvPr/>
        </p:nvSpPr>
        <p:spPr>
          <a:xfrm>
            <a:off x="4824446" y="5748711"/>
            <a:ext cx="6234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初始化前核对所有可配置参数是否如图所示！</a:t>
            </a:r>
          </a:p>
        </p:txBody>
      </p:sp>
    </p:spTree>
    <p:extLst>
      <p:ext uri="{BB962C8B-B14F-4D97-AF65-F5344CB8AC3E}">
        <p14:creationId xmlns:p14="http://schemas.microsoft.com/office/powerpoint/2010/main" val="402027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" y="5581"/>
            <a:ext cx="1219199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9. </a:t>
            </a:r>
            <a:r>
              <a:rPr lang="zh-CN" altLang="en-US" sz="2400" b="1" dirty="0"/>
              <a:t>误差分析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1085" y="1302206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</a:rPr>
              <a:t>质子流强积分值总误差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F4B83998-9C72-4386-87A8-BCBCCDE66C4A}"/>
              </a:ext>
            </a:extLst>
          </p:cNvPr>
          <p:cNvSpPr/>
          <p:nvPr/>
        </p:nvSpPr>
        <p:spPr>
          <a:xfrm>
            <a:off x="3618878" y="980481"/>
            <a:ext cx="378070" cy="1043561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7030A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3C0952-7E9C-4949-897C-0275FAF694DC}"/>
              </a:ext>
            </a:extLst>
          </p:cNvPr>
          <p:cNvSpPr txBox="1"/>
          <p:nvPr/>
        </p:nvSpPr>
        <p:spPr>
          <a:xfrm>
            <a:off x="4168513" y="1851148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</a:rPr>
              <a:t>其它误差</a:t>
            </a:r>
            <a:r>
              <a:rPr lang="el-GR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E3E925-F460-4580-9FD7-BBA912592036}"/>
              </a:ext>
            </a:extLst>
          </p:cNvPr>
          <p:cNvSpPr txBox="1"/>
          <p:nvPr/>
        </p:nvSpPr>
        <p:spPr>
          <a:xfrm>
            <a:off x="4168513" y="1315787"/>
            <a:ext cx="198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</a:rPr>
              <a:t>标定系数误差</a:t>
            </a:r>
            <a:r>
              <a:rPr lang="el-GR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B97681-DC9D-40F1-84A8-8695FC476B95}"/>
              </a:ext>
            </a:extLst>
          </p:cNvPr>
          <p:cNvSpPr txBox="1"/>
          <p:nvPr/>
        </p:nvSpPr>
        <p:spPr>
          <a:xfrm>
            <a:off x="4168513" y="780426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</a:rPr>
              <a:t>监测数据积分值误差</a:t>
            </a:r>
            <a:r>
              <a:rPr lang="el-GR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920EB5-CD40-4E89-97E6-21CD53565F72}"/>
              </a:ext>
            </a:extLst>
          </p:cNvPr>
          <p:cNvSpPr txBox="1"/>
          <p:nvPr/>
        </p:nvSpPr>
        <p:spPr>
          <a:xfrm>
            <a:off x="309122" y="2581642"/>
            <a:ext cx="4341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监测数据积分值误差</a:t>
            </a:r>
            <a:r>
              <a:rPr lang="el-G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X+Y+Z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基线电子学噪声误差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 sqrt(N)×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30FD58-1F88-4CA0-9BAD-CBED15D7C375}"/>
              </a:ext>
            </a:extLst>
          </p:cNvPr>
          <p:cNvSpPr txBox="1"/>
          <p:nvPr/>
        </p:nvSpPr>
        <p:spPr>
          <a:xfrm>
            <a:off x="610313" y="3608404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：监测数据统计数，即秒数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：每秒平均值的标准差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B4EC31-C0AE-4567-ABF4-B7D63B78E581}"/>
              </a:ext>
            </a:extLst>
          </p:cNvPr>
          <p:cNvSpPr txBox="1"/>
          <p:nvPr/>
        </p:nvSpPr>
        <p:spPr>
          <a:xfrm>
            <a:off x="309122" y="4388391"/>
            <a:ext cx="5336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统计误差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  tot/sqrt(A*0.8)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（二次电子涨落）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9F18ED-CE57-4B24-91C3-E9CB50105E3D}"/>
              </a:ext>
            </a:extLst>
          </p:cNvPr>
          <p:cNvSpPr txBox="1"/>
          <p:nvPr/>
        </p:nvSpPr>
        <p:spPr>
          <a:xfrm>
            <a:off x="610313" y="4766615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：监测数据积分值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：质子流强积分值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AEE7D2-348C-432C-BF54-89454AC76C38}"/>
              </a:ext>
            </a:extLst>
          </p:cNvPr>
          <p:cNvSpPr txBox="1"/>
          <p:nvPr/>
        </p:nvSpPr>
        <p:spPr>
          <a:xfrm>
            <a:off x="345735" y="5495048"/>
            <a:ext cx="43412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系统误差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  n*N*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基线归零误差）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BC8917-B383-4DA0-9DFC-5C84C92CD262}"/>
              </a:ext>
            </a:extLst>
          </p:cNvPr>
          <p:cNvSpPr txBox="1"/>
          <p:nvPr/>
        </p:nvSpPr>
        <p:spPr>
          <a:xfrm>
            <a:off x="511889" y="5991758"/>
            <a:ext cx="474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这部分在</a:t>
            </a:r>
            <a:r>
              <a:rPr lang="en-US" altLang="zh-CN" sz="2000" b="1" dirty="0"/>
              <a:t>N</a:t>
            </a:r>
            <a:r>
              <a:rPr lang="zh-CN" altLang="en-US" sz="2000" b="1" dirty="0"/>
              <a:t>足够大的情况下远小于</a:t>
            </a:r>
            <a:r>
              <a:rPr lang="en-US" altLang="zh-CN" sz="2000" b="1" dirty="0"/>
              <a:t>0.1%</a:t>
            </a:r>
            <a:r>
              <a:rPr lang="zh-CN" altLang="en-US" sz="2000" b="1" dirty="0"/>
              <a:t>！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19E91B7-8E65-453B-BC78-F944F341F948}"/>
              </a:ext>
            </a:extLst>
          </p:cNvPr>
          <p:cNvCxnSpPr/>
          <p:nvPr/>
        </p:nvCxnSpPr>
        <p:spPr>
          <a:xfrm>
            <a:off x="5739983" y="2517973"/>
            <a:ext cx="0" cy="40268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EAAD252-4F0E-445D-9B59-8FEA76A253DA}"/>
              </a:ext>
            </a:extLst>
          </p:cNvPr>
          <p:cNvCxnSpPr/>
          <p:nvPr/>
        </p:nvCxnSpPr>
        <p:spPr>
          <a:xfrm>
            <a:off x="5813252" y="2517972"/>
            <a:ext cx="0" cy="40268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7D39023A-26E9-4E39-8EF5-935C10CA8994}"/>
              </a:ext>
            </a:extLst>
          </p:cNvPr>
          <p:cNvSpPr txBox="1"/>
          <p:nvPr/>
        </p:nvSpPr>
        <p:spPr>
          <a:xfrm>
            <a:off x="5997604" y="2517972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标定系数误差</a:t>
            </a:r>
            <a:r>
              <a:rPr lang="el-G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：传递公式</a:t>
            </a:r>
            <a:endParaRPr lang="zh-CN" altLang="en-US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0AB94D-95E0-47A5-822D-A3CCC7DC5A3F}"/>
              </a:ext>
            </a:extLst>
          </p:cNvPr>
          <p:cNvSpPr txBox="1"/>
          <p:nvPr/>
        </p:nvSpPr>
        <p:spPr>
          <a:xfrm>
            <a:off x="5907034" y="3124688"/>
            <a:ext cx="4012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标定实验时的数据积分值误差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B0B2D91-E09C-462C-B9A9-EBCDA3D1FDB4}"/>
              </a:ext>
            </a:extLst>
          </p:cNvPr>
          <p:cNvSpPr txBox="1"/>
          <p:nvPr/>
        </p:nvSpPr>
        <p:spPr>
          <a:xfrm>
            <a:off x="5907033" y="3520102"/>
            <a:ext cx="4012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标准值测量或模拟误差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B35C8FA-E5D6-44A7-9FAB-94F0F306A077}"/>
              </a:ext>
            </a:extLst>
          </p:cNvPr>
          <p:cNvSpPr txBox="1"/>
          <p:nvPr/>
        </p:nvSpPr>
        <p:spPr>
          <a:xfrm>
            <a:off x="5907033" y="3926763"/>
            <a:ext cx="4012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流强积分值误差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D81575-FA99-40E2-9CF2-C8487B861E24}"/>
              </a:ext>
            </a:extLst>
          </p:cNvPr>
          <p:cNvSpPr txBox="1"/>
          <p:nvPr/>
        </p:nvSpPr>
        <p:spPr>
          <a:xfrm>
            <a:off x="6070524" y="4422216"/>
            <a:ext cx="51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这部分是误差主要来源，比如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：误差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~5%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73FA0A8-0528-470F-9ACC-CDB98AC7F178}"/>
              </a:ext>
            </a:extLst>
          </p:cNvPr>
          <p:cNvCxnSpPr/>
          <p:nvPr/>
        </p:nvCxnSpPr>
        <p:spPr>
          <a:xfrm>
            <a:off x="5997604" y="4962235"/>
            <a:ext cx="586321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50F3563-C88E-4AB7-BCFC-39F2CCF07949}"/>
              </a:ext>
            </a:extLst>
          </p:cNvPr>
          <p:cNvCxnSpPr/>
          <p:nvPr/>
        </p:nvCxnSpPr>
        <p:spPr>
          <a:xfrm>
            <a:off x="5997604" y="5000335"/>
            <a:ext cx="586321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514A5DF-10FC-4C84-BEB2-D2DF96AFB917}"/>
              </a:ext>
            </a:extLst>
          </p:cNvPr>
          <p:cNvSpPr txBox="1"/>
          <p:nvPr/>
        </p:nvSpPr>
        <p:spPr>
          <a:xfrm>
            <a:off x="6096000" y="5124275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其它误差</a:t>
            </a:r>
            <a:r>
              <a:rPr lang="el-G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0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C037EE4-2B27-4F42-8B22-69849B6D0EF2}"/>
              </a:ext>
            </a:extLst>
          </p:cNvPr>
          <p:cNvSpPr txBox="1"/>
          <p:nvPr/>
        </p:nvSpPr>
        <p:spPr>
          <a:xfrm>
            <a:off x="5997602" y="5579848"/>
            <a:ext cx="6065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插值误差：仅在计算插值系数时引入插值系数误差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A010686-2EFF-4830-878A-11E368122477}"/>
              </a:ext>
            </a:extLst>
          </p:cNvPr>
          <p:cNvSpPr txBox="1"/>
          <p:nvPr/>
        </p:nvSpPr>
        <p:spPr>
          <a:xfrm>
            <a:off x="5997603" y="6000253"/>
            <a:ext cx="4966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束流剖面分布变化：可能引入系统误差</a:t>
            </a:r>
          </a:p>
        </p:txBody>
      </p:sp>
    </p:spTree>
    <p:extLst>
      <p:ext uri="{BB962C8B-B14F-4D97-AF65-F5344CB8AC3E}">
        <p14:creationId xmlns:p14="http://schemas.microsoft.com/office/powerpoint/2010/main" val="183175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296"/>
            <a:ext cx="1219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10. </a:t>
            </a:r>
            <a:r>
              <a:rPr lang="zh-CN" altLang="en-US" sz="2400" b="1" dirty="0"/>
              <a:t>用户操作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58AF94-B6E7-483E-BAE4-08200032474D}"/>
              </a:ext>
            </a:extLst>
          </p:cNvPr>
          <p:cNvSpPr txBox="1"/>
          <p:nvPr/>
        </p:nvSpPr>
        <p:spPr>
          <a:xfrm>
            <a:off x="754835" y="812347"/>
            <a:ext cx="9987029" cy="3276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SEM</a:t>
            </a:r>
            <a:r>
              <a:rPr lang="zh-CN" altLang="en-US" sz="2000" dirty="0"/>
              <a:t>使用方法：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打开</a:t>
            </a:r>
            <a:r>
              <a:rPr lang="en-US" altLang="zh-CN" sz="2000" dirty="0"/>
              <a:t>APEP</a:t>
            </a:r>
            <a:r>
              <a:rPr lang="zh-CN" altLang="en-US" sz="2000" dirty="0"/>
              <a:t>束流，调整到实验所需束斑、能量条件。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检查</a:t>
            </a:r>
            <a:r>
              <a:rPr lang="en-US" altLang="zh-CN" sz="2000" dirty="0"/>
              <a:t>SEM</a:t>
            </a:r>
            <a:r>
              <a:rPr lang="zh-CN" altLang="en-US" sz="2000" dirty="0"/>
              <a:t>是否运行，即</a:t>
            </a:r>
            <a:r>
              <a:rPr lang="en-US" altLang="zh-CN" sz="2000" dirty="0"/>
              <a:t>SEM</a:t>
            </a:r>
            <a:r>
              <a:rPr lang="zh-CN" altLang="en-US" sz="2000" dirty="0"/>
              <a:t>数据是否在刷新（打开</a:t>
            </a:r>
            <a:r>
              <a:rPr lang="en-US" altLang="zh-CN" sz="2000" dirty="0"/>
              <a:t>SEM</a:t>
            </a:r>
            <a:r>
              <a:rPr lang="zh-CN" altLang="en-US" sz="2000" dirty="0"/>
              <a:t>：点击初始化和开始采集）。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开始辐照实验，实时取数状态调整至</a:t>
            </a:r>
            <a:r>
              <a:rPr lang="en-US" altLang="zh-CN" sz="2000" dirty="0"/>
              <a:t>25Hz</a:t>
            </a:r>
            <a:r>
              <a:rPr lang="zh-CN" altLang="en-US" sz="2000" dirty="0"/>
              <a:t>刷新周期，且关闭图像显示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实验过程无需对</a:t>
            </a:r>
            <a:r>
              <a:rPr lang="en-US" altLang="zh-CN" sz="2000" dirty="0"/>
              <a:t>SEM</a:t>
            </a:r>
            <a:r>
              <a:rPr lang="zh-CN" altLang="en-US" sz="2000" dirty="0"/>
              <a:t>进行操作，实时观察</a:t>
            </a:r>
            <a:r>
              <a:rPr lang="en-US" altLang="zh-CN" sz="2000" dirty="0"/>
              <a:t>SEM</a:t>
            </a:r>
            <a:r>
              <a:rPr lang="zh-CN" altLang="en-US" sz="2000" dirty="0"/>
              <a:t>是否持续刷新即可。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死机重启：停止采集</a:t>
            </a:r>
            <a:r>
              <a:rPr lang="en-US" altLang="zh-CN" sz="2000" dirty="0"/>
              <a:t>——</a:t>
            </a:r>
            <a:r>
              <a:rPr lang="zh-CN" altLang="en-US" sz="2000" dirty="0"/>
              <a:t>重启</a:t>
            </a:r>
            <a:r>
              <a:rPr lang="en-US" altLang="zh-CN" sz="2000" dirty="0"/>
              <a:t>SEM</a:t>
            </a:r>
            <a:r>
              <a:rPr lang="zh-CN" altLang="en-US" sz="2000" dirty="0"/>
              <a:t>电源</a:t>
            </a:r>
            <a:r>
              <a:rPr lang="en-US" altLang="zh-CN" sz="2000" dirty="0"/>
              <a:t>——</a:t>
            </a:r>
            <a:r>
              <a:rPr lang="zh-CN" altLang="en-US" sz="2000" dirty="0"/>
              <a:t>初始化（等待初始化完成）</a:t>
            </a:r>
            <a:r>
              <a:rPr lang="en-US" altLang="zh-CN" sz="2000" dirty="0"/>
              <a:t>——</a:t>
            </a:r>
            <a:r>
              <a:rPr lang="zh-CN" altLang="en-US" sz="2000" dirty="0"/>
              <a:t>开始采集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6700AC-9A18-4ABE-9BEE-923E16ACFD71}"/>
              </a:ext>
            </a:extLst>
          </p:cNvPr>
          <p:cNvSpPr txBox="1"/>
          <p:nvPr/>
        </p:nvSpPr>
        <p:spPr>
          <a:xfrm>
            <a:off x="408661" y="4351178"/>
            <a:ext cx="11485837" cy="1886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注意事项：</a:t>
            </a:r>
            <a:endParaRPr lang="en-US" altLang="zh-CN" sz="20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1" dirty="0"/>
              <a:t>实时取数状态当前设置为关闭图像显示，触发周期调整至</a:t>
            </a:r>
            <a:r>
              <a:rPr lang="en-US" altLang="zh-CN" sz="2000" b="1" dirty="0"/>
              <a:t>25</a:t>
            </a:r>
            <a:r>
              <a:rPr lang="zh-CN" altLang="en-US" sz="2000" b="1" dirty="0"/>
              <a:t>不影响数据存储。</a:t>
            </a:r>
            <a:endParaRPr lang="en-US" altLang="zh-CN" sz="20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000" b="1" dirty="0"/>
              <a:t>80MeV</a:t>
            </a:r>
            <a:r>
              <a:rPr lang="zh-CN" altLang="en-US" sz="2000" b="1" dirty="0"/>
              <a:t>能量下使用</a:t>
            </a:r>
            <a:r>
              <a:rPr lang="en-US" altLang="zh-CN" sz="2000" b="1" dirty="0"/>
              <a:t>30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40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50</a:t>
            </a:r>
            <a:r>
              <a:rPr lang="zh-CN" altLang="en-US" sz="2000" b="1" dirty="0"/>
              <a:t>束斑，随时观察</a:t>
            </a:r>
            <a:r>
              <a:rPr lang="en-US" altLang="zh-CN" sz="2000" b="1" dirty="0"/>
              <a:t>SEM</a:t>
            </a:r>
            <a:r>
              <a:rPr lang="zh-CN" altLang="en-US" sz="2000" b="1" dirty="0"/>
              <a:t>是否正常取数（强辐照环境易死机）。</a:t>
            </a:r>
            <a:endParaRPr lang="en-US" altLang="zh-CN" sz="20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1" dirty="0"/>
              <a:t>非标准束斑和能量组合：仅提供监测数据积分值，相对测量误差小于</a:t>
            </a:r>
            <a:r>
              <a:rPr lang="en-US" altLang="zh-CN" sz="2000" b="1" dirty="0"/>
              <a:t>0.1%</a:t>
            </a:r>
            <a:r>
              <a:rPr lang="zh-CN" altLang="en-US" sz="2000" b="1" dirty="0"/>
              <a:t>，暂不提供流强系数。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94705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90AEAFE-5CE7-4BCF-AE37-99158CE42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06" y="1606063"/>
            <a:ext cx="5336831" cy="47243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CBA8EC6-B19C-414D-A570-41FF34F44725}"/>
              </a:ext>
            </a:extLst>
          </p:cNvPr>
          <p:cNvSpPr txBox="1"/>
          <p:nvPr/>
        </p:nvSpPr>
        <p:spPr>
          <a:xfrm>
            <a:off x="869768" y="898888"/>
            <a:ext cx="4429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APEP 10MeV</a:t>
            </a:r>
            <a:r>
              <a:rPr lang="zh-CN" altLang="en-US" sz="2000" dirty="0"/>
              <a:t>质子注量率随束斑变化：</a:t>
            </a: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3C8AC2D7-6A73-4B6C-BD26-CEAE2C14AB31}"/>
              </a:ext>
            </a:extLst>
          </p:cNvPr>
          <p:cNvSpPr/>
          <p:nvPr/>
        </p:nvSpPr>
        <p:spPr>
          <a:xfrm rot="2016775" flipH="1">
            <a:off x="2221095" y="4173697"/>
            <a:ext cx="168359" cy="47598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D781AA-F118-4668-BD0E-F91AB97C2B3F}"/>
              </a:ext>
            </a:extLst>
          </p:cNvPr>
          <p:cNvSpPr txBox="1"/>
          <p:nvPr/>
        </p:nvSpPr>
        <p:spPr>
          <a:xfrm>
            <a:off x="2770221" y="4042359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3.4×10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/pulse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02182B-BC91-4C21-A78C-69A716BA3F97}"/>
              </a:ext>
            </a:extLst>
          </p:cNvPr>
          <p:cNvSpPr txBox="1"/>
          <p:nvPr/>
        </p:nvSpPr>
        <p:spPr>
          <a:xfrm>
            <a:off x="6925500" y="160606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伴生质子束和高能质子束对比：</a:t>
            </a:r>
          </a:p>
        </p:txBody>
      </p:sp>
      <p:graphicFrame>
        <p:nvGraphicFramePr>
          <p:cNvPr id="8" name="表格 9">
            <a:extLst>
              <a:ext uri="{FF2B5EF4-FFF2-40B4-BE49-F238E27FC236}">
                <a16:creationId xmlns:a16="http://schemas.microsoft.com/office/drawing/2014/main" id="{CDC15DFB-D7F4-40F4-B8D6-D27F1C4121C6}"/>
              </a:ext>
            </a:extLst>
          </p:cNvPr>
          <p:cNvGraphicFramePr>
            <a:graphicFrameLocks noGrp="1"/>
          </p:cNvGraphicFramePr>
          <p:nvPr/>
        </p:nvGraphicFramePr>
        <p:xfrm>
          <a:off x="5632188" y="2534145"/>
          <a:ext cx="6223995" cy="21218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74665">
                  <a:extLst>
                    <a:ext uri="{9D8B030D-6E8A-4147-A177-3AD203B41FA5}">
                      <a16:colId xmlns:a16="http://schemas.microsoft.com/office/drawing/2014/main" val="2859146209"/>
                    </a:ext>
                  </a:extLst>
                </a:gridCol>
                <a:gridCol w="2180812">
                  <a:extLst>
                    <a:ext uri="{9D8B030D-6E8A-4147-A177-3AD203B41FA5}">
                      <a16:colId xmlns:a16="http://schemas.microsoft.com/office/drawing/2014/main" val="2380083379"/>
                    </a:ext>
                  </a:extLst>
                </a:gridCol>
                <a:gridCol w="1968518">
                  <a:extLst>
                    <a:ext uri="{9D8B030D-6E8A-4147-A177-3AD203B41FA5}">
                      <a16:colId xmlns:a16="http://schemas.microsoft.com/office/drawing/2014/main" val="1837182642"/>
                    </a:ext>
                  </a:extLst>
                </a:gridCol>
              </a:tblGrid>
              <a:tr h="370567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APEP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HEP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306151"/>
                  </a:ext>
                </a:extLst>
              </a:tr>
              <a:tr h="37056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质子能量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10-80MeV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 GeV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068786"/>
                  </a:ext>
                </a:extLst>
              </a:tr>
              <a:tr h="37056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脉冲长度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~550us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1-1.5 </a:t>
                      </a:r>
                      <a:r>
                        <a:rPr lang="en-US" altLang="zh-CN" dirty="0" err="1"/>
                        <a:t>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60023"/>
                  </a:ext>
                </a:extLst>
              </a:tr>
              <a:tr h="37056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微脉冲（占空比）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80/410ns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276238"/>
                  </a:ext>
                </a:extLst>
              </a:tr>
              <a:tr h="63960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流强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3.4×10</a:t>
                      </a:r>
                      <a:r>
                        <a:rPr lang="en-US" altLang="zh-CN" b="1" baseline="30000" dirty="0"/>
                        <a:t>6</a:t>
                      </a:r>
                      <a:r>
                        <a:rPr lang="en-US" altLang="zh-CN" b="1" dirty="0"/>
                        <a:t>~10</a:t>
                      </a:r>
                      <a:r>
                        <a:rPr lang="en-US" altLang="zh-CN" b="1" baseline="30000" dirty="0"/>
                        <a:t>11</a:t>
                      </a:r>
                      <a:r>
                        <a:rPr lang="en-US" altLang="zh-CN" b="1" dirty="0"/>
                        <a:t>/pulse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0~3.6×10</a:t>
                      </a:r>
                      <a:r>
                        <a:rPr lang="en-US" altLang="zh-CN" b="1" baseline="30000" dirty="0"/>
                        <a:t>6</a:t>
                      </a:r>
                      <a:r>
                        <a:rPr lang="en-US" altLang="zh-CN" b="1" dirty="0"/>
                        <a:t>/pulse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62195"/>
                  </a:ext>
                </a:extLst>
              </a:tr>
            </a:tbl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50436147-A8A4-4ADF-B21C-C81042699F56}"/>
              </a:ext>
            </a:extLst>
          </p:cNvPr>
          <p:cNvSpPr txBox="1"/>
          <p:nvPr/>
        </p:nvSpPr>
        <p:spPr>
          <a:xfrm>
            <a:off x="6740769" y="4287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00619D5-45CF-4993-857C-06005667B5C3}"/>
              </a:ext>
            </a:extLst>
          </p:cNvPr>
          <p:cNvSpPr txBox="1"/>
          <p:nvPr/>
        </p:nvSpPr>
        <p:spPr>
          <a:xfrm>
            <a:off x="5749615" y="5184465"/>
            <a:ext cx="5989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按照能量比，</a:t>
            </a:r>
            <a:r>
              <a:rPr lang="en-US" altLang="zh-CN" b="1" dirty="0"/>
              <a:t>HEP</a:t>
            </a:r>
            <a:r>
              <a:rPr lang="zh-CN" altLang="en-US" b="1" dirty="0"/>
              <a:t>单个质子的二次电子产额降为</a:t>
            </a:r>
            <a:r>
              <a:rPr lang="en-US" altLang="zh-CN" b="1" dirty="0"/>
              <a:t>1/5~1/10</a:t>
            </a:r>
          </a:p>
          <a:p>
            <a:endParaRPr lang="en-US" altLang="zh-CN" b="1" dirty="0"/>
          </a:p>
          <a:p>
            <a:r>
              <a:rPr lang="zh-CN" altLang="en-US" b="1" dirty="0"/>
              <a:t>勉强监测</a:t>
            </a:r>
            <a:r>
              <a:rPr lang="en-US" altLang="zh-CN" b="1" dirty="0"/>
              <a:t>HEP</a:t>
            </a:r>
            <a:r>
              <a:rPr lang="zh-CN" altLang="en-US" b="1" dirty="0"/>
              <a:t>上限流强！</a:t>
            </a:r>
            <a:r>
              <a:rPr lang="en-US" altLang="zh-CN" b="1" dirty="0"/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C44504-F0D6-4970-BBB1-55C6B8359CF8}"/>
              </a:ext>
            </a:extLst>
          </p:cNvPr>
          <p:cNvSpPr txBox="1"/>
          <p:nvPr/>
        </p:nvSpPr>
        <p:spPr>
          <a:xfrm>
            <a:off x="0" y="2296"/>
            <a:ext cx="12192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11. APEP</a:t>
            </a:r>
            <a:r>
              <a:rPr lang="zh-CN" altLang="en-US" sz="2400" b="1" dirty="0"/>
              <a:t>与</a:t>
            </a:r>
            <a:r>
              <a:rPr lang="en-US" altLang="zh-CN" sz="2400" b="1" dirty="0"/>
              <a:t>HPES</a:t>
            </a:r>
            <a:r>
              <a:rPr lang="zh-CN" altLang="en-US" sz="2400" b="1" dirty="0"/>
              <a:t>束流条件对比</a:t>
            </a:r>
          </a:p>
        </p:txBody>
      </p:sp>
    </p:spTree>
    <p:extLst>
      <p:ext uri="{BB962C8B-B14F-4D97-AF65-F5344CB8AC3E}">
        <p14:creationId xmlns:p14="http://schemas.microsoft.com/office/powerpoint/2010/main" val="178553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BA8EC6-B19C-414D-A570-41FF34F44725}"/>
              </a:ext>
            </a:extLst>
          </p:cNvPr>
          <p:cNvSpPr txBox="1"/>
          <p:nvPr/>
        </p:nvSpPr>
        <p:spPr>
          <a:xfrm>
            <a:off x="939291" y="794463"/>
            <a:ext cx="85667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（二次电子产额和金属材质基本无关，一般选用铝或铜）</a:t>
            </a:r>
            <a:endParaRPr lang="en-US" altLang="zh-CN" sz="2000" dirty="0"/>
          </a:p>
          <a:p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增加金属箔层数：减少厚度至</a:t>
            </a:r>
            <a:r>
              <a:rPr lang="en-US" altLang="zh-CN" sz="2000" dirty="0"/>
              <a:t>6um</a:t>
            </a:r>
            <a:r>
              <a:rPr lang="zh-CN" altLang="en-US" sz="2000" dirty="0"/>
              <a:t>，层数增加</a:t>
            </a:r>
            <a:r>
              <a:rPr lang="en-US" altLang="zh-CN" sz="2000" dirty="0"/>
              <a:t>10-15</a:t>
            </a:r>
            <a:r>
              <a:rPr lang="zh-CN" altLang="en-US" sz="2000" dirty="0"/>
              <a:t>层</a:t>
            </a:r>
            <a:endParaRPr lang="en-US" altLang="zh-CN" sz="2000" dirty="0"/>
          </a:p>
          <a:p>
            <a:pPr marL="457200" indent="-457200">
              <a:buAutoNum type="arabicPeriod"/>
            </a:pP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信号降噪处理：馈通法兰和真空管做绝缘处理（目前噪声水平</a:t>
            </a:r>
            <a:r>
              <a:rPr lang="en-US" altLang="zh-CN" sz="2000" dirty="0"/>
              <a:t>~50mV</a:t>
            </a:r>
            <a:r>
              <a:rPr lang="zh-CN" altLang="en-US" sz="2000" dirty="0"/>
              <a:t>）</a:t>
            </a:r>
            <a:endParaRPr lang="en-US" altLang="zh-CN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7AA598-ED00-4CBA-922E-BABAF2DCF113}"/>
              </a:ext>
            </a:extLst>
          </p:cNvPr>
          <p:cNvSpPr txBox="1"/>
          <p:nvPr/>
        </p:nvSpPr>
        <p:spPr>
          <a:xfrm>
            <a:off x="68731" y="13809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拟采用的扩大下限范围的方案：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309BA5-99F5-4391-9F0C-F737DF5631B2}"/>
              </a:ext>
            </a:extLst>
          </p:cNvPr>
          <p:cNvSpPr txBox="1"/>
          <p:nvPr/>
        </p:nvSpPr>
        <p:spPr>
          <a:xfrm>
            <a:off x="68731" y="2620379"/>
            <a:ext cx="489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60um</a:t>
            </a:r>
            <a:r>
              <a:rPr lang="zh-CN" altLang="en-US" sz="2400" b="1" dirty="0"/>
              <a:t>厚铝箔对</a:t>
            </a:r>
            <a:r>
              <a:rPr lang="en-US" altLang="zh-CN" sz="2400" b="1" dirty="0"/>
              <a:t>1.6GeV</a:t>
            </a:r>
            <a:r>
              <a:rPr lang="zh-CN" altLang="en-US" sz="2400" b="1" dirty="0"/>
              <a:t>质子束影响：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EFC977-4A74-4883-ADB2-8BA834154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9" y="3221315"/>
            <a:ext cx="3407079" cy="24499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6AD16B-BE65-4FE1-9F02-D45506C4D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793" y="3353215"/>
            <a:ext cx="2794861" cy="21861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978A90-99EB-4D67-929A-19BC01E9B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654" y="3349478"/>
            <a:ext cx="2843209" cy="216568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66E3048-99FE-45C8-A40C-B566FD570B1B}"/>
              </a:ext>
            </a:extLst>
          </p:cNvPr>
          <p:cNvSpPr txBox="1"/>
          <p:nvPr/>
        </p:nvSpPr>
        <p:spPr>
          <a:xfrm>
            <a:off x="796447" y="5916634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能损：</a:t>
            </a:r>
            <a:r>
              <a:rPr lang="en-US" altLang="zh-CN" sz="2000" b="1" dirty="0"/>
              <a:t>99.99%</a:t>
            </a:r>
            <a:r>
              <a:rPr lang="zh-CN" altLang="en-US" sz="2000" b="1" dirty="0"/>
              <a:t>质子能损小于</a:t>
            </a:r>
            <a:r>
              <a:rPr lang="en-US" altLang="zh-CN" sz="2000" b="1" dirty="0"/>
              <a:t>0.1%</a:t>
            </a:r>
            <a:endParaRPr lang="zh-CN" altLang="en-US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878238D-A0C4-4B4A-B705-89FD045F72F5}"/>
              </a:ext>
            </a:extLst>
          </p:cNvPr>
          <p:cNvSpPr txBox="1"/>
          <p:nvPr/>
        </p:nvSpPr>
        <p:spPr>
          <a:xfrm>
            <a:off x="6038241" y="5916634"/>
            <a:ext cx="4487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角散：</a:t>
            </a:r>
            <a:r>
              <a:rPr lang="en-US" altLang="zh-CN" sz="2000" b="1" dirty="0"/>
              <a:t>99.99%</a:t>
            </a:r>
            <a:r>
              <a:rPr lang="zh-CN" altLang="en-US" sz="2000" b="1" dirty="0"/>
              <a:t>质子角散小于 </a:t>
            </a:r>
            <a:r>
              <a:rPr lang="en-US" altLang="zh-CN" sz="2000" b="1" dirty="0"/>
              <a:t>0.05mrad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8417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0461C5-BA2A-41FF-9A8C-FA41AA7B45D3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12. SEEM</a:t>
            </a:r>
            <a:r>
              <a:rPr lang="zh-CN" altLang="en-US" sz="2400" b="1" dirty="0"/>
              <a:t>监测器设计指标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EDF93328-898E-4E87-97F7-DE4A671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86842"/>
              </p:ext>
            </p:extLst>
          </p:nvPr>
        </p:nvGraphicFramePr>
        <p:xfrm>
          <a:off x="313499" y="689628"/>
          <a:ext cx="4916118" cy="40702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58059">
                  <a:extLst>
                    <a:ext uri="{9D8B030D-6E8A-4147-A177-3AD203B41FA5}">
                      <a16:colId xmlns:a16="http://schemas.microsoft.com/office/drawing/2014/main" val="756267552"/>
                    </a:ext>
                  </a:extLst>
                </a:gridCol>
                <a:gridCol w="2458059">
                  <a:extLst>
                    <a:ext uri="{9D8B030D-6E8A-4147-A177-3AD203B41FA5}">
                      <a16:colId xmlns:a16="http://schemas.microsoft.com/office/drawing/2014/main" val="3249941327"/>
                    </a:ext>
                  </a:extLst>
                </a:gridCol>
              </a:tblGrid>
              <a:tr h="508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材质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铝膜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196806"/>
                  </a:ext>
                </a:extLst>
              </a:tr>
              <a:tr h="508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有效面积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100×100 mm2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85545"/>
                  </a:ext>
                </a:extLst>
              </a:tr>
              <a:tr h="508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偏压（源）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-50— -150V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128416"/>
                  </a:ext>
                </a:extLst>
              </a:tr>
              <a:tr h="508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监测流强范围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&lt; 10</a:t>
                      </a:r>
                      <a:r>
                        <a:rPr lang="en-US" altLang="zh-CN" sz="2000" b="1" baseline="30000" dirty="0"/>
                        <a:t>8  </a:t>
                      </a:r>
                      <a:r>
                        <a:rPr lang="en-US" altLang="zh-CN" sz="2000" b="1" baseline="0" dirty="0"/>
                        <a:t>proton</a:t>
                      </a:r>
                      <a:r>
                        <a:rPr lang="en-US" altLang="zh-CN" sz="2000" b="1" dirty="0"/>
                        <a:t>/s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19153"/>
                  </a:ext>
                </a:extLst>
              </a:tr>
              <a:tr h="508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设计测量精度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&lt; 10 %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159266"/>
                  </a:ext>
                </a:extLst>
              </a:tr>
              <a:tr h="5087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1.6 GeV  </a:t>
                      </a:r>
                      <a:r>
                        <a:rPr lang="zh-CN" altLang="en-US" sz="2000" b="1" dirty="0"/>
                        <a:t>质子能损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&lt; 0.5 %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29414"/>
                  </a:ext>
                </a:extLst>
              </a:tr>
              <a:tr h="508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工作环境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真空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497504"/>
                  </a:ext>
                </a:extLst>
              </a:tr>
              <a:tr h="508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安装位置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RA01WBCM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16495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4E990535-6368-49E1-B367-0E4B6B7EF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82" y="1888874"/>
            <a:ext cx="5938143" cy="28207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3E97E05-E82B-4B54-BE48-D9A133231B11}"/>
              </a:ext>
            </a:extLst>
          </p:cNvPr>
          <p:cNvSpPr txBox="1"/>
          <p:nvPr/>
        </p:nvSpPr>
        <p:spPr>
          <a:xfrm>
            <a:off x="10108504" y="3548757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badi" panose="020B0604020104020204" pitchFamily="34" charset="0"/>
                <a:cs typeface="Times New Roman" panose="02020603050405020304" pitchFamily="18" charset="0"/>
              </a:rPr>
              <a:t>SEEM</a:t>
            </a:r>
            <a:endParaRPr lang="zh-CN" altLang="en-US" sz="2400" b="1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4FE31BA-FF98-4337-BC6F-779A947E7A2E}"/>
              </a:ext>
            </a:extLst>
          </p:cNvPr>
          <p:cNvCxnSpPr>
            <a:cxnSpLocks/>
          </p:cNvCxnSpPr>
          <p:nvPr/>
        </p:nvCxnSpPr>
        <p:spPr>
          <a:xfrm flipH="1" flipV="1">
            <a:off x="9211449" y="3230637"/>
            <a:ext cx="897055" cy="40817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21F32F3D-8769-4B7E-8056-AB95BA5C3944}"/>
              </a:ext>
            </a:extLst>
          </p:cNvPr>
          <p:cNvSpPr txBox="1"/>
          <p:nvPr/>
        </p:nvSpPr>
        <p:spPr>
          <a:xfrm>
            <a:off x="5558425" y="812386"/>
            <a:ext cx="6266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设备安装位置：</a:t>
            </a:r>
            <a:r>
              <a:rPr lang="zh-CN" altLang="en-US" sz="2000" dirty="0"/>
              <a:t>真空管道孔内直径150mm，长度空间预留</a:t>
            </a:r>
            <a:r>
              <a:rPr lang="en-US" altLang="zh-CN" sz="2000" dirty="0"/>
              <a:t>300mm</a:t>
            </a:r>
            <a:r>
              <a:rPr lang="zh-CN" altLang="en-US" sz="2000" dirty="0"/>
              <a:t>（与</a:t>
            </a:r>
            <a:r>
              <a:rPr lang="en-US" altLang="zh-CN" sz="2000" dirty="0"/>
              <a:t>Si</a:t>
            </a:r>
            <a:r>
              <a:rPr lang="zh-CN" altLang="en-US" sz="2000" dirty="0"/>
              <a:t>探测器共享）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21514B8-9E75-400F-B63A-D2C21210AB25}"/>
              </a:ext>
            </a:extLst>
          </p:cNvPr>
          <p:cNvSpPr/>
          <p:nvPr/>
        </p:nvSpPr>
        <p:spPr>
          <a:xfrm>
            <a:off x="3516133" y="5522645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感谢聆听指导！</a:t>
            </a:r>
          </a:p>
        </p:txBody>
      </p:sp>
    </p:spTree>
    <p:extLst>
      <p:ext uri="{BB962C8B-B14F-4D97-AF65-F5344CB8AC3E}">
        <p14:creationId xmlns:p14="http://schemas.microsoft.com/office/powerpoint/2010/main" val="285662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50F41B3-62E6-4797-8EEA-19692CE4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0" y="4708474"/>
            <a:ext cx="9532307" cy="20161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9879"/>
            <a:ext cx="1219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1. SEEM</a:t>
            </a:r>
            <a:r>
              <a:rPr lang="zh-CN" altLang="en-US" sz="2400" b="1" dirty="0"/>
              <a:t>基本原理和布局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A30751-945E-4365-9D83-E26ABFE34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" y="814885"/>
            <a:ext cx="6049843" cy="3566410"/>
          </a:xfrm>
          <a:prstGeom prst="rect">
            <a:avLst/>
          </a:prstGeom>
        </p:spPr>
      </p:pic>
      <p:sp>
        <p:nvSpPr>
          <p:cNvPr id="3" name="箭头: 右 2">
            <a:extLst>
              <a:ext uri="{FF2B5EF4-FFF2-40B4-BE49-F238E27FC236}">
                <a16:creationId xmlns:a16="http://schemas.microsoft.com/office/drawing/2014/main" id="{AE01048C-4471-490F-ACC0-556360AD5965}"/>
              </a:ext>
            </a:extLst>
          </p:cNvPr>
          <p:cNvSpPr/>
          <p:nvPr/>
        </p:nvSpPr>
        <p:spPr>
          <a:xfrm rot="2106166">
            <a:off x="2758383" y="4532045"/>
            <a:ext cx="2643753" cy="384216"/>
          </a:xfrm>
          <a:prstGeom prst="rightArrow">
            <a:avLst>
              <a:gd name="adj1" fmla="val 45929"/>
              <a:gd name="adj2" fmla="val 194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1352433-F163-46C3-AB97-7809FC5F7EF0}"/>
              </a:ext>
            </a:extLst>
          </p:cNvPr>
          <p:cNvSpPr txBox="1"/>
          <p:nvPr/>
        </p:nvSpPr>
        <p:spPr>
          <a:xfrm>
            <a:off x="6945682" y="2296750"/>
            <a:ext cx="5098093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参数：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铝膜厚度：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10μm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层数：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偏压：大于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50V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监测流强：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p/cm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57BE874-F1FD-4A17-B98E-B8AB7E7E9931}"/>
              </a:ext>
            </a:extLst>
          </p:cNvPr>
          <p:cNvSpPr txBox="1"/>
          <p:nvPr/>
        </p:nvSpPr>
        <p:spPr>
          <a:xfrm>
            <a:off x="7077016" y="989357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铝膜对质子的二次电子发射系数：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28C2C2B-777B-49ED-A472-5F289BFA22B5}"/>
                  </a:ext>
                </a:extLst>
              </p:cNvPr>
              <p:cNvSpPr txBox="1"/>
              <p:nvPr/>
            </p:nvSpPr>
            <p:spPr>
              <a:xfrm>
                <a:off x="8735140" y="1612193"/>
                <a:ext cx="2112752" cy="495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=38.26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28C2C2B-777B-49ED-A472-5F289BFA2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140" y="1612193"/>
                <a:ext cx="2112752" cy="495585"/>
              </a:xfrm>
              <a:prstGeom prst="rect">
                <a:avLst/>
              </a:prstGeom>
              <a:blipFill>
                <a:blip r:embed="rId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0E71D762-0F52-4C88-9C6C-E8EC49361E00}"/>
              </a:ext>
            </a:extLst>
          </p:cNvPr>
          <p:cNvSpPr txBox="1"/>
          <p:nvPr/>
        </p:nvSpPr>
        <p:spPr>
          <a:xfrm>
            <a:off x="2451263" y="1612193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CH2: </a:t>
            </a:r>
            <a:r>
              <a:rPr lang="zh-CN" altLang="en-US" sz="1600" b="1" dirty="0"/>
              <a:t>放大倍数 </a:t>
            </a:r>
            <a:r>
              <a:rPr lang="en-US" altLang="zh-CN" sz="1600" b="1" dirty="0"/>
              <a:t>×10</a:t>
            </a:r>
          </a:p>
          <a:p>
            <a:r>
              <a:rPr lang="en-US" altLang="zh-CN" sz="1600" b="1" dirty="0"/>
              <a:t>CH3: </a:t>
            </a:r>
            <a:r>
              <a:rPr lang="zh-CN" altLang="en-US" sz="1600" b="1" dirty="0"/>
              <a:t>放大倍数 </a:t>
            </a:r>
            <a:r>
              <a:rPr lang="en-US" altLang="zh-CN" sz="1600" b="1" dirty="0"/>
              <a:t>×1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5856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3425"/>
            <a:ext cx="1219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2. </a:t>
            </a:r>
            <a:r>
              <a:rPr lang="zh-CN" altLang="en-US" sz="2400" b="1" dirty="0"/>
              <a:t>监测器基线和波形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14096" y="110468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50MeV  30mm</a:t>
            </a:r>
            <a:r>
              <a:rPr lang="zh-CN" altLang="en-US" sz="2000" dirty="0"/>
              <a:t>束斑</a:t>
            </a: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3CEB1E-9908-49FF-83CF-128D5A1A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79" y="1260032"/>
            <a:ext cx="4794986" cy="35976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CB371B-F8B8-4817-9FF9-CD5FD8FF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944" y="1667298"/>
            <a:ext cx="4252177" cy="3190379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BC353A14-8EDF-4065-A767-5FBDA2305F60}"/>
              </a:ext>
            </a:extLst>
          </p:cNvPr>
          <p:cNvSpPr/>
          <p:nvPr/>
        </p:nvSpPr>
        <p:spPr>
          <a:xfrm>
            <a:off x="5523978" y="2984177"/>
            <a:ext cx="1782114" cy="384216"/>
          </a:xfrm>
          <a:prstGeom prst="rightArrow">
            <a:avLst>
              <a:gd name="adj1" fmla="val 45929"/>
              <a:gd name="adj2" fmla="val 194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ADD1EB-73A1-467B-ADE5-6E2F6B43A1B1}"/>
              </a:ext>
            </a:extLst>
          </p:cNvPr>
          <p:cNvSpPr txBox="1"/>
          <p:nvPr/>
        </p:nvSpPr>
        <p:spPr>
          <a:xfrm>
            <a:off x="4094879" y="566800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滤波后有很好的信噪比</a:t>
            </a:r>
          </a:p>
        </p:txBody>
      </p:sp>
    </p:spTree>
    <p:extLst>
      <p:ext uri="{BB962C8B-B14F-4D97-AF65-F5344CB8AC3E}">
        <p14:creationId xmlns:p14="http://schemas.microsoft.com/office/powerpoint/2010/main" val="302982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7048"/>
            <a:ext cx="1219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3. </a:t>
            </a:r>
            <a:r>
              <a:rPr lang="zh-CN" altLang="en-US" sz="2400" b="1" dirty="0"/>
              <a:t>波形积分算法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841326" y="4890892"/>
            <a:ext cx="86789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T0</a:t>
            </a:r>
            <a:r>
              <a:rPr lang="zh-CN" altLang="en-US" sz="2000" dirty="0"/>
              <a:t>信号触发后延迟</a:t>
            </a:r>
            <a:r>
              <a:rPr lang="en-US" altLang="zh-CN" sz="2000" dirty="0"/>
              <a:t>130 us</a:t>
            </a:r>
            <a:r>
              <a:rPr lang="zh-CN" altLang="en-US" sz="2000" dirty="0"/>
              <a:t>开始采样，采样长度</a:t>
            </a:r>
            <a:r>
              <a:rPr lang="en-US" altLang="zh-CN" sz="2000" dirty="0"/>
              <a:t>880 us</a:t>
            </a:r>
            <a:r>
              <a:rPr lang="zh-CN" altLang="en-US" sz="2000" dirty="0"/>
              <a:t>，包含完整波形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均值点数 </a:t>
            </a:r>
            <a:r>
              <a:rPr lang="en-US" altLang="zh-CN" sz="2000" dirty="0"/>
              <a:t>9600×8  </a:t>
            </a:r>
            <a:r>
              <a:rPr lang="zh-CN" altLang="en-US" sz="2000" dirty="0"/>
              <a:t>共</a:t>
            </a:r>
            <a:r>
              <a:rPr lang="en-US" altLang="zh-CN" sz="2000" dirty="0"/>
              <a:t>76.8 us</a:t>
            </a:r>
            <a:r>
              <a:rPr lang="zh-CN" altLang="en-US" sz="2000" dirty="0"/>
              <a:t>计算基线均值点，乘以采样长度得到基线积分值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波形覆盖面积（脉冲流强）</a:t>
            </a:r>
            <a:r>
              <a:rPr lang="en-US" altLang="zh-CN" sz="2000" dirty="0"/>
              <a:t>=  </a:t>
            </a:r>
            <a:r>
              <a:rPr lang="zh-CN" altLang="en-US" sz="2000" dirty="0"/>
              <a:t>波形积分值 </a:t>
            </a:r>
            <a:r>
              <a:rPr lang="en-US" altLang="zh-CN" sz="2000" dirty="0"/>
              <a:t>– </a:t>
            </a:r>
            <a:r>
              <a:rPr lang="zh-CN" altLang="en-US" sz="2000" dirty="0"/>
              <a:t>基线积分值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74DA160-96B7-48FF-A7DC-61BDFA0E6047}"/>
              </a:ext>
            </a:extLst>
          </p:cNvPr>
          <p:cNvGrpSpPr/>
          <p:nvPr/>
        </p:nvGrpSpPr>
        <p:grpSpPr>
          <a:xfrm>
            <a:off x="1672225" y="1472331"/>
            <a:ext cx="9131474" cy="2604891"/>
            <a:chOff x="1684751" y="1891953"/>
            <a:chExt cx="9131474" cy="260489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25364A8-94C9-417F-B1FC-A4435E036729}"/>
                </a:ext>
              </a:extLst>
            </p:cNvPr>
            <p:cNvSpPr/>
            <p:nvPr/>
          </p:nvSpPr>
          <p:spPr>
            <a:xfrm>
              <a:off x="1703540" y="1891953"/>
              <a:ext cx="9112685" cy="1746859"/>
            </a:xfrm>
            <a:custGeom>
              <a:avLst/>
              <a:gdLst>
                <a:gd name="connsiteX0" fmla="*/ 0 w 9112685"/>
                <a:gd name="connsiteY0" fmla="*/ 1715543 h 1746859"/>
                <a:gd name="connsiteX1" fmla="*/ 1020871 w 9112685"/>
                <a:gd name="connsiteY1" fmla="*/ 1728069 h 1746859"/>
                <a:gd name="connsiteX2" fmla="*/ 1102290 w 9112685"/>
                <a:gd name="connsiteY2" fmla="*/ 1709280 h 1746859"/>
                <a:gd name="connsiteX3" fmla="*/ 1440493 w 9112685"/>
                <a:gd name="connsiteY3" fmla="*/ 1715543 h 1746859"/>
                <a:gd name="connsiteX4" fmla="*/ 2016690 w 9112685"/>
                <a:gd name="connsiteY4" fmla="*/ 1734332 h 1746859"/>
                <a:gd name="connsiteX5" fmla="*/ 2098109 w 9112685"/>
                <a:gd name="connsiteY5" fmla="*/ 1746859 h 1746859"/>
                <a:gd name="connsiteX6" fmla="*/ 2210843 w 9112685"/>
                <a:gd name="connsiteY6" fmla="*/ 1740595 h 1746859"/>
                <a:gd name="connsiteX7" fmla="*/ 2229632 w 9112685"/>
                <a:gd name="connsiteY7" fmla="*/ 1734332 h 1746859"/>
                <a:gd name="connsiteX8" fmla="*/ 2242158 w 9112685"/>
                <a:gd name="connsiteY8" fmla="*/ 1684228 h 1746859"/>
                <a:gd name="connsiteX9" fmla="*/ 2254685 w 9112685"/>
                <a:gd name="connsiteY9" fmla="*/ 1615335 h 1746859"/>
                <a:gd name="connsiteX10" fmla="*/ 2279737 w 9112685"/>
                <a:gd name="connsiteY10" fmla="*/ 1364815 h 1746859"/>
                <a:gd name="connsiteX11" fmla="*/ 2292263 w 9112685"/>
                <a:gd name="connsiteY11" fmla="*/ 1258343 h 1746859"/>
                <a:gd name="connsiteX12" fmla="*/ 2436312 w 9112685"/>
                <a:gd name="connsiteY12" fmla="*/ 938930 h 1746859"/>
                <a:gd name="connsiteX13" fmla="*/ 2442575 w 9112685"/>
                <a:gd name="connsiteY13" fmla="*/ 838722 h 1746859"/>
                <a:gd name="connsiteX14" fmla="*/ 2480153 w 9112685"/>
                <a:gd name="connsiteY14" fmla="*/ 669620 h 1746859"/>
                <a:gd name="connsiteX15" fmla="*/ 2455101 w 9112685"/>
                <a:gd name="connsiteY15" fmla="*/ 368995 h 1746859"/>
                <a:gd name="connsiteX16" fmla="*/ 2467627 w 9112685"/>
                <a:gd name="connsiteY16" fmla="*/ 212420 h 1746859"/>
                <a:gd name="connsiteX17" fmla="*/ 2480153 w 9112685"/>
                <a:gd name="connsiteY17" fmla="*/ 193631 h 1746859"/>
                <a:gd name="connsiteX18" fmla="*/ 2586624 w 9112685"/>
                <a:gd name="connsiteY18" fmla="*/ 124738 h 1746859"/>
                <a:gd name="connsiteX19" fmla="*/ 2605413 w 9112685"/>
                <a:gd name="connsiteY19" fmla="*/ 118475 h 1746859"/>
                <a:gd name="connsiteX20" fmla="*/ 2693095 w 9112685"/>
                <a:gd name="connsiteY20" fmla="*/ 112212 h 1746859"/>
                <a:gd name="connsiteX21" fmla="*/ 2855934 w 9112685"/>
                <a:gd name="connsiteY21" fmla="*/ 105949 h 1746859"/>
                <a:gd name="connsiteX22" fmla="*/ 3118980 w 9112685"/>
                <a:gd name="connsiteY22" fmla="*/ 112212 h 1746859"/>
                <a:gd name="connsiteX23" fmla="*/ 3501024 w 9112685"/>
                <a:gd name="connsiteY23" fmla="*/ 137264 h 1746859"/>
                <a:gd name="connsiteX24" fmla="*/ 3914383 w 9112685"/>
                <a:gd name="connsiteY24" fmla="*/ 143527 h 1746859"/>
                <a:gd name="connsiteX25" fmla="*/ 4647156 w 9112685"/>
                <a:gd name="connsiteY25" fmla="*/ 112212 h 1746859"/>
                <a:gd name="connsiteX26" fmla="*/ 5016674 w 9112685"/>
                <a:gd name="connsiteY26" fmla="*/ 55845 h 1746859"/>
                <a:gd name="connsiteX27" fmla="*/ 5248405 w 9112685"/>
                <a:gd name="connsiteY27" fmla="*/ 24530 h 1746859"/>
                <a:gd name="connsiteX28" fmla="*/ 5367402 w 9112685"/>
                <a:gd name="connsiteY28" fmla="*/ 12004 h 1746859"/>
                <a:gd name="connsiteX29" fmla="*/ 5511452 w 9112685"/>
                <a:gd name="connsiteY29" fmla="*/ 5741 h 1746859"/>
                <a:gd name="connsiteX30" fmla="*/ 5705605 w 9112685"/>
                <a:gd name="connsiteY30" fmla="*/ 12004 h 1746859"/>
                <a:gd name="connsiteX31" fmla="*/ 5761972 w 9112685"/>
                <a:gd name="connsiteY31" fmla="*/ 105949 h 1746859"/>
                <a:gd name="connsiteX32" fmla="*/ 5824602 w 9112685"/>
                <a:gd name="connsiteY32" fmla="*/ 262524 h 1746859"/>
                <a:gd name="connsiteX33" fmla="*/ 5849654 w 9112685"/>
                <a:gd name="connsiteY33" fmla="*/ 437889 h 1746859"/>
                <a:gd name="connsiteX34" fmla="*/ 5855917 w 9112685"/>
                <a:gd name="connsiteY34" fmla="*/ 556886 h 1746859"/>
                <a:gd name="connsiteX35" fmla="*/ 5874706 w 9112685"/>
                <a:gd name="connsiteY35" fmla="*/ 1139346 h 1746859"/>
                <a:gd name="connsiteX36" fmla="*/ 5906022 w 9112685"/>
                <a:gd name="connsiteY36" fmla="*/ 1314711 h 1746859"/>
                <a:gd name="connsiteX37" fmla="*/ 5993704 w 9112685"/>
                <a:gd name="connsiteY37" fmla="*/ 1527653 h 1746859"/>
                <a:gd name="connsiteX38" fmla="*/ 6018756 w 9112685"/>
                <a:gd name="connsiteY38" fmla="*/ 1565231 h 1746859"/>
                <a:gd name="connsiteX39" fmla="*/ 6081386 w 9112685"/>
                <a:gd name="connsiteY39" fmla="*/ 1634124 h 1746859"/>
                <a:gd name="connsiteX40" fmla="*/ 6137753 w 9112685"/>
                <a:gd name="connsiteY40" fmla="*/ 1671702 h 1746859"/>
                <a:gd name="connsiteX41" fmla="*/ 6319380 w 9112685"/>
                <a:gd name="connsiteY41" fmla="*/ 1734332 h 1746859"/>
                <a:gd name="connsiteX42" fmla="*/ 6713950 w 9112685"/>
                <a:gd name="connsiteY42" fmla="*/ 1715543 h 1746859"/>
                <a:gd name="connsiteX43" fmla="*/ 6995786 w 9112685"/>
                <a:gd name="connsiteY43" fmla="*/ 1684228 h 1746859"/>
                <a:gd name="connsiteX44" fmla="*/ 8029183 w 9112685"/>
                <a:gd name="connsiteY44" fmla="*/ 1690491 h 1746859"/>
                <a:gd name="connsiteX45" fmla="*/ 8267178 w 9112685"/>
                <a:gd name="connsiteY45" fmla="*/ 1703017 h 1746859"/>
                <a:gd name="connsiteX46" fmla="*/ 8436279 w 9112685"/>
                <a:gd name="connsiteY46" fmla="*/ 1721806 h 1746859"/>
                <a:gd name="connsiteX47" fmla="*/ 8530224 w 9112685"/>
                <a:gd name="connsiteY47" fmla="*/ 1728069 h 1746859"/>
                <a:gd name="connsiteX48" fmla="*/ 8611643 w 9112685"/>
                <a:gd name="connsiteY48" fmla="*/ 1734332 h 1746859"/>
                <a:gd name="connsiteX49" fmla="*/ 9112685 w 9112685"/>
                <a:gd name="connsiteY49" fmla="*/ 1740595 h 17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112685" h="1746859">
                  <a:moveTo>
                    <a:pt x="0" y="1715543"/>
                  </a:moveTo>
                  <a:cubicBezTo>
                    <a:pt x="703432" y="1747885"/>
                    <a:pt x="363126" y="1745378"/>
                    <a:pt x="1020871" y="1728069"/>
                  </a:cubicBezTo>
                  <a:cubicBezTo>
                    <a:pt x="1048011" y="1721806"/>
                    <a:pt x="1074886" y="1714262"/>
                    <a:pt x="1102290" y="1709280"/>
                  </a:cubicBezTo>
                  <a:cubicBezTo>
                    <a:pt x="1205298" y="1690551"/>
                    <a:pt x="1372679" y="1712529"/>
                    <a:pt x="1440493" y="1715543"/>
                  </a:cubicBezTo>
                  <a:cubicBezTo>
                    <a:pt x="1699241" y="1755350"/>
                    <a:pt x="1408509" y="1714499"/>
                    <a:pt x="2016690" y="1734332"/>
                  </a:cubicBezTo>
                  <a:cubicBezTo>
                    <a:pt x="2044134" y="1735227"/>
                    <a:pt x="2070969" y="1742683"/>
                    <a:pt x="2098109" y="1746859"/>
                  </a:cubicBezTo>
                  <a:cubicBezTo>
                    <a:pt x="2135687" y="1744771"/>
                    <a:pt x="2173377" y="1744164"/>
                    <a:pt x="2210843" y="1740595"/>
                  </a:cubicBezTo>
                  <a:cubicBezTo>
                    <a:pt x="2217415" y="1739969"/>
                    <a:pt x="2226426" y="1740103"/>
                    <a:pt x="2229632" y="1734332"/>
                  </a:cubicBezTo>
                  <a:cubicBezTo>
                    <a:pt x="2237993" y="1719283"/>
                    <a:pt x="2238611" y="1701074"/>
                    <a:pt x="2242158" y="1684228"/>
                  </a:cubicBezTo>
                  <a:cubicBezTo>
                    <a:pt x="2246967" y="1661388"/>
                    <a:pt x="2250509" y="1638299"/>
                    <a:pt x="2254685" y="1615335"/>
                  </a:cubicBezTo>
                  <a:cubicBezTo>
                    <a:pt x="2264798" y="1392855"/>
                    <a:pt x="2251633" y="1561544"/>
                    <a:pt x="2279737" y="1364815"/>
                  </a:cubicBezTo>
                  <a:cubicBezTo>
                    <a:pt x="2284791" y="1329439"/>
                    <a:pt x="2279932" y="1291884"/>
                    <a:pt x="2292263" y="1258343"/>
                  </a:cubicBezTo>
                  <a:cubicBezTo>
                    <a:pt x="2332566" y="1148719"/>
                    <a:pt x="2388296" y="1045401"/>
                    <a:pt x="2436312" y="938930"/>
                  </a:cubicBezTo>
                  <a:cubicBezTo>
                    <a:pt x="2438400" y="905527"/>
                    <a:pt x="2437198" y="871755"/>
                    <a:pt x="2442575" y="838722"/>
                  </a:cubicBezTo>
                  <a:cubicBezTo>
                    <a:pt x="2451853" y="781730"/>
                    <a:pt x="2476660" y="727257"/>
                    <a:pt x="2480153" y="669620"/>
                  </a:cubicBezTo>
                  <a:cubicBezTo>
                    <a:pt x="2489804" y="510376"/>
                    <a:pt x="2479844" y="480339"/>
                    <a:pt x="2455101" y="368995"/>
                  </a:cubicBezTo>
                  <a:cubicBezTo>
                    <a:pt x="2459276" y="316803"/>
                    <a:pt x="2460222" y="264252"/>
                    <a:pt x="2467627" y="212420"/>
                  </a:cubicBezTo>
                  <a:cubicBezTo>
                    <a:pt x="2468692" y="204968"/>
                    <a:pt x="2474093" y="198096"/>
                    <a:pt x="2480153" y="193631"/>
                  </a:cubicBezTo>
                  <a:cubicBezTo>
                    <a:pt x="2514184" y="168555"/>
                    <a:pt x="2546521" y="138106"/>
                    <a:pt x="2586624" y="124738"/>
                  </a:cubicBezTo>
                  <a:cubicBezTo>
                    <a:pt x="2592887" y="122650"/>
                    <a:pt x="2598856" y="119246"/>
                    <a:pt x="2605413" y="118475"/>
                  </a:cubicBezTo>
                  <a:cubicBezTo>
                    <a:pt x="2634514" y="115051"/>
                    <a:pt x="2663830" y="113675"/>
                    <a:pt x="2693095" y="112212"/>
                  </a:cubicBezTo>
                  <a:cubicBezTo>
                    <a:pt x="2747347" y="109499"/>
                    <a:pt x="2801654" y="108037"/>
                    <a:pt x="2855934" y="105949"/>
                  </a:cubicBezTo>
                  <a:cubicBezTo>
                    <a:pt x="2943616" y="108037"/>
                    <a:pt x="3031376" y="107959"/>
                    <a:pt x="3118980" y="112212"/>
                  </a:cubicBezTo>
                  <a:cubicBezTo>
                    <a:pt x="3246451" y="118400"/>
                    <a:pt x="3373501" y="132243"/>
                    <a:pt x="3501024" y="137264"/>
                  </a:cubicBezTo>
                  <a:cubicBezTo>
                    <a:pt x="3638719" y="142685"/>
                    <a:pt x="3776597" y="141439"/>
                    <a:pt x="3914383" y="143527"/>
                  </a:cubicBezTo>
                  <a:cubicBezTo>
                    <a:pt x="4158641" y="133089"/>
                    <a:pt x="4403258" y="129085"/>
                    <a:pt x="4647156" y="112212"/>
                  </a:cubicBezTo>
                  <a:cubicBezTo>
                    <a:pt x="4782429" y="102853"/>
                    <a:pt x="4889483" y="76470"/>
                    <a:pt x="5016674" y="55845"/>
                  </a:cubicBezTo>
                  <a:cubicBezTo>
                    <a:pt x="5116567" y="39646"/>
                    <a:pt x="5151385" y="35310"/>
                    <a:pt x="5248405" y="24530"/>
                  </a:cubicBezTo>
                  <a:cubicBezTo>
                    <a:pt x="5288046" y="20125"/>
                    <a:pt x="5327619" y="14846"/>
                    <a:pt x="5367402" y="12004"/>
                  </a:cubicBezTo>
                  <a:cubicBezTo>
                    <a:pt x="5415342" y="8580"/>
                    <a:pt x="5463435" y="7829"/>
                    <a:pt x="5511452" y="5741"/>
                  </a:cubicBezTo>
                  <a:cubicBezTo>
                    <a:pt x="5576170" y="7829"/>
                    <a:pt x="5645485" y="-12044"/>
                    <a:pt x="5705605" y="12004"/>
                  </a:cubicBezTo>
                  <a:cubicBezTo>
                    <a:pt x="5739512" y="25567"/>
                    <a:pt x="5745223" y="73497"/>
                    <a:pt x="5761972" y="105949"/>
                  </a:cubicBezTo>
                  <a:cubicBezTo>
                    <a:pt x="5780097" y="141067"/>
                    <a:pt x="5812565" y="216783"/>
                    <a:pt x="5824602" y="262524"/>
                  </a:cubicBezTo>
                  <a:cubicBezTo>
                    <a:pt x="5839941" y="320814"/>
                    <a:pt x="5842949" y="377545"/>
                    <a:pt x="5849654" y="437889"/>
                  </a:cubicBezTo>
                  <a:cubicBezTo>
                    <a:pt x="5851742" y="477555"/>
                    <a:pt x="5854499" y="517191"/>
                    <a:pt x="5855917" y="556886"/>
                  </a:cubicBezTo>
                  <a:cubicBezTo>
                    <a:pt x="5862850" y="751017"/>
                    <a:pt x="5867240" y="945235"/>
                    <a:pt x="5874706" y="1139346"/>
                  </a:cubicBezTo>
                  <a:cubicBezTo>
                    <a:pt x="5877111" y="1201867"/>
                    <a:pt x="5887007" y="1253280"/>
                    <a:pt x="5906022" y="1314711"/>
                  </a:cubicBezTo>
                  <a:cubicBezTo>
                    <a:pt x="5938421" y="1419383"/>
                    <a:pt x="5947558" y="1450744"/>
                    <a:pt x="5993704" y="1527653"/>
                  </a:cubicBezTo>
                  <a:cubicBezTo>
                    <a:pt x="6001449" y="1540562"/>
                    <a:pt x="6010123" y="1552898"/>
                    <a:pt x="6018756" y="1565231"/>
                  </a:cubicBezTo>
                  <a:cubicBezTo>
                    <a:pt x="6037250" y="1591651"/>
                    <a:pt x="6055299" y="1612929"/>
                    <a:pt x="6081386" y="1634124"/>
                  </a:cubicBezTo>
                  <a:cubicBezTo>
                    <a:pt x="6098912" y="1648364"/>
                    <a:pt x="6117395" y="1661930"/>
                    <a:pt x="6137753" y="1671702"/>
                  </a:cubicBezTo>
                  <a:cubicBezTo>
                    <a:pt x="6187282" y="1695476"/>
                    <a:pt x="6265366" y="1717712"/>
                    <a:pt x="6319380" y="1734332"/>
                  </a:cubicBezTo>
                  <a:lnTo>
                    <a:pt x="6713950" y="1715543"/>
                  </a:lnTo>
                  <a:cubicBezTo>
                    <a:pt x="6773380" y="1711963"/>
                    <a:pt x="6945539" y="1690258"/>
                    <a:pt x="6995786" y="1684228"/>
                  </a:cubicBezTo>
                  <a:lnTo>
                    <a:pt x="8029183" y="1690491"/>
                  </a:lnTo>
                  <a:cubicBezTo>
                    <a:pt x="8108616" y="1691665"/>
                    <a:pt x="8187971" y="1696924"/>
                    <a:pt x="8267178" y="1703017"/>
                  </a:cubicBezTo>
                  <a:cubicBezTo>
                    <a:pt x="8323725" y="1707367"/>
                    <a:pt x="8379821" y="1716429"/>
                    <a:pt x="8436279" y="1721806"/>
                  </a:cubicBezTo>
                  <a:cubicBezTo>
                    <a:pt x="8467522" y="1724782"/>
                    <a:pt x="8498919" y="1725833"/>
                    <a:pt x="8530224" y="1728069"/>
                  </a:cubicBezTo>
                  <a:cubicBezTo>
                    <a:pt x="8557375" y="1730008"/>
                    <a:pt x="8584449" y="1733150"/>
                    <a:pt x="8611643" y="1734332"/>
                  </a:cubicBezTo>
                  <a:cubicBezTo>
                    <a:pt x="8824048" y="1743567"/>
                    <a:pt x="8880867" y="1740595"/>
                    <a:pt x="9112685" y="1740595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9545C84-2729-46DE-84B7-E154CD6AB5A1}"/>
                </a:ext>
              </a:extLst>
            </p:cNvPr>
            <p:cNvCxnSpPr>
              <a:cxnSpLocks/>
            </p:cNvCxnSpPr>
            <p:nvPr/>
          </p:nvCxnSpPr>
          <p:spPr>
            <a:xfrm>
              <a:off x="1684751" y="3601233"/>
              <a:ext cx="913147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1DA0345-E818-4D00-8573-2E413CD3F5CB}"/>
                </a:ext>
              </a:extLst>
            </p:cNvPr>
            <p:cNvCxnSpPr/>
            <p:nvPr/>
          </p:nvCxnSpPr>
          <p:spPr>
            <a:xfrm>
              <a:off x="1684751" y="3732756"/>
              <a:ext cx="0" cy="764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47A592E-8431-4245-875E-25403DC436C8}"/>
                </a:ext>
              </a:extLst>
            </p:cNvPr>
            <p:cNvCxnSpPr/>
            <p:nvPr/>
          </p:nvCxnSpPr>
          <p:spPr>
            <a:xfrm>
              <a:off x="10812050" y="3732756"/>
              <a:ext cx="0" cy="764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71317C1D-8FF2-4A26-ABC5-C48845BA6C07}"/>
                </a:ext>
              </a:extLst>
            </p:cNvPr>
            <p:cNvCxnSpPr/>
            <p:nvPr/>
          </p:nvCxnSpPr>
          <p:spPr>
            <a:xfrm flipH="1">
              <a:off x="1748799" y="4453003"/>
              <a:ext cx="2467627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19C99B36-0A7E-4F6E-A73C-75EE16F83C9F}"/>
                </a:ext>
              </a:extLst>
            </p:cNvPr>
            <p:cNvCxnSpPr/>
            <p:nvPr/>
          </p:nvCxnSpPr>
          <p:spPr>
            <a:xfrm>
              <a:off x="7928975" y="4397437"/>
              <a:ext cx="2818356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0389A1B-230B-4FB9-9A15-5AEAE65E3952}"/>
                </a:ext>
              </a:extLst>
            </p:cNvPr>
            <p:cNvSpPr txBox="1"/>
            <p:nvPr/>
          </p:nvSpPr>
          <p:spPr>
            <a:xfrm>
              <a:off x="5281088" y="4127512"/>
              <a:ext cx="195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采集长度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 800 us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0148B98-B874-48C8-8F57-CDE89A237394}"/>
                </a:ext>
              </a:extLst>
            </p:cNvPr>
            <p:cNvCxnSpPr>
              <a:cxnSpLocks/>
            </p:cNvCxnSpPr>
            <p:nvPr/>
          </p:nvCxnSpPr>
          <p:spPr>
            <a:xfrm>
              <a:off x="1697277" y="3507288"/>
              <a:ext cx="1440493" cy="6263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C83AC386-817E-4DCA-83A7-9D03ED87F944}"/>
                </a:ext>
              </a:extLst>
            </p:cNvPr>
            <p:cNvSpPr/>
            <p:nvPr/>
          </p:nvSpPr>
          <p:spPr>
            <a:xfrm rot="5400000">
              <a:off x="3262631" y="2999516"/>
              <a:ext cx="790753" cy="262230"/>
            </a:xfrm>
            <a:prstGeom prst="rightArrow">
              <a:avLst>
                <a:gd name="adj1" fmla="val 26116"/>
                <a:gd name="adj2" fmla="val 1550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AF0C0BE-37D0-4A65-BFFF-DD4EB8B1ABD4}"/>
                </a:ext>
              </a:extLst>
            </p:cNvPr>
            <p:cNvSpPr txBox="1"/>
            <p:nvPr/>
          </p:nvSpPr>
          <p:spPr>
            <a:xfrm>
              <a:off x="2730674" y="2248283"/>
              <a:ext cx="133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T0</a:t>
              </a:r>
              <a:r>
                <a:rPr lang="zh-CN" altLang="en-US" dirty="0"/>
                <a:t>触发位置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D12CACC-6E39-4989-9B24-0FD053604DE7}"/>
                </a:ext>
              </a:extLst>
            </p:cNvPr>
            <p:cNvSpPr txBox="1"/>
            <p:nvPr/>
          </p:nvSpPr>
          <p:spPr>
            <a:xfrm>
              <a:off x="1920857" y="308705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均值点数</a:t>
              </a:r>
            </a:p>
          </p:txBody>
        </p:sp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09570C14-D792-47B1-8BAD-9AE9895CEA17}"/>
                </a:ext>
              </a:extLst>
            </p:cNvPr>
            <p:cNvSpPr/>
            <p:nvPr/>
          </p:nvSpPr>
          <p:spPr>
            <a:xfrm rot="16200000">
              <a:off x="2545915" y="2812092"/>
              <a:ext cx="275573" cy="1972849"/>
            </a:xfrm>
            <a:prstGeom prst="leftBrac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D9066BE-94C0-458D-B3A1-648BF844CC29}"/>
                </a:ext>
              </a:extLst>
            </p:cNvPr>
            <p:cNvSpPr txBox="1"/>
            <p:nvPr/>
          </p:nvSpPr>
          <p:spPr>
            <a:xfrm>
              <a:off x="2474855" y="397672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触发延迟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11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4. </a:t>
            </a:r>
            <a:r>
              <a:rPr lang="zh-CN" altLang="en-US" sz="2400" b="1" dirty="0"/>
              <a:t>无束流态的基线校准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3656" y="6241774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基线校准确保无束流状态的覆盖面积积分值（代表流强）在零点附近振荡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98D5CB-793D-4314-B507-6D7DC7909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36" y="1190200"/>
            <a:ext cx="6470249" cy="48851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C44F7C1-7FF3-4E70-B537-46FE6763A404}"/>
              </a:ext>
            </a:extLst>
          </p:cNvPr>
          <p:cNvSpPr txBox="1"/>
          <p:nvPr/>
        </p:nvSpPr>
        <p:spPr>
          <a:xfrm>
            <a:off x="8273441" y="1504823"/>
            <a:ext cx="300595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CH2</a:t>
            </a:r>
            <a:r>
              <a:rPr lang="zh-CN" altLang="en-US" sz="2000" dirty="0"/>
              <a:t>振荡范围：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en-US" altLang="zh-CN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/>
              <a:t>CH3</a:t>
            </a:r>
            <a:r>
              <a:rPr lang="zh-CN" altLang="en-US" sz="2000" dirty="0"/>
              <a:t>振荡范围：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baseline="30000" dirty="0"/>
          </a:p>
          <a:p>
            <a:endParaRPr lang="en-US" altLang="zh-CN" sz="2000" baseline="30000" dirty="0"/>
          </a:p>
          <a:p>
            <a:endParaRPr lang="en-US" altLang="zh-CN" sz="2000" baseline="30000" dirty="0"/>
          </a:p>
          <a:p>
            <a:r>
              <a:rPr lang="zh-CN" altLang="en-US" sz="2000" dirty="0"/>
              <a:t>对最小束斑能量的影响：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小于</a:t>
            </a:r>
            <a:r>
              <a:rPr lang="en-US" altLang="zh-CN" sz="2000" dirty="0"/>
              <a:t>0.1%</a:t>
            </a:r>
          </a:p>
          <a:p>
            <a:endParaRPr lang="en-US" altLang="zh-CN" sz="2000" dirty="0"/>
          </a:p>
          <a:p>
            <a:r>
              <a:rPr lang="zh-CN" altLang="en-US" sz="2000" dirty="0"/>
              <a:t>对较大束斑或能量：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完全忽略！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98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5. APEP</a:t>
            </a:r>
            <a:r>
              <a:rPr lang="zh-CN" altLang="en-US" sz="2400" b="1" dirty="0"/>
              <a:t>标准状态监测（</a:t>
            </a:r>
            <a:r>
              <a:rPr lang="en-US" altLang="zh-CN" sz="2400" b="1" dirty="0"/>
              <a:t>40</a:t>
            </a:r>
            <a:r>
              <a:rPr lang="zh-CN" altLang="en-US" sz="2400" b="1" dirty="0"/>
              <a:t>种组合）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57852" y="5761145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最小能量下的</a:t>
            </a:r>
            <a:r>
              <a:rPr lang="en-US" altLang="zh-CN" sz="2000" dirty="0"/>
              <a:t>5</a:t>
            </a:r>
            <a:r>
              <a:rPr lang="zh-CN" altLang="en-US" sz="2000" dirty="0"/>
              <a:t>种标准束斑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FF9804-6128-4D6E-8D2C-4E64AD9F0386}"/>
              </a:ext>
            </a:extLst>
          </p:cNvPr>
          <p:cNvSpPr txBox="1"/>
          <p:nvPr/>
        </p:nvSpPr>
        <p:spPr>
          <a:xfrm>
            <a:off x="7716689" y="5761145"/>
            <a:ext cx="3137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最大能量下的</a:t>
            </a:r>
            <a:r>
              <a:rPr lang="en-US" altLang="zh-CN" sz="2000" dirty="0"/>
              <a:t>5</a:t>
            </a:r>
            <a:r>
              <a:rPr lang="zh-CN" altLang="en-US" sz="2000" dirty="0"/>
              <a:t>种标准束斑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151B9E-37A2-41C6-9317-87E45263F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13" y="1253331"/>
            <a:ext cx="5144957" cy="39387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EC6211-4D8C-4B55-A832-602633A35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9" y="1207122"/>
            <a:ext cx="5396302" cy="41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4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6. </a:t>
            </a:r>
            <a:r>
              <a:rPr lang="zh-CN" altLang="en-US" sz="2400" b="1" dirty="0"/>
              <a:t>相同能量下的流强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监测数据线性拟合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3554" y="5819827"/>
            <a:ext cx="945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相同能量下的质子总通量（来自模拟数据）与监测数据基本符合线性规律和</a:t>
            </a:r>
            <a:r>
              <a:rPr lang="el-GR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ε</a:t>
            </a:r>
            <a:r>
              <a:rPr lang="zh-CN" altLang="en-US" sz="2000" dirty="0"/>
              <a:t>公式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23EFE1-1710-4CBE-8AE7-B95E3E554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31" y="1123385"/>
            <a:ext cx="5270375" cy="4034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1AF224-1B07-4F26-BA85-050DDD11D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2" y="1072457"/>
            <a:ext cx="5270375" cy="40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8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7. SEEM</a:t>
            </a:r>
            <a:r>
              <a:rPr lang="zh-CN" altLang="en-US" sz="2400" b="1" dirty="0"/>
              <a:t>系数配置对应表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7890" y="1144645"/>
            <a:ext cx="3519814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由于用户更关心束核注量率 </a:t>
            </a:r>
            <a:r>
              <a:rPr lang="en-US" altLang="zh-CN" sz="2000" dirty="0"/>
              <a:t>protons/cm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/s</a:t>
            </a:r>
          </a:p>
          <a:p>
            <a:endParaRPr lang="en-US" altLang="zh-CN" sz="2000" dirty="0"/>
          </a:p>
          <a:p>
            <a:r>
              <a:rPr lang="zh-CN" altLang="en-US" sz="2000" dirty="0"/>
              <a:t>所以我们对</a:t>
            </a:r>
            <a:r>
              <a:rPr lang="en-US" altLang="zh-CN" sz="2000" dirty="0"/>
              <a:t>8×5</a:t>
            </a:r>
            <a:r>
              <a:rPr lang="zh-CN" altLang="en-US" sz="2000" dirty="0"/>
              <a:t>共</a:t>
            </a:r>
            <a:r>
              <a:rPr lang="en-US" altLang="zh-CN" sz="2000" dirty="0"/>
              <a:t>40</a:t>
            </a:r>
            <a:r>
              <a:rPr lang="zh-CN" altLang="en-US" sz="2000" dirty="0"/>
              <a:t>种标准组合进行独立系数标定测量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b="1" dirty="0"/>
              <a:t>监测数据</a:t>
            </a:r>
            <a:r>
              <a:rPr lang="en-US" altLang="zh-CN" sz="2000" b="1" dirty="0"/>
              <a:t>×</a:t>
            </a:r>
            <a:r>
              <a:rPr lang="zh-CN" altLang="en-US" sz="2000" b="1" dirty="0"/>
              <a:t>表中对应系数值</a:t>
            </a:r>
            <a:endParaRPr lang="en-US" altLang="zh-CN" sz="2000" b="1" dirty="0"/>
          </a:p>
          <a:p>
            <a:r>
              <a:rPr lang="zh-CN" altLang="en-US" sz="2000" b="1" dirty="0"/>
              <a:t>即得到积分时间内的质子注量  </a:t>
            </a:r>
            <a:r>
              <a:rPr lang="en-US" altLang="zh-CN" sz="2000" b="1" dirty="0"/>
              <a:t>xxx P/cm</a:t>
            </a:r>
            <a:r>
              <a:rPr lang="en-US" altLang="zh-CN" sz="2000" b="1" baseline="30000" dirty="0"/>
              <a:t>2</a:t>
            </a:r>
          </a:p>
          <a:p>
            <a:r>
              <a:rPr lang="zh-CN" altLang="en-US" sz="2000" dirty="0"/>
              <a:t>包含了大气和真空靶位</a:t>
            </a:r>
            <a:endParaRPr lang="en-US" altLang="zh-CN" sz="2000" dirty="0"/>
          </a:p>
          <a:p>
            <a:endParaRPr lang="en-US" altLang="zh-CN" sz="2000" baseline="30000" dirty="0"/>
          </a:p>
          <a:p>
            <a:r>
              <a:rPr lang="zh-CN" altLang="en-US" sz="2000" dirty="0"/>
              <a:t>系数计算使用的参数：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b="1" dirty="0"/>
              <a:t>标准注量率：模拟数据</a:t>
            </a:r>
            <a:endParaRPr lang="en-US" altLang="zh-CN" sz="2000" b="1" dirty="0"/>
          </a:p>
          <a:p>
            <a:r>
              <a:rPr lang="en-US" altLang="zh-CN" sz="2000" b="1" dirty="0"/>
              <a:t>CT</a:t>
            </a:r>
            <a:r>
              <a:rPr lang="zh-CN" altLang="en-US" sz="2000" b="1" dirty="0"/>
              <a:t>监测值：</a:t>
            </a:r>
            <a:r>
              <a:rPr lang="en-US" altLang="zh-CN" sz="2000" b="1" dirty="0"/>
              <a:t>7.32×3.2 </a:t>
            </a:r>
            <a:r>
              <a:rPr lang="en-US" altLang="zh-CN" sz="2000" b="1" dirty="0" err="1"/>
              <a:t>μA</a:t>
            </a:r>
            <a:endParaRPr lang="en-US" altLang="zh-CN" sz="2000" b="1" dirty="0"/>
          </a:p>
          <a:p>
            <a:endParaRPr lang="en-US" altLang="zh-CN" sz="2000" dirty="0"/>
          </a:p>
          <a:p>
            <a:r>
              <a:rPr lang="zh-CN" altLang="en-US" sz="2000" dirty="0"/>
              <a:t>注：表中</a:t>
            </a:r>
            <a:r>
              <a:rPr lang="en-US" altLang="zh-CN" sz="2000" dirty="0"/>
              <a:t>0</a:t>
            </a:r>
            <a:r>
              <a:rPr lang="zh-CN" altLang="en-US" sz="2000" dirty="0"/>
              <a:t>代表饱和，可用</a:t>
            </a:r>
            <a:r>
              <a:rPr lang="en-US" altLang="zh-CN" sz="2000" dirty="0"/>
              <a:t>CH3</a:t>
            </a:r>
            <a:r>
              <a:rPr lang="zh-CN" altLang="en-US" sz="2000" dirty="0"/>
              <a:t>单独监测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4725C2E-D791-43E6-BE21-48281772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59" y="1221288"/>
            <a:ext cx="8246517" cy="52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8. </a:t>
            </a:r>
            <a:r>
              <a:rPr lang="zh-CN" altLang="en-US" sz="2400" b="1" dirty="0"/>
              <a:t>上位机界面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983" y="1222114"/>
            <a:ext cx="3939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目前</a:t>
            </a:r>
            <a:r>
              <a:rPr lang="en-US" altLang="zh-CN" sz="2000" dirty="0"/>
              <a:t>SEM</a:t>
            </a:r>
            <a:r>
              <a:rPr lang="zh-CN" altLang="en-US" sz="2000" dirty="0"/>
              <a:t>监测数据已接入控制网，并在控制网中实现了不同束斑、能量标准组合的自动匹配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直接给出对应系数矫正后的实际质子注量率 </a:t>
            </a:r>
            <a:r>
              <a:rPr lang="en-US" altLang="zh-CN" sz="2000" b="1" dirty="0">
                <a:solidFill>
                  <a:srgbClr val="002060"/>
                </a:solidFill>
              </a:rPr>
              <a:t>p/cm2/s</a:t>
            </a:r>
          </a:p>
          <a:p>
            <a:r>
              <a:rPr lang="zh-CN" altLang="en-US" sz="2000" dirty="0"/>
              <a:t>分别对应真空和大气两个靶位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CH2</a:t>
            </a:r>
            <a:r>
              <a:rPr lang="zh-CN" altLang="en-US" sz="2000" dirty="0"/>
              <a:t>和</a:t>
            </a:r>
            <a:r>
              <a:rPr lang="en-US" altLang="zh-CN" sz="2000" dirty="0"/>
              <a:t>CH3</a:t>
            </a:r>
            <a:r>
              <a:rPr lang="zh-CN" altLang="en-US" sz="2000" dirty="0"/>
              <a:t>同步监测</a:t>
            </a:r>
            <a:endParaRPr lang="en-US" altLang="zh-CN" sz="2000" dirty="0"/>
          </a:p>
          <a:p>
            <a:r>
              <a:rPr lang="zh-CN" altLang="en-US" sz="2000" dirty="0"/>
              <a:t>并给出两者偏差：差</a:t>
            </a:r>
            <a:r>
              <a:rPr lang="en-US" altLang="zh-CN" sz="2000" dirty="0"/>
              <a:t>/</a:t>
            </a:r>
            <a:r>
              <a:rPr lang="zh-CN" altLang="en-US" sz="2000" dirty="0"/>
              <a:t>和 的百分数</a:t>
            </a:r>
            <a:endParaRPr lang="en-US" altLang="zh-CN" sz="2000" dirty="0"/>
          </a:p>
          <a:p>
            <a:r>
              <a:rPr lang="zh-CN" altLang="en-US" sz="2000" dirty="0"/>
              <a:t>确保</a:t>
            </a:r>
            <a:r>
              <a:rPr lang="en-US" altLang="zh-CN" sz="2000" dirty="0"/>
              <a:t>CH2</a:t>
            </a:r>
            <a:r>
              <a:rPr lang="zh-CN" altLang="en-US" sz="2000" dirty="0"/>
              <a:t>和</a:t>
            </a:r>
            <a:r>
              <a:rPr lang="en-US" altLang="zh-CN" sz="2000" dirty="0"/>
              <a:t>CH3</a:t>
            </a:r>
            <a:r>
              <a:rPr lang="zh-CN" altLang="en-US" sz="2000" dirty="0"/>
              <a:t>监测数据的一致性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目前监测数据两者偏差远小于</a:t>
            </a:r>
            <a:r>
              <a:rPr lang="en-US" altLang="zh-CN" sz="2000" dirty="0"/>
              <a:t>1%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F20F5F-8568-4626-A5A4-89582CD1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19" y="1010129"/>
            <a:ext cx="8030724" cy="47330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5583E3-0592-45A2-A0C8-A230CB99A533}"/>
              </a:ext>
            </a:extLst>
          </p:cNvPr>
          <p:cNvSpPr txBox="1"/>
          <p:nvPr/>
        </p:nvSpPr>
        <p:spPr>
          <a:xfrm>
            <a:off x="44142" y="5867486"/>
            <a:ext cx="12014001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用户只需将对应靶位数据，任选</a:t>
            </a:r>
            <a:r>
              <a:rPr lang="en-US" altLang="zh-CN" sz="2000" b="1" dirty="0"/>
              <a:t>CH2</a:t>
            </a:r>
            <a:r>
              <a:rPr lang="zh-CN" altLang="en-US" sz="2000" b="1" dirty="0"/>
              <a:t>或</a:t>
            </a:r>
            <a:r>
              <a:rPr lang="en-US" altLang="zh-CN" sz="2000" b="1" dirty="0"/>
              <a:t>CH3</a:t>
            </a:r>
            <a:r>
              <a:rPr lang="zh-CN" altLang="en-US" sz="2000" b="1" dirty="0"/>
              <a:t>按实验时间积分，即可直接得到束核位置质子累加注量： </a:t>
            </a:r>
            <a:r>
              <a:rPr lang="en-US" altLang="zh-CN" sz="2000" b="1" dirty="0"/>
              <a:t>P/cm</a:t>
            </a:r>
            <a:r>
              <a:rPr lang="en-US" altLang="zh-CN" sz="2000" b="1" baseline="30000" dirty="0"/>
              <a:t>2</a:t>
            </a:r>
            <a:r>
              <a:rPr lang="zh-CN" altLang="en-US" sz="1600" dirty="0"/>
              <a:t>注：对于</a:t>
            </a:r>
            <a:r>
              <a:rPr lang="en-US" altLang="zh-CN" sz="1600" dirty="0"/>
              <a:t>80MeV</a:t>
            </a:r>
            <a:r>
              <a:rPr lang="zh-CN" altLang="en-US" sz="1600" dirty="0"/>
              <a:t>的</a:t>
            </a:r>
            <a:r>
              <a:rPr lang="en-US" altLang="zh-CN" sz="1600" dirty="0"/>
              <a:t>30</a:t>
            </a:r>
            <a:r>
              <a:rPr lang="zh-CN" altLang="en-US" sz="1600" dirty="0"/>
              <a:t>、</a:t>
            </a:r>
            <a:r>
              <a:rPr lang="en-US" altLang="zh-CN" sz="1600" dirty="0"/>
              <a:t>40</a:t>
            </a:r>
            <a:r>
              <a:rPr lang="zh-CN" altLang="en-US" sz="1600" dirty="0"/>
              <a:t>、</a:t>
            </a:r>
            <a:r>
              <a:rPr lang="en-US" altLang="zh-CN" sz="1600" dirty="0"/>
              <a:t>50mm</a:t>
            </a:r>
            <a:r>
              <a:rPr lang="zh-CN" altLang="en-US" sz="1600" dirty="0"/>
              <a:t>束斑，</a:t>
            </a:r>
            <a:r>
              <a:rPr lang="en-US" altLang="zh-CN" sz="1600" dirty="0"/>
              <a:t>CH2</a:t>
            </a:r>
            <a:r>
              <a:rPr lang="zh-CN" altLang="en-US" sz="1600" dirty="0"/>
              <a:t>饱和输出为</a:t>
            </a:r>
            <a:r>
              <a:rPr lang="en-US" altLang="zh-CN" sz="1600" dirty="0"/>
              <a:t>0</a:t>
            </a:r>
            <a:r>
              <a:rPr lang="zh-CN" altLang="en-US" sz="1600" dirty="0"/>
              <a:t>，偏差</a:t>
            </a:r>
            <a:r>
              <a:rPr lang="en-US" altLang="zh-CN" sz="1600" dirty="0"/>
              <a:t>100%</a:t>
            </a:r>
            <a:r>
              <a:rPr lang="zh-CN" altLang="en-US" sz="1600" dirty="0"/>
              <a:t>；仅可使用</a:t>
            </a:r>
            <a:r>
              <a:rPr lang="en-US" altLang="zh-CN" sz="1600" dirty="0"/>
              <a:t>CH3</a:t>
            </a:r>
            <a:r>
              <a:rPr lang="zh-CN" altLang="en-US" sz="1600" dirty="0"/>
              <a:t>的数据。</a:t>
            </a:r>
            <a:endParaRPr lang="en-US" altLang="zh-CN" sz="16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3273BD5-79CE-4B55-887A-C562A6827773}"/>
              </a:ext>
            </a:extLst>
          </p:cNvPr>
          <p:cNvSpPr/>
          <p:nvPr/>
        </p:nvSpPr>
        <p:spPr>
          <a:xfrm>
            <a:off x="7490865" y="2855935"/>
            <a:ext cx="4701135" cy="150938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55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1203</Words>
  <Application>Microsoft Office PowerPoint</Application>
  <PresentationFormat>宽屏</PresentationFormat>
  <Paragraphs>168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Liberation Sans</vt:lpstr>
      <vt:lpstr>等线</vt:lpstr>
      <vt:lpstr>Abadi</vt:lpstr>
      <vt:lpstr>Arial</vt:lpstr>
      <vt:lpstr>Calibri</vt:lpstr>
      <vt:lpstr>Calibri Light</vt:lpstr>
      <vt:lpstr>Cambria Math</vt:lpstr>
      <vt:lpstr>Times New Roman</vt:lpstr>
      <vt:lpstr>Office 主题</vt:lpstr>
      <vt:lpstr>HPES二次电子流强监测设备 2025.08  李强 测试束流与先进探测技术研讨会，河南•登封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Administrator</cp:lastModifiedBy>
  <cp:revision>156</cp:revision>
  <cp:lastPrinted>2024-06-24T01:41:50Z</cp:lastPrinted>
  <dcterms:created xsi:type="dcterms:W3CDTF">2023-01-11T02:50:52Z</dcterms:created>
  <dcterms:modified xsi:type="dcterms:W3CDTF">2025-08-12T03:25:50Z</dcterms:modified>
</cp:coreProperties>
</file>