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media/image42.svg" ContentType="image/svg+xml"/>
  <Override PartName="/ppt/media/image4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60" r:id="rId3"/>
    <p:sldId id="257" r:id="rId5"/>
    <p:sldId id="310" r:id="rId6"/>
    <p:sldId id="322" r:id="rId7"/>
    <p:sldId id="326" r:id="rId8"/>
    <p:sldId id="362" r:id="rId9"/>
    <p:sldId id="333" r:id="rId10"/>
    <p:sldId id="312" r:id="rId11"/>
    <p:sldId id="282" r:id="rId12"/>
    <p:sldId id="372" r:id="rId13"/>
    <p:sldId id="363" r:id="rId14"/>
    <p:sldId id="334" r:id="rId15"/>
    <p:sldId id="339" r:id="rId16"/>
    <p:sldId id="269" r:id="rId17"/>
    <p:sldId id="340" r:id="rId18"/>
    <p:sldId id="341" r:id="rId19"/>
    <p:sldId id="342" r:id="rId20"/>
    <p:sldId id="343" r:id="rId21"/>
    <p:sldId id="344" r:id="rId22"/>
    <p:sldId id="311" r:id="rId23"/>
    <p:sldId id="345" r:id="rId24"/>
    <p:sldId id="346" r:id="rId25"/>
    <p:sldId id="373" r:id="rId26"/>
    <p:sldId id="380" r:id="rId27"/>
    <p:sldId id="356" r:id="rId28"/>
    <p:sldId id="381" r:id="rId29"/>
    <p:sldId id="382" r:id="rId30"/>
    <p:sldId id="303" r:id="rId31"/>
    <p:sldId id="278" r:id="rId32"/>
    <p:sldId id="314" r:id="rId33"/>
    <p:sldId id="370" r:id="rId34"/>
    <p:sldId id="383" r:id="rId35"/>
    <p:sldId id="376" r:id="rId36"/>
    <p:sldId id="384" r:id="rId37"/>
    <p:sldId id="385" r:id="rId38"/>
    <p:sldId id="378" r:id="rId39"/>
    <p:sldId id="379" r:id="rId40"/>
    <p:sldId id="375" r:id="rId41"/>
    <p:sldId id="36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开头" id="{94D9B50A-8D2F-4354-8AAE-44A95D0B8258}">
          <p14:sldIdLst>
            <p14:sldId id="260"/>
            <p14:sldId id="257"/>
            <p14:sldId id="310"/>
            <p14:sldId id="322"/>
            <p14:sldId id="326"/>
            <p14:sldId id="362"/>
            <p14:sldId id="333"/>
            <p14:sldId id="312"/>
            <p14:sldId id="282"/>
            <p14:sldId id="372"/>
            <p14:sldId id="363"/>
            <p14:sldId id="334"/>
            <p14:sldId id="339"/>
            <p14:sldId id="269"/>
            <p14:sldId id="340"/>
            <p14:sldId id="341"/>
            <p14:sldId id="342"/>
            <p14:sldId id="343"/>
            <p14:sldId id="344"/>
            <p14:sldId id="311"/>
            <p14:sldId id="345"/>
            <p14:sldId id="346"/>
            <p14:sldId id="373"/>
            <p14:sldId id="380"/>
            <p14:sldId id="356"/>
            <p14:sldId id="381"/>
            <p14:sldId id="382"/>
            <p14:sldId id="303"/>
            <p14:sldId id="278"/>
          </p14:sldIdLst>
        </p14:section>
        <p14:section name="暂时保留" id="{99E648F0-3B65-4E7B-B288-6344E62DA0A9}">
          <p14:sldIdLst>
            <p14:sldId id="314"/>
            <p14:sldId id="370"/>
            <p14:sldId id="383"/>
            <p14:sldId id="376"/>
            <p14:sldId id="384"/>
            <p14:sldId id="385"/>
            <p14:sldId id="378"/>
            <p14:sldId id="379"/>
            <p14:sldId id="375"/>
            <p14:sldId id="366"/>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gyu Zhang" initials="HZ" lastIdx="6" clrIdx="0"/>
  <p:cmAuthor id="2" name="YM CHEN" initials="Y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B0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88" autoAdjust="0"/>
    <p:restoredTop sz="94719" autoAdjust="0"/>
  </p:normalViewPr>
  <p:slideViewPr>
    <p:cSldViewPr snapToGrid="0">
      <p:cViewPr varScale="1">
        <p:scale>
          <a:sx n="67" d="100"/>
          <a:sy n="67" d="100"/>
        </p:scale>
        <p:origin x="56" y="304"/>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378797273649"/>
          <c:y val="0.0328220541789728"/>
          <c:w val="0.838792663270859"/>
          <c:h val="0.821019447350903"/>
        </c:manualLayout>
      </c:layout>
      <c:scatterChart>
        <c:scatterStyle val="smoothMarker"/>
        <c:varyColors val="0"/>
        <c:ser>
          <c:idx val="0"/>
          <c:order val="0"/>
          <c:tx>
            <c:strRef>
              <c:f>总结果!$D$1</c:f>
              <c:strCache>
                <c:ptCount val="1"/>
                <c:pt idx="0">
                  <c:v>LEMS数据率</c:v>
                </c:pt>
              </c:strCache>
            </c:strRef>
          </c:tx>
          <c:spPr>
            <a:ln w="19050" cap="rnd">
              <a:solidFill>
                <a:schemeClr val="accent1"/>
              </a:solidFill>
              <a:round/>
            </a:ln>
            <a:effectLst/>
          </c:spPr>
          <c:marker>
            <c:symbol val="diamond"/>
            <c:size val="4"/>
            <c:spPr>
              <a:solidFill>
                <a:schemeClr val="accent1"/>
              </a:solidFill>
              <a:ln w="9525">
                <a:solidFill>
                  <a:schemeClr val="accent1"/>
                </a:solidFill>
              </a:ln>
              <a:effectLst/>
            </c:spPr>
          </c:marker>
          <c:dLbls>
            <c:dLbl>
              <c:idx val="0"/>
              <c:delete val="1"/>
            </c:dLbl>
            <c:dLbl>
              <c:idx val="1"/>
              <c:delete val="1"/>
            </c:dLbl>
            <c:dLbl>
              <c:idx val="2"/>
              <c:delete val="1"/>
            </c:dLbl>
            <c:dLbl>
              <c:idx val="3"/>
              <c:delete val="1"/>
            </c:dLbl>
            <c:dLbl>
              <c:idx val="4"/>
              <c:delete val="1"/>
            </c:dLbl>
            <c:dLbl>
              <c:idx val="5"/>
              <c:layout>
                <c:manualLayout>
                  <c:x val="0.00283803004959838"/>
                  <c:y val="0.021472371892785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0</c:v>
                </c:pt>
                <c:pt idx="1">
                  <c:v>2</c:v>
                </c:pt>
                <c:pt idx="2">
                  <c:v>4</c:v>
                </c:pt>
                <c:pt idx="3">
                  <c:v>6</c:v>
                </c:pt>
                <c:pt idx="4">
                  <c:v>8</c:v>
                </c:pt>
                <c:pt idx="5">
                  <c:v>10</c:v>
                </c:pt>
                <c:pt idx="6">
                  <c:v>12</c:v>
                </c:pt>
                <c:pt idx="7">
                  <c:v>14</c:v>
                </c:pt>
                <c:pt idx="8">
                  <c:v>16</c:v>
                </c:pt>
              </c:numCache>
            </c:numRef>
          </c:xVal>
          <c:yVal>
            <c:numRef>
              <c:f>总结果!$D$2:$D$10</c:f>
              <c:numCache>
                <c:formatCode>General</c:formatCode>
                <c:ptCount val="9"/>
                <c:pt idx="0">
                  <c:v>0</c:v>
                </c:pt>
                <c:pt idx="1">
                  <c:v>6.83504028320313</c:v>
                </c:pt>
                <c:pt idx="2">
                  <c:v>13.6698043823242</c:v>
                </c:pt>
                <c:pt idx="3">
                  <c:v>20.5057269597458</c:v>
                </c:pt>
                <c:pt idx="4">
                  <c:v>27.3395729365311</c:v>
                </c:pt>
                <c:pt idx="5">
                  <c:v>34.1722321242429</c:v>
                </c:pt>
                <c:pt idx="6">
                  <c:v>41.0098296638549</c:v>
                </c:pt>
                <c:pt idx="7">
                  <c:v>47.8478350301427</c:v>
                </c:pt>
                <c:pt idx="8">
                  <c:v>54.6808435916901</c:v>
                </c:pt>
              </c:numCache>
            </c:numRef>
          </c:yVal>
          <c:smooth val="1"/>
        </c:ser>
        <c:ser>
          <c:idx val="1"/>
          <c:order val="1"/>
          <c:tx>
            <c:strRef>
              <c:f>总结果!$E$1</c:f>
              <c:strCache>
                <c:ptCount val="1"/>
                <c:pt idx="0">
                  <c:v>TELESCOPE数据率</c:v>
                </c:pt>
              </c:strCache>
            </c:strRef>
          </c:tx>
          <c:spPr>
            <a:ln w="19050" cap="rnd">
              <a:solidFill>
                <a:schemeClr val="accent2"/>
              </a:solidFill>
              <a:round/>
            </a:ln>
            <a:effectLst/>
          </c:spPr>
          <c:marker>
            <c:symbol val="triangle"/>
            <c:size val="4"/>
            <c:spPr>
              <a:solidFill>
                <a:schemeClr val="accent2"/>
              </a:solidFill>
              <a:ln w="9525">
                <a:solidFill>
                  <a:schemeClr val="accent2"/>
                </a:solidFill>
              </a:ln>
              <a:effectLst/>
            </c:spPr>
          </c:marker>
          <c:dLbls>
            <c:dLbl>
              <c:idx val="0"/>
              <c:delete val="1"/>
            </c:dLbl>
            <c:dLbl>
              <c:idx val="1"/>
              <c:delete val="1"/>
            </c:dLbl>
            <c:dLbl>
              <c:idx val="2"/>
              <c:delete val="1"/>
            </c:dLbl>
            <c:dLbl>
              <c:idx val="3"/>
              <c:delete val="1"/>
            </c:dLbl>
            <c:dLbl>
              <c:idx val="4"/>
              <c:delete val="1"/>
            </c:dLbl>
            <c:dLbl>
              <c:idx val="5"/>
              <c:layout>
                <c:manualLayout>
                  <c:x val="0.00293193726947066"/>
                  <c:y val="-0.0328519752871961"/>
                </c:manualLayout>
              </c:layout>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0</c:v>
                </c:pt>
                <c:pt idx="1">
                  <c:v>2</c:v>
                </c:pt>
                <c:pt idx="2">
                  <c:v>4</c:v>
                </c:pt>
                <c:pt idx="3">
                  <c:v>6</c:v>
                </c:pt>
                <c:pt idx="4">
                  <c:v>8</c:v>
                </c:pt>
                <c:pt idx="5">
                  <c:v>10</c:v>
                </c:pt>
                <c:pt idx="6">
                  <c:v>12</c:v>
                </c:pt>
                <c:pt idx="7">
                  <c:v>14</c:v>
                </c:pt>
                <c:pt idx="8">
                  <c:v>16</c:v>
                </c:pt>
              </c:numCache>
            </c:numRef>
          </c:xVal>
          <c:yVal>
            <c:numRef>
              <c:f>总结果!$E$2:$E$10</c:f>
              <c:numCache>
                <c:formatCode>General</c:formatCode>
                <c:ptCount val="9"/>
                <c:pt idx="0">
                  <c:v>0</c:v>
                </c:pt>
                <c:pt idx="1" c:formatCode="0.0000000000000000_);[Red]\(0.0000000000000000\)">
                  <c:v>24.42</c:v>
                </c:pt>
                <c:pt idx="2" c:formatCode="0.0000000000000000_);[Red]\(0.0000000000000000\)">
                  <c:v>48.843</c:v>
                </c:pt>
                <c:pt idx="3" c:formatCode="0.0000000000000000_);[Red]\(0.0000000000000000\)">
                  <c:v>73.276</c:v>
                </c:pt>
                <c:pt idx="4" c:formatCode="0.0000000000000000_);[Red]\(0.0000000000000000\)">
                  <c:v>97.724</c:v>
                </c:pt>
                <c:pt idx="5" c:formatCode="0.0000000000000000_);[Red]\(0.0000000000000000\)">
                  <c:v>122.800168598654</c:v>
                </c:pt>
                <c:pt idx="6" c:formatCode="0.0000000000000000_);[Red]\(0.0000000000000000\)">
                  <c:v>146.62</c:v>
                </c:pt>
                <c:pt idx="7" c:formatCode="0.0000000000000000_);[Red]\(0.0000000000000000\)">
                  <c:v>171.25</c:v>
                </c:pt>
                <c:pt idx="8" c:formatCode="0.0000000000000000_);[Red]\(0.0000000000000000\)">
                  <c:v>193.549</c:v>
                </c:pt>
              </c:numCache>
            </c:numRef>
          </c:yVal>
          <c:smooth val="1"/>
        </c:ser>
        <c:ser>
          <c:idx val="2"/>
          <c:order val="2"/>
          <c:tx>
            <c:strRef>
              <c:f>总结果!$H$1</c:f>
              <c:strCache>
                <c:ptCount val="1"/>
                <c:pt idx="0">
                  <c:v>总数据率</c:v>
                </c:pt>
              </c:strCache>
            </c:strRef>
          </c:tx>
          <c:spPr>
            <a:ln w="19050" cap="rnd">
              <a:solidFill>
                <a:schemeClr val="accent3"/>
              </a:solidFill>
              <a:round/>
            </a:ln>
            <a:effectLst/>
          </c:spPr>
          <c:marker>
            <c:symbol val="circle"/>
            <c:size val="4"/>
            <c:spPr>
              <a:solidFill>
                <a:schemeClr val="bg1"/>
              </a:solidFill>
              <a:ln w="9525">
                <a:solidFill>
                  <a:schemeClr val="accent3"/>
                </a:solidFill>
                <a:round/>
              </a:ln>
              <a:effectLst/>
            </c:spPr>
          </c:marker>
          <c:dLbls>
            <c:dLbl>
              <c:idx val="0"/>
              <c:delete val="1"/>
            </c:dLbl>
            <c:dLbl>
              <c:idx val="1"/>
              <c:delete val="1"/>
            </c:dLbl>
            <c:dLbl>
              <c:idx val="2"/>
              <c:delete val="1"/>
            </c:dLbl>
            <c:dLbl>
              <c:idx val="3"/>
              <c:delete val="1"/>
            </c:dLbl>
            <c:dLbl>
              <c:idx val="4"/>
              <c:delete val="1"/>
            </c:dLbl>
            <c:dLbl>
              <c:idx val="5"/>
              <c:layout/>
              <c:dLblPos val="r"/>
              <c:showLegendKey val="0"/>
              <c:showVal val="1"/>
              <c:showCatName val="0"/>
              <c:showSerName val="0"/>
              <c:showPercent val="0"/>
              <c:showBubbleSize val="0"/>
              <c:extLst>
                <c:ext xmlns:c15="http://schemas.microsoft.com/office/drawing/2012/chart" uri="{CE6537A1-D6FC-4f65-9D91-7224C49458BB}"/>
              </c:extLst>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0</c:v>
                </c:pt>
                <c:pt idx="1">
                  <c:v>2</c:v>
                </c:pt>
                <c:pt idx="2">
                  <c:v>4</c:v>
                </c:pt>
                <c:pt idx="3">
                  <c:v>6</c:v>
                </c:pt>
                <c:pt idx="4">
                  <c:v>8</c:v>
                </c:pt>
                <c:pt idx="5">
                  <c:v>10</c:v>
                </c:pt>
                <c:pt idx="6">
                  <c:v>12</c:v>
                </c:pt>
                <c:pt idx="7">
                  <c:v>14</c:v>
                </c:pt>
                <c:pt idx="8">
                  <c:v>16</c:v>
                </c:pt>
              </c:numCache>
            </c:numRef>
          </c:xVal>
          <c:yVal>
            <c:numRef>
              <c:f>总结果!$H$2:$H$10</c:f>
              <c:numCache>
                <c:formatCode>0.0000000000000000_);[Red]\(0.0000000000000000\)</c:formatCode>
                <c:ptCount val="9"/>
                <c:pt idx="0">
                  <c:v>0</c:v>
                </c:pt>
                <c:pt idx="1">
                  <c:v>60.5221859417277</c:v>
                </c:pt>
                <c:pt idx="2">
                  <c:v>120.927148925023</c:v>
                </c:pt>
                <c:pt idx="3">
                  <c:v>182.138886500501</c:v>
                </c:pt>
                <c:pt idx="4">
                  <c:v>242.203586714073</c:v>
                </c:pt>
                <c:pt idx="5">
                  <c:v>303.158387301269</c:v>
                </c:pt>
                <c:pt idx="6">
                  <c:v>363.266899254987</c:v>
                </c:pt>
                <c:pt idx="7">
                  <c:v>422.754718043777</c:v>
                </c:pt>
                <c:pt idx="8">
                  <c:v>480.743658244079</c:v>
                </c:pt>
              </c:numCache>
            </c:numRef>
          </c:yVal>
          <c:smooth val="1"/>
        </c:ser>
        <c:ser>
          <c:idx val="3"/>
          <c:order val="3"/>
          <c:tx>
            <c:strRef>
              <c:f>总结果!$F$1</c:f>
              <c:strCache>
                <c:ptCount val="1"/>
                <c:pt idx="0">
                  <c:v>FLASH数据率</c:v>
                </c:pt>
              </c:strCache>
            </c:strRef>
          </c:tx>
          <c:spPr>
            <a:ln w="19050" cap="rnd">
              <a:solidFill>
                <a:schemeClr val="accent4"/>
              </a:solidFill>
              <a:round/>
            </a:ln>
            <a:effectLst/>
          </c:spPr>
          <c:marker>
            <c:symbol val="x"/>
            <c:size val="5"/>
            <c:spPr>
              <a:noFill/>
              <a:ln w="9525">
                <a:solidFill>
                  <a:schemeClr val="accent4"/>
                </a:solidFill>
              </a:ln>
              <a:effectLst/>
            </c:spPr>
          </c:marker>
          <c:dLbls>
            <c:dLbl>
              <c:idx val="0"/>
              <c:delete val="1"/>
            </c:dLbl>
            <c:dLbl>
              <c:idx val="1"/>
              <c:delete val="1"/>
            </c:dLbl>
            <c:dLbl>
              <c:idx val="2"/>
              <c:delete val="1"/>
            </c:dLbl>
            <c:dLbl>
              <c:idx val="3"/>
              <c:delete val="1"/>
            </c:dLbl>
            <c:dLbl>
              <c:idx val="4"/>
              <c:delete val="1"/>
            </c:dLbl>
            <c:dLbl>
              <c:idx val="5"/>
              <c:layout>
                <c:manualLayout>
                  <c:x val="0"/>
                  <c:y val="0.00920244509690827"/>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0</c:v>
                </c:pt>
                <c:pt idx="1">
                  <c:v>2</c:v>
                </c:pt>
                <c:pt idx="2">
                  <c:v>4</c:v>
                </c:pt>
                <c:pt idx="3">
                  <c:v>6</c:v>
                </c:pt>
                <c:pt idx="4">
                  <c:v>8</c:v>
                </c:pt>
                <c:pt idx="5">
                  <c:v>10</c:v>
                </c:pt>
                <c:pt idx="6">
                  <c:v>12</c:v>
                </c:pt>
                <c:pt idx="7">
                  <c:v>14</c:v>
                </c:pt>
                <c:pt idx="8">
                  <c:v>16</c:v>
                </c:pt>
              </c:numCache>
            </c:numRef>
          </c:xVal>
          <c:yVal>
            <c:numRef>
              <c:f>总结果!$F$2:$F$10</c:f>
              <c:numCache>
                <c:formatCode>General</c:formatCode>
                <c:ptCount val="9"/>
                <c:pt idx="0">
                  <c:v>0</c:v>
                </c:pt>
                <c:pt idx="1" c:formatCode="0.0000000000000000_);[Red]\(0.0000000000000000\)">
                  <c:v>12.8356005310058</c:v>
                </c:pt>
                <c:pt idx="2" c:formatCode="0.0000000000000000_);[Red]\(0.0000000000000000\)">
                  <c:v>25.6288832168579</c:v>
                </c:pt>
                <c:pt idx="3" c:formatCode="0.0000000000000000_);[Red]\(0.0000000000000000\)">
                  <c:v>38.4482380495233</c:v>
                </c:pt>
                <c:pt idx="4" c:formatCode="0.0000000000000000_);[Red]\(0.0000000000000000\)">
                  <c:v>51.2636992559959</c:v>
                </c:pt>
                <c:pt idx="5" c:formatCode="0.0000000000000000_);[Red]\(0.0000000000000000\)">
                  <c:v>64.0592168352329</c:v>
                </c:pt>
                <c:pt idx="6" c:formatCode="0.0000000000000000_);[Red]\(0.0000000000000000\)">
                  <c:v>76.8916541061972</c:v>
                </c:pt>
                <c:pt idx="7" c:formatCode="0.0000000000000000_);[Red]\(0.0000000000000000\)">
                  <c:v>89.6914690681517</c:v>
                </c:pt>
                <c:pt idx="8" c:formatCode="0.0000000000000000_);[Red]\(0.0000000000000000\)">
                  <c:v>102.499658173441</c:v>
                </c:pt>
              </c:numCache>
            </c:numRef>
          </c:yVal>
          <c:smooth val="1"/>
        </c:ser>
        <c:ser>
          <c:idx val="4"/>
          <c:order val="4"/>
          <c:tx>
            <c:strRef>
              <c:f>总结果!$G$1</c:f>
              <c:strCache>
                <c:ptCount val="1"/>
                <c:pt idx="0">
                  <c:v>PALET数据率</c:v>
                </c:pt>
              </c:strCache>
            </c:strRef>
          </c:tx>
          <c:spPr>
            <a:ln w="19050" cap="rnd">
              <a:solidFill>
                <a:schemeClr val="accent5"/>
              </a:solidFill>
              <a:round/>
            </a:ln>
            <a:effectLst/>
          </c:spPr>
          <c:marker>
            <c:symbol val="square"/>
            <c:size val="5"/>
            <c:spPr>
              <a:solidFill>
                <a:schemeClr val="accent5"/>
              </a:solidFill>
              <a:ln w="9525">
                <a:solidFill>
                  <a:schemeClr val="accent5"/>
                </a:solidFill>
              </a:ln>
              <a:effectLst/>
            </c:spPr>
          </c:marker>
          <c:dLbls>
            <c:dLbl>
              <c:idx val="0"/>
              <c:delete val="1"/>
            </c:dLbl>
            <c:dLbl>
              <c:idx val="1"/>
              <c:delete val="1"/>
            </c:dLbl>
            <c:dLbl>
              <c:idx val="2"/>
              <c:delete val="1"/>
            </c:dLbl>
            <c:dLbl>
              <c:idx val="3"/>
              <c:delete val="1"/>
            </c:dLbl>
            <c:dLbl>
              <c:idx val="4"/>
              <c:delete val="1"/>
            </c:dLbl>
            <c:dLbl>
              <c:idx val="5"/>
              <c:layout>
                <c:manualLayout>
                  <c:x val="-0.00363919997203267"/>
                  <c:y val="-0.0490797071835108"/>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0">
                <a:spAutoFit/>
              </a:bodyPr>
              <a:lstStyle/>
              <a:p>
                <a:pPr algn="ctr">
                  <a:defRPr lang="zh-CN" altLang="en-US" sz="10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0</c:v>
                </c:pt>
                <c:pt idx="1">
                  <c:v>2</c:v>
                </c:pt>
                <c:pt idx="2">
                  <c:v>4</c:v>
                </c:pt>
                <c:pt idx="3">
                  <c:v>6</c:v>
                </c:pt>
                <c:pt idx="4">
                  <c:v>8</c:v>
                </c:pt>
                <c:pt idx="5">
                  <c:v>10</c:v>
                </c:pt>
                <c:pt idx="6">
                  <c:v>12</c:v>
                </c:pt>
                <c:pt idx="7">
                  <c:v>14</c:v>
                </c:pt>
                <c:pt idx="8">
                  <c:v>16</c:v>
                </c:pt>
              </c:numCache>
            </c:numRef>
          </c:xVal>
          <c:yVal>
            <c:numRef>
              <c:f>总结果!$G$2:$G$10</c:f>
              <c:numCache>
                <c:formatCode>General</c:formatCode>
                <c:ptCount val="9"/>
                <c:pt idx="0">
                  <c:v>0</c:v>
                </c:pt>
                <c:pt idx="1" c:formatCode="0.0000000000000000_);[Red]\(0.0000000000000000\)">
                  <c:v>16.4315451275188</c:v>
                </c:pt>
                <c:pt idx="2" c:formatCode="0.0000000000000000_);[Red]\(0.0000000000000000\)">
                  <c:v>32.7854613258411</c:v>
                </c:pt>
                <c:pt idx="3" c:formatCode="0.0000000000000000_);[Red]\(0.0000000000000000\)">
                  <c:v>49.9089214912321</c:v>
                </c:pt>
                <c:pt idx="4" c:formatCode="0.0000000000000000_);[Red]\(0.0000000000000000\)">
                  <c:v>65.8763145215461</c:v>
                </c:pt>
                <c:pt idx="5" c:formatCode="0.0000000000000000_);[Red]\(0.0000000000000000\)">
                  <c:v>82.1267697431396</c:v>
                </c:pt>
                <c:pt idx="6" c:formatCode="0.0000000000000000_);[Red]\(0.0000000000000000\)">
                  <c:v>98.7454154849351</c:v>
                </c:pt>
                <c:pt idx="7" c:formatCode="0.0000000000000000_);[Red]\(0.0000000000000000\)">
                  <c:v>113.965413945483</c:v>
                </c:pt>
                <c:pt idx="8" c:formatCode="0.0000000000000000_);[Red]\(0.0000000000000000\)">
                  <c:v>130.014156478948</c:v>
                </c:pt>
              </c:numCache>
            </c:numRef>
          </c:yVal>
          <c:smooth val="1"/>
        </c:ser>
        <c:ser>
          <c:idx val="5"/>
          <c:order val="5"/>
          <c:tx>
            <c:strRef>
              <c:f>总结果!$J$11</c:f>
              <c:strCache>
                <c:ptCount val="1"/>
                <c:pt idx="0">
                  <c:v>10kHz</c:v>
                </c:pt>
              </c:strCache>
            </c:strRef>
          </c:tx>
          <c:spPr>
            <a:ln w="19050" cap="rnd">
              <a:solidFill>
                <a:srgbClr val="FF0000"/>
              </a:solidFill>
              <a:prstDash val="dash"/>
              <a:round/>
            </a:ln>
            <a:effectLst/>
          </c:spPr>
          <c:marker>
            <c:symbol val="none"/>
          </c:marker>
          <c:dLbls>
            <c:delete val="1"/>
          </c:dLbls>
          <c:xVal>
            <c:numRef>
              <c:f>总结果!$J$12:$J$16</c:f>
              <c:numCache>
                <c:formatCode>General</c:formatCode>
                <c:ptCount val="5"/>
                <c:pt idx="0">
                  <c:v>10</c:v>
                </c:pt>
                <c:pt idx="1">
                  <c:v>10</c:v>
                </c:pt>
                <c:pt idx="2">
                  <c:v>10</c:v>
                </c:pt>
                <c:pt idx="3">
                  <c:v>10</c:v>
                </c:pt>
                <c:pt idx="4">
                  <c:v>10</c:v>
                </c:pt>
              </c:numCache>
            </c:numRef>
          </c:xVal>
          <c:yVal>
            <c:numRef>
              <c:f>总结果!$K$12:$K$16</c:f>
              <c:numCache>
                <c:formatCode>General</c:formatCode>
                <c:ptCount val="5"/>
                <c:pt idx="0">
                  <c:v>0</c:v>
                </c:pt>
                <c:pt idx="1">
                  <c:v>100</c:v>
                </c:pt>
                <c:pt idx="2">
                  <c:v>200</c:v>
                </c:pt>
                <c:pt idx="3">
                  <c:v>300</c:v>
                </c:pt>
                <c:pt idx="4">
                  <c:v>310</c:v>
                </c:pt>
              </c:numCache>
            </c:numRef>
          </c:yVal>
          <c:smooth val="1"/>
        </c:ser>
        <c:dLbls>
          <c:showLegendKey val="0"/>
          <c:showVal val="0"/>
          <c:showCatName val="0"/>
          <c:showSerName val="0"/>
          <c:showPercent val="0"/>
          <c:showBubbleSize val="0"/>
        </c:dLbls>
        <c:axId val="169611312"/>
        <c:axId val="393936240"/>
      </c:scatterChart>
      <c:valAx>
        <c:axId val="169611312"/>
        <c:scaling>
          <c:orientation val="minMax"/>
          <c:max val="1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200" b="0" i="0" u="none" strike="noStrike" kern="1200" baseline="0">
                    <a:solidFill>
                      <a:schemeClr val="tx1"/>
                    </a:solidFill>
                    <a:latin typeface="Times New Roman" panose="02020603050405020304" pitchFamily="18" charset="0"/>
                    <a:ea typeface="宋体" panose="02010600030101010101" pitchFamily="2" charset="-122"/>
                    <a:cs typeface="+mn-cs"/>
                  </a:defRPr>
                </a:pPr>
                <a:r>
                  <a:rPr lang="zh-CN" sz="1200">
                    <a:solidFill>
                      <a:schemeClr val="tx1"/>
                    </a:solidFill>
                  </a:rPr>
                  <a:t>事例率（</a:t>
                </a:r>
                <a:r>
                  <a:rPr lang="en-US" sz="1200">
                    <a:solidFill>
                      <a:schemeClr val="tx1"/>
                    </a:solidFill>
                  </a:rPr>
                  <a:t>kHz</a:t>
                </a:r>
                <a:r>
                  <a:rPr lang="zh-CN" sz="1200">
                    <a:solidFill>
                      <a:schemeClr val="tx1"/>
                    </a:solidFill>
                  </a:rPr>
                  <a:t>）</a:t>
                </a:r>
                <a:endParaRPr lang="zh-CN" sz="1200">
                  <a:solidFill>
                    <a:schemeClr val="tx1"/>
                  </a:solidFill>
                </a:endParaRPr>
              </a:p>
            </c:rich>
          </c:tx>
          <c:layout/>
          <c:overlay val="0"/>
          <c:spPr>
            <a:noFill/>
            <a:ln>
              <a:noFill/>
            </a:ln>
            <a:effectLst/>
          </c:spPr>
        </c:title>
        <c:numFmt formatCode="#,##0_);[Red]\(#,##0\)" sourceLinked="0"/>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50" b="1" i="0" u="none" strike="noStrike" kern="1200" baseline="0">
                <a:solidFill>
                  <a:schemeClr val="tx1"/>
                </a:solidFill>
                <a:latin typeface="Times New Roman" panose="02020603050405020304" pitchFamily="18" charset="0"/>
                <a:ea typeface="宋体" panose="02010600030101010101" pitchFamily="2" charset="-122"/>
                <a:cs typeface="+mn-cs"/>
              </a:defRPr>
            </a:pPr>
          </a:p>
        </c:txPr>
        <c:crossAx val="393936240"/>
        <c:crosses val="autoZero"/>
        <c:crossBetween val="midCat"/>
        <c:minorUnit val="2"/>
      </c:valAx>
      <c:valAx>
        <c:axId val="3939362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100" b="1" i="0" u="none" strike="noStrike" kern="1200" baseline="0">
                    <a:solidFill>
                      <a:schemeClr val="tx1"/>
                    </a:solidFill>
                    <a:latin typeface="Times New Roman" panose="02020603050405020304" pitchFamily="18" charset="0"/>
                    <a:ea typeface="宋体" panose="02010600030101010101" pitchFamily="2" charset="-122"/>
                    <a:cs typeface="+mn-cs"/>
                  </a:defRPr>
                </a:pPr>
                <a:r>
                  <a:rPr lang="en-US" sz="1100" b="1">
                    <a:solidFill>
                      <a:schemeClr val="tx1"/>
                    </a:solidFill>
                  </a:rPr>
                  <a:t>MB/s</a:t>
                </a:r>
                <a:endParaRPr lang="zh-CN" sz="1100" b="1">
                  <a:solidFill>
                    <a:schemeClr val="tx1"/>
                  </a:solidFill>
                </a:endParaRPr>
              </a:p>
            </c:rich>
          </c:tx>
          <c:layout>
            <c:manualLayout>
              <c:xMode val="edge"/>
              <c:yMode val="edge"/>
              <c:x val="0.0121215168488481"/>
              <c:y val="0.395709003710928"/>
            </c:manualLayout>
          </c:layout>
          <c:overlay val="0"/>
          <c:spPr>
            <a:noFill/>
            <a:ln>
              <a:noFill/>
            </a:ln>
            <a:effectLst/>
          </c:spPr>
        </c:title>
        <c:numFmt formatCode="#,##0.0_);[Red]\(#,##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00" b="1" i="0" u="none" strike="noStrike" kern="1200" baseline="0">
                <a:solidFill>
                  <a:schemeClr val="tx1"/>
                </a:solidFill>
                <a:latin typeface="Times New Roman" panose="02020603050405020304" pitchFamily="18" charset="0"/>
                <a:ea typeface="宋体" panose="02010600030101010101" pitchFamily="2" charset="-122"/>
                <a:cs typeface="+mn-cs"/>
              </a:defRPr>
            </a:pPr>
          </a:p>
        </c:txPr>
        <c:crossAx val="169611312"/>
        <c:crosses val="autoZero"/>
        <c:crossBetween val="midCat"/>
      </c:valAx>
      <c:spPr>
        <a:noFill/>
        <a:ln>
          <a:noFill/>
        </a:ln>
        <a:effectLst/>
      </c:spPr>
    </c:plotArea>
    <c:legend>
      <c:legendPos val="r"/>
      <c:layout>
        <c:manualLayout>
          <c:xMode val="edge"/>
          <c:yMode val="edge"/>
          <c:x val="0.119291225337841"/>
          <c:y val="0.065521669505269"/>
          <c:w val="0.379206163680946"/>
          <c:h val="0.277637355553595"/>
        </c:manualLayout>
      </c:layout>
      <c:overlay val="0"/>
      <c:spPr>
        <a:solidFill>
          <a:schemeClr val="bg1"/>
        </a:solid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mn-cs"/>
            </a:defRPr>
          </a:pPr>
        </a:p>
      </c:txPr>
    </c:legend>
    <c:plotVisOnly val="1"/>
    <c:dispBlanksAs val="gap"/>
    <c:showDLblsOverMax val="0"/>
    <c:extLst>
      <c:ext uri="{0b15fc19-7d7d-44ad-8c2d-2c3a37ce22c3}">
        <chartProps xmlns="https://web.wps.cn/et/2018/main" chartId="{fe34161f-502b-45af-8828-01e9542bd360}"/>
      </c:ext>
    </c:extLst>
  </c:chart>
  <c:spPr>
    <a:noFill/>
    <a:ln>
      <a:noFill/>
    </a:ln>
    <a:effectLst/>
  </c:spPr>
  <c:txPr>
    <a:bodyPr/>
    <a:lstStyle/>
    <a:p>
      <a:pPr>
        <a:defRPr lang="zh-CN" baseline="0">
          <a:latin typeface="Times New Roman" panose="02020603050405020304" pitchFamily="18" charset="0"/>
          <a:ea typeface="宋体" panose="02010600030101010101" pitchFamily="2"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454317849378"/>
          <c:y val="0.0375281461095822"/>
          <c:w val="0.853960501087508"/>
          <c:h val="0.833714521417631"/>
        </c:manualLayout>
      </c:layout>
      <c:scatterChart>
        <c:scatterStyle val="smoothMarker"/>
        <c:varyColors val="0"/>
        <c:ser>
          <c:idx val="0"/>
          <c:order val="0"/>
          <c:tx>
            <c:strRef>
              <c:f>总结果!$C$1</c:f>
              <c:strCache>
                <c:ptCount val="1"/>
                <c:pt idx="0">
                  <c:v>LEMS数据率</c:v>
                </c:pt>
              </c:strCache>
            </c:strRef>
          </c:tx>
          <c:spPr>
            <a:ln w="19050" cap="rnd">
              <a:solidFill>
                <a:schemeClr val="accent1"/>
              </a:solidFill>
              <a:round/>
            </a:ln>
            <a:effectLst/>
          </c:spPr>
          <c:marker>
            <c:symbol val="diamond"/>
            <c:size val="4"/>
            <c:spPr>
              <a:solidFill>
                <a:schemeClr val="accent1"/>
              </a:solidFill>
              <a:ln w="9525">
                <a:solidFill>
                  <a:schemeClr val="accent1"/>
                </a:solidFill>
              </a:ln>
              <a:effectLst/>
            </c:spPr>
          </c:marker>
          <c:dLbls>
            <c:dLbl>
              <c:idx val="0"/>
              <c:delete val="1"/>
            </c:dLbl>
            <c:dLbl>
              <c:idx val="1"/>
              <c:layout>
                <c:manualLayout>
                  <c:x val="0.00236898399312957"/>
                  <c:y val="0.0123549689593564"/>
                </c:manualLayout>
              </c:layout>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delete val="1"/>
            </c:dLbl>
            <c:dLbl>
              <c:idx val="3"/>
              <c:delete val="1"/>
            </c:dLbl>
            <c:dLbl>
              <c:idx val="4"/>
              <c:delete val="1"/>
            </c:dLbl>
            <c:dLbl>
              <c:idx val="5"/>
              <c:delete val="1"/>
            </c:dLbl>
            <c:dLbl>
              <c:idx val="6"/>
              <c:delete val="1"/>
            </c:dLbl>
            <c:dLbl>
              <c:idx val="7"/>
              <c:delete val="1"/>
            </c:dLbl>
            <c:dLbl>
              <c:idx val="8"/>
              <c:delete val="1"/>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8</c:v>
                </c:pt>
                <c:pt idx="1">
                  <c:v>10</c:v>
                </c:pt>
                <c:pt idx="2">
                  <c:v>12</c:v>
                </c:pt>
                <c:pt idx="3">
                  <c:v>13</c:v>
                </c:pt>
                <c:pt idx="4">
                  <c:v>14</c:v>
                </c:pt>
                <c:pt idx="5">
                  <c:v>15</c:v>
                </c:pt>
                <c:pt idx="6">
                  <c:v>16</c:v>
                </c:pt>
                <c:pt idx="7">
                  <c:v>17</c:v>
                </c:pt>
                <c:pt idx="8">
                  <c:v>18</c:v>
                </c:pt>
              </c:numCache>
            </c:numRef>
          </c:xVal>
          <c:yVal>
            <c:numRef>
              <c:f>总结果!$D$2:$D$10</c:f>
              <c:numCache>
                <c:formatCode>0.0000000000000000_);[Red]\(0.0000000000000000\)</c:formatCode>
                <c:ptCount val="9"/>
                <c:pt idx="0">
                  <c:v>27.0235729365311</c:v>
                </c:pt>
                <c:pt idx="1">
                  <c:v>33.9954122321242</c:v>
                </c:pt>
                <c:pt idx="2">
                  <c:v>40.8142498296636</c:v>
                </c:pt>
                <c:pt idx="3">
                  <c:v>44.3138465074384</c:v>
                </c:pt>
                <c:pt idx="4">
                  <c:v>47.7661940609804</c:v>
                </c:pt>
                <c:pt idx="5">
                  <c:v>51.3864850477984</c:v>
                </c:pt>
                <c:pt idx="6">
                  <c:v>54.6389646585876</c:v>
                </c:pt>
                <c:pt idx="7">
                  <c:v>59.1958526584452</c:v>
                </c:pt>
                <c:pt idx="8">
                  <c:v>61.5798465964656</c:v>
                </c:pt>
              </c:numCache>
            </c:numRef>
          </c:yVal>
          <c:smooth val="1"/>
        </c:ser>
        <c:ser>
          <c:idx val="1"/>
          <c:order val="1"/>
          <c:tx>
            <c:strRef>
              <c:f>总结果!$E$1</c:f>
              <c:strCache>
                <c:ptCount val="1"/>
                <c:pt idx="0">
                  <c:v>TELESCOPE数据率</c:v>
                </c:pt>
              </c:strCache>
            </c:strRef>
          </c:tx>
          <c:spPr>
            <a:ln w="19050" cap="rnd">
              <a:solidFill>
                <a:schemeClr val="accent2"/>
              </a:solidFill>
              <a:round/>
            </a:ln>
            <a:effectLst/>
          </c:spPr>
          <c:marker>
            <c:symbol val="triangle"/>
            <c:size val="4"/>
            <c:spPr>
              <a:solidFill>
                <a:schemeClr val="accent2"/>
              </a:solidFill>
              <a:ln w="9525">
                <a:solidFill>
                  <a:schemeClr val="accent2"/>
                </a:solidFill>
              </a:ln>
              <a:effectLst/>
            </c:spPr>
          </c:marker>
          <c:dLbls>
            <c:dLbl>
              <c:idx val="0"/>
              <c:delete val="1"/>
            </c:dLbl>
            <c:dLbl>
              <c:idx val="1"/>
              <c:layout>
                <c:manualLayout>
                  <c:x val="0.00293193726947066"/>
                  <c:y val="-0.0328519752871961"/>
                </c:manualLayout>
              </c:layout>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1"/>
              <c:showCatName val="0"/>
              <c:showSerName val="0"/>
              <c:showPercent val="0"/>
              <c:showBubbleSize val="0"/>
              <c:extLst>
                <c:ext xmlns:c15="http://schemas.microsoft.com/office/drawing/2012/chart" uri="{CE6537A1-D6FC-4f65-9D91-7224C49458BB}">
                  <c15:layout/>
                </c:ext>
              </c:extLst>
            </c:dLbl>
            <c:dLbl>
              <c:idx val="2"/>
              <c:delete val="1"/>
            </c:dLbl>
            <c:dLbl>
              <c:idx val="3"/>
              <c:delete val="1"/>
            </c:dLbl>
            <c:dLbl>
              <c:idx val="4"/>
              <c:delete val="1"/>
            </c:dLbl>
            <c:dLbl>
              <c:idx val="5"/>
              <c:delete val="1"/>
            </c:dLbl>
            <c:dLbl>
              <c:idx val="6"/>
              <c:delete val="1"/>
            </c:dLbl>
            <c:dLbl>
              <c:idx val="7"/>
              <c:layout>
                <c:manualLayout>
                  <c:x val="-0.07205122278387"/>
                  <c:y val="-0.043991737647647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170674406796359"/>
                  <c:y val="-0.043242263110893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8</c:v>
                </c:pt>
                <c:pt idx="1">
                  <c:v>10</c:v>
                </c:pt>
                <c:pt idx="2">
                  <c:v>12</c:v>
                </c:pt>
                <c:pt idx="3">
                  <c:v>13</c:v>
                </c:pt>
                <c:pt idx="4">
                  <c:v>14</c:v>
                </c:pt>
                <c:pt idx="5">
                  <c:v>15</c:v>
                </c:pt>
                <c:pt idx="6">
                  <c:v>16</c:v>
                </c:pt>
                <c:pt idx="7">
                  <c:v>17</c:v>
                </c:pt>
                <c:pt idx="8">
                  <c:v>18</c:v>
                </c:pt>
              </c:numCache>
            </c:numRef>
          </c:xVal>
          <c:yVal>
            <c:numRef>
              <c:f>总结果!$E$2:$E$10</c:f>
              <c:numCache>
                <c:formatCode>0.0000000000000000_);[Red]\(0.0000000000000000\)</c:formatCode>
                <c:ptCount val="9"/>
                <c:pt idx="0">
                  <c:v>97.7292266905777</c:v>
                </c:pt>
                <c:pt idx="1">
                  <c:v>122.081631554465</c:v>
                </c:pt>
                <c:pt idx="2">
                  <c:v>146.625760438012</c:v>
                </c:pt>
                <c:pt idx="3">
                  <c:v>159.018870400601</c:v>
                </c:pt>
                <c:pt idx="4">
                  <c:v>167.601718338676</c:v>
                </c:pt>
                <c:pt idx="5">
                  <c:v>179.272091094307</c:v>
                </c:pt>
                <c:pt idx="6">
                  <c:v>186.488962158203</c:v>
                </c:pt>
                <c:pt idx="7">
                  <c:v>187.573986451522</c:v>
                </c:pt>
                <c:pt idx="8">
                  <c:v>181.95801572385</c:v>
                </c:pt>
              </c:numCache>
            </c:numRef>
          </c:yVal>
          <c:smooth val="1"/>
        </c:ser>
        <c:ser>
          <c:idx val="2"/>
          <c:order val="2"/>
          <c:tx>
            <c:strRef>
              <c:f>总结果!$G$1</c:f>
              <c:strCache>
                <c:ptCount val="1"/>
                <c:pt idx="0">
                  <c:v>总数据率</c:v>
                </c:pt>
              </c:strCache>
            </c:strRef>
          </c:tx>
          <c:spPr>
            <a:ln w="19050" cap="rnd">
              <a:solidFill>
                <a:schemeClr val="accent3"/>
              </a:solidFill>
              <a:round/>
            </a:ln>
            <a:effectLst/>
          </c:spPr>
          <c:marker>
            <c:symbol val="circle"/>
            <c:size val="4"/>
            <c:spPr>
              <a:solidFill>
                <a:schemeClr val="bg1"/>
              </a:solidFill>
              <a:ln w="9525">
                <a:solidFill>
                  <a:schemeClr val="accent3"/>
                </a:solidFill>
                <a:round/>
              </a:ln>
              <a:effectLst/>
            </c:spPr>
          </c:marker>
          <c:dLbls>
            <c:dLbl>
              <c:idx val="0"/>
              <c:delete val="1"/>
            </c:dLbl>
            <c:dLbl>
              <c:idx val="1"/>
              <c:layout/>
              <c:dLblPos val="r"/>
              <c:showLegendKey val="0"/>
              <c:showVal val="1"/>
              <c:showCatName val="0"/>
              <c:showSerName val="0"/>
              <c:showPercent val="0"/>
              <c:showBubbleSize val="0"/>
              <c:extLst>
                <c:ext xmlns:c15="http://schemas.microsoft.com/office/drawing/2012/chart" uri="{CE6537A1-D6FC-4f65-9D91-7224C49458BB}"/>
              </c:extLst>
            </c:dLbl>
            <c:dLbl>
              <c:idx val="2"/>
              <c:delete val="1"/>
            </c:dLbl>
            <c:dLbl>
              <c:idx val="3"/>
              <c:delete val="1"/>
            </c:dLbl>
            <c:dLbl>
              <c:idx val="4"/>
              <c:delete val="1"/>
            </c:dLbl>
            <c:dLbl>
              <c:idx val="5"/>
              <c:delete val="1"/>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8</c:v>
                </c:pt>
                <c:pt idx="1">
                  <c:v>10</c:v>
                </c:pt>
                <c:pt idx="2">
                  <c:v>12</c:v>
                </c:pt>
                <c:pt idx="3">
                  <c:v>13</c:v>
                </c:pt>
                <c:pt idx="4">
                  <c:v>14</c:v>
                </c:pt>
                <c:pt idx="5">
                  <c:v>15</c:v>
                </c:pt>
                <c:pt idx="6">
                  <c:v>16</c:v>
                </c:pt>
                <c:pt idx="7">
                  <c:v>17</c:v>
                </c:pt>
                <c:pt idx="8">
                  <c:v>18</c:v>
                </c:pt>
              </c:numCache>
            </c:numRef>
          </c:xVal>
          <c:yVal>
            <c:numRef>
              <c:f>总结果!$G$2:$G$10</c:f>
              <c:numCache>
                <c:formatCode>0.0000000000000000_);[Red]\(0.0000000000000000\)</c:formatCode>
                <c:ptCount val="9"/>
                <c:pt idx="0">
                  <c:v>175.421998883105</c:v>
                </c:pt>
                <c:pt idx="1">
                  <c:v>219.842200226383</c:v>
                </c:pt>
                <c:pt idx="2">
                  <c:v>263.966728698295</c:v>
                </c:pt>
                <c:pt idx="3">
                  <c:v>286.421179109486</c:v>
                </c:pt>
                <c:pt idx="4">
                  <c:v>304.929526263995</c:v>
                </c:pt>
                <c:pt idx="5">
                  <c:v>327.008235606728</c:v>
                </c:pt>
                <c:pt idx="6">
                  <c:v>343.575985551642</c:v>
                </c:pt>
                <c:pt idx="7">
                  <c:v>357.762062844552</c:v>
                </c:pt>
                <c:pt idx="8">
                  <c:v>359.000074688689</c:v>
                </c:pt>
              </c:numCache>
            </c:numRef>
          </c:yVal>
          <c:smooth val="1"/>
        </c:ser>
        <c:ser>
          <c:idx val="5"/>
          <c:order val="3"/>
          <c:tx>
            <c:strRef>
              <c:f>总结果!$I$9</c:f>
              <c:strCache>
                <c:ptCount val="1"/>
                <c:pt idx="0">
                  <c:v>10kHz</c:v>
                </c:pt>
              </c:strCache>
            </c:strRef>
          </c:tx>
          <c:spPr>
            <a:ln w="19050" cap="rnd">
              <a:solidFill>
                <a:srgbClr val="FF0000"/>
              </a:solidFill>
              <a:prstDash val="dash"/>
              <a:round/>
            </a:ln>
            <a:effectLst/>
          </c:spPr>
          <c:marker>
            <c:symbol val="square"/>
            <c:size val="5"/>
            <c:spPr>
              <a:noFill/>
              <a:ln w="9525">
                <a:noFill/>
              </a:ln>
              <a:effectLst/>
            </c:spPr>
          </c:marker>
          <c:dPt>
            <c:idx val="2"/>
            <c:marker>
              <c:symbol val="none"/>
            </c:marker>
            <c:bubble3D val="0"/>
          </c:dPt>
          <c:dLbls>
            <c:delete val="1"/>
          </c:dLbls>
          <c:xVal>
            <c:numRef>
              <c:f>总结果!$I$10:$I$14</c:f>
              <c:numCache>
                <c:formatCode>General</c:formatCode>
                <c:ptCount val="5"/>
                <c:pt idx="0">
                  <c:v>10</c:v>
                </c:pt>
                <c:pt idx="1">
                  <c:v>10</c:v>
                </c:pt>
                <c:pt idx="2">
                  <c:v>10</c:v>
                </c:pt>
                <c:pt idx="3">
                  <c:v>10</c:v>
                </c:pt>
                <c:pt idx="4">
                  <c:v>10</c:v>
                </c:pt>
              </c:numCache>
            </c:numRef>
          </c:xVal>
          <c:yVal>
            <c:numRef>
              <c:f>总结果!$J$10:$J$14</c:f>
              <c:numCache>
                <c:formatCode>General</c:formatCode>
                <c:ptCount val="5"/>
                <c:pt idx="0">
                  <c:v>0</c:v>
                </c:pt>
                <c:pt idx="1">
                  <c:v>100</c:v>
                </c:pt>
                <c:pt idx="2">
                  <c:v>200</c:v>
                </c:pt>
                <c:pt idx="3">
                  <c:v>300</c:v>
                </c:pt>
                <c:pt idx="4">
                  <c:v>310</c:v>
                </c:pt>
              </c:numCache>
            </c:numRef>
          </c:yVal>
          <c:smooth val="1"/>
        </c:ser>
        <c:ser>
          <c:idx val="3"/>
          <c:order val="4"/>
          <c:tx>
            <c:strRef>
              <c:f>总结果!$F$1</c:f>
              <c:strCache>
                <c:ptCount val="1"/>
                <c:pt idx="0">
                  <c:v>FLASH数据率</c:v>
                </c:pt>
              </c:strCache>
            </c:strRef>
          </c:tx>
          <c:spPr>
            <a:ln w="19050" cap="rnd">
              <a:solidFill>
                <a:schemeClr val="accent4"/>
              </a:solidFill>
              <a:round/>
            </a:ln>
            <a:effectLst/>
          </c:spPr>
          <c:marker>
            <c:symbol val="x"/>
            <c:size val="5"/>
            <c:spPr>
              <a:noFill/>
              <a:ln w="9525">
                <a:solidFill>
                  <a:schemeClr val="accent4"/>
                </a:solidFill>
              </a:ln>
              <a:effectLst/>
            </c:spPr>
          </c:marker>
          <c:dLbls>
            <c:dLbl>
              <c:idx val="0"/>
              <c:delete val="1"/>
            </c:dLbl>
            <c:dLbl>
              <c:idx val="1"/>
              <c:layout>
                <c:manualLayout>
                  <c:x val="0.0018195999860163"/>
                  <c:y val="0.0184048901938165"/>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delete val="1"/>
            </c:dLbl>
            <c:dLbl>
              <c:idx val="3"/>
              <c:delete val="1"/>
            </c:dLbl>
            <c:dLbl>
              <c:idx val="4"/>
              <c:delete val="1"/>
            </c:dLbl>
            <c:dLbl>
              <c:idx val="5"/>
              <c:delete val="1"/>
            </c:dLbl>
            <c:dLbl>
              <c:idx val="6"/>
              <c:delete val="1"/>
            </c:dLbl>
            <c:dLbl>
              <c:idx val="7"/>
              <c:delete val="1"/>
            </c:dLbl>
            <c:dLbl>
              <c:idx val="8"/>
              <c:delete val="1"/>
            </c:dLbl>
            <c:numFmt formatCode="#,##0.00_);[Red]\(#,##0.00\)" sourceLinked="0"/>
            <c:spPr>
              <a:noFill/>
              <a:ln>
                <a:noFill/>
              </a:ln>
              <a:effectLst/>
            </c:spPr>
            <c:txPr>
              <a:bodyPr rot="0" spcFirstLastPara="1" vertOverflow="ellipsis" vert="horz" wrap="square" lIns="38100" tIns="19050" rIns="38100" bIns="19050" anchor="ctr" anchorCtr="0">
                <a:spAutoFit/>
              </a:bodyPr>
              <a:lstStyle/>
              <a:p>
                <a:pPr algn="ctr">
                  <a:defRPr lang="zh-CN" altLang="en-US" sz="1000" b="0" i="0" u="none" strike="noStrike" kern="1200" baseline="0">
                    <a:solidFill>
                      <a:srgbClr val="FF0000"/>
                    </a:solidFill>
                    <a:latin typeface="Times New Roman" panose="02020603050405020304" pitchFamily="18" charset="0"/>
                    <a:ea typeface="宋体" panose="02010600030101010101" pitchFamily="2" charset="-122"/>
                    <a:cs typeface="+mn-cs"/>
                  </a:defRPr>
                </a:pPr>
              </a:p>
            </c:txPr>
            <c:dLblPos val="r"/>
            <c:showLegendKey val="0"/>
            <c:showVal val="0"/>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总结果!$B$2:$B$10</c:f>
              <c:numCache>
                <c:formatCode>General</c:formatCode>
                <c:ptCount val="9"/>
                <c:pt idx="0">
                  <c:v>8</c:v>
                </c:pt>
                <c:pt idx="1">
                  <c:v>10</c:v>
                </c:pt>
                <c:pt idx="2">
                  <c:v>12</c:v>
                </c:pt>
                <c:pt idx="3">
                  <c:v>13</c:v>
                </c:pt>
                <c:pt idx="4">
                  <c:v>14</c:v>
                </c:pt>
                <c:pt idx="5">
                  <c:v>15</c:v>
                </c:pt>
                <c:pt idx="6">
                  <c:v>16</c:v>
                </c:pt>
                <c:pt idx="7">
                  <c:v>17</c:v>
                </c:pt>
                <c:pt idx="8">
                  <c:v>18</c:v>
                </c:pt>
              </c:numCache>
            </c:numRef>
          </c:xVal>
          <c:yVal>
            <c:numRef>
              <c:f>总结果!$F$2:$F$10</c:f>
              <c:numCache>
                <c:formatCode>0.0000000000000000_);[Red]\(0.0000000000000000\)</c:formatCode>
                <c:ptCount val="9"/>
                <c:pt idx="0">
                  <c:v>50.6691992559958</c:v>
                </c:pt>
                <c:pt idx="1">
                  <c:v>63.7651564397935</c:v>
                </c:pt>
                <c:pt idx="2">
                  <c:v>76.5267184306193</c:v>
                </c:pt>
                <c:pt idx="3">
                  <c:v>83.088462201447</c:v>
                </c:pt>
                <c:pt idx="4">
                  <c:v>89.5616138643383</c:v>
                </c:pt>
                <c:pt idx="5">
                  <c:v>96.349659464622</c:v>
                </c:pt>
                <c:pt idx="6">
                  <c:v>102.448058734852</c:v>
                </c:pt>
                <c:pt idx="7">
                  <c:v>110.992223734585</c:v>
                </c:pt>
                <c:pt idx="8">
                  <c:v>115.462212368373</c:v>
                </c:pt>
              </c:numCache>
            </c:numRef>
          </c:yVal>
          <c:smooth val="1"/>
        </c:ser>
        <c:dLbls>
          <c:showLegendKey val="0"/>
          <c:showVal val="0"/>
          <c:showCatName val="0"/>
          <c:showSerName val="0"/>
          <c:showPercent val="0"/>
          <c:showBubbleSize val="0"/>
        </c:dLbls>
        <c:axId val="169611312"/>
        <c:axId val="393936240"/>
      </c:scatterChart>
      <c:valAx>
        <c:axId val="169611312"/>
        <c:scaling>
          <c:orientation val="minMax"/>
          <c:max val="18"/>
          <c:min val="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zh-CN" sz="1000" b="0" i="0" u="none" strike="noStrike" kern="1200" baseline="0">
                    <a:solidFill>
                      <a:schemeClr val="tx1"/>
                    </a:solidFill>
                    <a:latin typeface="Times New Roman" panose="02020603050405020304" pitchFamily="18" charset="0"/>
                    <a:ea typeface="宋体" panose="02010600030101010101" pitchFamily="2" charset="-122"/>
                    <a:cs typeface="+mn-cs"/>
                  </a:defRPr>
                </a:pPr>
                <a:r>
                  <a:rPr lang="zh-CN" sz="1200">
                    <a:solidFill>
                      <a:schemeClr val="tx1"/>
                    </a:solidFill>
                  </a:rPr>
                  <a:t>事例率（</a:t>
                </a:r>
                <a:r>
                  <a:rPr lang="en-US" sz="1200">
                    <a:solidFill>
                      <a:schemeClr val="tx1"/>
                    </a:solidFill>
                  </a:rPr>
                  <a:t>kHz</a:t>
                </a:r>
                <a:r>
                  <a:rPr lang="zh-CN" sz="1200">
                    <a:solidFill>
                      <a:schemeClr val="tx1"/>
                    </a:solidFill>
                  </a:rPr>
                  <a:t>）</a:t>
                </a:r>
                <a:endParaRPr lang="zh-CN" sz="1200">
                  <a:solidFill>
                    <a:schemeClr val="tx1"/>
                  </a:solidFill>
                </a:endParaRPr>
              </a:p>
            </c:rich>
          </c:tx>
          <c:layout>
            <c:manualLayout>
              <c:xMode val="edge"/>
              <c:yMode val="edge"/>
              <c:x val="0.403644959226179"/>
              <c:y val="0.906429822366775"/>
            </c:manualLayout>
          </c:layout>
          <c:overlay val="0"/>
          <c:spPr>
            <a:noFill/>
            <a:ln>
              <a:noFill/>
            </a:ln>
            <a:effectLst/>
          </c:spPr>
        </c:title>
        <c:numFmt formatCode="#,##0_);[Red]\(#,##0\)" sourceLinked="0"/>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00" b="1"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mn-cs"/>
              </a:defRPr>
            </a:pPr>
          </a:p>
        </c:txPr>
        <c:crossAx val="393936240"/>
        <c:crosses val="autoZero"/>
        <c:crossBetween val="midCat"/>
        <c:minorUnit val="2"/>
      </c:valAx>
      <c:valAx>
        <c:axId val="3939362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000" b="1" i="0" u="none" strike="noStrike" kern="1200" baseline="0">
                    <a:solidFill>
                      <a:schemeClr val="tx1"/>
                    </a:solidFill>
                    <a:latin typeface="Times New Roman" panose="02020603050405020304" pitchFamily="18" charset="0"/>
                    <a:ea typeface="宋体" panose="02010600030101010101" pitchFamily="2" charset="-122"/>
                    <a:cs typeface="+mn-cs"/>
                  </a:defRPr>
                </a:pPr>
                <a:r>
                  <a:rPr lang="en-US" sz="1000" b="1">
                    <a:solidFill>
                      <a:schemeClr val="tx1"/>
                    </a:solidFill>
                  </a:rPr>
                  <a:t>MB/s</a:t>
                </a:r>
                <a:endParaRPr lang="zh-CN" sz="1000" b="1">
                  <a:solidFill>
                    <a:schemeClr val="tx1"/>
                  </a:solidFill>
                </a:endParaRPr>
              </a:p>
            </c:rich>
          </c:tx>
          <c:layout/>
          <c:overlay val="0"/>
          <c:spPr>
            <a:noFill/>
            <a:ln>
              <a:noFill/>
            </a:ln>
            <a:effectLst/>
          </c:spPr>
        </c:title>
        <c:numFmt formatCode="#,##0.0_);[Red]\(#,##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zh-CN" sz="1000" b="1" i="0" u="none" strike="noStrike" kern="1200" baseline="0">
                <a:solidFill>
                  <a:schemeClr val="tx1"/>
                </a:solidFill>
                <a:latin typeface="Times New Roman" panose="02020603050405020304" pitchFamily="18" charset="0"/>
                <a:ea typeface="宋体" panose="02010600030101010101" pitchFamily="2" charset="-122"/>
                <a:cs typeface="+mn-cs"/>
              </a:defRPr>
            </a:pPr>
          </a:p>
        </c:txPr>
        <c:crossAx val="169611312"/>
        <c:crosses val="autoZero"/>
        <c:crossBetween val="midCat"/>
      </c:valAx>
      <c:spPr>
        <a:noFill/>
        <a:ln>
          <a:noFill/>
        </a:ln>
        <a:effectLst/>
      </c:spPr>
    </c:plotArea>
    <c:legend>
      <c:legendPos val="r"/>
      <c:layout>
        <c:manualLayout>
          <c:xMode val="edge"/>
          <c:yMode val="edge"/>
          <c:x val="0.12215845793578"/>
          <c:y val="0.0363165744178351"/>
          <c:w val="0.275560484417999"/>
          <c:h val="0.24333342028557"/>
        </c:manualLayout>
      </c:layout>
      <c:overlay val="0"/>
      <c:spPr>
        <a:solidFill>
          <a:schemeClr val="bg1"/>
        </a:solid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宋体" panose="02010600030101010101" pitchFamily="2" charset="-122"/>
              <a:cs typeface="+mn-cs"/>
            </a:defRPr>
          </a:pPr>
        </a:p>
      </c:txPr>
    </c:legend>
    <c:plotVisOnly val="1"/>
    <c:dispBlanksAs val="gap"/>
    <c:showDLblsOverMax val="0"/>
    <c:extLst>
      <c:ext uri="{0b15fc19-7d7d-44ad-8c2d-2c3a37ce22c3}">
        <chartProps xmlns="https://web.wps.cn/et/2018/main" chartId="{410c46e7-6ebc-4552-8f70-00c02c8d49fb}"/>
      </c:ext>
    </c:extLst>
  </c:chart>
  <c:spPr>
    <a:noFill/>
    <a:ln>
      <a:noFill/>
    </a:ln>
    <a:effectLst/>
  </c:spPr>
  <c:txPr>
    <a:bodyPr/>
    <a:lstStyle/>
    <a:p>
      <a:pPr>
        <a:defRPr lang="zh-CN" baseline="0">
          <a:latin typeface="Times New Roman" panose="02020603050405020304" pitchFamily="18" charset="0"/>
          <a:ea typeface="宋体" panose="02010600030101010101"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71D183-CB90-4B34-8A90-0DF4C9E95EE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F0387-A57C-46AF-AA56-E4C0F38359B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56B28984-8A1B-4005-BCC2-0118CF704D9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软件框架基于</a:t>
            </a:r>
            <a:r>
              <a:rPr lang="en-US" altLang="zh-CN" dirty="0"/>
              <a:t>Linux</a:t>
            </a:r>
            <a:r>
              <a:rPr lang="zh-CN" altLang="en-US" dirty="0"/>
              <a:t>系统采用</a:t>
            </a:r>
            <a:r>
              <a:rPr lang="en-US" altLang="zh-CN" dirty="0"/>
              <a:t>Java</a:t>
            </a:r>
            <a:r>
              <a:rPr lang="zh-CN" altLang="en-US" dirty="0"/>
              <a:t>语言开发。</a:t>
            </a:r>
            <a:endParaRPr lang="en-US" altLang="zh-CN" dirty="0"/>
          </a:p>
          <a:p>
            <a:r>
              <a:rPr lang="zh-CN" altLang="en-US" dirty="0"/>
              <a:t>交互界面使用</a:t>
            </a:r>
            <a:r>
              <a:rPr lang="en-US" altLang="zh-CN" dirty="0"/>
              <a:t>Java FX</a:t>
            </a:r>
            <a:r>
              <a:rPr lang="zh-CN" altLang="en-US" dirty="0"/>
              <a:t>框架开发</a:t>
            </a:r>
            <a:endParaRPr lang="en-US" altLang="zh-CN" dirty="0"/>
          </a:p>
          <a:p>
            <a:r>
              <a:rPr lang="zh-CN" altLang="en-US" dirty="0"/>
              <a:t>用于两部分软件之间传递数据的消息队列分别使用</a:t>
            </a:r>
            <a:r>
              <a:rPr lang="en-US" altLang="zh-CN" dirty="0"/>
              <a:t>Java</a:t>
            </a:r>
            <a:r>
              <a:rPr lang="zh-CN" altLang="en-US" dirty="0"/>
              <a:t>提供的</a:t>
            </a:r>
            <a:r>
              <a:rPr lang="en-US" altLang="zh-CN" dirty="0" err="1"/>
              <a:t>Blokingqueue</a:t>
            </a:r>
            <a:r>
              <a:rPr lang="zh-CN" altLang="en-US" dirty="0"/>
              <a:t>和</a:t>
            </a:r>
            <a:r>
              <a:rPr lang="en-US" altLang="zh-CN" dirty="0"/>
              <a:t>Kafka</a:t>
            </a:r>
            <a:r>
              <a:rPr lang="zh-CN" altLang="en-US" dirty="0"/>
              <a:t>实现。阻塞队列来传递指令，可以提高指令传递和处理的实时性。</a:t>
            </a:r>
            <a:endParaRPr lang="en-US" altLang="zh-CN" dirty="0"/>
          </a:p>
          <a:p>
            <a:r>
              <a:rPr lang="zh-CN" altLang="en-US" dirty="0"/>
              <a:t>得益于</a:t>
            </a:r>
            <a:r>
              <a:rPr lang="en-US" altLang="zh-CN" dirty="0"/>
              <a:t>Kafka</a:t>
            </a:r>
            <a:r>
              <a:rPr lang="zh-CN" altLang="en-US" dirty="0"/>
              <a:t>的高吞吐率，用来传递数据流解析后的探测器数据。</a:t>
            </a:r>
            <a:endParaRPr lang="en-US" altLang="zh-CN" dirty="0"/>
          </a:p>
          <a:p>
            <a:r>
              <a:rPr lang="zh-CN" altLang="en-US" dirty="0"/>
              <a:t>配置文件使用的可读性较高且便于检索和传输的</a:t>
            </a:r>
            <a:r>
              <a:rPr lang="en-US" altLang="zh-CN" dirty="0"/>
              <a:t>Json</a:t>
            </a:r>
            <a:r>
              <a:rPr lang="zh-CN" altLang="en-US" dirty="0"/>
              <a:t>文件。</a:t>
            </a:r>
            <a:endParaRPr lang="en-US" altLang="zh-CN" dirty="0"/>
          </a:p>
          <a:p>
            <a:endParaRPr lang="en-US" altLang="zh-CN" dirty="0"/>
          </a:p>
          <a:p>
            <a:r>
              <a:rPr lang="zh-CN" altLang="en-US" dirty="0"/>
              <a:t>接下来将详细介绍数据流软件和基础服务软件的具体设计和实现</a:t>
            </a:r>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数据流软件基于配置文件运行，整体上包括为控制层和业务层两部分。</a:t>
            </a:r>
            <a:endParaRPr lang="en-US" altLang="zh-CN" dirty="0"/>
          </a:p>
          <a:p>
            <a:r>
              <a:rPr lang="zh-CN" altLang="en-US" dirty="0"/>
              <a:t>控制层划分为全局控制与探测器控制两个部分。</a:t>
            </a:r>
            <a:endParaRPr lang="en-US" altLang="zh-CN" dirty="0"/>
          </a:p>
          <a:p>
            <a:r>
              <a:rPr lang="zh-CN" altLang="en-US" dirty="0"/>
              <a:t>全局控制是一个单独的线程，配合状态机完成对用户指令的处理，根据配置文件实例化实验所需要探测器控制模块。这种方式可以实现灵活的选择参与实验的探测器。</a:t>
            </a:r>
            <a:endParaRPr lang="en-US" altLang="zh-CN" dirty="0"/>
          </a:p>
          <a:p>
            <a:r>
              <a:rPr lang="zh-CN" altLang="en-US" dirty="0"/>
              <a:t>除此之外，所有的探测器控控制模块均继承自同一个抽象类，对外提供相同的控制接口，并将本探测器的业务与其他探测器进行隔离。这样做的好处在于，后续添加新的探测器时，只需要新增一个探测器控制模块即可，框架可以直接实现对其的运行控制，同时不会对已接入的探测器造成影响。</a:t>
            </a:r>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作为</a:t>
            </a:r>
            <a:r>
              <a:rPr lang="en-US" altLang="zh-CN" dirty="0"/>
              <a:t>DAQ</a:t>
            </a:r>
            <a:r>
              <a:rPr lang="zh-CN" altLang="en-US" dirty="0"/>
              <a:t>软件的核心部分，数据流软件</a:t>
            </a:r>
            <a:r>
              <a:rPr lang="zh-CN" altLang="en-US" sz="1200" dirty="0">
                <a:latin typeface="Times New Roman" panose="02020603050405020304" pitchFamily="18" charset="0"/>
                <a:ea typeface="宋体" panose="02010600030101010101" pitchFamily="2" charset="-122"/>
                <a:cs typeface="Times New Roman" panose="02020603050405020304" pitchFamily="18" charset="0"/>
              </a:rPr>
              <a:t>的实际数据读出及处理能力对数据获取系统的性能起着</a:t>
            </a:r>
            <a:r>
              <a:rPr lang="zh-CN" altLang="en-US" sz="1200" b="0" kern="1200" dirty="0">
                <a:solidFill>
                  <a:srgbClr val="FF0000"/>
                </a:solidFill>
                <a:latin typeface="+mj-ea"/>
                <a:ea typeface="+mn-ea"/>
                <a:cs typeface="+mn-cs"/>
              </a:rPr>
              <a:t>决定性作用。</a:t>
            </a:r>
            <a:endParaRPr lang="en-US" altLang="zh-CN" sz="1200" b="0" kern="1200" dirty="0">
              <a:solidFill>
                <a:srgbClr val="FF0000"/>
              </a:solidFill>
              <a:latin typeface="+mj-ea"/>
              <a:ea typeface="+mn-ea"/>
              <a:cs typeface="+mn-cs"/>
            </a:endParaRPr>
          </a:p>
          <a:p>
            <a:r>
              <a:rPr lang="zh-CN" altLang="en-US" sz="1200" b="0" kern="1200" dirty="0">
                <a:solidFill>
                  <a:srgbClr val="FF0000"/>
                </a:solidFill>
                <a:latin typeface="+mj-ea"/>
                <a:ea typeface="+mn-ea"/>
                <a:cs typeface="+mn-cs"/>
              </a:rPr>
              <a:t>图中展示了数据处理的具体流程，这个在各个探测器模块都是一样的。在这个过程中，为提升软件的运行效率，各部分均采用多线程并行处理的方式，并使用缓冲区实现不同模块间的数据传输，可以应对一定程度的数据率抖动。</a:t>
            </a:r>
            <a:endParaRPr lang="en-US" altLang="zh-CN" sz="1200" b="0" kern="1200" dirty="0">
              <a:solidFill>
                <a:srgbClr val="FF0000"/>
              </a:solidFill>
              <a:latin typeface="+mj-ea"/>
              <a:ea typeface="+mn-ea"/>
              <a:cs typeface="+mn-cs"/>
            </a:endParaRPr>
          </a:p>
          <a:p>
            <a:r>
              <a:rPr lang="zh-CN" altLang="en-US" sz="1200" b="0" kern="1200" dirty="0">
                <a:solidFill>
                  <a:srgbClr val="FF0000"/>
                </a:solidFill>
                <a:latin typeface="+mj-ea"/>
                <a:ea typeface="+mn-ea"/>
                <a:cs typeface="+mn-cs"/>
              </a:rPr>
              <a:t>同时，为了便于后续新的探测器的接入，各模块均提供基本的功能组件。可以直接使用或根据探测器需要进行定制。</a:t>
            </a:r>
            <a:endParaRPr lang="en-US" altLang="zh-CN" sz="1200" b="0" kern="1200" dirty="0">
              <a:solidFill>
                <a:srgbClr val="FF0000"/>
              </a:solidFill>
              <a:latin typeface="+mj-ea"/>
              <a:ea typeface="+mn-ea"/>
              <a:cs typeface="+mn-cs"/>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dirty="0"/>
              <a:t>电子学配置模块是实现探测器及电子学参数调整和运行控制的关键，也是实现方式受电子学影响最大的部分。</a:t>
            </a:r>
            <a:endParaRPr lang="en-US" altLang="zh-CN" b="0" dirty="0"/>
          </a:p>
          <a:p>
            <a:endParaRPr lang="en-US" altLang="zh-CN" b="0" dirty="0"/>
          </a:p>
          <a:p>
            <a:r>
              <a:rPr lang="zh-CN" altLang="en-US" b="0" dirty="0"/>
              <a:t>为了提高其灵活性，该模块采用基于配置文件方式实现配。使用文件存储具体的配置信息，程序部分只负责配置的发送与校验，而不关心具体的配置数据。</a:t>
            </a:r>
            <a:endParaRPr lang="en-US" altLang="zh-CN" b="0" dirty="0"/>
          </a:p>
          <a:p>
            <a:r>
              <a:rPr lang="zh-CN" altLang="en-US" b="0" dirty="0"/>
              <a:t>当配置参数更改时，只需要提供新的配置文件即可。</a:t>
            </a:r>
            <a:endParaRPr lang="en-US" altLang="zh-CN" b="0" dirty="0"/>
          </a:p>
          <a:p>
            <a:endParaRPr lang="en-US" altLang="zh-CN" b="0" dirty="0"/>
          </a:p>
          <a:p>
            <a:r>
              <a:rPr lang="zh-CN" altLang="en-US" b="0" dirty="0"/>
              <a:t>另外，为了方便用户实验，也在界面上实现了部分配置参数修改的接口。配置文件的管理由基础服务软件的配置管理模块实现。</a:t>
            </a:r>
            <a:endParaRPr lang="en-US" altLang="zh-CN" b="0" dirty="0"/>
          </a:p>
          <a:p>
            <a:r>
              <a:rPr lang="zh-CN" altLang="en-US" b="0" dirty="0"/>
              <a:t>同时该模块还负责其他配置文件的管理</a:t>
            </a:r>
            <a:endParaRPr lang="en-US" altLang="zh-CN" b="0" dirty="0"/>
          </a:p>
          <a:p>
            <a:endParaRPr lang="en-US" altLang="zh-CN" b="0"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与数据流软件相同，基础服务软件同样基于模块化的设计策略设计完成。基础服务软件负责完成</a:t>
            </a:r>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与数据流软件进行信息传递，保障数据流的稳定工作；</a:t>
            </a: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同时接收用户的控制命令，并将数据流运行状态反馈至用户。整个基础服务软件可以分为运行控制、状态监测、配置管理、图形用户界面等模块。</a:t>
            </a: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接下来将详细介绍各部分的设计与实现</a:t>
            </a: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首先是运行控制模块和状态监测模块，二者相互配合。运行控制模块为用户提供控制按钮，协调基础服务软件的其他各模块工作并将用户的指令发送给数据流软件。</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状态监测模块则为用户展示包括</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软件的运行状态、各探测器的运行状况、运行日志等不同信息，</a:t>
            </a:r>
            <a:r>
              <a:rPr lang="zh-CN" altLang="en-US" sz="1200" kern="1200" dirty="0">
                <a:solidFill>
                  <a:schemeClr val="tx1"/>
                </a:solidFill>
                <a:effectLst/>
                <a:latin typeface="+mn-lt"/>
                <a:ea typeface="+mn-ea"/>
                <a:cs typeface="+mn-cs"/>
              </a:rPr>
              <a:t>便于用户实时掌握系统运行状态及各探测器工作情况</a:t>
            </a:r>
            <a:r>
              <a:rPr lang="zh-CN"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日志管理模块主要负责将实验进行中的各类日志信息进行记录</a:t>
            </a:r>
            <a:r>
              <a:rPr lang="zh-CN" altLang="en-US" sz="1200" kern="1200" dirty="0">
                <a:solidFill>
                  <a:schemeClr val="tx1"/>
                </a:solidFill>
                <a:effectLst/>
                <a:latin typeface="+mn-lt"/>
                <a:ea typeface="+mn-ea"/>
                <a:cs typeface="+mn-cs"/>
              </a:rPr>
              <a:t>和管理</a:t>
            </a:r>
            <a:r>
              <a:rPr lang="zh-CN"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该模块的功能是基于</a:t>
            </a:r>
            <a:r>
              <a:rPr lang="en-US" altLang="zh-CN" sz="1200" kern="1200" dirty="0">
                <a:solidFill>
                  <a:schemeClr val="tx1"/>
                </a:solidFill>
                <a:effectLst/>
                <a:latin typeface="+mn-lt"/>
                <a:ea typeface="+mn-ea"/>
                <a:cs typeface="+mn-cs"/>
              </a:rPr>
              <a:t>Self4j</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log4j2</a:t>
            </a:r>
            <a:r>
              <a:rPr lang="zh-CN" altLang="zh-CN" sz="1200" kern="1200" dirty="0">
                <a:solidFill>
                  <a:schemeClr val="tx1"/>
                </a:solidFill>
                <a:effectLst/>
                <a:latin typeface="+mn-lt"/>
                <a:ea typeface="+mn-ea"/>
                <a:cs typeface="+mn-cs"/>
              </a:rPr>
              <a:t>实现的，</a:t>
            </a:r>
            <a:r>
              <a:rPr lang="en-US" altLang="zh-CN" sz="1200" kern="1200" dirty="0">
                <a:solidFill>
                  <a:schemeClr val="tx1"/>
                </a:solidFill>
                <a:effectLst/>
                <a:latin typeface="+mn-lt"/>
                <a:ea typeface="+mn-ea"/>
                <a:cs typeface="+mn-cs"/>
              </a:rPr>
              <a:t>self4j</a:t>
            </a:r>
            <a:r>
              <a:rPr lang="zh-CN" altLang="zh-CN" sz="1200" kern="1200" dirty="0">
                <a:solidFill>
                  <a:schemeClr val="tx1"/>
                </a:solidFill>
                <a:effectLst/>
                <a:latin typeface="+mn-lt"/>
                <a:ea typeface="+mn-ea"/>
                <a:cs typeface="+mn-cs"/>
              </a:rPr>
              <a:t>是常用的日志门面，提供程序编码时的调用接口，</a:t>
            </a:r>
            <a:r>
              <a:rPr lang="en-US" altLang="zh-CN" sz="1200" kern="1200" dirty="0">
                <a:solidFill>
                  <a:schemeClr val="tx1"/>
                </a:solidFill>
                <a:effectLst/>
                <a:latin typeface="+mn-lt"/>
                <a:ea typeface="+mn-ea"/>
                <a:cs typeface="+mn-cs"/>
              </a:rPr>
              <a:t>log4j2</a:t>
            </a:r>
            <a:r>
              <a:rPr lang="zh-CN" altLang="zh-CN" sz="1200" kern="1200" dirty="0">
                <a:solidFill>
                  <a:schemeClr val="tx1"/>
                </a:solidFill>
                <a:effectLst/>
                <a:latin typeface="+mn-lt"/>
                <a:ea typeface="+mn-ea"/>
                <a:cs typeface="+mn-cs"/>
              </a:rPr>
              <a:t>是实际进行日志处理的处理引擎。</a:t>
            </a:r>
            <a:endParaRPr lang="en-US"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这样实现的</a:t>
            </a:r>
            <a:r>
              <a:rPr lang="zh-CN" altLang="zh-CN" sz="1200" kern="1200" dirty="0">
                <a:solidFill>
                  <a:schemeClr val="tx1"/>
                </a:solidFill>
                <a:effectLst/>
                <a:latin typeface="+mn-lt"/>
                <a:ea typeface="+mn-ea"/>
                <a:cs typeface="+mn-cs"/>
              </a:rPr>
              <a:t>日志管理模块可以</a:t>
            </a:r>
            <a:r>
              <a:rPr lang="zh-CN" altLang="en-US" sz="1200" kern="1200" dirty="0">
                <a:solidFill>
                  <a:schemeClr val="tx1"/>
                </a:solidFill>
                <a:effectLst/>
                <a:latin typeface="+mn-lt"/>
                <a:ea typeface="+mn-ea"/>
                <a:cs typeface="+mn-cs"/>
              </a:rPr>
              <a:t>在不修改代码的情况下，</a:t>
            </a:r>
            <a:r>
              <a:rPr lang="zh-CN" altLang="zh-CN" sz="1200" kern="1200" dirty="0">
                <a:solidFill>
                  <a:schemeClr val="tx1"/>
                </a:solidFill>
                <a:effectLst/>
                <a:latin typeface="+mn-lt"/>
                <a:ea typeface="+mn-ea"/>
                <a:cs typeface="+mn-cs"/>
              </a:rPr>
              <a:t>根据配置文件实现对不同级别和不同来源的日志并执行不同的处理方式和存储策略。</a:t>
            </a:r>
            <a:r>
              <a:rPr lang="zh-CN" altLang="en-US" sz="1200" kern="1200" dirty="0">
                <a:solidFill>
                  <a:schemeClr val="tx1"/>
                </a:solidFill>
                <a:effectLst/>
                <a:latin typeface="+mn-lt"/>
                <a:ea typeface="+mn-ea"/>
                <a:cs typeface="+mn-cs"/>
              </a:rPr>
              <a:t>这极大的提高了日志处理的灵活性。</a:t>
            </a:r>
            <a:endParaRPr lang="en-US"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举个例子，可以将</a:t>
            </a:r>
            <a:r>
              <a:rPr lang="en-US" altLang="zh-CN" sz="1200" kern="1200" dirty="0">
                <a:solidFill>
                  <a:schemeClr val="tx1"/>
                </a:solidFill>
                <a:effectLst/>
                <a:latin typeface="+mn-lt"/>
                <a:ea typeface="+mn-ea"/>
                <a:cs typeface="+mn-cs"/>
              </a:rPr>
              <a:t>ERROR</a:t>
            </a:r>
            <a:r>
              <a:rPr lang="zh-CN" altLang="zh-CN" sz="1200" kern="1200" dirty="0">
                <a:solidFill>
                  <a:schemeClr val="tx1"/>
                </a:solidFill>
                <a:effectLst/>
                <a:latin typeface="+mn-lt"/>
                <a:ea typeface="+mn-ea"/>
                <a:cs typeface="+mn-cs"/>
              </a:rPr>
              <a:t>级别的日志单独长期存储，便于查找系统错误。可以在软件调试时打开</a:t>
            </a:r>
            <a:r>
              <a:rPr lang="en-US" altLang="zh-CN" sz="1200" kern="1200" dirty="0">
                <a:solidFill>
                  <a:schemeClr val="tx1"/>
                </a:solidFill>
                <a:effectLst/>
                <a:latin typeface="+mn-lt"/>
                <a:ea typeface="+mn-ea"/>
                <a:cs typeface="+mn-cs"/>
              </a:rPr>
              <a:t>DEBUG</a:t>
            </a:r>
            <a:r>
              <a:rPr lang="zh-CN" altLang="zh-CN" sz="1200" kern="1200" dirty="0">
                <a:solidFill>
                  <a:schemeClr val="tx1"/>
                </a:solidFill>
                <a:effectLst/>
                <a:latin typeface="+mn-lt"/>
                <a:ea typeface="+mn-ea"/>
                <a:cs typeface="+mn-cs"/>
              </a:rPr>
              <a:t>级别日志的输出，便于了解程序运行各个细节。</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同时，得益于两个组件的配合，未来可以在不改变程序代码的情况下更换性能更好的日志处理引擎。即使用</a:t>
            </a:r>
            <a:r>
              <a:rPr lang="en-US" altLang="zh-CN" sz="1200" kern="1200" dirty="0">
                <a:solidFill>
                  <a:schemeClr val="tx1"/>
                </a:solidFill>
                <a:effectLst/>
                <a:latin typeface="+mn-lt"/>
                <a:ea typeface="+mn-ea"/>
                <a:cs typeface="+mn-cs"/>
              </a:rPr>
              <a:t>slf4j</a:t>
            </a:r>
            <a:r>
              <a:rPr lang="zh-CN" altLang="zh-CN" sz="1200" kern="1200" dirty="0">
                <a:solidFill>
                  <a:schemeClr val="tx1"/>
                </a:solidFill>
                <a:effectLst/>
                <a:latin typeface="+mn-lt"/>
                <a:ea typeface="+mn-ea"/>
                <a:cs typeface="+mn-cs"/>
              </a:rPr>
              <a:t>搭配其他日志处理引擎完成日志管理工作</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在线数据处理及显示负责将数据流解析后的数据进行可视化，以监测实验过程中各探测器的取数情况。其基于</a:t>
            </a:r>
            <a:r>
              <a:rPr lang="en-US" altLang="zh-CN" sz="1200" kern="1200" dirty="0">
                <a:solidFill>
                  <a:schemeClr val="tx1"/>
                </a:solidFill>
                <a:effectLst/>
                <a:latin typeface="+mn-lt"/>
                <a:ea typeface="+mn-ea"/>
                <a:cs typeface="+mn-cs"/>
              </a:rPr>
              <a:t>Kafka</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ROOT</a:t>
            </a:r>
            <a:r>
              <a:rPr lang="zh-CN" altLang="zh-CN" sz="1200" kern="1200" dirty="0">
                <a:solidFill>
                  <a:schemeClr val="tx1"/>
                </a:solidFill>
                <a:effectLst/>
                <a:latin typeface="+mn-lt"/>
                <a:ea typeface="+mn-ea"/>
                <a:cs typeface="+mn-cs"/>
              </a:rPr>
              <a:t>实现。同时引入</a:t>
            </a:r>
            <a:r>
              <a:rPr lang="en-US" altLang="zh-CN" sz="1200" kern="1200" dirty="0" err="1">
                <a:solidFill>
                  <a:schemeClr val="tx1"/>
                </a:solidFill>
                <a:effectLst/>
                <a:latin typeface="+mn-lt"/>
                <a:ea typeface="+mn-ea"/>
                <a:cs typeface="+mn-cs"/>
              </a:rPr>
              <a:t>PyROOT</a:t>
            </a:r>
            <a:r>
              <a:rPr lang="zh-CN" altLang="zh-CN" sz="1200" kern="1200" dirty="0">
                <a:solidFill>
                  <a:schemeClr val="tx1"/>
                </a:solidFill>
                <a:effectLst/>
                <a:latin typeface="+mn-lt"/>
                <a:ea typeface="+mn-ea"/>
                <a:cs typeface="+mn-cs"/>
              </a:rPr>
              <a:t>接口，兼顾性能可开发效率。</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目前实现的波形重建和</a:t>
            </a:r>
            <a:r>
              <a:rPr lang="en-US" altLang="zh-CN" sz="1200" kern="1200" dirty="0">
                <a:solidFill>
                  <a:schemeClr val="tx1"/>
                </a:solidFill>
                <a:effectLst/>
                <a:latin typeface="+mn-lt"/>
                <a:ea typeface="+mn-ea"/>
                <a:cs typeface="+mn-cs"/>
              </a:rPr>
              <a:t>HitMap</a:t>
            </a:r>
            <a:r>
              <a:rPr lang="zh-CN" altLang="zh-CN" sz="1200" kern="1200" dirty="0">
                <a:solidFill>
                  <a:schemeClr val="tx1"/>
                </a:solidFill>
                <a:effectLst/>
                <a:latin typeface="+mn-lt"/>
                <a:ea typeface="+mn-ea"/>
                <a:cs typeface="+mn-cs"/>
              </a:rPr>
              <a:t>绘制功能，这两张图是实现的效果图。</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为了提升软件的灵活性，便于后期探测器的接入，两种服务以独立进程的方式通用化方式实现，支持参数调节，可以实现任意数量，长度的波形可视化和任意数量、大小的</a:t>
            </a:r>
            <a:r>
              <a:rPr lang="en-US" altLang="zh-CN" sz="1200" kern="1200" dirty="0" err="1">
                <a:solidFill>
                  <a:schemeClr val="tx1"/>
                </a:solidFill>
                <a:effectLst/>
                <a:latin typeface="+mn-lt"/>
                <a:ea typeface="+mn-ea"/>
                <a:cs typeface="+mn-cs"/>
              </a:rPr>
              <a:t>Hitmap</a:t>
            </a:r>
            <a:r>
              <a:rPr lang="zh-CN" altLang="zh-CN" sz="1200" kern="1200" dirty="0">
                <a:solidFill>
                  <a:schemeClr val="tx1"/>
                </a:solidFill>
                <a:effectLst/>
                <a:latin typeface="+mn-lt"/>
                <a:ea typeface="+mn-ea"/>
                <a:cs typeface="+mn-cs"/>
              </a:rPr>
              <a:t>绘制，同时支持远程网页访问。</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此外，使用</a:t>
            </a:r>
            <a:r>
              <a:rPr lang="en-US" altLang="zh-CN" sz="1200" kern="1200" dirty="0">
                <a:solidFill>
                  <a:schemeClr val="tx1"/>
                </a:solidFill>
                <a:effectLst/>
                <a:latin typeface="+mn-lt"/>
                <a:ea typeface="+mn-ea"/>
                <a:cs typeface="+mn-cs"/>
              </a:rPr>
              <a:t>Kafka</a:t>
            </a:r>
            <a:r>
              <a:rPr lang="zh-CN" altLang="zh-CN" sz="1200" kern="1200" dirty="0">
                <a:solidFill>
                  <a:schemeClr val="tx1"/>
                </a:solidFill>
                <a:effectLst/>
                <a:latin typeface="+mn-lt"/>
                <a:ea typeface="+mn-ea"/>
                <a:cs typeface="+mn-cs"/>
              </a:rPr>
              <a:t>进行数据传输为未来实现更复杂的在线处理需求提供便利，可以直接在</a:t>
            </a:r>
            <a:r>
              <a:rPr lang="en-US" altLang="zh-CN" sz="1200" kern="1200" dirty="0">
                <a:solidFill>
                  <a:schemeClr val="tx1"/>
                </a:solidFill>
                <a:effectLst/>
                <a:latin typeface="+mn-lt"/>
                <a:ea typeface="+mn-ea"/>
                <a:cs typeface="+mn-cs"/>
              </a:rPr>
              <a:t>Kafka</a:t>
            </a:r>
            <a:r>
              <a:rPr lang="zh-CN" altLang="zh-CN" sz="1200" kern="1200" dirty="0">
                <a:solidFill>
                  <a:schemeClr val="tx1"/>
                </a:solidFill>
                <a:effectLst/>
                <a:latin typeface="+mn-lt"/>
                <a:ea typeface="+mn-ea"/>
                <a:cs typeface="+mn-cs"/>
              </a:rPr>
              <a:t>上拿到需要的数据，而不会对其他功能造成影响</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为了从加速器控制系统获得流强信息及其他实验相关的加速器状态信息，开发了如图所示的由</a:t>
            </a:r>
            <a:r>
              <a:rPr lang="en-US" altLang="zh-CN" sz="1200" kern="1200" dirty="0" err="1">
                <a:solidFill>
                  <a:schemeClr val="tx1"/>
                </a:solidFill>
                <a:effectLst/>
                <a:latin typeface="+mn-lt"/>
                <a:ea typeface="+mn-ea"/>
                <a:cs typeface="+mn-cs"/>
              </a:rPr>
              <a:t>exporter+Prometheus+grafana</a:t>
            </a:r>
            <a:r>
              <a:rPr lang="zh-CN" altLang="zh-CN" sz="1200" kern="1200" dirty="0">
                <a:solidFill>
                  <a:schemeClr val="tx1"/>
                </a:solidFill>
                <a:effectLst/>
                <a:latin typeface="+mn-lt"/>
                <a:ea typeface="+mn-ea"/>
                <a:cs typeface="+mn-cs"/>
              </a:rPr>
              <a:t>组成的监测系统。</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Prometheus</a:t>
            </a:r>
            <a:r>
              <a:rPr lang="zh-CN" altLang="zh-CN" sz="1200" kern="1200" dirty="0">
                <a:solidFill>
                  <a:schemeClr val="tx1"/>
                </a:solidFill>
                <a:effectLst/>
                <a:latin typeface="+mn-lt"/>
                <a:ea typeface="+mn-ea"/>
                <a:cs typeface="+mn-cs"/>
              </a:rPr>
              <a:t>和</a:t>
            </a:r>
            <a:r>
              <a:rPr lang="en-US" altLang="zh-CN" sz="1200" kern="1200" dirty="0">
                <a:solidFill>
                  <a:schemeClr val="tx1"/>
                </a:solidFill>
                <a:effectLst/>
                <a:latin typeface="+mn-lt"/>
                <a:ea typeface="+mn-ea"/>
                <a:cs typeface="+mn-cs"/>
              </a:rPr>
              <a:t>Grafana</a:t>
            </a:r>
            <a:r>
              <a:rPr lang="zh-CN" altLang="zh-CN" sz="1200" kern="1200" dirty="0">
                <a:solidFill>
                  <a:schemeClr val="tx1"/>
                </a:solidFill>
                <a:effectLst/>
                <a:latin typeface="+mn-lt"/>
                <a:ea typeface="+mn-ea"/>
                <a:cs typeface="+mn-cs"/>
              </a:rPr>
              <a:t>为成熟的产品，</a:t>
            </a:r>
            <a:r>
              <a:rPr lang="en-US" altLang="zh-CN" sz="1200" kern="1200" dirty="0">
                <a:solidFill>
                  <a:schemeClr val="tx1"/>
                </a:solidFill>
                <a:effectLst/>
                <a:latin typeface="+mn-lt"/>
                <a:ea typeface="+mn-ea"/>
                <a:cs typeface="+mn-cs"/>
              </a:rPr>
              <a:t>exporter</a:t>
            </a:r>
            <a:r>
              <a:rPr lang="zh-CN" altLang="zh-CN" sz="1200" kern="1200" dirty="0">
                <a:solidFill>
                  <a:schemeClr val="tx1"/>
                </a:solidFill>
                <a:effectLst/>
                <a:latin typeface="+mn-lt"/>
                <a:ea typeface="+mn-ea"/>
                <a:cs typeface="+mn-cs"/>
              </a:rPr>
              <a:t>为自主开发的数据采集模块。</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为了提高其灵活性，应对后期更多更复杂的信息监测需求，</a:t>
            </a:r>
            <a:r>
              <a:rPr lang="en-US" altLang="zh-CN" sz="1200" kern="1200" dirty="0">
                <a:solidFill>
                  <a:schemeClr val="tx1"/>
                </a:solidFill>
                <a:effectLst/>
                <a:latin typeface="+mn-lt"/>
                <a:ea typeface="+mn-ea"/>
                <a:cs typeface="+mn-cs"/>
              </a:rPr>
              <a:t>exporter</a:t>
            </a:r>
            <a:r>
              <a:rPr lang="zh-CN" altLang="zh-CN" sz="1200" kern="1200" dirty="0">
                <a:solidFill>
                  <a:schemeClr val="tx1"/>
                </a:solidFill>
                <a:effectLst/>
                <a:latin typeface="+mn-lt"/>
                <a:ea typeface="+mn-ea"/>
                <a:cs typeface="+mn-cs"/>
              </a:rPr>
              <a:t>基于</a:t>
            </a:r>
            <a:r>
              <a:rPr lang="en-US" altLang="zh-CN" sz="1200" kern="1200" dirty="0">
                <a:solidFill>
                  <a:schemeClr val="tx1"/>
                </a:solidFill>
                <a:effectLst/>
                <a:latin typeface="+mn-lt"/>
                <a:ea typeface="+mn-ea"/>
                <a:cs typeface="+mn-cs"/>
              </a:rPr>
              <a:t>PV</a:t>
            </a:r>
            <a:r>
              <a:rPr lang="zh-CN" altLang="zh-CN" sz="1200" kern="1200" dirty="0">
                <a:solidFill>
                  <a:schemeClr val="tx1"/>
                </a:solidFill>
                <a:effectLst/>
                <a:latin typeface="+mn-lt"/>
                <a:ea typeface="+mn-ea"/>
                <a:cs typeface="+mn-cs"/>
              </a:rPr>
              <a:t>列表文件运行，并提供通用的</a:t>
            </a:r>
            <a:r>
              <a:rPr lang="en-US" altLang="zh-CN" sz="1200" kern="1200" dirty="0">
                <a:solidFill>
                  <a:schemeClr val="tx1"/>
                </a:solidFill>
                <a:effectLst/>
                <a:latin typeface="+mn-lt"/>
                <a:ea typeface="+mn-ea"/>
                <a:cs typeface="+mn-cs"/>
              </a:rPr>
              <a:t>HTTP</a:t>
            </a:r>
            <a:r>
              <a:rPr lang="zh-CN" altLang="zh-CN" sz="1200" kern="1200" dirty="0">
                <a:solidFill>
                  <a:schemeClr val="tx1"/>
                </a:solidFill>
                <a:effectLst/>
                <a:latin typeface="+mn-lt"/>
                <a:ea typeface="+mn-ea"/>
                <a:cs typeface="+mn-cs"/>
              </a:rPr>
              <a:t>查询接口。这种实现方式下，只需要修改</a:t>
            </a:r>
            <a:r>
              <a:rPr lang="en-US" altLang="zh-CN" sz="1200" kern="1200" dirty="0">
                <a:solidFill>
                  <a:schemeClr val="tx1"/>
                </a:solidFill>
                <a:effectLst/>
                <a:latin typeface="+mn-lt"/>
                <a:ea typeface="+mn-ea"/>
                <a:cs typeface="+mn-cs"/>
              </a:rPr>
              <a:t>PV</a:t>
            </a:r>
            <a:r>
              <a:rPr lang="zh-CN" altLang="zh-CN" sz="1200" kern="1200" dirty="0">
                <a:solidFill>
                  <a:schemeClr val="tx1"/>
                </a:solidFill>
                <a:effectLst/>
                <a:latin typeface="+mn-lt"/>
                <a:ea typeface="+mn-ea"/>
                <a:cs typeface="+mn-cs"/>
              </a:rPr>
              <a:t>文件即可实现监测范围的修改。同时，也支持对</a:t>
            </a:r>
            <a:r>
              <a:rPr lang="en-US" altLang="zh-CN" sz="1200" kern="1200" dirty="0" err="1">
                <a:solidFill>
                  <a:schemeClr val="tx1"/>
                </a:solidFill>
                <a:effectLst/>
                <a:latin typeface="+mn-lt"/>
                <a:ea typeface="+mn-ea"/>
                <a:cs typeface="+mn-cs"/>
              </a:rPr>
              <a:t>Protheus</a:t>
            </a:r>
            <a:r>
              <a:rPr lang="zh-CN" altLang="zh-CN" sz="1200" kern="1200" dirty="0">
                <a:solidFill>
                  <a:schemeClr val="tx1"/>
                </a:solidFill>
                <a:effectLst/>
                <a:latin typeface="+mn-lt"/>
                <a:ea typeface="+mn-ea"/>
                <a:cs typeface="+mn-cs"/>
              </a:rPr>
              <a:t>组件等进行更换以获得更好的效果</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这是目前实现的控制界面，包括不同的功能分区，便于用户进行实验。</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dirty="0"/>
              <a:t>对于束流望远镜系统，它的电子学读出板直接通过网络链接到</a:t>
            </a:r>
            <a:r>
              <a:rPr lang="en-US" altLang="zh-CN" dirty="0"/>
              <a:t>DAQ</a:t>
            </a:r>
            <a:r>
              <a:rPr lang="zh-CN" altLang="en-US" dirty="0"/>
              <a:t>，故只需要针对其开发数据流软件的电子学配置模块及在线数据处理模块的在线数据格式检查和解析的方法即可。</a:t>
            </a:r>
            <a:endParaRPr lang="zh-CN" altLang="en-US" dirty="0"/>
          </a:p>
          <a:p>
            <a:r>
              <a:rPr lang="zh-CN" altLang="en-US" dirty="0"/>
              <a:t>束流望远镜系统使用</a:t>
            </a:r>
            <a:r>
              <a:rPr lang="en-US" altLang="zh-CN" dirty="0"/>
              <a:t>SITCP</a:t>
            </a:r>
            <a:r>
              <a:rPr lang="zh-CN" altLang="en-US" dirty="0"/>
              <a:t>协议进行电子学配置，为提高软件的灵活性，便于后续同样使用该协议的探测器接入，开发了通用的</a:t>
            </a:r>
            <a:r>
              <a:rPr lang="en-US" altLang="zh-CN" dirty="0"/>
              <a:t>SiTCP</a:t>
            </a:r>
            <a:r>
              <a:rPr lang="zh-CN" altLang="en-US" dirty="0"/>
              <a:t>配置功能，设计了如图所示配置文件存储结构。若接入新的探测器，只需要提供配置文件即可，配置模块可以直接复用</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与望远镜系统不同，粒子能量测量系统的使用的采集卡需使用</a:t>
            </a:r>
            <a:r>
              <a:rPr lang="en-US" altLang="zh-CN" dirty="0"/>
              <a:t>PXIe</a:t>
            </a:r>
            <a:r>
              <a:rPr lang="zh-CN" altLang="en-US" dirty="0"/>
              <a:t>机箱的控制器读出。</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为实现其接入，开发了运行在控制器上的数据读出及控制程序。使用单独的控制线程处理</a:t>
            </a:r>
            <a:r>
              <a:rPr lang="en-US" altLang="zh-CN" dirty="0" err="1"/>
              <a:t>daq</a:t>
            </a:r>
            <a:r>
              <a:rPr lang="zh-CN" altLang="en-US" dirty="0"/>
              <a:t>的指令，利用中科采象提供的</a:t>
            </a:r>
            <a:r>
              <a:rPr lang="en-US" altLang="zh-CN" dirty="0"/>
              <a:t>API</a:t>
            </a:r>
            <a:r>
              <a:rPr lang="zh-CN" altLang="en-US" dirty="0"/>
              <a:t>完成采集卡的参数配置、打开和关闭。参数配置通过读取文件完成</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数据转发则使用读出与发送线程配合完成，加入缓冲区避免数据的积压。</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与望远镜系统类似，需在</a:t>
            </a:r>
            <a:r>
              <a:rPr lang="en-US" altLang="zh-CN" dirty="0"/>
              <a:t>DAQ</a:t>
            </a:r>
            <a:r>
              <a:rPr lang="zh-CN" altLang="en-US" dirty="0"/>
              <a:t>上实现其电子学配置和数据的在线处理。</a:t>
            </a:r>
            <a:r>
              <a:rPr lang="en-US" altLang="zh-CN" dirty="0"/>
              <a:t>DAQ</a:t>
            </a:r>
            <a:r>
              <a:rPr lang="zh-CN" altLang="en-US" dirty="0"/>
              <a:t>端的电子学配置模块只需负责向控制器程序发送控制命令和配置文件即可。</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针对粒子能量测量系统，首先进行数据完整性测试。其目的是评估与控制器端程序通讯是否存在数据丢失。</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本次测试在实验室使用信号产生器代替</a:t>
            </a:r>
            <a:r>
              <a:rPr lang="en-US" altLang="zh-CN" sz="1200" kern="1200" dirty="0" err="1">
                <a:solidFill>
                  <a:schemeClr val="tx1"/>
                </a:solidFill>
                <a:effectLst/>
                <a:latin typeface="+mn-lt"/>
                <a:ea typeface="+mn-ea"/>
                <a:cs typeface="+mn-cs"/>
              </a:rPr>
              <a:t>lgad</a:t>
            </a:r>
            <a:r>
              <a:rPr lang="zh-CN" altLang="zh-CN" sz="1200" kern="1200" dirty="0">
                <a:solidFill>
                  <a:schemeClr val="tx1"/>
                </a:solidFill>
                <a:effectLst/>
                <a:latin typeface="+mn-lt"/>
                <a:ea typeface="+mn-ea"/>
                <a:cs typeface="+mn-cs"/>
              </a:rPr>
              <a:t>探测器进行测试。利用</a:t>
            </a:r>
            <a:r>
              <a:rPr lang="en-US" altLang="zh-CN" sz="1200" kern="1200" dirty="0" err="1">
                <a:solidFill>
                  <a:schemeClr val="tx1"/>
                </a:solidFill>
                <a:effectLst/>
                <a:latin typeface="+mn-lt"/>
                <a:ea typeface="+mn-ea"/>
                <a:cs typeface="+mn-cs"/>
              </a:rPr>
              <a:t>cmp</a:t>
            </a:r>
            <a:r>
              <a:rPr lang="zh-CN" altLang="zh-CN" sz="1200" kern="1200" dirty="0">
                <a:solidFill>
                  <a:schemeClr val="tx1"/>
                </a:solidFill>
                <a:effectLst/>
                <a:latin typeface="+mn-lt"/>
                <a:ea typeface="+mn-ea"/>
                <a:cs typeface="+mn-cs"/>
              </a:rPr>
              <a:t>工具比较控制器上的文件与</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收到文件的差异来判断传输过程中是否存在数据丢失。</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在不同的信号频率下进行</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次实验，比较结果表明，在数据传输过程中数据完整，控制器段程序与</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通讯正常。这是数据获取的基础。</a:t>
            </a:r>
            <a:endParaRPr lang="zh-CN" altLang="zh-CN" sz="1200" kern="1200" dirty="0">
              <a:solidFill>
                <a:schemeClr val="tx1"/>
              </a:solidFill>
              <a:effectLst/>
              <a:latin typeface="+mn-lt"/>
              <a:ea typeface="+mn-ea"/>
              <a:cs typeface="+mn-cs"/>
            </a:endParaRPr>
          </a:p>
          <a:p>
            <a:r>
              <a:rPr lang="zh-CN" altLang="zh-CN" dirty="0">
                <a:effectLst/>
                <a:sym typeface="+mn-ea"/>
              </a:rPr>
              <a:t>最后，使用真实的</a:t>
            </a:r>
            <a:r>
              <a:rPr lang="en-US" altLang="zh-CN" dirty="0">
                <a:effectLst/>
                <a:sym typeface="+mn-ea"/>
              </a:rPr>
              <a:t>LGAD</a:t>
            </a:r>
            <a:r>
              <a:rPr lang="zh-CN" altLang="zh-CN" dirty="0">
                <a:effectLst/>
                <a:sym typeface="+mn-ea"/>
              </a:rPr>
              <a:t>探测器进行了联调实验。探测器输出的信号更随机，对系统的稳定性和健壮性要求更高。在这种接近真实的工作条件下，系统连续运行</a:t>
            </a:r>
            <a:r>
              <a:rPr lang="en-US" altLang="zh-CN" dirty="0">
                <a:effectLst/>
                <a:sym typeface="+mn-ea"/>
              </a:rPr>
              <a:t>10</a:t>
            </a:r>
            <a:r>
              <a:rPr lang="zh-CN" altLang="zh-CN" dirty="0">
                <a:effectLst/>
                <a:sym typeface="+mn-ea"/>
              </a:rPr>
              <a:t>小时，各功能模块正常。</a:t>
            </a:r>
            <a:endParaRPr lang="zh-CN" altLang="zh-CN"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对于束流望远镜系统，由于其实验测试条件较好，直接使用探测器模块进行功能及长时间稳定性测试。</a:t>
            </a:r>
            <a:endParaRPr lang="zh-CN" altLang="en-US" dirty="0"/>
          </a:p>
          <a:p>
            <a:r>
              <a:rPr lang="zh-CN" altLang="en-US" dirty="0"/>
              <a:t>本次测试在实验室进行，使用</a:t>
            </a:r>
            <a:r>
              <a:rPr lang="en-US" altLang="zh-CN" dirty="0"/>
              <a:t>6</a:t>
            </a:r>
            <a:r>
              <a:rPr lang="zh-CN" altLang="en-US" dirty="0"/>
              <a:t>个探测器模块，通过交换机连接到</a:t>
            </a:r>
            <a:r>
              <a:rPr lang="en-US" altLang="zh-CN" dirty="0"/>
              <a:t>DAQ</a:t>
            </a:r>
            <a:r>
              <a:rPr lang="zh-CN" altLang="en-US" dirty="0"/>
              <a:t>。在实验过程中，分别移动铁</a:t>
            </a:r>
            <a:r>
              <a:rPr lang="en-US" altLang="zh-CN" dirty="0"/>
              <a:t>55</a:t>
            </a:r>
            <a:r>
              <a:rPr lang="zh-CN" altLang="en-US" dirty="0"/>
              <a:t>放射源至不同的探测器模块上，得到如图所示的</a:t>
            </a:r>
            <a:r>
              <a:rPr lang="en-US" altLang="zh-CN" dirty="0"/>
              <a:t>HitMap</a:t>
            </a:r>
            <a:r>
              <a:rPr lang="zh-CN" altLang="en-US" dirty="0"/>
              <a:t>绘制结果。可以清晰的看到因为放射源造成的像素击中范围，说明软件各模块工作正常。考虑到探测器模块并未安装水冷，实验共进行</a:t>
            </a:r>
            <a:r>
              <a:rPr lang="en-US" altLang="zh-CN" dirty="0"/>
              <a:t>6.5</a:t>
            </a:r>
            <a:r>
              <a:rPr lang="zh-CN" altLang="en-US" dirty="0"/>
              <a:t>小时，整个过程中，软件运行正常，取数平稳。</a:t>
            </a:r>
            <a:endParaRPr lang="zh-CN" altLang="en-US" dirty="0"/>
          </a:p>
          <a:p>
            <a:r>
              <a:rPr lang="en-US" altLang="zh-CN" dirty="0">
                <a:sym typeface="+mn-ea"/>
              </a:rPr>
              <a:t>DAQ</a:t>
            </a:r>
            <a:r>
              <a:rPr lang="zh-CN" altLang="en-US" dirty="0">
                <a:sym typeface="+mn-ea"/>
              </a:rPr>
              <a:t>也全程参与了束流望远镜系统在北京同步辐射</a:t>
            </a:r>
            <a:r>
              <a:rPr lang="en-US" altLang="zh-CN" dirty="0">
                <a:sym typeface="+mn-ea"/>
              </a:rPr>
              <a:t>4w1a</a:t>
            </a:r>
            <a:r>
              <a:rPr lang="zh-CN" altLang="en-US" dirty="0">
                <a:sym typeface="+mn-ea"/>
              </a:rPr>
              <a:t>实验站进行的电子束实验，本次测的系统为</a:t>
            </a:r>
            <a:r>
              <a:rPr lang="en-US" altLang="zh-CN" dirty="0">
                <a:sym typeface="+mn-ea"/>
              </a:rPr>
              <a:t>6</a:t>
            </a:r>
            <a:r>
              <a:rPr lang="zh-CN" altLang="en-US" dirty="0">
                <a:sym typeface="+mn-ea"/>
              </a:rPr>
              <a:t>层探测器模块所组成的望远镜系统</a:t>
            </a:r>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功能测试的最后，进行了双系统的联合测试。目的在于测试</a:t>
            </a:r>
            <a:r>
              <a:rPr lang="en-US" altLang="zh-CN" dirty="0"/>
              <a:t>DAQ</a:t>
            </a:r>
            <a:r>
              <a:rPr lang="zh-CN" altLang="en-US" dirty="0"/>
              <a:t>能否完成两个探测器的同时的数据获取需求。</a:t>
            </a:r>
            <a:endParaRPr lang="zh-CN" altLang="en-US" dirty="0"/>
          </a:p>
          <a:p>
            <a:r>
              <a:rPr lang="zh-CN" altLang="en-US" dirty="0"/>
              <a:t>本次实验在实验室进行，粒子能量系统的探测器使用信号发生器代替，电子学使用中科采象</a:t>
            </a:r>
            <a:r>
              <a:rPr lang="en-US" altLang="zh-CN" dirty="0"/>
              <a:t>6.4gsps</a:t>
            </a:r>
            <a:r>
              <a:rPr lang="zh-CN" altLang="en-US" dirty="0"/>
              <a:t>采集卡。望远镜系统使用</a:t>
            </a:r>
            <a:r>
              <a:rPr lang="en-US" altLang="zh-CN" dirty="0"/>
              <a:t>4</a:t>
            </a:r>
            <a:r>
              <a:rPr lang="zh-CN" altLang="en-US" dirty="0"/>
              <a:t>个探测器模块。所有设备运行在同一个子网内。右侧是本次测试的日志节选，可以看到，</a:t>
            </a:r>
            <a:r>
              <a:rPr lang="en-US" altLang="zh-CN" dirty="0"/>
              <a:t>DAQ</a:t>
            </a:r>
            <a:r>
              <a:rPr lang="zh-CN" altLang="en-US" dirty="0"/>
              <a:t>可以实现两个探测器同时进行数据获取</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首先进行读出性能测试，目的在于测试读出模块能否满足四个探测器系统同时工作的数据读出需求。</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本次测试在万兆网的环境下使用两台服务器分别运行数据源和</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进行测试。</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因为</a:t>
            </a:r>
            <a:r>
              <a:rPr lang="en-US" altLang="zh-CN" sz="1200" kern="1200" dirty="0">
                <a:solidFill>
                  <a:schemeClr val="tx1"/>
                </a:solidFill>
                <a:effectLst/>
                <a:latin typeface="+mn-lt"/>
                <a:ea typeface="+mn-ea"/>
                <a:cs typeface="+mn-cs"/>
              </a:rPr>
              <a:t>HPES</a:t>
            </a:r>
            <a:r>
              <a:rPr lang="zh-CN" altLang="zh-CN" sz="1200" kern="1200" dirty="0">
                <a:solidFill>
                  <a:schemeClr val="tx1"/>
                </a:solidFill>
                <a:effectLst/>
                <a:latin typeface="+mn-lt"/>
                <a:ea typeface="+mn-ea"/>
                <a:cs typeface="+mn-cs"/>
              </a:rPr>
              <a:t>的触发系统的计数率设计上限为</a:t>
            </a:r>
            <a:r>
              <a:rPr lang="en-US" altLang="zh-CN" sz="1200" kern="1200" dirty="0">
                <a:solidFill>
                  <a:schemeClr val="tx1"/>
                </a:solidFill>
                <a:effectLst/>
                <a:latin typeface="+mn-lt"/>
                <a:ea typeface="+mn-ea"/>
                <a:cs typeface="+mn-cs"/>
              </a:rPr>
              <a:t>10kHz</a:t>
            </a:r>
            <a:r>
              <a:rPr lang="zh-CN" altLang="zh-CN" sz="1200" kern="1200" dirty="0">
                <a:solidFill>
                  <a:schemeClr val="tx1"/>
                </a:solidFill>
                <a:effectLst/>
                <a:latin typeface="+mn-lt"/>
                <a:ea typeface="+mn-ea"/>
                <a:cs typeface="+mn-cs"/>
              </a:rPr>
              <a:t>，故以</a:t>
            </a:r>
            <a:r>
              <a:rPr lang="en-US" altLang="zh-CN" sz="1200" kern="1200" dirty="0">
                <a:solidFill>
                  <a:schemeClr val="tx1"/>
                </a:solidFill>
                <a:effectLst/>
                <a:latin typeface="+mn-lt"/>
                <a:ea typeface="+mn-ea"/>
                <a:cs typeface="+mn-cs"/>
              </a:rPr>
              <a:t>10kHz</a:t>
            </a:r>
            <a:r>
              <a:rPr lang="zh-CN" altLang="zh-CN" sz="1200" kern="1200" dirty="0">
                <a:solidFill>
                  <a:schemeClr val="tx1"/>
                </a:solidFill>
                <a:effectLst/>
                <a:latin typeface="+mn-lt"/>
                <a:ea typeface="+mn-ea"/>
                <a:cs typeface="+mn-cs"/>
              </a:rPr>
              <a:t>为各个系统的事例率上限</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测试过程中，逐渐增加数据源的发送数据率，记录</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的实时读出带宽。从结果可以看到，读出带宽为上升趋势，读出模块可以实现</a:t>
            </a:r>
            <a:r>
              <a:rPr lang="en-US" altLang="zh-CN" sz="1200" kern="12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个探测器在</a:t>
            </a:r>
            <a:r>
              <a:rPr lang="en-US" altLang="zh-CN" sz="1200" kern="1200" dirty="0">
                <a:solidFill>
                  <a:schemeClr val="tx1"/>
                </a:solidFill>
                <a:effectLst/>
                <a:latin typeface="+mn-lt"/>
                <a:ea typeface="+mn-ea"/>
                <a:cs typeface="+mn-cs"/>
              </a:rPr>
              <a:t>10kHz</a:t>
            </a:r>
            <a:r>
              <a:rPr lang="zh-CN" altLang="zh-CN" sz="1200" kern="1200" dirty="0">
                <a:solidFill>
                  <a:schemeClr val="tx1"/>
                </a:solidFill>
                <a:effectLst/>
                <a:latin typeface="+mn-lt"/>
                <a:ea typeface="+mn-ea"/>
                <a:cs typeface="+mn-cs"/>
              </a:rPr>
              <a:t>事例率下的数据读出，并存在较大的性能余量</a:t>
            </a:r>
            <a:endParaRPr lang="zh-CN" altLang="zh-CN" sz="1200" kern="1200" dirty="0">
              <a:solidFill>
                <a:schemeClr val="tx1"/>
              </a:solidFill>
              <a:effectLst/>
              <a:latin typeface="+mn-lt"/>
              <a:ea typeface="+mn-ea"/>
              <a:cs typeface="+mn-cs"/>
            </a:endParaRPr>
          </a:p>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在实现了两个探测器系统的接入之后，对整个框架进行了功能及性能测试。</a:t>
            </a:r>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数据流的在线数据格式检查与解析部分需要根据数据格式实现。这是目前望远镜系统使用的帧数据格式，取数过程中会对其包头，长度等信息进行检查，通过检查的数据会解析出击中像素的行列地址，交由基础服务软件绘图。</a:t>
            </a: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rPr>
              <a:t>同样，也根据其数据格式实现了在线的数据格式检查及解析功能。粒子能量系统输出波形数据，在解析时，直接将其解析为实际的电压值，这可以让实验人员更直观的观察取数的状态。</a:t>
            </a:r>
            <a:endParaRPr lang="en-US" altLang="zh-CN" sz="1200" dirty="0">
              <a:solidFill>
                <a:schemeClr val="tx1">
                  <a:lumMod val="75000"/>
                  <a:lumOff val="25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针对粒子能量测量系统，首先进行数据完整性测试。其目的是评估与控制器端程序通讯是否存在数据丢失。</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本次测试在实验室使用信号产生器代替</a:t>
            </a:r>
            <a:r>
              <a:rPr lang="en-US" altLang="zh-CN" sz="1200" kern="1200" dirty="0" err="1">
                <a:solidFill>
                  <a:schemeClr val="tx1"/>
                </a:solidFill>
                <a:effectLst/>
                <a:latin typeface="+mn-lt"/>
                <a:ea typeface="+mn-ea"/>
                <a:cs typeface="+mn-cs"/>
              </a:rPr>
              <a:t>lgad</a:t>
            </a:r>
            <a:r>
              <a:rPr lang="zh-CN" altLang="zh-CN" sz="1200" kern="1200" dirty="0">
                <a:solidFill>
                  <a:schemeClr val="tx1"/>
                </a:solidFill>
                <a:effectLst/>
                <a:latin typeface="+mn-lt"/>
                <a:ea typeface="+mn-ea"/>
                <a:cs typeface="+mn-cs"/>
              </a:rPr>
              <a:t>探测器进行测试。利用</a:t>
            </a:r>
            <a:r>
              <a:rPr lang="en-US" altLang="zh-CN" sz="1200" kern="1200" dirty="0" err="1">
                <a:solidFill>
                  <a:schemeClr val="tx1"/>
                </a:solidFill>
                <a:effectLst/>
                <a:latin typeface="+mn-lt"/>
                <a:ea typeface="+mn-ea"/>
                <a:cs typeface="+mn-cs"/>
              </a:rPr>
              <a:t>cmp</a:t>
            </a:r>
            <a:r>
              <a:rPr lang="zh-CN" altLang="zh-CN" sz="1200" kern="1200" dirty="0">
                <a:solidFill>
                  <a:schemeClr val="tx1"/>
                </a:solidFill>
                <a:effectLst/>
                <a:latin typeface="+mn-lt"/>
                <a:ea typeface="+mn-ea"/>
                <a:cs typeface="+mn-cs"/>
              </a:rPr>
              <a:t>工具比较控制器上的文件与</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收到文件的差异来判断传输过程中是否存在数据丢失。</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在不同的信号频率下进行</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次实验，比较结果表明，在数据传输过程中数据完整，控制器段程序与</a:t>
            </a:r>
            <a:r>
              <a:rPr lang="en-US" altLang="zh-CN" sz="1200" kern="1200" dirty="0">
                <a:solidFill>
                  <a:schemeClr val="tx1"/>
                </a:solidFill>
                <a:effectLst/>
                <a:latin typeface="+mn-lt"/>
                <a:ea typeface="+mn-ea"/>
                <a:cs typeface="+mn-cs"/>
              </a:rPr>
              <a:t>DAQ</a:t>
            </a:r>
            <a:r>
              <a:rPr lang="zh-CN" altLang="zh-CN" sz="1200" kern="1200" dirty="0">
                <a:solidFill>
                  <a:schemeClr val="tx1"/>
                </a:solidFill>
                <a:effectLst/>
                <a:latin typeface="+mn-lt"/>
                <a:ea typeface="+mn-ea"/>
                <a:cs typeface="+mn-cs"/>
              </a:rPr>
              <a:t>通讯正常。这是数据获取的基础。</a:t>
            </a:r>
            <a:endParaRPr lang="zh-CN" altLang="zh-CN" sz="1200" kern="1200" dirty="0">
              <a:solidFill>
                <a:schemeClr val="tx1"/>
              </a:solidFill>
              <a:effectLst/>
              <a:latin typeface="+mn-lt"/>
              <a:ea typeface="+mn-ea"/>
              <a:cs typeface="+mn-cs"/>
            </a:endParaRPr>
          </a:p>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接下来，进行了功能及长时间稳定性测试，目的在于全面的测试针对其实现的在线处理等功能的正确性和长时间运行稳定性。</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本次测试共进行了</a:t>
            </a:r>
            <a:r>
              <a:rPr lang="en-US" altLang="zh-CN" sz="1200" kern="1200" dirty="0">
                <a:solidFill>
                  <a:schemeClr val="tx1"/>
                </a:solidFill>
                <a:effectLst/>
                <a:latin typeface="+mn-lt"/>
                <a:ea typeface="+mn-ea"/>
                <a:cs typeface="+mn-cs"/>
              </a:rPr>
              <a:t>12</a:t>
            </a:r>
            <a:r>
              <a:rPr lang="zh-CN" altLang="zh-CN" sz="1200" kern="1200" dirty="0">
                <a:solidFill>
                  <a:schemeClr val="tx1"/>
                </a:solidFill>
                <a:effectLst/>
                <a:latin typeface="+mn-lt"/>
                <a:ea typeface="+mn-ea"/>
                <a:cs typeface="+mn-cs"/>
              </a:rPr>
              <a:t>小时，可以看到，在整个测试过程中，读出带宽稳定，波形重建正确，可以证明系统可以稳定工作至少</a:t>
            </a:r>
            <a:r>
              <a:rPr lang="en-US" altLang="zh-CN" sz="1200" kern="1200" dirty="0">
                <a:solidFill>
                  <a:schemeClr val="tx1"/>
                </a:solidFill>
                <a:effectLst/>
                <a:latin typeface="+mn-lt"/>
                <a:ea typeface="+mn-ea"/>
                <a:cs typeface="+mn-cs"/>
              </a:rPr>
              <a:t>12</a:t>
            </a:r>
            <a:r>
              <a:rPr lang="zh-CN" altLang="zh-CN" sz="1200" kern="1200" dirty="0">
                <a:solidFill>
                  <a:schemeClr val="tx1"/>
                </a:solidFill>
                <a:effectLst/>
                <a:latin typeface="+mn-lt"/>
                <a:ea typeface="+mn-ea"/>
                <a:cs typeface="+mn-cs"/>
              </a:rPr>
              <a:t>小时。</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最后，使用真实的</a:t>
            </a:r>
            <a:r>
              <a:rPr lang="en-US" altLang="zh-CN" sz="1200" kern="1200" dirty="0">
                <a:solidFill>
                  <a:schemeClr val="tx1"/>
                </a:solidFill>
                <a:effectLst/>
                <a:latin typeface="+mn-lt"/>
                <a:ea typeface="+mn-ea"/>
                <a:cs typeface="+mn-cs"/>
              </a:rPr>
              <a:t>LGAD</a:t>
            </a:r>
            <a:r>
              <a:rPr lang="zh-CN" altLang="zh-CN" sz="1200" kern="1200" dirty="0">
                <a:solidFill>
                  <a:schemeClr val="tx1"/>
                </a:solidFill>
                <a:effectLst/>
                <a:latin typeface="+mn-lt"/>
                <a:ea typeface="+mn-ea"/>
                <a:cs typeface="+mn-cs"/>
              </a:rPr>
              <a:t>探测器进行了联调实验。探测器输出的信号更随机，对系统的稳定性和健壮性要求更高。在这种接近真实的工作条件下，系统连续运行</a:t>
            </a:r>
            <a:r>
              <a:rPr lang="en-US" altLang="zh-CN" sz="1200" kern="1200" dirty="0">
                <a:solidFill>
                  <a:schemeClr val="tx1"/>
                </a:solidFill>
                <a:effectLst/>
                <a:latin typeface="+mn-lt"/>
                <a:ea typeface="+mn-ea"/>
                <a:cs typeface="+mn-cs"/>
              </a:rPr>
              <a:t>10</a:t>
            </a:r>
            <a:r>
              <a:rPr lang="zh-CN" altLang="zh-CN" sz="1200" kern="1200" dirty="0">
                <a:solidFill>
                  <a:schemeClr val="tx1"/>
                </a:solidFill>
                <a:effectLst/>
                <a:latin typeface="+mn-lt"/>
                <a:ea typeface="+mn-ea"/>
                <a:cs typeface="+mn-cs"/>
              </a:rPr>
              <a:t>小时，各功能模块正常。</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对于束流望远镜系统，由于其实验测试条件较好，直接使用探测器模块进行功能及长时间稳定性测试。</a:t>
            </a:r>
            <a:endParaRPr lang="zh-CN" altLang="en-US" dirty="0"/>
          </a:p>
          <a:p>
            <a:r>
              <a:rPr lang="zh-CN" altLang="en-US" dirty="0"/>
              <a:t>本次测试在实验室进行，使用</a:t>
            </a:r>
            <a:r>
              <a:rPr lang="en-US" altLang="zh-CN" dirty="0"/>
              <a:t>6</a:t>
            </a:r>
            <a:r>
              <a:rPr lang="zh-CN" altLang="en-US" dirty="0"/>
              <a:t>个探测器模块，通过交换机连接到</a:t>
            </a:r>
            <a:r>
              <a:rPr lang="en-US" altLang="zh-CN" dirty="0"/>
              <a:t>DAQ</a:t>
            </a:r>
            <a:r>
              <a:rPr lang="zh-CN" altLang="en-US" dirty="0"/>
              <a:t>。在实验过程中，分别移动铁</a:t>
            </a:r>
            <a:r>
              <a:rPr lang="en-US" altLang="zh-CN" dirty="0"/>
              <a:t>55</a:t>
            </a:r>
            <a:r>
              <a:rPr lang="zh-CN" altLang="en-US" dirty="0"/>
              <a:t>放射源至不同的探测器模块上，得到如图所示的</a:t>
            </a:r>
            <a:r>
              <a:rPr lang="en-US" altLang="zh-CN" dirty="0"/>
              <a:t>HitMap</a:t>
            </a:r>
            <a:r>
              <a:rPr lang="zh-CN" altLang="en-US" dirty="0"/>
              <a:t>绘制结果。可以清晰的看到因为放射源造成的像素击中范围，说明软件各模块工作正常。考虑到探测器模块并未安装水冷，实验共进行</a:t>
            </a:r>
            <a:r>
              <a:rPr lang="en-US" altLang="zh-CN" dirty="0"/>
              <a:t>6.5</a:t>
            </a:r>
            <a:r>
              <a:rPr lang="zh-CN" altLang="en-US" dirty="0"/>
              <a:t>小时，整个过程中，软件运行正常，取数平稳。</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除此之外，</a:t>
            </a:r>
            <a:r>
              <a:rPr lang="en-US" altLang="zh-CN" dirty="0"/>
              <a:t>DAQ</a:t>
            </a:r>
            <a:r>
              <a:rPr lang="zh-CN" altLang="en-US" dirty="0"/>
              <a:t>也全程参与了束流望远镜系统在北京同步辐射</a:t>
            </a:r>
            <a:r>
              <a:rPr lang="en-US" altLang="zh-CN" dirty="0"/>
              <a:t>4w1a</a:t>
            </a:r>
            <a:r>
              <a:rPr lang="zh-CN" altLang="en-US" dirty="0"/>
              <a:t>实验站进行的电子束实验，本次测的系统为</a:t>
            </a:r>
            <a:r>
              <a:rPr lang="en-US" altLang="zh-CN" dirty="0"/>
              <a:t>6</a:t>
            </a:r>
            <a:r>
              <a:rPr lang="zh-CN" altLang="en-US" dirty="0"/>
              <a:t>层探测器模块所组成的望远镜系统。各探测器模块安装在可以调整间距的滑轨上，使用前后各一个闪烁体作为触发，分别测试在不同阈值、不同间距下的位置分辨。</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对于</a:t>
            </a:r>
            <a:r>
              <a:rPr lang="en-US" altLang="zh-CN" dirty="0" err="1"/>
              <a:t>daq</a:t>
            </a:r>
            <a:r>
              <a:rPr lang="zh-CN" altLang="en-US" dirty="0"/>
              <a:t>软件，目的在于测试系统在实际的束流试验过程中能否稳定运行以及应对不同的测试情况，</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本次实验共进行</a:t>
            </a:r>
            <a:r>
              <a:rPr lang="en-US" altLang="zh-CN" dirty="0"/>
              <a:t>10</a:t>
            </a:r>
            <a:r>
              <a:rPr lang="zh-CN" altLang="en-US" dirty="0"/>
              <a:t>天，共取数</a:t>
            </a:r>
            <a:r>
              <a:rPr lang="en-US" altLang="zh-CN" dirty="0"/>
              <a:t>1.8tb</a:t>
            </a:r>
            <a:r>
              <a:rPr lang="zh-CN" altLang="en-US" dirty="0"/>
              <a:t>，在初期解决部分界面卡顿的问题之后，软件运行稳定，可以实现至少</a:t>
            </a:r>
            <a:r>
              <a:rPr lang="en-US" altLang="zh-CN" dirty="0"/>
              <a:t>7</a:t>
            </a:r>
            <a:r>
              <a:rPr lang="zh-CN" altLang="en-US" dirty="0"/>
              <a:t>天的连续运行。</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同时在实验过程中，</a:t>
            </a:r>
            <a:r>
              <a:rPr lang="en-US" altLang="zh-CN" dirty="0" err="1"/>
              <a:t>Hitmap</a:t>
            </a:r>
            <a:r>
              <a:rPr lang="zh-CN" altLang="en-US" dirty="0"/>
              <a:t>绘制功能也很好的起到了辅助实验人员进行设备搭建以及观察取数状态的功能。</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在完成功能测试之后，开发了模拟数据源对</a:t>
            </a:r>
            <a:r>
              <a:rPr lang="en-US" altLang="zh-CN" dirty="0"/>
              <a:t>DAQ</a:t>
            </a:r>
            <a:r>
              <a:rPr lang="zh-CN" altLang="en-US" dirty="0"/>
              <a:t>进行了性能测试。</a:t>
            </a:r>
            <a:endParaRPr lang="zh-CN" altLang="en-US" dirty="0"/>
          </a:p>
          <a:p>
            <a:r>
              <a:rPr lang="zh-CN" altLang="en-US" dirty="0"/>
              <a:t>模拟数据源使用多个线程模拟探测器多个通道，支持通过读取数据文件发送和按照指定数据格式发送，目前支持</a:t>
            </a:r>
            <a:r>
              <a:rPr lang="en-US" altLang="zh-CN" dirty="0" err="1"/>
              <a:t>lems</a:t>
            </a:r>
            <a:r>
              <a:rPr lang="zh-CN" altLang="en-US" dirty="0"/>
              <a:t>和</a:t>
            </a:r>
            <a:r>
              <a:rPr lang="en-US" altLang="zh-CN" dirty="0"/>
              <a:t>telescope</a:t>
            </a:r>
            <a:r>
              <a:rPr lang="zh-CN" altLang="en-US" dirty="0"/>
              <a:t>两种数据格式</a:t>
            </a:r>
            <a:endParaRPr lang="zh-CN" altLang="en-US" dirty="0"/>
          </a:p>
          <a:p>
            <a:r>
              <a:rPr lang="zh-CN" altLang="en-US" dirty="0"/>
              <a:t>支持按照指定数据率发送。</a:t>
            </a:r>
            <a:endParaRPr lang="zh-CN" altLang="en-US" dirty="0"/>
          </a:p>
          <a:p>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目前</a:t>
            </a:r>
            <a:r>
              <a:rPr lang="en-US" altLang="zh-CN" dirty="0"/>
              <a:t>DAQ</a:t>
            </a:r>
            <a:r>
              <a:rPr lang="zh-CN" altLang="en-US" dirty="0"/>
              <a:t>整体进度按计划进行，需要及时与</a:t>
            </a:r>
            <a:r>
              <a:rPr lang="en-US" altLang="zh-CN" dirty="0"/>
              <a:t>TLU</a:t>
            </a:r>
            <a:r>
              <a:rPr lang="zh-CN" altLang="en-US" dirty="0"/>
              <a:t>及触发系统、束斑测量系统硬件联调，完成新系统接入、测试和原有系统的改动及测试。</a:t>
            </a:r>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i="0"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100" dirty="0">
                <a:effectLst/>
                <a:latin typeface="Times New Roman" panose="02020603050405020304" pitchFamily="18" charset="0"/>
                <a:ea typeface="宋体" panose="02010600030101010101" pitchFamily="2" charset="-122"/>
                <a:cs typeface="Times New Roman" panose="02020603050405020304" pitchFamily="18" charset="0"/>
              </a:rPr>
              <a:t>实验终端为了给用户提供精准的束流数据，束线上安装了</a:t>
            </a:r>
            <a:r>
              <a:rPr lang="en-US" altLang="zh-CN" sz="1100" dirty="0">
                <a:effectLst/>
                <a:latin typeface="Times New Roman" panose="02020603050405020304" pitchFamily="18" charset="0"/>
                <a:ea typeface="宋体" panose="02010600030101010101" pitchFamily="2" charset="-122"/>
                <a:cs typeface="Times New Roman" panose="02020603050405020304" pitchFamily="18" charset="0"/>
              </a:rPr>
              <a:t>6</a:t>
            </a:r>
            <a:r>
              <a:rPr lang="zh-CN" altLang="en-US" sz="1100" dirty="0">
                <a:effectLst/>
                <a:latin typeface="Times New Roman" panose="02020603050405020304" pitchFamily="18" charset="0"/>
                <a:ea typeface="宋体" panose="02010600030101010101" pitchFamily="2" charset="-122"/>
                <a:cs typeface="Times New Roman" panose="02020603050405020304" pitchFamily="18" charset="0"/>
              </a:rPr>
              <a:t>套探测器系统。</a:t>
            </a:r>
            <a:endParaRPr lang="en-US" altLang="zh-CN" sz="1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总体功能需求是设计并实现一套能够实现多个探测器系统灵活接入与控制的数据获取系统框架。</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除</a:t>
            </a:r>
            <a:r>
              <a:rPr lang="zh-CN" altLang="en-US" sz="1200" kern="1200" dirty="0">
                <a:solidFill>
                  <a:schemeClr val="tx1"/>
                </a:solidFill>
                <a:effectLst/>
                <a:latin typeface="+mn-lt"/>
                <a:ea typeface="+mn-ea"/>
                <a:cs typeface="+mn-cs"/>
              </a:rPr>
              <a:t>实现</a:t>
            </a:r>
            <a:r>
              <a:rPr lang="zh-CN" altLang="zh-CN" sz="1200" kern="1200" dirty="0">
                <a:solidFill>
                  <a:schemeClr val="tx1"/>
                </a:solidFill>
                <a:effectLst/>
                <a:latin typeface="+mn-lt"/>
                <a:ea typeface="+mn-ea"/>
                <a:cs typeface="+mn-cs"/>
              </a:rPr>
              <a:t>基本的</a:t>
            </a:r>
            <a:r>
              <a:rPr lang="zh-CN" altLang="en-US" sz="1200" kern="1200" dirty="0">
                <a:solidFill>
                  <a:schemeClr val="tx1"/>
                </a:solidFill>
                <a:effectLst/>
                <a:latin typeface="+mn-lt"/>
                <a:ea typeface="+mn-ea"/>
                <a:cs typeface="+mn-cs"/>
              </a:rPr>
              <a:t>电子学</a:t>
            </a:r>
            <a:r>
              <a:rPr lang="zh-CN" altLang="zh-CN" sz="1200" kern="1200" dirty="0">
                <a:solidFill>
                  <a:schemeClr val="tx1"/>
                </a:solidFill>
                <a:effectLst/>
                <a:latin typeface="+mn-lt"/>
                <a:ea typeface="+mn-ea"/>
                <a:cs typeface="+mn-cs"/>
              </a:rPr>
              <a:t>配置，数据读出，用户交互等功能外。由于实验终端面向探测器实验的特殊性，</a:t>
            </a:r>
            <a:r>
              <a:rPr lang="zh-CN" altLang="en-US" sz="1200" kern="1200" dirty="0">
                <a:solidFill>
                  <a:schemeClr val="tx1"/>
                </a:solidFill>
                <a:effectLst/>
                <a:latin typeface="+mn-lt"/>
                <a:ea typeface="+mn-ea"/>
                <a:cs typeface="+mn-cs"/>
              </a:rPr>
              <a:t>框架</a:t>
            </a:r>
            <a:r>
              <a:rPr lang="zh-CN" altLang="zh-CN" sz="1200" kern="1200" dirty="0">
                <a:solidFill>
                  <a:schemeClr val="tx1"/>
                </a:solidFill>
                <a:effectLst/>
                <a:latin typeface="+mn-lt"/>
                <a:ea typeface="+mn-ea"/>
                <a:cs typeface="+mn-cs"/>
              </a:rPr>
              <a:t>还需要能够根据用户需要，灵活选择参与实验的探测器系统，并实现与</a:t>
            </a:r>
            <a:r>
              <a:rPr lang="en-US" altLang="zh-CN" sz="1200" kern="1200" dirty="0">
                <a:solidFill>
                  <a:schemeClr val="tx1"/>
                </a:solidFill>
                <a:effectLst/>
                <a:latin typeface="+mn-lt"/>
                <a:ea typeface="+mn-ea"/>
                <a:cs typeface="+mn-cs"/>
              </a:rPr>
              <a:t>EPICS</a:t>
            </a:r>
            <a:r>
              <a:rPr lang="zh-CN" altLang="zh-CN" sz="1200" kern="1200" dirty="0">
                <a:solidFill>
                  <a:schemeClr val="tx1"/>
                </a:solidFill>
                <a:effectLst/>
                <a:latin typeface="+mn-lt"/>
                <a:ea typeface="+mn-ea"/>
                <a:cs typeface="+mn-cs"/>
              </a:rPr>
              <a:t>的交互以实现束线状态的</a:t>
            </a:r>
            <a:r>
              <a:rPr lang="zh-CN" altLang="en-US" sz="1200" kern="1200" dirty="0">
                <a:solidFill>
                  <a:schemeClr val="tx1"/>
                </a:solidFill>
                <a:effectLst/>
                <a:latin typeface="+mn-lt"/>
                <a:ea typeface="+mn-ea"/>
                <a:cs typeface="+mn-cs"/>
              </a:rPr>
              <a:t>监测</a:t>
            </a:r>
            <a:r>
              <a:rPr lang="zh-CN" altLang="zh-CN" sz="1200" kern="1200" dirty="0">
                <a:solidFill>
                  <a:schemeClr val="tx1"/>
                </a:solidFill>
                <a:effectLst/>
                <a:latin typeface="+mn-lt"/>
                <a:ea typeface="+mn-ea"/>
                <a:cs typeface="+mn-cs"/>
              </a:rPr>
              <a:t>及其他加速器参数的获取。</a:t>
            </a:r>
            <a:endParaRPr lang="en-US" altLang="zh-CN" sz="1200" kern="1200" dirty="0">
              <a:solidFill>
                <a:schemeClr val="tx1"/>
              </a:solidFill>
              <a:effectLst/>
              <a:latin typeface="+mn-lt"/>
              <a:ea typeface="+mn-ea"/>
              <a:cs typeface="+mn-cs"/>
            </a:endParaRPr>
          </a:p>
          <a:p>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另外，由于实验终端处于建设阶段，需要</a:t>
            </a:r>
            <a:r>
              <a:rPr lang="zh-CN" altLang="en-US" sz="1200" kern="1200" dirty="0">
                <a:solidFill>
                  <a:schemeClr val="tx1"/>
                </a:solidFill>
                <a:effectLst/>
                <a:latin typeface="+mn-lt"/>
                <a:ea typeface="+mn-ea"/>
                <a:cs typeface="+mn-cs"/>
              </a:rPr>
              <a:t>框架</a:t>
            </a:r>
            <a:r>
              <a:rPr lang="zh-CN" altLang="zh-CN" sz="1200" kern="1200" dirty="0">
                <a:solidFill>
                  <a:schemeClr val="tx1"/>
                </a:solidFill>
                <a:effectLst/>
                <a:latin typeface="+mn-lt"/>
                <a:ea typeface="+mn-ea"/>
                <a:cs typeface="+mn-cs"/>
              </a:rPr>
              <a:t>具有</a:t>
            </a:r>
            <a:r>
              <a:rPr lang="zh-CN" altLang="en-US" sz="1200" kern="1200" dirty="0">
                <a:solidFill>
                  <a:schemeClr val="tx1"/>
                </a:solidFill>
                <a:effectLst/>
                <a:latin typeface="+mn-lt"/>
                <a:ea typeface="+mn-ea"/>
                <a:cs typeface="+mn-cs"/>
              </a:rPr>
              <a:t>较强的灵活性和可</a:t>
            </a:r>
            <a:r>
              <a:rPr lang="zh-CN" altLang="zh-CN" sz="1200" kern="1200" dirty="0">
                <a:solidFill>
                  <a:schemeClr val="tx1"/>
                </a:solidFill>
                <a:effectLst/>
                <a:latin typeface="+mn-lt"/>
                <a:ea typeface="+mn-ea"/>
                <a:cs typeface="+mn-cs"/>
              </a:rPr>
              <a:t>扩展性，</a:t>
            </a:r>
            <a:r>
              <a:rPr lang="zh-CN" altLang="en-US" sz="1200" kern="1200" dirty="0">
                <a:solidFill>
                  <a:schemeClr val="tx1"/>
                </a:solidFill>
                <a:effectLst/>
                <a:latin typeface="+mn-lt"/>
                <a:ea typeface="+mn-ea"/>
                <a:cs typeface="+mn-cs"/>
              </a:rPr>
              <a:t>需要能够根据探测器研制的进度完成相关探测器的接入及调试工作。</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并为后续</a:t>
            </a:r>
            <a:r>
              <a:rPr lang="zh-CN" altLang="zh-CN" sz="1200" kern="1200" dirty="0">
                <a:solidFill>
                  <a:schemeClr val="tx1"/>
                </a:solidFill>
                <a:effectLst/>
                <a:latin typeface="+mn-lt"/>
                <a:ea typeface="+mn-ea"/>
                <a:cs typeface="+mn-cs"/>
              </a:rPr>
              <a:t>软件的升级</a:t>
            </a:r>
            <a:r>
              <a:rPr lang="zh-CN" altLang="en-US" sz="1200" kern="1200" dirty="0">
                <a:solidFill>
                  <a:schemeClr val="tx1"/>
                </a:solidFill>
                <a:effectLst/>
                <a:latin typeface="+mn-lt"/>
                <a:ea typeface="+mn-ea"/>
                <a:cs typeface="+mn-cs"/>
              </a:rPr>
              <a:t>提供支持。</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effectLst/>
                <a:latin typeface="Times New Roman" panose="02020603050405020304" pitchFamily="18" charset="0"/>
                <a:ea typeface="宋体" panose="02010600030101010101" pitchFamily="2" charset="-122"/>
                <a:cs typeface="Times New Roman" panose="02020603050405020304" pitchFamily="18" charset="0"/>
              </a:rPr>
              <a:t>通过前面的分析可知，最终共有</a:t>
            </a: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4</a:t>
            </a:r>
            <a:r>
              <a:rPr lang="zh-CN" altLang="en-US" sz="1200" dirty="0">
                <a:effectLst/>
                <a:latin typeface="Times New Roman" panose="02020603050405020304" pitchFamily="18" charset="0"/>
                <a:ea typeface="宋体" panose="02010600030101010101" pitchFamily="2" charset="-122"/>
                <a:cs typeface="Times New Roman" panose="02020603050405020304" pitchFamily="18" charset="0"/>
              </a:rPr>
              <a:t>套探测器系统需接入</a:t>
            </a: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HPES DAQ</a:t>
            </a:r>
            <a:r>
              <a:rPr lang="zh-CN" altLang="en-US" sz="1200" dirty="0">
                <a:effectLst/>
                <a:latin typeface="Times New Roman" panose="02020603050405020304" pitchFamily="18" charset="0"/>
                <a:ea typeface="宋体" panose="02010600030101010101" pitchFamily="2" charset="-122"/>
                <a:cs typeface="Times New Roman" panose="02020603050405020304" pitchFamily="18" charset="0"/>
              </a:rPr>
              <a:t>，读出性能需求约为</a:t>
            </a:r>
            <a:r>
              <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rPr>
              <a:t>293.6MB/s. </a:t>
            </a:r>
            <a:endParaRPr lang="en-US" altLang="zh-CN" sz="12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根据实验终端的需求，设计的数据获取系统框架如图所示。</a:t>
            </a:r>
            <a:endParaRPr lang="en-US" altLang="zh-CN" dirty="0"/>
          </a:p>
          <a:p>
            <a:r>
              <a:rPr lang="zh-CN" altLang="en-US" dirty="0"/>
              <a:t>整个框架按照功能被划分为基础服务软件与数据流软件两个部分。</a:t>
            </a:r>
            <a:endParaRPr lang="en-US" altLang="zh-CN" dirty="0"/>
          </a:p>
          <a:p>
            <a:r>
              <a:rPr lang="zh-CN" altLang="en-US" dirty="0"/>
              <a:t>其中，基础服务软件负责为用户提供运行控制的接口，向用户展示系统状态及探测器取数情况，并辅助数据流软件完成日志和配置文件的管理等功能。</a:t>
            </a:r>
            <a:endParaRPr lang="en-US" altLang="zh-CN" dirty="0"/>
          </a:p>
          <a:p>
            <a:r>
              <a:rPr lang="zh-CN" altLang="en-US" dirty="0"/>
              <a:t>数据流软件是整个框架的核心，负责与前端探测器通讯，完成电子学的配置，数据的读出、在线处理及存储。</a:t>
            </a:r>
            <a:endParaRPr lang="en-US" altLang="zh-CN" dirty="0"/>
          </a:p>
          <a:p>
            <a:r>
              <a:rPr lang="zh-CN" altLang="en-US" dirty="0"/>
              <a:t>除此之外，为提高框架的灵活性，使用配置文件及消息队列完成两部分软件之间的指令和数据传递，将两部分软件解耦。这种设计可以便于后期对两部分软件进行单独的修改和升级。</a:t>
            </a:r>
            <a:endParaRPr lang="en-US" altLang="zh-CN" dirty="0"/>
          </a:p>
        </p:txBody>
      </p:sp>
      <p:sp>
        <p:nvSpPr>
          <p:cNvPr id="4" name="灯片编号占位符 3"/>
          <p:cNvSpPr>
            <a:spLocks noGrp="1"/>
          </p:cNvSpPr>
          <p:nvPr>
            <p:ph type="sldNum" sz="quarter" idx="5"/>
          </p:nvPr>
        </p:nvSpPr>
        <p:spPr/>
        <p:txBody>
          <a:bodyPr/>
          <a:lstStyle/>
          <a:p>
            <a:fld id="{A2CF0387-A57C-46AF-AA56-E4C0F38359B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56B41AC-39B4-41B9-83BC-50BCD49C131D}"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000563-8229-4735-B8C6-62A3C9131265}" type="slidenum">
              <a:rPr lang="zh-CN" altLang="en-US" smtClean="0"/>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10185"/>
          </a:xfrm>
        </p:spPr>
        <p:txBody>
          <a:bodyPr/>
          <a:lstStyle>
            <a:lvl1pPr>
              <a:defRPr baseline="0">
                <a:latin typeface="Times New Roman" panose="02020603050405020304" pitchFamily="18" charset="0"/>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1pPr indent="-360045">
              <a:lnSpc>
                <a:spcPct val="125000"/>
              </a:lnSpc>
              <a:spcBef>
                <a:spcPts val="600"/>
              </a:spcBef>
              <a:spcAft>
                <a:spcPts val="600"/>
              </a:spcAft>
              <a:defRPr baseline="0">
                <a:latin typeface="Times New Roman" panose="02020603050405020304" pitchFamily="18" charset="0"/>
              </a:defRPr>
            </a:lvl1pPr>
            <a:lvl2pPr marL="504190" indent="-288290">
              <a:lnSpc>
                <a:spcPct val="114000"/>
              </a:lnSpc>
              <a:spcBef>
                <a:spcPts val="600"/>
              </a:spcBef>
              <a:spcAft>
                <a:spcPts val="600"/>
              </a:spcAft>
              <a:defRPr baseline="0">
                <a:latin typeface="Times New Roman" panose="02020603050405020304" pitchFamily="18" charset="0"/>
              </a:defRPr>
            </a:lvl2pPr>
            <a:lvl3pPr marL="612140">
              <a:lnSpc>
                <a:spcPct val="100000"/>
              </a:lnSpc>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p:txBody>
      </p:sp>
      <p:sp>
        <p:nvSpPr>
          <p:cNvPr id="4" name="Date Placeholder 3"/>
          <p:cNvSpPr>
            <a:spLocks noGrp="1"/>
          </p:cNvSpPr>
          <p:nvPr>
            <p:ph type="dt" sz="half" idx="10"/>
          </p:nvPr>
        </p:nvSpPr>
        <p:spPr>
          <a:xfrm>
            <a:off x="1058580" y="6548718"/>
            <a:ext cx="2472271" cy="276192"/>
          </a:xfrm>
        </p:spPr>
        <p:txBody>
          <a:bodyPr/>
          <a:lstStyle/>
          <a:p>
            <a:fld id="{54C5825B-64F8-4DB2-BEF6-2F47480C1A9A}" type="datetime1">
              <a:rPr lang="zh-CN" altLang="en-US" smtClean="0"/>
            </a:fld>
            <a:endParaRPr lang="zh-CN" altLang="en-US"/>
          </a:p>
        </p:txBody>
      </p:sp>
      <p:sp>
        <p:nvSpPr>
          <p:cNvPr id="5" name="Footer Placeholder 4"/>
          <p:cNvSpPr>
            <a:spLocks noGrp="1"/>
          </p:cNvSpPr>
          <p:nvPr>
            <p:ph type="ftr" sz="quarter" idx="11"/>
          </p:nvPr>
        </p:nvSpPr>
        <p:spPr>
          <a:xfrm>
            <a:off x="4123215" y="6548718"/>
            <a:ext cx="4822804" cy="276192"/>
          </a:xfrm>
        </p:spPr>
        <p:txBody>
          <a:bodyPr/>
          <a:lstStyle/>
          <a:p>
            <a:endParaRPr lang="zh-CN" altLang="en-US"/>
          </a:p>
        </p:txBody>
      </p:sp>
      <p:sp>
        <p:nvSpPr>
          <p:cNvPr id="6" name="Slide Number Placeholder 5"/>
          <p:cNvSpPr>
            <a:spLocks noGrp="1"/>
          </p:cNvSpPr>
          <p:nvPr>
            <p:ph type="sldNum" sz="quarter" idx="12"/>
          </p:nvPr>
        </p:nvSpPr>
        <p:spPr>
          <a:xfrm>
            <a:off x="10344211" y="6548718"/>
            <a:ext cx="1312025" cy="276192"/>
          </a:xfrm>
        </p:spPr>
        <p:txBody>
          <a:bodyPr/>
          <a:lstStyle/>
          <a:p>
            <a:fld id="{10000563-8229-4735-B8C6-62A3C913126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solidFill>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A5C232E4-EF27-4516-9B6E-FDF09A55CEED}"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000563-8229-4735-B8C6-62A3C9131265}" type="slidenum">
              <a:rPr lang="zh-CN" altLang="en-US" smtClean="0"/>
            </a:fld>
            <a:endParaRPr lang="zh-CN"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910185"/>
          </a:xfrm>
        </p:spPr>
        <p:txBody>
          <a:bodyPr/>
          <a:lstStyle>
            <a:lvl1pPr>
              <a:defRPr baseline="0">
                <a:solidFill>
                  <a:schemeClr val="tx1"/>
                </a:solidFill>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1097280" y="1270748"/>
            <a:ext cx="4937760" cy="459834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p:txBody>
      </p:sp>
      <p:sp>
        <p:nvSpPr>
          <p:cNvPr id="4" name="Content Placeholder 3"/>
          <p:cNvSpPr>
            <a:spLocks noGrp="1"/>
          </p:cNvSpPr>
          <p:nvPr>
            <p:ph sz="half" idx="2"/>
          </p:nvPr>
        </p:nvSpPr>
        <p:spPr>
          <a:xfrm>
            <a:off x="6217920" y="1270748"/>
            <a:ext cx="4937760" cy="45983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en-US" dirty="0"/>
          </a:p>
        </p:txBody>
      </p:sp>
      <p:sp>
        <p:nvSpPr>
          <p:cNvPr id="5" name="Date Placeholder 4"/>
          <p:cNvSpPr>
            <a:spLocks noGrp="1"/>
          </p:cNvSpPr>
          <p:nvPr>
            <p:ph type="dt" sz="half" idx="10"/>
          </p:nvPr>
        </p:nvSpPr>
        <p:spPr/>
        <p:txBody>
          <a:bodyPr/>
          <a:lstStyle/>
          <a:p>
            <a:fld id="{5C01BE5C-7C29-4006-BBA7-0C27474A2997}"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000563-8229-4735-B8C6-62A3C913126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842950"/>
          </a:xfrm>
        </p:spPr>
        <p:txBody>
          <a:bodyPr/>
          <a:lstStyle>
            <a:lvl1pPr>
              <a:defRPr baseline="0">
                <a:latin typeface="黑体" panose="02010609060101010101" pitchFamily="49" charset="-122"/>
                <a:ea typeface="黑体" panose="02010609060101010101" pitchFamily="49" charset="-122"/>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097280" y="1319159"/>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1097280" y="2205318"/>
            <a:ext cx="4937760" cy="3663777"/>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p:txBody>
      </p:sp>
      <p:sp>
        <p:nvSpPr>
          <p:cNvPr id="5" name="Text Placeholder 4"/>
          <p:cNvSpPr>
            <a:spLocks noGrp="1"/>
          </p:cNvSpPr>
          <p:nvPr>
            <p:ph type="body" sz="quarter" idx="3"/>
          </p:nvPr>
        </p:nvSpPr>
        <p:spPr>
          <a:xfrm>
            <a:off x="6217920" y="1319159"/>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217920" y="2205317"/>
            <a:ext cx="4937760" cy="3663777"/>
          </a:xfrm>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p:txBody>
      </p:sp>
      <p:sp>
        <p:nvSpPr>
          <p:cNvPr id="7" name="Date Placeholder 6"/>
          <p:cNvSpPr>
            <a:spLocks noGrp="1"/>
          </p:cNvSpPr>
          <p:nvPr>
            <p:ph type="dt" sz="half" idx="10"/>
          </p:nvPr>
        </p:nvSpPr>
        <p:spPr/>
        <p:txBody>
          <a:bodyPr/>
          <a:lstStyle/>
          <a:p>
            <a:fld id="{107D74BD-BA54-4D1C-B237-8118A0EF44E1}"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0000563-8229-4735-B8C6-62A3C913126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98D8E6-1A15-47EA-9AB0-2C2047648F50}" type="datetime1">
              <a:rPr lang="zh-CN" altLang="en-US" smtClean="0"/>
            </a:fld>
            <a:endParaRPr lang="zh-CN"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zh-CN" altLang="en-US"/>
          </a:p>
        </p:txBody>
      </p:sp>
      <p:sp>
        <p:nvSpPr>
          <p:cNvPr id="9" name="Slide Number Placeholder 8"/>
          <p:cNvSpPr>
            <a:spLocks noGrp="1"/>
          </p:cNvSpPr>
          <p:nvPr>
            <p:ph type="sldNum" sz="quarter" idx="12"/>
          </p:nvPr>
        </p:nvSpPr>
        <p:spPr/>
        <p:txBody>
          <a:bodyPr/>
          <a:lstStyle/>
          <a:p>
            <a:fld id="{10000563-8229-4735-B8C6-62A3C913126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501652"/>
            <a:ext cx="12188825" cy="3563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4475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309282"/>
            <a:ext cx="10058400" cy="869524"/>
          </a:xfrm>
          <a:prstGeom prst="rect">
            <a:avLst/>
          </a:prstGeom>
        </p:spPr>
        <p:txBody>
          <a:bodyPr vert="horz" lIns="91440" tIns="45720" rIns="91440" bIns="45720" rtlCol="0" anchor="b">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1097280" y="1351430"/>
            <a:ext cx="10058400" cy="4517664"/>
          </a:xfrm>
          <a:prstGeom prst="rect">
            <a:avLst/>
          </a:prstGeom>
        </p:spPr>
        <p:txBody>
          <a:bodyPr vert="horz" lIns="0" tIns="45720" rIns="0" bIns="45720" rtlCol="0">
            <a:no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p:txBody>
      </p:sp>
      <p:sp>
        <p:nvSpPr>
          <p:cNvPr id="4" name="Date Placeholder 3"/>
          <p:cNvSpPr>
            <a:spLocks noGrp="1"/>
          </p:cNvSpPr>
          <p:nvPr>
            <p:ph type="dt" sz="half" idx="2"/>
          </p:nvPr>
        </p:nvSpPr>
        <p:spPr>
          <a:xfrm>
            <a:off x="1097280" y="6548718"/>
            <a:ext cx="2472271" cy="276192"/>
          </a:xfrm>
          <a:prstGeom prst="rect">
            <a:avLst/>
          </a:prstGeom>
        </p:spPr>
        <p:txBody>
          <a:bodyPr vert="horz" lIns="91440" tIns="45720" rIns="91440" bIns="45720" rtlCol="0" anchor="ctr"/>
          <a:lstStyle>
            <a:lvl1pPr algn="l">
              <a:defRPr sz="900">
                <a:solidFill>
                  <a:srgbClr val="FFFFFF"/>
                </a:solidFill>
              </a:defRPr>
            </a:lvl1pPr>
          </a:lstStyle>
          <a:p>
            <a:fld id="{52BBC937-63BA-4291-8EBA-8E691867F63A}" type="datetime1">
              <a:rPr lang="zh-CN" altLang="en-US" smtClean="0"/>
            </a:fld>
            <a:endParaRPr lang="zh-CN" altLang="en-US"/>
          </a:p>
        </p:txBody>
      </p:sp>
      <p:sp>
        <p:nvSpPr>
          <p:cNvPr id="5" name="Footer Placeholder 4"/>
          <p:cNvSpPr>
            <a:spLocks noGrp="1"/>
          </p:cNvSpPr>
          <p:nvPr>
            <p:ph type="ftr" sz="quarter" idx="3"/>
          </p:nvPr>
        </p:nvSpPr>
        <p:spPr>
          <a:xfrm>
            <a:off x="3686185" y="6548718"/>
            <a:ext cx="4822804" cy="276192"/>
          </a:xfrm>
          <a:prstGeom prst="rect">
            <a:avLst/>
          </a:prstGeom>
        </p:spPr>
        <p:txBody>
          <a:bodyPr vert="horz" lIns="91440" tIns="45720" rIns="91440" bIns="45720" rtlCol="0" anchor="ctr"/>
          <a:lstStyle>
            <a:lvl1pPr algn="ctr">
              <a:defRPr sz="900" cap="all" baseline="0">
                <a:solidFill>
                  <a:srgbClr val="FFFFFF"/>
                </a:solidFill>
              </a:defRPr>
            </a:lvl1pPr>
          </a:lstStyle>
          <a:p>
            <a:endParaRPr lang="zh-CN" altLang="en-US" dirty="0"/>
          </a:p>
        </p:txBody>
      </p:sp>
      <p:sp>
        <p:nvSpPr>
          <p:cNvPr id="6" name="Slide Number Placeholder 5"/>
          <p:cNvSpPr>
            <a:spLocks noGrp="1"/>
          </p:cNvSpPr>
          <p:nvPr>
            <p:ph type="sldNum" sz="quarter" idx="4"/>
          </p:nvPr>
        </p:nvSpPr>
        <p:spPr>
          <a:xfrm>
            <a:off x="9900458" y="6548718"/>
            <a:ext cx="1312025" cy="276192"/>
          </a:xfrm>
          <a:prstGeom prst="rect">
            <a:avLst/>
          </a:prstGeom>
        </p:spPr>
        <p:txBody>
          <a:bodyPr vert="horz" lIns="91440" tIns="45720" rIns="91440" bIns="45720" rtlCol="0" anchor="ctr"/>
          <a:lstStyle>
            <a:lvl1pPr algn="r">
              <a:defRPr sz="1050">
                <a:solidFill>
                  <a:srgbClr val="FFFFFF"/>
                </a:solidFill>
              </a:defRPr>
            </a:lvl1pPr>
          </a:lstStyle>
          <a:p>
            <a:fld id="{10000563-8229-4735-B8C6-62A3C9131265}" type="slidenum">
              <a:rPr lang="zh-CN" altLang="en-US" smtClean="0"/>
            </a:fld>
            <a:endParaRPr lang="zh-CN" altLang="en-US"/>
          </a:p>
        </p:txBody>
      </p:sp>
      <p:cxnSp>
        <p:nvCxnSpPr>
          <p:cNvPr id="10" name="Straight Connector 9"/>
          <p:cNvCxnSpPr/>
          <p:nvPr userDrawn="1"/>
        </p:nvCxnSpPr>
        <p:spPr>
          <a:xfrm>
            <a:off x="1143000" y="118870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85000"/>
        </a:lnSpc>
        <a:spcBef>
          <a:spcPct val="0"/>
        </a:spcBef>
        <a:buNone/>
        <a:defRPr sz="4400" kern="1200" spc="-50" baseline="0">
          <a:solidFill>
            <a:schemeClr val="tx1"/>
          </a:solidFill>
          <a:latin typeface="Times New Roman" panose="02020603050405020304" pitchFamily="18" charset="0"/>
          <a:ea typeface="黑体" panose="02010609060101010101" pitchFamily="49" charset="-122"/>
          <a:cs typeface="+mj-cs"/>
        </a:defRPr>
      </a:lvl1pPr>
    </p:titleStyle>
    <p:bodyStyle>
      <a:lvl1pPr marL="91440" indent="-107950" algn="l" defTabSz="914400" rtl="0" eaLnBrk="1" latinLnBrk="0" hangingPunct="1">
        <a:lnSpc>
          <a:spcPct val="150000"/>
        </a:lnSpc>
        <a:spcBef>
          <a:spcPts val="1200"/>
        </a:spcBef>
        <a:spcAft>
          <a:spcPts val="200"/>
        </a:spcAft>
        <a:buClr>
          <a:schemeClr val="accent1"/>
        </a:buClr>
        <a:buSzPct val="100000"/>
        <a:buFont typeface="Wingdings" panose="05000000000000000000" pitchFamily="2" charset="2"/>
        <a:buChar char="Ø"/>
        <a:defRPr sz="2400" kern="1200">
          <a:solidFill>
            <a:schemeClr val="tx1"/>
          </a:solidFill>
          <a:latin typeface="+mn-lt"/>
          <a:ea typeface="+mn-ea"/>
          <a:cs typeface="+mn-cs"/>
        </a:defRPr>
      </a:lvl1pPr>
      <a:lvl2pPr marL="384175" indent="-182880" algn="l" defTabSz="914400" rtl="0" eaLnBrk="1" latinLnBrk="0" hangingPunct="1">
        <a:lnSpc>
          <a:spcPct val="125000"/>
        </a:lnSpc>
        <a:spcBef>
          <a:spcPts val="200"/>
        </a:spcBef>
        <a:spcAft>
          <a:spcPts val="400"/>
        </a:spcAft>
        <a:buClr>
          <a:schemeClr val="accent1"/>
        </a:buClr>
        <a:buFont typeface="Wingdings" panose="05000000000000000000" pitchFamily="2" charset="2"/>
        <a:buChar char="l"/>
        <a:defRPr sz="2000" kern="1200">
          <a:solidFill>
            <a:schemeClr val="tx1"/>
          </a:solidFill>
          <a:latin typeface="+mn-lt"/>
          <a:ea typeface="+mn-ea"/>
          <a:cs typeface="+mn-cs"/>
        </a:defRPr>
      </a:lvl2pPr>
      <a:lvl3pPr marL="567055" indent="-182880" algn="l" defTabSz="914400" rtl="0" eaLnBrk="1" latinLnBrk="0" hangingPunct="1">
        <a:lnSpc>
          <a:spcPct val="125000"/>
        </a:lnSpc>
        <a:spcBef>
          <a:spcPts val="200"/>
        </a:spcBef>
        <a:spcAft>
          <a:spcPts val="400"/>
        </a:spcAft>
        <a:buClr>
          <a:schemeClr val="accent1"/>
        </a:buClr>
        <a:buFont typeface="Wingdings" panose="05000000000000000000" pitchFamily="2" charset="2"/>
        <a:buChar char="ü"/>
        <a:defRPr sz="1600" kern="1200">
          <a:solidFill>
            <a:schemeClr val="tx1"/>
          </a:solidFill>
          <a:latin typeface="+mn-lt"/>
          <a:ea typeface="+mn-ea"/>
          <a:cs typeface="+mn-cs"/>
        </a:defRPr>
      </a:lvl3pPr>
      <a:lvl4pPr marL="0" indent="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2.xml"/><Relationship Id="rId7" Type="http://schemas.openxmlformats.org/officeDocument/2006/relationships/image" Target="../media/image33.pn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32.png"/><Relationship Id="rId3" Type="http://schemas.openxmlformats.org/officeDocument/2006/relationships/tags" Target="../tags/tag2.xml"/><Relationship Id="rId2" Type="http://schemas.openxmlformats.org/officeDocument/2006/relationships/image" Target="../media/image31.png"/><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chart" Target="../charts/chart2.xml"/><Relationship Id="rId1" Type="http://schemas.openxmlformats.org/officeDocument/2006/relationships/chart" Target="../charts/char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jpe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2.xml"/><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9" Type="http://schemas.openxmlformats.org/officeDocument/2006/relationships/notesSlide" Target="../notesSlides/notesSlide36.xml"/><Relationship Id="rId8" Type="http://schemas.openxmlformats.org/officeDocument/2006/relationships/slideLayout" Target="../slideLayouts/slideLayout2.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32.png"/><Relationship Id="rId4" Type="http://schemas.openxmlformats.org/officeDocument/2006/relationships/tags" Target="../tags/tag7.xml"/><Relationship Id="rId3" Type="http://schemas.openxmlformats.org/officeDocument/2006/relationships/image" Target="../media/image31.png"/><Relationship Id="rId2" Type="http://schemas.openxmlformats.org/officeDocument/2006/relationships/tags" Target="../tags/tag6.xml"/><Relationship Id="rId1"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4294967295"/>
          </p:nvPr>
        </p:nvSpPr>
        <p:spPr>
          <a:xfrm>
            <a:off x="849441" y="1620061"/>
            <a:ext cx="10493119" cy="1922732"/>
          </a:xfrm>
        </p:spPr>
        <p:txBody>
          <a:bodyPr>
            <a:normAutofit/>
          </a:bodyPr>
          <a:lstStyle/>
          <a:p>
            <a:pPr algn="ctr"/>
            <a:r>
              <a:rPr lang="en-US" altLang="zh-CN" dirty="0"/>
              <a:t>CSNS-II</a:t>
            </a:r>
            <a:r>
              <a:rPr lang="zh-CN" altLang="en-US" dirty="0"/>
              <a:t>高能质子束数据获取</a:t>
            </a:r>
            <a:r>
              <a:rPr lang="zh-CN" altLang="en-US" dirty="0"/>
              <a:t>系统研制</a:t>
            </a:r>
            <a:endParaRPr lang="zh-CN" altLang="en-US" dirty="0"/>
          </a:p>
        </p:txBody>
      </p:sp>
      <p:sp>
        <p:nvSpPr>
          <p:cNvPr id="3" name="副标题 2"/>
          <p:cNvSpPr>
            <a:spLocks noGrp="1"/>
          </p:cNvSpPr>
          <p:nvPr>
            <p:ph type="subTitle" idx="1"/>
          </p:nvPr>
        </p:nvSpPr>
        <p:spPr>
          <a:xfrm>
            <a:off x="4828600" y="4354655"/>
            <a:ext cx="2534800" cy="1470529"/>
          </a:xfrm>
        </p:spPr>
        <p:txBody>
          <a:bodyPr>
            <a:normAutofit/>
          </a:bodyPr>
          <a:lstStyle/>
          <a:p>
            <a:pPr algn="ctr">
              <a:lnSpc>
                <a:spcPct val="110000"/>
              </a:lnSpc>
            </a:pPr>
            <a:r>
              <a:rPr lang="zh-CN" altLang="en-US" dirty="0">
                <a:solidFill>
                  <a:schemeClr val="tx1"/>
                </a:solidFill>
              </a:rPr>
              <a:t>章红宇 徐畅</a:t>
            </a:r>
            <a:endParaRPr lang="en-US" altLang="zh-CN" dirty="0">
              <a:solidFill>
                <a:schemeClr val="tx1"/>
              </a:solidFill>
            </a:endParaRPr>
          </a:p>
          <a:p>
            <a:pPr algn="ctr">
              <a:lnSpc>
                <a:spcPct val="110000"/>
              </a:lnSpc>
            </a:pPr>
            <a:r>
              <a:rPr lang="en-US" altLang="zh-CN" dirty="0">
                <a:solidFill>
                  <a:schemeClr val="tx1"/>
                </a:solidFill>
                <a:latin typeface="Times New Roman" panose="02020603050405020304" pitchFamily="18" charset="0"/>
                <a:cs typeface="Times New Roman" panose="02020603050405020304" pitchFamily="18" charset="0"/>
              </a:rPr>
              <a:t>2025.08.15</a:t>
            </a:r>
            <a:endParaRPr lang="zh-CN" altLang="en-US" dirty="0">
              <a:solidFill>
                <a:schemeClr val="tx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A26AD810-D39F-4F64-A9EE-48AA14BC8664}" type="slidenum">
              <a:rPr lang="zh-CN" altLang="en-US" smtClean="0"/>
            </a:fld>
            <a:endParaRPr lang="zh-CN" altLang="en-US"/>
          </a:p>
        </p:txBody>
      </p:sp>
      <p:pic>
        <p:nvPicPr>
          <p:cNvPr id="7" name="图片 6"/>
          <p:cNvPicPr>
            <a:picLocks noChangeAspect="1"/>
          </p:cNvPicPr>
          <p:nvPr/>
        </p:nvPicPr>
        <p:blipFill>
          <a:blip r:embed="rId1"/>
          <a:stretch>
            <a:fillRect/>
          </a:stretch>
        </p:blipFill>
        <p:spPr>
          <a:xfrm>
            <a:off x="1989427" y="73125"/>
            <a:ext cx="7363400" cy="1416584"/>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6030" y="343633"/>
            <a:ext cx="1552143" cy="8755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1"/>
    </mc:Choice>
    <mc:Fallback>
      <p:transition spd="slow" advTm="89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7280" y="403761"/>
            <a:ext cx="3338154" cy="793027"/>
          </a:xfrm>
        </p:spPr>
        <p:txBody>
          <a:bodyPr>
            <a:normAutofit/>
          </a:bodyPr>
          <a:lstStyle/>
          <a:p>
            <a:r>
              <a:rPr lang="zh-CN" altLang="en-US" sz="3200" dirty="0"/>
              <a:t>软件技术选型</a:t>
            </a:r>
            <a:endParaRPr lang="zh-CN" altLang="en-US" sz="3200" dirty="0"/>
          </a:p>
        </p:txBody>
      </p:sp>
      <p:sp>
        <p:nvSpPr>
          <p:cNvPr id="6" name="内容占位符 5"/>
          <p:cNvSpPr>
            <a:spLocks noGrp="1"/>
          </p:cNvSpPr>
          <p:nvPr>
            <p:ph idx="1"/>
          </p:nvPr>
        </p:nvSpPr>
        <p:spPr>
          <a:xfrm>
            <a:off x="1097280" y="1303929"/>
            <a:ext cx="4773347" cy="5150310"/>
          </a:xfrm>
        </p:spPr>
        <p:txBody>
          <a:bodyPr/>
          <a:lstStyle/>
          <a:p>
            <a:pPr algn="l">
              <a:lnSpc>
                <a:spcPct val="134000"/>
              </a:lnSpc>
              <a:spcBef>
                <a:spcPts val="200"/>
              </a:spcBef>
              <a:spcAft>
                <a:spcPts val="0"/>
              </a:spcAft>
              <a:buClrTx/>
              <a:buSzTx/>
              <a:buChar char="l"/>
            </a:pPr>
            <a:r>
              <a:rPr lang="zh-CN" altLang="en-US" sz="2200" dirty="0"/>
              <a:t>操作系统：Linux</a:t>
            </a:r>
            <a:endParaRPr lang="zh-CN" altLang="en-US" sz="2200" dirty="0"/>
          </a:p>
          <a:p>
            <a:pPr lvl="1" algn="l">
              <a:lnSpc>
                <a:spcPct val="134000"/>
              </a:lnSpc>
              <a:spcBef>
                <a:spcPts val="200"/>
              </a:spcBef>
              <a:spcAft>
                <a:spcPts val="0"/>
              </a:spcAft>
              <a:buClrTx/>
              <a:buSzTx/>
              <a:buChar char="Ø"/>
            </a:pPr>
            <a:r>
              <a:rPr lang="zh-CN" altLang="en-US" dirty="0"/>
              <a:t>开源，可定制性较强，简单操作即可配置开发环境。</a:t>
            </a:r>
            <a:endParaRPr lang="zh-CN" altLang="en-US" dirty="0"/>
          </a:p>
          <a:p>
            <a:pPr lvl="1" algn="l">
              <a:lnSpc>
                <a:spcPct val="134000"/>
              </a:lnSpc>
              <a:spcBef>
                <a:spcPts val="200"/>
              </a:spcBef>
              <a:spcAft>
                <a:spcPts val="0"/>
              </a:spcAft>
              <a:buClrTx/>
              <a:buSzTx/>
              <a:buChar char="Ø"/>
            </a:pPr>
            <a:r>
              <a:rPr lang="zh-CN" altLang="en-US" dirty="0"/>
              <a:t>安全性高、系统占用资源少。</a:t>
            </a:r>
            <a:endParaRPr lang="zh-CN" altLang="en-US" dirty="0"/>
          </a:p>
          <a:p>
            <a:pPr algn="l">
              <a:lnSpc>
                <a:spcPct val="134000"/>
              </a:lnSpc>
              <a:spcBef>
                <a:spcPts val="200"/>
              </a:spcBef>
              <a:spcAft>
                <a:spcPts val="0"/>
              </a:spcAft>
              <a:buClrTx/>
              <a:buSzTx/>
              <a:buChar char="l"/>
            </a:pPr>
            <a:r>
              <a:rPr lang="zh-CN" altLang="en-US" sz="2200" dirty="0"/>
              <a:t> 开发语言：Java</a:t>
            </a:r>
            <a:endParaRPr lang="zh-CN" altLang="en-US" sz="2200" dirty="0"/>
          </a:p>
          <a:p>
            <a:pPr lvl="1" algn="l">
              <a:lnSpc>
                <a:spcPct val="134000"/>
              </a:lnSpc>
              <a:spcBef>
                <a:spcPts val="200"/>
              </a:spcBef>
              <a:spcAft>
                <a:spcPts val="0"/>
              </a:spcAft>
              <a:buClrTx/>
              <a:buSzTx/>
              <a:buChar char="Ø"/>
            </a:pPr>
            <a:r>
              <a:rPr lang="zh-CN" altLang="en-US" dirty="0"/>
              <a:t>开发效率较高，且具支持跨平台。</a:t>
            </a:r>
            <a:endParaRPr lang="zh-CN" altLang="en-US" dirty="0"/>
          </a:p>
          <a:p>
            <a:pPr lvl="1" algn="l">
              <a:lnSpc>
                <a:spcPct val="134000"/>
              </a:lnSpc>
              <a:spcBef>
                <a:spcPts val="200"/>
              </a:spcBef>
              <a:spcAft>
                <a:spcPts val="0"/>
              </a:spcAft>
              <a:buClrTx/>
              <a:buSzTx/>
              <a:buChar char="Ø"/>
            </a:pPr>
            <a:r>
              <a:rPr lang="zh-CN" altLang="en-US" dirty="0"/>
              <a:t>具有丰富的生态支持。</a:t>
            </a:r>
            <a:endParaRPr lang="zh-CN" altLang="en-US" dirty="0"/>
          </a:p>
          <a:p>
            <a:pPr algn="l">
              <a:lnSpc>
                <a:spcPct val="134000"/>
              </a:lnSpc>
              <a:spcBef>
                <a:spcPts val="200"/>
              </a:spcBef>
              <a:spcAft>
                <a:spcPts val="0"/>
              </a:spcAft>
              <a:buClrTx/>
              <a:buSzTx/>
              <a:buChar char="l"/>
            </a:pPr>
            <a:r>
              <a:rPr lang="zh-CN" altLang="en-US" sz="2200" dirty="0"/>
              <a:t>图形用户界面：JavaFX</a:t>
            </a:r>
            <a:endParaRPr lang="zh-CN" altLang="en-US" sz="2200" dirty="0"/>
          </a:p>
          <a:p>
            <a:pPr lvl="1" algn="l">
              <a:lnSpc>
                <a:spcPct val="134000"/>
              </a:lnSpc>
              <a:spcBef>
                <a:spcPts val="200"/>
              </a:spcBef>
              <a:spcAft>
                <a:spcPts val="0"/>
              </a:spcAft>
              <a:buClrTx/>
              <a:buSzTx/>
              <a:buChar char="Ø"/>
            </a:pPr>
            <a:r>
              <a:rPr lang="zh-CN" altLang="en-US" dirty="0"/>
              <a:t>界面开发工具丰富。</a:t>
            </a:r>
            <a:endParaRPr lang="zh-CN" altLang="en-US" dirty="0"/>
          </a:p>
          <a:p>
            <a:endParaRPr lang="zh-CN" altLang="en-US"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6321425" y="1417955"/>
            <a:ext cx="5476875" cy="3048635"/>
          </a:xfrm>
          <a:prstGeom prst="rect">
            <a:avLst/>
          </a:prstGeom>
        </p:spPr>
        <p:txBody>
          <a:bodyPr vert="horz" lIns="0" tIns="45720" rIns="0" bIns="45720" rtlCol="0">
            <a:noAutofit/>
          </a:bodyPr>
          <a:lstStyle>
            <a:defPPr>
              <a:defRPr lang="en-US"/>
            </a:defPPr>
            <a:lvl1pPr marL="91440" indent="-360045" defTabSz="914400">
              <a:lnSpc>
                <a:spcPct val="125000"/>
              </a:lnSpc>
              <a:spcBef>
                <a:spcPts val="600"/>
              </a:spcBef>
              <a:spcAft>
                <a:spcPts val="600"/>
              </a:spcAft>
              <a:buClr>
                <a:schemeClr val="accent1"/>
              </a:buClr>
              <a:buSzPct val="100000"/>
              <a:buFont typeface="Wingdings" panose="05000000000000000000" pitchFamily="2" charset="2"/>
              <a:buChar char="Ø"/>
              <a:defRPr sz="2400" baseline="0">
                <a:latin typeface="Times New Roman" panose="02020603050405020304" pitchFamily="18" charset="0"/>
              </a:defRPr>
            </a:lvl1pPr>
            <a:lvl2pPr marL="504190" lvl="1" indent="-288290" defTabSz="914400">
              <a:lnSpc>
                <a:spcPct val="114000"/>
              </a:lnSpc>
              <a:spcBef>
                <a:spcPts val="600"/>
              </a:spcBef>
              <a:spcAft>
                <a:spcPts val="600"/>
              </a:spcAft>
              <a:buClr>
                <a:schemeClr val="accent1"/>
              </a:buClr>
              <a:buFont typeface="Wingdings" panose="05000000000000000000" pitchFamily="2" charset="2"/>
              <a:buChar char="l"/>
              <a:defRPr sz="2000" baseline="0">
                <a:latin typeface="Times New Roman" panose="02020603050405020304" pitchFamily="18" charset="0"/>
              </a:defRPr>
            </a:lvl2pPr>
            <a:lvl3pPr marL="612140" indent="-182880" defTabSz="914400">
              <a:lnSpc>
                <a:spcPct val="100000"/>
              </a:lnSpc>
              <a:spcBef>
                <a:spcPts val="200"/>
              </a:spcBef>
              <a:spcAft>
                <a:spcPts val="400"/>
              </a:spcAft>
              <a:buClr>
                <a:schemeClr val="accent1"/>
              </a:buClr>
              <a:buFont typeface="Wingdings" panose="05000000000000000000" pitchFamily="2" charset="2"/>
              <a:buChar char="ü"/>
              <a:defRPr sz="1600" baseline="0">
                <a:latin typeface="Times New Roman" panose="02020603050405020304" pitchFamily="18" charset="0"/>
              </a:defRPr>
            </a:lvl3pPr>
            <a:lvl4pPr marL="0" indent="0" defTabSz="914400">
              <a:lnSpc>
                <a:spcPct val="90000"/>
              </a:lnSpc>
              <a:spcBef>
                <a:spcPts val="200"/>
              </a:spcBef>
              <a:spcAft>
                <a:spcPts val="400"/>
              </a:spcAft>
              <a:buClr>
                <a:schemeClr val="accent1"/>
              </a:buClr>
              <a:buFont typeface="Arial" panose="020B0604020202020204" pitchFamily="34" charset="0"/>
              <a:buChar char="•"/>
              <a:defRPr sz="1400" baseline="0">
                <a:latin typeface="Times New Roman" panose="02020603050405020304" pitchFamily="18" charset="0"/>
              </a:defRPr>
            </a:lvl4pPr>
            <a:lvl5pPr marL="932815" indent="-182880" defTabSz="914400">
              <a:lnSpc>
                <a:spcPct val="90000"/>
              </a:lnSpc>
              <a:spcBef>
                <a:spcPts val="200"/>
              </a:spcBef>
              <a:spcAft>
                <a:spcPts val="400"/>
              </a:spcAft>
              <a:buClr>
                <a:schemeClr val="accent1"/>
              </a:buClr>
              <a:buFont typeface="Calibri" panose="020F0502020204030204" pitchFamily="34" charset="0"/>
              <a:buChar char="◦"/>
              <a:defRPr sz="1400" baseline="0">
                <a:latin typeface="Times New Roman" panose="02020603050405020304" pitchFamily="18" charset="0"/>
              </a:defRPr>
            </a:lvl5pPr>
            <a:lvl6pPr marL="1099820" indent="-228600" defTabSz="9144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defRPr>
            </a:lvl6pPr>
            <a:lvl7pPr marL="1299845" indent="-228600" defTabSz="9144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defRPr>
            </a:lvl7pPr>
            <a:lvl8pPr marL="1499870" indent="-228600" defTabSz="9144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defRPr>
            </a:lvl8pPr>
            <a:lvl9pPr marL="1699895" indent="-228600" defTabSz="914400">
              <a:lnSpc>
                <a:spcPct val="90000"/>
              </a:lnSpc>
              <a:spcBef>
                <a:spcPts val="200"/>
              </a:spcBef>
              <a:spcAft>
                <a:spcPts val="400"/>
              </a:spcAft>
              <a:buClr>
                <a:schemeClr val="accent1"/>
              </a:buClr>
              <a:buFont typeface="Calibri" panose="020F0502020204030204" pitchFamily="34" charset="0"/>
              <a:buChar char="◦"/>
              <a:defRPr sz="1400">
                <a:solidFill>
                  <a:schemeClr val="tx1">
                    <a:lumMod val="75000"/>
                    <a:lumOff val="25000"/>
                  </a:schemeClr>
                </a:solidFill>
              </a:defRPr>
            </a:lvl9pPr>
          </a:lstStyle>
          <a:p>
            <a:pPr algn="l">
              <a:lnSpc>
                <a:spcPct val="134000"/>
              </a:lnSpc>
              <a:spcBef>
                <a:spcPts val="200"/>
              </a:spcBef>
              <a:spcAft>
                <a:spcPts val="0"/>
              </a:spcAft>
              <a:buClrTx/>
              <a:buSzTx/>
              <a:buChar char="l"/>
            </a:pPr>
            <a:r>
              <a:rPr lang="zh-CN" altLang="en-US" sz="2200" dirty="0"/>
              <a:t>消息队列</a:t>
            </a:r>
            <a:endParaRPr lang="zh-CN" altLang="en-US" sz="2200" dirty="0"/>
          </a:p>
          <a:p>
            <a:pPr lvl="1" algn="l">
              <a:lnSpc>
                <a:spcPct val="134000"/>
              </a:lnSpc>
              <a:spcBef>
                <a:spcPts val="200"/>
              </a:spcBef>
              <a:spcAft>
                <a:spcPts val="0"/>
              </a:spcAft>
              <a:buClrTx/>
              <a:buSzTx/>
              <a:buChar char="Ø"/>
            </a:pPr>
            <a:r>
              <a:rPr lang="zh-CN" altLang="en-US" dirty="0"/>
              <a:t>Blocking Queue：利用其阻塞的出队方法传递指令，提高实时性。</a:t>
            </a:r>
            <a:endParaRPr lang="zh-CN" altLang="en-US" dirty="0"/>
          </a:p>
          <a:p>
            <a:pPr lvl="1" algn="l">
              <a:lnSpc>
                <a:spcPct val="134000"/>
              </a:lnSpc>
              <a:spcBef>
                <a:spcPts val="200"/>
              </a:spcBef>
              <a:spcAft>
                <a:spcPts val="0"/>
              </a:spcAft>
              <a:buClrTx/>
              <a:buSzTx/>
              <a:buChar char="Ø"/>
            </a:pPr>
            <a:r>
              <a:rPr lang="zh-CN" altLang="en-US" dirty="0"/>
              <a:t>Kafka：传递数据流软件解析后的数据，支持分布式，便于解耦。</a:t>
            </a:r>
            <a:endParaRPr lang="zh-CN" altLang="en-US" dirty="0"/>
          </a:p>
          <a:p>
            <a:pPr algn="l">
              <a:lnSpc>
                <a:spcPct val="134000"/>
              </a:lnSpc>
              <a:spcBef>
                <a:spcPts val="200"/>
              </a:spcBef>
              <a:spcAft>
                <a:spcPts val="0"/>
              </a:spcAft>
              <a:buClrTx/>
              <a:buSzTx/>
              <a:buChar char="l"/>
            </a:pPr>
            <a:r>
              <a:rPr lang="zh-CN" altLang="en-US" sz="2200" dirty="0"/>
              <a:t>配置文件：JSON</a:t>
            </a:r>
            <a:endParaRPr lang="zh-CN" altLang="en-US" sz="2200" dirty="0"/>
          </a:p>
          <a:p>
            <a:pPr lvl="1" algn="l">
              <a:lnSpc>
                <a:spcPct val="134000"/>
              </a:lnSpc>
              <a:spcBef>
                <a:spcPts val="200"/>
              </a:spcBef>
              <a:spcAft>
                <a:spcPts val="0"/>
              </a:spcAft>
              <a:buClrTx/>
              <a:buSzTx/>
              <a:buChar char="Ø"/>
            </a:pPr>
            <a:r>
              <a:rPr lang="zh-CN" altLang="en-US" dirty="0"/>
              <a:t>便于检索与传输</a:t>
            </a:r>
            <a:endParaRPr lang="zh-CN" altLang="en-US" dirty="0"/>
          </a:p>
          <a:p>
            <a:pPr lvl="1" algn="l">
              <a:lnSpc>
                <a:spcPct val="134000"/>
              </a:lnSpc>
              <a:spcBef>
                <a:spcPts val="200"/>
              </a:spcBef>
              <a:spcAft>
                <a:spcPts val="0"/>
              </a:spcAft>
              <a:buClrTx/>
              <a:buSzTx/>
              <a:buChar char="Ø"/>
            </a:pPr>
            <a:r>
              <a:rPr lang="zh-CN" altLang="en-US" dirty="0"/>
              <a:t>可读性较高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advTm="41493"/>
    </mc:Choice>
    <mc:Fallback>
      <p:transition spd="slow" advTm="4149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7280" y="387460"/>
            <a:ext cx="10058400" cy="809328"/>
          </a:xfrm>
        </p:spPr>
        <p:txBody>
          <a:bodyPr>
            <a:normAutofit/>
          </a:bodyPr>
          <a:lstStyle/>
          <a:p>
            <a:r>
              <a:rPr lang="zh-CN" altLang="en-US" sz="3200" dirty="0"/>
              <a:t>数据流软件的设计与实现 </a:t>
            </a:r>
            <a:r>
              <a:rPr lang="en-US" altLang="zh-CN" sz="3200" dirty="0"/>
              <a:t>-- </a:t>
            </a:r>
            <a:r>
              <a:rPr lang="zh-CN" altLang="en-US" sz="3200" dirty="0"/>
              <a:t>整体结构</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grpSp>
        <p:nvGrpSpPr>
          <p:cNvPr id="6" name="组合 5"/>
          <p:cNvGrpSpPr/>
          <p:nvPr/>
        </p:nvGrpSpPr>
        <p:grpSpPr>
          <a:xfrm>
            <a:off x="754701" y="3803443"/>
            <a:ext cx="4432405" cy="2670317"/>
            <a:chOff x="1286903" y="3785276"/>
            <a:chExt cx="4432405" cy="2670317"/>
          </a:xfrm>
        </p:grpSpPr>
        <p:pic>
          <p:nvPicPr>
            <p:cNvPr id="15" name="图形 42"/>
            <p:cNvPicPr/>
            <p:nvPr/>
          </p:nvPicPr>
          <p:blipFill>
            <a:blip r:embed="rId1"/>
            <a:stretch>
              <a:fillRect/>
            </a:stretch>
          </p:blipFill>
          <p:spPr bwMode="auto">
            <a:xfrm>
              <a:off x="1286903" y="3785276"/>
              <a:ext cx="4432405" cy="2312527"/>
            </a:xfrm>
            <a:prstGeom prst="rect">
              <a:avLst/>
            </a:prstGeom>
            <a:ln>
              <a:noFill/>
            </a:ln>
          </p:spPr>
        </p:pic>
        <p:sp>
          <p:nvSpPr>
            <p:cNvPr id="16" name="文本框 15"/>
            <p:cNvSpPr txBox="1"/>
            <p:nvPr/>
          </p:nvSpPr>
          <p:spPr>
            <a:xfrm>
              <a:off x="3092354" y="6097803"/>
              <a:ext cx="821502"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状态机</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grpSp>
        <p:nvGrpSpPr>
          <p:cNvPr id="8" name="组合 7"/>
          <p:cNvGrpSpPr/>
          <p:nvPr/>
        </p:nvGrpSpPr>
        <p:grpSpPr>
          <a:xfrm>
            <a:off x="286803" y="1196788"/>
            <a:ext cx="5997775" cy="2524853"/>
            <a:chOff x="622264" y="1206446"/>
            <a:chExt cx="5997775" cy="2524853"/>
          </a:xfrm>
        </p:grpSpPr>
        <p:grpSp>
          <p:nvGrpSpPr>
            <p:cNvPr id="3" name="组合 2"/>
            <p:cNvGrpSpPr/>
            <p:nvPr/>
          </p:nvGrpSpPr>
          <p:grpSpPr>
            <a:xfrm>
              <a:off x="622264" y="1379502"/>
              <a:ext cx="5757771" cy="2351797"/>
              <a:chOff x="669765" y="1503514"/>
              <a:chExt cx="5757771" cy="2351797"/>
            </a:xfrm>
          </p:grpSpPr>
          <p:pic>
            <p:nvPicPr>
              <p:cNvPr id="20" name="图片 19"/>
              <p:cNvPicPr/>
              <p:nvPr/>
            </p:nvPicPr>
            <p:blipFill>
              <a:blip r:embed="rId2"/>
              <a:stretch>
                <a:fillRect/>
              </a:stretch>
            </p:blipFill>
            <p:spPr bwMode="auto">
              <a:xfrm>
                <a:off x="669765" y="1503514"/>
                <a:ext cx="5757771" cy="2089792"/>
              </a:xfrm>
              <a:prstGeom prst="rect">
                <a:avLst/>
              </a:prstGeom>
              <a:noFill/>
            </p:spPr>
          </p:pic>
          <p:sp>
            <p:nvSpPr>
              <p:cNvPr id="7" name="文本框 6"/>
              <p:cNvSpPr txBox="1"/>
              <p:nvPr/>
            </p:nvSpPr>
            <p:spPr>
              <a:xfrm>
                <a:off x="2535361" y="3497521"/>
                <a:ext cx="2026579"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数据流软件整体结构</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
          <p:nvSpPr>
            <p:cNvPr id="17" name="对话气泡: 圆角矩形 16"/>
            <p:cNvSpPr/>
            <p:nvPr/>
          </p:nvSpPr>
          <p:spPr>
            <a:xfrm>
              <a:off x="5164434" y="1206446"/>
              <a:ext cx="1455605" cy="612648"/>
            </a:xfrm>
            <a:prstGeom prst="wedgeRoundRectCallout">
              <a:avLst>
                <a:gd name="adj1" fmla="val -70578"/>
                <a:gd name="adj2" fmla="val 70669"/>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b="1" dirty="0">
                  <a:latin typeface="黑体" panose="02010609060101010101" pitchFamily="49" charset="-122"/>
                  <a:ea typeface="黑体" panose="02010609060101010101" pitchFamily="49" charset="-122"/>
                </a:rPr>
                <a:t>继承于同一个抽象类</a:t>
              </a:r>
              <a:endParaRPr lang="en-US" altLang="zh-CN" b="1" dirty="0">
                <a:latin typeface="黑体" panose="02010609060101010101" pitchFamily="49" charset="-122"/>
                <a:ea typeface="黑体" panose="02010609060101010101" pitchFamily="49" charset="-122"/>
              </a:endParaRPr>
            </a:p>
          </p:txBody>
        </p:sp>
      </p:grpSp>
      <p:sp>
        <p:nvSpPr>
          <p:cNvPr id="18" name="内容占位符 5"/>
          <p:cNvSpPr txBox="1"/>
          <p:nvPr/>
        </p:nvSpPr>
        <p:spPr>
          <a:xfrm>
            <a:off x="6448076" y="1344332"/>
            <a:ext cx="5478173" cy="5056842"/>
          </a:xfrm>
          <a:prstGeom prst="rect">
            <a:avLst/>
          </a:prstGeom>
        </p:spPr>
        <p:txBody>
          <a:bodyPr vert="horz" lIns="0" tIns="45720" rIns="0" bIns="45720" rtlCol="0">
            <a:noAutofit/>
          </a:bodyPr>
          <a:lstStyle>
            <a:lvl1pPr marL="91440" indent="-360045" algn="l" defTabSz="914400" rtl="0" eaLnBrk="1" latinLnBrk="0" hangingPunct="1">
              <a:lnSpc>
                <a:spcPct val="125000"/>
              </a:lnSpc>
              <a:spcBef>
                <a:spcPts val="600"/>
              </a:spcBef>
              <a:spcAft>
                <a:spcPts val="600"/>
              </a:spcAft>
              <a:buClr>
                <a:schemeClr val="accent1"/>
              </a:buClr>
              <a:buSzPct val="100000"/>
              <a:buFont typeface="Wingdings" panose="05000000000000000000" pitchFamily="2" charset="2"/>
              <a:buChar char="Ø"/>
              <a:defRPr sz="2400" kern="1200" baseline="0">
                <a:solidFill>
                  <a:schemeClr val="tx1"/>
                </a:solidFill>
                <a:latin typeface="Times New Roman" panose="02020603050405020304" pitchFamily="18" charset="0"/>
                <a:ea typeface="+mn-ea"/>
                <a:cs typeface="+mn-cs"/>
              </a:defRPr>
            </a:lvl1pPr>
            <a:lvl2pPr marL="504190" indent="-288290" algn="l" defTabSz="914400" rtl="0" eaLnBrk="1" latinLnBrk="0" hangingPunct="1">
              <a:lnSpc>
                <a:spcPct val="114000"/>
              </a:lnSpc>
              <a:spcBef>
                <a:spcPts val="600"/>
              </a:spcBef>
              <a:spcAft>
                <a:spcPts val="600"/>
              </a:spcAft>
              <a:buClr>
                <a:schemeClr val="accent1"/>
              </a:buClr>
              <a:buFont typeface="Wingdings" panose="05000000000000000000" pitchFamily="2" charset="2"/>
              <a:buChar char="l"/>
              <a:defRPr sz="2000" kern="1200" baseline="0">
                <a:solidFill>
                  <a:schemeClr val="tx1"/>
                </a:solidFill>
                <a:latin typeface="Times New Roman" panose="02020603050405020304" pitchFamily="18" charset="0"/>
                <a:ea typeface="+mn-ea"/>
                <a:cs typeface="+mn-cs"/>
              </a:defRPr>
            </a:lvl2pPr>
            <a:lvl3pPr marL="612140"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ü"/>
              <a:defRPr sz="1600" kern="1200" baseline="0">
                <a:solidFill>
                  <a:schemeClr val="tx1"/>
                </a:solidFill>
                <a:latin typeface="Times New Roman" panose="02020603050405020304" pitchFamily="18" charset="0"/>
                <a:ea typeface="+mn-ea"/>
                <a:cs typeface="+mn-cs"/>
              </a:defRPr>
            </a:lvl3pPr>
            <a:lvl4pPr marL="0" indent="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Times New Roman" panose="02020603050405020304" pitchFamily="18" charset="0"/>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baseline="0">
                <a:solidFill>
                  <a:schemeClr val="tx1"/>
                </a:solidFill>
                <a:latin typeface="Times New Roman" panose="02020603050405020304" pitchFamily="18" charset="0"/>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a:spcBef>
                <a:spcPts val="200"/>
              </a:spcBef>
              <a:spcAft>
                <a:spcPts val="0"/>
              </a:spcAft>
              <a:buClrTx/>
              <a:buFont typeface="Wingdings" panose="05000000000000000000" pitchFamily="2" charset="2"/>
              <a:buChar char="l"/>
            </a:pPr>
            <a:r>
              <a:rPr lang="zh-CN" altLang="en-US" sz="2200" dirty="0"/>
              <a:t>划分为</a:t>
            </a:r>
            <a:r>
              <a:rPr lang="zh-CN" altLang="en-US" sz="2200" b="1" dirty="0">
                <a:solidFill>
                  <a:srgbClr val="0000FF"/>
                </a:solidFill>
              </a:rPr>
              <a:t>控制层</a:t>
            </a:r>
            <a:r>
              <a:rPr lang="zh-CN" altLang="en-US" sz="2200" dirty="0"/>
              <a:t>与</a:t>
            </a:r>
            <a:r>
              <a:rPr lang="zh-CN" altLang="en-US" sz="2200" b="1" dirty="0">
                <a:solidFill>
                  <a:srgbClr val="0000FF"/>
                </a:solidFill>
              </a:rPr>
              <a:t>业务层</a:t>
            </a:r>
            <a:endParaRPr lang="en-US" altLang="zh-CN" sz="2200" b="1" dirty="0">
              <a:solidFill>
                <a:srgbClr val="0000FF"/>
              </a:solidFill>
            </a:endParaRPr>
          </a:p>
          <a:p>
            <a:pPr>
              <a:spcBef>
                <a:spcPts val="200"/>
              </a:spcBef>
              <a:spcAft>
                <a:spcPts val="0"/>
              </a:spcAft>
              <a:buClrTx/>
              <a:buFont typeface="Wingdings" panose="05000000000000000000" pitchFamily="2" charset="2"/>
              <a:buChar char="l"/>
            </a:pPr>
            <a:r>
              <a:rPr lang="zh-CN" altLang="en-US" sz="2200" dirty="0"/>
              <a:t>基于配置文件</a:t>
            </a:r>
            <a:endParaRPr lang="en-US" altLang="zh-CN" sz="2200" dirty="0"/>
          </a:p>
          <a:p>
            <a:pPr lvl="1">
              <a:spcBef>
                <a:spcPts val="200"/>
              </a:spcBef>
              <a:spcAft>
                <a:spcPts val="0"/>
              </a:spcAft>
              <a:buClrTx/>
              <a:buFont typeface="Wingdings" panose="05000000000000000000" pitchFamily="2" charset="2"/>
              <a:buChar char="Ø"/>
            </a:pPr>
            <a:r>
              <a:rPr lang="zh-CN" altLang="en-US" sz="1800" dirty="0"/>
              <a:t>可</a:t>
            </a:r>
            <a:r>
              <a:rPr lang="zh-CN" altLang="en-US" sz="1800" b="1" dirty="0">
                <a:solidFill>
                  <a:srgbClr val="0000FF"/>
                </a:solidFill>
              </a:rPr>
              <a:t>独立运行</a:t>
            </a:r>
            <a:r>
              <a:rPr lang="zh-CN" altLang="en-US" sz="1800" dirty="0"/>
              <a:t>，便于</a:t>
            </a:r>
            <a:r>
              <a:rPr lang="zh-CN" altLang="en-US" sz="1800" b="1" dirty="0">
                <a:solidFill>
                  <a:srgbClr val="0000FF"/>
                </a:solidFill>
              </a:rPr>
              <a:t>后续升级</a:t>
            </a:r>
            <a:endParaRPr lang="en-US" altLang="zh-CN" sz="1800" b="1" dirty="0">
              <a:solidFill>
                <a:srgbClr val="0000FF"/>
              </a:solidFill>
            </a:endParaRPr>
          </a:p>
          <a:p>
            <a:pPr>
              <a:spcBef>
                <a:spcPts val="200"/>
              </a:spcBef>
              <a:spcAft>
                <a:spcPts val="0"/>
              </a:spcAft>
              <a:buClrTx/>
              <a:buFont typeface="Wingdings" panose="05000000000000000000" pitchFamily="2" charset="2"/>
              <a:buChar char="l"/>
            </a:pPr>
            <a:r>
              <a:rPr lang="zh-CN" altLang="en-US" sz="2200" dirty="0"/>
              <a:t>数据流全局控制</a:t>
            </a:r>
            <a:endParaRPr lang="en-US" altLang="zh-CN" sz="2200" dirty="0"/>
          </a:p>
          <a:p>
            <a:pPr lvl="1">
              <a:spcBef>
                <a:spcPts val="200"/>
              </a:spcBef>
              <a:spcAft>
                <a:spcPts val="0"/>
              </a:spcAft>
              <a:buClrTx/>
              <a:buFont typeface="Wingdings" panose="05000000000000000000" pitchFamily="2" charset="2"/>
              <a:buChar char="Ø"/>
            </a:pPr>
            <a:r>
              <a:rPr lang="zh-CN" altLang="en-US" sz="1800" b="1" dirty="0">
                <a:solidFill>
                  <a:srgbClr val="0000FF"/>
                </a:solidFill>
              </a:rPr>
              <a:t>常驻的后台线程，</a:t>
            </a:r>
            <a:r>
              <a:rPr lang="zh-CN" altLang="en-US" sz="1800" b="1" dirty="0"/>
              <a:t>程序启动时开始运行。</a:t>
            </a:r>
            <a:endParaRPr lang="en-US" altLang="zh-CN" sz="1800" b="1" dirty="0"/>
          </a:p>
          <a:p>
            <a:pPr lvl="1">
              <a:spcBef>
                <a:spcPts val="200"/>
              </a:spcBef>
              <a:spcAft>
                <a:spcPts val="0"/>
              </a:spcAft>
              <a:buClrTx/>
              <a:buFont typeface="Wingdings" panose="05000000000000000000" pitchFamily="2" charset="2"/>
              <a:buChar char="Ø"/>
            </a:pPr>
            <a:r>
              <a:rPr lang="zh-CN" altLang="en-US" sz="1800" b="1" dirty="0">
                <a:solidFill>
                  <a:srgbClr val="0000FF"/>
                </a:solidFill>
              </a:rPr>
              <a:t>处理用户指令</a:t>
            </a:r>
            <a:r>
              <a:rPr lang="zh-CN" altLang="en-US" sz="1800" dirty="0"/>
              <a:t>、</a:t>
            </a:r>
            <a:r>
              <a:rPr lang="zh-CN" altLang="en-US" sz="1800" b="1" dirty="0">
                <a:solidFill>
                  <a:srgbClr val="0000FF"/>
                </a:solidFill>
              </a:rPr>
              <a:t>维护状态机</a:t>
            </a:r>
            <a:r>
              <a:rPr lang="zh-CN" altLang="en-US" sz="1800" dirty="0"/>
              <a:t>、回传状态</a:t>
            </a:r>
            <a:endParaRPr lang="en-US" altLang="zh-CN" sz="1800" dirty="0"/>
          </a:p>
          <a:p>
            <a:pPr lvl="1">
              <a:spcBef>
                <a:spcPts val="200"/>
              </a:spcBef>
              <a:spcAft>
                <a:spcPts val="0"/>
              </a:spcAft>
              <a:buClrTx/>
              <a:buFont typeface="Wingdings" panose="05000000000000000000" pitchFamily="2" charset="2"/>
              <a:buChar char="Ø"/>
            </a:pPr>
            <a:r>
              <a:rPr lang="zh-CN" altLang="en-US" sz="1800" dirty="0"/>
              <a:t>控制各探测器控制模块的运行</a:t>
            </a:r>
            <a:endParaRPr lang="zh-CN" altLang="en-US" sz="1800" dirty="0"/>
          </a:p>
          <a:p>
            <a:pPr>
              <a:spcBef>
                <a:spcPts val="200"/>
              </a:spcBef>
              <a:spcAft>
                <a:spcPts val="0"/>
              </a:spcAft>
              <a:buClrTx/>
              <a:buFont typeface="Wingdings" panose="05000000000000000000" pitchFamily="2" charset="2"/>
              <a:buChar char="l"/>
            </a:pPr>
            <a:r>
              <a:rPr lang="zh-CN" altLang="en-US" sz="2200" dirty="0"/>
              <a:t>探测器控制</a:t>
            </a:r>
            <a:endParaRPr lang="en-US" altLang="zh-CN" sz="2200" dirty="0"/>
          </a:p>
          <a:p>
            <a:pPr lvl="1">
              <a:spcBef>
                <a:spcPts val="200"/>
              </a:spcBef>
              <a:spcAft>
                <a:spcPts val="0"/>
              </a:spcAft>
              <a:buClrTx/>
              <a:buFont typeface="Wingdings" panose="05000000000000000000" pitchFamily="2" charset="2"/>
              <a:buChar char="Ø"/>
            </a:pPr>
            <a:r>
              <a:rPr lang="zh-CN" altLang="en-US" sz="1800" dirty="0"/>
              <a:t>处理上层指令、回馈状态、调用具体功能</a:t>
            </a:r>
            <a:endParaRPr lang="en-US" altLang="zh-CN" sz="1800" dirty="0"/>
          </a:p>
          <a:p>
            <a:pPr lvl="1">
              <a:spcBef>
                <a:spcPts val="200"/>
              </a:spcBef>
              <a:spcAft>
                <a:spcPts val="0"/>
              </a:spcAft>
              <a:buClrTx/>
              <a:buFont typeface="Wingdings" panose="05000000000000000000" pitchFamily="2" charset="2"/>
              <a:buChar char="Ø"/>
            </a:pPr>
            <a:r>
              <a:rPr lang="zh-CN" altLang="en-US" sz="1800" b="1" dirty="0">
                <a:solidFill>
                  <a:srgbClr val="0000FF"/>
                </a:solidFill>
              </a:rPr>
              <a:t>继承于同一个抽象类，相互独立，添加灵活</a:t>
            </a:r>
            <a:endParaRPr lang="en-US" altLang="zh-CN" sz="1800" b="1" dirty="0">
              <a:solidFill>
                <a:srgbClr val="0000FF"/>
              </a:solidFill>
            </a:endParaRPr>
          </a:p>
          <a:p>
            <a:pPr>
              <a:spcBef>
                <a:spcPts val="200"/>
              </a:spcBef>
              <a:spcAft>
                <a:spcPts val="0"/>
              </a:spcAft>
              <a:buClrTx/>
              <a:buFont typeface="Wingdings" panose="05000000000000000000" pitchFamily="2" charset="2"/>
              <a:buChar char="l"/>
            </a:pPr>
            <a:r>
              <a:rPr lang="zh-CN" altLang="en-US" sz="2200" dirty="0"/>
              <a:t>资源管理及状态机</a:t>
            </a:r>
            <a:endParaRPr lang="en-US" altLang="zh-CN" sz="2200" dirty="0"/>
          </a:p>
          <a:p>
            <a:pPr lvl="1">
              <a:spcBef>
                <a:spcPts val="200"/>
              </a:spcBef>
              <a:spcAft>
                <a:spcPts val="0"/>
              </a:spcAft>
              <a:buClrTx/>
              <a:buFont typeface="Wingdings" panose="05000000000000000000" pitchFamily="2" charset="2"/>
              <a:buChar char="Ø"/>
            </a:pPr>
            <a:r>
              <a:rPr lang="zh-CN" altLang="en-US" sz="1800" dirty="0"/>
              <a:t>控制软件运行流程，</a:t>
            </a:r>
            <a:r>
              <a:rPr lang="zh-CN" altLang="en-US" sz="1800" b="1" dirty="0">
                <a:solidFill>
                  <a:srgbClr val="0000FF"/>
                </a:solidFill>
              </a:rPr>
              <a:t>同步各部分状态</a:t>
            </a:r>
            <a:endParaRPr lang="en-US" altLang="zh-CN" sz="1800" b="1" dirty="0">
              <a:solidFill>
                <a:srgbClr val="0000FF"/>
              </a:solidFill>
            </a:endParaRPr>
          </a:p>
          <a:p>
            <a:pPr lvl="1">
              <a:spcBef>
                <a:spcPts val="200"/>
              </a:spcBef>
              <a:spcAft>
                <a:spcPts val="0"/>
              </a:spcAft>
              <a:buClrTx/>
              <a:buFont typeface="Wingdings" panose="05000000000000000000" pitchFamily="2" charset="2"/>
              <a:buChar char="Ø"/>
            </a:pPr>
            <a:r>
              <a:rPr lang="zh-CN" altLang="en-US" sz="1800" dirty="0"/>
              <a:t>管理资源的申请、分配与释放，</a:t>
            </a:r>
            <a:r>
              <a:rPr lang="zh-CN" altLang="en-US" sz="1800" b="1" dirty="0">
                <a:solidFill>
                  <a:srgbClr val="0000FF"/>
                </a:solidFill>
              </a:rPr>
              <a:t>提升系统稳定性</a:t>
            </a:r>
            <a:endParaRPr lang="en-US" altLang="zh-CN" sz="1800" b="1" dirty="0">
              <a:solidFill>
                <a:srgbClr val="0000FF"/>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76182"/>
    </mc:Choice>
    <mc:Fallback>
      <p:transition spd="slow" advTm="7618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7280" y="387460"/>
            <a:ext cx="10058400" cy="809328"/>
          </a:xfrm>
        </p:spPr>
        <p:txBody>
          <a:bodyPr>
            <a:noAutofit/>
          </a:bodyPr>
          <a:lstStyle/>
          <a:p>
            <a:r>
              <a:rPr lang="zh-CN" altLang="en-US" sz="3200" dirty="0"/>
              <a:t>数据流软件的设计与实现 </a:t>
            </a:r>
            <a:r>
              <a:rPr lang="en-US" altLang="zh-CN" sz="3200" dirty="0"/>
              <a:t>– </a:t>
            </a:r>
            <a:r>
              <a:rPr lang="zh-CN" altLang="en-US" sz="3200" dirty="0"/>
              <a:t>数据流各模块</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文本框 11"/>
          <p:cNvSpPr txBox="1"/>
          <p:nvPr/>
        </p:nvSpPr>
        <p:spPr>
          <a:xfrm>
            <a:off x="474862" y="4872476"/>
            <a:ext cx="5075564" cy="921278"/>
          </a:xfrm>
          <a:prstGeom prst="rect">
            <a:avLst/>
          </a:prstGeom>
          <a:noFill/>
        </p:spPr>
        <p:txBody>
          <a:bodyPr wrap="square" rtlCol="0">
            <a:spAutoFit/>
          </a:bodyPr>
          <a:lstStyle/>
          <a:p>
            <a:pPr marL="91440" indent="-360045" defTabSz="914400">
              <a:lnSpc>
                <a:spcPct val="125000"/>
              </a:lnSpc>
              <a:spcBef>
                <a:spcPts val="200"/>
              </a:spcBef>
              <a:buSzPct val="100000"/>
              <a:buFont typeface="Wingdings" panose="05000000000000000000" pitchFamily="2" charset="2"/>
              <a:buChar char="l"/>
            </a:pPr>
            <a:r>
              <a:rPr lang="zh-CN" altLang="en-US" sz="2200" b="1" dirty="0">
                <a:latin typeface="Times New Roman" panose="02020603050405020304" pitchFamily="18" charset="0"/>
              </a:rPr>
              <a:t>多任务并行</a:t>
            </a:r>
            <a:r>
              <a:rPr lang="zh-CN" altLang="en-US" sz="2200" dirty="0">
                <a:latin typeface="Times New Roman" panose="02020603050405020304" pitchFamily="18" charset="0"/>
              </a:rPr>
              <a:t>：</a:t>
            </a:r>
            <a:r>
              <a:rPr lang="zh-CN" altLang="en-US" sz="2200" b="1" dirty="0">
                <a:solidFill>
                  <a:srgbClr val="0000FF"/>
                </a:solidFill>
                <a:latin typeface="Times New Roman" panose="02020603050405020304" pitchFamily="18" charset="0"/>
              </a:rPr>
              <a:t>多线程</a:t>
            </a:r>
            <a:endParaRPr lang="en-US" altLang="zh-CN" sz="2200" b="1" dirty="0">
              <a:solidFill>
                <a:srgbClr val="0000FF"/>
              </a:solidFill>
              <a:latin typeface="Times New Roman" panose="02020603050405020304" pitchFamily="18" charset="0"/>
            </a:endParaRPr>
          </a:p>
          <a:p>
            <a:pPr marL="91440" indent="-360045" defTabSz="914400">
              <a:lnSpc>
                <a:spcPct val="125000"/>
              </a:lnSpc>
              <a:spcBef>
                <a:spcPts val="200"/>
              </a:spcBef>
              <a:buSzPct val="100000"/>
              <a:buFont typeface="Wingdings" panose="05000000000000000000" pitchFamily="2" charset="2"/>
              <a:buChar char="l"/>
            </a:pPr>
            <a:r>
              <a:rPr lang="zh-CN" altLang="en-US" sz="2200" dirty="0">
                <a:latin typeface="Times New Roman" panose="02020603050405020304" pitchFamily="18" charset="0"/>
              </a:rPr>
              <a:t>使用</a:t>
            </a:r>
            <a:r>
              <a:rPr lang="zh-CN" altLang="en-US" sz="2200" b="1" dirty="0">
                <a:solidFill>
                  <a:srgbClr val="0000FF"/>
                </a:solidFill>
                <a:latin typeface="Times New Roman" panose="02020603050405020304" pitchFamily="18" charset="0"/>
              </a:rPr>
              <a:t>环形缓冲区</a:t>
            </a:r>
            <a:r>
              <a:rPr lang="zh-CN" altLang="en-US" sz="2200" dirty="0">
                <a:latin typeface="Times New Roman" panose="02020603050405020304" pitchFamily="18" charset="0"/>
              </a:rPr>
              <a:t>实现模块间数据传递</a:t>
            </a:r>
            <a:endParaRPr lang="en-US" altLang="zh-CN" sz="2200" dirty="0">
              <a:latin typeface="Times New Roman" panose="02020603050405020304" pitchFamily="18" charset="0"/>
            </a:endParaRPr>
          </a:p>
        </p:txBody>
      </p:sp>
      <p:pic>
        <p:nvPicPr>
          <p:cNvPr id="13" name="图片 12"/>
          <p:cNvPicPr>
            <a:picLocks noChangeAspect="1"/>
          </p:cNvPicPr>
          <p:nvPr/>
        </p:nvPicPr>
        <p:blipFill rotWithShape="1">
          <a:blip r:embed="rId1"/>
          <a:srcRect t="1838" b="1934"/>
          <a:stretch>
            <a:fillRect/>
          </a:stretch>
        </p:blipFill>
        <p:spPr>
          <a:xfrm>
            <a:off x="566842" y="1465499"/>
            <a:ext cx="6218979" cy="3138266"/>
          </a:xfrm>
          <a:prstGeom prst="rect">
            <a:avLst/>
          </a:prstGeom>
        </p:spPr>
      </p:pic>
      <p:sp>
        <p:nvSpPr>
          <p:cNvPr id="17" name="文本框 16"/>
          <p:cNvSpPr txBox="1"/>
          <p:nvPr/>
        </p:nvSpPr>
        <p:spPr>
          <a:xfrm>
            <a:off x="6096000" y="4667399"/>
            <a:ext cx="5621138" cy="1793311"/>
          </a:xfrm>
          <a:prstGeom prst="rect">
            <a:avLst/>
          </a:prstGeom>
          <a:noFill/>
        </p:spPr>
        <p:txBody>
          <a:bodyPr wrap="square" rtlCol="0">
            <a:spAutoFit/>
          </a:bodyPr>
          <a:lstStyle/>
          <a:p>
            <a:pPr marL="342900" indent="-342900" defTabSz="914400">
              <a:lnSpc>
                <a:spcPct val="125000"/>
              </a:lnSpc>
              <a:spcBef>
                <a:spcPts val="200"/>
              </a:spcBef>
              <a:buSzPct val="100000"/>
              <a:buFont typeface="Wingdings" panose="05000000000000000000" pitchFamily="2" charset="2"/>
              <a:buChar char="l"/>
            </a:pPr>
            <a:r>
              <a:rPr lang="zh-CN" altLang="en-US" sz="2200" dirty="0">
                <a:latin typeface="Times New Roman" panose="02020603050405020304" pitchFamily="18" charset="0"/>
              </a:rPr>
              <a:t>提供基本功能组件，</a:t>
            </a:r>
            <a:r>
              <a:rPr lang="zh-CN" altLang="en-US" sz="2200" b="1" dirty="0">
                <a:solidFill>
                  <a:srgbClr val="0000FF"/>
                </a:solidFill>
                <a:latin typeface="Times New Roman" panose="02020603050405020304" pitchFamily="18" charset="0"/>
              </a:rPr>
              <a:t>便于新探测器加入</a:t>
            </a:r>
            <a:endParaRPr lang="en-US" altLang="zh-CN" sz="2200" b="1" dirty="0">
              <a:solidFill>
                <a:srgbClr val="0000FF"/>
              </a:solidFill>
              <a:latin typeface="Times New Roman" panose="02020603050405020304" pitchFamily="18" charset="0"/>
            </a:endParaRPr>
          </a:p>
          <a:p>
            <a:pPr marL="342900" indent="-342900" defTabSz="914400">
              <a:lnSpc>
                <a:spcPct val="125000"/>
              </a:lnSpc>
              <a:spcBef>
                <a:spcPts val="200"/>
              </a:spcBef>
              <a:buSzPct val="100000"/>
              <a:buFont typeface="Wingdings" panose="05000000000000000000" pitchFamily="2" charset="2"/>
              <a:buChar char="l"/>
            </a:pPr>
            <a:r>
              <a:rPr lang="zh-CN" altLang="en-US" sz="2200" dirty="0">
                <a:latin typeface="Times New Roman" panose="02020603050405020304" pitchFamily="18" charset="0"/>
              </a:rPr>
              <a:t>各组件支持</a:t>
            </a:r>
            <a:r>
              <a:rPr lang="zh-CN" altLang="en-US" sz="2200" b="1" dirty="0">
                <a:solidFill>
                  <a:srgbClr val="0000FF"/>
                </a:solidFill>
                <a:latin typeface="Times New Roman" panose="02020603050405020304" pitchFamily="18" charset="0"/>
              </a:rPr>
              <a:t>单独定制</a:t>
            </a:r>
            <a:endParaRPr lang="en-US" altLang="zh-CN" sz="2200" b="1" dirty="0">
              <a:solidFill>
                <a:srgbClr val="0000FF"/>
              </a:solidFill>
              <a:latin typeface="Times New Roman" panose="02020603050405020304" pitchFamily="18" charset="0"/>
            </a:endParaRPr>
          </a:p>
          <a:p>
            <a:pPr marL="342900" indent="-342900" defTabSz="914400">
              <a:lnSpc>
                <a:spcPct val="125000"/>
              </a:lnSpc>
              <a:spcBef>
                <a:spcPts val="200"/>
              </a:spcBef>
              <a:buSzPct val="100000"/>
              <a:buFont typeface="Wingdings" panose="05000000000000000000" pitchFamily="2" charset="2"/>
              <a:buChar char="l"/>
            </a:pPr>
            <a:r>
              <a:rPr lang="zh-CN" altLang="en-US" sz="2200" dirty="0">
                <a:latin typeface="Times New Roman" panose="02020603050405020304" pitchFamily="18" charset="0"/>
              </a:rPr>
              <a:t>读出和存储部分可直接使用，数据处理需根据数据格式开发格式检查和解析函数</a:t>
            </a:r>
            <a:endParaRPr lang="en-US" altLang="zh-CN" sz="2200" dirty="0">
              <a:latin typeface="Times New Roman" panose="02020603050405020304" pitchFamily="18" charset="0"/>
            </a:endParaRPr>
          </a:p>
        </p:txBody>
      </p:sp>
      <p:sp>
        <p:nvSpPr>
          <p:cNvPr id="18" name="内容占位符 5"/>
          <p:cNvSpPr txBox="1"/>
          <p:nvPr/>
        </p:nvSpPr>
        <p:spPr>
          <a:xfrm>
            <a:off x="7063303" y="1410370"/>
            <a:ext cx="4523083" cy="3168657"/>
          </a:xfrm>
          <a:prstGeom prst="rect">
            <a:avLst/>
          </a:prstGeom>
        </p:spPr>
        <p:txBody>
          <a:bodyPr vert="horz" lIns="0" tIns="45720" rIns="0" bIns="45720" rtlCol="0">
            <a:noAutofit/>
          </a:bodyPr>
          <a:lstStyle>
            <a:lvl1pPr marL="91440" indent="-360045" algn="l" defTabSz="914400" rtl="0" eaLnBrk="1" latinLnBrk="0" hangingPunct="1">
              <a:lnSpc>
                <a:spcPct val="125000"/>
              </a:lnSpc>
              <a:spcBef>
                <a:spcPts val="600"/>
              </a:spcBef>
              <a:spcAft>
                <a:spcPts val="600"/>
              </a:spcAft>
              <a:buClr>
                <a:schemeClr val="accent1"/>
              </a:buClr>
              <a:buSzPct val="100000"/>
              <a:buFont typeface="Wingdings" panose="05000000000000000000" pitchFamily="2" charset="2"/>
              <a:buChar char="Ø"/>
              <a:defRPr sz="2400" kern="1200" baseline="0">
                <a:solidFill>
                  <a:schemeClr val="tx1"/>
                </a:solidFill>
                <a:latin typeface="Times New Roman" panose="02020603050405020304" pitchFamily="18" charset="0"/>
                <a:ea typeface="+mn-ea"/>
                <a:cs typeface="+mn-cs"/>
              </a:defRPr>
            </a:lvl1pPr>
            <a:lvl2pPr marL="504190" indent="-288290" algn="l" defTabSz="914400" rtl="0" eaLnBrk="1" latinLnBrk="0" hangingPunct="1">
              <a:lnSpc>
                <a:spcPct val="114000"/>
              </a:lnSpc>
              <a:spcBef>
                <a:spcPts val="600"/>
              </a:spcBef>
              <a:spcAft>
                <a:spcPts val="600"/>
              </a:spcAft>
              <a:buClr>
                <a:schemeClr val="accent1"/>
              </a:buClr>
              <a:buFont typeface="Wingdings" panose="05000000000000000000" pitchFamily="2" charset="2"/>
              <a:buChar char="l"/>
              <a:defRPr sz="2000" kern="1200" baseline="0">
                <a:solidFill>
                  <a:schemeClr val="tx1"/>
                </a:solidFill>
                <a:latin typeface="Times New Roman" panose="02020603050405020304" pitchFamily="18" charset="0"/>
                <a:ea typeface="+mn-ea"/>
                <a:cs typeface="+mn-cs"/>
              </a:defRPr>
            </a:lvl2pPr>
            <a:lvl3pPr marL="612140"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ü"/>
              <a:defRPr sz="1600" kern="1200" baseline="0">
                <a:solidFill>
                  <a:schemeClr val="tx1"/>
                </a:solidFill>
                <a:latin typeface="Times New Roman" panose="02020603050405020304" pitchFamily="18" charset="0"/>
                <a:ea typeface="+mn-ea"/>
                <a:cs typeface="+mn-cs"/>
              </a:defRPr>
            </a:lvl3pPr>
            <a:lvl4pPr marL="0" indent="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1400" kern="1200" baseline="0">
                <a:solidFill>
                  <a:schemeClr val="tx1"/>
                </a:solidFill>
                <a:latin typeface="Times New Roman" panose="02020603050405020304" pitchFamily="18" charset="0"/>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baseline="0">
                <a:solidFill>
                  <a:schemeClr val="tx1"/>
                </a:solidFill>
                <a:latin typeface="Times New Roman" panose="02020603050405020304" pitchFamily="18" charset="0"/>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a:lstStyle>
          <a:p>
            <a:pPr marL="342900" indent="-342900">
              <a:spcBef>
                <a:spcPts val="200"/>
              </a:spcBef>
              <a:spcAft>
                <a:spcPts val="0"/>
              </a:spcAft>
              <a:buClrTx/>
              <a:buFont typeface="Wingdings" panose="05000000000000000000" pitchFamily="2" charset="2"/>
              <a:buChar char="l"/>
            </a:pPr>
            <a:r>
              <a:rPr lang="zh-CN" altLang="en-US" sz="2200" dirty="0"/>
              <a:t>读出模块</a:t>
            </a:r>
            <a:endParaRPr lang="en-US" altLang="zh-CN" sz="2200" dirty="0"/>
          </a:p>
          <a:p>
            <a:pPr lvl="1">
              <a:spcBef>
                <a:spcPts val="200"/>
              </a:spcBef>
              <a:spcAft>
                <a:spcPts val="0"/>
              </a:spcAft>
              <a:buClrTx/>
              <a:buFont typeface="Wingdings" panose="05000000000000000000" pitchFamily="2" charset="2"/>
              <a:buChar char="Ø"/>
            </a:pPr>
            <a:r>
              <a:rPr lang="zh-CN" altLang="en-US" sz="1800" dirty="0"/>
              <a:t>多通道并行网络读出</a:t>
            </a:r>
            <a:endParaRPr lang="en-US" altLang="zh-CN" sz="1800" dirty="0"/>
          </a:p>
          <a:p>
            <a:pPr marL="342900" indent="-342900">
              <a:spcBef>
                <a:spcPts val="200"/>
              </a:spcBef>
              <a:spcAft>
                <a:spcPts val="0"/>
              </a:spcAft>
              <a:buClrTx/>
              <a:buFont typeface="Wingdings" panose="05000000000000000000" pitchFamily="2" charset="2"/>
              <a:buChar char="l"/>
            </a:pPr>
            <a:r>
              <a:rPr lang="zh-CN" altLang="en-US" sz="2200" dirty="0"/>
              <a:t>数据处理模块</a:t>
            </a:r>
            <a:endParaRPr lang="en-US" altLang="zh-CN" sz="2200" dirty="0"/>
          </a:p>
          <a:p>
            <a:pPr lvl="1">
              <a:spcBef>
                <a:spcPts val="200"/>
              </a:spcBef>
              <a:spcAft>
                <a:spcPts val="0"/>
              </a:spcAft>
              <a:buClrTx/>
              <a:buFont typeface="Wingdings" panose="05000000000000000000" pitchFamily="2" charset="2"/>
              <a:buChar char="Ø"/>
            </a:pPr>
            <a:r>
              <a:rPr lang="zh-CN" altLang="en-US" sz="1800" dirty="0"/>
              <a:t>在线数据格式检查</a:t>
            </a:r>
            <a:endParaRPr lang="en-US" altLang="zh-CN" sz="1800" dirty="0"/>
          </a:p>
          <a:p>
            <a:pPr lvl="1">
              <a:spcBef>
                <a:spcPts val="200"/>
              </a:spcBef>
              <a:spcAft>
                <a:spcPts val="0"/>
              </a:spcAft>
              <a:buClrTx/>
              <a:buFont typeface="Wingdings" panose="05000000000000000000" pitchFamily="2" charset="2"/>
              <a:buChar char="Ø"/>
            </a:pPr>
            <a:r>
              <a:rPr lang="zh-CN" altLang="en-US" sz="1800" dirty="0"/>
              <a:t>（抽样）在线数据解析</a:t>
            </a:r>
            <a:endParaRPr lang="en-US" altLang="zh-CN" sz="1800" dirty="0"/>
          </a:p>
          <a:p>
            <a:pPr marL="342900" indent="-342900">
              <a:spcBef>
                <a:spcPts val="200"/>
              </a:spcBef>
              <a:spcAft>
                <a:spcPts val="0"/>
              </a:spcAft>
              <a:buClrTx/>
              <a:buFont typeface="Wingdings" panose="05000000000000000000" pitchFamily="2" charset="2"/>
              <a:buChar char="l"/>
            </a:pPr>
            <a:r>
              <a:rPr lang="zh-CN" altLang="en-US" sz="2200" dirty="0"/>
              <a:t>存储模块</a:t>
            </a:r>
            <a:endParaRPr lang="en-US" altLang="zh-CN" sz="2200" dirty="0"/>
          </a:p>
          <a:p>
            <a:pPr lvl="1">
              <a:spcBef>
                <a:spcPts val="200"/>
              </a:spcBef>
              <a:spcAft>
                <a:spcPts val="0"/>
              </a:spcAft>
              <a:buClrTx/>
              <a:buFont typeface="Wingdings" panose="05000000000000000000" pitchFamily="2" charset="2"/>
              <a:buChar char="Ø"/>
            </a:pPr>
            <a:r>
              <a:rPr lang="zh-CN" altLang="en-US" sz="1800" dirty="0"/>
              <a:t>路径支持定义</a:t>
            </a:r>
            <a:endParaRPr lang="en-US" altLang="zh-CN" sz="1800" dirty="0"/>
          </a:p>
          <a:p>
            <a:pPr lvl="1">
              <a:spcBef>
                <a:spcPts val="200"/>
              </a:spcBef>
              <a:spcAft>
                <a:spcPts val="0"/>
              </a:spcAft>
              <a:buClrTx/>
              <a:buFont typeface="Wingdings" panose="05000000000000000000" pitchFamily="2" charset="2"/>
              <a:buChar char="Ø"/>
            </a:pPr>
            <a:r>
              <a:rPr lang="zh-CN" altLang="en-US" sz="1800" dirty="0"/>
              <a:t>可按照大小实现文件切分</a:t>
            </a:r>
            <a:endParaRPr lang="en-US" altLang="zh-CN" sz="1800" dirty="0"/>
          </a:p>
        </p:txBody>
      </p:sp>
    </p:spTree>
  </p:cSld>
  <p:clrMapOvr>
    <a:masterClrMapping/>
  </p:clrMapOvr>
  <mc:AlternateContent xmlns:mc="http://schemas.openxmlformats.org/markup-compatibility/2006">
    <mc:Choice xmlns:p14="http://schemas.microsoft.com/office/powerpoint/2010/main" Requires="p14">
      <p:transition spd="slow" p14:dur="2000" advTm="48984"/>
    </mc:Choice>
    <mc:Fallback>
      <p:transition spd="slow" advTm="4898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918677" y="1553700"/>
            <a:ext cx="10218822" cy="1535674"/>
          </a:xfrm>
          <a:prstGeom prst="rect">
            <a:avLst/>
          </a:prstGeom>
        </p:spPr>
      </p:pic>
      <p:sp>
        <p:nvSpPr>
          <p:cNvPr id="2" name="标题 1"/>
          <p:cNvSpPr>
            <a:spLocks noGrp="1"/>
          </p:cNvSpPr>
          <p:nvPr>
            <p:ph type="title"/>
          </p:nvPr>
        </p:nvSpPr>
        <p:spPr/>
        <p:txBody>
          <a:bodyPr>
            <a:normAutofit/>
          </a:bodyPr>
          <a:lstStyle/>
          <a:p>
            <a:r>
              <a:rPr lang="zh-CN" altLang="en-US" sz="3200" dirty="0"/>
              <a:t>数据流软件的设计与实现 </a:t>
            </a:r>
            <a:r>
              <a:rPr lang="en-US" altLang="zh-CN" sz="3200" dirty="0"/>
              <a:t>– </a:t>
            </a:r>
            <a:r>
              <a:rPr lang="zh-CN" altLang="en-US" sz="3200" dirty="0"/>
              <a:t>电子学配置与配置管理</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1054501" y="1263970"/>
            <a:ext cx="3871494" cy="443263"/>
          </a:xfrm>
          <a:prstGeom prst="rect">
            <a:avLst/>
          </a:prstGeom>
          <a:noFill/>
        </p:spPr>
        <p:txBody>
          <a:bodyPr wrap="square" rtlCol="0">
            <a:spAutoFit/>
          </a:bodyPr>
          <a:lstStyle/>
          <a:p>
            <a:pPr marL="342900" indent="-342900" algn="just">
              <a:lnSpc>
                <a:spcPct val="126000"/>
              </a:lnSpc>
              <a:buFont typeface="Wingdings" panose="05000000000000000000" pitchFamily="2" charset="2"/>
              <a:buChar char="l"/>
            </a:pPr>
            <a:r>
              <a:rPr lang="zh-CN" altLang="en-US" sz="2000" b="1" dirty="0">
                <a:latin typeface="Times New Roman" panose="02020603050405020304" pitchFamily="18" charset="0"/>
                <a:cs typeface="times" panose="02020603050405020304" pitchFamily="18" charset="0"/>
              </a:rPr>
              <a:t>电子学配置整体流程</a:t>
            </a:r>
            <a:endParaRPr lang="zh-CN" altLang="en-US" sz="2000" b="1" dirty="0">
              <a:latin typeface="Times New Roman" panose="02020603050405020304" pitchFamily="18" charset="0"/>
              <a:cs typeface="times" panose="02020603050405020304" pitchFamily="18" charset="0"/>
            </a:endParaRPr>
          </a:p>
        </p:txBody>
      </p:sp>
      <p:sp>
        <p:nvSpPr>
          <p:cNvPr id="8" name="文本框 7"/>
          <p:cNvSpPr txBox="1"/>
          <p:nvPr/>
        </p:nvSpPr>
        <p:spPr>
          <a:xfrm>
            <a:off x="6277811" y="5921469"/>
            <a:ext cx="5258039" cy="440185"/>
          </a:xfrm>
          <a:prstGeom prst="rect">
            <a:avLst/>
          </a:prstGeom>
          <a:noFill/>
        </p:spPr>
        <p:txBody>
          <a:bodyPr wrap="square" rtlCol="0">
            <a:spAutoFit/>
          </a:bodyPr>
          <a:lstStyle/>
          <a:p>
            <a:pPr marL="342900" indent="-34290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电子学配置模块基于配置文件完成配置</a:t>
            </a:r>
            <a:endParaRPr lang="en-US" altLang="zh-CN" sz="2000" dirty="0">
              <a:latin typeface="Times New Roman" panose="02020603050405020304" pitchFamily="18" charset="0"/>
              <a:cs typeface="times" panose="02020603050405020304" pitchFamily="18" charset="0"/>
            </a:endParaRPr>
          </a:p>
        </p:txBody>
      </p:sp>
      <p:sp>
        <p:nvSpPr>
          <p:cNvPr id="9" name="矩形 8"/>
          <p:cNvSpPr/>
          <p:nvPr/>
        </p:nvSpPr>
        <p:spPr>
          <a:xfrm>
            <a:off x="777595" y="5689567"/>
            <a:ext cx="5500216" cy="757259"/>
          </a:xfrm>
          <a:prstGeom prst="rect">
            <a:avLst/>
          </a:prstGeom>
        </p:spPr>
        <p:txBody>
          <a:bodyPr wrap="square">
            <a:spAutoFit/>
          </a:bodyPr>
          <a:lstStyle/>
          <a:p>
            <a:pPr marL="285750" indent="-285750" algn="just">
              <a:lnSpc>
                <a:spcPct val="126000"/>
              </a:lnSpc>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用户通过界面实现对修改配置文件。</a:t>
            </a:r>
            <a:endParaRPr lang="en-US" altLang="zh-CN"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zh-CN" altLang="en-US" b="1" dirty="0">
                <a:solidFill>
                  <a:srgbClr val="0000FF"/>
                </a:solidFill>
                <a:latin typeface="Times New Roman" panose="02020603050405020304" pitchFamily="18" charset="0"/>
                <a:cs typeface="times" panose="02020603050405020304" pitchFamily="18" charset="0"/>
              </a:rPr>
              <a:t>多级配置文件</a:t>
            </a:r>
            <a:endParaRPr lang="zh-CN" altLang="en-US" b="1" dirty="0">
              <a:solidFill>
                <a:srgbClr val="0000FF"/>
              </a:solidFill>
              <a:latin typeface="Times New Roman" panose="02020603050405020304" pitchFamily="18" charset="0"/>
              <a:cs typeface="times" panose="02020603050405020304" pitchFamily="18" charset="0"/>
            </a:endParaRPr>
          </a:p>
        </p:txBody>
      </p:sp>
      <p:grpSp>
        <p:nvGrpSpPr>
          <p:cNvPr id="11" name="组合 10"/>
          <p:cNvGrpSpPr/>
          <p:nvPr/>
        </p:nvGrpSpPr>
        <p:grpSpPr>
          <a:xfrm>
            <a:off x="868279" y="3219613"/>
            <a:ext cx="4630822" cy="2175626"/>
            <a:chOff x="6192253" y="4046123"/>
            <a:chExt cx="5095875" cy="2409794"/>
          </a:xfrm>
        </p:grpSpPr>
        <p:pic>
          <p:nvPicPr>
            <p:cNvPr id="12" name="图片 11"/>
            <p:cNvPicPr/>
            <p:nvPr/>
          </p:nvPicPr>
          <p:blipFill>
            <a:blip r:embed="rId2"/>
            <a:stretch>
              <a:fillRect/>
            </a:stretch>
          </p:blipFill>
          <p:spPr>
            <a:xfrm>
              <a:off x="6192253" y="4046123"/>
              <a:ext cx="5095875" cy="2087245"/>
            </a:xfrm>
            <a:prstGeom prst="rect">
              <a:avLst/>
            </a:prstGeom>
          </p:spPr>
        </p:pic>
        <p:sp>
          <p:nvSpPr>
            <p:cNvPr id="13" name="文本框 12"/>
            <p:cNvSpPr txBox="1"/>
            <p:nvPr/>
          </p:nvSpPr>
          <p:spPr>
            <a:xfrm>
              <a:off x="7572232" y="6060960"/>
              <a:ext cx="2335915" cy="394957"/>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400" dirty="0">
                  <a:latin typeface="黑体" panose="02010609060101010101" pitchFamily="49" charset="-122"/>
                  <a:ea typeface="黑体" panose="02010609060101010101" pitchFamily="49" charset="-122"/>
                  <a:cs typeface="times" panose="02020603050405020304" pitchFamily="18" charset="0"/>
                </a:rPr>
                <a:t>Telescope</a:t>
              </a:r>
              <a:r>
                <a:rPr lang="zh-CN" altLang="en-US" sz="1400" dirty="0">
                  <a:latin typeface="黑体" panose="02010609060101010101" pitchFamily="49" charset="-122"/>
                  <a:ea typeface="黑体" panose="02010609060101010101" pitchFamily="49" charset="-122"/>
                  <a:cs typeface="times" panose="02020603050405020304" pitchFamily="18" charset="0"/>
                </a:rPr>
                <a:t>配置管理界面</a:t>
              </a:r>
              <a:endParaRPr lang="zh-CN" altLang="en-US" sz="1400" dirty="0">
                <a:latin typeface="黑体" panose="02010609060101010101" pitchFamily="49" charset="-122"/>
                <a:ea typeface="黑体" panose="02010609060101010101" pitchFamily="49" charset="-122"/>
                <a:cs typeface="times" panose="02020603050405020304" pitchFamily="18" charset="0"/>
              </a:endParaRPr>
            </a:p>
          </p:txBody>
        </p:sp>
      </p:grpSp>
      <p:grpSp>
        <p:nvGrpSpPr>
          <p:cNvPr id="6" name="组合 5"/>
          <p:cNvGrpSpPr/>
          <p:nvPr/>
        </p:nvGrpSpPr>
        <p:grpSpPr>
          <a:xfrm>
            <a:off x="6018445" y="3184266"/>
            <a:ext cx="2308860" cy="2550139"/>
            <a:chOff x="6658588" y="3074447"/>
            <a:chExt cx="2308860" cy="2550139"/>
          </a:xfrm>
        </p:grpSpPr>
        <p:pic>
          <p:nvPicPr>
            <p:cNvPr id="14" name="图片 13"/>
            <p:cNvPicPr/>
            <p:nvPr/>
          </p:nvPicPr>
          <p:blipFill rotWithShape="1">
            <a:blip r:embed="rId3"/>
            <a:srcRect t="26836" b="7268"/>
            <a:stretch>
              <a:fillRect/>
            </a:stretch>
          </p:blipFill>
          <p:spPr bwMode="auto">
            <a:xfrm>
              <a:off x="6658588" y="3074447"/>
              <a:ext cx="2308860" cy="2229853"/>
            </a:xfrm>
            <a:prstGeom prst="rect">
              <a:avLst/>
            </a:prstGeom>
            <a:ln>
              <a:noFill/>
            </a:ln>
          </p:spPr>
        </p:pic>
        <p:sp>
          <p:nvSpPr>
            <p:cNvPr id="15" name="文本框 14"/>
            <p:cNvSpPr txBox="1"/>
            <p:nvPr/>
          </p:nvSpPr>
          <p:spPr>
            <a:xfrm>
              <a:off x="6751649" y="5299945"/>
              <a:ext cx="2122738" cy="324641"/>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400" dirty="0">
                  <a:latin typeface="黑体" panose="02010609060101010101" pitchFamily="49" charset="-122"/>
                  <a:ea typeface="黑体" panose="02010609060101010101" pitchFamily="49" charset="-122"/>
                  <a:cs typeface="times" panose="02020603050405020304" pitchFamily="18" charset="0"/>
                </a:rPr>
                <a:t>Telescope</a:t>
              </a:r>
              <a:r>
                <a:rPr lang="zh-CN" altLang="en-US" sz="1400" dirty="0">
                  <a:latin typeface="黑体" panose="02010609060101010101" pitchFamily="49" charset="-122"/>
                  <a:ea typeface="黑体" panose="02010609060101010101" pitchFamily="49" charset="-122"/>
                  <a:cs typeface="times" panose="02020603050405020304" pitchFamily="18" charset="0"/>
                </a:rPr>
                <a:t>配置文件节选</a:t>
              </a:r>
              <a:endParaRPr lang="zh-CN" altLang="en-US" sz="1400" dirty="0">
                <a:latin typeface="黑体" panose="02010609060101010101" pitchFamily="49" charset="-122"/>
                <a:ea typeface="黑体" panose="02010609060101010101" pitchFamily="49" charset="-122"/>
                <a:cs typeface="times" panose="02020603050405020304" pitchFamily="18" charset="0"/>
              </a:endParaRPr>
            </a:p>
          </p:txBody>
        </p:sp>
      </p:grpSp>
      <p:grpSp>
        <p:nvGrpSpPr>
          <p:cNvPr id="18" name="组合 17"/>
          <p:cNvGrpSpPr/>
          <p:nvPr/>
        </p:nvGrpSpPr>
        <p:grpSpPr>
          <a:xfrm>
            <a:off x="8426918" y="3379104"/>
            <a:ext cx="3599848" cy="1780711"/>
            <a:chOff x="8426918" y="3219613"/>
            <a:chExt cx="3599848" cy="1780711"/>
          </a:xfrm>
        </p:grpSpPr>
        <p:pic>
          <p:nvPicPr>
            <p:cNvPr id="16" name="图片 15"/>
            <p:cNvPicPr>
              <a:picLocks noChangeAspect="1"/>
            </p:cNvPicPr>
            <p:nvPr/>
          </p:nvPicPr>
          <p:blipFill rotWithShape="1">
            <a:blip r:embed="rId4"/>
            <a:srcRect l="11684" r="24522"/>
            <a:stretch>
              <a:fillRect/>
            </a:stretch>
          </p:blipFill>
          <p:spPr>
            <a:xfrm>
              <a:off x="8480925" y="3219613"/>
              <a:ext cx="3545841" cy="1780711"/>
            </a:xfrm>
            <a:prstGeom prst="rect">
              <a:avLst/>
            </a:prstGeom>
          </p:spPr>
        </p:pic>
        <p:sp>
          <p:nvSpPr>
            <p:cNvPr id="17" name="矩形 16"/>
            <p:cNvSpPr/>
            <p:nvPr/>
          </p:nvSpPr>
          <p:spPr>
            <a:xfrm>
              <a:off x="8426918" y="4109968"/>
              <a:ext cx="553453" cy="216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64992"/>
    </mc:Choice>
    <mc:Fallback>
      <p:transition spd="slow" advTm="6499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t>基础服务软件的设计与实现 </a:t>
            </a:r>
            <a:r>
              <a:rPr lang="en-US" altLang="zh-CN" sz="3200" dirty="0"/>
              <a:t>-- </a:t>
            </a:r>
            <a:r>
              <a:rPr lang="zh-CN" altLang="en-US" sz="3200" dirty="0"/>
              <a:t>整体结构</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8" name="矩形 7"/>
          <p:cNvSpPr/>
          <p:nvPr/>
        </p:nvSpPr>
        <p:spPr>
          <a:xfrm>
            <a:off x="6896516" y="1196788"/>
            <a:ext cx="4927183" cy="3415030"/>
          </a:xfrm>
          <a:prstGeom prst="rect">
            <a:avLst/>
          </a:prstGeom>
          <a:ln>
            <a:noFill/>
          </a:ln>
        </p:spPr>
        <p:txBody>
          <a:bodyPr wrap="square">
            <a:spAutoFit/>
          </a:bodyPr>
          <a:lstStyle/>
          <a:p>
            <a:pPr marL="342900" lvl="0" indent="-342900" rtl="0" fontAlgn="auto">
              <a:lnSpc>
                <a:spcPct val="150000"/>
              </a:lnSpc>
              <a:spcBef>
                <a:spcPts val="0"/>
              </a:spcBef>
              <a:spcAft>
                <a:spcPts val="0"/>
              </a:spcAft>
              <a:buFont typeface="Wingdings" panose="05000000000000000000" pitchFamily="2" charset="2"/>
              <a:buChar char="l"/>
              <a:defRPr/>
            </a:pPr>
            <a:r>
              <a:rPr lang="zh-CN" altLang="en-US" sz="2400" b="1" dirty="0">
                <a:solidFill>
                  <a:srgbClr val="0000FF"/>
                </a:solidFill>
                <a:latin typeface="+mj-ea"/>
                <a:ea typeface="+mj-ea"/>
                <a:sym typeface="+mn-ea"/>
              </a:rPr>
              <a:t>模块化设计策略</a:t>
            </a:r>
            <a:endParaRPr lang="en-US" altLang="zh-CN" sz="2400" b="1" dirty="0">
              <a:solidFill>
                <a:srgbClr val="0000FF"/>
              </a:solidFill>
              <a:latin typeface="+mj-ea"/>
              <a:ea typeface="+mj-ea"/>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运行控制模块</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状态监测模块</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配置管理模块</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图形用户界面</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日志管理</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在线数据监测及</a:t>
            </a: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rPr>
              <a:t>EPICS</a:t>
            </a: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监测</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 name="矩形 8"/>
          <p:cNvSpPr/>
          <p:nvPr/>
        </p:nvSpPr>
        <p:spPr>
          <a:xfrm>
            <a:off x="6896516" y="4420345"/>
            <a:ext cx="4463876" cy="1972912"/>
          </a:xfrm>
          <a:prstGeom prst="rect">
            <a:avLst/>
          </a:prstGeom>
          <a:ln>
            <a:noFill/>
          </a:ln>
        </p:spPr>
        <p:txBody>
          <a:bodyPr wrap="square">
            <a:spAutoFit/>
          </a:bodyPr>
          <a:lstStyle/>
          <a:p>
            <a:pPr marL="342900" indent="-342900">
              <a:lnSpc>
                <a:spcPct val="150000"/>
              </a:lnSpc>
              <a:buFont typeface="Wingdings" panose="05000000000000000000" pitchFamily="2" charset="2"/>
              <a:buChar char="l"/>
              <a:defRPr/>
            </a:pPr>
            <a:r>
              <a:rPr lang="zh-CN" altLang="en-US" sz="2400" b="1" dirty="0">
                <a:solidFill>
                  <a:srgbClr val="0000FF"/>
                </a:solidFill>
                <a:latin typeface="+mj-ea"/>
                <a:ea typeface="+mj-ea"/>
                <a:sym typeface="+mn-ea"/>
              </a:rPr>
              <a:t>参数传递方式</a:t>
            </a:r>
            <a:endParaRPr lang="en-US" altLang="zh-CN" sz="2400" b="1" dirty="0">
              <a:solidFill>
                <a:srgbClr val="0000FF"/>
              </a:solidFill>
              <a:latin typeface="+mj-ea"/>
              <a:ea typeface="+mj-ea"/>
              <a:sym typeface="+mn-ea"/>
            </a:endParaRPr>
          </a:p>
          <a:p>
            <a:pPr marL="628650" lvl="0" indent="-342900" rtl="0" fontAlgn="auto">
              <a:lnSpc>
                <a:spcPct val="150000"/>
              </a:lnSpc>
              <a:spcBef>
                <a:spcPts val="0"/>
              </a:spcBef>
              <a:spcAft>
                <a:spcPts val="0"/>
              </a:spcAft>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解析后数据据：</a:t>
            </a: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rPr>
              <a:t>Kafka</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628650" lvl="0" indent="-342900">
              <a:lnSpc>
                <a:spcPct val="150000"/>
              </a:lnSpc>
              <a:buFont typeface="Wingdings" panose="05000000000000000000" pitchFamily="2" charset="2"/>
              <a:buChar char="Ø"/>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sym typeface="+mn-ea"/>
              </a:rPr>
              <a:t>控制命令：</a:t>
            </a:r>
            <a:r>
              <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rPr>
              <a:t>Blocking Queue</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marL="628650" lvl="0" indent="-342900">
              <a:lnSpc>
                <a:spcPct val="150000"/>
              </a:lnSpc>
              <a:buFont typeface="Wingdings" panose="05000000000000000000" pitchFamily="2" charset="2"/>
              <a:buChar char="Ø"/>
              <a:defRPr/>
            </a:pPr>
            <a:r>
              <a:rPr lang="zh-CN" altLang="en-US" sz="2000" dirty="0">
                <a:effectLst/>
                <a:latin typeface="Times New Roman" panose="02020603050405020304" pitchFamily="18" charset="0"/>
                <a:ea typeface="宋体" panose="02010600030101010101" pitchFamily="2" charset="-122"/>
                <a:cs typeface="Times New Roman" panose="02020603050405020304" pitchFamily="18" charset="0"/>
                <a:sym typeface="+mn-ea"/>
              </a:rPr>
              <a:t>配置信息：配置文件</a:t>
            </a:r>
            <a:endParaRPr lang="en-US" altLang="zh-CN" sz="1800" dirty="0">
              <a:effectLst/>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6" name="组合 5"/>
          <p:cNvGrpSpPr/>
          <p:nvPr/>
        </p:nvGrpSpPr>
        <p:grpSpPr>
          <a:xfrm>
            <a:off x="327612" y="1535639"/>
            <a:ext cx="6289505" cy="4449525"/>
            <a:chOff x="594360" y="2201911"/>
            <a:chExt cx="6488504" cy="4107984"/>
          </a:xfrm>
        </p:grpSpPr>
        <p:pic>
          <p:nvPicPr>
            <p:cNvPr id="11" name="图片 10"/>
            <p:cNvPicPr/>
            <p:nvPr/>
          </p:nvPicPr>
          <p:blipFill>
            <a:blip r:embed="rId1"/>
            <a:stretch>
              <a:fillRect/>
            </a:stretch>
          </p:blipFill>
          <p:spPr bwMode="auto">
            <a:xfrm>
              <a:off x="594360" y="2201911"/>
              <a:ext cx="6488504" cy="4107984"/>
            </a:xfrm>
            <a:prstGeom prst="rect">
              <a:avLst/>
            </a:prstGeom>
            <a:noFill/>
          </p:spPr>
        </p:pic>
        <p:sp>
          <p:nvSpPr>
            <p:cNvPr id="3" name="矩形 2"/>
            <p:cNvSpPr/>
            <p:nvPr/>
          </p:nvSpPr>
          <p:spPr>
            <a:xfrm>
              <a:off x="636336" y="2201911"/>
              <a:ext cx="6358823" cy="3415467"/>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2000" advTm="18890"/>
    </mc:Choice>
    <mc:Fallback>
      <p:transition spd="slow" advTm="1889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200" dirty="0"/>
              <a:t>基础服务软件的设计与实现 </a:t>
            </a:r>
            <a:r>
              <a:rPr lang="en-US" altLang="zh-CN" sz="3200" dirty="0"/>
              <a:t>– </a:t>
            </a:r>
            <a:r>
              <a:rPr lang="zh-CN" altLang="en-US" sz="3200" dirty="0"/>
              <a:t>运行控制及状态监测</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610670" y="1266505"/>
            <a:ext cx="6939814" cy="2030171"/>
          </a:xfrm>
          <a:prstGeom prst="rect">
            <a:avLst/>
          </a:prstGeom>
          <a:noFill/>
        </p:spPr>
        <p:txBody>
          <a:bodyPr wrap="square" rtlCol="0">
            <a:spAutoFit/>
          </a:bodyPr>
          <a:lstStyle/>
          <a:p>
            <a:pPr marL="342900" indent="-342900" algn="just">
              <a:lnSpc>
                <a:spcPct val="126000"/>
              </a:lnSpc>
              <a:buFont typeface="Wingdings" panose="05000000000000000000" pitchFamily="2" charset="2"/>
              <a:buChar char="l"/>
            </a:pPr>
            <a:r>
              <a:rPr lang="zh-CN" altLang="en-US" sz="2200" b="1" dirty="0">
                <a:solidFill>
                  <a:srgbClr val="0000FF"/>
                </a:solidFill>
                <a:latin typeface="Times New Roman" panose="02020603050405020304" pitchFamily="18" charset="0"/>
                <a:cs typeface="times" panose="02020603050405020304" pitchFamily="18" charset="0"/>
              </a:rPr>
              <a:t>运行控制模块</a:t>
            </a:r>
            <a:endParaRPr lang="en-US" altLang="zh-CN" sz="2200" b="1" dirty="0">
              <a:solidFill>
                <a:srgbClr val="0000FF"/>
              </a:solidFill>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用户控制实验运行的接口</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协调基础服务软件各模块工作</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向数据流软件发送指令，配合状态机实现数据流软件控制</a:t>
            </a:r>
            <a:endParaRPr lang="zh-CN" altLang="en-US" sz="2000" dirty="0">
              <a:latin typeface="Times New Roman" panose="02020603050405020304" pitchFamily="18" charset="0"/>
              <a:cs typeface="times" panose="02020603050405020304" pitchFamily="18" charset="0"/>
            </a:endParaRPr>
          </a:p>
        </p:txBody>
      </p:sp>
      <p:pic>
        <p:nvPicPr>
          <p:cNvPr id="7" name="图片 6"/>
          <p:cNvPicPr>
            <a:picLocks noChangeAspect="1"/>
          </p:cNvPicPr>
          <p:nvPr/>
        </p:nvPicPr>
        <p:blipFill rotWithShape="1">
          <a:blip r:embed="rId1"/>
          <a:srcRect l="8532" t="5543" r="11562" b="5961"/>
          <a:stretch>
            <a:fillRect/>
          </a:stretch>
        </p:blipFill>
        <p:spPr>
          <a:xfrm>
            <a:off x="7780023" y="1196788"/>
            <a:ext cx="1628100" cy="2232211"/>
          </a:xfrm>
          <a:prstGeom prst="rect">
            <a:avLst/>
          </a:prstGeom>
        </p:spPr>
      </p:pic>
      <p:sp>
        <p:nvSpPr>
          <p:cNvPr id="10" name="圆角矩形标注 28"/>
          <p:cNvSpPr/>
          <p:nvPr/>
        </p:nvSpPr>
        <p:spPr>
          <a:xfrm>
            <a:off x="9270140" y="2221821"/>
            <a:ext cx="2023523" cy="540786"/>
          </a:xfrm>
          <a:prstGeom prst="wedgeRoundRectCallout">
            <a:avLst>
              <a:gd name="adj1" fmla="val -42740"/>
              <a:gd name="adj2" fmla="val -1178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b="1" dirty="0">
                <a:latin typeface="微软雅黑" panose="020B0503020204020204" charset="-122"/>
                <a:ea typeface="微软雅黑" panose="020B0503020204020204" charset="-122"/>
              </a:rPr>
              <a:t>运行控制按钮</a:t>
            </a:r>
            <a:endParaRPr lang="zh-CN" altLang="en-US" b="1" dirty="0">
              <a:latin typeface="微软雅黑" panose="020B0503020204020204" charset="-122"/>
              <a:ea typeface="微软雅黑" panose="020B0503020204020204" charset="-122"/>
            </a:endParaRPr>
          </a:p>
        </p:txBody>
      </p:sp>
      <p:sp>
        <p:nvSpPr>
          <p:cNvPr id="11" name="文本框 10"/>
          <p:cNvSpPr txBox="1"/>
          <p:nvPr/>
        </p:nvSpPr>
        <p:spPr>
          <a:xfrm>
            <a:off x="610670" y="3366393"/>
            <a:ext cx="7008588" cy="2766976"/>
          </a:xfrm>
          <a:prstGeom prst="rect">
            <a:avLst/>
          </a:prstGeom>
          <a:noFill/>
        </p:spPr>
        <p:txBody>
          <a:bodyPr wrap="square" rtlCol="0">
            <a:spAutoFit/>
          </a:bodyPr>
          <a:lstStyle/>
          <a:p>
            <a:pPr marL="342900" indent="-342900" algn="just">
              <a:lnSpc>
                <a:spcPct val="126000"/>
              </a:lnSpc>
              <a:buFont typeface="Wingdings" panose="05000000000000000000" pitchFamily="2" charset="2"/>
              <a:buChar char="l"/>
            </a:pPr>
            <a:r>
              <a:rPr lang="zh-CN" altLang="en-US" sz="2000" b="1" dirty="0">
                <a:solidFill>
                  <a:srgbClr val="0000FF"/>
                </a:solidFill>
                <a:latin typeface="Times New Roman" panose="02020603050405020304" pitchFamily="18" charset="0"/>
                <a:cs typeface="times" panose="02020603050405020304" pitchFamily="18" charset="0"/>
              </a:rPr>
              <a:t>状态监测模块</a:t>
            </a:r>
            <a:endParaRPr lang="en-US" altLang="zh-CN" sz="2000" b="1" dirty="0">
              <a:solidFill>
                <a:srgbClr val="0000FF"/>
              </a:solidFill>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系统监测：包括状态机监测及运行时间监测</a:t>
            </a:r>
            <a:endParaRPr lang="en-US" altLang="zh-CN" sz="2000" dirty="0">
              <a:latin typeface="Times New Roman" panose="02020603050405020304" pitchFamily="18" charset="0"/>
              <a:cs typeface="times" panose="02020603050405020304" pitchFamily="18" charset="0"/>
            </a:endParaRPr>
          </a:p>
          <a:p>
            <a:pPr marL="1257300" lvl="2" indent="-342900" algn="just">
              <a:lnSpc>
                <a:spcPct val="126000"/>
              </a:lnSpc>
              <a:buFont typeface="Arial" panose="020B0604020202020204" pitchFamily="34" charset="0"/>
              <a:buChar char="•"/>
            </a:pPr>
            <a:r>
              <a:rPr lang="zh-CN" altLang="en-US" sz="2000" dirty="0">
                <a:latin typeface="Times New Roman" panose="02020603050405020304" pitchFamily="18" charset="0"/>
                <a:cs typeface="times" panose="02020603050405020304" pitchFamily="18" charset="0"/>
              </a:rPr>
              <a:t>状态机监测：显示当前状态机状态并控制主界面相关控件的使能（</a:t>
            </a:r>
            <a:r>
              <a:rPr lang="en-US" altLang="zh-CN" sz="2000" dirty="0">
                <a:latin typeface="Times New Roman" panose="02020603050405020304" pitchFamily="18" charset="0"/>
                <a:cs typeface="times" panose="02020603050405020304" pitchFamily="18" charset="0"/>
              </a:rPr>
              <a:t>Enable</a:t>
            </a:r>
            <a:r>
              <a:rPr lang="zh-CN" altLang="en-US" sz="2000" dirty="0">
                <a:latin typeface="Times New Roman" panose="02020603050405020304" pitchFamily="18" charset="0"/>
                <a:cs typeface="times" panose="02020603050405020304" pitchFamily="18" charset="0"/>
              </a:rPr>
              <a:t>）和禁止（</a:t>
            </a:r>
            <a:r>
              <a:rPr lang="en-US" altLang="zh-CN" sz="2000" dirty="0">
                <a:latin typeface="Times New Roman" panose="02020603050405020304" pitchFamily="18" charset="0"/>
                <a:cs typeface="times" panose="02020603050405020304" pitchFamily="18" charset="0"/>
              </a:rPr>
              <a:t>Disable</a:t>
            </a:r>
            <a:r>
              <a:rPr lang="zh-CN" altLang="en-US" sz="2000" dirty="0">
                <a:latin typeface="Times New Roman" panose="02020603050405020304" pitchFamily="18" charset="0"/>
                <a:cs typeface="times" panose="02020603050405020304" pitchFamily="18" charset="0"/>
              </a:rPr>
              <a:t>）</a:t>
            </a:r>
            <a:endParaRPr lang="en-US" altLang="zh-CN" sz="2000" dirty="0">
              <a:latin typeface="Times New Roman" panose="02020603050405020304" pitchFamily="18" charset="0"/>
              <a:cs typeface="times" panose="02020603050405020304" pitchFamily="18" charset="0"/>
            </a:endParaRPr>
          </a:p>
          <a:p>
            <a:pPr marL="1257300" lvl="2" indent="-342900" algn="just">
              <a:lnSpc>
                <a:spcPct val="126000"/>
              </a:lnSpc>
              <a:buFont typeface="Arial" panose="020B0604020202020204" pitchFamily="34" charset="0"/>
              <a:buChar char="•"/>
            </a:pPr>
            <a:r>
              <a:rPr lang="zh-CN" altLang="en-US" sz="2000" dirty="0">
                <a:latin typeface="Times New Roman" panose="02020603050405020304" pitchFamily="18" charset="0"/>
                <a:cs typeface="times" panose="02020603050405020304" pitchFamily="18" charset="0"/>
              </a:rPr>
              <a:t>运行时间监测：</a:t>
            </a:r>
            <a:r>
              <a:rPr lang="zh-CN" altLang="en-US" sz="2000" b="1" dirty="0">
                <a:solidFill>
                  <a:srgbClr val="0000FF"/>
                </a:solidFill>
                <a:latin typeface="Times New Roman" panose="02020603050405020304" pitchFamily="18" charset="0"/>
                <a:cs typeface="times" panose="02020603050405020304" pitchFamily="18" charset="0"/>
              </a:rPr>
              <a:t>记录并显示运行时间</a:t>
            </a:r>
            <a:r>
              <a:rPr lang="zh-CN" altLang="en-US" sz="2000" dirty="0">
                <a:latin typeface="Times New Roman" panose="02020603050405020304" pitchFamily="18" charset="0"/>
                <a:cs typeface="times" panose="02020603050405020304" pitchFamily="18" charset="0"/>
              </a:rPr>
              <a:t>并实现</a:t>
            </a:r>
            <a:r>
              <a:rPr lang="zh-CN" altLang="en-US" sz="2000" b="1" dirty="0">
                <a:solidFill>
                  <a:srgbClr val="0000FF"/>
                </a:solidFill>
                <a:latin typeface="Times New Roman" panose="02020603050405020304" pitchFamily="18" charset="0"/>
                <a:cs typeface="times" panose="02020603050405020304" pitchFamily="18" charset="0"/>
              </a:rPr>
              <a:t>定时取数</a:t>
            </a:r>
            <a:r>
              <a:rPr lang="zh-CN" altLang="en-US" sz="2000" dirty="0">
                <a:latin typeface="Times New Roman" panose="02020603050405020304" pitchFamily="18" charset="0"/>
                <a:cs typeface="times" panose="02020603050405020304" pitchFamily="18" charset="0"/>
              </a:rPr>
              <a:t>功能</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日志显示：与日志处理模块配合，显示重要日志</a:t>
            </a:r>
            <a:endParaRPr lang="zh-CN" altLang="en-US" sz="2000" dirty="0">
              <a:latin typeface="Times New Roman" panose="02020603050405020304" pitchFamily="18" charset="0"/>
              <a:cs typeface="times" panose="02020603050405020304" pitchFamily="18" charset="0"/>
            </a:endParaRPr>
          </a:p>
        </p:txBody>
      </p:sp>
      <p:pic>
        <p:nvPicPr>
          <p:cNvPr id="12" name="图片 11"/>
          <p:cNvPicPr/>
          <p:nvPr/>
        </p:nvPicPr>
        <p:blipFill>
          <a:blip r:embed="rId2"/>
          <a:stretch>
            <a:fillRect/>
          </a:stretch>
        </p:blipFill>
        <p:spPr bwMode="auto">
          <a:xfrm>
            <a:off x="7780023" y="3428999"/>
            <a:ext cx="4095057" cy="295191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7197"/>
    </mc:Choice>
    <mc:Fallback>
      <p:transition spd="slow" advTm="2719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200" dirty="0"/>
              <a:t>基础服务软件的设计与实现 </a:t>
            </a:r>
            <a:r>
              <a:rPr lang="en-US" altLang="zh-CN" sz="3200" dirty="0"/>
              <a:t>– </a:t>
            </a:r>
            <a:r>
              <a:rPr lang="zh-CN" altLang="en-US" sz="3200" dirty="0"/>
              <a:t>日志管理</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733425" y="1362075"/>
            <a:ext cx="4876165" cy="4509770"/>
          </a:xfrm>
          <a:prstGeom prst="rect">
            <a:avLst/>
          </a:prstGeom>
          <a:noFill/>
        </p:spPr>
        <p:txBody>
          <a:bodyPr wrap="square" rtlCol="0">
            <a:spAutoFit/>
          </a:bodyPr>
          <a:lstStyle/>
          <a:p>
            <a:pPr marL="342900" indent="-342900" algn="just">
              <a:lnSpc>
                <a:spcPct val="126000"/>
              </a:lnSpc>
              <a:buFont typeface="Wingdings" panose="05000000000000000000" pitchFamily="2" charset="2"/>
              <a:buChar char="l"/>
            </a:pPr>
            <a:r>
              <a:rPr lang="zh-CN" altLang="en-US" sz="2200" dirty="0">
                <a:latin typeface="+mj-ea"/>
                <a:ea typeface="+mj-ea"/>
                <a:cs typeface="times" panose="02020603050405020304" pitchFamily="18" charset="0"/>
              </a:rPr>
              <a:t>基于</a:t>
            </a:r>
            <a:r>
              <a:rPr lang="en-US" altLang="zh-CN" sz="2200" b="1" dirty="0">
                <a:solidFill>
                  <a:srgbClr val="0000FF"/>
                </a:solidFill>
                <a:latin typeface="+mj-ea"/>
                <a:ea typeface="+mj-ea"/>
                <a:cs typeface="times" panose="02020603050405020304" pitchFamily="18" charset="0"/>
              </a:rPr>
              <a:t>Slf4j</a:t>
            </a:r>
            <a:r>
              <a:rPr lang="zh-CN" altLang="en-US" sz="2200" dirty="0">
                <a:latin typeface="+mj-ea"/>
                <a:ea typeface="+mj-ea"/>
                <a:cs typeface="times" panose="02020603050405020304" pitchFamily="18" charset="0"/>
              </a:rPr>
              <a:t>和</a:t>
            </a:r>
            <a:r>
              <a:rPr lang="en-US" altLang="zh-CN" sz="2200" b="1" dirty="0">
                <a:solidFill>
                  <a:srgbClr val="0000FF"/>
                </a:solidFill>
                <a:latin typeface="+mj-ea"/>
                <a:ea typeface="+mj-ea"/>
                <a:cs typeface="times" panose="02020603050405020304" pitchFamily="18" charset="0"/>
              </a:rPr>
              <a:t>log4j2</a:t>
            </a:r>
            <a:r>
              <a:rPr lang="zh-CN" altLang="en-US" sz="2200" dirty="0">
                <a:latin typeface="+mj-ea"/>
                <a:ea typeface="+mj-ea"/>
                <a:cs typeface="times" panose="02020603050405020304" pitchFamily="18" charset="0"/>
              </a:rPr>
              <a:t>实现</a:t>
            </a:r>
            <a:endParaRPr lang="en-US" altLang="zh-CN" sz="2200" dirty="0">
              <a:latin typeface="+mj-ea"/>
              <a:ea typeface="+mj-ea"/>
              <a:cs typeface="times" panose="02020603050405020304" pitchFamily="18" charset="0"/>
            </a:endParaRPr>
          </a:p>
          <a:p>
            <a:pPr marL="742950" lvl="1" indent="-285750" algn="just">
              <a:lnSpc>
                <a:spcPct val="126000"/>
              </a:lnSpc>
              <a:buFont typeface="Wingdings" panose="05000000000000000000" pitchFamily="2" charset="2"/>
              <a:buChar char="Ø"/>
            </a:pPr>
            <a:r>
              <a:rPr lang="en-US" altLang="zh-CN" dirty="0">
                <a:latin typeface="Times New Roman" panose="02020603050405020304" pitchFamily="18" charset="0"/>
                <a:cs typeface="times" panose="02020603050405020304" pitchFamily="18" charset="0"/>
              </a:rPr>
              <a:t>Slf4j</a:t>
            </a:r>
            <a:r>
              <a:rPr lang="zh-CN" altLang="en-US" dirty="0">
                <a:latin typeface="Times New Roman" panose="02020603050405020304" pitchFamily="18" charset="0"/>
                <a:cs typeface="times" panose="02020603050405020304" pitchFamily="18" charset="0"/>
              </a:rPr>
              <a:t>为日志</a:t>
            </a:r>
            <a:r>
              <a:rPr lang="zh-CN" altLang="en-US" b="1" dirty="0">
                <a:solidFill>
                  <a:srgbClr val="0000FF"/>
                </a:solidFill>
                <a:latin typeface="Times New Roman" panose="02020603050405020304" pitchFamily="18" charset="0"/>
                <a:cs typeface="times" panose="02020603050405020304" pitchFamily="18" charset="0"/>
              </a:rPr>
              <a:t>门面</a:t>
            </a:r>
            <a:r>
              <a:rPr lang="zh-CN" altLang="en-US" dirty="0">
                <a:latin typeface="Times New Roman" panose="02020603050405020304" pitchFamily="18" charset="0"/>
                <a:cs typeface="times" panose="02020603050405020304" pitchFamily="18" charset="0"/>
              </a:rPr>
              <a:t>（</a:t>
            </a:r>
            <a:r>
              <a:rPr lang="en-US" altLang="zh-CN" dirty="0">
                <a:latin typeface="Times New Roman" panose="02020603050405020304" pitchFamily="18" charset="0"/>
                <a:cs typeface="times" panose="02020603050405020304" pitchFamily="18" charset="0"/>
              </a:rPr>
              <a:t>Facade</a:t>
            </a:r>
            <a:r>
              <a:rPr lang="zh-CN" altLang="en-US" dirty="0">
                <a:latin typeface="Times New Roman" panose="02020603050405020304" pitchFamily="18" charset="0"/>
                <a:cs typeface="times" panose="02020603050405020304" pitchFamily="18" charset="0"/>
              </a:rPr>
              <a:t>）</a:t>
            </a:r>
            <a:endParaRPr lang="en-US" altLang="zh-CN" dirty="0">
              <a:latin typeface="Times New Roman" panose="02020603050405020304" pitchFamily="18" charset="0"/>
              <a:cs typeface="times" panose="02020603050405020304" pitchFamily="18" charset="0"/>
            </a:endParaRPr>
          </a:p>
          <a:p>
            <a:pPr marL="742950" lvl="1" indent="-285750" algn="just">
              <a:lnSpc>
                <a:spcPct val="126000"/>
              </a:lnSpc>
              <a:buFont typeface="Wingdings" panose="05000000000000000000" pitchFamily="2" charset="2"/>
              <a:buChar char="Ø"/>
            </a:pPr>
            <a:r>
              <a:rPr lang="en-US" altLang="zh-CN" dirty="0">
                <a:latin typeface="Times New Roman" panose="02020603050405020304" pitchFamily="18" charset="0"/>
                <a:cs typeface="times" panose="02020603050405020304" pitchFamily="18" charset="0"/>
              </a:rPr>
              <a:t>Log4j2</a:t>
            </a:r>
            <a:r>
              <a:rPr lang="zh-CN" altLang="en-US" dirty="0">
                <a:latin typeface="Times New Roman" panose="02020603050405020304" pitchFamily="18" charset="0"/>
                <a:cs typeface="times" panose="02020603050405020304" pitchFamily="18" charset="0"/>
              </a:rPr>
              <a:t>为具体的日志处理引擎，</a:t>
            </a:r>
            <a:r>
              <a:rPr lang="zh-CN" altLang="en-US" b="1" dirty="0">
                <a:solidFill>
                  <a:srgbClr val="0000FF"/>
                </a:solidFill>
                <a:latin typeface="Times New Roman" panose="02020603050405020304" pitchFamily="18" charset="0"/>
                <a:cs typeface="times" panose="02020603050405020304" pitchFamily="18" charset="0"/>
              </a:rPr>
              <a:t>可配置，可更换。</a:t>
            </a:r>
            <a:endParaRPr lang="en-US" altLang="zh-CN" b="1" dirty="0">
              <a:solidFill>
                <a:srgbClr val="0000FF"/>
              </a:solidFill>
              <a:latin typeface="Times New Roman" panose="02020603050405020304" pitchFamily="18" charset="0"/>
              <a:cs typeface="times" panose="02020603050405020304" pitchFamily="18" charset="0"/>
            </a:endParaRPr>
          </a:p>
          <a:p>
            <a:pPr marL="742950" lvl="1" indent="-285750" algn="just">
              <a:lnSpc>
                <a:spcPct val="126000"/>
              </a:lnSpc>
              <a:buFont typeface="Wingdings" panose="05000000000000000000" pitchFamily="2" charset="2"/>
              <a:buChar char="Ø"/>
            </a:pPr>
            <a:r>
              <a:rPr lang="zh-CN" altLang="en-US" b="1" dirty="0">
                <a:solidFill>
                  <a:srgbClr val="0000FF"/>
                </a:solidFill>
                <a:latin typeface="Times New Roman" panose="02020603050405020304" pitchFamily="18" charset="0"/>
                <a:cs typeface="times" panose="02020603050405020304" pitchFamily="18" charset="0"/>
              </a:rPr>
              <a:t>不修改代码的情况下实现不同的处理。</a:t>
            </a:r>
            <a:endParaRPr lang="en-US" altLang="zh-CN" b="1" dirty="0">
              <a:solidFill>
                <a:srgbClr val="0000FF"/>
              </a:solidFill>
              <a:latin typeface="Times New Roman" panose="02020603050405020304" pitchFamily="18" charset="0"/>
              <a:cs typeface="times" panose="02020603050405020304" pitchFamily="18" charset="0"/>
            </a:endParaRPr>
          </a:p>
          <a:p>
            <a:pPr marL="342900" indent="-342900" algn="just">
              <a:lnSpc>
                <a:spcPct val="126000"/>
              </a:lnSpc>
              <a:buFont typeface="Wingdings" panose="05000000000000000000" pitchFamily="2" charset="2"/>
              <a:buChar char="l"/>
            </a:pPr>
            <a:r>
              <a:rPr lang="zh-CN" altLang="en-US" sz="2200" dirty="0">
                <a:latin typeface="+mj-ea"/>
                <a:ea typeface="+mj-ea"/>
                <a:cs typeface="times" panose="02020603050405020304" pitchFamily="18" charset="0"/>
              </a:rPr>
              <a:t>日志分级处理</a:t>
            </a:r>
            <a:endParaRPr lang="en-US" altLang="zh-CN" sz="2200" dirty="0">
              <a:latin typeface="+mj-ea"/>
              <a:ea typeface="+mj-ea"/>
              <a:cs typeface="times" panose="02020603050405020304" pitchFamily="18" charset="0"/>
            </a:endParaRPr>
          </a:p>
          <a:p>
            <a:pPr lvl="1" algn="just">
              <a:lnSpc>
                <a:spcPct val="126000"/>
              </a:lnSpc>
              <a:buClr>
                <a:srgbClr val="1CADE4"/>
              </a:buClr>
            </a:pPr>
            <a:r>
              <a:rPr lang="zh-CN" altLang="en-US" dirty="0">
                <a:latin typeface="Times New Roman" panose="02020603050405020304" pitchFamily="18" charset="0"/>
                <a:cs typeface="times" panose="02020603050405020304" pitchFamily="18" charset="0"/>
              </a:rPr>
              <a:t>日志按照重要程度由低到高主要分为</a:t>
            </a:r>
            <a:r>
              <a:rPr lang="en-US" altLang="zh-CN" dirty="0">
                <a:latin typeface="Times New Roman" panose="02020603050405020304" pitchFamily="18" charset="0"/>
                <a:cs typeface="times" panose="02020603050405020304" pitchFamily="18" charset="0"/>
              </a:rPr>
              <a:t>DEBUG</a:t>
            </a:r>
            <a:r>
              <a:rPr lang="zh-CN" altLang="en-US" dirty="0">
                <a:latin typeface="Times New Roman" panose="02020603050405020304" pitchFamily="18" charset="0"/>
                <a:cs typeface="times" panose="02020603050405020304" pitchFamily="18" charset="0"/>
              </a:rPr>
              <a:t>，</a:t>
            </a:r>
            <a:r>
              <a:rPr lang="en-US" altLang="zh-CN" dirty="0">
                <a:latin typeface="Times New Roman" panose="02020603050405020304" pitchFamily="18" charset="0"/>
                <a:cs typeface="times" panose="02020603050405020304" pitchFamily="18" charset="0"/>
              </a:rPr>
              <a:t>INFO</a:t>
            </a:r>
            <a:r>
              <a:rPr lang="zh-CN" altLang="en-US" dirty="0">
                <a:latin typeface="Times New Roman" panose="02020603050405020304" pitchFamily="18" charset="0"/>
                <a:cs typeface="times" panose="02020603050405020304" pitchFamily="18" charset="0"/>
              </a:rPr>
              <a:t>，</a:t>
            </a:r>
            <a:r>
              <a:rPr lang="en-US" altLang="zh-CN" dirty="0">
                <a:latin typeface="Times New Roman" panose="02020603050405020304" pitchFamily="18" charset="0"/>
                <a:cs typeface="times" panose="02020603050405020304" pitchFamily="18" charset="0"/>
              </a:rPr>
              <a:t>WARN</a:t>
            </a:r>
            <a:r>
              <a:rPr lang="zh-CN" altLang="en-US" dirty="0">
                <a:latin typeface="Times New Roman" panose="02020603050405020304" pitchFamily="18" charset="0"/>
                <a:cs typeface="times" panose="02020603050405020304" pitchFamily="18" charset="0"/>
              </a:rPr>
              <a:t>，</a:t>
            </a:r>
            <a:r>
              <a:rPr lang="en-US" altLang="zh-CN" dirty="0">
                <a:latin typeface="Times New Roman" panose="02020603050405020304" pitchFamily="18" charset="0"/>
                <a:cs typeface="times" panose="02020603050405020304" pitchFamily="18" charset="0"/>
              </a:rPr>
              <a:t>ERROR</a:t>
            </a:r>
            <a:r>
              <a:rPr lang="zh-CN" altLang="en-US" dirty="0">
                <a:latin typeface="Times New Roman" panose="02020603050405020304" pitchFamily="18" charset="0"/>
                <a:cs typeface="times" panose="02020603050405020304" pitchFamily="18" charset="0"/>
              </a:rPr>
              <a:t>四个级别</a:t>
            </a:r>
            <a:endParaRPr lang="en-US" altLang="zh-CN" dirty="0">
              <a:latin typeface="Times New Roman" panose="02020603050405020304" pitchFamily="18" charset="0"/>
              <a:cs typeface="times" panose="02020603050405020304" pitchFamily="18" charset="0"/>
            </a:endParaRPr>
          </a:p>
          <a:p>
            <a:pPr marL="342900" indent="-342900" algn="just">
              <a:lnSpc>
                <a:spcPct val="126000"/>
              </a:lnSpc>
              <a:buFont typeface="Wingdings" panose="05000000000000000000" pitchFamily="2" charset="2"/>
              <a:buChar char="l"/>
            </a:pPr>
            <a:r>
              <a:rPr lang="zh-CN" altLang="en-US" sz="2200" dirty="0">
                <a:latin typeface="+mj-ea"/>
                <a:ea typeface="+mj-ea"/>
                <a:cs typeface="times" panose="02020603050405020304" pitchFamily="18" charset="0"/>
              </a:rPr>
              <a:t>日志重定向</a:t>
            </a:r>
            <a:endParaRPr lang="en-US" altLang="zh-CN" sz="2200" dirty="0">
              <a:latin typeface="+mj-ea"/>
              <a:ea typeface="+mj-ea"/>
              <a:cs typeface="times" panose="02020603050405020304" pitchFamily="18" charset="0"/>
            </a:endParaRPr>
          </a:p>
          <a:p>
            <a:pPr lvl="1" algn="just">
              <a:lnSpc>
                <a:spcPct val="126000"/>
              </a:lnSpc>
              <a:buClr>
                <a:srgbClr val="1CADE4"/>
              </a:buClr>
            </a:pPr>
            <a:r>
              <a:rPr lang="zh-CN" altLang="en-US" dirty="0">
                <a:latin typeface="Times New Roman" panose="02020603050405020304" pitchFamily="18" charset="0"/>
                <a:cs typeface="times" panose="02020603050405020304" pitchFamily="18" charset="0"/>
              </a:rPr>
              <a:t>与状态监测模块配合，实现日志的界面打印。</a:t>
            </a:r>
            <a:endParaRPr lang="zh-CN" altLang="en-US" dirty="0">
              <a:latin typeface="Times New Roman" panose="02020603050405020304" pitchFamily="18" charset="0"/>
              <a:cs typeface="times" panose="02020603050405020304" pitchFamily="18" charset="0"/>
            </a:endParaRPr>
          </a:p>
        </p:txBody>
      </p:sp>
      <p:graphicFrame>
        <p:nvGraphicFramePr>
          <p:cNvPr id="7" name="表格 6"/>
          <p:cNvGraphicFramePr>
            <a:graphicFrameLocks noGrp="1"/>
          </p:cNvGraphicFramePr>
          <p:nvPr/>
        </p:nvGraphicFramePr>
        <p:xfrm>
          <a:off x="5681546" y="1229949"/>
          <a:ext cx="6060122" cy="2297495"/>
        </p:xfrm>
        <a:graphic>
          <a:graphicData uri="http://schemas.openxmlformats.org/drawingml/2006/table">
            <a:tbl>
              <a:tblPr firstRow="1" firstCol="1" bandRow="1">
                <a:tableStyleId>{5C22544A-7EE6-4342-B048-85BDC9FD1C3A}</a:tableStyleId>
              </a:tblPr>
              <a:tblGrid>
                <a:gridCol w="1238011"/>
                <a:gridCol w="4822111"/>
              </a:tblGrid>
              <a:tr h="0">
                <a:tc>
                  <a:txBody>
                    <a:bodyPr/>
                    <a:lstStyle/>
                    <a:p>
                      <a:pPr indent="127000" algn="just">
                        <a:lnSpc>
                          <a:spcPct val="125000"/>
                        </a:lnSpc>
                        <a:spcAft>
                          <a:spcPts val="0"/>
                        </a:spcAft>
                      </a:pPr>
                      <a:r>
                        <a:rPr lang="zh-CN" sz="1600" kern="100">
                          <a:effectLst/>
                        </a:rPr>
                        <a:t>级别</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just">
                        <a:lnSpc>
                          <a:spcPct val="125000"/>
                        </a:lnSpc>
                        <a:spcAft>
                          <a:spcPts val="0"/>
                        </a:spcAft>
                      </a:pPr>
                      <a:r>
                        <a:rPr lang="zh-CN" sz="1600" kern="100" dirty="0">
                          <a:effectLst/>
                        </a:rPr>
                        <a:t>日志种类</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127000" algn="just">
                        <a:lnSpc>
                          <a:spcPct val="125000"/>
                        </a:lnSpc>
                        <a:spcAft>
                          <a:spcPts val="0"/>
                        </a:spcAft>
                      </a:pPr>
                      <a:r>
                        <a:rPr lang="en-US" sz="1600" kern="100">
                          <a:effectLst/>
                        </a:rPr>
                        <a:t>DEBUG</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just">
                        <a:lnSpc>
                          <a:spcPct val="125000"/>
                        </a:lnSpc>
                        <a:spcAft>
                          <a:spcPts val="0"/>
                        </a:spcAft>
                      </a:pPr>
                      <a:r>
                        <a:rPr lang="zh-CN" sz="1600" kern="100">
                          <a:effectLst/>
                        </a:rPr>
                        <a:t>调试信息。在生产调试环境使用。</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127000" algn="just">
                        <a:lnSpc>
                          <a:spcPct val="125000"/>
                        </a:lnSpc>
                        <a:spcAft>
                          <a:spcPts val="0"/>
                        </a:spcAft>
                      </a:pPr>
                      <a:r>
                        <a:rPr lang="en-US" sz="1600" kern="100">
                          <a:effectLst/>
                        </a:rPr>
                        <a:t>INFO</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just">
                        <a:lnSpc>
                          <a:spcPct val="125000"/>
                        </a:lnSpc>
                        <a:spcAft>
                          <a:spcPts val="0"/>
                        </a:spcAft>
                      </a:pPr>
                      <a:r>
                        <a:rPr lang="zh-CN" sz="1600" kern="100">
                          <a:effectLst/>
                        </a:rPr>
                        <a:t>常规信息。</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127000" algn="just">
                        <a:lnSpc>
                          <a:spcPct val="125000"/>
                        </a:lnSpc>
                        <a:spcAft>
                          <a:spcPts val="0"/>
                        </a:spcAft>
                      </a:pPr>
                      <a:r>
                        <a:rPr lang="en-US" sz="1600" kern="100" dirty="0">
                          <a:effectLst/>
                        </a:rPr>
                        <a:t>WARN</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just">
                        <a:lnSpc>
                          <a:spcPct val="125000"/>
                        </a:lnSpc>
                        <a:spcAft>
                          <a:spcPts val="0"/>
                        </a:spcAft>
                      </a:pPr>
                      <a:r>
                        <a:rPr lang="zh-CN" sz="1600" kern="100" dirty="0">
                          <a:effectLst/>
                        </a:rPr>
                        <a:t>警告信息。指不会影响系统正确运行的错误，例如</a:t>
                      </a:r>
                      <a:r>
                        <a:rPr lang="zh-CN" altLang="en-US" sz="1600" kern="100" dirty="0">
                          <a:effectLst/>
                        </a:rPr>
                        <a:t>例如电子学数据格式错误</a:t>
                      </a:r>
                      <a:r>
                        <a:rPr lang="zh-CN" sz="1600" kern="100" dirty="0">
                          <a:effectLst/>
                        </a:rPr>
                        <a:t>等。</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127000" algn="just">
                        <a:lnSpc>
                          <a:spcPct val="125000"/>
                        </a:lnSpc>
                        <a:spcAft>
                          <a:spcPts val="0"/>
                        </a:spcAft>
                      </a:pPr>
                      <a:r>
                        <a:rPr lang="en-US" sz="1600" kern="100" dirty="0">
                          <a:effectLst/>
                        </a:rPr>
                        <a:t>ERROR</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just">
                        <a:lnSpc>
                          <a:spcPct val="125000"/>
                        </a:lnSpc>
                        <a:spcAft>
                          <a:spcPts val="0"/>
                        </a:spcAft>
                      </a:pPr>
                      <a:r>
                        <a:rPr lang="zh-CN" sz="1600" kern="100" dirty="0">
                          <a:effectLst/>
                        </a:rPr>
                        <a:t>错误信息。指会严重影响系统正确运行的错误或者故障。例如，硬件故障、网络故障以及某一个探测器通道断开等。</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bl>
          </a:graphicData>
        </a:graphic>
      </p:graphicFrame>
      <p:pic>
        <p:nvPicPr>
          <p:cNvPr id="8" name="图片 7"/>
          <p:cNvPicPr>
            <a:picLocks noChangeAspect="1"/>
          </p:cNvPicPr>
          <p:nvPr/>
        </p:nvPicPr>
        <p:blipFill>
          <a:blip r:embed="rId1"/>
          <a:stretch>
            <a:fillRect/>
          </a:stretch>
        </p:blipFill>
        <p:spPr>
          <a:xfrm>
            <a:off x="5681546" y="3755464"/>
            <a:ext cx="5889257" cy="1030991"/>
          </a:xfrm>
          <a:prstGeom prst="rect">
            <a:avLst/>
          </a:prstGeom>
        </p:spPr>
      </p:pic>
      <p:pic>
        <p:nvPicPr>
          <p:cNvPr id="9" name="图片 8"/>
          <p:cNvPicPr>
            <a:picLocks noChangeAspect="1"/>
          </p:cNvPicPr>
          <p:nvPr/>
        </p:nvPicPr>
        <p:blipFill>
          <a:blip r:embed="rId2"/>
          <a:stretch>
            <a:fillRect/>
          </a:stretch>
        </p:blipFill>
        <p:spPr>
          <a:xfrm>
            <a:off x="5681546" y="5083368"/>
            <a:ext cx="6422189" cy="497465"/>
          </a:xfrm>
          <a:prstGeom prst="rect">
            <a:avLst/>
          </a:prstGeom>
        </p:spPr>
      </p:pic>
      <p:pic>
        <p:nvPicPr>
          <p:cNvPr id="10" name="图片 9"/>
          <p:cNvPicPr>
            <a:picLocks noChangeAspect="1"/>
          </p:cNvPicPr>
          <p:nvPr/>
        </p:nvPicPr>
        <p:blipFill>
          <a:blip r:embed="rId3"/>
          <a:stretch>
            <a:fillRect/>
          </a:stretch>
        </p:blipFill>
        <p:spPr>
          <a:xfrm>
            <a:off x="221725" y="5797494"/>
            <a:ext cx="6871368" cy="1056078"/>
          </a:xfrm>
          <a:prstGeom prst="rect">
            <a:avLst/>
          </a:prstGeom>
        </p:spPr>
      </p:pic>
      <p:sp>
        <p:nvSpPr>
          <p:cNvPr id="11" name="对话气泡: 矩形 10"/>
          <p:cNvSpPr/>
          <p:nvPr/>
        </p:nvSpPr>
        <p:spPr>
          <a:xfrm>
            <a:off x="10305733" y="4616361"/>
            <a:ext cx="1886267" cy="398114"/>
          </a:xfrm>
          <a:prstGeom prst="wedgeRectCallout">
            <a:avLst>
              <a:gd name="adj1" fmla="val -49120"/>
              <a:gd name="adj2" fmla="val -10586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solidFill>
                  <a:schemeClr val="tx1"/>
                </a:solidFill>
              </a:rPr>
              <a:t>常规信息（</a:t>
            </a:r>
            <a:r>
              <a:rPr lang="en-US" altLang="zh-CN" dirty="0">
                <a:solidFill>
                  <a:schemeClr val="tx1"/>
                </a:solidFill>
              </a:rPr>
              <a:t>INFO</a:t>
            </a:r>
            <a:r>
              <a:rPr lang="zh-CN" altLang="en-US" dirty="0">
                <a:solidFill>
                  <a:schemeClr val="tx1"/>
                </a:solidFill>
              </a:rPr>
              <a:t>）</a:t>
            </a:r>
            <a:endParaRPr lang="zh-CN" altLang="en-US" dirty="0">
              <a:solidFill>
                <a:schemeClr val="tx1"/>
              </a:solidFill>
            </a:endParaRPr>
          </a:p>
        </p:txBody>
      </p:sp>
      <p:sp>
        <p:nvSpPr>
          <p:cNvPr id="12" name="对话气泡: 矩形 11"/>
          <p:cNvSpPr/>
          <p:nvPr/>
        </p:nvSpPr>
        <p:spPr>
          <a:xfrm>
            <a:off x="9868496" y="5944265"/>
            <a:ext cx="2040022" cy="398114"/>
          </a:xfrm>
          <a:prstGeom prst="wedgeRectCallout">
            <a:avLst>
              <a:gd name="adj1" fmla="val -59381"/>
              <a:gd name="adj2" fmla="val -143006"/>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solidFill>
                  <a:schemeClr val="tx1"/>
                </a:solidFill>
              </a:rPr>
              <a:t>警告信息（</a:t>
            </a:r>
            <a:r>
              <a:rPr lang="en-US" altLang="zh-CN" dirty="0">
                <a:solidFill>
                  <a:schemeClr val="tx1"/>
                </a:solidFill>
              </a:rPr>
              <a:t>WAEN</a:t>
            </a:r>
            <a:r>
              <a:rPr lang="zh-CN" altLang="en-US" dirty="0">
                <a:solidFill>
                  <a:schemeClr val="tx1"/>
                </a:solidFill>
              </a:rPr>
              <a:t>）</a:t>
            </a:r>
            <a:endParaRPr lang="zh-CN" altLang="en-US" dirty="0">
              <a:solidFill>
                <a:schemeClr val="tx1"/>
              </a:solidFill>
            </a:endParaRPr>
          </a:p>
        </p:txBody>
      </p:sp>
      <p:sp>
        <p:nvSpPr>
          <p:cNvPr id="13" name="对话气泡: 矩形 12"/>
          <p:cNvSpPr/>
          <p:nvPr/>
        </p:nvSpPr>
        <p:spPr>
          <a:xfrm>
            <a:off x="7606163" y="6126476"/>
            <a:ext cx="2040022" cy="398114"/>
          </a:xfrm>
          <a:prstGeom prst="wedgeRectCallout">
            <a:avLst>
              <a:gd name="adj1" fmla="val -72612"/>
              <a:gd name="adj2" fmla="val -734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solidFill>
                  <a:schemeClr val="tx1"/>
                </a:solidFill>
              </a:rPr>
              <a:t>错误信息（</a:t>
            </a:r>
            <a:r>
              <a:rPr lang="en-US" altLang="zh-CN" dirty="0">
                <a:solidFill>
                  <a:schemeClr val="tx1"/>
                </a:solidFill>
              </a:rPr>
              <a:t>ERROR</a:t>
            </a:r>
            <a:r>
              <a:rPr lang="zh-CN" altLang="en-US" dirty="0">
                <a:solidFill>
                  <a:schemeClr val="tx1"/>
                </a:solidFill>
              </a:rPr>
              <a:t>）</a:t>
            </a:r>
            <a:endParaRPr lang="zh-CN" altLang="en-US"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72129"/>
    </mc:Choice>
    <mc:Fallback>
      <p:transition spd="slow" advTm="7212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7011212" y="3830048"/>
            <a:ext cx="4972508" cy="2719340"/>
          </a:xfrm>
          <a:prstGeom prst="rect">
            <a:avLst/>
          </a:prstGeom>
        </p:spPr>
      </p:pic>
      <p:sp>
        <p:nvSpPr>
          <p:cNvPr id="2" name="标题 1"/>
          <p:cNvSpPr>
            <a:spLocks noGrp="1"/>
          </p:cNvSpPr>
          <p:nvPr>
            <p:ph type="title"/>
          </p:nvPr>
        </p:nvSpPr>
        <p:spPr>
          <a:xfrm>
            <a:off x="1097280" y="286603"/>
            <a:ext cx="10558956" cy="910185"/>
          </a:xfrm>
        </p:spPr>
        <p:txBody>
          <a:bodyPr>
            <a:noAutofit/>
          </a:bodyPr>
          <a:lstStyle/>
          <a:p>
            <a:r>
              <a:rPr lang="zh-CN" altLang="en-US" sz="3200" dirty="0"/>
              <a:t>基础服务软件的设计与实现 </a:t>
            </a:r>
            <a:r>
              <a:rPr lang="en-US" altLang="zh-CN" sz="3200" dirty="0"/>
              <a:t>– </a:t>
            </a:r>
            <a:r>
              <a:rPr lang="zh-CN" altLang="en-US" sz="3200" dirty="0"/>
              <a:t>在线数据监测及显示</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grpSp>
        <p:nvGrpSpPr>
          <p:cNvPr id="3" name="组合 2"/>
          <p:cNvGrpSpPr/>
          <p:nvPr/>
        </p:nvGrpSpPr>
        <p:grpSpPr>
          <a:xfrm>
            <a:off x="1057336" y="1343403"/>
            <a:ext cx="4816060" cy="2641137"/>
            <a:chOff x="135603" y="1589406"/>
            <a:chExt cx="4816060" cy="2641137"/>
          </a:xfrm>
        </p:grpSpPr>
        <p:pic>
          <p:nvPicPr>
            <p:cNvPr id="6" name="图片 5"/>
            <p:cNvPicPr/>
            <p:nvPr/>
          </p:nvPicPr>
          <p:blipFill>
            <a:blip r:embed="rId2"/>
            <a:stretch>
              <a:fillRect/>
            </a:stretch>
          </p:blipFill>
          <p:spPr>
            <a:xfrm>
              <a:off x="135603" y="1589406"/>
              <a:ext cx="4816060" cy="2226436"/>
            </a:xfrm>
            <a:prstGeom prst="rect">
              <a:avLst/>
            </a:prstGeom>
          </p:spPr>
        </p:pic>
        <p:sp>
          <p:nvSpPr>
            <p:cNvPr id="10" name="文本框 9"/>
            <p:cNvSpPr txBox="1"/>
            <p:nvPr/>
          </p:nvSpPr>
          <p:spPr>
            <a:xfrm>
              <a:off x="2035988" y="3872753"/>
              <a:ext cx="1015291"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整体结构</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
        <p:nvSpPr>
          <p:cNvPr id="11" name="文本框 10"/>
          <p:cNvSpPr txBox="1"/>
          <p:nvPr/>
        </p:nvSpPr>
        <p:spPr>
          <a:xfrm>
            <a:off x="9276832" y="6467454"/>
            <a:ext cx="1846807"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600" dirty="0">
                <a:latin typeface="黑体" panose="02010609060101010101" pitchFamily="49" charset="-122"/>
                <a:ea typeface="黑体" panose="02010609060101010101" pitchFamily="49" charset="-122"/>
                <a:cs typeface="times" panose="02020603050405020304" pitchFamily="18" charset="0"/>
              </a:rPr>
              <a:t>HitMap</a:t>
            </a:r>
            <a:r>
              <a:rPr lang="zh-CN" altLang="en-US" sz="1600" dirty="0">
                <a:latin typeface="黑体" panose="02010609060101010101" pitchFamily="49" charset="-122"/>
                <a:ea typeface="黑体" panose="02010609060101010101" pitchFamily="49" charset="-122"/>
                <a:cs typeface="times" panose="02020603050405020304" pitchFamily="18" charset="0"/>
              </a:rPr>
              <a:t>绘制效果图</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nvGrpSpPr>
          <p:cNvPr id="17" name="组合 16"/>
          <p:cNvGrpSpPr/>
          <p:nvPr/>
        </p:nvGrpSpPr>
        <p:grpSpPr>
          <a:xfrm>
            <a:off x="7011212" y="1149097"/>
            <a:ext cx="4677586" cy="2728560"/>
            <a:chOff x="7011212" y="1149097"/>
            <a:chExt cx="4677586" cy="2728560"/>
          </a:xfrm>
        </p:grpSpPr>
        <p:pic>
          <p:nvPicPr>
            <p:cNvPr id="8" name="图片 7"/>
            <p:cNvPicPr/>
            <p:nvPr/>
          </p:nvPicPr>
          <p:blipFill>
            <a:blip r:embed="rId3"/>
            <a:stretch>
              <a:fillRect/>
            </a:stretch>
          </p:blipFill>
          <p:spPr bwMode="auto">
            <a:xfrm>
              <a:off x="7011212" y="1149097"/>
              <a:ext cx="4677586" cy="2397454"/>
            </a:xfrm>
            <a:prstGeom prst="rect">
              <a:avLst/>
            </a:prstGeom>
            <a:noFill/>
            <a:ln>
              <a:noFill/>
            </a:ln>
          </p:spPr>
        </p:pic>
        <p:sp>
          <p:nvSpPr>
            <p:cNvPr id="12" name="文本框 11"/>
            <p:cNvSpPr txBox="1"/>
            <p:nvPr/>
          </p:nvSpPr>
          <p:spPr>
            <a:xfrm>
              <a:off x="8789160" y="3474067"/>
              <a:ext cx="1951329" cy="4035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波形重建效果图</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
        <p:nvSpPr>
          <p:cNvPr id="15" name="文本框 14"/>
          <p:cNvSpPr txBox="1"/>
          <p:nvPr/>
        </p:nvSpPr>
        <p:spPr>
          <a:xfrm>
            <a:off x="811224" y="4194028"/>
            <a:ext cx="5756442" cy="1991379"/>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基于</a:t>
            </a:r>
            <a:r>
              <a:rPr lang="en-US" altLang="zh-CN" sz="2000" dirty="0">
                <a:latin typeface="Times New Roman" panose="02020603050405020304" pitchFamily="18" charset="0"/>
                <a:cs typeface="times" panose="02020603050405020304" pitchFamily="18" charset="0"/>
              </a:rPr>
              <a:t>Kafka</a:t>
            </a:r>
            <a:r>
              <a:rPr lang="zh-CN" altLang="en-US" sz="2000" dirty="0">
                <a:latin typeface="Times New Roman" panose="02020603050405020304" pitchFamily="18" charset="0"/>
                <a:cs typeface="times" panose="02020603050405020304" pitchFamily="18" charset="0"/>
              </a:rPr>
              <a:t>和</a:t>
            </a:r>
            <a:r>
              <a:rPr lang="en-US" altLang="zh-CN" sz="2000" dirty="0">
                <a:latin typeface="Times New Roman" panose="02020603050405020304" pitchFamily="18" charset="0"/>
                <a:cs typeface="times" panose="02020603050405020304" pitchFamily="18" charset="0"/>
              </a:rPr>
              <a:t>ROOT</a:t>
            </a:r>
            <a:r>
              <a:rPr lang="zh-CN" altLang="en-US" sz="2000" dirty="0">
                <a:latin typeface="Times New Roman" panose="02020603050405020304" pitchFamily="18" charset="0"/>
                <a:cs typeface="times" panose="02020603050405020304" pitchFamily="18" charset="0"/>
              </a:rPr>
              <a:t>（</a:t>
            </a:r>
            <a:r>
              <a:rPr lang="en-US" altLang="zh-CN" sz="2000" dirty="0" err="1">
                <a:latin typeface="Times New Roman" panose="02020603050405020304" pitchFamily="18" charset="0"/>
                <a:cs typeface="times" panose="02020603050405020304" pitchFamily="18" charset="0"/>
              </a:rPr>
              <a:t>PyROOT</a:t>
            </a:r>
            <a:r>
              <a:rPr lang="zh-CN" altLang="en-US" sz="2000" dirty="0">
                <a:latin typeface="Times New Roman" panose="02020603050405020304" pitchFamily="18" charset="0"/>
                <a:cs typeface="times" panose="02020603050405020304" pitchFamily="18" charset="0"/>
              </a:rPr>
              <a:t>）开发，</a:t>
            </a:r>
            <a:r>
              <a:rPr lang="zh-CN" altLang="en-US" sz="2000" b="1" dirty="0">
                <a:solidFill>
                  <a:srgbClr val="0000FF"/>
                </a:solidFill>
                <a:latin typeface="Times New Roman" panose="02020603050405020304" pitchFamily="18" charset="0"/>
                <a:cs typeface="times" panose="02020603050405020304" pitchFamily="18" charset="0"/>
              </a:rPr>
              <a:t>性能优异，开发效率高</a:t>
            </a:r>
            <a:r>
              <a:rPr lang="zh-CN" altLang="en-US" sz="2000" dirty="0">
                <a:latin typeface="Times New Roman" panose="02020603050405020304" pitchFamily="18" charset="0"/>
                <a:cs typeface="times" panose="02020603050405020304" pitchFamily="18" charset="0"/>
              </a:rPr>
              <a:t>。</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独立实现：</a:t>
            </a:r>
            <a:r>
              <a:rPr lang="en-US" altLang="zh-CN" sz="2000" dirty="0">
                <a:latin typeface="Times New Roman" panose="02020603050405020304" pitchFamily="18" charset="0"/>
                <a:cs typeface="times" panose="02020603050405020304" pitchFamily="18" charset="0"/>
              </a:rPr>
              <a:t>HitMap</a:t>
            </a:r>
            <a:r>
              <a:rPr lang="zh-CN" altLang="en-US" sz="2000" dirty="0">
                <a:latin typeface="Times New Roman" panose="02020603050405020304" pitchFamily="18" charset="0"/>
                <a:cs typeface="times" panose="02020603050405020304" pitchFamily="18" charset="0"/>
              </a:rPr>
              <a:t>绘制和波形重建为通用的独立服务，支持参数调整。</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可以实现</a:t>
            </a:r>
            <a:r>
              <a:rPr lang="zh-CN" altLang="en-US" sz="2000" b="1" dirty="0">
                <a:solidFill>
                  <a:srgbClr val="0000FF"/>
                </a:solidFill>
                <a:latin typeface="Times New Roman" panose="02020603050405020304" pitchFamily="18" charset="0"/>
                <a:cs typeface="times" panose="02020603050405020304" pitchFamily="18" charset="0"/>
              </a:rPr>
              <a:t>分布式部署</a:t>
            </a:r>
            <a:r>
              <a:rPr lang="zh-CN" altLang="en-US" sz="2000" dirty="0">
                <a:latin typeface="Times New Roman" panose="02020603050405020304" pitchFamily="18" charset="0"/>
                <a:cs typeface="times" panose="02020603050405020304" pitchFamily="18" charset="0"/>
              </a:rPr>
              <a:t>及</a:t>
            </a:r>
            <a:r>
              <a:rPr lang="zh-CN" altLang="en-US" sz="2000" b="1" dirty="0">
                <a:solidFill>
                  <a:srgbClr val="0000FF"/>
                </a:solidFill>
                <a:latin typeface="Times New Roman" panose="02020603050405020304" pitchFamily="18" charset="0"/>
                <a:cs typeface="times" panose="02020603050405020304" pitchFamily="18" charset="0"/>
              </a:rPr>
              <a:t>远程网页访问。</a:t>
            </a:r>
            <a:endParaRPr lang="zh-CN" altLang="en-US" sz="2000" b="1" dirty="0">
              <a:solidFill>
                <a:srgbClr val="0000FF"/>
              </a:solidFill>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2222"/>
    </mc:Choice>
    <mc:Fallback>
      <p:transition spd="slow" advTm="622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200" dirty="0"/>
              <a:t>基础服务软件的设计与实现 </a:t>
            </a:r>
            <a:r>
              <a:rPr lang="en-US" altLang="zh-CN" sz="3200" dirty="0"/>
              <a:t>– EPICS</a:t>
            </a:r>
            <a:r>
              <a:rPr lang="zh-CN" altLang="en-US" sz="3200" dirty="0"/>
              <a:t>信息监测</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pic>
        <p:nvPicPr>
          <p:cNvPr id="6" name="图片 5"/>
          <p:cNvPicPr/>
          <p:nvPr/>
        </p:nvPicPr>
        <p:blipFill>
          <a:blip r:embed="rId1"/>
          <a:stretch>
            <a:fillRect/>
          </a:stretch>
        </p:blipFill>
        <p:spPr>
          <a:xfrm>
            <a:off x="514417" y="1717826"/>
            <a:ext cx="5659092" cy="2126932"/>
          </a:xfrm>
          <a:prstGeom prst="rect">
            <a:avLst/>
          </a:prstGeom>
        </p:spPr>
      </p:pic>
      <p:pic>
        <p:nvPicPr>
          <p:cNvPr id="7" name="图片 6"/>
          <p:cNvPicPr/>
          <p:nvPr/>
        </p:nvPicPr>
        <p:blipFill rotWithShape="1">
          <a:blip r:embed="rId2"/>
          <a:srcRect t="12074" r="11756" b="11754"/>
          <a:stretch>
            <a:fillRect/>
          </a:stretch>
        </p:blipFill>
        <p:spPr bwMode="auto">
          <a:xfrm>
            <a:off x="6383856" y="1763607"/>
            <a:ext cx="5293727" cy="2303568"/>
          </a:xfrm>
          <a:prstGeom prst="rect">
            <a:avLst/>
          </a:prstGeom>
          <a:ln>
            <a:noFill/>
          </a:ln>
        </p:spPr>
      </p:pic>
      <p:sp>
        <p:nvSpPr>
          <p:cNvPr id="3" name="文本框 2"/>
          <p:cNvSpPr txBox="1"/>
          <p:nvPr/>
        </p:nvSpPr>
        <p:spPr>
          <a:xfrm>
            <a:off x="514417" y="1274562"/>
            <a:ext cx="2454442" cy="509820"/>
          </a:xfrm>
          <a:prstGeom prst="rect">
            <a:avLst/>
          </a:prstGeom>
          <a:noFill/>
        </p:spPr>
        <p:txBody>
          <a:bodyPr wrap="square" rtlCol="0">
            <a:spAutoFit/>
          </a:bodyPr>
          <a:lstStyle/>
          <a:p>
            <a:pPr marL="342900" indent="-342900" algn="just">
              <a:lnSpc>
                <a:spcPct val="126000"/>
              </a:lnSpc>
              <a:buFont typeface="Wingdings" panose="05000000000000000000" pitchFamily="2" charset="2"/>
              <a:buChar char="l"/>
            </a:pPr>
            <a:r>
              <a:rPr lang="zh-CN" altLang="en-US" sz="2400" b="1" dirty="0">
                <a:latin typeface="Times New Roman" panose="02020603050405020304" pitchFamily="18" charset="0"/>
                <a:cs typeface="times" panose="02020603050405020304" pitchFamily="18" charset="0"/>
              </a:rPr>
              <a:t>整体实现流程</a:t>
            </a:r>
            <a:endParaRPr lang="zh-CN" altLang="en-US" sz="2400" b="1" dirty="0">
              <a:latin typeface="Times New Roman" panose="02020603050405020304" pitchFamily="18" charset="0"/>
              <a:cs typeface="times" panose="02020603050405020304" pitchFamily="18" charset="0"/>
            </a:endParaRPr>
          </a:p>
        </p:txBody>
      </p:sp>
      <p:sp>
        <p:nvSpPr>
          <p:cNvPr id="8" name="文本框 7"/>
          <p:cNvSpPr txBox="1"/>
          <p:nvPr/>
        </p:nvSpPr>
        <p:spPr>
          <a:xfrm>
            <a:off x="562345" y="3931118"/>
            <a:ext cx="5716337" cy="2382255"/>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en-US" altLang="zh-CN" sz="2000" dirty="0">
                <a:latin typeface="Times New Roman" panose="02020603050405020304" pitchFamily="18" charset="0"/>
                <a:cs typeface="times" panose="02020603050405020304" pitchFamily="18" charset="0"/>
              </a:rPr>
              <a:t>exporter</a:t>
            </a:r>
            <a:r>
              <a:rPr lang="zh-CN" altLang="en-US" sz="2000" dirty="0">
                <a:latin typeface="Times New Roman" panose="02020603050405020304" pitchFamily="18" charset="0"/>
                <a:cs typeface="times" panose="02020603050405020304" pitchFamily="18" charset="0"/>
              </a:rPr>
              <a:t>：数据采集</a:t>
            </a:r>
            <a:endParaRPr lang="en-US" altLang="zh-CN" sz="2000" dirty="0">
              <a:latin typeface="Times New Roman" panose="02020603050405020304" pitchFamily="18" charset="0"/>
              <a:cs typeface="times" panose="02020603050405020304" pitchFamily="18" charset="0"/>
            </a:endParaRPr>
          </a:p>
          <a:p>
            <a:pPr marL="742950" lvl="1"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基于</a:t>
            </a:r>
            <a:r>
              <a:rPr lang="en-US" altLang="zh-CN" sz="2000" dirty="0">
                <a:latin typeface="Times New Roman" panose="02020603050405020304" pitchFamily="18" charset="0"/>
                <a:cs typeface="times" panose="02020603050405020304" pitchFamily="18" charset="0"/>
              </a:rPr>
              <a:t>Flask</a:t>
            </a:r>
            <a:r>
              <a:rPr lang="zh-CN" altLang="en-US" sz="2000" dirty="0">
                <a:latin typeface="Times New Roman" panose="02020603050405020304" pitchFamily="18" charset="0"/>
                <a:cs typeface="times" panose="02020603050405020304" pitchFamily="18" charset="0"/>
              </a:rPr>
              <a:t>框架自主开发。</a:t>
            </a:r>
            <a:endParaRPr lang="en-US" altLang="zh-CN" sz="2000" dirty="0">
              <a:latin typeface="Times New Roman" panose="02020603050405020304" pitchFamily="18" charset="0"/>
              <a:cs typeface="times" panose="02020603050405020304" pitchFamily="18" charset="0"/>
            </a:endParaRPr>
          </a:p>
          <a:p>
            <a:pPr marL="742950" lvl="1"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根据</a:t>
            </a:r>
            <a:r>
              <a:rPr lang="en-US" altLang="zh-CN" sz="2000" dirty="0">
                <a:latin typeface="Times New Roman" panose="02020603050405020304" pitchFamily="18" charset="0"/>
                <a:cs typeface="times" panose="02020603050405020304" pitchFamily="18" charset="0"/>
              </a:rPr>
              <a:t>PV</a:t>
            </a:r>
            <a:r>
              <a:rPr lang="zh-CN" altLang="en-US" sz="2000" dirty="0">
                <a:latin typeface="Times New Roman" panose="02020603050405020304" pitchFamily="18" charset="0"/>
                <a:cs typeface="times" panose="02020603050405020304" pitchFamily="18" charset="0"/>
              </a:rPr>
              <a:t>列表获取对应</a:t>
            </a:r>
            <a:r>
              <a:rPr lang="en-US" altLang="zh-CN" sz="2000" dirty="0">
                <a:latin typeface="Times New Roman" panose="02020603050405020304" pitchFamily="18" charset="0"/>
                <a:cs typeface="times" panose="02020603050405020304" pitchFamily="18" charset="0"/>
              </a:rPr>
              <a:t>PV</a:t>
            </a:r>
            <a:r>
              <a:rPr lang="zh-CN" altLang="en-US" sz="2000" dirty="0">
                <a:latin typeface="Times New Roman" panose="02020603050405020304" pitchFamily="18" charset="0"/>
                <a:cs typeface="times" panose="02020603050405020304" pitchFamily="18" charset="0"/>
              </a:rPr>
              <a:t>量的值。</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en-US" altLang="zh-CN" sz="2000" dirty="0">
                <a:latin typeface="Times New Roman" panose="02020603050405020304" pitchFamily="18" charset="0"/>
                <a:cs typeface="times" panose="02020603050405020304" pitchFamily="18" charset="0"/>
              </a:rPr>
              <a:t>Prometheus</a:t>
            </a:r>
            <a:r>
              <a:rPr lang="zh-CN" altLang="en-US" sz="2000" dirty="0">
                <a:latin typeface="Times New Roman" panose="02020603050405020304" pitchFamily="18" charset="0"/>
                <a:cs typeface="times" panose="02020603050405020304" pitchFamily="18" charset="0"/>
              </a:rPr>
              <a:t>：定时请求</a:t>
            </a:r>
            <a:r>
              <a:rPr lang="en-US" altLang="zh-CN" sz="2000" dirty="0">
                <a:latin typeface="Times New Roman" panose="02020603050405020304" pitchFamily="18" charset="0"/>
                <a:cs typeface="times" panose="02020603050405020304" pitchFamily="18" charset="0"/>
              </a:rPr>
              <a:t>exporter</a:t>
            </a:r>
            <a:r>
              <a:rPr lang="zh-CN" altLang="en-US" sz="2000" dirty="0">
                <a:latin typeface="Times New Roman" panose="02020603050405020304" pitchFamily="18" charset="0"/>
                <a:cs typeface="times" panose="02020603050405020304" pitchFamily="18" charset="0"/>
              </a:rPr>
              <a:t>并存储采集到的数据，提供</a:t>
            </a:r>
            <a:r>
              <a:rPr lang="en-US" altLang="zh-CN" sz="2000" dirty="0">
                <a:latin typeface="Times New Roman" panose="02020603050405020304" pitchFamily="18" charset="0"/>
                <a:cs typeface="times" panose="02020603050405020304" pitchFamily="18" charset="0"/>
              </a:rPr>
              <a:t>HTTP</a:t>
            </a:r>
            <a:r>
              <a:rPr lang="zh-CN" altLang="en-US" sz="2000" dirty="0">
                <a:latin typeface="Times New Roman" panose="02020603050405020304" pitchFamily="18" charset="0"/>
                <a:cs typeface="times" panose="02020603050405020304" pitchFamily="18" charset="0"/>
              </a:rPr>
              <a:t>查询接口。</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en-US" altLang="zh-CN" sz="2000" dirty="0">
                <a:latin typeface="Times New Roman" panose="02020603050405020304" pitchFamily="18" charset="0"/>
                <a:cs typeface="times" panose="02020603050405020304" pitchFamily="18" charset="0"/>
              </a:rPr>
              <a:t>Grafana</a:t>
            </a:r>
            <a:r>
              <a:rPr lang="zh-CN" altLang="en-US" sz="2000" dirty="0">
                <a:latin typeface="Times New Roman" panose="02020603050405020304" pitchFamily="18" charset="0"/>
                <a:cs typeface="times" panose="02020603050405020304" pitchFamily="18" charset="0"/>
              </a:rPr>
              <a:t>：生成可视化图表，供用户访问。</a:t>
            </a:r>
            <a:endParaRPr lang="en-US" altLang="zh-CN" sz="2000" dirty="0">
              <a:latin typeface="Times New Roman" panose="02020603050405020304" pitchFamily="18" charset="0"/>
              <a:cs typeface="times" panose="02020603050405020304" pitchFamily="18" charset="0"/>
            </a:endParaRPr>
          </a:p>
        </p:txBody>
      </p:sp>
      <p:sp>
        <p:nvSpPr>
          <p:cNvPr id="9" name="文本框 8"/>
          <p:cNvSpPr txBox="1"/>
          <p:nvPr/>
        </p:nvSpPr>
        <p:spPr>
          <a:xfrm>
            <a:off x="6658543" y="4744185"/>
            <a:ext cx="5293727" cy="831061"/>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000" b="1" dirty="0">
                <a:latin typeface="Times New Roman" panose="02020603050405020304" pitchFamily="18" charset="0"/>
                <a:cs typeface="times" panose="02020603050405020304" pitchFamily="18" charset="0"/>
              </a:rPr>
              <a:t>已实现</a:t>
            </a:r>
            <a:r>
              <a:rPr lang="en-US" altLang="zh-CN" sz="2000" b="1" dirty="0">
                <a:solidFill>
                  <a:srgbClr val="0000FF"/>
                </a:solidFill>
                <a:latin typeface="Times New Roman" panose="02020603050405020304" pitchFamily="18" charset="0"/>
                <a:cs typeface="times" panose="02020603050405020304" pitchFamily="18" charset="0"/>
              </a:rPr>
              <a:t>CSNS</a:t>
            </a:r>
            <a:r>
              <a:rPr lang="zh-CN" altLang="en-US" sz="2000" b="1" dirty="0">
                <a:solidFill>
                  <a:srgbClr val="0000FF"/>
                </a:solidFill>
                <a:latin typeface="Times New Roman" panose="02020603050405020304" pitchFamily="18" charset="0"/>
                <a:cs typeface="times" panose="02020603050405020304" pitchFamily="18" charset="0"/>
              </a:rPr>
              <a:t>加速器运行参数的选取和监测</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后续可根据需求修改</a:t>
            </a:r>
            <a:r>
              <a:rPr lang="en-US" altLang="zh-CN" sz="2000" dirty="0">
                <a:latin typeface="Times New Roman" panose="02020603050405020304" pitchFamily="18" charset="0"/>
                <a:cs typeface="times" panose="02020603050405020304" pitchFamily="18" charset="0"/>
              </a:rPr>
              <a:t>PV</a:t>
            </a:r>
            <a:r>
              <a:rPr lang="zh-CN" altLang="en-US" sz="2000" dirty="0">
                <a:latin typeface="Times New Roman" panose="02020603050405020304" pitchFamily="18" charset="0"/>
                <a:cs typeface="times" panose="02020603050405020304" pitchFamily="18" charset="0"/>
              </a:rPr>
              <a:t>列表。</a:t>
            </a:r>
            <a:endParaRPr lang="en-US" altLang="zh-CN" sz="20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60369"/>
    </mc:Choice>
    <mc:Fallback>
      <p:transition spd="slow" advTm="6036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3200" dirty="0"/>
              <a:t>基础服务软件的设计与实现 </a:t>
            </a:r>
            <a:r>
              <a:rPr lang="en-US" altLang="zh-CN" sz="3200" dirty="0"/>
              <a:t>– </a:t>
            </a:r>
            <a:r>
              <a:rPr lang="zh-CN" altLang="en-US" sz="3200" dirty="0"/>
              <a:t>用户操作界面</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grpSp>
        <p:nvGrpSpPr>
          <p:cNvPr id="3" name="组合 2"/>
          <p:cNvGrpSpPr/>
          <p:nvPr/>
        </p:nvGrpSpPr>
        <p:grpSpPr>
          <a:xfrm>
            <a:off x="370038" y="1476091"/>
            <a:ext cx="5544152" cy="4289611"/>
            <a:chOff x="551848" y="1631164"/>
            <a:chExt cx="5544152" cy="4289611"/>
          </a:xfrm>
        </p:grpSpPr>
        <p:pic>
          <p:nvPicPr>
            <p:cNvPr id="8" name="图片 7"/>
            <p:cNvPicPr/>
            <p:nvPr/>
          </p:nvPicPr>
          <p:blipFill>
            <a:blip r:embed="rId1"/>
            <a:stretch>
              <a:fillRect/>
            </a:stretch>
          </p:blipFill>
          <p:spPr bwMode="auto">
            <a:xfrm>
              <a:off x="551848" y="1631164"/>
              <a:ext cx="5544152" cy="3855235"/>
            </a:xfrm>
            <a:prstGeom prst="rect">
              <a:avLst/>
            </a:prstGeom>
            <a:noFill/>
            <a:ln>
              <a:noFill/>
            </a:ln>
          </p:spPr>
        </p:pic>
        <p:sp>
          <p:nvSpPr>
            <p:cNvPr id="6" name="文本框 5"/>
            <p:cNvSpPr txBox="1"/>
            <p:nvPr/>
          </p:nvSpPr>
          <p:spPr>
            <a:xfrm>
              <a:off x="2903263" y="5562985"/>
              <a:ext cx="841322"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主界面</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cxnSp>
        <p:nvCxnSpPr>
          <p:cNvPr id="11" name="直接箭头连接符 10"/>
          <p:cNvCxnSpPr>
            <a:endCxn id="10" idx="1"/>
          </p:cNvCxnSpPr>
          <p:nvPr/>
        </p:nvCxnSpPr>
        <p:spPr>
          <a:xfrm>
            <a:off x="5117432" y="2831585"/>
            <a:ext cx="1074821" cy="22581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endCxn id="9" idx="1"/>
          </p:cNvCxnSpPr>
          <p:nvPr/>
        </p:nvCxnSpPr>
        <p:spPr>
          <a:xfrm flipV="1">
            <a:off x="5117432" y="2426248"/>
            <a:ext cx="1160380" cy="1260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6277812" y="1232916"/>
            <a:ext cx="2327876" cy="2728747"/>
            <a:chOff x="6277812" y="1232916"/>
            <a:chExt cx="2327876" cy="2728747"/>
          </a:xfrm>
        </p:grpSpPr>
        <p:pic>
          <p:nvPicPr>
            <p:cNvPr id="9" name="图片 8"/>
            <p:cNvPicPr/>
            <p:nvPr/>
          </p:nvPicPr>
          <p:blipFill>
            <a:blip r:embed="rId2"/>
            <a:stretch>
              <a:fillRect/>
            </a:stretch>
          </p:blipFill>
          <p:spPr>
            <a:xfrm>
              <a:off x="6277812" y="1232916"/>
              <a:ext cx="2327876" cy="2386664"/>
            </a:xfrm>
            <a:prstGeom prst="rect">
              <a:avLst/>
            </a:prstGeom>
          </p:spPr>
        </p:pic>
        <p:sp>
          <p:nvSpPr>
            <p:cNvPr id="18" name="文本框 17"/>
            <p:cNvSpPr txBox="1"/>
            <p:nvPr/>
          </p:nvSpPr>
          <p:spPr>
            <a:xfrm>
              <a:off x="6522000" y="3603873"/>
              <a:ext cx="1839501"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600" dirty="0">
                  <a:latin typeface="黑体" panose="02010609060101010101" pitchFamily="49" charset="-122"/>
                  <a:ea typeface="黑体" panose="02010609060101010101" pitchFamily="49" charset="-122"/>
                  <a:cs typeface="times" panose="02020603050405020304" pitchFamily="18" charset="0"/>
                </a:rPr>
                <a:t>LEMS</a:t>
              </a:r>
              <a:r>
                <a:rPr lang="zh-CN" altLang="en-US" sz="1600" dirty="0">
                  <a:latin typeface="黑体" panose="02010609060101010101" pitchFamily="49" charset="-122"/>
                  <a:ea typeface="黑体" panose="02010609060101010101" pitchFamily="49" charset="-122"/>
                  <a:cs typeface="times" panose="02020603050405020304" pitchFamily="18" charset="0"/>
                </a:rPr>
                <a:t>配置管理界面</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grpSp>
        <p:nvGrpSpPr>
          <p:cNvPr id="12" name="组合 11"/>
          <p:cNvGrpSpPr/>
          <p:nvPr/>
        </p:nvGrpSpPr>
        <p:grpSpPr>
          <a:xfrm>
            <a:off x="6192253" y="4046123"/>
            <a:ext cx="5095875" cy="2372627"/>
            <a:chOff x="6192253" y="4046123"/>
            <a:chExt cx="5095875" cy="2372627"/>
          </a:xfrm>
        </p:grpSpPr>
        <p:pic>
          <p:nvPicPr>
            <p:cNvPr id="10" name="图片 9"/>
            <p:cNvPicPr/>
            <p:nvPr/>
          </p:nvPicPr>
          <p:blipFill>
            <a:blip r:embed="rId3"/>
            <a:stretch>
              <a:fillRect/>
            </a:stretch>
          </p:blipFill>
          <p:spPr>
            <a:xfrm>
              <a:off x="6192253" y="4046123"/>
              <a:ext cx="5095875" cy="2087245"/>
            </a:xfrm>
            <a:prstGeom prst="rect">
              <a:avLst/>
            </a:prstGeom>
          </p:spPr>
        </p:pic>
        <p:sp>
          <p:nvSpPr>
            <p:cNvPr id="19" name="文本框 18"/>
            <p:cNvSpPr txBox="1"/>
            <p:nvPr/>
          </p:nvSpPr>
          <p:spPr>
            <a:xfrm>
              <a:off x="7572233" y="6060960"/>
              <a:ext cx="2335915"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600" dirty="0">
                  <a:latin typeface="黑体" panose="02010609060101010101" pitchFamily="49" charset="-122"/>
                  <a:ea typeface="黑体" panose="02010609060101010101" pitchFamily="49" charset="-122"/>
                  <a:cs typeface="times" panose="02020603050405020304" pitchFamily="18" charset="0"/>
                </a:rPr>
                <a:t>Telescope</a:t>
              </a:r>
              <a:r>
                <a:rPr lang="zh-CN" altLang="en-US" sz="1600" dirty="0">
                  <a:latin typeface="黑体" panose="02010609060101010101" pitchFamily="49" charset="-122"/>
                  <a:ea typeface="黑体" panose="02010609060101010101" pitchFamily="49" charset="-122"/>
                  <a:cs typeface="times" panose="02020603050405020304" pitchFamily="18" charset="0"/>
                </a:rPr>
                <a:t>配置管理界面</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
        <p:nvSpPr>
          <p:cNvPr id="23" name="文本框 22"/>
          <p:cNvSpPr txBox="1"/>
          <p:nvPr/>
        </p:nvSpPr>
        <p:spPr>
          <a:xfrm>
            <a:off x="8969310" y="1946813"/>
            <a:ext cx="3026103" cy="901593"/>
          </a:xfrm>
          <a:prstGeom prst="rect">
            <a:avLst/>
          </a:prstGeom>
          <a:noFill/>
        </p:spPr>
        <p:txBody>
          <a:bodyPr wrap="square" rtlCol="0">
            <a:spAutoFit/>
          </a:bodyPr>
          <a:lstStyle/>
          <a:p>
            <a:pPr marL="285750" indent="-285750" algn="just">
              <a:lnSpc>
                <a:spcPct val="126000"/>
              </a:lnSpc>
              <a:buClr>
                <a:srgbClr val="1CADE4"/>
              </a:buClr>
              <a:buFont typeface="Wingdings" panose="05000000000000000000" pitchFamily="2" charset="2"/>
              <a:buChar char="l"/>
            </a:pPr>
            <a:r>
              <a:rPr lang="zh-CN" altLang="en-US" sz="2200" dirty="0">
                <a:latin typeface="Times New Roman" panose="02020603050405020304" pitchFamily="18" charset="0"/>
                <a:cs typeface="times" panose="02020603050405020304" pitchFamily="18" charset="0"/>
              </a:rPr>
              <a:t>“一主多从”</a:t>
            </a:r>
            <a:endParaRPr lang="en-US" altLang="zh-CN" sz="2200" dirty="0">
              <a:latin typeface="Times New Roman" panose="02020603050405020304" pitchFamily="18" charset="0"/>
              <a:cs typeface="times" panose="02020603050405020304" pitchFamily="18" charset="0"/>
            </a:endParaRPr>
          </a:p>
          <a:p>
            <a:pPr marL="285750" indent="-285750" algn="just">
              <a:lnSpc>
                <a:spcPct val="126000"/>
              </a:lnSpc>
              <a:buClr>
                <a:srgbClr val="1CADE4"/>
              </a:buClr>
              <a:buFont typeface="Wingdings" panose="05000000000000000000" pitchFamily="2" charset="2"/>
              <a:buChar char="l"/>
            </a:pPr>
            <a:r>
              <a:rPr lang="zh-CN" altLang="en-US" sz="2200" dirty="0">
                <a:latin typeface="Times New Roman" panose="02020603050405020304" pitchFamily="18" charset="0"/>
                <a:cs typeface="times" panose="02020603050405020304" pitchFamily="18" charset="0"/>
              </a:rPr>
              <a:t>界面友好，功能全面</a:t>
            </a:r>
            <a:endParaRPr lang="zh-CN" altLang="en-US" sz="22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5522"/>
    </mc:Choice>
    <mc:Fallback>
      <p:transition spd="slow" advTm="1552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主要内容</a:t>
            </a:r>
            <a:endParaRPr lang="zh-CN" altLang="en-US" dirty="0"/>
          </a:p>
        </p:txBody>
      </p:sp>
      <p:sp>
        <p:nvSpPr>
          <p:cNvPr id="11" name="灯片编号占位符 10"/>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内容占位符 2"/>
          <p:cNvSpPr>
            <a:spLocks noGrp="1"/>
          </p:cNvSpPr>
          <p:nvPr>
            <p:ph idx="1"/>
          </p:nvPr>
        </p:nvSpPr>
        <p:spPr>
          <a:xfrm>
            <a:off x="1097280" y="1708785"/>
            <a:ext cx="10058400" cy="3034030"/>
          </a:xfrm>
        </p:spPr>
        <p:txBody>
          <a:bodyPr>
            <a:normAutofit/>
          </a:bodyPr>
          <a:lstStyle/>
          <a:p>
            <a:pPr marL="457200" indent="-457200" fontAlgn="auto">
              <a:lnSpc>
                <a:spcPct val="110000"/>
              </a:lnSpc>
              <a:buClrTx/>
              <a:buFont typeface="+mj-lt"/>
              <a:buAutoNum type="arabicPeriod"/>
            </a:pPr>
            <a:r>
              <a:rPr lang="zh-CN" altLang="en-US" sz="2800" dirty="0">
                <a:solidFill>
                  <a:schemeClr val="tx1">
                    <a:lumMod val="50000"/>
                  </a:schemeClr>
                </a:solidFill>
                <a:latin typeface="Times New Roman" panose="02020603050405020304" pitchFamily="18" charset="0"/>
                <a:cs typeface="Times New Roman" panose="02020603050405020304" pitchFamily="18" charset="0"/>
              </a:rPr>
              <a:t>研制目标</a:t>
            </a:r>
            <a:endParaRPr lang="zh-CN" altLang="en-US"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fontAlgn="auto">
              <a:lnSpc>
                <a:spcPct val="110000"/>
              </a:lnSpc>
              <a:buClrTx/>
              <a:buFont typeface="+mj-lt"/>
              <a:buAutoNum type="arabicPeriod"/>
            </a:pPr>
            <a:r>
              <a:rPr lang="zh-CN" altLang="en-US" sz="2800" dirty="0">
                <a:solidFill>
                  <a:schemeClr val="tx1">
                    <a:lumMod val="50000"/>
                  </a:schemeClr>
                </a:solidFill>
                <a:latin typeface="Times New Roman" panose="02020603050405020304" pitchFamily="18" charset="0"/>
                <a:cs typeface="Times New Roman" panose="02020603050405020304" pitchFamily="18" charset="0"/>
              </a:rPr>
              <a:t>数据获取系统设计方案</a:t>
            </a:r>
            <a:endParaRPr lang="en-US" altLang="zh-CN"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fontAlgn="auto">
              <a:lnSpc>
                <a:spcPct val="110000"/>
              </a:lnSpc>
              <a:buClrTx/>
              <a:buFont typeface="+mj-lt"/>
              <a:buAutoNum type="arabicPeriod"/>
            </a:pPr>
            <a:r>
              <a:rPr lang="zh-CN" altLang="en-US" sz="2800" dirty="0">
                <a:solidFill>
                  <a:schemeClr val="tx1">
                    <a:lumMod val="50000"/>
                  </a:schemeClr>
                </a:solidFill>
                <a:cs typeface="Times New Roman" panose="02020603050405020304" pitchFamily="18" charset="0"/>
              </a:rPr>
              <a:t>研制进展</a:t>
            </a:r>
            <a:endParaRPr lang="en-US" altLang="zh-CN"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a:lnSpc>
                <a:spcPct val="110000"/>
              </a:lnSpc>
              <a:buClrTx/>
              <a:buFont typeface="+mj-lt"/>
              <a:buAutoNum type="arabicPeriod"/>
            </a:pPr>
            <a:r>
              <a:rPr lang="zh-CN" altLang="en-US" sz="2800" dirty="0">
                <a:solidFill>
                  <a:schemeClr val="tx1">
                    <a:lumMod val="50000"/>
                  </a:schemeClr>
                </a:solidFill>
                <a:latin typeface="Times New Roman" panose="02020603050405020304" pitchFamily="18" charset="0"/>
                <a:cs typeface="Times New Roman" panose="02020603050405020304" pitchFamily="18" charset="0"/>
              </a:rPr>
              <a:t>总结</a:t>
            </a:r>
            <a:endParaRPr lang="en-US" altLang="zh-CN" sz="28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45176" y="41162"/>
            <a:ext cx="1171422" cy="660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36"/>
    </mc:Choice>
    <mc:Fallback>
      <p:transition spd="slow" advTm="1113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 y="1928265"/>
            <a:ext cx="12191997" cy="28574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文本框 11"/>
          <p:cNvSpPr txBox="1"/>
          <p:nvPr/>
        </p:nvSpPr>
        <p:spPr>
          <a:xfrm>
            <a:off x="1284484" y="2999937"/>
            <a:ext cx="9623032" cy="584775"/>
          </a:xfrm>
          <a:prstGeom prst="rect">
            <a:avLst/>
          </a:prstGeom>
          <a:noFill/>
        </p:spPr>
        <p:txBody>
          <a:bodyPr wrap="square" rtlCol="0">
            <a:spAutoFit/>
          </a:bodyPr>
          <a:lstStyle/>
          <a:p>
            <a:r>
              <a:rPr lang="en-US" altLang="zh-CN" sz="3200" b="1" dirty="0">
                <a:solidFill>
                  <a:schemeClr val="bg1"/>
                </a:solidFill>
                <a:latin typeface="思源黑体 CN Bold" panose="020B0800000000000000" pitchFamily="34" charset="-122"/>
                <a:ea typeface="思源黑体 CN Bold" panose="020B0800000000000000" pitchFamily="34" charset="-122"/>
              </a:rPr>
              <a:t>3. </a:t>
            </a:r>
            <a:r>
              <a:rPr lang="zh-CN" altLang="en-US" sz="3200" b="1" dirty="0">
                <a:solidFill>
                  <a:schemeClr val="bg1"/>
                </a:solidFill>
                <a:latin typeface="思源黑体 CN Bold" panose="020B0800000000000000" pitchFamily="34" charset="-122"/>
                <a:ea typeface="思源黑体 CN Bold" panose="020B0800000000000000" pitchFamily="34" charset="-122"/>
              </a:rPr>
              <a:t>研制进展</a:t>
            </a:r>
            <a:endParaRPr lang="zh-CN" altLang="en-US" sz="3200" b="1" dirty="0">
              <a:solidFill>
                <a:schemeClr val="bg1"/>
              </a:solidFill>
              <a:latin typeface="思源黑体 CN Bold" panose="020B0800000000000000" pitchFamily="34" charset="-122"/>
              <a:ea typeface="思源黑体 CN Bold" panose="020B0800000000000000"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09830" y="131134"/>
            <a:ext cx="1171422" cy="660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93"/>
    </mc:Choice>
    <mc:Fallback>
      <p:transition spd="slow" advTm="69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HPES DAQ </a:t>
            </a:r>
            <a:r>
              <a:rPr lang="zh-CN" altLang="en-US" sz="3200" dirty="0"/>
              <a:t>应用 </a:t>
            </a:r>
            <a:r>
              <a:rPr lang="en-US" altLang="zh-CN" sz="3200" dirty="0"/>
              <a:t>– </a:t>
            </a:r>
            <a:r>
              <a:rPr lang="zh-CN" altLang="en-US" sz="3200" dirty="0"/>
              <a:t>束流望远镜系统（</a:t>
            </a:r>
            <a:r>
              <a:rPr lang="en-US" altLang="zh-CN" sz="3200" dirty="0"/>
              <a:t>Telescope</a:t>
            </a:r>
            <a:r>
              <a:rPr lang="zh-CN" altLang="en-US" sz="3200" dirty="0"/>
              <a:t>）接入</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1066799" y="1262417"/>
            <a:ext cx="10058401" cy="944245"/>
          </a:xfrm>
          <a:prstGeom prst="rect">
            <a:avLst/>
          </a:prstGeom>
          <a:noFill/>
        </p:spPr>
        <p:txBody>
          <a:bodyPr wrap="square" rtlCol="0">
            <a:spAutoFit/>
          </a:bodyPr>
          <a:lstStyle/>
          <a:p>
            <a:pPr algn="just">
              <a:lnSpc>
                <a:spcPct val="126000"/>
              </a:lnSpc>
              <a:buClr>
                <a:srgbClr val="1CADE4"/>
              </a:buClr>
            </a:pPr>
            <a:r>
              <a:rPr lang="zh-CN" altLang="en-US" sz="2200" dirty="0">
                <a:latin typeface="Times New Roman" panose="02020603050405020304" pitchFamily="18" charset="0"/>
                <a:cs typeface="times" panose="02020603050405020304" pitchFamily="18" charset="0"/>
              </a:rPr>
              <a:t>束流望远镜系统电子学</a:t>
            </a:r>
            <a:r>
              <a:rPr lang="zh-CN" altLang="en-US" sz="2200" b="1" dirty="0">
                <a:solidFill>
                  <a:srgbClr val="0000FF"/>
                </a:solidFill>
                <a:latin typeface="Times New Roman" panose="02020603050405020304" pitchFamily="18" charset="0"/>
                <a:cs typeface="times" panose="02020603050405020304" pitchFamily="18" charset="0"/>
              </a:rPr>
              <a:t>直接通过网络连接</a:t>
            </a:r>
            <a:r>
              <a:rPr lang="zh-CN" altLang="en-US" sz="2200" dirty="0">
                <a:latin typeface="Times New Roman" panose="02020603050405020304" pitchFamily="18" charset="0"/>
                <a:cs typeface="times" panose="02020603050405020304" pitchFamily="18" charset="0"/>
              </a:rPr>
              <a:t>到</a:t>
            </a:r>
            <a:r>
              <a:rPr lang="en-US" altLang="zh-CN" sz="2200" dirty="0">
                <a:latin typeface="Times New Roman" panose="02020603050405020304" pitchFamily="18" charset="0"/>
                <a:cs typeface="times" panose="02020603050405020304" pitchFamily="18" charset="0"/>
              </a:rPr>
              <a:t>DAQ</a:t>
            </a:r>
            <a:r>
              <a:rPr lang="zh-CN" altLang="en-US" sz="2200" dirty="0">
                <a:latin typeface="Times New Roman" panose="02020603050405020304" pitchFamily="18" charset="0"/>
                <a:cs typeface="times" panose="02020603050405020304" pitchFamily="18" charset="0"/>
              </a:rPr>
              <a:t>，实现</a:t>
            </a:r>
            <a:r>
              <a:rPr lang="zh-CN" altLang="en-US" sz="2200" b="1" dirty="0">
                <a:solidFill>
                  <a:srgbClr val="0000FF"/>
                </a:solidFill>
                <a:latin typeface="Times New Roman" panose="02020603050405020304" pitchFamily="18" charset="0"/>
                <a:cs typeface="times" panose="02020603050405020304" pitchFamily="18" charset="0"/>
              </a:rPr>
              <a:t>电子学配置模块</a:t>
            </a:r>
            <a:r>
              <a:rPr lang="zh-CN" altLang="en-US" sz="2200" dirty="0">
                <a:latin typeface="Times New Roman" panose="02020603050405020304" pitchFamily="18" charset="0"/>
                <a:cs typeface="times" panose="02020603050405020304" pitchFamily="18" charset="0"/>
              </a:rPr>
              <a:t>以及</a:t>
            </a:r>
            <a:r>
              <a:rPr lang="zh-CN" altLang="en-US" sz="2200" b="1" dirty="0">
                <a:solidFill>
                  <a:srgbClr val="0000FF"/>
                </a:solidFill>
                <a:latin typeface="Times New Roman" panose="02020603050405020304" pitchFamily="18" charset="0"/>
                <a:cs typeface="times" panose="02020603050405020304" pitchFamily="18" charset="0"/>
              </a:rPr>
              <a:t>数据处理模块</a:t>
            </a:r>
            <a:r>
              <a:rPr lang="zh-CN" altLang="en-US" sz="2200" b="1" dirty="0">
                <a:latin typeface="Times New Roman" panose="02020603050405020304" pitchFamily="18" charset="0"/>
                <a:cs typeface="times" panose="02020603050405020304" pitchFamily="18" charset="0"/>
              </a:rPr>
              <a:t>的</a:t>
            </a:r>
            <a:r>
              <a:rPr lang="zh-CN" altLang="en-US" sz="2200" b="1" dirty="0">
                <a:solidFill>
                  <a:srgbClr val="0000FF"/>
                </a:solidFill>
                <a:latin typeface="Times New Roman" panose="02020603050405020304" pitchFamily="18" charset="0"/>
                <a:cs typeface="times" panose="02020603050405020304" pitchFamily="18" charset="0"/>
              </a:rPr>
              <a:t>在线格式检查和解析</a:t>
            </a:r>
            <a:r>
              <a:rPr lang="zh-CN" altLang="en-US" sz="2200" b="1" dirty="0">
                <a:latin typeface="Times New Roman" panose="02020603050405020304" pitchFamily="18" charset="0"/>
                <a:cs typeface="times" panose="02020603050405020304" pitchFamily="18" charset="0"/>
              </a:rPr>
              <a:t>方法</a:t>
            </a:r>
            <a:endParaRPr lang="zh-CN" altLang="en-US" sz="2200" dirty="0">
              <a:latin typeface="Times New Roman" panose="02020603050405020304" pitchFamily="18" charset="0"/>
              <a:cs typeface="times" panose="02020603050405020304" pitchFamily="18" charset="0"/>
            </a:endParaRPr>
          </a:p>
        </p:txBody>
      </p:sp>
      <p:grpSp>
        <p:nvGrpSpPr>
          <p:cNvPr id="12" name="组合 11"/>
          <p:cNvGrpSpPr/>
          <p:nvPr/>
        </p:nvGrpSpPr>
        <p:grpSpPr>
          <a:xfrm>
            <a:off x="1602581" y="2065761"/>
            <a:ext cx="4493364" cy="4234815"/>
            <a:chOff x="1766887" y="2198983"/>
            <a:chExt cx="4493364" cy="4234815"/>
          </a:xfrm>
        </p:grpSpPr>
        <p:sp>
          <p:nvSpPr>
            <p:cNvPr id="6" name="文本框 5"/>
            <p:cNvSpPr txBox="1"/>
            <p:nvPr/>
          </p:nvSpPr>
          <p:spPr>
            <a:xfrm>
              <a:off x="1766887" y="2198983"/>
              <a:ext cx="4493364" cy="1640205"/>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电子学配置模块</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sym typeface="+mn-ea"/>
                </a:rPr>
                <a:t>独立的</a:t>
              </a:r>
              <a:r>
                <a:rPr lang="en-US" altLang="zh-CN" sz="2000" dirty="0">
                  <a:latin typeface="Times New Roman" panose="02020603050405020304" pitchFamily="18" charset="0"/>
                  <a:cs typeface="times" panose="02020603050405020304" pitchFamily="18" charset="0"/>
                  <a:sym typeface="+mn-ea"/>
                </a:rPr>
                <a:t>SiTCP</a:t>
              </a:r>
              <a:r>
                <a:rPr lang="zh-CN" altLang="en-US" sz="2000" dirty="0">
                  <a:latin typeface="Times New Roman" panose="02020603050405020304" pitchFamily="18" charset="0"/>
                  <a:cs typeface="times" panose="02020603050405020304" pitchFamily="18" charset="0"/>
                  <a:sym typeface="+mn-ea"/>
                </a:rPr>
                <a:t>通讯类</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en-US" altLang="zh-CN" sz="2000" dirty="0">
                  <a:latin typeface="Times New Roman" panose="02020603050405020304" pitchFamily="18" charset="0"/>
                  <a:cs typeface="times" panose="02020603050405020304" pitchFamily="18" charset="0"/>
                  <a:sym typeface="+mn-ea"/>
                </a:rPr>
                <a:t>JSON</a:t>
              </a:r>
              <a:r>
                <a:rPr lang="zh-CN" altLang="en-US" sz="2000" dirty="0">
                  <a:latin typeface="Times New Roman" panose="02020603050405020304" pitchFamily="18" charset="0"/>
                  <a:cs typeface="times" panose="02020603050405020304" pitchFamily="18" charset="0"/>
                  <a:sym typeface="+mn-ea"/>
                </a:rPr>
                <a:t>格式的配置信息存储</a:t>
              </a:r>
              <a:endParaRPr lang="zh-CN" altLang="en-US" sz="2000" dirty="0">
                <a:latin typeface="Times New Roman" panose="02020603050405020304" pitchFamily="18" charset="0"/>
                <a:cs typeface="times" panose="02020603050405020304" pitchFamily="18" charset="0"/>
              </a:endParaRPr>
            </a:p>
            <a:p>
              <a:pPr marL="285750" indent="-285750" algn="just">
                <a:lnSpc>
                  <a:spcPct val="126000"/>
                </a:lnSpc>
                <a:buClr>
                  <a:srgbClr val="1CADE4"/>
                </a:buClr>
                <a:buFont typeface="Wingdings" panose="05000000000000000000" pitchFamily="2" charset="2"/>
                <a:buChar char="l"/>
              </a:pPr>
              <a:endParaRPr lang="zh-CN" altLang="en-US" sz="2000" dirty="0">
                <a:latin typeface="Times New Roman" panose="02020603050405020304" pitchFamily="18" charset="0"/>
                <a:cs typeface="times" panose="02020603050405020304" pitchFamily="18" charset="0"/>
              </a:endParaRPr>
            </a:p>
          </p:txBody>
        </p:sp>
        <p:pic>
          <p:nvPicPr>
            <p:cNvPr id="10" name="图片 9"/>
            <p:cNvPicPr/>
            <p:nvPr/>
          </p:nvPicPr>
          <p:blipFill>
            <a:blip r:embed="rId1"/>
            <a:stretch>
              <a:fillRect/>
            </a:stretch>
          </p:blipFill>
          <p:spPr>
            <a:xfrm>
              <a:off x="2201227" y="3430248"/>
              <a:ext cx="2600325" cy="3003550"/>
            </a:xfrm>
            <a:prstGeom prst="rect">
              <a:avLst/>
            </a:prstGeom>
          </p:spPr>
        </p:pic>
      </p:grpSp>
      <p:sp>
        <p:nvSpPr>
          <p:cNvPr id="5" name="文本框 4"/>
          <p:cNvSpPr txBox="1"/>
          <p:nvPr/>
        </p:nvSpPr>
        <p:spPr>
          <a:xfrm>
            <a:off x="6744335" y="2065655"/>
            <a:ext cx="5308600" cy="4559300"/>
          </a:xfrm>
          <a:prstGeom prst="rect">
            <a:avLst/>
          </a:prstGeom>
          <a:noFill/>
        </p:spPr>
        <p:txBody>
          <a:bodyPr wrap="square" rtlCol="0" anchor="t">
            <a:spAutoFit/>
          </a:bodyPr>
          <a:p>
            <a:pPr marL="285750" indent="-285750" algn="just">
              <a:lnSpc>
                <a:spcPct val="126000"/>
              </a:lnSpc>
              <a:buFont typeface="Wingdings" panose="05000000000000000000" pitchFamily="2" charset="2"/>
              <a:buChar char="l"/>
            </a:pPr>
            <a:r>
              <a:rPr lang="zh-CN" altLang="en-US" sz="2000" dirty="0" smtClean="0">
                <a:latin typeface="Times New Roman" panose="02020603050405020304" pitchFamily="18" charset="0"/>
                <a:cs typeface="times" panose="02020603050405020304" pitchFamily="18" charset="0"/>
                <a:sym typeface="+mn-ea"/>
              </a:rPr>
              <a:t>在线数据校验及解析方法实现</a:t>
            </a:r>
            <a:endParaRPr lang="zh-CN" altLang="en-US" sz="2000" dirty="0" smtClean="0">
              <a:latin typeface="Times New Roman" panose="02020603050405020304" pitchFamily="18" charset="0"/>
              <a:cs typeface="times" panose="02020603050405020304" pitchFamily="18" charset="0"/>
              <a:sym typeface="+mn-ea"/>
            </a:endParaRPr>
          </a:p>
          <a:p>
            <a:pPr marL="1257300" lvl="2" indent="-342900" algn="just">
              <a:lnSpc>
                <a:spcPct val="150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sym typeface="+mn-ea"/>
              </a:rPr>
              <a:t>在线数据格式检查</a:t>
            </a:r>
            <a:endParaRPr lang="zh-CN" altLang="en-US" sz="2000" dirty="0">
              <a:latin typeface="Times New Roman" panose="02020603050405020304" pitchFamily="18" charset="0"/>
              <a:cs typeface="times" panose="02020603050405020304" pitchFamily="18" charset="0"/>
              <a:sym typeface="+mn-ea"/>
            </a:endParaRPr>
          </a:p>
          <a:p>
            <a:pPr marL="1714500" lvl="3" indent="-342900" algn="just">
              <a:lnSpc>
                <a:spcPct val="150000"/>
              </a:lnSpc>
              <a:buFont typeface="Arial" panose="020B0604020202020204" pitchFamily="34" charset="0"/>
              <a:buChar char="•"/>
            </a:pPr>
            <a:r>
              <a:rPr lang="zh-CN" altLang="en-US" sz="2000" dirty="0">
                <a:latin typeface="Times New Roman" panose="02020603050405020304" pitchFamily="18" charset="0"/>
                <a:cs typeface="times" panose="02020603050405020304" pitchFamily="18" charset="0"/>
                <a:sym typeface="+mn-ea"/>
              </a:rPr>
              <a:t>检查合格：（抽样）写入下一级缓冲区</a:t>
            </a:r>
            <a:endParaRPr lang="en-US" altLang="zh-CN" sz="2000" dirty="0">
              <a:latin typeface="Times New Roman" panose="02020603050405020304" pitchFamily="18" charset="0"/>
              <a:cs typeface="times" panose="02020603050405020304" pitchFamily="18" charset="0"/>
            </a:endParaRPr>
          </a:p>
          <a:p>
            <a:pPr marL="1714500" lvl="3" indent="-342900" algn="just">
              <a:lnSpc>
                <a:spcPct val="150000"/>
              </a:lnSpc>
              <a:buFont typeface="Arial" panose="020B0604020202020204" pitchFamily="34" charset="0"/>
              <a:buChar char="•"/>
            </a:pPr>
            <a:r>
              <a:rPr lang="zh-CN" altLang="en-US" sz="2000" dirty="0">
                <a:latin typeface="Times New Roman" panose="02020603050405020304" pitchFamily="18" charset="0"/>
                <a:cs typeface="times" panose="02020603050405020304" pitchFamily="18" charset="0"/>
                <a:sym typeface="+mn-ea"/>
              </a:rPr>
              <a:t>检查不合格：报错并记录日志</a:t>
            </a:r>
            <a:endParaRPr lang="zh-CN" altLang="en-US" sz="2000" dirty="0">
              <a:latin typeface="Times New Roman" panose="02020603050405020304" pitchFamily="18" charset="0"/>
              <a:cs typeface="times" panose="02020603050405020304" pitchFamily="18" charset="0"/>
            </a:endParaRPr>
          </a:p>
          <a:p>
            <a:pPr marL="1257300" lvl="2" indent="-342900" algn="just">
              <a:lnSpc>
                <a:spcPct val="150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sym typeface="+mn-ea"/>
              </a:rPr>
              <a:t>Hit Map数据解析</a:t>
            </a:r>
            <a:endParaRPr lang="zh-CN" altLang="en-US" sz="2000" dirty="0">
              <a:latin typeface="Times New Roman" panose="02020603050405020304" pitchFamily="18" charset="0"/>
              <a:cs typeface="times" panose="02020603050405020304" pitchFamily="18" charset="0"/>
            </a:endParaRPr>
          </a:p>
          <a:p>
            <a:pPr marL="1714500" lvl="3" indent="-342900" algn="just">
              <a:lnSpc>
                <a:spcPct val="150000"/>
              </a:lnSpc>
              <a:buClrTx/>
              <a:buSzTx/>
              <a:buFont typeface="Arial" panose="020B0604020202020204" pitchFamily="34" charset="0"/>
              <a:buChar char="•"/>
            </a:pPr>
            <a:r>
              <a:rPr lang="zh-CN" altLang="en-US" sz="2000" dirty="0">
                <a:latin typeface="Times New Roman" panose="02020603050405020304" pitchFamily="18" charset="0"/>
                <a:cs typeface="times" panose="02020603050405020304" pitchFamily="18" charset="0"/>
                <a:sym typeface="+mn-ea"/>
              </a:rPr>
              <a:t>根据Line和State数据计算击中像素的行列地址</a:t>
            </a:r>
            <a:endParaRPr lang="zh-CN" altLang="en-US" sz="2000" dirty="0">
              <a:latin typeface="Times New Roman" panose="02020603050405020304" pitchFamily="18" charset="0"/>
              <a:cs typeface="times" panose="02020603050405020304" pitchFamily="18" charset="0"/>
            </a:endParaRPr>
          </a:p>
          <a:p>
            <a:pPr marL="1714500" lvl="3" indent="-342900" algn="just">
              <a:lnSpc>
                <a:spcPct val="150000"/>
              </a:lnSpc>
              <a:buClrTx/>
              <a:buSzTx/>
              <a:buFont typeface="Arial" panose="020B0604020202020204" pitchFamily="34" charset="0"/>
              <a:buChar char="•"/>
            </a:pPr>
            <a:r>
              <a:rPr lang="zh-CN" altLang="en-US" sz="2000" dirty="0">
                <a:latin typeface="Times New Roman" panose="02020603050405020304" pitchFamily="18" charset="0"/>
                <a:cs typeface="times" panose="02020603050405020304" pitchFamily="18" charset="0"/>
                <a:sym typeface="+mn-ea"/>
              </a:rPr>
              <a:t>发送到Kafka对应分区</a:t>
            </a:r>
            <a:endParaRPr lang="zh-CN" altLang="en-US" sz="2000" dirty="0">
              <a:latin typeface="Times New Roman" panose="02020603050405020304" pitchFamily="18" charset="0"/>
              <a:cs typeface="times" panose="02020603050405020304" pitchFamily="18" charset="0"/>
            </a:endParaRPr>
          </a:p>
          <a:p>
            <a:pPr marL="1657350" lvl="3" indent="-285750" algn="just">
              <a:lnSpc>
                <a:spcPct val="126000"/>
              </a:lnSpc>
              <a:buFont typeface="Wingdings" panose="05000000000000000000" pitchFamily="2" charset="2"/>
              <a:buChar char="l"/>
            </a:pPr>
            <a:endParaRPr lang="zh-CN" altLang="en-US" sz="2000" dirty="0" smtClean="0">
              <a:latin typeface="Times New Roman" panose="02020603050405020304" pitchFamily="18" charset="0"/>
              <a:cs typeface="times"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36826"/>
    </mc:Choice>
    <mc:Fallback>
      <p:transition spd="slow" advTm="3682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HPES DAQ </a:t>
            </a:r>
            <a:r>
              <a:rPr lang="zh-CN" altLang="en-US" sz="3200" dirty="0"/>
              <a:t>应用 </a:t>
            </a:r>
            <a:r>
              <a:rPr lang="en-US" altLang="zh-CN" sz="3200" dirty="0"/>
              <a:t>– </a:t>
            </a:r>
            <a:r>
              <a:rPr lang="zh-CN" altLang="en-US" sz="3200" dirty="0"/>
              <a:t>粒子能量测量系统（</a:t>
            </a:r>
            <a:r>
              <a:rPr lang="en-US" altLang="zh-CN" sz="3200" dirty="0"/>
              <a:t>LEMS</a:t>
            </a:r>
            <a:r>
              <a:rPr lang="zh-CN" altLang="en-US" sz="3200" dirty="0"/>
              <a:t>）接入</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765744" y="1262201"/>
            <a:ext cx="10336463" cy="865505"/>
          </a:xfrm>
          <a:prstGeom prst="rect">
            <a:avLst/>
          </a:prstGeom>
          <a:noFill/>
        </p:spPr>
        <p:txBody>
          <a:bodyPr wrap="square" rtlCol="0">
            <a:spAutoFit/>
          </a:bodyPr>
          <a:lstStyle/>
          <a:p>
            <a:pPr algn="just">
              <a:lnSpc>
                <a:spcPct val="126000"/>
              </a:lnSpc>
              <a:buClr>
                <a:srgbClr val="1CADE4"/>
              </a:buClr>
            </a:pPr>
            <a:r>
              <a:rPr lang="zh-CN" altLang="en-US" sz="2000" dirty="0">
                <a:latin typeface="Times New Roman" panose="02020603050405020304" pitchFamily="18" charset="0"/>
                <a:cs typeface="times" panose="02020603050405020304" pitchFamily="18" charset="0"/>
              </a:rPr>
              <a:t>束流能量测量系统电子学使用中科采象采集卡配合</a:t>
            </a:r>
            <a:r>
              <a:rPr lang="en-US" altLang="zh-CN" sz="2000" dirty="0">
                <a:latin typeface="Times New Roman" panose="02020603050405020304" pitchFamily="18" charset="0"/>
                <a:cs typeface="times" panose="02020603050405020304" pitchFamily="18" charset="0"/>
              </a:rPr>
              <a:t>PXIe</a:t>
            </a:r>
            <a:r>
              <a:rPr lang="zh-CN" altLang="en-US" sz="2000" dirty="0">
                <a:latin typeface="Times New Roman" panose="02020603050405020304" pitchFamily="18" charset="0"/>
                <a:cs typeface="times" panose="02020603050405020304" pitchFamily="18" charset="0"/>
              </a:rPr>
              <a:t>机箱实现，实现</a:t>
            </a:r>
            <a:r>
              <a:rPr lang="zh-CN" altLang="en-US" sz="2000" b="1" dirty="0">
                <a:solidFill>
                  <a:srgbClr val="0000FF"/>
                </a:solidFill>
                <a:latin typeface="Times New Roman" panose="02020603050405020304" pitchFamily="18" charset="0"/>
                <a:cs typeface="times" panose="02020603050405020304" pitchFamily="18" charset="0"/>
              </a:rPr>
              <a:t>机箱控制器读出程序</a:t>
            </a:r>
            <a:r>
              <a:rPr lang="zh-CN" altLang="en-US" sz="2000" dirty="0">
                <a:latin typeface="Times New Roman" panose="02020603050405020304" pitchFamily="18" charset="0"/>
                <a:cs typeface="times" panose="02020603050405020304" pitchFamily="18" charset="0"/>
              </a:rPr>
              <a:t>，以及</a:t>
            </a:r>
            <a:r>
              <a:rPr lang="en-US" altLang="zh-CN" sz="2000" dirty="0">
                <a:latin typeface="Times New Roman" panose="02020603050405020304" pitchFamily="18" charset="0"/>
                <a:cs typeface="times" panose="02020603050405020304" pitchFamily="18" charset="0"/>
              </a:rPr>
              <a:t>HPES DAQ</a:t>
            </a:r>
            <a:r>
              <a:rPr lang="zh-CN" altLang="en-US" sz="2000" dirty="0">
                <a:latin typeface="Times New Roman" panose="02020603050405020304" pitchFamily="18" charset="0"/>
                <a:cs typeface="times" panose="02020603050405020304" pitchFamily="18" charset="0"/>
              </a:rPr>
              <a:t>部分的</a:t>
            </a:r>
            <a:r>
              <a:rPr lang="zh-CN" altLang="en-US" sz="2000" b="1" dirty="0">
                <a:solidFill>
                  <a:srgbClr val="0000FF"/>
                </a:solidFill>
                <a:latin typeface="Times New Roman" panose="02020603050405020304" pitchFamily="18" charset="0"/>
                <a:cs typeface="times" panose="02020603050405020304" pitchFamily="18" charset="0"/>
              </a:rPr>
              <a:t>电子学配置模块</a:t>
            </a:r>
            <a:r>
              <a:rPr lang="zh-CN" altLang="en-US" sz="2000" dirty="0">
                <a:latin typeface="Times New Roman" panose="02020603050405020304" pitchFamily="18" charset="0"/>
                <a:cs typeface="times" panose="02020603050405020304" pitchFamily="18" charset="0"/>
              </a:rPr>
              <a:t>和</a:t>
            </a:r>
            <a:r>
              <a:rPr lang="zh-CN" altLang="en-US" sz="2000" b="1" dirty="0">
                <a:solidFill>
                  <a:srgbClr val="0000FF"/>
                </a:solidFill>
                <a:latin typeface="Times New Roman" panose="02020603050405020304" pitchFamily="18" charset="0"/>
                <a:cs typeface="times" panose="02020603050405020304" pitchFamily="18" charset="0"/>
              </a:rPr>
              <a:t>数据处理模块</a:t>
            </a:r>
            <a:r>
              <a:rPr lang="zh-CN" altLang="en-US" sz="2000" b="1" dirty="0">
                <a:latin typeface="Times New Roman" panose="02020603050405020304" pitchFamily="18" charset="0"/>
                <a:cs typeface="times" panose="02020603050405020304" pitchFamily="18" charset="0"/>
              </a:rPr>
              <a:t>的相关方法。</a:t>
            </a:r>
            <a:endParaRPr lang="zh-CN" altLang="en-US" sz="2000" dirty="0">
              <a:latin typeface="Times New Roman" panose="02020603050405020304" pitchFamily="18" charset="0"/>
              <a:cs typeface="times" panose="02020603050405020304" pitchFamily="18" charset="0"/>
            </a:endParaRPr>
          </a:p>
        </p:txBody>
      </p:sp>
      <p:sp>
        <p:nvSpPr>
          <p:cNvPr id="10" name="文本框 9"/>
          <p:cNvSpPr txBox="1"/>
          <p:nvPr/>
        </p:nvSpPr>
        <p:spPr>
          <a:xfrm>
            <a:off x="167005" y="4051300"/>
            <a:ext cx="5840095" cy="2414905"/>
          </a:xfrm>
          <a:prstGeom prst="rect">
            <a:avLst/>
          </a:prstGeom>
          <a:noFill/>
        </p:spPr>
        <p:txBody>
          <a:bodyPr wrap="square" rtlCol="0">
            <a:spAutoFit/>
          </a:bodyPr>
          <a:lstStyle/>
          <a:p>
            <a:pPr marL="285750" indent="-285750" algn="just">
              <a:lnSpc>
                <a:spcPct val="126000"/>
              </a:lnSpc>
              <a:buClrTx/>
              <a:buSzTx/>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控制器读出程序的实现</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使用单独的控制线程接收HPES DAQ的指令，完成</a:t>
            </a:r>
            <a:r>
              <a:rPr lang="zh-CN" altLang="en-US" sz="2000" dirty="0">
                <a:solidFill>
                  <a:srgbClr val="0000FF"/>
                </a:solidFill>
                <a:latin typeface="Times New Roman" panose="02020603050405020304" pitchFamily="18" charset="0"/>
                <a:cs typeface="times" panose="02020603050405020304" pitchFamily="18" charset="0"/>
              </a:rPr>
              <a:t>采集卡的参数配置</a:t>
            </a:r>
            <a:r>
              <a:rPr lang="zh-CN" altLang="en-US" sz="2000" dirty="0">
                <a:latin typeface="Times New Roman" panose="02020603050405020304" pitchFamily="18" charset="0"/>
                <a:cs typeface="times" panose="02020603050405020304" pitchFamily="18" charset="0"/>
              </a:rPr>
              <a:t>以及</a:t>
            </a:r>
            <a:r>
              <a:rPr lang="zh-CN" altLang="en-US" sz="2000" dirty="0">
                <a:solidFill>
                  <a:srgbClr val="0000FF"/>
                </a:solidFill>
                <a:latin typeface="Times New Roman" panose="02020603050405020304" pitchFamily="18" charset="0"/>
                <a:cs typeface="times" panose="02020603050405020304" pitchFamily="18" charset="0"/>
              </a:rPr>
              <a:t>程序的控制</a:t>
            </a:r>
            <a:r>
              <a:rPr lang="zh-CN" altLang="en-US" sz="2000" dirty="0">
                <a:latin typeface="Times New Roman" panose="02020603050405020304" pitchFamily="18" charset="0"/>
                <a:cs typeface="times" panose="02020603050405020304" pitchFamily="18" charset="0"/>
              </a:rPr>
              <a:t>。</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每一张采集卡对应单独的读出线程，数据发送线程会作为</a:t>
            </a:r>
            <a:r>
              <a:rPr lang="zh-CN" altLang="en-US" sz="2000" dirty="0">
                <a:solidFill>
                  <a:srgbClr val="0000FF"/>
                </a:solidFill>
                <a:latin typeface="Times New Roman" panose="02020603050405020304" pitchFamily="18" charset="0"/>
                <a:cs typeface="times" panose="02020603050405020304" pitchFamily="18" charset="0"/>
              </a:rPr>
              <a:t>TCP Server</a:t>
            </a:r>
            <a:r>
              <a:rPr lang="zh-CN" altLang="en-US" sz="2000" dirty="0">
                <a:latin typeface="Times New Roman" panose="02020603050405020304" pitchFamily="18" charset="0"/>
                <a:cs typeface="times" panose="02020603050405020304" pitchFamily="18" charset="0"/>
              </a:rPr>
              <a:t>向</a:t>
            </a:r>
            <a:r>
              <a:rPr lang="zh-CN" altLang="en-US" sz="2000" dirty="0">
                <a:latin typeface="Times New Roman" panose="02020603050405020304" pitchFamily="18" charset="0"/>
                <a:cs typeface="times" panose="02020603050405020304" pitchFamily="18" charset="0"/>
              </a:rPr>
              <a:t>HPES DAQ发送数据。</a:t>
            </a:r>
            <a:endParaRPr lang="zh-CN" altLang="en-US" sz="2000" dirty="0">
              <a:latin typeface="Times New Roman" panose="02020603050405020304" pitchFamily="18" charset="0"/>
              <a:cs typeface="times" panose="02020603050405020304" pitchFamily="18" charset="0"/>
            </a:endParaRPr>
          </a:p>
        </p:txBody>
      </p:sp>
      <p:pic>
        <p:nvPicPr>
          <p:cNvPr id="11" name="图片 10"/>
          <p:cNvPicPr/>
          <p:nvPr/>
        </p:nvPicPr>
        <p:blipFill>
          <a:blip r:embed="rId1"/>
          <a:stretch>
            <a:fillRect/>
          </a:stretch>
        </p:blipFill>
        <p:spPr bwMode="auto">
          <a:xfrm>
            <a:off x="1932613" y="2154447"/>
            <a:ext cx="8097020" cy="1814513"/>
          </a:xfrm>
          <a:prstGeom prst="rect">
            <a:avLst/>
          </a:prstGeom>
          <a:ln>
            <a:noFill/>
          </a:ln>
        </p:spPr>
      </p:pic>
      <p:sp>
        <p:nvSpPr>
          <p:cNvPr id="5" name="文本框 4"/>
          <p:cNvSpPr txBox="1"/>
          <p:nvPr/>
        </p:nvSpPr>
        <p:spPr>
          <a:xfrm>
            <a:off x="7428865" y="4039870"/>
            <a:ext cx="4018915" cy="1252855"/>
          </a:xfrm>
          <a:prstGeom prst="rect">
            <a:avLst/>
          </a:prstGeom>
          <a:noFill/>
        </p:spPr>
        <p:txBody>
          <a:bodyPr wrap="square" rtlCol="0">
            <a:spAutoFit/>
          </a:bodyPr>
          <a:p>
            <a:pPr marL="285750" indent="-285750" algn="just">
              <a:lnSpc>
                <a:spcPct val="126000"/>
              </a:lnSpc>
              <a:buClrTx/>
              <a:buSzTx/>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在线数据校验及解析方法实现</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在线数据格式检查</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波形重建</a:t>
            </a:r>
            <a:endParaRPr lang="zh-CN" altLang="en-US" sz="20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51554"/>
    </mc:Choice>
    <mc:Fallback>
      <p:transition spd="slow" advTm="5155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LEMS</a:t>
            </a:r>
            <a:r>
              <a:rPr lang="zh-CN" altLang="en-US" sz="3200" dirty="0"/>
              <a:t>单系统测试</a:t>
            </a:r>
            <a:r>
              <a:rPr lang="en-US" altLang="zh-CN" sz="3200" dirty="0"/>
              <a:t> </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668655" y="1196975"/>
            <a:ext cx="7610475" cy="5095875"/>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sz="2200" dirty="0">
                <a:latin typeface="Times New Roman" panose="02020603050405020304" pitchFamily="18" charset="0"/>
                <a:cs typeface="times" panose="02020603050405020304" pitchFamily="18" charset="0"/>
              </a:rPr>
              <a:t>数据完整性测试</a:t>
            </a:r>
            <a:endParaRPr lang="zh-CN" altLang="en-US" sz="2200"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sz="2000" dirty="0">
                <a:solidFill>
                  <a:schemeClr val="tx1"/>
                </a:solidFill>
                <a:latin typeface="Times New Roman" panose="02020603050405020304" pitchFamily="18" charset="0"/>
                <a:cs typeface="times" panose="02020603050405020304" pitchFamily="18" charset="0"/>
                <a:sym typeface="+mn-ea"/>
              </a:rPr>
              <a:t>数据完整性测试通过</a:t>
            </a:r>
            <a:endParaRPr lang="zh-CN" altLang="en-US" sz="2000" dirty="0">
              <a:solidFill>
                <a:schemeClr val="tx1"/>
              </a:solidFill>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sz="2000" dirty="0">
                <a:solidFill>
                  <a:schemeClr val="tx1"/>
                </a:solidFill>
                <a:latin typeface="Times New Roman" panose="02020603050405020304" pitchFamily="18" charset="0"/>
                <a:cs typeface="times" panose="02020603050405020304" pitchFamily="18" charset="0"/>
                <a:sym typeface="+mn-ea"/>
              </a:rPr>
              <a:t>控制器读出程序各功能正常</a:t>
            </a:r>
            <a:endParaRPr lang="zh-CN" altLang="en-US" sz="2000" dirty="0">
              <a:solidFill>
                <a:schemeClr val="tx1"/>
              </a:solidFill>
              <a:latin typeface="Times New Roman" panose="02020603050405020304" pitchFamily="18" charset="0"/>
              <a:cs typeface="times" panose="02020603050405020304" pitchFamily="18" charset="0"/>
            </a:endParaRPr>
          </a:p>
          <a:p>
            <a:pPr marL="285750" indent="-285750" algn="just">
              <a:lnSpc>
                <a:spcPct val="124000"/>
              </a:lnSpc>
              <a:spcBef>
                <a:spcPts val="600"/>
              </a:spcBef>
              <a:buClrTx/>
              <a:buSzTx/>
              <a:buFont typeface="Wingdings" panose="05000000000000000000" pitchFamily="2" charset="2"/>
              <a:buChar char="l"/>
            </a:pPr>
            <a:r>
              <a:rPr lang="zh-CN" altLang="en-US" sz="2200" dirty="0">
                <a:latin typeface="Times New Roman" panose="02020603050405020304" pitchFamily="18" charset="0"/>
                <a:cs typeface="times" panose="02020603050405020304" pitchFamily="18" charset="0"/>
                <a:sym typeface="+mn-ea"/>
              </a:rPr>
              <a:t>功能及稳定性测试</a:t>
            </a:r>
            <a:endParaRPr lang="zh-CN" altLang="en-US" sz="2200"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可以实现波形信号的绘制</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系统可以在10kH触发率下至少稳定工作12小时</a:t>
            </a:r>
            <a:endParaRPr lang="zh-CN" altLang="en-US" sz="2000" dirty="0">
              <a:latin typeface="Times New Roman" panose="02020603050405020304" pitchFamily="18" charset="0"/>
              <a:cs typeface="times" panose="02020603050405020304" pitchFamily="18" charset="0"/>
            </a:endParaRPr>
          </a:p>
          <a:p>
            <a:pPr marL="285750" lvl="0" indent="-285750" algn="just">
              <a:lnSpc>
                <a:spcPct val="124000"/>
              </a:lnSpc>
              <a:spcBef>
                <a:spcPts val="600"/>
              </a:spcBef>
              <a:buClrTx/>
              <a:buSzTx/>
              <a:buFont typeface="Wingdings" panose="05000000000000000000" pitchFamily="2" charset="2"/>
              <a:buChar char="l"/>
            </a:pPr>
            <a:r>
              <a:rPr lang="zh-CN" altLang="en-US" sz="2200" dirty="0">
                <a:latin typeface="Times New Roman" panose="02020603050405020304" pitchFamily="18" charset="0"/>
                <a:cs typeface="times" panose="02020603050405020304" pitchFamily="18" charset="0"/>
                <a:sym typeface="+mn-ea"/>
              </a:rPr>
              <a:t>探测器联调</a:t>
            </a:r>
            <a:endParaRPr lang="zh-CN" altLang="en-US" sz="2200"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测试目的：测试HPES DAQ中用于LEMS系统的各模块功能在真实探测器信号下的功能正确性及运行稳定性。</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测试结果：系统连续</a:t>
            </a:r>
            <a:r>
              <a:rPr lang="zh-CN" altLang="en-US" sz="2000" dirty="0">
                <a:solidFill>
                  <a:srgbClr val="0000FF"/>
                </a:solidFill>
                <a:latin typeface="Times New Roman" panose="02020603050405020304" pitchFamily="18" charset="0"/>
                <a:cs typeface="times" panose="02020603050405020304" pitchFamily="18" charset="0"/>
              </a:rPr>
              <a:t>运行10小时</a:t>
            </a:r>
            <a:r>
              <a:rPr lang="zh-CN" altLang="en-US" sz="2000" dirty="0">
                <a:latin typeface="Times New Roman" panose="02020603050405020304" pitchFamily="18" charset="0"/>
                <a:cs typeface="times" panose="02020603050405020304" pitchFamily="18" charset="0"/>
              </a:rPr>
              <a:t>，未出现异常</a:t>
            </a:r>
            <a:endParaRPr lang="zh-CN" altLang="en-US" sz="2000"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l"/>
            </a:pPr>
            <a:endParaRPr lang="zh-CN" altLang="en-US" dirty="0">
              <a:latin typeface="Times New Roman" panose="02020603050405020304" pitchFamily="18" charset="0"/>
              <a:cs typeface="times" panose="02020603050405020304" pitchFamily="18" charset="0"/>
            </a:endParaRPr>
          </a:p>
        </p:txBody>
      </p:sp>
      <p:grpSp>
        <p:nvGrpSpPr>
          <p:cNvPr id="11" name="组合 10"/>
          <p:cNvGrpSpPr/>
          <p:nvPr/>
        </p:nvGrpSpPr>
        <p:grpSpPr>
          <a:xfrm>
            <a:off x="8279130" y="4128135"/>
            <a:ext cx="3913505" cy="2301240"/>
            <a:chOff x="5925064" y="2113481"/>
            <a:chExt cx="5590845" cy="3923741"/>
          </a:xfrm>
        </p:grpSpPr>
        <p:pic>
          <p:nvPicPr>
            <p:cNvPr id="5" name="图片 4"/>
            <p:cNvPicPr/>
            <p:nvPr/>
          </p:nvPicPr>
          <p:blipFill rotWithShape="1">
            <a:blip r:embed="rId1"/>
            <a:srcRect l="20843" t="12380" r="7731"/>
            <a:stretch>
              <a:fillRect/>
            </a:stretch>
          </p:blipFill>
          <p:spPr bwMode="auto">
            <a:xfrm>
              <a:off x="5925064" y="2113481"/>
              <a:ext cx="5589938" cy="3244248"/>
            </a:xfrm>
            <a:prstGeom prst="rect">
              <a:avLst/>
            </a:prstGeom>
            <a:ln>
              <a:noFill/>
            </a:ln>
          </p:spPr>
        </p:pic>
        <p:sp>
          <p:nvSpPr>
            <p:cNvPr id="6" name="文本框 5"/>
            <p:cNvSpPr txBox="1"/>
            <p:nvPr/>
          </p:nvSpPr>
          <p:spPr>
            <a:xfrm>
              <a:off x="6144597" y="5357280"/>
              <a:ext cx="5371312" cy="679942"/>
            </a:xfrm>
            <a:prstGeom prst="rect">
              <a:avLst/>
            </a:prstGeom>
            <a:noFill/>
          </p:spPr>
          <p:txBody>
            <a:bodyPr wrap="square" rtlCol="0">
              <a:spAutoFit/>
            </a:bodyPr>
            <a:p>
              <a:pPr algn="ctr" defTabSz="914400">
                <a:lnSpc>
                  <a:spcPct val="125000"/>
                </a:lnSpc>
                <a:spcBef>
                  <a:spcPts val="1200"/>
                </a:spcBef>
                <a:spcAft>
                  <a:spcPts val="200"/>
                </a:spcAft>
                <a:buClr>
                  <a:srgbClr val="1CADE4"/>
                </a:buClr>
                <a:buSzPct val="100000"/>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LEMS</a:t>
              </a:r>
              <a:r>
                <a:rPr lang="zh-CN" altLang="en-US" sz="1600" dirty="0">
                  <a:latin typeface="黑体" panose="02010609060101010101" pitchFamily="49" charset="-122"/>
                  <a:ea typeface="黑体" panose="02010609060101010101" pitchFamily="49" charset="-122"/>
                  <a:cs typeface="times" panose="02020603050405020304" pitchFamily="18" charset="0"/>
                </a:rPr>
                <a:t>探测器联调测试波形重建结果</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grpSp>
        <p:nvGrpSpPr>
          <p:cNvPr id="12" name="组合 11"/>
          <p:cNvGrpSpPr/>
          <p:nvPr/>
        </p:nvGrpSpPr>
        <p:grpSpPr>
          <a:xfrm>
            <a:off x="8432800" y="743637"/>
            <a:ext cx="3605530" cy="3148320"/>
            <a:chOff x="7594734" y="775275"/>
            <a:chExt cx="3605530" cy="3148320"/>
          </a:xfrm>
        </p:grpSpPr>
        <p:pic>
          <p:nvPicPr>
            <p:cNvPr id="13" name="图片 12"/>
            <p:cNvPicPr/>
            <p:nvPr/>
          </p:nvPicPr>
          <p:blipFill rotWithShape="1">
            <a:blip r:embed="rId2"/>
            <a:srcRect l="2247" t="2149" r="1600" b="3168"/>
            <a:stretch>
              <a:fillRect/>
            </a:stretch>
          </p:blipFill>
          <p:spPr bwMode="auto">
            <a:xfrm>
              <a:off x="7594734" y="775275"/>
              <a:ext cx="3605530" cy="2866390"/>
            </a:xfrm>
            <a:prstGeom prst="rect">
              <a:avLst/>
            </a:prstGeom>
            <a:noFill/>
            <a:ln>
              <a:noFill/>
            </a:ln>
          </p:spPr>
        </p:pic>
        <p:sp>
          <p:nvSpPr>
            <p:cNvPr id="14" name="文本框 13"/>
            <p:cNvSpPr txBox="1"/>
            <p:nvPr/>
          </p:nvSpPr>
          <p:spPr>
            <a:xfrm>
              <a:off x="8113529" y="3554840"/>
              <a:ext cx="2625418" cy="368755"/>
            </a:xfrm>
            <a:prstGeom prst="rect">
              <a:avLst/>
            </a:prstGeom>
            <a:noFill/>
          </p:spPr>
          <p:txBody>
            <a:bodyPr wrap="square" rtlCol="0">
              <a:spAutoFit/>
            </a:bodyPr>
            <a:p>
              <a:pPr algn="ctr" defTabSz="914400">
                <a:lnSpc>
                  <a:spcPct val="125000"/>
                </a:lnSpc>
                <a:spcBef>
                  <a:spcPts val="1200"/>
                </a:spcBef>
                <a:spcAft>
                  <a:spcPts val="200"/>
                </a:spcAft>
                <a:buClr>
                  <a:srgbClr val="1CADE4"/>
                </a:buClr>
                <a:buSzPct val="100000"/>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LEMS</a:t>
              </a:r>
              <a:r>
                <a:rPr lang="zh-CN" altLang="en-US" sz="1600" dirty="0">
                  <a:latin typeface="黑体" panose="02010609060101010101" pitchFamily="49" charset="-122"/>
                  <a:ea typeface="黑体" panose="02010609060101010101" pitchFamily="49" charset="-122"/>
                  <a:cs typeface="times" panose="02020603050405020304" pitchFamily="18" charset="0"/>
                </a:rPr>
                <a:t>探测器联调测试</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57323"/>
    </mc:Choice>
    <mc:Fallback>
      <p:transition spd="slow" advTm="5732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Telescope</a:t>
            </a:r>
            <a:r>
              <a:rPr lang="zh-CN" altLang="en-US" sz="3200" dirty="0"/>
              <a:t>单系统测试</a:t>
            </a:r>
            <a:r>
              <a:rPr lang="en-US" altLang="zh-CN" sz="3200" dirty="0"/>
              <a:t> </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811530" y="1324610"/>
            <a:ext cx="7774305" cy="3331845"/>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功能及稳定性测试：</a:t>
            </a:r>
            <a:endParaRPr lang="zh-CN" altLang="en-US"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实验室稳定运行6.5小时，各模块运行正常；HitMap可以清晰观察到放射源形状</a:t>
            </a:r>
            <a:endParaRPr lang="zh-CN" altLang="en-US"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电子束实验：</a:t>
            </a:r>
            <a:endParaRPr lang="zh-CN" altLang="en-US"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sym typeface="+mn-ea"/>
              </a:rPr>
              <a:t>测试目的：测试HPES DAQ中在实际束流实验的运行情况。</a:t>
            </a:r>
            <a:endParaRPr lang="zh-CN" altLang="en-US"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sym typeface="+mn-ea"/>
              </a:rPr>
              <a:t>测试环境：在北京同步辐射4w1a实验站进行，使用电子束。</a:t>
            </a:r>
            <a:endParaRPr lang="zh-CN" altLang="en-US"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实验进行约10天，共取数1.8TB，期间HPES DAQ运行平稳。</a:t>
            </a:r>
            <a:endParaRPr lang="zh-CN" altLang="en-US" dirty="0">
              <a:latin typeface="Times New Roman" panose="02020603050405020304" pitchFamily="18" charset="0"/>
              <a:cs typeface="times" panose="02020603050405020304" pitchFamily="18" charset="0"/>
            </a:endParaRPr>
          </a:p>
          <a:p>
            <a:pPr marL="800100" lvl="1" indent="-342900" algn="just">
              <a:lnSpc>
                <a:spcPct val="126000"/>
              </a:lnSpc>
              <a:spcBef>
                <a:spcPts val="600"/>
              </a:spcBef>
              <a:buClrTx/>
              <a:buSzTx/>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HPES DAQ可以快速发现实验中存在的问题，可以在第一时间解决。</a:t>
            </a:r>
            <a:endParaRPr lang="zh-CN" altLang="en-US" dirty="0">
              <a:latin typeface="Times New Roman" panose="02020603050405020304" pitchFamily="18" charset="0"/>
              <a:cs typeface="times" panose="02020603050405020304" pitchFamily="18" charset="0"/>
            </a:endParaRPr>
          </a:p>
        </p:txBody>
      </p:sp>
      <p:pic>
        <p:nvPicPr>
          <p:cNvPr id="3" name="图片 2" descr="C:\Users\chenym\Desktop\BeamTest20240202\New folder1\canvas(4).png"/>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3737610" y="4512945"/>
            <a:ext cx="2672080" cy="1991995"/>
          </a:xfrm>
          <a:prstGeom prst="rect">
            <a:avLst/>
          </a:prstGeom>
          <a:noFill/>
          <a:ln>
            <a:noFill/>
          </a:ln>
        </p:spPr>
      </p:pic>
      <p:pic>
        <p:nvPicPr>
          <p:cNvPr id="12" name="图片 1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678180" y="4512945"/>
            <a:ext cx="2821305" cy="1952625"/>
          </a:xfrm>
          <a:prstGeom prst="rect">
            <a:avLst/>
          </a:prstGeom>
          <a:noFill/>
          <a:ln>
            <a:noFill/>
          </a:ln>
        </p:spPr>
      </p:pic>
      <p:sp>
        <p:nvSpPr>
          <p:cNvPr id="13" name="文本框 12"/>
          <p:cNvSpPr txBox="1"/>
          <p:nvPr>
            <p:custDataLst>
              <p:tags r:id="rId5"/>
            </p:custDataLst>
          </p:nvPr>
        </p:nvSpPr>
        <p:spPr>
          <a:xfrm>
            <a:off x="135890" y="6465570"/>
            <a:ext cx="3601720" cy="293370"/>
          </a:xfrm>
          <a:prstGeom prst="rect">
            <a:avLst/>
          </a:prstGeom>
          <a:noFill/>
        </p:spPr>
        <p:txBody>
          <a:bodyPr wrap="square" rtlCol="0">
            <a:noAutofit/>
          </a:bodyPr>
          <a:p>
            <a:pPr algn="ct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探测器搭建时</a:t>
            </a:r>
            <a:r>
              <a:rPr lang="en-US" altLang="zh-CN" sz="1600" dirty="0">
                <a:latin typeface="黑体" panose="02010609060101010101" pitchFamily="49" charset="-122"/>
                <a:ea typeface="黑体" panose="02010609060101010101" pitchFamily="49" charset="-122"/>
                <a:cs typeface="times" panose="02020603050405020304" pitchFamily="18" charset="0"/>
              </a:rPr>
              <a:t>HitMap</a:t>
            </a:r>
            <a:r>
              <a:rPr lang="zh-CN" altLang="en-US" sz="1600" dirty="0">
                <a:latin typeface="黑体" panose="02010609060101010101" pitchFamily="49" charset="-122"/>
                <a:ea typeface="黑体" panose="02010609060101010101" pitchFamily="49" charset="-122"/>
                <a:cs typeface="times" panose="02020603050405020304" pitchFamily="18" charset="0"/>
              </a:rPr>
              <a:t>绘制情况</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sp>
        <p:nvSpPr>
          <p:cNvPr id="18" name="文本框 17"/>
          <p:cNvSpPr txBox="1"/>
          <p:nvPr>
            <p:custDataLst>
              <p:tags r:id="rId6"/>
            </p:custDataLst>
          </p:nvPr>
        </p:nvSpPr>
        <p:spPr>
          <a:xfrm>
            <a:off x="3499485" y="6465570"/>
            <a:ext cx="3181350" cy="293370"/>
          </a:xfrm>
          <a:prstGeom prst="rect">
            <a:avLst/>
          </a:prstGeom>
          <a:noFill/>
        </p:spPr>
        <p:txBody>
          <a:bodyPr wrap="square" rtlCol="0">
            <a:noAutofit/>
          </a:bodyPr>
          <a:p>
            <a:pPr algn="ct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实验过程中</a:t>
            </a:r>
            <a:r>
              <a:rPr lang="en-US" altLang="zh-CN" sz="1600" dirty="0">
                <a:latin typeface="黑体" panose="02010609060101010101" pitchFamily="49" charset="-122"/>
                <a:ea typeface="黑体" panose="02010609060101010101" pitchFamily="49" charset="-122"/>
                <a:cs typeface="times" panose="02020603050405020304" pitchFamily="18" charset="0"/>
              </a:rPr>
              <a:t>HitMap</a:t>
            </a:r>
            <a:r>
              <a:rPr lang="zh-CN" altLang="en-US" sz="1600" dirty="0">
                <a:latin typeface="黑体" panose="02010609060101010101" pitchFamily="49" charset="-122"/>
                <a:ea typeface="黑体" panose="02010609060101010101" pitchFamily="49" charset="-122"/>
                <a:cs typeface="times" panose="02020603050405020304" pitchFamily="18" charset="0"/>
              </a:rPr>
              <a:t>绘制情况</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nvGrpSpPr>
          <p:cNvPr id="8" name="组合 7"/>
          <p:cNvGrpSpPr/>
          <p:nvPr/>
        </p:nvGrpSpPr>
        <p:grpSpPr>
          <a:xfrm>
            <a:off x="8552180" y="2369185"/>
            <a:ext cx="3303270" cy="4103370"/>
            <a:chOff x="12613" y="3"/>
            <a:chExt cx="5202" cy="6462"/>
          </a:xfrm>
        </p:grpSpPr>
        <p:pic>
          <p:nvPicPr>
            <p:cNvPr id="5" name="图片 4"/>
            <p:cNvPicPr/>
            <p:nvPr/>
          </p:nvPicPr>
          <p:blipFill rotWithShape="1">
            <a:blip r:embed="rId7"/>
            <a:srcRect t="15536"/>
            <a:stretch>
              <a:fillRect/>
            </a:stretch>
          </p:blipFill>
          <p:spPr bwMode="auto">
            <a:xfrm>
              <a:off x="12613" y="3"/>
              <a:ext cx="5203" cy="5817"/>
            </a:xfrm>
            <a:prstGeom prst="rect">
              <a:avLst/>
            </a:prstGeom>
            <a:noFill/>
            <a:ln>
              <a:noFill/>
            </a:ln>
          </p:spPr>
        </p:pic>
        <p:sp>
          <p:nvSpPr>
            <p:cNvPr id="7" name="文本框 6"/>
            <p:cNvSpPr txBox="1"/>
            <p:nvPr/>
          </p:nvSpPr>
          <p:spPr>
            <a:xfrm>
              <a:off x="14258" y="5903"/>
              <a:ext cx="1912" cy="563"/>
            </a:xfrm>
            <a:prstGeom prst="rect">
              <a:avLst/>
            </a:prstGeom>
            <a:noFill/>
          </p:spPr>
          <p:txBody>
            <a:bodyPr wrap="square" rtlCol="0">
              <a:spAutoFit/>
            </a:bodyPr>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探测器搭建</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65325"/>
    </mc:Choice>
    <mc:Fallback>
      <p:transition spd="slow" advTm="6532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t>双系统系统联合测试</a:t>
            </a:r>
            <a:r>
              <a:rPr lang="en-US" altLang="zh-CN" sz="3200" b="1" dirty="0"/>
              <a:t> </a:t>
            </a:r>
            <a:endParaRPr lang="zh-CN" altLang="en-US" sz="3200" b="1"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1042670" y="1252220"/>
            <a:ext cx="10113010" cy="2027555"/>
          </a:xfrm>
          <a:prstGeom prst="rect">
            <a:avLst/>
          </a:prstGeom>
          <a:noFill/>
        </p:spPr>
        <p:txBody>
          <a:bodyPr wrap="square" rtlCol="0">
            <a:spAutoFit/>
          </a:bodyPr>
          <a:lstStyle/>
          <a:p>
            <a:pPr marL="285750" indent="-285750" algn="just">
              <a:lnSpc>
                <a:spcPct val="126000"/>
              </a:lnSpc>
              <a:buClrTx/>
              <a:buSzTx/>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测试目的：测试HPES DAQ能否完成</a:t>
            </a:r>
            <a:r>
              <a:rPr lang="zh-CN" altLang="en-US" sz="2000" dirty="0">
                <a:solidFill>
                  <a:srgbClr val="0000FF"/>
                </a:solidFill>
                <a:latin typeface="Times New Roman" panose="02020603050405020304" pitchFamily="18" charset="0"/>
                <a:cs typeface="times" panose="02020603050405020304" pitchFamily="18" charset="0"/>
              </a:rPr>
              <a:t>探测器的选择</a:t>
            </a:r>
            <a:r>
              <a:rPr lang="zh-CN" altLang="en-US" sz="2000" dirty="0">
                <a:latin typeface="Times New Roman" panose="02020603050405020304" pitchFamily="18" charset="0"/>
                <a:cs typeface="times" panose="02020603050405020304" pitchFamily="18" charset="0"/>
              </a:rPr>
              <a:t>以及</a:t>
            </a:r>
            <a:r>
              <a:rPr lang="zh-CN" altLang="en-US" sz="2000" dirty="0">
                <a:solidFill>
                  <a:srgbClr val="0000FF"/>
                </a:solidFill>
                <a:latin typeface="Times New Roman" panose="02020603050405020304" pitchFamily="18" charset="0"/>
                <a:cs typeface="times" panose="02020603050405020304" pitchFamily="18" charset="0"/>
              </a:rPr>
              <a:t>两套探测器同时运行</a:t>
            </a:r>
            <a:r>
              <a:rPr lang="zh-CN" altLang="en-US" sz="2000" dirty="0">
                <a:latin typeface="Times New Roman" panose="02020603050405020304" pitchFamily="18" charset="0"/>
                <a:cs typeface="times" panose="02020603050405020304" pitchFamily="18" charset="0"/>
              </a:rPr>
              <a:t>的数据获取功能。</a:t>
            </a:r>
            <a:endParaRPr lang="zh-CN" altLang="en-US" sz="2000" dirty="0">
              <a:latin typeface="Times New Roman" panose="02020603050405020304" pitchFamily="18" charset="0"/>
              <a:cs typeface="times" panose="02020603050405020304" pitchFamily="18" charset="0"/>
            </a:endParaRPr>
          </a:p>
          <a:p>
            <a:pPr marL="285750" indent="-285750" algn="just">
              <a:lnSpc>
                <a:spcPct val="126000"/>
              </a:lnSpc>
              <a:buClrTx/>
              <a:buSzTx/>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测试环境：</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探测器：LEMS（使用信号产生器模拟），Telescope（</a:t>
            </a:r>
            <a:r>
              <a:rPr lang="zh-CN" altLang="en-US" sz="2000" dirty="0">
                <a:latin typeface="Times New Roman" panose="02020603050405020304" pitchFamily="18" charset="0"/>
                <a:cs typeface="times" panose="02020603050405020304" pitchFamily="18" charset="0"/>
              </a:rPr>
              <a:t>4层探测器模块）</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网络：千兆局域网</a:t>
            </a:r>
            <a:endParaRPr lang="zh-CN" altLang="en-US" sz="2000" dirty="0">
              <a:latin typeface="Times New Roman" panose="02020603050405020304" pitchFamily="18" charset="0"/>
              <a:cs typeface="times" panose="02020603050405020304" pitchFamily="18" charset="0"/>
            </a:endParaRPr>
          </a:p>
        </p:txBody>
      </p:sp>
      <p:grpSp>
        <p:nvGrpSpPr>
          <p:cNvPr id="8" name="组合 7"/>
          <p:cNvGrpSpPr/>
          <p:nvPr/>
        </p:nvGrpSpPr>
        <p:grpSpPr>
          <a:xfrm>
            <a:off x="811224" y="3399701"/>
            <a:ext cx="5156439" cy="3064783"/>
            <a:chOff x="811224" y="3399701"/>
            <a:chExt cx="5156439" cy="3064783"/>
          </a:xfrm>
        </p:grpSpPr>
        <p:pic>
          <p:nvPicPr>
            <p:cNvPr id="6" name="图片 5"/>
            <p:cNvPicPr/>
            <p:nvPr/>
          </p:nvPicPr>
          <p:blipFill>
            <a:blip r:embed="rId1">
              <a:extLst>
                <a:ext uri="{28A0092B-C50C-407E-A947-70E740481C1C}">
                  <a14:useLocalDpi xmlns:a14="http://schemas.microsoft.com/office/drawing/2010/main" val="0"/>
                </a:ext>
              </a:extLst>
            </a:blip>
            <a:srcRect/>
            <a:stretch>
              <a:fillRect/>
            </a:stretch>
          </p:blipFill>
          <p:spPr bwMode="auto">
            <a:xfrm>
              <a:off x="811224" y="3399701"/>
              <a:ext cx="5156439" cy="2706993"/>
            </a:xfrm>
            <a:prstGeom prst="rect">
              <a:avLst/>
            </a:prstGeom>
            <a:noFill/>
          </p:spPr>
        </p:pic>
        <p:sp>
          <p:nvSpPr>
            <p:cNvPr id="7" name="文本框 6"/>
            <p:cNvSpPr txBox="1"/>
            <p:nvPr/>
          </p:nvSpPr>
          <p:spPr>
            <a:xfrm>
              <a:off x="2164896" y="6106694"/>
              <a:ext cx="2449095"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双系统联合测试系统搭建</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pic>
        <p:nvPicPr>
          <p:cNvPr id="9" name="图片 8"/>
          <p:cNvPicPr/>
          <p:nvPr/>
        </p:nvPicPr>
        <p:blipFill>
          <a:blip r:embed="rId2"/>
          <a:stretch>
            <a:fillRect/>
          </a:stretch>
        </p:blipFill>
        <p:spPr>
          <a:xfrm>
            <a:off x="6224339" y="3224462"/>
            <a:ext cx="5865724" cy="1160379"/>
          </a:xfrm>
          <a:prstGeom prst="rect">
            <a:avLst/>
          </a:prstGeom>
        </p:spPr>
      </p:pic>
      <p:sp>
        <p:nvSpPr>
          <p:cNvPr id="10" name="文本框 9"/>
          <p:cNvSpPr txBox="1"/>
          <p:nvPr/>
        </p:nvSpPr>
        <p:spPr>
          <a:xfrm>
            <a:off x="8452602" y="4515852"/>
            <a:ext cx="1409199"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测试日志节选</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sp>
        <p:nvSpPr>
          <p:cNvPr id="11" name="文本框 10"/>
          <p:cNvSpPr txBox="1"/>
          <p:nvPr/>
        </p:nvSpPr>
        <p:spPr>
          <a:xfrm>
            <a:off x="6224339" y="5026594"/>
            <a:ext cx="5577305" cy="827984"/>
          </a:xfrm>
          <a:prstGeom prst="rect">
            <a:avLst/>
          </a:prstGeom>
          <a:noFill/>
        </p:spPr>
        <p:txBody>
          <a:bodyPr wrap="square" rtlCol="0">
            <a:spAutoFit/>
          </a:bodyPr>
          <a:lstStyle/>
          <a:p>
            <a:pPr marL="285750" indent="-285750" algn="just">
              <a:lnSpc>
                <a:spcPct val="126000"/>
              </a:lnSpc>
              <a:buClr>
                <a:srgbClr val="1CADE4"/>
              </a:buClr>
              <a:buFont typeface="Wingdings" panose="05000000000000000000" pitchFamily="2" charset="2"/>
              <a:buChar char="l"/>
            </a:pPr>
            <a:r>
              <a:rPr lang="en-US" altLang="zh-CN" sz="2000" dirty="0">
                <a:latin typeface="Times New Roman" panose="02020603050405020304" pitchFamily="18" charset="0"/>
                <a:cs typeface="times" panose="02020603050405020304" pitchFamily="18" charset="0"/>
              </a:rPr>
              <a:t>HPES DAQ</a:t>
            </a:r>
            <a:r>
              <a:rPr lang="zh-CN" altLang="en-US" sz="2000" dirty="0">
                <a:latin typeface="Times New Roman" panose="02020603050405020304" pitchFamily="18" charset="0"/>
                <a:cs typeface="times" panose="02020603050405020304" pitchFamily="18" charset="0"/>
              </a:rPr>
              <a:t>可以实现</a:t>
            </a:r>
            <a:r>
              <a:rPr lang="zh-CN" altLang="en-US" sz="2000" b="1" dirty="0">
                <a:solidFill>
                  <a:srgbClr val="0000FF"/>
                </a:solidFill>
                <a:latin typeface="Times New Roman" panose="02020603050405020304" pitchFamily="18" charset="0"/>
                <a:cs typeface="times" panose="02020603050405020304" pitchFamily="18" charset="0"/>
              </a:rPr>
              <a:t>探测器的选择</a:t>
            </a:r>
            <a:r>
              <a:rPr lang="zh-CN" altLang="en-US" sz="2000" dirty="0">
                <a:latin typeface="Times New Roman" panose="02020603050405020304" pitchFamily="18" charset="0"/>
                <a:cs typeface="times" panose="02020603050405020304" pitchFamily="18" charset="0"/>
              </a:rPr>
              <a:t>以及完成双系统的数据获取任务。</a:t>
            </a:r>
            <a:endParaRPr lang="en-US" altLang="zh-CN" sz="20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8607"/>
    </mc:Choice>
    <mc:Fallback>
      <p:transition spd="slow" advTm="3860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t>性能测试（</a:t>
            </a:r>
            <a:r>
              <a:rPr lang="zh-CN" altLang="en-US" sz="3200" dirty="0">
                <a:sym typeface="+mn-ea"/>
              </a:rPr>
              <a:t>模拟数据源</a:t>
            </a:r>
            <a:r>
              <a:rPr lang="zh-CN" altLang="en-US" sz="3200" dirty="0"/>
              <a:t>）</a:t>
            </a:r>
            <a:r>
              <a:rPr lang="en-US" altLang="zh-CN" sz="3200" dirty="0"/>
              <a:t> </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443865" y="1353820"/>
            <a:ext cx="6435090" cy="3576955"/>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读出性能测试：</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ClrTx/>
              <a:buSzTx/>
              <a:buFont typeface="Wingdings" panose="05000000000000000000" pitchFamily="2" charset="2"/>
              <a:buChar char="Ø"/>
            </a:pPr>
            <a:r>
              <a:rPr lang="zh-CN" altLang="en-US" sz="2000" dirty="0">
                <a:solidFill>
                  <a:schemeClr val="tx1"/>
                </a:solidFill>
                <a:latin typeface="Times New Roman" panose="02020603050405020304" pitchFamily="18" charset="0"/>
                <a:cs typeface="times" panose="02020603050405020304" pitchFamily="18" charset="0"/>
              </a:rPr>
              <a:t>在10 kHz的事例率下，四个探测器同时工作的数据率约为303.16 MB/s</a:t>
            </a:r>
            <a:r>
              <a:rPr lang="zh-CN" altLang="en-US" sz="2000" dirty="0">
                <a:solidFill>
                  <a:schemeClr val="tx1"/>
                </a:solidFill>
                <a:latin typeface="Times New Roman" panose="02020603050405020304" pitchFamily="18" charset="0"/>
                <a:cs typeface="times" panose="02020603050405020304" pitchFamily="18" charset="0"/>
              </a:rPr>
              <a:t>，满足读出需求。</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读出及在线处理测试：</a:t>
            </a:r>
            <a:endParaRPr lang="zh-CN" altLang="en-US"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sym typeface="+mn-ea"/>
              </a:rPr>
              <a:t>在达到</a:t>
            </a:r>
            <a:r>
              <a:rPr lang="en-US" altLang="zh-CN" sz="2000" dirty="0">
                <a:latin typeface="Times New Roman" panose="02020603050405020304" pitchFamily="18" charset="0"/>
                <a:cs typeface="times" panose="02020603050405020304" pitchFamily="18" charset="0"/>
                <a:sym typeface="+mn-ea"/>
              </a:rPr>
              <a:t>HPES</a:t>
            </a:r>
            <a:r>
              <a:rPr lang="zh-CN" altLang="en-US" sz="2000" dirty="0">
                <a:latin typeface="Times New Roman" panose="02020603050405020304" pitchFamily="18" charset="0"/>
                <a:cs typeface="times" panose="02020603050405020304" pitchFamily="18" charset="0"/>
                <a:sym typeface="+mn-ea"/>
              </a:rPr>
              <a:t>触发率上限</a:t>
            </a:r>
            <a:r>
              <a:rPr lang="en-US" altLang="zh-CN" sz="2000" dirty="0">
                <a:latin typeface="Times New Roman" panose="02020603050405020304" pitchFamily="18" charset="0"/>
                <a:cs typeface="times" panose="02020603050405020304" pitchFamily="18" charset="0"/>
                <a:sym typeface="+mn-ea"/>
              </a:rPr>
              <a:t>10 kHz</a:t>
            </a:r>
            <a:r>
              <a:rPr lang="zh-CN" altLang="en-US" sz="2000" dirty="0">
                <a:latin typeface="Times New Roman" panose="02020603050405020304" pitchFamily="18" charset="0"/>
                <a:cs typeface="times" panose="02020603050405020304" pitchFamily="18" charset="0"/>
                <a:sym typeface="+mn-ea"/>
              </a:rPr>
              <a:t>时，各探测器系统的</a:t>
            </a:r>
            <a:r>
              <a:rPr lang="zh-CN" altLang="en-US" sz="2000" b="1" dirty="0">
                <a:solidFill>
                  <a:srgbClr val="0000FF"/>
                </a:solidFill>
                <a:latin typeface="Times New Roman" panose="02020603050405020304" pitchFamily="18" charset="0"/>
                <a:cs typeface="times" panose="02020603050405020304" pitchFamily="18" charset="0"/>
                <a:sym typeface="+mn-ea"/>
              </a:rPr>
              <a:t>在线处理性能仍有较大余量</a:t>
            </a:r>
            <a:r>
              <a:rPr lang="zh-CN" altLang="en-US" sz="2000" dirty="0">
                <a:latin typeface="Times New Roman" panose="02020603050405020304" pitchFamily="18" charset="0"/>
                <a:cs typeface="times" panose="02020603050405020304" pitchFamily="18" charset="0"/>
                <a:sym typeface="+mn-ea"/>
              </a:rPr>
              <a:t>，可满足实验需求。</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sym typeface="+mn-ea"/>
              </a:rPr>
              <a:t>束流望远镜系统在测试过程中达到的带宽上限为</a:t>
            </a:r>
            <a:r>
              <a:rPr lang="en-US" altLang="zh-CN" sz="2000" dirty="0">
                <a:latin typeface="Times New Roman" panose="02020603050405020304" pitchFamily="18" charset="0"/>
                <a:cs typeface="times" panose="02020603050405020304" pitchFamily="18" charset="0"/>
                <a:sym typeface="+mn-ea"/>
              </a:rPr>
              <a:t>187.57 MB/s</a:t>
            </a:r>
            <a:r>
              <a:rPr lang="zh-CN" altLang="en-US" sz="2000" dirty="0">
                <a:latin typeface="Times New Roman" panose="02020603050405020304" pitchFamily="18" charset="0"/>
                <a:cs typeface="times" panose="02020603050405020304" pitchFamily="18" charset="0"/>
                <a:sym typeface="+mn-ea"/>
              </a:rPr>
              <a:t>，约是其最大读出带宽需求的</a:t>
            </a:r>
            <a:r>
              <a:rPr lang="en-US" altLang="zh-CN" sz="2000" dirty="0">
                <a:latin typeface="Times New Roman" panose="02020603050405020304" pitchFamily="18" charset="0"/>
                <a:cs typeface="times" panose="02020603050405020304" pitchFamily="18" charset="0"/>
                <a:sym typeface="+mn-ea"/>
              </a:rPr>
              <a:t>1.5</a:t>
            </a:r>
            <a:r>
              <a:rPr lang="zh-CN" altLang="en-US" sz="2000" dirty="0">
                <a:latin typeface="Times New Roman" panose="02020603050405020304" pitchFamily="18" charset="0"/>
                <a:cs typeface="times" panose="02020603050405020304" pitchFamily="18" charset="0"/>
                <a:sym typeface="+mn-ea"/>
              </a:rPr>
              <a:t>倍。</a:t>
            </a:r>
            <a:endParaRPr lang="en-US" altLang="zh-CN" sz="2000" dirty="0">
              <a:latin typeface="Times New Roman" panose="02020603050405020304" pitchFamily="18" charset="0"/>
              <a:cs typeface="times" panose="02020603050405020304" pitchFamily="18" charset="0"/>
            </a:endParaRPr>
          </a:p>
          <a:p>
            <a:pPr marL="742950" lvl="1" indent="-285750" algn="just">
              <a:lnSpc>
                <a:spcPct val="126000"/>
              </a:lnSpc>
              <a:buFont typeface="Wingdings" panose="05000000000000000000" pitchFamily="2" charset="2"/>
              <a:buChar char="l"/>
            </a:pPr>
            <a:endParaRPr lang="zh-CN" altLang="en-US" sz="2000" dirty="0">
              <a:latin typeface="Times New Roman" panose="02020603050405020304" pitchFamily="18" charset="0"/>
              <a:cs typeface="times" panose="02020603050405020304" pitchFamily="18" charset="0"/>
            </a:endParaRPr>
          </a:p>
        </p:txBody>
      </p:sp>
      <p:graphicFrame>
        <p:nvGraphicFramePr>
          <p:cNvPr id="7" name="表格 6"/>
          <p:cNvGraphicFramePr>
            <a:graphicFrameLocks noGrp="1"/>
          </p:cNvGraphicFramePr>
          <p:nvPr>
            <p:custDataLst>
              <p:tags r:id="rId3"/>
            </p:custDataLst>
          </p:nvPr>
        </p:nvGraphicFramePr>
        <p:xfrm>
          <a:off x="191770" y="4432935"/>
          <a:ext cx="3806825" cy="1962150"/>
        </p:xfrm>
        <a:graphic>
          <a:graphicData uri="http://schemas.openxmlformats.org/drawingml/2006/table">
            <a:tbl>
              <a:tblPr firstRow="1" firstCol="1" bandRow="1">
                <a:tableStyleId>{5C22544A-7EE6-4342-B048-85BDC9FD1C3A}</a:tableStyleId>
              </a:tblPr>
              <a:tblGrid>
                <a:gridCol w="669290"/>
                <a:gridCol w="1495425"/>
                <a:gridCol w="1642110"/>
              </a:tblGrid>
              <a:tr h="320040">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硬件</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服务器一</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服务器二</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r>
              <a:tr h="361950">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CPU</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gridSpan="2">
                  <a:txBody>
                    <a:bodyPr/>
                    <a:lstStyle/>
                    <a:p>
                      <a:pPr marL="0" indent="0" algn="l" defTabSz="914400" rtl="0" eaLnBrk="1" latinLnBrk="0" hangingPunct="1">
                        <a:lnSpc>
                          <a:spcPct val="150000"/>
                        </a:lnSpc>
                        <a:spcBef>
                          <a:spcPts val="0"/>
                        </a:spcBef>
                        <a:spcAft>
                          <a:spcPts val="0"/>
                        </a:spcAft>
                      </a:pPr>
                      <a:r>
                        <a:rPr lang="en-US" sz="1400" kern="100" baseline="0" dirty="0">
                          <a:solidFill>
                            <a:schemeClr val="dk1"/>
                          </a:solidFill>
                          <a:effectLst/>
                          <a:latin typeface="Times New Roman" panose="02020603050405020304" pitchFamily="18" charset="0"/>
                          <a:ea typeface="+mn-ea"/>
                          <a:cs typeface="+mn-cs"/>
                        </a:rPr>
                        <a:t>Intel Xeon(R) Gold 6226 @ 2.70 GHz </a:t>
                      </a:r>
                      <a:r>
                        <a:rPr lang="en-US" altLang="zh-CN" sz="1400" kern="100" baseline="0" dirty="0">
                          <a:solidFill>
                            <a:schemeClr val="dk1"/>
                          </a:solidFill>
                          <a:effectLst/>
                          <a:latin typeface="Times New Roman" panose="02020603050405020304" pitchFamily="18" charset="0"/>
                          <a:ea typeface="+mn-ea"/>
                          <a:cs typeface="+mn-cs"/>
                        </a:rPr>
                        <a:t>*2</a:t>
                      </a:r>
                      <a:endParaRPr lang="en-US" altLang="zh-CN" sz="1400" kern="100" baseline="0" dirty="0">
                        <a:solidFill>
                          <a:schemeClr val="dk1"/>
                        </a:solidFill>
                        <a:effectLst/>
                        <a:latin typeface="Times New Roman" panose="02020603050405020304" pitchFamily="18" charset="0"/>
                        <a:ea typeface="+mn-ea"/>
                        <a:cs typeface="+mn-cs"/>
                      </a:endParaRPr>
                    </a:p>
                  </a:txBody>
                  <a:tcPr marL="68580" marR="68580" marT="0" marB="0"/>
                </a:tc>
                <a:tc hMerge="1">
                  <a:tcPr marL="68580" marR="68580" marT="0" marB="0"/>
                </a:tc>
              </a:tr>
              <a:tr h="320040">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内存</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gridSpan="2">
                  <a:txBody>
                    <a:bodyPr/>
                    <a:lstStyle/>
                    <a:p>
                      <a:pPr marL="0" indent="0" algn="l" defTabSz="914400" rtl="0" eaLnBrk="1" latinLnBrk="0" hangingPunct="1">
                        <a:lnSpc>
                          <a:spcPct val="150000"/>
                        </a:lnSpc>
                        <a:spcBef>
                          <a:spcPts val="0"/>
                        </a:spcBef>
                        <a:spcAft>
                          <a:spcPts val="0"/>
                        </a:spcAft>
                      </a:pPr>
                      <a:r>
                        <a:rPr lang="en-US" sz="1400" kern="100" baseline="0" dirty="0">
                          <a:solidFill>
                            <a:schemeClr val="dk1"/>
                          </a:solidFill>
                          <a:effectLst/>
                          <a:latin typeface="Times New Roman" panose="02020603050405020304" pitchFamily="18" charset="0"/>
                          <a:ea typeface="+mn-ea"/>
                          <a:cs typeface="+mn-cs"/>
                        </a:rPr>
                        <a:t>192 GB</a:t>
                      </a:r>
                      <a:endParaRPr lang="en-US" altLang="en-US" sz="1400" kern="100" baseline="0" dirty="0">
                        <a:solidFill>
                          <a:schemeClr val="dk1"/>
                        </a:solidFill>
                        <a:effectLst/>
                        <a:latin typeface="Times New Roman" panose="02020603050405020304" pitchFamily="18" charset="0"/>
                        <a:ea typeface="+mn-ea"/>
                        <a:cs typeface="+mn-cs"/>
                      </a:endParaRPr>
                    </a:p>
                  </a:txBody>
                  <a:tcPr marL="68580" marR="68580" marT="0" marB="0"/>
                </a:tc>
                <a:tc hMerge="1">
                  <a:tcPr marL="68580" marR="68580" marT="0" marB="0"/>
                </a:tc>
              </a:tr>
              <a:tr h="320040">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硬盘</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gridSpan="2">
                  <a:txBody>
                    <a:bodyPr/>
                    <a:lstStyle/>
                    <a:p>
                      <a:pPr marL="0" indent="0" algn="l" defTabSz="914400" rtl="0" eaLnBrk="1" latinLnBrk="0" hangingPunct="1">
                        <a:lnSpc>
                          <a:spcPct val="150000"/>
                        </a:lnSpc>
                        <a:spcBef>
                          <a:spcPts val="0"/>
                        </a:spcBef>
                        <a:spcAft>
                          <a:spcPts val="0"/>
                        </a:spcAft>
                      </a:pPr>
                      <a:r>
                        <a:rPr lang="en-US" sz="1400" kern="100" baseline="0" dirty="0">
                          <a:solidFill>
                            <a:schemeClr val="dk1"/>
                          </a:solidFill>
                          <a:effectLst/>
                          <a:latin typeface="Times New Roman" panose="02020603050405020304" pitchFamily="18" charset="0"/>
                          <a:ea typeface="+mn-ea"/>
                          <a:cs typeface="+mn-cs"/>
                        </a:rPr>
                        <a:t>500 GB HDD</a:t>
                      </a:r>
                      <a:endParaRPr lang="en-US" altLang="en-US" sz="1400" kern="100" baseline="0" dirty="0">
                        <a:solidFill>
                          <a:schemeClr val="dk1"/>
                        </a:solidFill>
                        <a:effectLst/>
                        <a:latin typeface="Times New Roman" panose="02020603050405020304" pitchFamily="18" charset="0"/>
                        <a:ea typeface="+mn-ea"/>
                        <a:cs typeface="+mn-cs"/>
                      </a:endParaRPr>
                    </a:p>
                  </a:txBody>
                  <a:tcPr marL="68580" marR="68580" marT="0" marB="0"/>
                </a:tc>
                <a:tc hMerge="1">
                  <a:tcPr marL="68580" marR="68580" marT="0" marB="0"/>
                </a:tc>
              </a:tr>
              <a:tr h="320040">
                <a:tc>
                  <a:txBody>
                    <a:bodyPr/>
                    <a:lstStyle/>
                    <a:p>
                      <a:pPr marL="0" indent="0" algn="l" defTabSz="914400" rtl="0" eaLnBrk="1" latinLnBrk="0" hangingPunct="1">
                        <a:lnSpc>
                          <a:spcPct val="150000"/>
                        </a:lnSpc>
                        <a:spcBef>
                          <a:spcPts val="600"/>
                        </a:spcBef>
                        <a:spcAft>
                          <a:spcPts val="600"/>
                        </a:spcAft>
                      </a:pPr>
                      <a:r>
                        <a:rPr lang="en-US" sz="1400" b="1" kern="100" baseline="0" dirty="0">
                          <a:solidFill>
                            <a:schemeClr val="lt1"/>
                          </a:solidFill>
                          <a:effectLst/>
                          <a:latin typeface="Times New Roman" panose="02020603050405020304" pitchFamily="18" charset="0"/>
                          <a:ea typeface="+mn-ea"/>
                          <a:cs typeface="+mn-cs"/>
                        </a:rPr>
                        <a:t>网卡</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gridSpan="2">
                  <a:txBody>
                    <a:bodyPr/>
                    <a:lstStyle/>
                    <a:p>
                      <a:pPr marL="0" indent="0" algn="l" defTabSz="914400" rtl="0" eaLnBrk="1" latinLnBrk="0" hangingPunct="1">
                        <a:lnSpc>
                          <a:spcPct val="150000"/>
                        </a:lnSpc>
                        <a:spcBef>
                          <a:spcPts val="0"/>
                        </a:spcBef>
                        <a:spcAft>
                          <a:spcPts val="0"/>
                        </a:spcAft>
                      </a:pPr>
                      <a:r>
                        <a:rPr lang="zh-CN" altLang="en-US" sz="1400" kern="100" baseline="0" dirty="0">
                          <a:solidFill>
                            <a:schemeClr val="dk1"/>
                          </a:solidFill>
                          <a:effectLst/>
                          <a:latin typeface="Times New Roman" panose="02020603050405020304" pitchFamily="18" charset="0"/>
                          <a:ea typeface="+mn-ea"/>
                          <a:cs typeface="+mn-cs"/>
                        </a:rPr>
                        <a:t>万兆网卡</a:t>
                      </a:r>
                      <a:endParaRPr lang="zh-CN" altLang="en-US" sz="1400" kern="100" baseline="0" dirty="0">
                        <a:solidFill>
                          <a:schemeClr val="dk1"/>
                        </a:solidFill>
                        <a:effectLst/>
                        <a:latin typeface="Times New Roman" panose="02020603050405020304" pitchFamily="18" charset="0"/>
                        <a:ea typeface="+mn-ea"/>
                        <a:cs typeface="+mn-cs"/>
                      </a:endParaRPr>
                    </a:p>
                  </a:txBody>
                  <a:tcPr marL="68580" marR="68580" marT="0" marB="0"/>
                </a:tc>
                <a:tc hMerge="1">
                  <a:tcPr marL="68580" marR="68580" marT="0" marB="0"/>
                </a:tc>
              </a:tr>
              <a:tr h="320040">
                <a:tc>
                  <a:txBody>
                    <a:bodyPr/>
                    <a:lstStyle/>
                    <a:p>
                      <a:pPr marL="0" indent="0" algn="l" defTabSz="914400" rtl="0" eaLnBrk="1" latinLnBrk="0" hangingPunct="1">
                        <a:lnSpc>
                          <a:spcPct val="150000"/>
                        </a:lnSpc>
                        <a:spcBef>
                          <a:spcPts val="600"/>
                        </a:spcBef>
                        <a:spcAft>
                          <a:spcPts val="0"/>
                        </a:spcAft>
                      </a:pPr>
                      <a:r>
                        <a:rPr lang="en-US" sz="1400" b="1" kern="100" baseline="0" dirty="0">
                          <a:solidFill>
                            <a:schemeClr val="lt1"/>
                          </a:solidFill>
                          <a:effectLst/>
                          <a:latin typeface="Times New Roman" panose="02020603050405020304" pitchFamily="18" charset="0"/>
                          <a:ea typeface="+mn-ea"/>
                          <a:cs typeface="+mn-cs"/>
                        </a:rPr>
                        <a:t>角色</a:t>
                      </a:r>
                      <a:endParaRPr lang="en-US" altLang="en-US" sz="14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en-US" sz="1400" kern="100" baseline="0" dirty="0">
                          <a:solidFill>
                            <a:schemeClr val="dk1"/>
                          </a:solidFill>
                          <a:effectLst/>
                          <a:latin typeface="Times New Roman" panose="02020603050405020304" pitchFamily="18" charset="0"/>
                          <a:ea typeface="+mn-ea"/>
                          <a:cs typeface="+mn-cs"/>
                        </a:rPr>
                        <a:t>运行HPES DAQ</a:t>
                      </a:r>
                      <a:endParaRPr lang="en-US" altLang="en-US" sz="1400" kern="100" baseline="0" dirty="0">
                        <a:solidFill>
                          <a:schemeClr val="dk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1400" kern="100" baseline="0" dirty="0">
                          <a:solidFill>
                            <a:schemeClr val="dk1"/>
                          </a:solidFill>
                          <a:effectLst/>
                          <a:latin typeface="Times New Roman" panose="02020603050405020304" pitchFamily="18" charset="0"/>
                          <a:ea typeface="+mn-ea"/>
                          <a:cs typeface="+mn-cs"/>
                        </a:rPr>
                        <a:t>运行模拟数据源</a:t>
                      </a:r>
                      <a:endParaRPr lang="zh-CN" altLang="en-US" sz="1400" kern="100" baseline="0" dirty="0">
                        <a:solidFill>
                          <a:schemeClr val="dk1"/>
                        </a:solidFill>
                        <a:effectLst/>
                        <a:latin typeface="Times New Roman" panose="02020603050405020304" pitchFamily="18" charset="0"/>
                        <a:ea typeface="+mn-ea"/>
                        <a:cs typeface="+mn-cs"/>
                      </a:endParaRPr>
                    </a:p>
                  </a:txBody>
                  <a:tcPr marL="68580" marR="68580" marT="0" marB="0"/>
                </a:tc>
              </a:tr>
            </a:tbl>
          </a:graphicData>
        </a:graphic>
      </p:graphicFrame>
      <p:graphicFrame>
        <p:nvGraphicFramePr>
          <p:cNvPr id="10" name="图表 9"/>
          <p:cNvGraphicFramePr/>
          <p:nvPr/>
        </p:nvGraphicFramePr>
        <p:xfrm>
          <a:off x="7025005" y="712470"/>
          <a:ext cx="4920615" cy="28321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 name="图表 2"/>
          <p:cNvGraphicFramePr/>
          <p:nvPr/>
        </p:nvGraphicFramePr>
        <p:xfrm>
          <a:off x="7202805" y="3685540"/>
          <a:ext cx="4806950" cy="2644775"/>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761365" y="6395085"/>
            <a:ext cx="2074545" cy="323215"/>
          </a:xfrm>
          <a:prstGeom prst="rect">
            <a:avLst/>
          </a:prstGeom>
          <a:noFill/>
        </p:spPr>
        <p:txBody>
          <a:bodyPr wrap="square" rtlCol="0" anchor="t">
            <a:spAutoFit/>
          </a:bodyPr>
          <a:p>
            <a:pPr indent="0" algn="ctr">
              <a:lnSpc>
                <a:spcPct val="126000"/>
              </a:lnSpc>
              <a:buClr>
                <a:srgbClr val="1CADE4"/>
              </a:buClr>
              <a:buFont typeface="Wingdings" panose="05000000000000000000" pitchFamily="2" charset="2"/>
              <a:buNone/>
            </a:pPr>
            <a:r>
              <a:rPr lang="zh-CN" altLang="en-US" sz="1200" dirty="0" smtClean="0">
                <a:latin typeface="黑体" panose="02010609060101010101" pitchFamily="49" charset="-122"/>
                <a:ea typeface="黑体" panose="02010609060101010101" pitchFamily="49" charset="-122"/>
                <a:cs typeface="times" panose="02020603050405020304" pitchFamily="18" charset="0"/>
                <a:sym typeface="+mn-ea"/>
              </a:rPr>
              <a:t>测试环境</a:t>
            </a:r>
            <a:endParaRPr lang="zh-CN" altLang="en-US" sz="1200" dirty="0" smtClean="0">
              <a:latin typeface="黑体" panose="02010609060101010101" pitchFamily="49" charset="-122"/>
              <a:ea typeface="黑体" panose="02010609060101010101" pitchFamily="49" charset="-122"/>
              <a:cs typeface="times"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63891"/>
    </mc:Choice>
    <mc:Fallback>
      <p:transition spd="slow" advTm="6389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 y="1928265"/>
            <a:ext cx="12191997" cy="28574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文本框 11"/>
          <p:cNvSpPr txBox="1"/>
          <p:nvPr/>
        </p:nvSpPr>
        <p:spPr>
          <a:xfrm>
            <a:off x="1284484" y="2999937"/>
            <a:ext cx="9623032" cy="583565"/>
          </a:xfrm>
          <a:prstGeom prst="rect">
            <a:avLst/>
          </a:prstGeom>
          <a:noFill/>
        </p:spPr>
        <p:txBody>
          <a:bodyPr wrap="square" rtlCol="0">
            <a:spAutoFit/>
          </a:bodyPr>
          <a:lstStyle/>
          <a:p>
            <a:r>
              <a:rPr lang="en-US" altLang="zh-CN" sz="3200" b="1" dirty="0">
                <a:solidFill>
                  <a:schemeClr val="bg1"/>
                </a:solidFill>
                <a:latin typeface="思源黑体 CN Bold" panose="020B0800000000000000" pitchFamily="34" charset="-122"/>
                <a:ea typeface="思源黑体 CN Bold" panose="020B0800000000000000" pitchFamily="34" charset="-122"/>
              </a:rPr>
              <a:t>4. </a:t>
            </a:r>
            <a:r>
              <a:rPr lang="zh-CN" altLang="en-US" sz="3200" b="1" dirty="0">
                <a:solidFill>
                  <a:schemeClr val="bg1"/>
                </a:solidFill>
                <a:latin typeface="思源黑体 CN Bold" panose="020B0800000000000000" pitchFamily="34" charset="-122"/>
                <a:ea typeface="思源黑体 CN Bold" panose="020B0800000000000000" pitchFamily="34" charset="-122"/>
              </a:rPr>
              <a:t>总结</a:t>
            </a:r>
            <a:endParaRPr lang="zh-CN" altLang="en-US" sz="3200" b="1" dirty="0">
              <a:solidFill>
                <a:schemeClr val="bg1"/>
              </a:solidFill>
              <a:latin typeface="思源黑体 CN Bold" panose="020B0800000000000000" pitchFamily="34" charset="-122"/>
              <a:ea typeface="思源黑体 CN Bold" panose="020B0800000000000000"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909830" y="131134"/>
            <a:ext cx="1171422" cy="660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93"/>
    </mc:Choice>
    <mc:Fallback>
      <p:transition spd="slow" advTm="69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a:t>总结</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1133107" y="1363485"/>
            <a:ext cx="9925785" cy="4770616"/>
          </a:xfrm>
          <a:prstGeom prst="rect">
            <a:avLst/>
          </a:prstGeom>
          <a:noFill/>
        </p:spPr>
        <p:txBody>
          <a:bodyPr wrap="square" rtlCol="0">
            <a:noAutofit/>
          </a:bodyPr>
          <a:lstStyle/>
          <a:p>
            <a:pPr marL="342900" indent="-342900" algn="just">
              <a:lnSpc>
                <a:spcPct val="150000"/>
              </a:lnSpc>
              <a:buFont typeface="Wingdings" panose="05000000000000000000" pitchFamily="2" charset="2"/>
              <a:buChar char="l"/>
            </a:pPr>
            <a:r>
              <a:rPr lang="zh-CN" altLang="en-US" sz="2400" b="1" dirty="0">
                <a:latin typeface="Times New Roman" panose="02020603050405020304" pitchFamily="18" charset="0"/>
                <a:cs typeface="times" panose="02020603050405020304" pitchFamily="18" charset="0"/>
              </a:rPr>
              <a:t>针对高能质子实验终端的需求，设计</a:t>
            </a:r>
            <a:r>
              <a:rPr lang="zh-CN" altLang="en-US" sz="2400" dirty="0">
                <a:latin typeface="Times New Roman" panose="02020603050405020304" pitchFamily="18" charset="0"/>
                <a:cs typeface="times" panose="02020603050405020304" pitchFamily="18" charset="0"/>
              </a:rPr>
              <a:t>了</a:t>
            </a:r>
            <a:r>
              <a:rPr lang="zh-CN" altLang="en-US" sz="2400" b="1" dirty="0">
                <a:solidFill>
                  <a:srgbClr val="0000FF"/>
                </a:solidFill>
                <a:latin typeface="Times New Roman" panose="02020603050405020304" pitchFamily="18" charset="0"/>
                <a:cs typeface="times" panose="02020603050405020304" pitchFamily="18" charset="0"/>
              </a:rPr>
              <a:t>低耦合、灵活可扩展的</a:t>
            </a:r>
            <a:r>
              <a:rPr lang="zh-CN" altLang="en-US" sz="2400" b="1" dirty="0">
                <a:latin typeface="Times New Roman" panose="02020603050405020304" pitchFamily="18" charset="0"/>
                <a:cs typeface="times" panose="02020603050405020304" pitchFamily="18" charset="0"/>
              </a:rPr>
              <a:t>数据获取系统框架</a:t>
            </a:r>
            <a:endParaRPr lang="en-US" altLang="zh-CN" sz="2200" b="1" dirty="0">
              <a:latin typeface="Times New Roman" panose="02020603050405020304" pitchFamily="18" charset="0"/>
              <a:cs typeface="times" panose="02020603050405020304" pitchFamily="18" charset="0"/>
            </a:endParaRPr>
          </a:p>
          <a:p>
            <a:pPr marL="800100" lvl="1" indent="-342900" algn="just">
              <a:lnSpc>
                <a:spcPct val="125000"/>
              </a:lnSpc>
              <a:buFont typeface="Wingdings" panose="05000000000000000000" pitchFamily="2" charset="2"/>
              <a:buChar char="Ø"/>
            </a:pPr>
            <a:r>
              <a:rPr lang="zh-CN" altLang="en-US" sz="2000" b="1" dirty="0">
                <a:latin typeface="Times New Roman" panose="02020603050405020304" pitchFamily="18" charset="0"/>
                <a:cs typeface="times" panose="02020603050405020304" pitchFamily="18" charset="0"/>
              </a:rPr>
              <a:t>高效的数据读出、在线处理与存储</a:t>
            </a:r>
            <a:endParaRPr lang="en-US" altLang="zh-CN" sz="2000" b="1" dirty="0">
              <a:latin typeface="Times New Roman" panose="02020603050405020304" pitchFamily="18" charset="0"/>
              <a:cs typeface="times" panose="02020603050405020304" pitchFamily="18" charset="0"/>
            </a:endParaRPr>
          </a:p>
          <a:p>
            <a:pPr marL="800100" lvl="1" indent="-342900" algn="just">
              <a:lnSpc>
                <a:spcPct val="125000"/>
              </a:lnSpc>
              <a:buFont typeface="Wingdings" panose="05000000000000000000" pitchFamily="2" charset="2"/>
              <a:buChar char="Ø"/>
            </a:pPr>
            <a:r>
              <a:rPr lang="zh-CN" altLang="en-US" sz="2000" b="1" dirty="0">
                <a:latin typeface="Times New Roman" panose="02020603050405020304" pitchFamily="18" charset="0"/>
                <a:cs typeface="times" panose="02020603050405020304" pitchFamily="18" charset="0"/>
              </a:rPr>
              <a:t>灵活的电子学配置</a:t>
            </a:r>
            <a:endParaRPr lang="en-US" altLang="zh-CN" sz="2000" b="1" dirty="0">
              <a:latin typeface="Times New Roman" panose="02020603050405020304" pitchFamily="18" charset="0"/>
              <a:cs typeface="times" panose="02020603050405020304" pitchFamily="18" charset="0"/>
            </a:endParaRPr>
          </a:p>
          <a:p>
            <a:pPr marL="800100" lvl="1" indent="-342900" algn="just">
              <a:lnSpc>
                <a:spcPct val="125000"/>
              </a:lnSpc>
              <a:buFont typeface="Wingdings" panose="05000000000000000000" pitchFamily="2" charset="2"/>
              <a:buChar char="Ø"/>
            </a:pPr>
            <a:r>
              <a:rPr lang="zh-CN" altLang="en-US" sz="2000" b="1" dirty="0">
                <a:latin typeface="Times New Roman" panose="02020603050405020304" pitchFamily="18" charset="0"/>
                <a:cs typeface="times" panose="02020603050405020304" pitchFamily="18" charset="0"/>
              </a:rPr>
              <a:t>可配置的日志管理</a:t>
            </a:r>
            <a:endParaRPr lang="en-US" altLang="zh-CN" sz="2000" b="1" dirty="0">
              <a:latin typeface="Times New Roman"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l"/>
            </a:pPr>
            <a:r>
              <a:rPr lang="zh-CN" altLang="en-US" sz="2200" b="1" dirty="0">
                <a:latin typeface="Times New Roman" panose="02020603050405020304" pitchFamily="18" charset="0"/>
                <a:cs typeface="times" panose="02020603050405020304" pitchFamily="18" charset="0"/>
              </a:rPr>
              <a:t>该框架支持灵活接入新的探测器系统，已实现</a:t>
            </a:r>
            <a:r>
              <a:rPr lang="zh-CN" altLang="en-US" sz="2200" b="1" dirty="0">
                <a:solidFill>
                  <a:srgbClr val="0000FF"/>
                </a:solidFill>
                <a:latin typeface="Times New Roman" panose="02020603050405020304" pitchFamily="18" charset="0"/>
                <a:cs typeface="times" panose="02020603050405020304" pitchFamily="18" charset="0"/>
              </a:rPr>
              <a:t>束流望远镜系统</a:t>
            </a:r>
            <a:r>
              <a:rPr lang="zh-CN" altLang="en-US" sz="2200" b="1" dirty="0">
                <a:latin typeface="Times New Roman" panose="02020603050405020304" pitchFamily="18" charset="0"/>
                <a:cs typeface="times" panose="02020603050405020304" pitchFamily="18" charset="0"/>
              </a:rPr>
              <a:t>和</a:t>
            </a:r>
            <a:r>
              <a:rPr lang="zh-CN" altLang="en-US" sz="2200" b="1" dirty="0">
                <a:solidFill>
                  <a:srgbClr val="0000FF"/>
                </a:solidFill>
                <a:latin typeface="Times New Roman" panose="02020603050405020304" pitchFamily="18" charset="0"/>
                <a:cs typeface="times" panose="02020603050405020304" pitchFamily="18" charset="0"/>
              </a:rPr>
              <a:t>粒子能量测量系统</a:t>
            </a:r>
            <a:r>
              <a:rPr lang="zh-CN" altLang="en-US" sz="2200" b="1" dirty="0">
                <a:latin typeface="Times New Roman" panose="02020603050405020304" pitchFamily="18" charset="0"/>
                <a:cs typeface="times" panose="02020603050405020304" pitchFamily="18" charset="0"/>
              </a:rPr>
              <a:t>的接入和</a:t>
            </a:r>
            <a:r>
              <a:rPr lang="zh-CN" altLang="en-US" sz="2200" b="1" dirty="0">
                <a:solidFill>
                  <a:srgbClr val="0000FF"/>
                </a:solidFill>
                <a:latin typeface="Times New Roman" panose="02020603050405020304" pitchFamily="18" charset="0"/>
                <a:cs typeface="times" panose="02020603050405020304" pitchFamily="18" charset="0"/>
              </a:rPr>
              <a:t>联调测试。</a:t>
            </a:r>
            <a:endParaRPr lang="en-US" altLang="zh-CN" sz="2200" b="1" dirty="0">
              <a:solidFill>
                <a:srgbClr val="0000FF"/>
              </a:solidFill>
              <a:latin typeface="Times New Roman"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l"/>
            </a:pPr>
            <a:r>
              <a:rPr lang="zh-CN" altLang="en-US" sz="2200" b="1" dirty="0">
                <a:latin typeface="Times New Roman" panose="02020603050405020304" pitchFamily="18" charset="0"/>
                <a:cs typeface="times" panose="02020603050405020304" pitchFamily="18" charset="0"/>
              </a:rPr>
              <a:t>模拟数据源测试、实验室测试和电子束实验结果表明，</a:t>
            </a:r>
            <a:r>
              <a:rPr lang="en-US" altLang="zh-CN" sz="2200" b="1" dirty="0">
                <a:solidFill>
                  <a:srgbClr val="0000FF"/>
                </a:solidFill>
                <a:latin typeface="Times New Roman" panose="02020603050405020304" pitchFamily="18" charset="0"/>
                <a:cs typeface="times" panose="02020603050405020304" pitchFamily="18" charset="0"/>
              </a:rPr>
              <a:t>HPES DAQ</a:t>
            </a:r>
            <a:r>
              <a:rPr lang="zh-CN" altLang="en-US" sz="2200" b="1" dirty="0">
                <a:solidFill>
                  <a:srgbClr val="0000FF"/>
                </a:solidFill>
                <a:latin typeface="Times New Roman" panose="02020603050405020304" pitchFamily="18" charset="0"/>
                <a:cs typeface="times" panose="02020603050405020304" pitchFamily="18" charset="0"/>
              </a:rPr>
              <a:t>运行稳定、可靠，满足实验需求。</a:t>
            </a:r>
            <a:endParaRPr lang="zh-CN" altLang="en-US" sz="2200" b="1" dirty="0">
              <a:solidFill>
                <a:srgbClr val="0000FF"/>
              </a:solidFill>
              <a:latin typeface="Times New Roman" panose="02020603050405020304" pitchFamily="18" charset="0"/>
              <a:cs typeface="times" panose="02020603050405020304" pitchFamily="18" charset="0"/>
            </a:endParaRPr>
          </a:p>
          <a:p>
            <a:pPr marL="342900" indent="-342900" algn="just">
              <a:lnSpc>
                <a:spcPct val="150000"/>
              </a:lnSpc>
              <a:buFont typeface="Wingdings" panose="05000000000000000000" pitchFamily="2" charset="2"/>
              <a:buChar char="l"/>
            </a:pPr>
            <a:r>
              <a:rPr lang="zh-CN" altLang="en-US" sz="2200" b="1" dirty="0">
                <a:latin typeface="Times New Roman" panose="02020603050405020304" pitchFamily="18" charset="0"/>
                <a:cs typeface="times" panose="02020603050405020304" pitchFamily="18" charset="0"/>
              </a:rPr>
              <a:t>需要</a:t>
            </a:r>
            <a:r>
              <a:rPr lang="zh-CN" altLang="en-US" sz="2200" b="1" dirty="0">
                <a:latin typeface="Times New Roman" panose="02020603050405020304" pitchFamily="18" charset="0"/>
                <a:cs typeface="times" panose="02020603050405020304" pitchFamily="18" charset="0"/>
              </a:rPr>
              <a:t>继续实现与数据中心的数据接口</a:t>
            </a:r>
            <a:endParaRPr lang="zh-CN" altLang="en-US" sz="2200" b="1" dirty="0">
              <a:latin typeface="Times New Roman" panose="02020603050405020304" pitchFamily="18" charset="0"/>
              <a:cs typeface="times" panose="02020603050405020304" pitchFamily="18" charset="0"/>
            </a:endParaRPr>
          </a:p>
        </p:txBody>
      </p:sp>
      <p:sp>
        <p:nvSpPr>
          <p:cNvPr id="6" name="文本框 5"/>
          <p:cNvSpPr txBox="1"/>
          <p:nvPr/>
        </p:nvSpPr>
        <p:spPr>
          <a:xfrm>
            <a:off x="5772968" y="2472185"/>
            <a:ext cx="5382712" cy="1210396"/>
          </a:xfrm>
          <a:prstGeom prst="rect">
            <a:avLst/>
          </a:prstGeom>
          <a:noFill/>
        </p:spPr>
        <p:txBody>
          <a:bodyPr wrap="square" rtlCol="0">
            <a:spAutoFit/>
          </a:bodyPr>
          <a:lstStyle/>
          <a:p>
            <a:pPr marL="800100" lvl="1" indent="-342900" algn="just">
              <a:lnSpc>
                <a:spcPct val="125000"/>
              </a:lnSpc>
              <a:buFont typeface="Wingdings" panose="05000000000000000000" pitchFamily="2" charset="2"/>
              <a:buChar char="l"/>
            </a:pPr>
            <a:r>
              <a:rPr lang="zh-CN" altLang="en-US" sz="2000" b="1" dirty="0">
                <a:latin typeface="Times New Roman" panose="02020603050405020304" pitchFamily="18" charset="0"/>
                <a:cs typeface="times" panose="02020603050405020304" pitchFamily="18" charset="0"/>
              </a:rPr>
              <a:t>通用的波形和在线</a:t>
            </a:r>
            <a:r>
              <a:rPr lang="en-US" altLang="zh-CN" sz="2000" b="1" dirty="0">
                <a:latin typeface="Times New Roman" panose="02020603050405020304" pitchFamily="18" charset="0"/>
                <a:cs typeface="times" panose="02020603050405020304" pitchFamily="18" charset="0"/>
              </a:rPr>
              <a:t>HitMap</a:t>
            </a:r>
            <a:r>
              <a:rPr lang="zh-CN" altLang="en-US" sz="2000" b="1" dirty="0">
                <a:latin typeface="Times New Roman" panose="02020603050405020304" pitchFamily="18" charset="0"/>
                <a:cs typeface="times" panose="02020603050405020304" pitchFamily="18" charset="0"/>
              </a:rPr>
              <a:t>绘制功能</a:t>
            </a:r>
            <a:endParaRPr lang="en-US" altLang="zh-CN" sz="2000" b="1" dirty="0">
              <a:latin typeface="Times New Roman" panose="02020603050405020304" pitchFamily="18" charset="0"/>
              <a:cs typeface="times" panose="02020603050405020304" pitchFamily="18" charset="0"/>
            </a:endParaRPr>
          </a:p>
          <a:p>
            <a:pPr marL="800100" lvl="1" indent="-342900" algn="just">
              <a:lnSpc>
                <a:spcPct val="125000"/>
              </a:lnSpc>
              <a:buFont typeface="Wingdings" panose="05000000000000000000" pitchFamily="2" charset="2"/>
              <a:buChar char="l"/>
            </a:pPr>
            <a:r>
              <a:rPr lang="zh-CN" altLang="en-US" sz="2000" b="1" dirty="0">
                <a:latin typeface="Times New Roman" panose="02020603050405020304" pitchFamily="18" charset="0"/>
                <a:cs typeface="times" panose="02020603050405020304" pitchFamily="18" charset="0"/>
              </a:rPr>
              <a:t>简洁的操作界面</a:t>
            </a:r>
            <a:endParaRPr lang="en-US" altLang="zh-CN" sz="2000" b="1" dirty="0">
              <a:latin typeface="Times New Roman" panose="02020603050405020304" pitchFamily="18" charset="0"/>
              <a:cs typeface="times" panose="02020603050405020304" pitchFamily="18" charset="0"/>
            </a:endParaRPr>
          </a:p>
          <a:p>
            <a:pPr marL="800100" lvl="1" indent="-342900" algn="just">
              <a:lnSpc>
                <a:spcPct val="125000"/>
              </a:lnSpc>
              <a:buFont typeface="Wingdings" panose="05000000000000000000" pitchFamily="2" charset="2"/>
              <a:buChar char="l"/>
            </a:pPr>
            <a:r>
              <a:rPr lang="zh-CN" altLang="en-US" sz="2000" b="1" dirty="0">
                <a:latin typeface="Times New Roman" panose="02020603050405020304" pitchFamily="18" charset="0"/>
                <a:cs typeface="times" panose="02020603050405020304" pitchFamily="18" charset="0"/>
              </a:rPr>
              <a:t>灵活的加速器信息监测模块</a:t>
            </a:r>
            <a:endParaRPr lang="en-US" altLang="zh-CN" sz="2000" b="1"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9346"/>
    </mc:Choice>
    <mc:Fallback>
      <p:transition spd="slow" advTm="39346"/>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11965" y="671487"/>
            <a:ext cx="10058400" cy="3566160"/>
          </a:xfrm>
        </p:spPr>
        <p:txBody>
          <a:bodyPr>
            <a:normAutofit/>
          </a:bodyPr>
          <a:lstStyle/>
          <a:p>
            <a:pPr algn="ctr"/>
            <a:r>
              <a:rPr lang="zh-CN" altLang="en-US" sz="6600" dirty="0">
                <a:latin typeface="Times New Roman" panose="02020603050405020304" pitchFamily="18" charset="0"/>
                <a:cs typeface="Times New Roman" panose="02020603050405020304" pitchFamily="18" charset="0"/>
              </a:rPr>
              <a:t>感谢！</a:t>
            </a:r>
            <a:endParaRPr lang="zh-CN" altLang="en-US" sz="66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149481" y="299780"/>
            <a:ext cx="1744495" cy="9840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185"/>
    </mc:Choice>
    <mc:Fallback>
      <p:transition spd="slow" advTm="818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920314"/>
            <a:ext cx="12191997" cy="28574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文本框 11"/>
          <p:cNvSpPr txBox="1"/>
          <p:nvPr/>
        </p:nvSpPr>
        <p:spPr>
          <a:xfrm>
            <a:off x="2877796" y="3136609"/>
            <a:ext cx="5097675" cy="584775"/>
          </a:xfrm>
          <a:prstGeom prst="rect">
            <a:avLst/>
          </a:prstGeom>
          <a:noFill/>
        </p:spPr>
        <p:txBody>
          <a:bodyPr wrap="square" rtlCol="0">
            <a:spAutoFit/>
          </a:bodyPr>
          <a:lstStyle/>
          <a:p>
            <a:r>
              <a:rPr lang="en-US" altLang="zh-CN" sz="3200" b="1" dirty="0">
                <a:solidFill>
                  <a:schemeClr val="bg1"/>
                </a:solidFill>
                <a:latin typeface="思源黑体 CN Bold" panose="020B0800000000000000" pitchFamily="34" charset="-122"/>
                <a:ea typeface="思源黑体 CN Bold" panose="020B0800000000000000" pitchFamily="34" charset="-122"/>
              </a:rPr>
              <a:t>1. </a:t>
            </a:r>
            <a:r>
              <a:rPr lang="zh-CN" altLang="en-US" sz="3200" b="1" dirty="0">
                <a:solidFill>
                  <a:schemeClr val="bg1"/>
                </a:solidFill>
                <a:latin typeface="思源黑体 CN Bold" panose="020B0800000000000000" pitchFamily="34" charset="-122"/>
                <a:ea typeface="思源黑体 CN Bold" panose="020B0800000000000000" pitchFamily="34" charset="-122"/>
              </a:rPr>
              <a:t>研制目标</a:t>
            </a:r>
            <a:endParaRPr lang="zh-CN" altLang="en-US" sz="3200" b="1" dirty="0">
              <a:solidFill>
                <a:schemeClr val="bg1"/>
              </a:solidFill>
              <a:latin typeface="思源黑体 CN Bold" panose="020B0800000000000000" pitchFamily="34" charset="-122"/>
              <a:ea typeface="思源黑体 CN Bold" panose="020B08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2885" y="149340"/>
            <a:ext cx="1171422" cy="660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3"/>
    </mc:Choice>
    <mc:Fallback>
      <p:transition spd="slow" advTm="127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 y="1928265"/>
            <a:ext cx="12191997" cy="28574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文本框 11"/>
          <p:cNvSpPr txBox="1"/>
          <p:nvPr/>
        </p:nvSpPr>
        <p:spPr>
          <a:xfrm>
            <a:off x="3236020" y="3136611"/>
            <a:ext cx="5109432" cy="583565"/>
          </a:xfrm>
          <a:prstGeom prst="rect">
            <a:avLst/>
          </a:prstGeom>
          <a:noFill/>
        </p:spPr>
        <p:txBody>
          <a:bodyPr wrap="square" rtlCol="0">
            <a:spAutoFit/>
          </a:bodyPr>
          <a:lstStyle/>
          <a:p>
            <a:r>
              <a:rPr lang="en-US" altLang="zh-CN" sz="3200" b="1" dirty="0">
                <a:solidFill>
                  <a:schemeClr val="bg1"/>
                </a:solidFill>
                <a:latin typeface="思源黑体 CN Bold" panose="020B0800000000000000" pitchFamily="34" charset="-122"/>
                <a:ea typeface="思源黑体 CN Bold" panose="020B0800000000000000" pitchFamily="34" charset="-122"/>
              </a:rPr>
              <a:t>Back up</a:t>
            </a:r>
            <a:endParaRPr lang="en-US" altLang="zh-CN" sz="3200" b="1" dirty="0">
              <a:solidFill>
                <a:schemeClr val="bg1"/>
              </a:solidFill>
              <a:latin typeface="思源黑体 CN Bold" panose="020B0800000000000000" pitchFamily="34" charset="-122"/>
              <a:ea typeface="思源黑体 CN Bold" panose="020B0800000000000000" pitchFamily="34"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872885" y="165242"/>
            <a:ext cx="1171422" cy="6608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55"/>
    </mc:Choice>
    <mc:Fallback>
      <p:transition spd="slow" advTm="425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HPES DAQ </a:t>
            </a:r>
            <a:r>
              <a:rPr lang="zh-CN" altLang="en-US" sz="3200" dirty="0"/>
              <a:t>应用 </a:t>
            </a:r>
            <a:r>
              <a:rPr lang="en-US" altLang="zh-CN" sz="3200" dirty="0"/>
              <a:t>– </a:t>
            </a:r>
            <a:r>
              <a:rPr lang="zh-CN" altLang="en-US" sz="3200" dirty="0"/>
              <a:t>束流望远镜系统（</a:t>
            </a:r>
            <a:r>
              <a:rPr lang="en-US" altLang="zh-CN" sz="3200" dirty="0"/>
              <a:t>Telescope</a:t>
            </a:r>
            <a:r>
              <a:rPr lang="zh-CN" altLang="en-US" sz="3200" dirty="0"/>
              <a:t>）接入</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0" name="文本框 9"/>
          <p:cNvSpPr txBox="1"/>
          <p:nvPr/>
        </p:nvSpPr>
        <p:spPr>
          <a:xfrm>
            <a:off x="398546" y="1407432"/>
            <a:ext cx="5213684" cy="509820"/>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400" b="1" dirty="0">
                <a:solidFill>
                  <a:srgbClr val="0000FF"/>
                </a:solidFill>
                <a:latin typeface="Times New Roman" panose="02020603050405020304" pitchFamily="18" charset="0"/>
                <a:cs typeface="times" panose="02020603050405020304" pitchFamily="18" charset="0"/>
              </a:rPr>
              <a:t>在线数据校验及解析方法实现</a:t>
            </a:r>
            <a:endParaRPr lang="zh-CN" altLang="en-US" sz="2400" b="1" dirty="0">
              <a:solidFill>
                <a:srgbClr val="0000FF"/>
              </a:solidFill>
              <a:latin typeface="Times New Roman" panose="02020603050405020304" pitchFamily="18" charset="0"/>
              <a:cs typeface="times" panose="02020603050405020304" pitchFamily="18" charset="0"/>
            </a:endParaRPr>
          </a:p>
        </p:txBody>
      </p:sp>
      <p:pic>
        <p:nvPicPr>
          <p:cNvPr id="11" name="图片 10"/>
          <p:cNvPicPr/>
          <p:nvPr/>
        </p:nvPicPr>
        <p:blipFill>
          <a:blip r:embed="rId1"/>
          <a:stretch>
            <a:fillRect/>
          </a:stretch>
        </p:blipFill>
        <p:spPr bwMode="auto">
          <a:xfrm>
            <a:off x="936274" y="1929830"/>
            <a:ext cx="2822926" cy="4305201"/>
          </a:xfrm>
          <a:prstGeom prst="rect">
            <a:avLst/>
          </a:prstGeom>
          <a:ln>
            <a:noFill/>
          </a:ln>
        </p:spPr>
      </p:pic>
      <p:sp>
        <p:nvSpPr>
          <p:cNvPr id="18" name="文本框 17"/>
          <p:cNvSpPr txBox="1"/>
          <p:nvPr/>
        </p:nvSpPr>
        <p:spPr>
          <a:xfrm>
            <a:off x="3941549" y="4355328"/>
            <a:ext cx="4307101" cy="188057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zh-CN" altLang="en-US" sz="2000" b="1" dirty="0">
                <a:latin typeface="Times New Roman" panose="02020603050405020304" pitchFamily="18" charset="0"/>
                <a:cs typeface="times" panose="02020603050405020304" pitchFamily="18" charset="0"/>
              </a:rPr>
              <a:t>在线数据格式检查</a:t>
            </a:r>
            <a:endParaRPr lang="en-US" altLang="zh-CN" sz="2000" b="1" dirty="0">
              <a:latin typeface="Times New Roman" panose="02020603050405020304" pitchFamily="18" charset="0"/>
              <a:cs typeface="times" panose="02020603050405020304" pitchFamily="18" charset="0"/>
            </a:endParaRPr>
          </a:p>
          <a:p>
            <a:pPr marL="800100" lvl="1" indent="-342900" algn="just">
              <a:lnSpc>
                <a:spcPct val="150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检查合格：（抽样）写入下一级缓冲区</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50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检查不合格：报错并记录日志</a:t>
            </a:r>
            <a:endParaRPr lang="en-US" altLang="zh-CN" sz="2000" dirty="0">
              <a:latin typeface="Times New Roman" panose="02020603050405020304" pitchFamily="18" charset="0"/>
              <a:cs typeface="times" panose="02020603050405020304" pitchFamily="18" charset="0"/>
            </a:endParaRPr>
          </a:p>
        </p:txBody>
      </p:sp>
      <p:graphicFrame>
        <p:nvGraphicFramePr>
          <p:cNvPr id="19" name="表格 18"/>
          <p:cNvGraphicFramePr>
            <a:graphicFrameLocks noGrp="1"/>
          </p:cNvGraphicFramePr>
          <p:nvPr/>
        </p:nvGraphicFramePr>
        <p:xfrm>
          <a:off x="5124383" y="1595307"/>
          <a:ext cx="5875840" cy="643890"/>
        </p:xfrm>
        <a:graphic>
          <a:graphicData uri="http://schemas.openxmlformats.org/drawingml/2006/table">
            <a:tbl>
              <a:tblPr firstRow="1" firstCol="1" bandRow="1"/>
              <a:tblGrid>
                <a:gridCol w="1468960"/>
                <a:gridCol w="1468960"/>
                <a:gridCol w="1468960"/>
                <a:gridCol w="1468960"/>
              </a:tblGrid>
              <a:tr h="0">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14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13:4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127000" algn="l">
                        <a:lnSpc>
                          <a:spcPct val="150000"/>
                        </a:lnSpc>
                        <a:spcAft>
                          <a:spcPts val="0"/>
                        </a:spcAft>
                      </a:pPr>
                      <a:r>
                        <a:rPr lang="zh-CN" sz="1600" kern="100">
                          <a:effectLst/>
                          <a:latin typeface="Times New Roman" panose="02020603050405020304" pitchFamily="18" charset="0"/>
                          <a:ea typeface="宋体" panose="02010600030101010101" pitchFamily="2" charset="-122"/>
                          <a:cs typeface="Times New Roman" panose="02020603050405020304" pitchFamily="18" charset="0"/>
                        </a:rPr>
                        <a:t>溢出位</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行地址</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State</a:t>
                      </a: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数目</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 name="文本框 19"/>
          <p:cNvSpPr txBox="1"/>
          <p:nvPr/>
        </p:nvSpPr>
        <p:spPr>
          <a:xfrm>
            <a:off x="7331623" y="2329598"/>
            <a:ext cx="1461360" cy="370614"/>
          </a:xfrm>
          <a:prstGeom prst="rect">
            <a:avLst/>
          </a:prstGeom>
          <a:noFill/>
        </p:spPr>
        <p:txBody>
          <a:bodyPr wrap="square" rtlCol="0">
            <a:spAutoFit/>
          </a:bodyPr>
          <a:lstStyle/>
          <a:p>
            <a:pPr algn="just">
              <a:lnSpc>
                <a:spcPct val="126000"/>
              </a:lnSpc>
              <a:buClr>
                <a:srgbClr val="1CADE4"/>
              </a:buClr>
            </a:pPr>
            <a:r>
              <a:rPr lang="en-US" altLang="zh-CN" sz="1600" b="1" dirty="0">
                <a:latin typeface="Times New Roman" panose="02020603050405020304" pitchFamily="18" charset="0"/>
                <a:ea typeface="宋体" panose="02010600030101010101" pitchFamily="2" charset="-122"/>
                <a:cs typeface="times" panose="02020603050405020304" pitchFamily="18" charset="0"/>
              </a:rPr>
              <a:t>Line </a:t>
            </a:r>
            <a:r>
              <a:rPr lang="zh-CN" altLang="en-US" sz="1600" b="1" dirty="0">
                <a:latin typeface="Times New Roman" panose="02020603050405020304" pitchFamily="18" charset="0"/>
                <a:ea typeface="宋体" panose="02010600030101010101" pitchFamily="2" charset="-122"/>
                <a:cs typeface="times" panose="02020603050405020304" pitchFamily="18" charset="0"/>
              </a:rPr>
              <a:t>数据格式</a:t>
            </a:r>
            <a:endParaRPr lang="zh-CN" altLang="en-US" sz="1600" b="1" dirty="0">
              <a:latin typeface="Times New Roman" panose="02020603050405020304" pitchFamily="18" charset="0"/>
              <a:ea typeface="宋体" panose="02010600030101010101" pitchFamily="2" charset="-122"/>
              <a:cs typeface="times" panose="02020603050405020304" pitchFamily="18" charset="0"/>
            </a:endParaRPr>
          </a:p>
        </p:txBody>
      </p:sp>
      <p:graphicFrame>
        <p:nvGraphicFramePr>
          <p:cNvPr id="22" name="表格 21"/>
          <p:cNvGraphicFramePr>
            <a:graphicFrameLocks noGrp="1"/>
          </p:cNvGraphicFramePr>
          <p:nvPr/>
        </p:nvGraphicFramePr>
        <p:xfrm>
          <a:off x="5124383" y="2869976"/>
          <a:ext cx="5875840" cy="699617"/>
        </p:xfrm>
        <a:graphic>
          <a:graphicData uri="http://schemas.openxmlformats.org/drawingml/2006/table">
            <a:tbl>
              <a:tblPr firstRow="1" firstCol="1" bandRow="1"/>
              <a:tblGrid>
                <a:gridCol w="771934"/>
                <a:gridCol w="771934"/>
                <a:gridCol w="771934"/>
                <a:gridCol w="650383"/>
                <a:gridCol w="893485"/>
                <a:gridCol w="2016170"/>
              </a:tblGrid>
              <a:tr h="377672">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14</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13</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12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11:2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802">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列地址</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ct val="150000"/>
                        </a:lnSpc>
                        <a:spcAft>
                          <a:spcPts val="0"/>
                        </a:spcAf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着火像素数量</a:t>
                      </a: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 name="文本框 22"/>
          <p:cNvSpPr txBox="1"/>
          <p:nvPr/>
        </p:nvSpPr>
        <p:spPr>
          <a:xfrm>
            <a:off x="7287125" y="3704509"/>
            <a:ext cx="1550356" cy="370614"/>
          </a:xfrm>
          <a:prstGeom prst="rect">
            <a:avLst/>
          </a:prstGeom>
          <a:noFill/>
        </p:spPr>
        <p:txBody>
          <a:bodyPr wrap="square" rtlCol="0">
            <a:spAutoFit/>
          </a:bodyPr>
          <a:lstStyle/>
          <a:p>
            <a:pPr algn="just">
              <a:lnSpc>
                <a:spcPct val="126000"/>
              </a:lnSpc>
              <a:buClr>
                <a:srgbClr val="1CADE4"/>
              </a:buClr>
            </a:pPr>
            <a:r>
              <a:rPr lang="en-US" altLang="zh-CN" sz="1600" b="1" dirty="0">
                <a:latin typeface="Times New Roman" panose="02020603050405020304" pitchFamily="18" charset="0"/>
                <a:ea typeface="宋体" panose="02010600030101010101" pitchFamily="2" charset="-122"/>
                <a:cs typeface="times" panose="02020603050405020304" pitchFamily="18" charset="0"/>
              </a:rPr>
              <a:t>State </a:t>
            </a:r>
            <a:r>
              <a:rPr lang="zh-CN" altLang="en-US" sz="1600" b="1" dirty="0">
                <a:latin typeface="Times New Roman" panose="02020603050405020304" pitchFamily="18" charset="0"/>
                <a:ea typeface="宋体" panose="02010600030101010101" pitchFamily="2" charset="-122"/>
                <a:cs typeface="times" panose="02020603050405020304" pitchFamily="18" charset="0"/>
              </a:rPr>
              <a:t>数据格式</a:t>
            </a:r>
            <a:endParaRPr lang="zh-CN" altLang="en-US" sz="1600" b="1" dirty="0">
              <a:latin typeface="Times New Roman" panose="02020603050405020304" pitchFamily="18" charset="0"/>
              <a:ea typeface="宋体" panose="02010600030101010101" pitchFamily="2" charset="-122"/>
              <a:cs typeface="times" panose="02020603050405020304" pitchFamily="18" charset="0"/>
            </a:endParaRPr>
          </a:p>
        </p:txBody>
      </p:sp>
      <p:cxnSp>
        <p:nvCxnSpPr>
          <p:cNvPr id="25" name="直接箭头连接符 24"/>
          <p:cNvCxnSpPr>
            <a:stCxn id="27" idx="3"/>
            <a:endCxn id="26" idx="1"/>
          </p:cNvCxnSpPr>
          <p:nvPr/>
        </p:nvCxnSpPr>
        <p:spPr>
          <a:xfrm flipV="1">
            <a:off x="3470421" y="2812071"/>
            <a:ext cx="1577495" cy="22148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047916" y="1414101"/>
            <a:ext cx="6288021" cy="2795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048928" y="4842456"/>
            <a:ext cx="2421493" cy="3689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8430998" y="4300441"/>
            <a:ext cx="3761001" cy="188057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l"/>
            </a:pPr>
            <a:r>
              <a:rPr lang="en-US" altLang="zh-CN" sz="2000" b="1" dirty="0">
                <a:latin typeface="Times New Roman" panose="02020603050405020304" pitchFamily="18" charset="0"/>
                <a:cs typeface="times" panose="02020603050405020304" pitchFamily="18" charset="0"/>
              </a:rPr>
              <a:t>Hit Map</a:t>
            </a:r>
            <a:r>
              <a:rPr lang="zh-CN" altLang="en-US" sz="2000" b="1" dirty="0">
                <a:latin typeface="Times New Roman" panose="02020603050405020304" pitchFamily="18" charset="0"/>
                <a:cs typeface="times" panose="02020603050405020304" pitchFamily="18" charset="0"/>
              </a:rPr>
              <a:t>数据解析</a:t>
            </a:r>
            <a:endParaRPr lang="en-US" altLang="zh-CN" sz="2000" b="1" dirty="0">
              <a:latin typeface="Times New Roman" panose="02020603050405020304" pitchFamily="18" charset="0"/>
              <a:cs typeface="times" panose="02020603050405020304" pitchFamily="18" charset="0"/>
            </a:endParaRPr>
          </a:p>
          <a:p>
            <a:pPr marL="800100" lvl="1" indent="-342900" algn="just">
              <a:lnSpc>
                <a:spcPct val="150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根据</a:t>
            </a:r>
            <a:r>
              <a:rPr lang="en-US" altLang="zh-CN" sz="2000" dirty="0">
                <a:latin typeface="Times New Roman" panose="02020603050405020304" pitchFamily="18" charset="0"/>
                <a:cs typeface="times" panose="02020603050405020304" pitchFamily="18" charset="0"/>
              </a:rPr>
              <a:t>Line</a:t>
            </a:r>
            <a:r>
              <a:rPr lang="zh-CN" altLang="en-US" sz="2000" dirty="0">
                <a:latin typeface="Times New Roman" panose="02020603050405020304" pitchFamily="18" charset="0"/>
                <a:cs typeface="times" panose="02020603050405020304" pitchFamily="18" charset="0"/>
              </a:rPr>
              <a:t>和</a:t>
            </a:r>
            <a:r>
              <a:rPr lang="en-US" altLang="zh-CN" sz="2000" dirty="0">
                <a:latin typeface="Times New Roman" panose="02020603050405020304" pitchFamily="18" charset="0"/>
                <a:cs typeface="times" panose="02020603050405020304" pitchFamily="18" charset="0"/>
              </a:rPr>
              <a:t>State</a:t>
            </a:r>
            <a:r>
              <a:rPr lang="zh-CN" altLang="en-US" sz="2000" dirty="0">
                <a:latin typeface="Times New Roman" panose="02020603050405020304" pitchFamily="18" charset="0"/>
                <a:cs typeface="times" panose="02020603050405020304" pitchFamily="18" charset="0"/>
              </a:rPr>
              <a:t>数据计算击中像素的行列地址</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50000"/>
              </a:lnSpc>
              <a:buFont typeface="Wingdings" panose="05000000000000000000" pitchFamily="2" charset="2"/>
              <a:buChar char="Ø"/>
            </a:pPr>
            <a:r>
              <a:rPr lang="zh-CN" altLang="en-US" sz="2000" dirty="0">
                <a:highlight>
                  <a:srgbClr val="FFFF00"/>
                </a:highlight>
                <a:latin typeface="Times New Roman" panose="02020603050405020304" pitchFamily="18" charset="0"/>
                <a:cs typeface="times" panose="02020603050405020304" pitchFamily="18" charset="0"/>
              </a:rPr>
              <a:t>发送到</a:t>
            </a:r>
            <a:r>
              <a:rPr lang="en-US" altLang="zh-CN" sz="2000" dirty="0">
                <a:highlight>
                  <a:srgbClr val="FFFF00"/>
                </a:highlight>
                <a:latin typeface="Times New Roman" panose="02020603050405020304" pitchFamily="18" charset="0"/>
                <a:cs typeface="times" panose="02020603050405020304" pitchFamily="18" charset="0"/>
              </a:rPr>
              <a:t>Kafka</a:t>
            </a:r>
            <a:r>
              <a:rPr lang="zh-CN" altLang="en-US" sz="2000" dirty="0">
                <a:highlight>
                  <a:srgbClr val="FFFF00"/>
                </a:highlight>
                <a:latin typeface="Times New Roman" panose="02020603050405020304" pitchFamily="18" charset="0"/>
                <a:cs typeface="times" panose="02020603050405020304" pitchFamily="18" charset="0"/>
              </a:rPr>
              <a:t>对应分区</a:t>
            </a:r>
            <a:endParaRPr lang="zh-CN" altLang="en-US" sz="2000" dirty="0">
              <a:highlight>
                <a:srgbClr val="FFFF00"/>
              </a:highlight>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7155"/>
    </mc:Choice>
    <mc:Fallback>
      <p:transition spd="slow" advTm="1715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en-US" altLang="zh-CN" sz="3200" dirty="0"/>
              <a:t>HPES DAQ </a:t>
            </a:r>
            <a:r>
              <a:rPr lang="zh-CN" altLang="en-US" sz="3200" dirty="0"/>
              <a:t>应用 </a:t>
            </a:r>
            <a:r>
              <a:rPr lang="en-US" altLang="zh-CN" sz="3200" dirty="0"/>
              <a:t>– </a:t>
            </a:r>
            <a:r>
              <a:rPr lang="zh-CN" altLang="en-US" sz="3200" dirty="0"/>
              <a:t>粒子能量测量系统（</a:t>
            </a:r>
            <a:r>
              <a:rPr lang="en-US" altLang="zh-CN" sz="3200" dirty="0"/>
              <a:t>LEMS</a:t>
            </a:r>
            <a:r>
              <a:rPr lang="zh-CN" altLang="en-US" sz="3200" dirty="0"/>
              <a:t>）接入</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9" name="文本框 8"/>
          <p:cNvSpPr txBox="1"/>
          <p:nvPr/>
        </p:nvSpPr>
        <p:spPr>
          <a:xfrm>
            <a:off x="811224" y="1449137"/>
            <a:ext cx="5213684" cy="509820"/>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400" b="1" dirty="0">
                <a:solidFill>
                  <a:srgbClr val="0000FF"/>
                </a:solidFill>
                <a:latin typeface="Times New Roman" panose="02020603050405020304" pitchFamily="18" charset="0"/>
                <a:cs typeface="times" panose="02020603050405020304" pitchFamily="18" charset="0"/>
              </a:rPr>
              <a:t>在线数据校验及解析方法实现</a:t>
            </a:r>
            <a:endParaRPr lang="zh-CN" altLang="en-US" sz="2400" b="1" dirty="0">
              <a:solidFill>
                <a:srgbClr val="0000FF"/>
              </a:solidFill>
              <a:latin typeface="Times New Roman" panose="02020603050405020304" pitchFamily="18" charset="0"/>
              <a:cs typeface="times" panose="02020603050405020304" pitchFamily="18" charset="0"/>
            </a:endParaRPr>
          </a:p>
        </p:txBody>
      </p:sp>
      <p:graphicFrame>
        <p:nvGraphicFramePr>
          <p:cNvPr id="12" name="表格 11"/>
          <p:cNvGraphicFramePr>
            <a:graphicFrameLocks noGrp="1"/>
          </p:cNvGraphicFramePr>
          <p:nvPr/>
        </p:nvGraphicFramePr>
        <p:xfrm>
          <a:off x="947236" y="1995023"/>
          <a:ext cx="6282406" cy="1375410"/>
        </p:xfrm>
        <a:graphic>
          <a:graphicData uri="http://schemas.openxmlformats.org/drawingml/2006/table">
            <a:tbl>
              <a:tblPr firstRow="1" firstCol="1" bandRow="1"/>
              <a:tblGrid>
                <a:gridCol w="879537"/>
                <a:gridCol w="941104"/>
                <a:gridCol w="1031571"/>
                <a:gridCol w="1143398"/>
                <a:gridCol w="1143398"/>
                <a:gridCol w="1143398"/>
              </a:tblGrid>
              <a:tr h="428013">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Byte1</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Byte3 ~ Byte4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Byte5 ~ Byte8</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Byte9 ~ Byte12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Byte13 ~ Byte64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231">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Head Tag</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Chanel ID</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Trigger ID</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Data Length</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Time Count</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表格 12"/>
          <p:cNvGraphicFramePr>
            <a:graphicFrameLocks noGrp="1"/>
          </p:cNvGraphicFramePr>
          <p:nvPr/>
        </p:nvGraphicFramePr>
        <p:xfrm>
          <a:off x="947235" y="3671331"/>
          <a:ext cx="6282407" cy="1375410"/>
        </p:xfrm>
        <a:graphic>
          <a:graphicData uri="http://schemas.openxmlformats.org/drawingml/2006/table">
            <a:tbl>
              <a:tblPr firstRow="1" firstCol="1" bandRow="1"/>
              <a:tblGrid>
                <a:gridCol w="879537"/>
                <a:gridCol w="829278"/>
                <a:gridCol w="1143398"/>
                <a:gridCol w="1143398"/>
                <a:gridCol w="1143398"/>
                <a:gridCol w="1143398"/>
              </a:tblGrid>
              <a:tr h="640742">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Byte1</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Byte3 ~ Byte32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Byte33</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Byte34</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Byte35 ~ Byte64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7294">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Data Tag</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Wave Data</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Wave Data</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5" name="表格 14"/>
          <p:cNvGraphicFramePr>
            <a:graphicFrameLocks noGrp="1"/>
          </p:cNvGraphicFramePr>
          <p:nvPr/>
        </p:nvGraphicFramePr>
        <p:xfrm>
          <a:off x="947237" y="5240692"/>
          <a:ext cx="6282405" cy="1009650"/>
        </p:xfrm>
        <a:graphic>
          <a:graphicData uri="http://schemas.openxmlformats.org/drawingml/2006/table">
            <a:tbl>
              <a:tblPr firstRow="1" firstCol="1" bandRow="1"/>
              <a:tblGrid>
                <a:gridCol w="758574"/>
                <a:gridCol w="967873"/>
                <a:gridCol w="4555958"/>
              </a:tblGrid>
              <a:tr h="293370">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Byte1</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Byte2</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Byte3 ~ Byte64</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Tail Tag</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a:effectLst/>
                          <a:latin typeface="Times New Roman" panose="02020603050405020304" pitchFamily="18" charset="0"/>
                          <a:ea typeface="宋体" panose="02010600030101010101" pitchFamily="2" charset="-122"/>
                          <a:cs typeface="Times New Roman" panose="02020603050405020304" pitchFamily="18" charset="0"/>
                        </a:rPr>
                        <a:t>Chanel ID</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ctr">
                        <a:lnSpc>
                          <a:spcPct val="150000"/>
                        </a:lnSpc>
                        <a:spcAft>
                          <a:spcPts val="0"/>
                        </a:spcAft>
                      </a:pPr>
                      <a:r>
                        <a:rPr lang="en-US" sz="1600" kern="100" dirty="0">
                          <a:effectLst/>
                          <a:latin typeface="Times New Roman" panose="02020603050405020304" pitchFamily="18" charset="0"/>
                          <a:ea typeface="宋体" panose="02010600030101010101" pitchFamily="2" charset="-122"/>
                          <a:cs typeface="Times New Roman" panose="02020603050405020304" pitchFamily="18" charset="0"/>
                        </a:rPr>
                        <a:t>0</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6" name="图片 15"/>
          <p:cNvPicPr/>
          <p:nvPr/>
        </p:nvPicPr>
        <p:blipFill rotWithShape="1">
          <a:blip r:embed="rId1"/>
          <a:srcRect t="69844"/>
          <a:stretch>
            <a:fillRect/>
          </a:stretch>
        </p:blipFill>
        <p:spPr bwMode="auto">
          <a:xfrm>
            <a:off x="7576027" y="1303287"/>
            <a:ext cx="4080209" cy="910185"/>
          </a:xfrm>
          <a:prstGeom prst="rect">
            <a:avLst/>
          </a:prstGeom>
          <a:ln>
            <a:noFill/>
          </a:ln>
        </p:spPr>
      </p:pic>
      <p:cxnSp>
        <p:nvCxnSpPr>
          <p:cNvPr id="18" name="直接箭头连接符 17"/>
          <p:cNvCxnSpPr/>
          <p:nvPr/>
        </p:nvCxnSpPr>
        <p:spPr>
          <a:xfrm flipV="1">
            <a:off x="7042484" y="1958957"/>
            <a:ext cx="823495" cy="28483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406147" y="4438316"/>
            <a:ext cx="636337" cy="6084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7678821" y="2230548"/>
            <a:ext cx="4267200" cy="4318170"/>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在线数据格式检查</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b="1" dirty="0">
                <a:latin typeface="Times New Roman" panose="02020603050405020304" pitchFamily="18" charset="0"/>
                <a:cs typeface="times" panose="02020603050405020304" pitchFamily="18" charset="0"/>
              </a:rPr>
              <a:t>检查合格：</a:t>
            </a:r>
            <a:r>
              <a:rPr lang="zh-CN" altLang="en-US" sz="2000" dirty="0">
                <a:latin typeface="Times New Roman" panose="02020603050405020304" pitchFamily="18" charset="0"/>
                <a:cs typeface="times" panose="02020603050405020304" pitchFamily="18" charset="0"/>
              </a:rPr>
              <a:t>写入下一级缓冲区，并按比例抽样进行解析</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b="1" dirty="0">
                <a:latin typeface="Times New Roman" panose="02020603050405020304" pitchFamily="18" charset="0"/>
                <a:cs typeface="times" panose="02020603050405020304" pitchFamily="18" charset="0"/>
              </a:rPr>
              <a:t>检查不合格：</a:t>
            </a:r>
            <a:r>
              <a:rPr lang="zh-CN" altLang="en-US" sz="2000" b="1" dirty="0">
                <a:solidFill>
                  <a:srgbClr val="0000FF"/>
                </a:solidFill>
                <a:latin typeface="Times New Roman" panose="02020603050405020304" pitchFamily="18" charset="0"/>
                <a:cs typeface="times" panose="02020603050405020304" pitchFamily="18" charset="0"/>
              </a:rPr>
              <a:t>报错</a:t>
            </a:r>
            <a:r>
              <a:rPr lang="zh-CN" altLang="en-US" sz="2000" dirty="0">
                <a:latin typeface="Times New Roman" panose="02020603050405020304" pitchFamily="18" charset="0"/>
                <a:cs typeface="times" panose="02020603050405020304" pitchFamily="18" charset="0"/>
              </a:rPr>
              <a:t>，并记录日志文件</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波形重建</a:t>
            </a:r>
            <a:endParaRPr lang="en-US" altLang="zh-CN" sz="2000" dirty="0">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实现原始波形数据的解析并</a:t>
            </a:r>
            <a:r>
              <a:rPr lang="zh-CN" altLang="en-US" sz="2000" b="1" dirty="0">
                <a:solidFill>
                  <a:srgbClr val="0000FF"/>
                </a:solidFill>
                <a:latin typeface="Times New Roman" panose="02020603050405020304" pitchFamily="18" charset="0"/>
                <a:cs typeface="times" panose="02020603050405020304" pitchFamily="18" charset="0"/>
              </a:rPr>
              <a:t>计算对应的电压值</a:t>
            </a:r>
            <a:endParaRPr lang="en-US" altLang="zh-CN" sz="2000" b="1" dirty="0">
              <a:solidFill>
                <a:srgbClr val="0000FF"/>
              </a:solidFill>
              <a:latin typeface="Times New Roman" panose="02020603050405020304" pitchFamily="18" charset="0"/>
              <a:cs typeface="times" panose="02020603050405020304" pitchFamily="18" charset="0"/>
            </a:endParaRPr>
          </a:p>
          <a:p>
            <a:pPr marL="800100" lvl="1" indent="-342900" algn="just">
              <a:lnSpc>
                <a:spcPct val="126000"/>
              </a:lnSpc>
              <a:buFont typeface="Wingdings" panose="05000000000000000000" pitchFamily="2" charset="2"/>
              <a:buChar char="Ø"/>
            </a:pPr>
            <a:r>
              <a:rPr lang="zh-CN" altLang="en-US" sz="2000" dirty="0">
                <a:latin typeface="Times New Roman" panose="02020603050405020304" pitchFamily="18" charset="0"/>
                <a:cs typeface="times" panose="02020603050405020304" pitchFamily="18" charset="0"/>
              </a:rPr>
              <a:t>重建后的波形纵坐标为电压值，便于实验人员判断实验状态</a:t>
            </a:r>
            <a:endParaRPr lang="en-US" altLang="zh-CN" sz="20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286"/>
    </mc:Choice>
    <mc:Fallback>
      <p:transition spd="slow" advTm="128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LEMS</a:t>
            </a:r>
            <a:r>
              <a:rPr lang="zh-CN" altLang="en-US" sz="3200" dirty="0"/>
              <a:t>单系统测试</a:t>
            </a:r>
            <a:r>
              <a:rPr lang="en-US" altLang="zh-CN" sz="3200" dirty="0"/>
              <a:t> – </a:t>
            </a:r>
            <a:r>
              <a:rPr lang="zh-CN" altLang="en-US" sz="3200" dirty="0"/>
              <a:t>数据完整性测试</a:t>
            </a:r>
            <a:r>
              <a:rPr lang="en-US" altLang="zh-CN" sz="3200" dirty="0"/>
              <a:t> </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3" name="文本框 2"/>
          <p:cNvSpPr txBox="1"/>
          <p:nvPr/>
        </p:nvSpPr>
        <p:spPr>
          <a:xfrm>
            <a:off x="668421" y="1196788"/>
            <a:ext cx="5502442" cy="4108241"/>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实验目的：需要验证控制器读出程序与</a:t>
            </a:r>
            <a:r>
              <a:rPr lang="en-US" altLang="zh-CN" dirty="0">
                <a:latin typeface="Times New Roman" panose="02020603050405020304" pitchFamily="18" charset="0"/>
                <a:cs typeface="times" panose="02020603050405020304" pitchFamily="18" charset="0"/>
              </a:rPr>
              <a:t>DAQ</a:t>
            </a:r>
            <a:r>
              <a:rPr lang="zh-CN" altLang="en-US" dirty="0">
                <a:latin typeface="Times New Roman" panose="02020603050405020304" pitchFamily="18" charset="0"/>
                <a:cs typeface="times" panose="02020603050405020304" pitchFamily="18" charset="0"/>
              </a:rPr>
              <a:t>服务器端数据传输的完整性。</a:t>
            </a:r>
            <a:endParaRPr lang="zh-CN" altLang="en-US"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实验方式：使用</a:t>
            </a:r>
            <a:r>
              <a:rPr lang="en-US" altLang="zh-CN" dirty="0" err="1">
                <a:latin typeface="Times New Roman" panose="02020603050405020304" pitchFamily="18" charset="0"/>
                <a:cs typeface="times" panose="02020603050405020304" pitchFamily="18" charset="0"/>
              </a:rPr>
              <a:t>cmp</a:t>
            </a:r>
            <a:r>
              <a:rPr lang="zh-CN" altLang="en-US" dirty="0">
                <a:latin typeface="Times New Roman" panose="02020603050405020304" pitchFamily="18" charset="0"/>
                <a:cs typeface="times" panose="02020603050405020304" pitchFamily="18" charset="0"/>
              </a:rPr>
              <a:t>比较数据文件内容差异</a:t>
            </a:r>
            <a:endParaRPr lang="en-US" altLang="zh-CN"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实验环境：</a:t>
            </a:r>
            <a:endParaRPr lang="en-US" altLang="zh-CN"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探测器：信号产生器 模拟</a:t>
            </a:r>
            <a:endParaRPr lang="zh-CN" altLang="en-US"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电子学：中科采象 </a:t>
            </a:r>
            <a:r>
              <a:rPr lang="en-US" altLang="zh-CN" dirty="0">
                <a:latin typeface="Times New Roman" panose="02020603050405020304" pitchFamily="18" charset="0"/>
                <a:cs typeface="times" panose="02020603050405020304" pitchFamily="18" charset="0"/>
              </a:rPr>
              <a:t>6.4gsps</a:t>
            </a:r>
            <a:r>
              <a:rPr lang="zh-CN" altLang="en-US" dirty="0">
                <a:latin typeface="Times New Roman" panose="02020603050405020304" pitchFamily="18" charset="0"/>
                <a:cs typeface="times" panose="02020603050405020304" pitchFamily="18" charset="0"/>
              </a:rPr>
              <a:t>采集卡 * </a:t>
            </a:r>
            <a:r>
              <a:rPr lang="en-US" altLang="zh-CN" dirty="0">
                <a:latin typeface="Times New Roman" panose="02020603050405020304" pitchFamily="18" charset="0"/>
                <a:cs typeface="times" panose="02020603050405020304" pitchFamily="18" charset="0"/>
              </a:rPr>
              <a:t>2</a:t>
            </a:r>
            <a:endParaRPr lang="en-US" altLang="zh-CN"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前端</a:t>
            </a:r>
            <a:r>
              <a:rPr lang="en-US" altLang="zh-CN" dirty="0">
                <a:latin typeface="Times New Roman" panose="02020603050405020304" pitchFamily="18" charset="0"/>
                <a:cs typeface="times" panose="02020603050405020304" pitchFamily="18" charset="0"/>
              </a:rPr>
              <a:t>DAQ : PXIe</a:t>
            </a:r>
            <a:r>
              <a:rPr lang="zh-CN" altLang="en-US" dirty="0">
                <a:latin typeface="Times New Roman" panose="02020603050405020304" pitchFamily="18" charset="0"/>
                <a:cs typeface="times" panose="02020603050405020304" pitchFamily="18" charset="0"/>
              </a:rPr>
              <a:t>机箱控制器  </a:t>
            </a:r>
            <a:r>
              <a:rPr lang="en-US" altLang="zh-CN" dirty="0">
                <a:latin typeface="Times New Roman" panose="02020603050405020304" pitchFamily="18" charset="0"/>
                <a:cs typeface="times" panose="02020603050405020304" pitchFamily="18" charset="0"/>
              </a:rPr>
              <a:t>CentOS 7.9</a:t>
            </a:r>
            <a:endParaRPr lang="en-US" altLang="zh-CN"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Ø"/>
            </a:pPr>
            <a:r>
              <a:rPr lang="en-US" altLang="zh-CN" dirty="0">
                <a:latin typeface="Times New Roman" panose="02020603050405020304" pitchFamily="18" charset="0"/>
                <a:cs typeface="times" panose="02020603050405020304" pitchFamily="18" charset="0"/>
              </a:rPr>
              <a:t>DAQ</a:t>
            </a:r>
            <a:r>
              <a:rPr lang="zh-CN" altLang="en-US" dirty="0">
                <a:latin typeface="Times New Roman" panose="02020603050405020304" pitchFamily="18" charset="0"/>
                <a:cs typeface="times" panose="02020603050405020304" pitchFamily="18" charset="0"/>
              </a:rPr>
              <a:t>计算机：</a:t>
            </a:r>
            <a:endParaRPr lang="zh-CN" altLang="en-US"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Ø"/>
            </a:pPr>
            <a:r>
              <a:rPr lang="en-US" altLang="zh-CN" dirty="0">
                <a:latin typeface="Times New Roman" panose="02020603050405020304" pitchFamily="18" charset="0"/>
                <a:cs typeface="times" panose="02020603050405020304" pitchFamily="18" charset="0"/>
              </a:rPr>
              <a:t>CPU </a:t>
            </a:r>
            <a:r>
              <a:rPr lang="zh-CN" altLang="en-US" dirty="0">
                <a:latin typeface="Times New Roman" panose="02020603050405020304" pitchFamily="18" charset="0"/>
                <a:cs typeface="times" panose="02020603050405020304" pitchFamily="18" charset="0"/>
              </a:rPr>
              <a:t>：</a:t>
            </a:r>
            <a:r>
              <a:rPr lang="en-US" altLang="zh-CN" dirty="0">
                <a:latin typeface="Times New Roman" panose="02020603050405020304" pitchFamily="18" charset="0"/>
                <a:cs typeface="times" panose="02020603050405020304" pitchFamily="18" charset="0"/>
              </a:rPr>
              <a:t>AMD R7 5800H@3.20 GHz 8c16t</a:t>
            </a:r>
            <a:endParaRPr lang="en-US" altLang="zh-CN" dirty="0">
              <a:latin typeface="Times New Roman" panose="02020603050405020304" pitchFamily="18" charset="0"/>
              <a:cs typeface="times" panose="02020603050405020304" pitchFamily="18" charset="0"/>
            </a:endParaRPr>
          </a:p>
          <a:p>
            <a:pPr marL="742950" lvl="1" indent="-285750" algn="just">
              <a:lnSpc>
                <a:spcPct val="124000"/>
              </a:lnSpc>
              <a:spcBef>
                <a:spcPts val="600"/>
              </a:spcBef>
              <a:buFont typeface="Wingdings" panose="05000000000000000000" pitchFamily="2" charset="2"/>
              <a:buChar char="Ø"/>
            </a:pPr>
            <a:r>
              <a:rPr lang="zh-CN" altLang="en-US" dirty="0">
                <a:latin typeface="Times New Roman" panose="02020603050405020304" pitchFamily="18" charset="0"/>
                <a:cs typeface="times" panose="02020603050405020304" pitchFamily="18" charset="0"/>
              </a:rPr>
              <a:t>网卡：</a:t>
            </a:r>
            <a:r>
              <a:rPr lang="en-US" altLang="zh-CN" dirty="0">
                <a:latin typeface="Times New Roman" panose="02020603050405020304" pitchFamily="18" charset="0"/>
                <a:cs typeface="times" panose="02020603050405020304" pitchFamily="18" charset="0"/>
              </a:rPr>
              <a:t>1 Gbps</a:t>
            </a:r>
            <a:endParaRPr lang="en-US" altLang="zh-CN" dirty="0">
              <a:latin typeface="Times New Roman"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nvGraphicFramePr>
            <p:xfrm>
              <a:off x="6170863" y="1238889"/>
              <a:ext cx="5844675" cy="2554543"/>
            </p:xfrm>
            <a:graphic>
              <a:graphicData uri="http://schemas.openxmlformats.org/drawingml/2006/table">
                <a:tbl>
                  <a:tblPr firstRow="1" firstCol="1" bandRow="1">
                    <a:tableStyleId>{5C22544A-7EE6-4342-B048-85BDC9FD1C3A}</a:tableStyleId>
                  </a:tblPr>
                  <a:tblGrid>
                    <a:gridCol w="1286208"/>
                    <a:gridCol w="1497703"/>
                    <a:gridCol w="1536653"/>
                    <a:gridCol w="1524111"/>
                  </a:tblGrid>
                  <a:tr h="0">
                    <a:tc>
                      <a:txBody>
                        <a:bodyPr/>
                        <a:lstStyle/>
                        <a:p>
                          <a:pPr indent="0" algn="l">
                            <a:lnSpc>
                              <a:spcPct val="125000"/>
                            </a:lnSpc>
                            <a:spcAft>
                              <a:spcPts val="0"/>
                            </a:spcAft>
                          </a:pPr>
                          <a:r>
                            <a:rPr lang="zh-CN" sz="1600" kern="100">
                              <a:effectLst/>
                            </a:rPr>
                            <a:t>参数</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测试一</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测试二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测试三</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通道数</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信号频率</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5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5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信号宽度</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20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20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20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采样长度</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dirty="0">
                              <a:effectLst/>
                            </a:rPr>
                            <a:t>400 points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400 points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500 points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数据率</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14:m>
                            <m:oMathPara xmlns:m="http://schemas.openxmlformats.org/officeDocument/2006/math">
                              <m:oMathParaPr>
                                <m:jc m:val="left"/>
                              </m:oMathParaPr>
                              <m:oMath xmlns:m="http://schemas.openxmlformats.org/officeDocument/2006/math">
                                <m:r>
                                  <a:rPr lang="en-US" sz="1600" kern="100">
                                    <a:effectLst/>
                                    <a:latin typeface="Cambria Math" panose="02040503050406030204" pitchFamily="18" charset="0"/>
                                  </a:rPr>
                                  <m:t>11</m:t>
                                </m:r>
                                <m:r>
                                  <a:rPr lang="en-US" sz="1600" kern="100">
                                    <a:effectLst/>
                                    <a:latin typeface="Cambria Math" panose="02040503050406030204" pitchFamily="18" charset="0"/>
                                  </a:rPr>
                                  <m:t>.</m:t>
                                </m:r>
                                <m:r>
                                  <a:rPr lang="en-US" sz="1600" kern="100">
                                    <a:effectLst/>
                                    <a:latin typeface="Cambria Math" panose="02040503050406030204" pitchFamily="18" charset="0"/>
                                  </a:rPr>
                                  <m:t>72</m:t>
                                </m:r>
                                <m:r>
                                  <a:rPr lang="en-US" sz="1600" kern="100">
                                    <a:effectLst/>
                                    <a:latin typeface="Cambria Math" panose="02040503050406030204" pitchFamily="18" charset="0"/>
                                  </a:rPr>
                                  <m:t> </m:t>
                                </m:r>
                                <m:r>
                                  <m:rPr>
                                    <m:sty m:val="p"/>
                                  </m:rPr>
                                  <a:rPr lang="en-US" sz="1600" kern="100">
                                    <a:effectLst/>
                                    <a:latin typeface="Cambria Math" panose="02040503050406030204" pitchFamily="18" charset="0"/>
                                  </a:rPr>
                                  <m:t>Mbps</m:t>
                                </m:r>
                                <m:r>
                                  <a:rPr lang="en-US" sz="1600" kern="100">
                                    <a:effectLst/>
                                    <a:latin typeface="Cambria Math" panose="02040503050406030204" pitchFamily="18" charset="0"/>
                                  </a:rPr>
                                  <m:t>×</m:t>
                                </m:r>
                                <m:r>
                                  <a:rPr lang="en-US" sz="1600" kern="100">
                                    <a:effectLst/>
                                    <a:latin typeface="Cambria Math" panose="02040503050406030204" pitchFamily="18" charset="0"/>
                                  </a:rPr>
                                  <m:t>2</m:t>
                                </m:r>
                              </m:oMath>
                            </m:oMathPara>
                          </a14:m>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14:m>
                            <m:oMathPara xmlns:m="http://schemas.openxmlformats.org/officeDocument/2006/math">
                              <m:oMathParaPr>
                                <m:jc m:val="left"/>
                              </m:oMathParaPr>
                              <m:oMath xmlns:m="http://schemas.openxmlformats.org/officeDocument/2006/math">
                                <m:r>
                                  <a:rPr lang="en-US" sz="1600" kern="100">
                                    <a:effectLst/>
                                    <a:latin typeface="Cambria Math" panose="02040503050406030204" pitchFamily="18" charset="0"/>
                                  </a:rPr>
                                  <m:t>29</m:t>
                                </m:r>
                                <m:r>
                                  <a:rPr lang="en-US" sz="1600" kern="100">
                                    <a:effectLst/>
                                    <a:latin typeface="Cambria Math" panose="02040503050406030204" pitchFamily="18" charset="0"/>
                                  </a:rPr>
                                  <m:t>.</m:t>
                                </m:r>
                                <m:r>
                                  <a:rPr lang="en-US" sz="1600" kern="100">
                                    <a:effectLst/>
                                    <a:latin typeface="Cambria Math" panose="02040503050406030204" pitchFamily="18" charset="0"/>
                                  </a:rPr>
                                  <m:t>30</m:t>
                                </m:r>
                                <m:r>
                                  <a:rPr lang="en-US" sz="1600" kern="100">
                                    <a:effectLst/>
                                    <a:latin typeface="Cambria Math" panose="02040503050406030204" pitchFamily="18" charset="0"/>
                                  </a:rPr>
                                  <m:t> </m:t>
                                </m:r>
                                <m:r>
                                  <m:rPr>
                                    <m:sty m:val="p"/>
                                  </m:rPr>
                                  <a:rPr lang="en-US" sz="1600" kern="100">
                                    <a:effectLst/>
                                    <a:latin typeface="Cambria Math" panose="02040503050406030204" pitchFamily="18" charset="0"/>
                                  </a:rPr>
                                  <m:t>Mbps</m:t>
                                </m:r>
                                <m:r>
                                  <a:rPr lang="en-US" sz="1600" kern="100">
                                    <a:effectLst/>
                                    <a:latin typeface="Cambria Math" panose="02040503050406030204" pitchFamily="18" charset="0"/>
                                  </a:rPr>
                                  <m:t>×</m:t>
                                </m:r>
                                <m:r>
                                  <a:rPr lang="en-US" sz="1600" kern="100">
                                    <a:effectLst/>
                                    <a:latin typeface="Cambria Math" panose="02040503050406030204" pitchFamily="18" charset="0"/>
                                  </a:rPr>
                                  <m:t>2</m:t>
                                </m:r>
                              </m:oMath>
                            </m:oMathPara>
                          </a14:m>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14:m>
                            <m:oMathPara xmlns:m="http://schemas.openxmlformats.org/officeDocument/2006/math">
                              <m:oMathParaPr>
                                <m:jc m:val="left"/>
                              </m:oMathParaPr>
                              <m:oMath xmlns:m="http://schemas.openxmlformats.org/officeDocument/2006/math">
                                <m:r>
                                  <a:rPr lang="en-US" sz="1600" kern="100">
                                    <a:effectLst/>
                                    <a:latin typeface="Cambria Math" panose="02040503050406030204" pitchFamily="18" charset="0"/>
                                  </a:rPr>
                                  <m:t>34</m:t>
                                </m:r>
                                <m:r>
                                  <a:rPr lang="en-US" sz="1600" kern="100">
                                    <a:effectLst/>
                                    <a:latin typeface="Cambria Math" panose="02040503050406030204" pitchFamily="18" charset="0"/>
                                  </a:rPr>
                                  <m:t>.</m:t>
                                </m:r>
                                <m:r>
                                  <a:rPr lang="en-US" sz="1600" kern="100">
                                    <a:effectLst/>
                                    <a:latin typeface="Cambria Math" panose="02040503050406030204" pitchFamily="18" charset="0"/>
                                  </a:rPr>
                                  <m:t>20</m:t>
                                </m:r>
                                <m:r>
                                  <a:rPr lang="en-US" sz="1600" kern="100">
                                    <a:effectLst/>
                                    <a:latin typeface="Cambria Math" panose="02040503050406030204" pitchFamily="18" charset="0"/>
                                  </a:rPr>
                                  <m:t> </m:t>
                                </m:r>
                                <m:r>
                                  <m:rPr>
                                    <m:sty m:val="p"/>
                                  </m:rPr>
                                  <a:rPr lang="en-US" sz="1600" kern="100">
                                    <a:effectLst/>
                                    <a:latin typeface="Cambria Math" panose="02040503050406030204" pitchFamily="18" charset="0"/>
                                  </a:rPr>
                                  <m:t>Mbps</m:t>
                                </m:r>
                                <m:r>
                                  <a:rPr lang="en-US" sz="1600" kern="100">
                                    <a:effectLst/>
                                    <a:latin typeface="Cambria Math" panose="02040503050406030204" pitchFamily="18" charset="0"/>
                                  </a:rPr>
                                  <m:t>×</m:t>
                                </m:r>
                                <m:r>
                                  <a:rPr lang="en-US" sz="1600" kern="100">
                                    <a:effectLst/>
                                    <a:latin typeface="Cambria Math" panose="02040503050406030204" pitchFamily="18" charset="0"/>
                                  </a:rPr>
                                  <m:t>2</m:t>
                                </m:r>
                              </m:oMath>
                            </m:oMathPara>
                          </a14:m>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原始文件大小</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14:m>
                            <m:oMathPara xmlns:m="http://schemas.openxmlformats.org/officeDocument/2006/math">
                              <m:oMathParaPr>
                                <m:jc m:val="left"/>
                              </m:oMathParaPr>
                              <m:oMath xmlns:m="http://schemas.openxmlformats.org/officeDocument/2006/math">
                                <m:r>
                                  <a:rPr lang="en-US" sz="1600" kern="100">
                                    <a:effectLst/>
                                    <a:latin typeface="Cambria Math" panose="02040503050406030204" pitchFamily="18" charset="0"/>
                                  </a:rPr>
                                  <m:t>680</m:t>
                                </m:r>
                                <m:r>
                                  <a:rPr lang="en-US" sz="1600" kern="100">
                                    <a:effectLst/>
                                    <a:latin typeface="Cambria Math" panose="02040503050406030204" pitchFamily="18" charset="0"/>
                                  </a:rPr>
                                  <m:t> </m:t>
                                </m:r>
                                <m:r>
                                  <m:rPr>
                                    <m:sty m:val="p"/>
                                  </m:rPr>
                                  <a:rPr lang="en-US" sz="1600" kern="100">
                                    <a:effectLst/>
                                    <a:latin typeface="Cambria Math" panose="02040503050406030204" pitchFamily="18" charset="0"/>
                                  </a:rPr>
                                  <m:t>MB</m:t>
                                </m:r>
                                <m:r>
                                  <a:rPr lang="en-US" sz="1600" kern="100">
                                    <a:effectLst/>
                                    <a:latin typeface="Cambria Math" panose="02040503050406030204" pitchFamily="18" charset="0"/>
                                  </a:rPr>
                                  <m:t>×</m:t>
                                </m:r>
                                <m:r>
                                  <a:rPr lang="en-US" sz="1600" kern="100">
                                    <a:effectLst/>
                                    <a:latin typeface="Cambria Math" panose="02040503050406030204" pitchFamily="18" charset="0"/>
                                  </a:rPr>
                                  <m:t>2</m:t>
                                </m:r>
                              </m:oMath>
                            </m:oMathPara>
                          </a14:m>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14:m>
                            <m:oMathPara xmlns:m="http://schemas.openxmlformats.org/officeDocument/2006/math">
                              <m:oMathParaPr>
                                <m:jc m:val="left"/>
                              </m:oMathParaPr>
                              <m:oMath xmlns:m="http://schemas.openxmlformats.org/officeDocument/2006/math">
                                <m:r>
                                  <a:rPr lang="en-US" sz="1600" kern="100">
                                    <a:effectLst/>
                                    <a:latin typeface="Cambria Math" panose="02040503050406030204" pitchFamily="18" charset="0"/>
                                  </a:rPr>
                                  <m:t>1</m:t>
                                </m:r>
                                <m:r>
                                  <a:rPr lang="en-US" sz="1600" kern="100">
                                    <a:effectLst/>
                                    <a:latin typeface="Cambria Math" panose="02040503050406030204" pitchFamily="18" charset="0"/>
                                  </a:rPr>
                                  <m:t>.</m:t>
                                </m:r>
                                <m:r>
                                  <a:rPr lang="en-US" sz="1600" kern="100">
                                    <a:effectLst/>
                                    <a:latin typeface="Cambria Math" panose="02040503050406030204" pitchFamily="18" charset="0"/>
                                  </a:rPr>
                                  <m:t>71</m:t>
                                </m:r>
                                <m:r>
                                  <a:rPr lang="en-US" sz="1600" kern="100">
                                    <a:effectLst/>
                                    <a:latin typeface="Cambria Math" panose="02040503050406030204" pitchFamily="18" charset="0"/>
                                  </a:rPr>
                                  <m:t> </m:t>
                                </m:r>
                                <m:r>
                                  <m:rPr>
                                    <m:sty m:val="p"/>
                                  </m:rPr>
                                  <a:rPr lang="en-US" sz="1600" kern="100">
                                    <a:effectLst/>
                                    <a:latin typeface="Cambria Math" panose="02040503050406030204" pitchFamily="18" charset="0"/>
                                  </a:rPr>
                                  <m:t>GB</m:t>
                                </m:r>
                                <m:r>
                                  <a:rPr lang="en-US" sz="1600" kern="100">
                                    <a:effectLst/>
                                    <a:latin typeface="Cambria Math" panose="02040503050406030204" pitchFamily="18" charset="0"/>
                                  </a:rPr>
                                  <m:t>×</m:t>
                                </m:r>
                                <m:r>
                                  <a:rPr lang="en-US" sz="1600" kern="100">
                                    <a:effectLst/>
                                    <a:latin typeface="Cambria Math" panose="02040503050406030204" pitchFamily="18" charset="0"/>
                                  </a:rPr>
                                  <m:t>2</m:t>
                                </m:r>
                              </m:oMath>
                            </m:oMathPara>
                          </a14:m>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14:m>
                            <m:oMathPara xmlns:m="http://schemas.openxmlformats.org/officeDocument/2006/math">
                              <m:oMathParaPr>
                                <m:jc m:val="left"/>
                              </m:oMathParaPr>
                              <m:oMath xmlns:m="http://schemas.openxmlformats.org/officeDocument/2006/math">
                                <m:r>
                                  <a:rPr lang="en-US" sz="1600" kern="100">
                                    <a:effectLst/>
                                    <a:latin typeface="Cambria Math" panose="02040503050406030204" pitchFamily="18" charset="0"/>
                                  </a:rPr>
                                  <m:t>746</m:t>
                                </m:r>
                                <m:r>
                                  <m:rPr>
                                    <m:sty m:val="p"/>
                                  </m:rPr>
                                  <a:rPr lang="en-US" sz="1600" kern="100">
                                    <a:effectLst/>
                                    <a:latin typeface="Cambria Math" panose="02040503050406030204" pitchFamily="18" charset="0"/>
                                  </a:rPr>
                                  <m:t>MB</m:t>
                                </m:r>
                                <m:r>
                                  <a:rPr lang="en-US" sz="1600" kern="100">
                                    <a:effectLst/>
                                    <a:latin typeface="Cambria Math" panose="02040503050406030204" pitchFamily="18" charset="0"/>
                                  </a:rPr>
                                  <m:t>×</m:t>
                                </m:r>
                                <m:r>
                                  <a:rPr lang="en-US" sz="1600" kern="100">
                                    <a:effectLst/>
                                    <a:latin typeface="Cambria Math" panose="02040503050406030204" pitchFamily="18" charset="0"/>
                                  </a:rPr>
                                  <m:t>2</m:t>
                                </m:r>
                              </m:oMath>
                            </m:oMathPara>
                          </a14:m>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比较结果</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相同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相同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dirty="0">
                              <a:effectLst/>
                            </a:rPr>
                            <a:t>相同</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bl>
              </a:graphicData>
            </a:graphic>
          </p:graphicFrame>
        </mc:Choice>
        <mc:Fallback xmlns="">
          <p:graphicFrame>
            <p:nvGraphicFramePr>
              <p:cNvPr id="7" name="表格 6"/>
              <p:cNvGraphicFramePr>
                <a:graphicFrameLocks noGrp="1"/>
              </p:cNvGraphicFramePr>
              <p:nvPr/>
            </p:nvGraphicFramePr>
            <p:xfrm>
              <a:off x="6170863" y="1238889"/>
              <a:ext cx="5844675" cy="2554543"/>
            </p:xfrm>
            <a:graphic>
              <a:graphicData uri="http://schemas.openxmlformats.org/drawingml/2006/table">
                <a:tbl>
                  <a:tblPr firstRow="1" firstCol="1" bandRow="1">
                    <a:tableStyleId>{5C22544A-7EE6-4342-B048-85BDC9FD1C3A}</a:tableStyleId>
                  </a:tblPr>
                  <a:tblGrid>
                    <a:gridCol w="1286208"/>
                    <a:gridCol w="1497703"/>
                    <a:gridCol w="1536653"/>
                    <a:gridCol w="1524111"/>
                  </a:tblGrid>
                  <a:tr h="0">
                    <a:tc>
                      <a:txBody>
                        <a:bodyPr/>
                        <a:lstStyle/>
                        <a:p>
                          <a:pPr indent="0" algn="l">
                            <a:lnSpc>
                              <a:spcPct val="125000"/>
                            </a:lnSpc>
                            <a:spcAft>
                              <a:spcPts val="0"/>
                            </a:spcAft>
                          </a:pPr>
                          <a:r>
                            <a:rPr lang="zh-CN" sz="1600" kern="100">
                              <a:effectLst/>
                            </a:rPr>
                            <a:t>参数</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测试一</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测试二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测试三</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通道数</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信号频率</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5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5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信号宽度</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20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20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20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0">
                    <a:tc>
                      <a:txBody>
                        <a:bodyPr/>
                        <a:lstStyle/>
                        <a:p>
                          <a:pPr indent="0" algn="l">
                            <a:lnSpc>
                              <a:spcPct val="125000"/>
                            </a:lnSpc>
                            <a:spcAft>
                              <a:spcPts val="0"/>
                            </a:spcAft>
                          </a:pPr>
                          <a:r>
                            <a:rPr lang="zh-CN" sz="1600" kern="100">
                              <a:effectLst/>
                            </a:rPr>
                            <a:t>采样长度</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dirty="0">
                              <a:effectLst/>
                            </a:rPr>
                            <a:t>400 points</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400 points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en-US" sz="1600" kern="100">
                              <a:effectLst/>
                            </a:rPr>
                            <a:t>500 points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609600">
                    <a:tc>
                      <a:txBody>
                        <a:bodyPr/>
                        <a:lstStyle/>
                        <a:p>
                          <a:pPr indent="0" algn="l">
                            <a:lnSpc>
                              <a:spcPct val="125000"/>
                            </a:lnSpc>
                            <a:spcAft>
                              <a:spcPts val="0"/>
                            </a:spcAft>
                          </a:pPr>
                          <a:r>
                            <a:rPr lang="zh-CN" sz="1600" kern="100">
                              <a:effectLst/>
                            </a:rPr>
                            <a:t>数据率</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1"/>
                        </a:blipFill>
                      </a:tcPr>
                    </a:tc>
                    <a:tc>
                      <a:txBody>
                        <a:bodyPr/>
                        <a:lstStyle/>
                        <a:p>
                          <a:endParaRPr lang="zh-CN"/>
                        </a:p>
                      </a:txBody>
                      <a:tcPr marL="68580" marR="68580" marT="0" marB="0">
                        <a:blipFill>
                          <a:blip r:embed="rId1"/>
                        </a:blipFill>
                      </a:tcPr>
                    </a:tc>
                    <a:tc>
                      <a:txBody>
                        <a:bodyPr/>
                        <a:lstStyle/>
                        <a:p>
                          <a:endParaRPr lang="zh-CN"/>
                        </a:p>
                      </a:txBody>
                      <a:tcPr marL="68580" marR="68580" marT="0" marB="0">
                        <a:blipFill>
                          <a:blip r:embed="rId1"/>
                        </a:blipFill>
                      </a:tcPr>
                    </a:tc>
                  </a:tr>
                  <a:tr h="609600">
                    <a:tc>
                      <a:txBody>
                        <a:bodyPr/>
                        <a:lstStyle/>
                        <a:p>
                          <a:pPr indent="0" algn="l">
                            <a:lnSpc>
                              <a:spcPct val="125000"/>
                            </a:lnSpc>
                            <a:spcAft>
                              <a:spcPts val="0"/>
                            </a:spcAft>
                          </a:pPr>
                          <a:r>
                            <a:rPr lang="zh-CN" sz="1600" kern="100">
                              <a:effectLst/>
                            </a:rPr>
                            <a:t>原始文件大小</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endParaRPr lang="zh-CN"/>
                        </a:p>
                      </a:txBody>
                      <a:tcPr marL="68580" marR="68580" marT="0" marB="0">
                        <a:blipFill>
                          <a:blip r:embed="rId1"/>
                        </a:blipFill>
                      </a:tcPr>
                    </a:tc>
                    <a:tc>
                      <a:txBody>
                        <a:bodyPr/>
                        <a:lstStyle/>
                        <a:p>
                          <a:endParaRPr lang="zh-CN"/>
                        </a:p>
                      </a:txBody>
                      <a:tcPr marL="68580" marR="68580" marT="0" marB="0">
                        <a:blipFill>
                          <a:blip r:embed="rId1"/>
                        </a:blipFill>
                      </a:tcPr>
                    </a:tc>
                    <a:tc>
                      <a:txBody>
                        <a:bodyPr/>
                        <a:lstStyle/>
                        <a:p>
                          <a:endParaRPr lang="zh-CN"/>
                        </a:p>
                      </a:txBody>
                      <a:tcPr marL="68580" marR="68580" marT="0" marB="0">
                        <a:blipFill>
                          <a:blip r:embed="rId1"/>
                        </a:blipFill>
                      </a:tcPr>
                    </a:tc>
                  </a:tr>
                  <a:tr h="0">
                    <a:tc>
                      <a:txBody>
                        <a:bodyPr/>
                        <a:lstStyle/>
                        <a:p>
                          <a:pPr indent="0" algn="l">
                            <a:lnSpc>
                              <a:spcPct val="125000"/>
                            </a:lnSpc>
                            <a:spcAft>
                              <a:spcPts val="0"/>
                            </a:spcAft>
                          </a:pPr>
                          <a:r>
                            <a:rPr lang="zh-CN" sz="1600" kern="100">
                              <a:effectLst/>
                            </a:rPr>
                            <a:t>比较结果</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相同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a:effectLst/>
                            </a:rPr>
                            <a:t>相同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0" algn="l">
                            <a:lnSpc>
                              <a:spcPct val="125000"/>
                            </a:lnSpc>
                            <a:spcAft>
                              <a:spcPts val="0"/>
                            </a:spcAft>
                          </a:pPr>
                          <a:r>
                            <a:rPr lang="zh-CN" sz="1600" kern="100" dirty="0">
                              <a:effectLst/>
                            </a:rPr>
                            <a:t>相同</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bl>
              </a:graphicData>
            </a:graphic>
          </p:graphicFrame>
        </mc:Fallback>
      </mc:AlternateContent>
      <p:pic>
        <p:nvPicPr>
          <p:cNvPr id="8" name="图片 7"/>
          <p:cNvPicPr/>
          <p:nvPr/>
        </p:nvPicPr>
        <p:blipFill>
          <a:blip r:embed="rId2"/>
          <a:stretch>
            <a:fillRect/>
          </a:stretch>
        </p:blipFill>
        <p:spPr bwMode="auto">
          <a:xfrm>
            <a:off x="7107655" y="4286719"/>
            <a:ext cx="4317371" cy="2576228"/>
          </a:xfrm>
          <a:prstGeom prst="rect">
            <a:avLst/>
          </a:prstGeom>
          <a:noFill/>
        </p:spPr>
      </p:pic>
      <p:sp>
        <p:nvSpPr>
          <p:cNvPr id="9" name="文本框 8"/>
          <p:cNvSpPr txBox="1"/>
          <p:nvPr/>
        </p:nvSpPr>
        <p:spPr>
          <a:xfrm>
            <a:off x="120153" y="5622357"/>
            <a:ext cx="3423891" cy="707886"/>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wrap="square" rtlCol="0">
            <a:spAutoFit/>
          </a:bodyPr>
          <a:lstStyle/>
          <a:p>
            <a:r>
              <a:rPr lang="zh-CN" altLang="en-US" sz="2000" dirty="0">
                <a:solidFill>
                  <a:srgbClr val="FF0000"/>
                </a:solidFill>
                <a:latin typeface="黑体" panose="02010609060101010101" pitchFamily="49" charset="-122"/>
                <a:ea typeface="黑体" panose="02010609060101010101" pitchFamily="49" charset="-122"/>
              </a:rPr>
              <a:t>数据完整性测试通过</a:t>
            </a:r>
            <a:endParaRPr lang="en-US" altLang="zh-CN" sz="2000" dirty="0">
              <a:solidFill>
                <a:srgbClr val="FF0000"/>
              </a:solidFill>
              <a:latin typeface="黑体" panose="02010609060101010101" pitchFamily="49" charset="-122"/>
              <a:ea typeface="黑体" panose="02010609060101010101" pitchFamily="49" charset="-122"/>
            </a:endParaRPr>
          </a:p>
          <a:p>
            <a:r>
              <a:rPr lang="zh-CN" altLang="en-US" sz="2000" dirty="0">
                <a:solidFill>
                  <a:srgbClr val="FF0000"/>
                </a:solidFill>
                <a:latin typeface="黑体" panose="02010609060101010101" pitchFamily="49" charset="-122"/>
                <a:ea typeface="黑体" panose="02010609060101010101" pitchFamily="49" charset="-122"/>
              </a:rPr>
              <a:t>控制器读出程序各功能正常</a:t>
            </a:r>
            <a:endParaRPr lang="zh-CN" altLang="en-US" sz="2000" dirty="0">
              <a:solidFill>
                <a:srgbClr val="FF0000"/>
              </a:solidFill>
              <a:latin typeface="黑体" panose="02010609060101010101" pitchFamily="49" charset="-122"/>
              <a:ea typeface="黑体" panose="02010609060101010101" pitchFamily="49" charset="-122"/>
            </a:endParaRPr>
          </a:p>
        </p:txBody>
      </p:sp>
      <p:pic>
        <p:nvPicPr>
          <p:cNvPr id="10" name="图片 9"/>
          <p:cNvPicPr/>
          <p:nvPr/>
        </p:nvPicPr>
        <p:blipFill>
          <a:blip r:embed="rId3">
            <a:extLst>
              <a:ext uri="{28A0092B-C50C-407E-A947-70E740481C1C}">
                <a14:useLocalDpi xmlns:a14="http://schemas.microsoft.com/office/drawing/2010/main" val="0"/>
              </a:ext>
            </a:extLst>
          </a:blip>
          <a:srcRect/>
          <a:stretch>
            <a:fillRect/>
          </a:stretch>
        </p:blipFill>
        <p:spPr bwMode="auto">
          <a:xfrm>
            <a:off x="3473152" y="4906616"/>
            <a:ext cx="3603655" cy="1526267"/>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57323"/>
    </mc:Choice>
    <mc:Fallback>
      <p:transition spd="slow" advTm="5732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cs typeface="Times New Roman" panose="02020603050405020304" pitchFamily="18" charset="0"/>
              </a:rPr>
              <a:t>LEMS</a:t>
            </a:r>
            <a:r>
              <a:rPr lang="zh-CN" altLang="en-US" sz="3200" dirty="0">
                <a:cs typeface="Times New Roman" panose="02020603050405020304" pitchFamily="18" charset="0"/>
              </a:rPr>
              <a:t>单系统测试</a:t>
            </a:r>
            <a:r>
              <a:rPr lang="en-US" altLang="zh-CN" sz="3200" dirty="0">
                <a:cs typeface="Times New Roman" panose="02020603050405020304" pitchFamily="18" charset="0"/>
              </a:rPr>
              <a:t> – </a:t>
            </a:r>
            <a:r>
              <a:rPr lang="zh-CN" altLang="en-US" sz="3200" dirty="0">
                <a:cs typeface="Times New Roman" panose="02020603050405020304" pitchFamily="18" charset="0"/>
              </a:rPr>
              <a:t>功能及稳定性测试</a:t>
            </a:r>
            <a:r>
              <a:rPr lang="en-US" altLang="zh-CN" sz="3200" dirty="0">
                <a:cs typeface="Times New Roman" panose="02020603050405020304" pitchFamily="18" charset="0"/>
              </a:rPr>
              <a:t> </a:t>
            </a:r>
            <a:endParaRPr lang="zh-CN" altLang="en-US" sz="3200" dirty="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811224" y="1324342"/>
            <a:ext cx="10284565" cy="1165191"/>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测试目的：测试</a:t>
            </a:r>
            <a:r>
              <a:rPr lang="en-US" altLang="zh-CN" dirty="0">
                <a:latin typeface="Times New Roman" panose="02020603050405020304" pitchFamily="18" charset="0"/>
                <a:cs typeface="times" panose="02020603050405020304" pitchFamily="18" charset="0"/>
              </a:rPr>
              <a:t>HPES DAQ</a:t>
            </a:r>
            <a:r>
              <a:rPr lang="zh-CN" altLang="en-US" dirty="0">
                <a:latin typeface="Times New Roman" panose="02020603050405020304" pitchFamily="18" charset="0"/>
                <a:cs typeface="times" panose="02020603050405020304" pitchFamily="18" charset="0"/>
              </a:rPr>
              <a:t>中用于</a:t>
            </a:r>
            <a:r>
              <a:rPr lang="en-US" altLang="zh-CN" dirty="0">
                <a:latin typeface="Times New Roman" panose="02020603050405020304" pitchFamily="18" charset="0"/>
                <a:cs typeface="times" panose="02020603050405020304" pitchFamily="18" charset="0"/>
              </a:rPr>
              <a:t>LEMS</a:t>
            </a:r>
            <a:r>
              <a:rPr lang="zh-CN" altLang="en-US" dirty="0">
                <a:latin typeface="Times New Roman" panose="02020603050405020304" pitchFamily="18" charset="0"/>
                <a:cs typeface="times" panose="02020603050405020304" pitchFamily="18" charset="0"/>
              </a:rPr>
              <a:t>系统的各</a:t>
            </a:r>
            <a:r>
              <a:rPr lang="zh-CN" altLang="en-US" b="1" dirty="0">
                <a:solidFill>
                  <a:srgbClr val="0000FF"/>
                </a:solidFill>
                <a:latin typeface="Times New Roman" panose="02020603050405020304" pitchFamily="18" charset="0"/>
                <a:cs typeface="times" panose="02020603050405020304" pitchFamily="18" charset="0"/>
              </a:rPr>
              <a:t>模块功能正确性</a:t>
            </a:r>
            <a:r>
              <a:rPr lang="zh-CN" altLang="en-US" dirty="0">
                <a:latin typeface="Times New Roman" panose="02020603050405020304" pitchFamily="18" charset="0"/>
                <a:cs typeface="times" panose="02020603050405020304" pitchFamily="18" charset="0"/>
              </a:rPr>
              <a:t>及</a:t>
            </a:r>
            <a:r>
              <a:rPr lang="zh-CN" altLang="en-US" b="1" dirty="0">
                <a:solidFill>
                  <a:srgbClr val="0000FF"/>
                </a:solidFill>
                <a:latin typeface="Times New Roman" panose="02020603050405020304" pitchFamily="18" charset="0"/>
                <a:cs typeface="times" panose="02020603050405020304" pitchFamily="18" charset="0"/>
              </a:rPr>
              <a:t>长时间运行稳定性</a:t>
            </a:r>
            <a:r>
              <a:rPr lang="zh-CN" altLang="en-US" dirty="0">
                <a:latin typeface="Times New Roman" panose="02020603050405020304" pitchFamily="18" charset="0"/>
                <a:cs typeface="times" panose="02020603050405020304" pitchFamily="18" charset="0"/>
              </a:rPr>
              <a:t>。</a:t>
            </a:r>
            <a:endParaRPr lang="en-US" altLang="zh-CN"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测试方法：对比信号产生器输出波形与</a:t>
            </a:r>
            <a:r>
              <a:rPr lang="en-US" altLang="zh-CN" dirty="0">
                <a:latin typeface="Times New Roman" panose="02020603050405020304" pitchFamily="18" charset="0"/>
                <a:cs typeface="times" panose="02020603050405020304" pitchFamily="18" charset="0"/>
              </a:rPr>
              <a:t>DAQ</a:t>
            </a:r>
            <a:r>
              <a:rPr lang="zh-CN" altLang="en-US" dirty="0">
                <a:latin typeface="Times New Roman" panose="02020603050405020304" pitchFamily="18" charset="0"/>
                <a:cs typeface="times" panose="02020603050405020304" pitchFamily="18" charset="0"/>
              </a:rPr>
              <a:t>重建波形的差异来验证功能正确性；监测长时间运行的读出带宽来评估长时间运行稳定性。</a:t>
            </a:r>
            <a:endParaRPr lang="en-US" altLang="zh-CN" dirty="0">
              <a:latin typeface="Times New Roman" panose="02020603050405020304" pitchFamily="18" charset="0"/>
              <a:cs typeface="times" panose="02020603050405020304" pitchFamily="18" charset="0"/>
            </a:endParaRPr>
          </a:p>
        </p:txBody>
      </p:sp>
      <p:graphicFrame>
        <p:nvGraphicFramePr>
          <p:cNvPr id="3" name="表格 2"/>
          <p:cNvGraphicFramePr>
            <a:graphicFrameLocks noGrp="1"/>
          </p:cNvGraphicFramePr>
          <p:nvPr/>
        </p:nvGraphicFramePr>
        <p:xfrm>
          <a:off x="302555" y="2546038"/>
          <a:ext cx="3416796" cy="1956626"/>
        </p:xfrm>
        <a:graphic>
          <a:graphicData uri="http://schemas.openxmlformats.org/drawingml/2006/table">
            <a:tbl>
              <a:tblPr firstRow="1" firstCol="1" bandRow="1">
                <a:tableStyleId>{5C22544A-7EE6-4342-B048-85BDC9FD1C3A}</a:tableStyleId>
              </a:tblPr>
              <a:tblGrid>
                <a:gridCol w="1183827"/>
                <a:gridCol w="1251909"/>
                <a:gridCol w="981060"/>
              </a:tblGrid>
              <a:tr h="224571">
                <a:tc>
                  <a:txBody>
                    <a:bodyPr/>
                    <a:lstStyle/>
                    <a:p>
                      <a:pPr indent="127000" algn="ctr">
                        <a:lnSpc>
                          <a:spcPct val="125000"/>
                        </a:lnSpc>
                        <a:spcAft>
                          <a:spcPts val="0"/>
                        </a:spcAft>
                      </a:pPr>
                      <a:r>
                        <a:rPr lang="zh-CN" sz="1600" kern="100">
                          <a:effectLst/>
                        </a:rPr>
                        <a:t>参数</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ct val="125000"/>
                        </a:lnSpc>
                        <a:spcAft>
                          <a:spcPts val="0"/>
                        </a:spcAft>
                      </a:pPr>
                      <a:r>
                        <a:rPr lang="zh-CN" sz="1600" kern="100">
                          <a:effectLst/>
                        </a:rPr>
                        <a:t>通道一</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indent="127000" algn="ctr">
                        <a:lnSpc>
                          <a:spcPct val="125000"/>
                        </a:lnSpc>
                        <a:spcAft>
                          <a:spcPts val="0"/>
                        </a:spcAft>
                      </a:pPr>
                      <a:r>
                        <a:rPr lang="zh-CN" sz="1600" kern="100">
                          <a:effectLst/>
                        </a:rPr>
                        <a:t>通道二</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r>
              <a:tr h="228269">
                <a:tc>
                  <a:txBody>
                    <a:bodyPr/>
                    <a:lstStyle/>
                    <a:p>
                      <a:pPr indent="127000" algn="ctr">
                        <a:lnSpc>
                          <a:spcPct val="125000"/>
                        </a:lnSpc>
                        <a:spcAft>
                          <a:spcPts val="0"/>
                        </a:spcAft>
                      </a:pPr>
                      <a:r>
                        <a:rPr lang="zh-CN" sz="1600" kern="100">
                          <a:effectLst/>
                        </a:rPr>
                        <a:t>信号类型</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indent="127000" algn="ctr">
                        <a:lnSpc>
                          <a:spcPct val="125000"/>
                        </a:lnSpc>
                        <a:spcAft>
                          <a:spcPts val="0"/>
                        </a:spcAft>
                      </a:pPr>
                      <a:r>
                        <a:rPr lang="zh-CN" sz="1600" kern="100">
                          <a:effectLst/>
                        </a:rPr>
                        <a:t>负脉冲信号（</a:t>
                      </a:r>
                      <a:r>
                        <a:rPr lang="en-US" sz="1600" kern="100">
                          <a:effectLst/>
                        </a:rPr>
                        <a:t>pulse</a:t>
                      </a:r>
                      <a:r>
                        <a:rPr lang="zh-CN" sz="1600" kern="100">
                          <a:effectLst/>
                        </a:rPr>
                        <a:t>）</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cPr/>
                </a:tc>
              </a:tr>
              <a:tr h="230457">
                <a:tc>
                  <a:txBody>
                    <a:bodyPr/>
                    <a:lstStyle/>
                    <a:p>
                      <a:pPr indent="127000" algn="ctr">
                        <a:lnSpc>
                          <a:spcPct val="125000"/>
                        </a:lnSpc>
                        <a:spcAft>
                          <a:spcPts val="0"/>
                        </a:spcAft>
                      </a:pPr>
                      <a:r>
                        <a:rPr lang="zh-CN" sz="1600" kern="100">
                          <a:effectLst/>
                        </a:rPr>
                        <a:t>频率</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indent="127000" algn="ctr">
                        <a:lnSpc>
                          <a:spcPct val="125000"/>
                        </a:lnSpc>
                        <a:spcAft>
                          <a:spcPts val="0"/>
                        </a:spcAft>
                      </a:pPr>
                      <a:r>
                        <a:rPr lang="en-US" sz="1600" kern="100">
                          <a:effectLst/>
                        </a:rPr>
                        <a:t>2 kHz</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cPr/>
                </a:tc>
              </a:tr>
              <a:tr h="230457">
                <a:tc>
                  <a:txBody>
                    <a:bodyPr/>
                    <a:lstStyle/>
                    <a:p>
                      <a:pPr indent="127000" algn="ctr">
                        <a:lnSpc>
                          <a:spcPct val="125000"/>
                        </a:lnSpc>
                        <a:spcAft>
                          <a:spcPts val="0"/>
                        </a:spcAft>
                      </a:pPr>
                      <a:r>
                        <a:rPr lang="zh-CN" sz="1600" kern="100" dirty="0">
                          <a:effectLst/>
                        </a:rPr>
                        <a:t>信号宽度</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indent="127000" algn="ctr">
                        <a:lnSpc>
                          <a:spcPct val="125000"/>
                        </a:lnSpc>
                        <a:spcAft>
                          <a:spcPts val="0"/>
                        </a:spcAft>
                      </a:pPr>
                      <a:r>
                        <a:rPr lang="en-US" sz="1600" kern="100">
                          <a:effectLst/>
                        </a:rPr>
                        <a:t>5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cPr/>
                </a:tc>
              </a:tr>
              <a:tr h="230457">
                <a:tc>
                  <a:txBody>
                    <a:bodyPr/>
                    <a:lstStyle/>
                    <a:p>
                      <a:pPr indent="127000" algn="ctr">
                        <a:lnSpc>
                          <a:spcPct val="125000"/>
                        </a:lnSpc>
                        <a:spcAft>
                          <a:spcPts val="0"/>
                        </a:spcAft>
                      </a:pPr>
                      <a:r>
                        <a:rPr lang="zh-CN" sz="1600" kern="100">
                          <a:effectLst/>
                        </a:rPr>
                        <a:t>上升时间</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indent="127000" algn="ctr">
                        <a:lnSpc>
                          <a:spcPct val="125000"/>
                        </a:lnSpc>
                        <a:spcAft>
                          <a:spcPts val="0"/>
                        </a:spcAft>
                      </a:pPr>
                      <a:r>
                        <a:rPr lang="en-US" sz="1600" kern="100">
                          <a:effectLst/>
                        </a:rPr>
                        <a:t>2.5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cPr/>
                </a:tc>
              </a:tr>
              <a:tr h="230457">
                <a:tc>
                  <a:txBody>
                    <a:bodyPr/>
                    <a:lstStyle/>
                    <a:p>
                      <a:pPr indent="127000" algn="ctr">
                        <a:lnSpc>
                          <a:spcPct val="125000"/>
                        </a:lnSpc>
                        <a:spcAft>
                          <a:spcPts val="0"/>
                        </a:spcAft>
                      </a:pPr>
                      <a:r>
                        <a:rPr lang="zh-CN" sz="1600" kern="100">
                          <a:effectLst/>
                        </a:rPr>
                        <a:t>下降时间</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indent="127000" algn="ctr">
                        <a:lnSpc>
                          <a:spcPct val="125000"/>
                        </a:lnSpc>
                        <a:spcAft>
                          <a:spcPts val="0"/>
                        </a:spcAft>
                      </a:pPr>
                      <a:r>
                        <a:rPr lang="en-US" sz="1600" kern="100">
                          <a:effectLst/>
                        </a:rPr>
                        <a:t>2.5 ns</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cPr/>
                </a:tc>
              </a:tr>
              <a:tr h="230457">
                <a:tc>
                  <a:txBody>
                    <a:bodyPr/>
                    <a:lstStyle/>
                    <a:p>
                      <a:pPr indent="127000" algn="ctr">
                        <a:lnSpc>
                          <a:spcPct val="125000"/>
                        </a:lnSpc>
                        <a:spcAft>
                          <a:spcPts val="0"/>
                        </a:spcAft>
                      </a:pPr>
                      <a:r>
                        <a:rPr lang="zh-CN" sz="1600" kern="100">
                          <a:effectLst/>
                        </a:rPr>
                        <a:t>幅度</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indent="127000" algn="ctr">
                        <a:lnSpc>
                          <a:spcPct val="125000"/>
                        </a:lnSpc>
                        <a:spcAft>
                          <a:spcPts val="0"/>
                        </a:spcAft>
                      </a:pPr>
                      <a:r>
                        <a:rPr lang="en-US" sz="1600" kern="100" dirty="0">
                          <a:effectLst/>
                        </a:rPr>
                        <a:t>-200 mV</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cPr/>
                </a:tc>
              </a:tr>
            </a:tbl>
          </a:graphicData>
        </a:graphic>
      </p:graphicFrame>
      <p:pic>
        <p:nvPicPr>
          <p:cNvPr id="8" name="图形 33"/>
          <p:cNvPicPr/>
          <p:nvPr/>
        </p:nvPicPr>
        <p:blipFill rotWithShape="1">
          <a:blip r:embed="rId1">
            <a:extLst>
              <a:ext uri="{96DAC541-7B7A-43D3-8B79-37D633B846F1}">
                <asvg:svgBlip xmlns:asvg="http://schemas.microsoft.com/office/drawing/2016/SVG/main" r:embed="rId2"/>
              </a:ext>
            </a:extLst>
          </a:blip>
          <a:srcRect l="5284" t="5356" r="7960" b="2459"/>
          <a:stretch>
            <a:fillRect/>
          </a:stretch>
        </p:blipFill>
        <p:spPr bwMode="auto">
          <a:xfrm>
            <a:off x="6785978" y="2186152"/>
            <a:ext cx="5299075" cy="2954655"/>
          </a:xfrm>
          <a:prstGeom prst="rect">
            <a:avLst/>
          </a:prstGeom>
        </p:spPr>
      </p:pic>
      <p:sp>
        <p:nvSpPr>
          <p:cNvPr id="9" name="对话气泡: 矩形 8"/>
          <p:cNvSpPr/>
          <p:nvPr/>
        </p:nvSpPr>
        <p:spPr>
          <a:xfrm>
            <a:off x="173319" y="5013757"/>
            <a:ext cx="2275775" cy="398114"/>
          </a:xfrm>
          <a:prstGeom prst="wedgeRectCallout">
            <a:avLst>
              <a:gd name="adj1" fmla="val 15830"/>
              <a:gd name="adj2" fmla="val -17927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solidFill>
                  <a:schemeClr val="tx1"/>
                </a:solidFill>
              </a:rPr>
              <a:t>信号产生器输出信号</a:t>
            </a:r>
            <a:endParaRPr lang="zh-CN" altLang="en-US" dirty="0">
              <a:solidFill>
                <a:schemeClr val="tx1"/>
              </a:solidFill>
            </a:endParaRPr>
          </a:p>
        </p:txBody>
      </p:sp>
      <p:sp>
        <p:nvSpPr>
          <p:cNvPr id="10" name="对话气泡: 矩形 9"/>
          <p:cNvSpPr/>
          <p:nvPr/>
        </p:nvSpPr>
        <p:spPr>
          <a:xfrm>
            <a:off x="668421" y="5922964"/>
            <a:ext cx="1780673" cy="398114"/>
          </a:xfrm>
          <a:prstGeom prst="wedgeRectCallout">
            <a:avLst>
              <a:gd name="adj1" fmla="val 74572"/>
              <a:gd name="adj2" fmla="val -13629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solidFill>
                  <a:schemeClr val="tx1"/>
                </a:solidFill>
              </a:rPr>
              <a:t>波形重建结果</a:t>
            </a:r>
            <a:endParaRPr lang="zh-CN" altLang="en-US" dirty="0">
              <a:solidFill>
                <a:schemeClr val="tx1"/>
              </a:solidFill>
            </a:endParaRPr>
          </a:p>
        </p:txBody>
      </p:sp>
      <p:sp>
        <p:nvSpPr>
          <p:cNvPr id="11" name="矩形 10"/>
          <p:cNvSpPr/>
          <p:nvPr/>
        </p:nvSpPr>
        <p:spPr>
          <a:xfrm>
            <a:off x="4162790" y="2736295"/>
            <a:ext cx="1826801" cy="707886"/>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zh-CN" altLang="en-US" sz="2000" dirty="0">
                <a:solidFill>
                  <a:srgbClr val="FF0000"/>
                </a:solidFill>
                <a:latin typeface="黑体" panose="02010609060101010101" pitchFamily="49" charset="-122"/>
                <a:ea typeface="黑体" panose="02010609060101010101" pitchFamily="49" charset="-122"/>
              </a:rPr>
              <a:t>可以实现波形信号的绘制</a:t>
            </a:r>
            <a:endParaRPr lang="zh-CN" altLang="en-US" sz="2000" dirty="0">
              <a:solidFill>
                <a:srgbClr val="FF0000"/>
              </a:solidFill>
              <a:latin typeface="黑体" panose="02010609060101010101" pitchFamily="49" charset="-122"/>
              <a:ea typeface="黑体" panose="02010609060101010101" pitchFamily="49" charset="-122"/>
            </a:endParaRPr>
          </a:p>
        </p:txBody>
      </p:sp>
      <p:sp>
        <p:nvSpPr>
          <p:cNvPr id="12" name="矩形 11"/>
          <p:cNvSpPr/>
          <p:nvPr/>
        </p:nvSpPr>
        <p:spPr>
          <a:xfrm>
            <a:off x="7539359" y="5422285"/>
            <a:ext cx="4261853" cy="707886"/>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zh-CN" altLang="en-US" sz="2000" dirty="0">
                <a:solidFill>
                  <a:srgbClr val="FF0000"/>
                </a:solidFill>
                <a:latin typeface="黑体" panose="02010609060101010101" pitchFamily="49" charset="-122"/>
                <a:ea typeface="黑体" panose="02010609060101010101" pitchFamily="49" charset="-122"/>
              </a:rPr>
              <a:t>系统可以在</a:t>
            </a:r>
            <a:r>
              <a:rPr lang="en-US" altLang="zh-CN" sz="2000" dirty="0">
                <a:solidFill>
                  <a:srgbClr val="FF0000"/>
                </a:solidFill>
                <a:latin typeface="黑体" panose="02010609060101010101" pitchFamily="49" charset="-122"/>
                <a:ea typeface="黑体" panose="02010609060101010101" pitchFamily="49" charset="-122"/>
              </a:rPr>
              <a:t>10kH</a:t>
            </a:r>
            <a:r>
              <a:rPr lang="zh-CN" altLang="en-US" sz="2000" dirty="0">
                <a:solidFill>
                  <a:srgbClr val="FF0000"/>
                </a:solidFill>
                <a:latin typeface="黑体" panose="02010609060101010101" pitchFamily="49" charset="-122"/>
                <a:ea typeface="黑体" panose="02010609060101010101" pitchFamily="49" charset="-122"/>
              </a:rPr>
              <a:t>触发率下至少稳定工作</a:t>
            </a:r>
            <a:r>
              <a:rPr lang="en-US" altLang="zh-CN" sz="2000" dirty="0">
                <a:solidFill>
                  <a:srgbClr val="FF0000"/>
                </a:solidFill>
                <a:latin typeface="黑体" panose="02010609060101010101" pitchFamily="49" charset="-122"/>
                <a:ea typeface="黑体" panose="02010609060101010101" pitchFamily="49" charset="-122"/>
              </a:rPr>
              <a:t>12</a:t>
            </a:r>
            <a:r>
              <a:rPr lang="zh-CN" altLang="en-US" sz="2000" dirty="0">
                <a:solidFill>
                  <a:srgbClr val="FF0000"/>
                </a:solidFill>
                <a:latin typeface="黑体" panose="02010609060101010101" pitchFamily="49" charset="-122"/>
                <a:ea typeface="黑体" panose="02010609060101010101" pitchFamily="49" charset="-122"/>
              </a:rPr>
              <a:t>小时</a:t>
            </a:r>
            <a:endParaRPr lang="zh-CN" altLang="en-US" sz="2000" dirty="0">
              <a:solidFill>
                <a:srgbClr val="FF0000"/>
              </a:solidFill>
              <a:latin typeface="黑体" panose="02010609060101010101" pitchFamily="49" charset="-122"/>
              <a:ea typeface="黑体" panose="02010609060101010101" pitchFamily="49" charset="-122"/>
            </a:endParaRPr>
          </a:p>
        </p:txBody>
      </p:sp>
      <p:pic>
        <p:nvPicPr>
          <p:cNvPr id="14" name="图片 13"/>
          <p:cNvPicPr>
            <a:picLocks noChangeAspect="1"/>
          </p:cNvPicPr>
          <p:nvPr/>
        </p:nvPicPr>
        <p:blipFill>
          <a:blip r:embed="rId3"/>
          <a:stretch>
            <a:fillRect/>
          </a:stretch>
        </p:blipFill>
        <p:spPr>
          <a:xfrm>
            <a:off x="3038141" y="4167172"/>
            <a:ext cx="3999207" cy="26025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628"/>
    </mc:Choice>
    <mc:Fallback>
      <p:transition spd="slow" advTm="5262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5620264" y="2145565"/>
            <a:ext cx="5589938" cy="3613003"/>
            <a:chOff x="5925064" y="2113481"/>
            <a:chExt cx="5589938" cy="3613003"/>
          </a:xfrm>
        </p:grpSpPr>
        <p:pic>
          <p:nvPicPr>
            <p:cNvPr id="9" name="图片 8"/>
            <p:cNvPicPr/>
            <p:nvPr/>
          </p:nvPicPr>
          <p:blipFill rotWithShape="1">
            <a:blip r:embed="rId1"/>
            <a:srcRect l="20843" t="12380" r="7731"/>
            <a:stretch>
              <a:fillRect/>
            </a:stretch>
          </p:blipFill>
          <p:spPr bwMode="auto">
            <a:xfrm>
              <a:off x="5925064" y="2113481"/>
              <a:ext cx="5589938" cy="3244248"/>
            </a:xfrm>
            <a:prstGeom prst="rect">
              <a:avLst/>
            </a:prstGeom>
            <a:ln>
              <a:noFill/>
            </a:ln>
          </p:spPr>
        </p:pic>
        <p:sp>
          <p:nvSpPr>
            <p:cNvPr id="10" name="文本框 9"/>
            <p:cNvSpPr txBox="1"/>
            <p:nvPr/>
          </p:nvSpPr>
          <p:spPr>
            <a:xfrm>
              <a:off x="7059675" y="5357729"/>
              <a:ext cx="3577304" cy="368755"/>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LEMS</a:t>
              </a:r>
              <a:r>
                <a:rPr lang="zh-CN" altLang="en-US" sz="1600" dirty="0">
                  <a:latin typeface="黑体" panose="02010609060101010101" pitchFamily="49" charset="-122"/>
                  <a:ea typeface="黑体" panose="02010609060101010101" pitchFamily="49" charset="-122"/>
                  <a:cs typeface="times" panose="02020603050405020304" pitchFamily="18" charset="0"/>
                </a:rPr>
                <a:t>探测器联调测试波形重建结果</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
        <p:nvSpPr>
          <p:cNvPr id="2" name="标题 1"/>
          <p:cNvSpPr>
            <a:spLocks noGrp="1"/>
          </p:cNvSpPr>
          <p:nvPr>
            <p:ph type="title"/>
          </p:nvPr>
        </p:nvSpPr>
        <p:spPr/>
        <p:txBody>
          <a:bodyPr>
            <a:normAutofit/>
          </a:bodyPr>
          <a:lstStyle/>
          <a:p>
            <a:r>
              <a:rPr lang="en-US" altLang="zh-CN" sz="3200" dirty="0"/>
              <a:t>LEMS</a:t>
            </a:r>
            <a:r>
              <a:rPr lang="zh-CN" altLang="en-US" sz="3200" dirty="0"/>
              <a:t>单系统测试</a:t>
            </a:r>
            <a:r>
              <a:rPr lang="en-US" altLang="zh-CN" sz="3200" dirty="0"/>
              <a:t> – </a:t>
            </a:r>
            <a:r>
              <a:rPr lang="zh-CN" altLang="en-US" sz="3200" dirty="0"/>
              <a:t>探测器联调</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811224" y="1335037"/>
            <a:ext cx="10284565" cy="817211"/>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测试目的：测试</a:t>
            </a:r>
            <a:r>
              <a:rPr lang="en-US" altLang="zh-CN" sz="2000" dirty="0">
                <a:latin typeface="Times New Roman" panose="02020603050405020304" pitchFamily="18" charset="0"/>
                <a:cs typeface="times" panose="02020603050405020304" pitchFamily="18" charset="0"/>
              </a:rPr>
              <a:t>HPES DAQ</a:t>
            </a:r>
            <a:r>
              <a:rPr lang="zh-CN" altLang="en-US" sz="2000" dirty="0">
                <a:latin typeface="Times New Roman" panose="02020603050405020304" pitchFamily="18" charset="0"/>
                <a:cs typeface="times" panose="02020603050405020304" pitchFamily="18" charset="0"/>
              </a:rPr>
              <a:t>中用于</a:t>
            </a:r>
            <a:r>
              <a:rPr lang="en-US" altLang="zh-CN" sz="2000" dirty="0">
                <a:latin typeface="Times New Roman" panose="02020603050405020304" pitchFamily="18" charset="0"/>
                <a:cs typeface="times" panose="02020603050405020304" pitchFamily="18" charset="0"/>
              </a:rPr>
              <a:t>LEMS</a:t>
            </a:r>
            <a:r>
              <a:rPr lang="zh-CN" altLang="en-US" sz="2000" dirty="0">
                <a:latin typeface="Times New Roman" panose="02020603050405020304" pitchFamily="18" charset="0"/>
                <a:cs typeface="times" panose="02020603050405020304" pitchFamily="18" charset="0"/>
              </a:rPr>
              <a:t>系统的各模块功能在</a:t>
            </a:r>
            <a:r>
              <a:rPr lang="zh-CN" altLang="en-US" sz="2000" b="1" dirty="0">
                <a:solidFill>
                  <a:srgbClr val="0000FF"/>
                </a:solidFill>
                <a:latin typeface="Times New Roman" panose="02020603050405020304" pitchFamily="18" charset="0"/>
                <a:cs typeface="times" panose="02020603050405020304" pitchFamily="18" charset="0"/>
              </a:rPr>
              <a:t>真实探测器</a:t>
            </a:r>
            <a:r>
              <a:rPr lang="zh-CN" altLang="en-US" sz="2000" dirty="0">
                <a:latin typeface="Times New Roman" panose="02020603050405020304" pitchFamily="18" charset="0"/>
                <a:cs typeface="times" panose="02020603050405020304" pitchFamily="18" charset="0"/>
              </a:rPr>
              <a:t>信号下的</a:t>
            </a:r>
            <a:r>
              <a:rPr lang="zh-CN" altLang="en-US" sz="2000" b="1" dirty="0">
                <a:solidFill>
                  <a:srgbClr val="0000FF"/>
                </a:solidFill>
                <a:latin typeface="Times New Roman" panose="02020603050405020304" pitchFamily="18" charset="0"/>
                <a:cs typeface="times" panose="02020603050405020304" pitchFamily="18" charset="0"/>
              </a:rPr>
              <a:t>功能正确性</a:t>
            </a:r>
            <a:r>
              <a:rPr lang="zh-CN" altLang="en-US" sz="2000" dirty="0">
                <a:latin typeface="Times New Roman" panose="02020603050405020304" pitchFamily="18" charset="0"/>
                <a:cs typeface="times" panose="02020603050405020304" pitchFamily="18" charset="0"/>
              </a:rPr>
              <a:t>及</a:t>
            </a:r>
            <a:r>
              <a:rPr lang="zh-CN" altLang="en-US" sz="2000" b="1" dirty="0">
                <a:solidFill>
                  <a:srgbClr val="0000FF"/>
                </a:solidFill>
                <a:latin typeface="Times New Roman" panose="02020603050405020304" pitchFamily="18" charset="0"/>
                <a:cs typeface="times" panose="02020603050405020304" pitchFamily="18" charset="0"/>
              </a:rPr>
              <a:t>运行稳定性</a:t>
            </a:r>
            <a:r>
              <a:rPr lang="zh-CN" altLang="en-US" sz="2000" dirty="0">
                <a:latin typeface="Times New Roman" panose="02020603050405020304" pitchFamily="18" charset="0"/>
                <a:cs typeface="times" panose="02020603050405020304" pitchFamily="18" charset="0"/>
              </a:rPr>
              <a:t>。</a:t>
            </a:r>
            <a:endParaRPr lang="en-US" altLang="zh-CN" sz="2000" dirty="0">
              <a:latin typeface="Times New Roman" panose="02020603050405020304" pitchFamily="18" charset="0"/>
              <a:cs typeface="times" panose="02020603050405020304" pitchFamily="18" charset="0"/>
            </a:endParaRPr>
          </a:p>
        </p:txBody>
      </p:sp>
      <p:grpSp>
        <p:nvGrpSpPr>
          <p:cNvPr id="3" name="组合 2"/>
          <p:cNvGrpSpPr/>
          <p:nvPr/>
        </p:nvGrpSpPr>
        <p:grpSpPr>
          <a:xfrm>
            <a:off x="544162" y="2290497"/>
            <a:ext cx="4663740" cy="3954770"/>
            <a:chOff x="842111" y="2503110"/>
            <a:chExt cx="4663740" cy="3954770"/>
          </a:xfrm>
        </p:grpSpPr>
        <p:pic>
          <p:nvPicPr>
            <p:cNvPr id="7" name="图片 6"/>
            <p:cNvPicPr/>
            <p:nvPr/>
          </p:nvPicPr>
          <p:blipFill rotWithShape="1">
            <a:blip r:embed="rId2"/>
            <a:srcRect l="2247" t="2149" r="1600" b="3168"/>
            <a:stretch>
              <a:fillRect/>
            </a:stretch>
          </p:blipFill>
          <p:spPr bwMode="auto">
            <a:xfrm>
              <a:off x="842111" y="2503110"/>
              <a:ext cx="4663740" cy="3447766"/>
            </a:xfrm>
            <a:prstGeom prst="rect">
              <a:avLst/>
            </a:prstGeom>
            <a:noFill/>
            <a:ln>
              <a:noFill/>
            </a:ln>
          </p:spPr>
        </p:pic>
        <p:sp>
          <p:nvSpPr>
            <p:cNvPr id="8" name="文本框 7"/>
            <p:cNvSpPr txBox="1"/>
            <p:nvPr/>
          </p:nvSpPr>
          <p:spPr>
            <a:xfrm>
              <a:off x="2012449" y="6089125"/>
              <a:ext cx="2625418" cy="368755"/>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LEMS</a:t>
              </a:r>
              <a:r>
                <a:rPr lang="zh-CN" altLang="en-US" sz="1600" dirty="0">
                  <a:latin typeface="黑体" panose="02010609060101010101" pitchFamily="49" charset="-122"/>
                  <a:ea typeface="黑体" panose="02010609060101010101" pitchFamily="49" charset="-122"/>
                  <a:cs typeface="times" panose="02020603050405020304" pitchFamily="18" charset="0"/>
                </a:rPr>
                <a:t>探测器联调测试</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
        <p:nvSpPr>
          <p:cNvPr id="12" name="矩形 11"/>
          <p:cNvSpPr/>
          <p:nvPr/>
        </p:nvSpPr>
        <p:spPr>
          <a:xfrm>
            <a:off x="6474397" y="5927418"/>
            <a:ext cx="4261853" cy="400110"/>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zh-CN" altLang="en-US" sz="2000" dirty="0">
                <a:solidFill>
                  <a:srgbClr val="FF0000"/>
                </a:solidFill>
                <a:latin typeface="黑体" panose="02010609060101010101" pitchFamily="49" charset="-122"/>
                <a:ea typeface="黑体" panose="02010609060101010101" pitchFamily="49" charset="-122"/>
              </a:rPr>
              <a:t>系统连续运行</a:t>
            </a:r>
            <a:r>
              <a:rPr lang="en-US" altLang="zh-CN" sz="2000" dirty="0">
                <a:solidFill>
                  <a:srgbClr val="FF0000"/>
                </a:solidFill>
                <a:latin typeface="黑体" panose="02010609060101010101" pitchFamily="49" charset="-122"/>
                <a:ea typeface="黑体" panose="02010609060101010101" pitchFamily="49" charset="-122"/>
              </a:rPr>
              <a:t>10</a:t>
            </a:r>
            <a:r>
              <a:rPr lang="zh-CN" altLang="en-US" sz="2000" dirty="0">
                <a:solidFill>
                  <a:srgbClr val="FF0000"/>
                </a:solidFill>
                <a:latin typeface="黑体" panose="02010609060101010101" pitchFamily="49" charset="-122"/>
                <a:ea typeface="黑体" panose="02010609060101010101" pitchFamily="49" charset="-122"/>
              </a:rPr>
              <a:t>小时，未出现异常</a:t>
            </a:r>
            <a:endParaRPr lang="zh-CN" altLang="en-US" sz="2000" dirty="0">
              <a:solidFill>
                <a:srgbClr val="FF0000"/>
              </a:solidFill>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1862"/>
    </mc:Choice>
    <mc:Fallback>
      <p:transition spd="slow" advTm="3186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Telescope</a:t>
            </a:r>
            <a:r>
              <a:rPr lang="zh-CN" altLang="en-US" sz="3200" dirty="0"/>
              <a:t>单系统测试</a:t>
            </a:r>
            <a:r>
              <a:rPr lang="en-US" altLang="zh-CN" sz="3200" dirty="0"/>
              <a:t> – </a:t>
            </a:r>
            <a:r>
              <a:rPr lang="zh-CN" altLang="en-US" sz="3200" dirty="0"/>
              <a:t>功能及稳定性测试</a:t>
            </a:r>
            <a:r>
              <a:rPr lang="en-US" altLang="zh-CN" sz="3200" dirty="0"/>
              <a:t> </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811224" y="1324342"/>
            <a:ext cx="10284565" cy="1244956"/>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测试目的：测试</a:t>
            </a:r>
            <a:r>
              <a:rPr lang="en-US" altLang="zh-CN" dirty="0">
                <a:latin typeface="Times New Roman" panose="02020603050405020304" pitchFamily="18" charset="0"/>
                <a:cs typeface="times" panose="02020603050405020304" pitchFamily="18" charset="0"/>
              </a:rPr>
              <a:t>HPES DAQ</a:t>
            </a:r>
            <a:r>
              <a:rPr lang="zh-CN" altLang="en-US" dirty="0">
                <a:latin typeface="Times New Roman" panose="02020603050405020304" pitchFamily="18" charset="0"/>
                <a:cs typeface="times" panose="02020603050405020304" pitchFamily="18" charset="0"/>
              </a:rPr>
              <a:t>中用于</a:t>
            </a:r>
            <a:r>
              <a:rPr lang="en-US" altLang="zh-CN" dirty="0">
                <a:latin typeface="Times New Roman" panose="02020603050405020304" pitchFamily="18" charset="0"/>
                <a:cs typeface="times" panose="02020603050405020304" pitchFamily="18" charset="0"/>
              </a:rPr>
              <a:t>Telescope</a:t>
            </a:r>
            <a:r>
              <a:rPr lang="zh-CN" altLang="en-US" dirty="0">
                <a:latin typeface="Times New Roman" panose="02020603050405020304" pitchFamily="18" charset="0"/>
                <a:cs typeface="times" panose="02020603050405020304" pitchFamily="18" charset="0"/>
              </a:rPr>
              <a:t>系统的</a:t>
            </a:r>
            <a:r>
              <a:rPr lang="zh-CN" altLang="en-US" b="1" dirty="0">
                <a:solidFill>
                  <a:srgbClr val="0000FF"/>
                </a:solidFill>
                <a:latin typeface="Times New Roman" panose="02020603050405020304" pitchFamily="18" charset="0"/>
                <a:cs typeface="times" panose="02020603050405020304" pitchFamily="18" charset="0"/>
              </a:rPr>
              <a:t>各模块功能正确性</a:t>
            </a:r>
            <a:r>
              <a:rPr lang="zh-CN" altLang="en-US" b="1" dirty="0">
                <a:latin typeface="Times New Roman" panose="02020603050405020304" pitchFamily="18" charset="0"/>
                <a:cs typeface="times" panose="02020603050405020304" pitchFamily="18" charset="0"/>
              </a:rPr>
              <a:t>及</a:t>
            </a:r>
            <a:r>
              <a:rPr lang="zh-CN" altLang="en-US" b="1" dirty="0">
                <a:solidFill>
                  <a:srgbClr val="0000FF"/>
                </a:solidFill>
                <a:latin typeface="Times New Roman" panose="02020603050405020304" pitchFamily="18" charset="0"/>
                <a:cs typeface="times" panose="02020603050405020304" pitchFamily="18" charset="0"/>
              </a:rPr>
              <a:t>长时间运行稳定性</a:t>
            </a:r>
            <a:r>
              <a:rPr lang="zh-CN" altLang="en-US" dirty="0">
                <a:latin typeface="Times New Roman" panose="02020603050405020304" pitchFamily="18" charset="0"/>
                <a:cs typeface="times" panose="02020603050405020304" pitchFamily="18" charset="0"/>
              </a:rPr>
              <a:t>。</a:t>
            </a:r>
            <a:endParaRPr lang="en-US" altLang="zh-CN"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测试方法：观察在线绘制的</a:t>
            </a:r>
            <a:r>
              <a:rPr lang="en-US" altLang="zh-CN" dirty="0">
                <a:latin typeface="Times New Roman" panose="02020603050405020304" pitchFamily="18" charset="0"/>
                <a:cs typeface="times" panose="02020603050405020304" pitchFamily="18" charset="0"/>
              </a:rPr>
              <a:t>HitMap</a:t>
            </a:r>
            <a:r>
              <a:rPr lang="zh-CN" altLang="en-US" dirty="0">
                <a:latin typeface="Times New Roman" panose="02020603050405020304" pitchFamily="18" charset="0"/>
                <a:cs typeface="times" panose="02020603050405020304" pitchFamily="18" charset="0"/>
              </a:rPr>
              <a:t>是否与放射源（</a:t>
            </a:r>
            <a:r>
              <a:rPr lang="en-US" altLang="zh-CN" baseline="30000" dirty="0">
                <a:latin typeface="Times New Roman" panose="02020603050405020304" pitchFamily="18" charset="0"/>
              </a:rPr>
              <a:t>55</a:t>
            </a:r>
            <a:r>
              <a:rPr lang="en-US" altLang="zh-CN" dirty="0">
                <a:latin typeface="Times New Roman" panose="02020603050405020304" pitchFamily="18" charset="0"/>
              </a:rPr>
              <a:t>Fe</a:t>
            </a:r>
            <a:r>
              <a:rPr lang="zh-CN" altLang="en-US" dirty="0">
                <a:latin typeface="Times New Roman" panose="02020603050405020304" pitchFamily="18" charset="0"/>
                <a:cs typeface="times" panose="02020603050405020304" pitchFamily="18" charset="0"/>
              </a:rPr>
              <a:t>）一致。</a:t>
            </a:r>
            <a:endParaRPr lang="en-US" altLang="zh-CN"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dirty="0">
                <a:latin typeface="Times New Roman" panose="02020603050405020304" pitchFamily="18" charset="0"/>
                <a:cs typeface="times" panose="02020603050405020304" pitchFamily="18" charset="0"/>
              </a:rPr>
              <a:t>测试环境：使用</a:t>
            </a:r>
            <a:r>
              <a:rPr lang="en-US" altLang="zh-CN" dirty="0">
                <a:latin typeface="Times New Roman" panose="02020603050405020304" pitchFamily="18" charset="0"/>
                <a:cs typeface="times" panose="02020603050405020304" pitchFamily="18" charset="0"/>
              </a:rPr>
              <a:t>6</a:t>
            </a:r>
            <a:r>
              <a:rPr lang="zh-CN" altLang="en-US" dirty="0">
                <a:latin typeface="Times New Roman" panose="02020603050405020304" pitchFamily="18" charset="0"/>
                <a:cs typeface="times" panose="02020603050405020304" pitchFamily="18" charset="0"/>
              </a:rPr>
              <a:t>层探测器模块进行功能验证。</a:t>
            </a:r>
            <a:endParaRPr lang="en-US" altLang="zh-CN" dirty="0">
              <a:latin typeface="Times New Roman" panose="02020603050405020304" pitchFamily="18" charset="0"/>
              <a:cs typeface="times" panose="02020603050405020304" pitchFamily="18" charset="0"/>
            </a:endParaRPr>
          </a:p>
        </p:txBody>
      </p:sp>
      <p:sp>
        <p:nvSpPr>
          <p:cNvPr id="10" name="矩形 9"/>
          <p:cNvSpPr/>
          <p:nvPr/>
        </p:nvSpPr>
        <p:spPr>
          <a:xfrm>
            <a:off x="6553581" y="5775214"/>
            <a:ext cx="4968239" cy="706755"/>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实验室稳定运行</a:t>
            </a: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6.5</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小时，各模块运行正常</a:t>
            </a:r>
            <a:endPar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lgn="ctr"/>
            <a:r>
              <a:rPr lang="en-US" altLang="zh-CN"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HitMap</a:t>
            </a:r>
            <a:r>
              <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可以清晰观察到放射源形状</a:t>
            </a:r>
            <a:endParaRPr lang="zh-CN" altLang="en-US" sz="2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形 35"/>
          <p:cNvPicPr/>
          <p:nvPr/>
        </p:nvPicPr>
        <p:blipFill rotWithShape="1">
          <a:blip r:embed="rId1">
            <a:extLst>
              <a:ext uri="{96DAC541-7B7A-43D3-8B79-37D633B846F1}">
                <asvg:svgBlip xmlns:asvg="http://schemas.microsoft.com/office/drawing/2016/SVG/main" r:embed="rId2"/>
              </a:ext>
            </a:extLst>
          </a:blip>
          <a:srcRect l="4951" t="4207" r="7291" b="2969"/>
          <a:stretch>
            <a:fillRect/>
          </a:stretch>
        </p:blipFill>
        <p:spPr bwMode="auto">
          <a:xfrm>
            <a:off x="649295" y="2590566"/>
            <a:ext cx="5208825" cy="3008481"/>
          </a:xfrm>
          <a:prstGeom prst="rect">
            <a:avLst/>
          </a:prstGeom>
        </p:spPr>
      </p:pic>
      <p:pic>
        <p:nvPicPr>
          <p:cNvPr id="9" name="图片 8"/>
          <p:cNvPicPr/>
          <p:nvPr/>
        </p:nvPicPr>
        <p:blipFill>
          <a:blip r:embed="rId3"/>
          <a:stretch>
            <a:fillRect/>
          </a:stretch>
        </p:blipFill>
        <p:spPr bwMode="auto">
          <a:xfrm>
            <a:off x="5953506" y="2414131"/>
            <a:ext cx="5888854" cy="3361083"/>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advTm="65325"/>
    </mc:Choice>
    <mc:Fallback>
      <p:transition spd="slow" advTm="6532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Telescope</a:t>
            </a:r>
            <a:r>
              <a:rPr lang="zh-CN" altLang="en-US" sz="3200" dirty="0"/>
              <a:t>单系统测试</a:t>
            </a:r>
            <a:r>
              <a:rPr lang="en-US" altLang="zh-CN" sz="3200" dirty="0"/>
              <a:t> – </a:t>
            </a:r>
            <a:r>
              <a:rPr lang="zh-CN" altLang="en-US" sz="3200" dirty="0"/>
              <a:t>电子束实验</a:t>
            </a:r>
            <a:r>
              <a:rPr lang="en-US" altLang="zh-CN" sz="3200" dirty="0"/>
              <a:t> </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811224" y="1237492"/>
            <a:ext cx="10284565" cy="894156"/>
          </a:xfrm>
          <a:prstGeom prst="rect">
            <a:avLst/>
          </a:prstGeom>
          <a:noFill/>
        </p:spPr>
        <p:txBody>
          <a:bodyPr wrap="square" rtlCol="0">
            <a:spAutoFit/>
          </a:bodyPr>
          <a:lstStyle/>
          <a:p>
            <a:pPr marL="285750" indent="-285750" algn="just">
              <a:lnSpc>
                <a:spcPct val="124000"/>
              </a:lnSpc>
              <a:spcBef>
                <a:spcPts val="600"/>
              </a:spcBef>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测试目的：测试</a:t>
            </a:r>
            <a:r>
              <a:rPr lang="en-US" altLang="zh-CN" sz="2000" dirty="0">
                <a:latin typeface="Times New Roman" panose="02020603050405020304" pitchFamily="18" charset="0"/>
                <a:cs typeface="times" panose="02020603050405020304" pitchFamily="18" charset="0"/>
              </a:rPr>
              <a:t>HPES DAQ</a:t>
            </a:r>
            <a:r>
              <a:rPr lang="zh-CN" altLang="en-US" sz="2000" dirty="0">
                <a:latin typeface="Times New Roman" panose="02020603050405020304" pitchFamily="18" charset="0"/>
                <a:cs typeface="times" panose="02020603050405020304" pitchFamily="18" charset="0"/>
              </a:rPr>
              <a:t>中在实际束流实验的运行情况。</a:t>
            </a:r>
            <a:endParaRPr lang="en-US" altLang="zh-CN" sz="2000" dirty="0">
              <a:latin typeface="Times New Roman" panose="02020603050405020304" pitchFamily="18" charset="0"/>
              <a:cs typeface="times" panose="02020603050405020304" pitchFamily="18" charset="0"/>
            </a:endParaRPr>
          </a:p>
          <a:p>
            <a:pPr marL="285750" indent="-285750" algn="just">
              <a:lnSpc>
                <a:spcPct val="124000"/>
              </a:lnSpc>
              <a:spcBef>
                <a:spcPts val="600"/>
              </a:spcBef>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测试环境：在北京同步辐射</a:t>
            </a:r>
            <a:r>
              <a:rPr lang="en-US" altLang="zh-CN" sz="2000" dirty="0">
                <a:latin typeface="Times New Roman" panose="02020603050405020304" pitchFamily="18" charset="0"/>
                <a:cs typeface="times" panose="02020603050405020304" pitchFamily="18" charset="0"/>
              </a:rPr>
              <a:t>4w1a</a:t>
            </a:r>
            <a:r>
              <a:rPr lang="zh-CN" altLang="en-US" sz="2000" dirty="0">
                <a:latin typeface="Times New Roman" panose="02020603050405020304" pitchFamily="18" charset="0"/>
                <a:cs typeface="times" panose="02020603050405020304" pitchFamily="18" charset="0"/>
              </a:rPr>
              <a:t>实验站进行，使用电子束。</a:t>
            </a:r>
            <a:endParaRPr lang="en-US" altLang="zh-CN" sz="2000" dirty="0">
              <a:latin typeface="Times New Roman" panose="02020603050405020304" pitchFamily="18" charset="0"/>
              <a:cs typeface="times" panose="02020603050405020304" pitchFamily="18" charset="0"/>
            </a:endParaRPr>
          </a:p>
        </p:txBody>
      </p:sp>
      <p:pic>
        <p:nvPicPr>
          <p:cNvPr id="9" name="图片 8"/>
          <p:cNvPicPr/>
          <p:nvPr/>
        </p:nvPicPr>
        <p:blipFill rotWithShape="1">
          <a:blip r:embed="rId1"/>
          <a:srcRect t="15536"/>
          <a:stretch>
            <a:fillRect/>
          </a:stretch>
        </p:blipFill>
        <p:spPr bwMode="auto">
          <a:xfrm>
            <a:off x="848949" y="2198732"/>
            <a:ext cx="3303604" cy="3694067"/>
          </a:xfrm>
          <a:prstGeom prst="rect">
            <a:avLst/>
          </a:prstGeom>
          <a:noFill/>
          <a:ln>
            <a:noFill/>
          </a:ln>
        </p:spPr>
      </p:pic>
      <p:sp>
        <p:nvSpPr>
          <p:cNvPr id="10" name="文本框 9"/>
          <p:cNvSpPr txBox="1"/>
          <p:nvPr/>
        </p:nvSpPr>
        <p:spPr>
          <a:xfrm>
            <a:off x="1893718" y="5945489"/>
            <a:ext cx="1214066"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探测器搭建</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pic>
        <p:nvPicPr>
          <p:cNvPr id="11" name="图片 10" descr="C:\Users\chenym\Desktop\BeamTest20240202\New folder1\canvas(4).png"/>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8315225" y="2103263"/>
            <a:ext cx="3652185" cy="2431305"/>
          </a:xfrm>
          <a:prstGeom prst="rect">
            <a:avLst/>
          </a:prstGeom>
          <a:noFill/>
          <a:ln>
            <a:noFill/>
          </a:ln>
        </p:spPr>
      </p:pic>
      <p:pic>
        <p:nvPicPr>
          <p:cNvPr id="12" name="图片 1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4306496" y="2150997"/>
            <a:ext cx="3854786" cy="2383571"/>
          </a:xfrm>
          <a:prstGeom prst="rect">
            <a:avLst/>
          </a:prstGeom>
          <a:noFill/>
          <a:ln>
            <a:noFill/>
          </a:ln>
        </p:spPr>
      </p:pic>
      <p:sp>
        <p:nvSpPr>
          <p:cNvPr id="13" name="文本框 12"/>
          <p:cNvSpPr txBox="1"/>
          <p:nvPr>
            <p:custDataLst>
              <p:tags r:id="rId6"/>
            </p:custDataLst>
          </p:nvPr>
        </p:nvSpPr>
        <p:spPr>
          <a:xfrm>
            <a:off x="4774057" y="4534568"/>
            <a:ext cx="2919664"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探测器搭建时</a:t>
            </a:r>
            <a:r>
              <a:rPr lang="en-US" altLang="zh-CN" sz="1600" dirty="0">
                <a:latin typeface="黑体" panose="02010609060101010101" pitchFamily="49" charset="-122"/>
                <a:ea typeface="黑体" panose="02010609060101010101" pitchFamily="49" charset="-122"/>
                <a:cs typeface="times" panose="02020603050405020304" pitchFamily="18" charset="0"/>
              </a:rPr>
              <a:t>HitMap</a:t>
            </a:r>
            <a:r>
              <a:rPr lang="zh-CN" altLang="en-US" sz="1600" dirty="0">
                <a:latin typeface="黑体" panose="02010609060101010101" pitchFamily="49" charset="-122"/>
                <a:ea typeface="黑体" panose="02010609060101010101" pitchFamily="49" charset="-122"/>
                <a:cs typeface="times" panose="02020603050405020304" pitchFamily="18" charset="0"/>
              </a:rPr>
              <a:t>绘制情况</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sp>
        <p:nvSpPr>
          <p:cNvPr id="18" name="文本框 17"/>
          <p:cNvSpPr txBox="1"/>
          <p:nvPr>
            <p:custDataLst>
              <p:tags r:id="rId7"/>
            </p:custDataLst>
          </p:nvPr>
        </p:nvSpPr>
        <p:spPr>
          <a:xfrm>
            <a:off x="8809309" y="4580021"/>
            <a:ext cx="2664017" cy="35779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实验过程中</a:t>
            </a:r>
            <a:r>
              <a:rPr lang="en-US" altLang="zh-CN" sz="1600" dirty="0">
                <a:latin typeface="黑体" panose="02010609060101010101" pitchFamily="49" charset="-122"/>
                <a:ea typeface="黑体" panose="02010609060101010101" pitchFamily="49" charset="-122"/>
                <a:cs typeface="times" panose="02020603050405020304" pitchFamily="18" charset="0"/>
              </a:rPr>
              <a:t>HitMap</a:t>
            </a:r>
            <a:r>
              <a:rPr lang="zh-CN" altLang="en-US" sz="1600" dirty="0">
                <a:latin typeface="黑体" panose="02010609060101010101" pitchFamily="49" charset="-122"/>
                <a:ea typeface="黑体" panose="02010609060101010101" pitchFamily="49" charset="-122"/>
                <a:cs typeface="times" panose="02020603050405020304" pitchFamily="18" charset="0"/>
              </a:rPr>
              <a:t>绘制情况</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sp>
        <p:nvSpPr>
          <p:cNvPr id="19" name="文本框 18"/>
          <p:cNvSpPr txBox="1"/>
          <p:nvPr/>
        </p:nvSpPr>
        <p:spPr>
          <a:xfrm>
            <a:off x="4443663" y="5026526"/>
            <a:ext cx="7475621" cy="1252855"/>
          </a:xfrm>
          <a:prstGeom prst="rect">
            <a:avLst/>
          </a:prstGeom>
          <a:noFill/>
        </p:spPr>
        <p:txBody>
          <a:bodyPr wrap="square" rtlCol="0">
            <a:spAutoFit/>
          </a:bodyPr>
          <a:lstStyle/>
          <a:p>
            <a:pPr marL="285750" indent="-285750" algn="just">
              <a:lnSpc>
                <a:spcPct val="126000"/>
              </a:lnSpc>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实验进行约</a:t>
            </a:r>
            <a:r>
              <a:rPr lang="en-US" altLang="zh-CN" sz="2000" b="1" dirty="0">
                <a:solidFill>
                  <a:srgbClr val="0000FF"/>
                </a:solidFill>
                <a:latin typeface="Times New Roman" panose="02020603050405020304" pitchFamily="18" charset="0"/>
                <a:cs typeface="times" panose="02020603050405020304" pitchFamily="18" charset="0"/>
              </a:rPr>
              <a:t>10</a:t>
            </a:r>
            <a:r>
              <a:rPr lang="zh-CN" altLang="en-US" sz="2000" b="1" dirty="0">
                <a:solidFill>
                  <a:srgbClr val="0000FF"/>
                </a:solidFill>
                <a:latin typeface="Times New Roman" panose="02020603050405020304" pitchFamily="18" charset="0"/>
                <a:cs typeface="times" panose="02020603050405020304" pitchFamily="18" charset="0"/>
              </a:rPr>
              <a:t>天</a:t>
            </a:r>
            <a:r>
              <a:rPr lang="zh-CN" altLang="en-US" sz="2000" dirty="0">
                <a:latin typeface="Times New Roman" panose="02020603050405020304" pitchFamily="18" charset="0"/>
                <a:cs typeface="times" panose="02020603050405020304" pitchFamily="18" charset="0"/>
              </a:rPr>
              <a:t>，共取数</a:t>
            </a:r>
            <a:r>
              <a:rPr lang="en-US" altLang="zh-CN" sz="2000" b="1" dirty="0">
                <a:solidFill>
                  <a:srgbClr val="0000FF"/>
                </a:solidFill>
                <a:latin typeface="Times New Roman" panose="02020603050405020304" pitchFamily="18" charset="0"/>
                <a:cs typeface="times" panose="02020603050405020304" pitchFamily="18" charset="0"/>
              </a:rPr>
              <a:t>1.8TB</a:t>
            </a:r>
            <a:r>
              <a:rPr lang="zh-CN" altLang="en-US" sz="2000" dirty="0">
                <a:latin typeface="Times New Roman" panose="02020603050405020304" pitchFamily="18" charset="0"/>
                <a:cs typeface="times" panose="02020603050405020304" pitchFamily="18" charset="0"/>
              </a:rPr>
              <a:t>，期间</a:t>
            </a:r>
            <a:r>
              <a:rPr lang="en-US" altLang="zh-CN" sz="2000" dirty="0">
                <a:latin typeface="Times New Roman" panose="02020603050405020304" pitchFamily="18" charset="0"/>
                <a:cs typeface="times" panose="02020603050405020304" pitchFamily="18" charset="0"/>
              </a:rPr>
              <a:t>HPES DAQ</a:t>
            </a:r>
            <a:r>
              <a:rPr lang="zh-CN" altLang="en-US" sz="2000" dirty="0">
                <a:latin typeface="Times New Roman" panose="02020603050405020304" pitchFamily="18" charset="0"/>
                <a:cs typeface="times" panose="02020603050405020304" pitchFamily="18" charset="0"/>
              </a:rPr>
              <a:t>运行平稳。</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Font typeface="Wingdings" panose="05000000000000000000" pitchFamily="2" charset="2"/>
              <a:buChar char="l"/>
            </a:pPr>
            <a:r>
              <a:rPr lang="en-US" altLang="zh-CN" sz="2000" dirty="0">
                <a:latin typeface="Times New Roman" panose="02020603050405020304" pitchFamily="18" charset="0"/>
                <a:cs typeface="times" panose="02020603050405020304" pitchFamily="18" charset="0"/>
              </a:rPr>
              <a:t>HPES DAQ</a:t>
            </a:r>
            <a:r>
              <a:rPr lang="zh-CN" altLang="en-US" sz="2000" dirty="0">
                <a:latin typeface="Times New Roman" panose="02020603050405020304" pitchFamily="18" charset="0"/>
                <a:cs typeface="times" panose="02020603050405020304" pitchFamily="18" charset="0"/>
              </a:rPr>
              <a:t>可以</a:t>
            </a:r>
            <a:r>
              <a:rPr lang="zh-CN" altLang="en-US" sz="2000" b="1" dirty="0">
                <a:solidFill>
                  <a:srgbClr val="0000FF"/>
                </a:solidFill>
                <a:latin typeface="Times New Roman" panose="02020603050405020304" pitchFamily="18" charset="0"/>
                <a:cs typeface="times" panose="02020603050405020304" pitchFamily="18" charset="0"/>
              </a:rPr>
              <a:t>快速发现实验中存在的问题</a:t>
            </a:r>
            <a:r>
              <a:rPr lang="zh-CN" altLang="en-US" sz="2000" dirty="0">
                <a:latin typeface="Times New Roman" panose="02020603050405020304" pitchFamily="18" charset="0"/>
                <a:cs typeface="times" panose="02020603050405020304" pitchFamily="18" charset="0"/>
              </a:rPr>
              <a:t>，可以在第一时间解决，节省总的实验时间。</a:t>
            </a:r>
            <a:endParaRPr lang="zh-CN" altLang="en-US" sz="20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91218"/>
    </mc:Choice>
    <mc:Fallback>
      <p:transition spd="slow" advTm="9121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性能测试 </a:t>
            </a:r>
            <a:r>
              <a:rPr lang="en-US" altLang="zh-CN" dirty="0"/>
              <a:t>– </a:t>
            </a:r>
            <a:r>
              <a:rPr lang="zh-CN" altLang="en-US" sz="3600" b="1" dirty="0"/>
              <a:t>模拟数据源</a:t>
            </a:r>
            <a:endParaRPr lang="zh-CN" altLang="en-US" sz="3600" b="1"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pic>
        <p:nvPicPr>
          <p:cNvPr id="11" name="图片 10"/>
          <p:cNvPicPr/>
          <p:nvPr/>
        </p:nvPicPr>
        <p:blipFill rotWithShape="1">
          <a:blip r:embed="rId1"/>
          <a:srcRect t="4388" b="4284"/>
          <a:stretch>
            <a:fillRect/>
          </a:stretch>
        </p:blipFill>
        <p:spPr bwMode="auto">
          <a:xfrm>
            <a:off x="1097280" y="1901616"/>
            <a:ext cx="4528151" cy="2569912"/>
          </a:xfrm>
          <a:prstGeom prst="rect">
            <a:avLst/>
          </a:prstGeom>
          <a:ln>
            <a:noFill/>
          </a:ln>
        </p:spPr>
      </p:pic>
      <p:graphicFrame>
        <p:nvGraphicFramePr>
          <p:cNvPr id="12" name="表格 11"/>
          <p:cNvGraphicFramePr>
            <a:graphicFrameLocks noGrp="1"/>
          </p:cNvGraphicFramePr>
          <p:nvPr/>
        </p:nvGraphicFramePr>
        <p:xfrm>
          <a:off x="5914190" y="1445323"/>
          <a:ext cx="6093053" cy="3343467"/>
        </p:xfrm>
        <a:graphic>
          <a:graphicData uri="http://schemas.openxmlformats.org/drawingml/2006/table">
            <a:tbl>
              <a:tblPr firstRow="1" firstCol="1" bandRow="1">
                <a:tableStyleId>{5C22544A-7EE6-4342-B048-85BDC9FD1C3A}</a:tableStyleId>
              </a:tblPr>
              <a:tblGrid>
                <a:gridCol w="1171075"/>
                <a:gridCol w="4921978"/>
              </a:tblGrid>
              <a:tr h="0">
                <a:tc>
                  <a:txBody>
                    <a:bodyPr/>
                    <a:lstStyle/>
                    <a:p>
                      <a:pPr marL="0" indent="0" algn="l" defTabSz="914400" rtl="0" eaLnBrk="1" latinLnBrk="0" hangingPunct="1">
                        <a:lnSpc>
                          <a:spcPct val="150000"/>
                        </a:lnSpc>
                        <a:spcBef>
                          <a:spcPts val="600"/>
                        </a:spcBef>
                        <a:spcAft>
                          <a:spcPts val="600"/>
                        </a:spcAft>
                      </a:pPr>
                      <a:r>
                        <a:rPr lang="en-US" sz="1600" b="1" kern="100" baseline="0" dirty="0" err="1">
                          <a:solidFill>
                            <a:schemeClr val="lt1"/>
                          </a:solidFill>
                          <a:effectLst/>
                          <a:latin typeface="Times New Roman" panose="02020603050405020304" pitchFamily="18" charset="0"/>
                          <a:ea typeface="+mn-ea"/>
                          <a:cs typeface="+mn-cs"/>
                        </a:rPr>
                        <a:t>参数</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en-US" sz="1600" b="1" kern="100" baseline="0" dirty="0" err="1">
                          <a:solidFill>
                            <a:schemeClr val="lt1"/>
                          </a:solidFill>
                          <a:effectLst/>
                          <a:latin typeface="Times New Roman" panose="02020603050405020304" pitchFamily="18" charset="0"/>
                          <a:ea typeface="+mn-ea"/>
                          <a:cs typeface="+mn-cs"/>
                        </a:rPr>
                        <a:t>含义</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r>
              <a:tr h="0">
                <a:tc>
                  <a:txBody>
                    <a:bodyPr/>
                    <a:lstStyle/>
                    <a:p>
                      <a:pPr marL="0" indent="0" algn="l" defTabSz="914400" rtl="0" eaLnBrk="1" latinLnBrk="0" hangingPunct="1">
                        <a:lnSpc>
                          <a:spcPct val="150000"/>
                        </a:lnSpc>
                        <a:spcBef>
                          <a:spcPts val="600"/>
                        </a:spcBef>
                        <a:spcAft>
                          <a:spcPts val="600"/>
                        </a:spcAft>
                      </a:pPr>
                      <a:r>
                        <a:rPr lang="en-US" sz="1600" b="1" kern="100" baseline="0" dirty="0">
                          <a:solidFill>
                            <a:schemeClr val="lt1"/>
                          </a:solidFill>
                          <a:effectLst/>
                          <a:latin typeface="Times New Roman" panose="02020603050405020304" pitchFamily="18" charset="0"/>
                          <a:ea typeface="+mn-ea"/>
                          <a:cs typeface="+mn-cs"/>
                        </a:rPr>
                        <a:t>detector</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en-US" sz="1600" kern="100" baseline="0" dirty="0" err="1">
                          <a:solidFill>
                            <a:schemeClr val="dk1"/>
                          </a:solidFill>
                          <a:effectLst/>
                          <a:latin typeface="Times New Roman" panose="02020603050405020304" pitchFamily="18" charset="0"/>
                          <a:ea typeface="+mn-ea"/>
                          <a:cs typeface="+mn-cs"/>
                        </a:rPr>
                        <a:t>设定探测器种类</a:t>
                      </a:r>
                      <a:r>
                        <a:rPr lang="zh-CN" altLang="en-US" sz="1600" kern="100" baseline="0" dirty="0">
                          <a:solidFill>
                            <a:schemeClr val="dk1"/>
                          </a:solidFill>
                          <a:effectLst/>
                          <a:latin typeface="Times New Roman" panose="02020603050405020304" pitchFamily="18" charset="0"/>
                          <a:ea typeface="+mn-ea"/>
                          <a:cs typeface="+mn-cs"/>
                        </a:rPr>
                        <a:t>，</a:t>
                      </a:r>
                      <a:r>
                        <a:rPr lang="en-US" sz="1600" kern="100" baseline="0" dirty="0" err="1">
                          <a:solidFill>
                            <a:schemeClr val="dk1"/>
                          </a:solidFill>
                          <a:effectLst/>
                          <a:latin typeface="Times New Roman" panose="02020603050405020304" pitchFamily="18" charset="0"/>
                          <a:ea typeface="+mn-ea"/>
                          <a:cs typeface="+mn-cs"/>
                        </a:rPr>
                        <a:t>目前</a:t>
                      </a:r>
                      <a:r>
                        <a:rPr lang="zh-CN" altLang="en-US" sz="1600" kern="100" baseline="0" dirty="0">
                          <a:solidFill>
                            <a:schemeClr val="dk1"/>
                          </a:solidFill>
                          <a:effectLst/>
                          <a:latin typeface="Times New Roman" panose="02020603050405020304" pitchFamily="18" charset="0"/>
                          <a:ea typeface="+mn-ea"/>
                          <a:cs typeface="+mn-cs"/>
                        </a:rPr>
                        <a:t>支持</a:t>
                      </a:r>
                      <a:r>
                        <a:rPr lang="en-US" sz="1600" kern="100" baseline="0" dirty="0" err="1">
                          <a:solidFill>
                            <a:schemeClr val="dk1"/>
                          </a:solidFill>
                          <a:effectLst/>
                          <a:latin typeface="Times New Roman" panose="02020603050405020304" pitchFamily="18" charset="0"/>
                          <a:ea typeface="+mn-ea"/>
                          <a:cs typeface="+mn-cs"/>
                        </a:rPr>
                        <a:t>LEMS，Telescope</a:t>
                      </a:r>
                      <a:r>
                        <a:rPr lang="zh-CN" altLang="en-US" sz="1600" kern="100" baseline="0" dirty="0">
                          <a:solidFill>
                            <a:schemeClr val="dk1"/>
                          </a:solidFill>
                          <a:effectLst/>
                          <a:latin typeface="Times New Roman" panose="02020603050405020304" pitchFamily="18" charset="0"/>
                          <a:ea typeface="+mn-ea"/>
                          <a:cs typeface="+mn-cs"/>
                        </a:rPr>
                        <a:t>两种探测器</a:t>
                      </a:r>
                      <a:endParaRPr lang="zh-CN" altLang="en-US" sz="16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0" algn="l" defTabSz="914400" rtl="0" eaLnBrk="1" latinLnBrk="0" hangingPunct="1">
                        <a:lnSpc>
                          <a:spcPct val="150000"/>
                        </a:lnSpc>
                        <a:spcBef>
                          <a:spcPts val="600"/>
                        </a:spcBef>
                        <a:spcAft>
                          <a:spcPts val="600"/>
                        </a:spcAft>
                      </a:pPr>
                      <a:r>
                        <a:rPr lang="en-US" sz="1600" b="1" kern="100" baseline="0" dirty="0" err="1">
                          <a:solidFill>
                            <a:schemeClr val="lt1"/>
                          </a:solidFill>
                          <a:effectLst/>
                          <a:latin typeface="Times New Roman" panose="02020603050405020304" pitchFamily="18" charset="0"/>
                          <a:ea typeface="+mn-ea"/>
                          <a:cs typeface="+mn-cs"/>
                        </a:rPr>
                        <a:t>ip</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1600" kern="100" baseline="0" dirty="0">
                          <a:solidFill>
                            <a:schemeClr val="dk1"/>
                          </a:solidFill>
                          <a:effectLst/>
                          <a:latin typeface="Times New Roman" panose="02020603050405020304" pitchFamily="18" charset="0"/>
                          <a:ea typeface="+mn-ea"/>
                          <a:cs typeface="+mn-cs"/>
                        </a:rPr>
                        <a:t>模拟数据源运行的</a:t>
                      </a:r>
                      <a:r>
                        <a:rPr lang="en-US" sz="1600" kern="100" baseline="0" dirty="0">
                          <a:solidFill>
                            <a:schemeClr val="dk1"/>
                          </a:solidFill>
                          <a:effectLst/>
                          <a:latin typeface="Times New Roman" panose="02020603050405020304" pitchFamily="18" charset="0"/>
                          <a:ea typeface="+mn-ea"/>
                          <a:cs typeface="+mn-cs"/>
                        </a:rPr>
                        <a:t>IP</a:t>
                      </a:r>
                      <a:r>
                        <a:rPr lang="zh-CN" altLang="en-US" sz="1600" kern="100" baseline="0" dirty="0">
                          <a:solidFill>
                            <a:schemeClr val="dk1"/>
                          </a:solidFill>
                          <a:effectLst/>
                          <a:latin typeface="Times New Roman" panose="02020603050405020304" pitchFamily="18" charset="0"/>
                          <a:ea typeface="+mn-ea"/>
                          <a:cs typeface="+mn-cs"/>
                        </a:rPr>
                        <a:t>地址</a:t>
                      </a:r>
                      <a:endParaRPr lang="zh-CN" altLang="en-US" sz="16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0" algn="l" defTabSz="914400" rtl="0" eaLnBrk="1" latinLnBrk="0" hangingPunct="1">
                        <a:lnSpc>
                          <a:spcPct val="150000"/>
                        </a:lnSpc>
                        <a:spcBef>
                          <a:spcPts val="600"/>
                        </a:spcBef>
                        <a:spcAft>
                          <a:spcPts val="600"/>
                        </a:spcAft>
                      </a:pPr>
                      <a:r>
                        <a:rPr lang="en-US" sz="1600" b="1" kern="100" baseline="0" dirty="0">
                          <a:solidFill>
                            <a:schemeClr val="lt1"/>
                          </a:solidFill>
                          <a:effectLst/>
                          <a:latin typeface="Times New Roman" panose="02020603050405020304" pitchFamily="18" charset="0"/>
                          <a:ea typeface="+mn-ea"/>
                          <a:cs typeface="+mn-cs"/>
                        </a:rPr>
                        <a:t>Channels</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1600" kern="100" baseline="0" dirty="0">
                          <a:solidFill>
                            <a:schemeClr val="dk1"/>
                          </a:solidFill>
                          <a:effectLst/>
                          <a:latin typeface="Times New Roman" panose="02020603050405020304" pitchFamily="18" charset="0"/>
                          <a:ea typeface="+mn-ea"/>
                          <a:cs typeface="+mn-cs"/>
                        </a:rPr>
                        <a:t>设定通道数，即模拟数据源创建线程的数量</a:t>
                      </a:r>
                      <a:endParaRPr lang="zh-CN" altLang="en-US" sz="16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0" algn="l" defTabSz="914400" rtl="0" eaLnBrk="1" latinLnBrk="0" hangingPunct="1">
                        <a:lnSpc>
                          <a:spcPct val="150000"/>
                        </a:lnSpc>
                        <a:spcBef>
                          <a:spcPts val="600"/>
                        </a:spcBef>
                        <a:spcAft>
                          <a:spcPts val="600"/>
                        </a:spcAft>
                      </a:pPr>
                      <a:r>
                        <a:rPr lang="en-US" sz="1600" b="1" kern="100" baseline="0" dirty="0">
                          <a:solidFill>
                            <a:schemeClr val="lt1"/>
                          </a:solidFill>
                          <a:effectLst/>
                          <a:latin typeface="Times New Roman" panose="02020603050405020304" pitchFamily="18" charset="0"/>
                          <a:ea typeface="+mn-ea"/>
                          <a:cs typeface="+mn-cs"/>
                        </a:rPr>
                        <a:t>Port</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1600" kern="100" baseline="0" dirty="0">
                          <a:solidFill>
                            <a:schemeClr val="dk1"/>
                          </a:solidFill>
                          <a:effectLst/>
                          <a:latin typeface="Times New Roman" panose="02020603050405020304" pitchFamily="18" charset="0"/>
                          <a:ea typeface="+mn-ea"/>
                          <a:cs typeface="+mn-cs"/>
                        </a:rPr>
                        <a:t>设定起始端口。模拟数据源为每一个线程分配一个端口，从起始端口开始递增</a:t>
                      </a:r>
                      <a:endParaRPr lang="zh-CN" altLang="en-US" sz="16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0" algn="l" defTabSz="914400" rtl="0" eaLnBrk="1" latinLnBrk="0" hangingPunct="1">
                        <a:lnSpc>
                          <a:spcPct val="150000"/>
                        </a:lnSpc>
                        <a:spcBef>
                          <a:spcPts val="600"/>
                        </a:spcBef>
                        <a:spcAft>
                          <a:spcPts val="600"/>
                        </a:spcAft>
                      </a:pPr>
                      <a:r>
                        <a:rPr lang="en-US" sz="1600" b="1" kern="100" baseline="0" dirty="0">
                          <a:solidFill>
                            <a:schemeClr val="lt1"/>
                          </a:solidFill>
                          <a:effectLst/>
                          <a:latin typeface="Times New Roman" panose="02020603050405020304" pitchFamily="18" charset="0"/>
                          <a:ea typeface="+mn-ea"/>
                          <a:cs typeface="+mn-cs"/>
                        </a:rPr>
                        <a:t>Rate</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1600" kern="100" baseline="0" dirty="0">
                          <a:solidFill>
                            <a:schemeClr val="dk1"/>
                          </a:solidFill>
                          <a:effectLst/>
                          <a:latin typeface="Times New Roman" panose="02020603050405020304" pitchFamily="18" charset="0"/>
                          <a:ea typeface="+mn-ea"/>
                          <a:cs typeface="+mn-cs"/>
                        </a:rPr>
                        <a:t>设定模拟数据源的事例率</a:t>
                      </a:r>
                      <a:endParaRPr lang="zh-CN" altLang="en-US" sz="16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0" algn="l" defTabSz="914400" rtl="0" eaLnBrk="1" latinLnBrk="0" hangingPunct="1">
                        <a:lnSpc>
                          <a:spcPct val="150000"/>
                        </a:lnSpc>
                        <a:spcBef>
                          <a:spcPts val="600"/>
                        </a:spcBef>
                        <a:spcAft>
                          <a:spcPts val="600"/>
                        </a:spcAft>
                      </a:pPr>
                      <a:r>
                        <a:rPr lang="en-US" sz="1600" b="1" kern="100" baseline="0" dirty="0">
                          <a:solidFill>
                            <a:schemeClr val="lt1"/>
                          </a:solidFill>
                          <a:effectLst/>
                          <a:latin typeface="Times New Roman" panose="02020603050405020304" pitchFamily="18" charset="0"/>
                          <a:ea typeface="+mn-ea"/>
                          <a:cs typeface="+mn-cs"/>
                        </a:rPr>
                        <a:t>Record length</a:t>
                      </a:r>
                      <a:endParaRPr lang="zh-CN" altLang="en-US" sz="16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1600" kern="100" baseline="0" dirty="0">
                          <a:solidFill>
                            <a:schemeClr val="dk1"/>
                          </a:solidFill>
                          <a:effectLst/>
                          <a:latin typeface="Times New Roman" panose="02020603050405020304" pitchFamily="18" charset="0"/>
                          <a:ea typeface="+mn-ea"/>
                          <a:cs typeface="+mn-cs"/>
                        </a:rPr>
                        <a:t>定义波形采样点数量。当探测器种类为</a:t>
                      </a:r>
                      <a:r>
                        <a:rPr lang="en-US" sz="1600" kern="100" baseline="0" dirty="0" err="1">
                          <a:solidFill>
                            <a:schemeClr val="dk1"/>
                          </a:solidFill>
                          <a:effectLst/>
                          <a:latin typeface="Times New Roman" panose="02020603050405020304" pitchFamily="18" charset="0"/>
                          <a:ea typeface="+mn-ea"/>
                          <a:cs typeface="+mn-cs"/>
                        </a:rPr>
                        <a:t>lems</a:t>
                      </a:r>
                      <a:r>
                        <a:rPr lang="zh-CN" altLang="en-US" sz="1600" kern="100" baseline="0" dirty="0">
                          <a:solidFill>
                            <a:schemeClr val="dk1"/>
                          </a:solidFill>
                          <a:effectLst/>
                          <a:latin typeface="Times New Roman" panose="02020603050405020304" pitchFamily="18" charset="0"/>
                          <a:ea typeface="+mn-ea"/>
                          <a:cs typeface="+mn-cs"/>
                        </a:rPr>
                        <a:t>时，本参数有意义</a:t>
                      </a:r>
                      <a:endParaRPr lang="zh-CN" altLang="en-US" sz="1600" kern="100" baseline="0" dirty="0">
                        <a:solidFill>
                          <a:schemeClr val="dk1"/>
                        </a:solidFill>
                        <a:effectLst/>
                        <a:latin typeface="Times New Roman" panose="02020603050405020304" pitchFamily="18" charset="0"/>
                        <a:ea typeface="+mn-ea"/>
                        <a:cs typeface="+mn-cs"/>
                      </a:endParaRPr>
                    </a:p>
                  </a:txBody>
                  <a:tcPr marL="68580" marR="68580" marT="0" marB="0"/>
                </a:tc>
              </a:tr>
            </a:tbl>
          </a:graphicData>
        </a:graphic>
      </p:graphicFrame>
      <p:sp>
        <p:nvSpPr>
          <p:cNvPr id="3" name="文本框 2"/>
          <p:cNvSpPr txBox="1"/>
          <p:nvPr/>
        </p:nvSpPr>
        <p:spPr>
          <a:xfrm>
            <a:off x="1097280" y="1329109"/>
            <a:ext cx="2287604" cy="440185"/>
          </a:xfrm>
          <a:prstGeom prst="rect">
            <a:avLst/>
          </a:prstGeom>
          <a:noFill/>
        </p:spPr>
        <p:txBody>
          <a:bodyPr wrap="square" rtlCol="0">
            <a:spAutoFit/>
          </a:bodyPr>
          <a:lstStyle/>
          <a:p>
            <a:pPr marL="285750" indent="-285750" algn="just">
              <a:lnSpc>
                <a:spcPct val="126000"/>
              </a:lnSpc>
              <a:buClr>
                <a:srgbClr val="1CADE4"/>
              </a:buClr>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模拟数据源实现</a:t>
            </a:r>
            <a:endParaRPr lang="zh-CN" altLang="en-US" sz="2000" dirty="0">
              <a:latin typeface="Times New Roman" panose="02020603050405020304" pitchFamily="18" charset="0"/>
              <a:cs typeface="times" panose="02020603050405020304" pitchFamily="18" charset="0"/>
            </a:endParaRPr>
          </a:p>
        </p:txBody>
      </p:sp>
      <p:sp>
        <p:nvSpPr>
          <p:cNvPr id="6" name="文本框 5"/>
          <p:cNvSpPr txBox="1"/>
          <p:nvPr/>
        </p:nvSpPr>
        <p:spPr>
          <a:xfrm>
            <a:off x="1097280" y="5005362"/>
            <a:ext cx="10453036" cy="1218860"/>
          </a:xfrm>
          <a:prstGeom prst="rect">
            <a:avLst/>
          </a:prstGeom>
          <a:noFill/>
        </p:spPr>
        <p:txBody>
          <a:bodyPr wrap="square" rtlCol="0">
            <a:spAutoFit/>
          </a:bodyPr>
          <a:lstStyle/>
          <a:p>
            <a:pPr marL="285750" indent="-285750" algn="just">
              <a:lnSpc>
                <a:spcPct val="126000"/>
              </a:lnSpc>
              <a:buClr>
                <a:srgbClr val="1CADE4"/>
              </a:buClr>
              <a:buFont typeface="Wingdings" panose="05000000000000000000" pitchFamily="2" charset="2"/>
              <a:buChar char="l"/>
            </a:pPr>
            <a:r>
              <a:rPr lang="zh-CN" altLang="en-US" sz="2000" b="1" dirty="0">
                <a:solidFill>
                  <a:srgbClr val="0000FF"/>
                </a:solidFill>
                <a:latin typeface="Times New Roman" panose="02020603050405020304" pitchFamily="18" charset="0"/>
                <a:cs typeface="times" panose="02020603050405020304" pitchFamily="18" charset="0"/>
              </a:rPr>
              <a:t>多个发送线程并行</a:t>
            </a:r>
            <a:r>
              <a:rPr lang="zh-CN" altLang="en-US" sz="2000" dirty="0">
                <a:latin typeface="Times New Roman" panose="02020603050405020304" pitchFamily="18" charset="0"/>
                <a:cs typeface="times" panose="02020603050405020304" pitchFamily="18" charset="0"/>
              </a:rPr>
              <a:t>工作模拟多个电子学通道。</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Clr>
                <a:srgbClr val="1CADE4"/>
              </a:buClr>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支持</a:t>
            </a:r>
            <a:r>
              <a:rPr lang="zh-CN" altLang="en-US" sz="2000" b="1" dirty="0">
                <a:solidFill>
                  <a:srgbClr val="0000FF"/>
                </a:solidFill>
                <a:latin typeface="Times New Roman" panose="02020603050405020304" pitchFamily="18" charset="0"/>
                <a:cs typeface="times" panose="02020603050405020304" pitchFamily="18" charset="0"/>
              </a:rPr>
              <a:t>读取文件中的数据</a:t>
            </a:r>
            <a:r>
              <a:rPr lang="zh-CN" altLang="en-US" sz="2000" dirty="0">
                <a:latin typeface="Times New Roman" panose="02020603050405020304" pitchFamily="18" charset="0"/>
                <a:cs typeface="times" panose="02020603050405020304" pitchFamily="18" charset="0"/>
              </a:rPr>
              <a:t>和按照指定的数据格式</a:t>
            </a:r>
            <a:r>
              <a:rPr lang="zh-CN" altLang="en-US" sz="2000" b="1" dirty="0">
                <a:solidFill>
                  <a:srgbClr val="0000FF"/>
                </a:solidFill>
                <a:latin typeface="Times New Roman" panose="02020603050405020304" pitchFamily="18" charset="0"/>
                <a:cs typeface="times" panose="02020603050405020304" pitchFamily="18" charset="0"/>
              </a:rPr>
              <a:t>自动生成</a:t>
            </a:r>
            <a:r>
              <a:rPr lang="zh-CN" altLang="en-US" sz="2000" b="1" dirty="0">
                <a:latin typeface="Times New Roman" panose="02020603050405020304" pitchFamily="18" charset="0"/>
                <a:cs typeface="times" panose="02020603050405020304" pitchFamily="18" charset="0"/>
              </a:rPr>
              <a:t>数据进行发送</a:t>
            </a:r>
            <a:r>
              <a:rPr lang="zh-CN" altLang="en-US" sz="2000" dirty="0">
                <a:latin typeface="Times New Roman" panose="02020603050405020304" pitchFamily="18" charset="0"/>
                <a:cs typeface="times" panose="02020603050405020304" pitchFamily="18" charset="0"/>
              </a:rPr>
              <a:t>。</a:t>
            </a:r>
            <a:endParaRPr lang="en-US" altLang="zh-CN" sz="2000" dirty="0">
              <a:latin typeface="Times New Roman" panose="02020603050405020304" pitchFamily="18" charset="0"/>
              <a:cs typeface="times" panose="02020603050405020304" pitchFamily="18" charset="0"/>
            </a:endParaRPr>
          </a:p>
          <a:p>
            <a:pPr marL="285750" indent="-285750" algn="just">
              <a:lnSpc>
                <a:spcPct val="126000"/>
              </a:lnSpc>
              <a:buClr>
                <a:srgbClr val="1CADE4"/>
              </a:buClr>
              <a:buFont typeface="Wingdings" panose="05000000000000000000" pitchFamily="2" charset="2"/>
              <a:buChar char="l"/>
            </a:pPr>
            <a:r>
              <a:rPr lang="zh-CN" altLang="en-US" sz="2000" dirty="0">
                <a:latin typeface="Times New Roman" panose="02020603050405020304" pitchFamily="18" charset="0"/>
                <a:cs typeface="times" panose="02020603050405020304" pitchFamily="18" charset="0"/>
              </a:rPr>
              <a:t>支持通过命令行进行参数调节。</a:t>
            </a:r>
            <a:endParaRPr lang="zh-CN" altLang="en-US" sz="2000"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25465"/>
    </mc:Choice>
    <mc:Fallback>
      <p:transition spd="slow" advTm="2546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工程进度安排</a:t>
            </a:r>
            <a:endParaRPr lang="zh-CN" altLang="en-US" dirty="0"/>
          </a:p>
        </p:txBody>
      </p:sp>
      <p:graphicFrame>
        <p:nvGraphicFramePr>
          <p:cNvPr id="5" name="内容占位符 4"/>
          <p:cNvGraphicFramePr>
            <a:graphicFrameLocks noGrp="1"/>
          </p:cNvGraphicFramePr>
          <p:nvPr>
            <p:ph idx="1"/>
          </p:nvPr>
        </p:nvGraphicFramePr>
        <p:xfrm>
          <a:off x="1176793" y="1427160"/>
          <a:ext cx="10058400" cy="4795040"/>
        </p:xfrm>
        <a:graphic>
          <a:graphicData uri="http://schemas.openxmlformats.org/drawingml/2006/table">
            <a:tbl>
              <a:tblPr/>
              <a:tblGrid>
                <a:gridCol w="5005346"/>
                <a:gridCol w="2544417"/>
                <a:gridCol w="2508637"/>
              </a:tblGrid>
              <a:tr h="314655">
                <a:tc>
                  <a:txBody>
                    <a:bodyPr/>
                    <a:lstStyle/>
                    <a:p>
                      <a:r>
                        <a:rPr lang="zh-CN" altLang="en-US" sz="2000" b="1" dirty="0">
                          <a:solidFill>
                            <a:srgbClr val="363636"/>
                          </a:solidFill>
                          <a:effectLst/>
                          <a:latin typeface="宋体" panose="02010600030101010101" pitchFamily="2" charset="-122"/>
                          <a:ea typeface="宋体" panose="02010600030101010101" pitchFamily="2" charset="-122"/>
                        </a:rPr>
                        <a:t>任务名称</a:t>
                      </a:r>
                      <a:endParaRPr lang="zh-CN" altLang="en-US" sz="2000" b="1" dirty="0">
                        <a:effectLst/>
                        <a:latin typeface="宋体" panose="02010600030101010101" pitchFamily="2" charset="-122"/>
                        <a:ea typeface="宋体" panose="02010600030101010101" pitchFamily="2"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c>
                  <a:txBody>
                    <a:bodyPr/>
                    <a:lstStyle/>
                    <a:p>
                      <a:r>
                        <a:rPr lang="zh-CN" altLang="en-US" sz="2000" b="1">
                          <a:solidFill>
                            <a:srgbClr val="363636"/>
                          </a:solidFill>
                          <a:effectLst/>
                          <a:latin typeface="宋体" panose="02010600030101010101" pitchFamily="2" charset="-122"/>
                          <a:ea typeface="宋体" panose="02010600030101010101" pitchFamily="2" charset="-122"/>
                        </a:rPr>
                        <a:t>开始时间</a:t>
                      </a:r>
                      <a:endParaRPr lang="zh-CN" altLang="en-US" sz="2000" b="1">
                        <a:effectLst/>
                        <a:latin typeface="宋体" panose="02010600030101010101" pitchFamily="2" charset="-122"/>
                        <a:ea typeface="宋体" panose="02010600030101010101" pitchFamily="2"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c>
                  <a:txBody>
                    <a:bodyPr/>
                    <a:lstStyle/>
                    <a:p>
                      <a:r>
                        <a:rPr lang="zh-CN" altLang="en-US" sz="2000" b="1" dirty="0">
                          <a:solidFill>
                            <a:srgbClr val="363636"/>
                          </a:solidFill>
                          <a:effectLst/>
                          <a:latin typeface="宋体" panose="02010600030101010101" pitchFamily="2" charset="-122"/>
                          <a:ea typeface="宋体" panose="02010600030101010101" pitchFamily="2" charset="-122"/>
                        </a:rPr>
                        <a:t>完成时间</a:t>
                      </a:r>
                      <a:endParaRPr lang="zh-CN" altLang="en-US" sz="2000" b="1" dirty="0">
                        <a:effectLst/>
                        <a:latin typeface="宋体" panose="02010600030101010101" pitchFamily="2" charset="-122"/>
                        <a:ea typeface="宋体" panose="02010600030101010101" pitchFamily="2"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DFE3E8"/>
                    </a:solidFill>
                  </a:tcPr>
                </a:tc>
              </a:tr>
              <a:tr h="412487">
                <a:tc>
                  <a:txBody>
                    <a:bodyPr/>
                    <a:lstStyle/>
                    <a:p>
                      <a:pPr>
                        <a:lnSpc>
                          <a:spcPts val="1800"/>
                        </a:lnSpc>
                      </a:pPr>
                      <a:r>
                        <a:rPr lang="zh-CN" altLang="en-US" sz="1800" dirty="0">
                          <a:solidFill>
                            <a:schemeClr val="tx1">
                              <a:lumMod val="50000"/>
                              <a:lumOff val="50000"/>
                            </a:schemeClr>
                          </a:solidFill>
                          <a:effectLst/>
                          <a:latin typeface="等线" panose="02010600030101010101" charset="-122"/>
                          <a:ea typeface="等线" panose="02010600030101010101" charset="-122"/>
                        </a:rPr>
                        <a:t>数据获取系统需求分析与初步设计</a:t>
                      </a:r>
                      <a:endParaRPr lang="zh-CN" altLang="en-US" sz="1800" dirty="0">
                        <a:solidFill>
                          <a:schemeClr val="tx1">
                            <a:lumMod val="50000"/>
                            <a:lumOff val="50000"/>
                          </a:schemeClr>
                        </a:solidFill>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dirty="0">
                          <a:solidFill>
                            <a:schemeClr val="tx1">
                              <a:lumMod val="50000"/>
                              <a:lumOff val="50000"/>
                            </a:schemeClr>
                          </a:solidFill>
                          <a:effectLst/>
                          <a:latin typeface="等线" panose="02010600030101010101" charset="-122"/>
                          <a:ea typeface="等线" panose="02010600030101010101" charset="-122"/>
                        </a:rPr>
                        <a:t>2024</a:t>
                      </a:r>
                      <a:r>
                        <a:rPr lang="zh-CN" altLang="en-US" sz="1800" dirty="0">
                          <a:solidFill>
                            <a:schemeClr val="tx1">
                              <a:lumMod val="50000"/>
                              <a:lumOff val="50000"/>
                            </a:schemeClr>
                          </a:solidFill>
                          <a:effectLst/>
                          <a:latin typeface="等线" panose="02010600030101010101" charset="-122"/>
                          <a:ea typeface="等线" panose="02010600030101010101" charset="-122"/>
                        </a:rPr>
                        <a:t>年</a:t>
                      </a:r>
                      <a:r>
                        <a:rPr lang="en-US" altLang="zh-CN" sz="1800" dirty="0">
                          <a:solidFill>
                            <a:schemeClr val="tx1">
                              <a:lumMod val="50000"/>
                              <a:lumOff val="50000"/>
                            </a:schemeClr>
                          </a:solidFill>
                          <a:effectLst/>
                          <a:latin typeface="等线" panose="02010600030101010101" charset="-122"/>
                          <a:ea typeface="等线" panose="02010600030101010101" charset="-122"/>
                        </a:rPr>
                        <a:t>1</a:t>
                      </a:r>
                      <a:r>
                        <a:rPr lang="zh-CN" altLang="en-US" sz="1800" dirty="0">
                          <a:solidFill>
                            <a:schemeClr val="tx1">
                              <a:lumMod val="50000"/>
                              <a:lumOff val="50000"/>
                            </a:schemeClr>
                          </a:solidFill>
                          <a:effectLst/>
                          <a:latin typeface="等线" panose="02010600030101010101" charset="-122"/>
                          <a:ea typeface="等线" panose="02010600030101010101" charset="-122"/>
                        </a:rPr>
                        <a:t>月</a:t>
                      </a:r>
                      <a:r>
                        <a:rPr lang="en-US" altLang="zh-CN" sz="1800" dirty="0">
                          <a:solidFill>
                            <a:schemeClr val="tx1">
                              <a:lumMod val="50000"/>
                              <a:lumOff val="50000"/>
                            </a:schemeClr>
                          </a:solidFill>
                          <a:effectLst/>
                          <a:latin typeface="等线" panose="02010600030101010101" charset="-122"/>
                          <a:ea typeface="等线" panose="02010600030101010101" charset="-122"/>
                        </a:rPr>
                        <a:t>1</a:t>
                      </a:r>
                      <a:r>
                        <a:rPr lang="zh-CN" altLang="en-US" sz="1800" dirty="0">
                          <a:solidFill>
                            <a:schemeClr val="tx1">
                              <a:lumMod val="50000"/>
                              <a:lumOff val="50000"/>
                            </a:schemeClr>
                          </a:solidFill>
                          <a:effectLst/>
                          <a:latin typeface="等线" panose="02010600030101010101" charset="-122"/>
                          <a:ea typeface="等线" panose="02010600030101010101" charset="-122"/>
                        </a:rPr>
                        <a:t>日</a:t>
                      </a:r>
                      <a:endParaRPr lang="zh-CN" altLang="en-US" sz="1800" dirty="0">
                        <a:solidFill>
                          <a:schemeClr val="tx1">
                            <a:lumMod val="50000"/>
                            <a:lumOff val="50000"/>
                          </a:schemeClr>
                        </a:solidFill>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dirty="0">
                          <a:solidFill>
                            <a:schemeClr val="tx1">
                              <a:lumMod val="50000"/>
                              <a:lumOff val="50000"/>
                            </a:schemeClr>
                          </a:solidFill>
                          <a:effectLst/>
                          <a:latin typeface="等线" panose="02010600030101010101" charset="-122"/>
                          <a:ea typeface="等线" panose="02010600030101010101" charset="-122"/>
                        </a:rPr>
                        <a:t>2024</a:t>
                      </a:r>
                      <a:r>
                        <a:rPr lang="zh-CN" altLang="en-US" sz="1800" dirty="0">
                          <a:solidFill>
                            <a:schemeClr val="tx1">
                              <a:lumMod val="50000"/>
                              <a:lumOff val="50000"/>
                            </a:schemeClr>
                          </a:solidFill>
                          <a:effectLst/>
                          <a:latin typeface="等线" panose="02010600030101010101" charset="-122"/>
                          <a:ea typeface="等线" panose="02010600030101010101" charset="-122"/>
                        </a:rPr>
                        <a:t>年</a:t>
                      </a:r>
                      <a:r>
                        <a:rPr lang="en-US" altLang="zh-CN" sz="1800" dirty="0">
                          <a:solidFill>
                            <a:schemeClr val="tx1">
                              <a:lumMod val="50000"/>
                              <a:lumOff val="50000"/>
                            </a:schemeClr>
                          </a:solidFill>
                          <a:effectLst/>
                          <a:latin typeface="等线" panose="02010600030101010101" charset="-122"/>
                          <a:ea typeface="等线" panose="02010600030101010101" charset="-122"/>
                        </a:rPr>
                        <a:t>6</a:t>
                      </a:r>
                      <a:r>
                        <a:rPr lang="zh-CN" altLang="en-US" sz="1800" dirty="0">
                          <a:solidFill>
                            <a:schemeClr val="tx1">
                              <a:lumMod val="50000"/>
                              <a:lumOff val="50000"/>
                            </a:schemeClr>
                          </a:solidFill>
                          <a:effectLst/>
                          <a:latin typeface="等线" panose="02010600030101010101" charset="-122"/>
                          <a:ea typeface="等线" panose="02010600030101010101" charset="-122"/>
                        </a:rPr>
                        <a:t>月</a:t>
                      </a:r>
                      <a:r>
                        <a:rPr lang="en-US" altLang="zh-CN" sz="1800" dirty="0">
                          <a:solidFill>
                            <a:schemeClr val="tx1">
                              <a:lumMod val="50000"/>
                              <a:lumOff val="50000"/>
                            </a:schemeClr>
                          </a:solidFill>
                          <a:effectLst/>
                          <a:latin typeface="等线" panose="02010600030101010101" charset="-122"/>
                          <a:ea typeface="等线" panose="02010600030101010101" charset="-122"/>
                        </a:rPr>
                        <a:t>30</a:t>
                      </a:r>
                      <a:r>
                        <a:rPr lang="zh-CN" altLang="en-US" sz="1800" dirty="0">
                          <a:solidFill>
                            <a:schemeClr val="tx1">
                              <a:lumMod val="50000"/>
                              <a:lumOff val="50000"/>
                            </a:schemeClr>
                          </a:solidFill>
                          <a:effectLst/>
                          <a:latin typeface="等线" panose="02010600030101010101" charset="-122"/>
                          <a:ea typeface="等线" panose="02010600030101010101" charset="-122"/>
                        </a:rPr>
                        <a:t>日</a:t>
                      </a:r>
                      <a:endParaRPr lang="zh-CN" altLang="en-US" sz="1800" dirty="0">
                        <a:solidFill>
                          <a:schemeClr val="tx1">
                            <a:lumMod val="50000"/>
                            <a:lumOff val="50000"/>
                          </a:schemeClr>
                        </a:solidFill>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387626">
                <a:tc>
                  <a:txBody>
                    <a:bodyPr/>
                    <a:lstStyle/>
                    <a:p>
                      <a:pPr>
                        <a:lnSpc>
                          <a:spcPts val="1800"/>
                        </a:lnSpc>
                      </a:pPr>
                      <a:r>
                        <a:rPr lang="zh-CN" altLang="en-US" sz="1800" b="1" dirty="0">
                          <a:solidFill>
                            <a:srgbClr val="000000"/>
                          </a:solidFill>
                          <a:effectLst/>
                          <a:latin typeface="等线" panose="02010600030101010101" charset="-122"/>
                          <a:ea typeface="等线" panose="02010600030101010101" charset="-122"/>
                        </a:rPr>
                        <a:t>数据获取软件研制与优化</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dirty="0">
                          <a:solidFill>
                            <a:srgbClr val="000000"/>
                          </a:solidFill>
                          <a:effectLst/>
                          <a:latin typeface="等线" panose="02010600030101010101" charset="-122"/>
                          <a:ea typeface="等线" panose="02010600030101010101" charset="-122"/>
                        </a:rPr>
                        <a:t>2024</a:t>
                      </a:r>
                      <a:r>
                        <a:rPr lang="zh-CN" altLang="en-US" sz="1800" b="1" dirty="0">
                          <a:solidFill>
                            <a:srgbClr val="000000"/>
                          </a:solidFill>
                          <a:effectLst/>
                          <a:latin typeface="等线" panose="02010600030101010101" charset="-122"/>
                          <a:ea typeface="等线" panose="02010600030101010101" charset="-122"/>
                        </a:rPr>
                        <a:t>年</a:t>
                      </a:r>
                      <a:r>
                        <a:rPr lang="en-US" altLang="zh-CN" sz="1800" b="1" dirty="0">
                          <a:solidFill>
                            <a:srgbClr val="000000"/>
                          </a:solidFill>
                          <a:effectLst/>
                          <a:latin typeface="等线" panose="02010600030101010101" charset="-122"/>
                          <a:ea typeface="等线" panose="02010600030101010101" charset="-122"/>
                        </a:rPr>
                        <a:t>7</a:t>
                      </a:r>
                      <a:r>
                        <a:rPr lang="zh-CN" altLang="en-US" sz="1800" b="1" dirty="0">
                          <a:solidFill>
                            <a:srgbClr val="000000"/>
                          </a:solidFill>
                          <a:effectLst/>
                          <a:latin typeface="等线" panose="02010600030101010101" charset="-122"/>
                          <a:ea typeface="等线" panose="02010600030101010101" charset="-122"/>
                        </a:rPr>
                        <a:t>月</a:t>
                      </a:r>
                      <a:r>
                        <a:rPr lang="en-US" altLang="zh-CN" sz="1800" b="1" dirty="0">
                          <a:solidFill>
                            <a:srgbClr val="000000"/>
                          </a:solidFill>
                          <a:effectLst/>
                          <a:latin typeface="等线" panose="02010600030101010101" charset="-122"/>
                          <a:ea typeface="等线" panose="02010600030101010101" charset="-122"/>
                        </a:rPr>
                        <a:t>1</a:t>
                      </a:r>
                      <a:r>
                        <a:rPr lang="zh-CN" altLang="en-US" sz="1800" b="1" dirty="0">
                          <a:solidFill>
                            <a:srgbClr val="000000"/>
                          </a:solidFill>
                          <a:effectLst/>
                          <a:latin typeface="等线" panose="02010600030101010101" charset="-122"/>
                          <a:ea typeface="等线" panose="02010600030101010101" charset="-122"/>
                        </a:rPr>
                        <a:t>日</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dirty="0">
                          <a:solidFill>
                            <a:srgbClr val="000000"/>
                          </a:solidFill>
                          <a:effectLst/>
                          <a:latin typeface="等线" panose="02010600030101010101" charset="-122"/>
                          <a:ea typeface="等线" panose="02010600030101010101" charset="-122"/>
                        </a:rPr>
                        <a:t>2025</a:t>
                      </a:r>
                      <a:r>
                        <a:rPr lang="zh-CN" altLang="en-US" sz="1800" b="1" dirty="0">
                          <a:solidFill>
                            <a:srgbClr val="000000"/>
                          </a:solidFill>
                          <a:effectLst/>
                          <a:latin typeface="等线" panose="02010600030101010101" charset="-122"/>
                          <a:ea typeface="等线" panose="02010600030101010101" charset="-122"/>
                        </a:rPr>
                        <a:t>年</a:t>
                      </a:r>
                      <a:r>
                        <a:rPr lang="en-US" altLang="zh-CN" sz="1800" b="1" dirty="0">
                          <a:solidFill>
                            <a:srgbClr val="000000"/>
                          </a:solidFill>
                          <a:effectLst/>
                          <a:latin typeface="等线" panose="02010600030101010101" charset="-122"/>
                          <a:ea typeface="等线" panose="02010600030101010101" charset="-122"/>
                        </a:rPr>
                        <a:t>6</a:t>
                      </a:r>
                      <a:r>
                        <a:rPr lang="zh-CN" altLang="en-US" sz="1800" b="1" dirty="0">
                          <a:solidFill>
                            <a:srgbClr val="000000"/>
                          </a:solidFill>
                          <a:effectLst/>
                          <a:latin typeface="等线" panose="02010600030101010101" charset="-122"/>
                          <a:ea typeface="等线" panose="02010600030101010101" charset="-122"/>
                        </a:rPr>
                        <a:t>月</a:t>
                      </a:r>
                      <a:r>
                        <a:rPr lang="en-US" altLang="zh-CN" sz="1800" b="1" dirty="0">
                          <a:solidFill>
                            <a:srgbClr val="000000"/>
                          </a:solidFill>
                          <a:effectLst/>
                          <a:latin typeface="等线" panose="02010600030101010101" charset="-122"/>
                          <a:ea typeface="等线" panose="02010600030101010101" charset="-122"/>
                        </a:rPr>
                        <a:t>30</a:t>
                      </a:r>
                      <a:r>
                        <a:rPr lang="zh-CN" altLang="en-US" sz="1800" b="1" dirty="0">
                          <a:solidFill>
                            <a:srgbClr val="000000"/>
                          </a:solidFill>
                          <a:effectLst/>
                          <a:latin typeface="等线" panose="02010600030101010101" charset="-122"/>
                          <a:ea typeface="等线" panose="02010600030101010101" charset="-122"/>
                        </a:rPr>
                        <a:t>日</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437777">
                <a:tc>
                  <a:txBody>
                    <a:bodyPr/>
                    <a:lstStyle/>
                    <a:p>
                      <a:pPr>
                        <a:lnSpc>
                          <a:spcPts val="1800"/>
                        </a:lnSpc>
                      </a:pPr>
                      <a:r>
                        <a:rPr lang="zh-CN" altLang="en-US" sz="1800" b="1" dirty="0">
                          <a:solidFill>
                            <a:srgbClr val="000000"/>
                          </a:solidFill>
                          <a:effectLst/>
                          <a:latin typeface="等线" panose="02010600030101010101" charset="-122"/>
                          <a:ea typeface="等线" panose="02010600030101010101" charset="-122"/>
                        </a:rPr>
                        <a:t>数据获取软件与探测器电子学样机联调测试</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2025</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7</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2026</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6</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30</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437321">
                <a:tc>
                  <a:txBody>
                    <a:bodyPr/>
                    <a:lstStyle/>
                    <a:p>
                      <a:pPr>
                        <a:lnSpc>
                          <a:spcPts val="1800"/>
                        </a:lnSpc>
                      </a:pPr>
                      <a:r>
                        <a:rPr lang="zh-CN" altLang="en-US" sz="1800" b="1">
                          <a:solidFill>
                            <a:srgbClr val="000000"/>
                          </a:solidFill>
                          <a:effectLst/>
                          <a:latin typeface="等线" panose="02010600030101010101" charset="-122"/>
                          <a:ea typeface="等线" panose="02010600030101010101" charset="-122"/>
                        </a:rPr>
                        <a:t>数据获取软件与各探测器电子学联调测试</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2026</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6</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30</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4</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30</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426928">
                <a:tc>
                  <a:txBody>
                    <a:bodyPr/>
                    <a:lstStyle/>
                    <a:p>
                      <a:pPr>
                        <a:lnSpc>
                          <a:spcPts val="1800"/>
                        </a:lnSpc>
                      </a:pPr>
                      <a:r>
                        <a:rPr lang="zh-CN" altLang="en-US" sz="1800" b="1" dirty="0">
                          <a:solidFill>
                            <a:srgbClr val="000000"/>
                          </a:solidFill>
                          <a:effectLst/>
                          <a:latin typeface="等线" panose="02010600030101010101" charset="-122"/>
                          <a:ea typeface="等线" panose="02010600030101010101" charset="-122"/>
                        </a:rPr>
                        <a:t>数据获取系统设备采购</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2026</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10</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31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407505">
                <a:tc>
                  <a:txBody>
                    <a:bodyPr/>
                    <a:lstStyle/>
                    <a:p>
                      <a:pPr>
                        <a:lnSpc>
                          <a:spcPts val="1800"/>
                        </a:lnSpc>
                      </a:pPr>
                      <a:r>
                        <a:rPr lang="zh-CN" altLang="en-US" sz="1800" b="1">
                          <a:solidFill>
                            <a:srgbClr val="000000"/>
                          </a:solidFill>
                          <a:effectLst/>
                          <a:latin typeface="等线" panose="02010600030101010101" charset="-122"/>
                          <a:ea typeface="等线" panose="02010600030101010101" charset="-122"/>
                        </a:rPr>
                        <a:t>数据获取系统现场网络布线</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2</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4</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30</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457200">
                <a:tc>
                  <a:txBody>
                    <a:bodyPr/>
                    <a:lstStyle/>
                    <a:p>
                      <a:pPr>
                        <a:lnSpc>
                          <a:spcPts val="1800"/>
                        </a:lnSpc>
                      </a:pPr>
                      <a:r>
                        <a:rPr lang="zh-CN" altLang="en-US" sz="1800" b="1">
                          <a:solidFill>
                            <a:srgbClr val="000000"/>
                          </a:solidFill>
                          <a:effectLst/>
                          <a:latin typeface="等线" panose="02010600030101010101" charset="-122"/>
                          <a:ea typeface="等线" panose="02010600030101010101" charset="-122"/>
                        </a:rPr>
                        <a:t>数据获取系统现场设备安装</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5</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8</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31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387626">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DAQ</a:t>
                      </a:r>
                      <a:r>
                        <a:rPr lang="zh-CN" altLang="en-US" sz="1800" b="1">
                          <a:solidFill>
                            <a:srgbClr val="000000"/>
                          </a:solidFill>
                          <a:effectLst/>
                          <a:latin typeface="等线" panose="02010600030101010101" charset="-122"/>
                          <a:ea typeface="等线" panose="02010600030101010101" charset="-122"/>
                        </a:rPr>
                        <a:t>与各探测器无束调试</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2027</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9</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2028</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4</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28</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397565">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DAQ</a:t>
                      </a:r>
                      <a:r>
                        <a:rPr lang="zh-CN" altLang="en-US" sz="1800" b="1">
                          <a:solidFill>
                            <a:srgbClr val="000000"/>
                          </a:solidFill>
                          <a:effectLst/>
                          <a:latin typeface="等线" panose="02010600030101010101" charset="-122"/>
                          <a:ea typeface="等线" panose="02010600030101010101" charset="-122"/>
                        </a:rPr>
                        <a:t>与各探测器带束调试</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2028</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5</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2</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2028</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11</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1</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387626">
                <a:tc>
                  <a:txBody>
                    <a:bodyPr/>
                    <a:lstStyle/>
                    <a:p>
                      <a:pPr>
                        <a:lnSpc>
                          <a:spcPts val="1800"/>
                        </a:lnSpc>
                      </a:pPr>
                      <a:r>
                        <a:rPr lang="en-US" altLang="zh-CN" sz="1800" b="1" dirty="0">
                          <a:solidFill>
                            <a:srgbClr val="000000"/>
                          </a:solidFill>
                          <a:effectLst/>
                          <a:latin typeface="等线" panose="02010600030101010101" charset="-122"/>
                          <a:ea typeface="等线" panose="02010600030101010101" charset="-122"/>
                        </a:rPr>
                        <a:t>DAQ</a:t>
                      </a:r>
                      <a:r>
                        <a:rPr lang="zh-CN" altLang="en-US" sz="1800" b="1" dirty="0">
                          <a:solidFill>
                            <a:srgbClr val="000000"/>
                          </a:solidFill>
                          <a:effectLst/>
                          <a:latin typeface="等线" panose="02010600030101010101" charset="-122"/>
                          <a:ea typeface="等线" panose="02010600030101010101" charset="-122"/>
                        </a:rPr>
                        <a:t>参与终端试运行</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2028</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11</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2</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a:solidFill>
                            <a:srgbClr val="000000"/>
                          </a:solidFill>
                          <a:effectLst/>
                          <a:latin typeface="等线" panose="02010600030101010101" charset="-122"/>
                          <a:ea typeface="等线" panose="02010600030101010101" charset="-122"/>
                        </a:rPr>
                        <a:t>2029</a:t>
                      </a:r>
                      <a:r>
                        <a:rPr lang="zh-CN" altLang="en-US" sz="1800" b="1">
                          <a:solidFill>
                            <a:srgbClr val="000000"/>
                          </a:solidFill>
                          <a:effectLst/>
                          <a:latin typeface="等线" panose="02010600030101010101" charset="-122"/>
                          <a:ea typeface="等线" panose="02010600030101010101" charset="-122"/>
                        </a:rPr>
                        <a:t>年</a:t>
                      </a:r>
                      <a:r>
                        <a:rPr lang="en-US" altLang="zh-CN" sz="1800" b="1">
                          <a:solidFill>
                            <a:srgbClr val="000000"/>
                          </a:solidFill>
                          <a:effectLst/>
                          <a:latin typeface="等线" panose="02010600030101010101" charset="-122"/>
                          <a:ea typeface="等线" panose="02010600030101010101" charset="-122"/>
                        </a:rPr>
                        <a:t>7</a:t>
                      </a:r>
                      <a:r>
                        <a:rPr lang="zh-CN" altLang="en-US" sz="1800" b="1">
                          <a:solidFill>
                            <a:srgbClr val="000000"/>
                          </a:solidFill>
                          <a:effectLst/>
                          <a:latin typeface="等线" panose="02010600030101010101" charset="-122"/>
                          <a:ea typeface="等线" panose="02010600030101010101" charset="-122"/>
                        </a:rPr>
                        <a:t>月</a:t>
                      </a:r>
                      <a:r>
                        <a:rPr lang="en-US" altLang="zh-CN" sz="1800" b="1">
                          <a:solidFill>
                            <a:srgbClr val="000000"/>
                          </a:solidFill>
                          <a:effectLst/>
                          <a:latin typeface="等线" panose="02010600030101010101" charset="-122"/>
                          <a:ea typeface="等线" panose="02010600030101010101" charset="-122"/>
                        </a:rPr>
                        <a:t>2</a:t>
                      </a:r>
                      <a:r>
                        <a:rPr lang="zh-CN" altLang="en-US" sz="1800" b="1">
                          <a:solidFill>
                            <a:srgbClr val="000000"/>
                          </a:solidFill>
                          <a:effectLst/>
                          <a:latin typeface="等线" panose="02010600030101010101" charset="-122"/>
                          <a:ea typeface="等线" panose="02010600030101010101" charset="-122"/>
                        </a:rPr>
                        <a:t>日</a:t>
                      </a:r>
                      <a:endParaRPr lang="zh-CN" altLang="en-US" sz="1800" b="1">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r h="338235">
                <a:tc>
                  <a:txBody>
                    <a:bodyPr/>
                    <a:lstStyle/>
                    <a:p>
                      <a:pPr>
                        <a:lnSpc>
                          <a:spcPts val="1800"/>
                        </a:lnSpc>
                      </a:pPr>
                      <a:r>
                        <a:rPr lang="zh-CN" altLang="en-US" sz="1800" b="1" dirty="0">
                          <a:solidFill>
                            <a:srgbClr val="000000"/>
                          </a:solidFill>
                          <a:effectLst/>
                          <a:latin typeface="等线" panose="02010600030101010101" charset="-122"/>
                          <a:ea typeface="等线" panose="02010600030101010101" charset="-122"/>
                        </a:rPr>
                        <a:t>工艺测试</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dirty="0">
                          <a:solidFill>
                            <a:srgbClr val="000000"/>
                          </a:solidFill>
                          <a:effectLst/>
                          <a:latin typeface="等线" panose="02010600030101010101" charset="-122"/>
                          <a:ea typeface="等线" panose="02010600030101010101" charset="-122"/>
                        </a:rPr>
                        <a:t>2029</a:t>
                      </a:r>
                      <a:r>
                        <a:rPr lang="zh-CN" altLang="en-US" sz="1800" b="1" dirty="0">
                          <a:solidFill>
                            <a:srgbClr val="000000"/>
                          </a:solidFill>
                          <a:effectLst/>
                          <a:latin typeface="等线" panose="02010600030101010101" charset="-122"/>
                          <a:ea typeface="等线" panose="02010600030101010101" charset="-122"/>
                        </a:rPr>
                        <a:t>年</a:t>
                      </a:r>
                      <a:r>
                        <a:rPr lang="en-US" altLang="zh-CN" sz="1800" b="1" dirty="0">
                          <a:solidFill>
                            <a:srgbClr val="000000"/>
                          </a:solidFill>
                          <a:effectLst/>
                          <a:latin typeface="等线" panose="02010600030101010101" charset="-122"/>
                          <a:ea typeface="等线" panose="02010600030101010101" charset="-122"/>
                        </a:rPr>
                        <a:t>7</a:t>
                      </a:r>
                      <a:r>
                        <a:rPr lang="zh-CN" altLang="en-US" sz="1800" b="1" dirty="0">
                          <a:solidFill>
                            <a:srgbClr val="000000"/>
                          </a:solidFill>
                          <a:effectLst/>
                          <a:latin typeface="等线" panose="02010600030101010101" charset="-122"/>
                          <a:ea typeface="等线" panose="02010600030101010101" charset="-122"/>
                        </a:rPr>
                        <a:t>月</a:t>
                      </a:r>
                      <a:r>
                        <a:rPr lang="en-US" altLang="zh-CN" sz="1800" b="1" dirty="0">
                          <a:solidFill>
                            <a:srgbClr val="000000"/>
                          </a:solidFill>
                          <a:effectLst/>
                          <a:latin typeface="等线" panose="02010600030101010101" charset="-122"/>
                          <a:ea typeface="等线" panose="02010600030101010101" charset="-122"/>
                        </a:rPr>
                        <a:t>3</a:t>
                      </a:r>
                      <a:r>
                        <a:rPr lang="zh-CN" altLang="en-US" sz="1800" b="1" dirty="0">
                          <a:solidFill>
                            <a:srgbClr val="000000"/>
                          </a:solidFill>
                          <a:effectLst/>
                          <a:latin typeface="等线" panose="02010600030101010101" charset="-122"/>
                          <a:ea typeface="等线" panose="02010600030101010101" charset="-122"/>
                        </a:rPr>
                        <a:t>日</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c>
                  <a:txBody>
                    <a:bodyPr/>
                    <a:lstStyle/>
                    <a:p>
                      <a:pPr>
                        <a:lnSpc>
                          <a:spcPts val="1800"/>
                        </a:lnSpc>
                      </a:pPr>
                      <a:r>
                        <a:rPr lang="en-US" altLang="zh-CN" sz="1800" b="1" dirty="0">
                          <a:solidFill>
                            <a:srgbClr val="000000"/>
                          </a:solidFill>
                          <a:effectLst/>
                          <a:latin typeface="等线" panose="02010600030101010101" charset="-122"/>
                          <a:ea typeface="等线" panose="02010600030101010101" charset="-122"/>
                        </a:rPr>
                        <a:t>2029</a:t>
                      </a:r>
                      <a:r>
                        <a:rPr lang="zh-CN" altLang="en-US" sz="1800" b="1" dirty="0">
                          <a:solidFill>
                            <a:srgbClr val="000000"/>
                          </a:solidFill>
                          <a:effectLst/>
                          <a:latin typeface="等线" panose="02010600030101010101" charset="-122"/>
                          <a:ea typeface="等线" panose="02010600030101010101" charset="-122"/>
                        </a:rPr>
                        <a:t>年</a:t>
                      </a:r>
                      <a:r>
                        <a:rPr lang="en-US" altLang="zh-CN" sz="1800" b="1" dirty="0">
                          <a:solidFill>
                            <a:srgbClr val="000000"/>
                          </a:solidFill>
                          <a:effectLst/>
                          <a:latin typeface="等线" panose="02010600030101010101" charset="-122"/>
                          <a:ea typeface="等线" panose="02010600030101010101" charset="-122"/>
                        </a:rPr>
                        <a:t>7</a:t>
                      </a:r>
                      <a:r>
                        <a:rPr lang="zh-CN" altLang="en-US" sz="1800" b="1" dirty="0">
                          <a:solidFill>
                            <a:srgbClr val="000000"/>
                          </a:solidFill>
                          <a:effectLst/>
                          <a:latin typeface="等线" panose="02010600030101010101" charset="-122"/>
                          <a:ea typeface="等线" panose="02010600030101010101" charset="-122"/>
                        </a:rPr>
                        <a:t>月</a:t>
                      </a:r>
                      <a:r>
                        <a:rPr lang="en-US" altLang="zh-CN" sz="1800" b="1" dirty="0">
                          <a:solidFill>
                            <a:srgbClr val="000000"/>
                          </a:solidFill>
                          <a:effectLst/>
                          <a:latin typeface="等线" panose="02010600030101010101" charset="-122"/>
                          <a:ea typeface="等线" panose="02010600030101010101" charset="-122"/>
                        </a:rPr>
                        <a:t>3</a:t>
                      </a:r>
                      <a:r>
                        <a:rPr lang="zh-CN" altLang="en-US" sz="1800" b="1" dirty="0">
                          <a:solidFill>
                            <a:srgbClr val="000000"/>
                          </a:solidFill>
                          <a:effectLst/>
                          <a:latin typeface="等线" panose="02010600030101010101" charset="-122"/>
                          <a:ea typeface="等线" panose="02010600030101010101" charset="-122"/>
                        </a:rPr>
                        <a:t>日</a:t>
                      </a:r>
                      <a:endParaRPr lang="zh-CN" altLang="en-US" sz="1800" b="1" dirty="0">
                        <a:effectLst/>
                        <a:latin typeface="等线" panose="02010600030101010101" charset="-122"/>
                        <a:ea typeface="等线" panose="02010600030101010101" charset="-122"/>
                      </a:endParaRPr>
                    </a:p>
                  </a:txBody>
                  <a:tcPr marL="6172" marR="6172" marT="6172" marB="6172" anchor="ctr">
                    <a:lnL w="6350" cap="flat" cmpd="sng" algn="ctr">
                      <a:solidFill>
                        <a:srgbClr val="B1BBCC"/>
                      </a:solidFill>
                      <a:prstDash val="solid"/>
                      <a:round/>
                      <a:headEnd type="none" w="med" len="med"/>
                      <a:tailEnd type="none" w="med" len="med"/>
                    </a:lnL>
                    <a:lnR w="6350" cap="flat" cmpd="sng" algn="ctr">
                      <a:solidFill>
                        <a:srgbClr val="B1BBCC"/>
                      </a:solidFill>
                      <a:prstDash val="solid"/>
                      <a:round/>
                      <a:headEnd type="none" w="med" len="med"/>
                      <a:tailEnd type="none" w="med" len="med"/>
                    </a:lnR>
                    <a:lnT w="6350" cap="flat" cmpd="sng" algn="ctr">
                      <a:solidFill>
                        <a:srgbClr val="B1BBCC"/>
                      </a:solidFill>
                      <a:prstDash val="solid"/>
                      <a:round/>
                      <a:headEnd type="none" w="med" len="med"/>
                      <a:tailEnd type="none" w="med" len="med"/>
                    </a:lnT>
                    <a:lnB w="6350" cap="flat" cmpd="sng" algn="ctr">
                      <a:solidFill>
                        <a:srgbClr val="B1BBCC"/>
                      </a:solidFill>
                      <a:prstDash val="solid"/>
                      <a:round/>
                      <a:headEnd type="none" w="med" len="med"/>
                      <a:tailEnd type="none" w="med" len="med"/>
                    </a:lnB>
                    <a:solidFill>
                      <a:srgbClr val="FFFFFF"/>
                    </a:solidFill>
                  </a:tcPr>
                </a:tc>
              </a:tr>
            </a:tbl>
          </a:graphicData>
        </a:graphic>
      </p:graphicFrame>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4000" dirty="0">
                <a:solidFill>
                  <a:schemeClr val="tx1"/>
                </a:solidFill>
              </a:rPr>
              <a:t>课题背景</a:t>
            </a:r>
            <a:endParaRPr lang="zh-CN" altLang="en-US" sz="4000" dirty="0">
              <a:solidFill>
                <a:schemeClr val="tx1"/>
              </a:solidFill>
            </a:endParaRPr>
          </a:p>
        </p:txBody>
      </p:sp>
      <p:sp>
        <p:nvSpPr>
          <p:cNvPr id="3" name="内容占位符 2"/>
          <p:cNvSpPr>
            <a:spLocks noGrp="1"/>
          </p:cNvSpPr>
          <p:nvPr>
            <p:ph idx="1"/>
          </p:nvPr>
        </p:nvSpPr>
        <p:spPr>
          <a:xfrm>
            <a:off x="1097280" y="1694351"/>
            <a:ext cx="6004971" cy="3886392"/>
          </a:xfrm>
        </p:spPr>
        <p:txBody>
          <a:bodyPr>
            <a:noAutofit/>
          </a:bodyPr>
          <a:lstStyle/>
          <a:p>
            <a:pPr>
              <a:lnSpc>
                <a:spcPct val="150000"/>
              </a:lnSpc>
              <a:spcBef>
                <a:spcPts val="600"/>
              </a:spcBef>
              <a:spcAft>
                <a:spcPts val="600"/>
              </a:spcAft>
              <a:buClrTx/>
              <a:buFont typeface="Wingdings" panose="05000000000000000000" pitchFamily="2" charset="2"/>
              <a:buChar char="l"/>
            </a:pPr>
            <a:r>
              <a:rPr lang="zh-CN" altLang="en-US" b="1" dirty="0"/>
              <a:t>高能质子实验终端（</a:t>
            </a:r>
            <a:r>
              <a:rPr lang="en-US" altLang="zh-CN" b="1" dirty="0"/>
              <a:t>High-energy Proton Beam Experimental Station</a:t>
            </a:r>
            <a:r>
              <a:rPr lang="zh-CN" altLang="en-US" b="1" dirty="0"/>
              <a:t>，</a:t>
            </a:r>
            <a:r>
              <a:rPr lang="en-US" altLang="zh-CN" b="1" dirty="0"/>
              <a:t>HPES</a:t>
            </a:r>
            <a:r>
              <a:rPr lang="zh-CN" altLang="en-US" b="1" dirty="0"/>
              <a:t>）</a:t>
            </a:r>
            <a:endParaRPr lang="en-US" altLang="zh-CN" b="1" dirty="0"/>
          </a:p>
          <a:p>
            <a:pPr lvl="1">
              <a:lnSpc>
                <a:spcPct val="150000"/>
              </a:lnSpc>
              <a:spcBef>
                <a:spcPts val="600"/>
              </a:spcBef>
              <a:spcAft>
                <a:spcPts val="600"/>
              </a:spcAft>
              <a:buClrTx/>
              <a:buFont typeface="Wingdings" panose="05000000000000000000" pitchFamily="2" charset="2"/>
              <a:buChar char="Ø"/>
            </a:pPr>
            <a:r>
              <a:rPr lang="zh-CN" altLang="en-US" dirty="0"/>
              <a:t>为用户提供</a:t>
            </a:r>
            <a:r>
              <a:rPr lang="en-US" altLang="zh-CN" b="1" dirty="0">
                <a:solidFill>
                  <a:srgbClr val="0000FF"/>
                </a:solidFill>
              </a:rPr>
              <a:t>0.8 – 1.6GeV</a:t>
            </a:r>
            <a:r>
              <a:rPr lang="zh-CN" altLang="en-US" dirty="0"/>
              <a:t>的高能质子试验束流</a:t>
            </a:r>
            <a:endParaRPr lang="en-US" altLang="zh-CN" dirty="0"/>
          </a:p>
          <a:p>
            <a:pPr lvl="1">
              <a:lnSpc>
                <a:spcPct val="150000"/>
              </a:lnSpc>
              <a:spcBef>
                <a:spcPts val="600"/>
              </a:spcBef>
              <a:spcAft>
                <a:spcPts val="600"/>
              </a:spcAft>
              <a:buClrTx/>
              <a:buFont typeface="Wingdings" panose="05000000000000000000" pitchFamily="2" charset="2"/>
              <a:buChar char="Ø"/>
            </a:pPr>
            <a:r>
              <a:rPr lang="zh-CN" altLang="en-US" dirty="0"/>
              <a:t>主要用于</a:t>
            </a:r>
            <a:r>
              <a:rPr lang="zh-CN" altLang="en-US" b="1" dirty="0">
                <a:solidFill>
                  <a:srgbClr val="0000FF"/>
                </a:solidFill>
              </a:rPr>
              <a:t>先进探测器的测试与标定</a:t>
            </a:r>
            <a:endParaRPr lang="en-US" altLang="zh-CN" dirty="0"/>
          </a:p>
          <a:p>
            <a:pPr marL="215900" lvl="1" indent="0">
              <a:lnSpc>
                <a:spcPct val="150000"/>
              </a:lnSpc>
              <a:buNone/>
            </a:pPr>
            <a:endParaRPr lang="zh-CN" altLang="en-US"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grpSp>
        <p:nvGrpSpPr>
          <p:cNvPr id="11" name="组合 10"/>
          <p:cNvGrpSpPr/>
          <p:nvPr/>
        </p:nvGrpSpPr>
        <p:grpSpPr>
          <a:xfrm>
            <a:off x="7482484" y="1406242"/>
            <a:ext cx="4623156" cy="4633878"/>
            <a:chOff x="7604835" y="1395658"/>
            <a:chExt cx="4481075" cy="4493689"/>
          </a:xfrm>
        </p:grpSpPr>
        <p:pic>
          <p:nvPicPr>
            <p:cNvPr id="8" name="图片 7"/>
            <p:cNvPicPr/>
            <p:nvPr/>
          </p:nvPicPr>
          <p:blipFill>
            <a:blip r:embed="rId1"/>
            <a:stretch>
              <a:fillRect/>
            </a:stretch>
          </p:blipFill>
          <p:spPr bwMode="auto">
            <a:xfrm>
              <a:off x="7604835" y="1395658"/>
              <a:ext cx="4481075" cy="3926064"/>
            </a:xfrm>
            <a:prstGeom prst="rect">
              <a:avLst/>
            </a:prstGeom>
            <a:noFill/>
          </p:spPr>
        </p:pic>
        <p:sp>
          <p:nvSpPr>
            <p:cNvPr id="13" name="文本框 12"/>
            <p:cNvSpPr txBox="1"/>
            <p:nvPr/>
          </p:nvSpPr>
          <p:spPr>
            <a:xfrm>
              <a:off x="8726369" y="5520592"/>
              <a:ext cx="2238007" cy="368755"/>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zh-CN" altLang="en-US" sz="1600" dirty="0">
                  <a:latin typeface="黑体" panose="02010609060101010101" pitchFamily="49" charset="-122"/>
                  <a:ea typeface="黑体" panose="02010609060101010101" pitchFamily="49" charset="-122"/>
                  <a:cs typeface="times" panose="02020603050405020304" pitchFamily="18" charset="0"/>
                </a:rPr>
                <a:t>高能质子实验区规划图</a:t>
              </a:r>
              <a:endParaRPr lang="zh-CN" altLang="en-US" sz="1600" dirty="0">
                <a:latin typeface="黑体" panose="02010609060101010101" pitchFamily="49" charset="-122"/>
                <a:ea typeface="黑体" panose="02010609060101010101" pitchFamily="49" charset="-122"/>
                <a:cs typeface="times"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15908"/>
    </mc:Choice>
    <mc:Fallback>
      <p:transition spd="slow" advTm="1590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dirty="0"/>
              <a:t>HPES </a:t>
            </a:r>
            <a:r>
              <a:rPr lang="zh-CN" altLang="en-US" sz="4000" dirty="0"/>
              <a:t>探测器系统</a:t>
            </a:r>
            <a:endParaRPr lang="zh-CN" altLang="en-US" sz="4000" dirty="0">
              <a:solidFill>
                <a:schemeClr val="tx1"/>
              </a:solidFill>
            </a:endParaRPr>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6" name="文本框 5"/>
          <p:cNvSpPr txBox="1"/>
          <p:nvPr/>
        </p:nvSpPr>
        <p:spPr>
          <a:xfrm>
            <a:off x="6737815" y="1651982"/>
            <a:ext cx="5229395" cy="4070986"/>
          </a:xfrm>
          <a:prstGeom prst="rect">
            <a:avLst/>
          </a:prstGeom>
          <a:noFill/>
        </p:spPr>
        <p:txBody>
          <a:bodyPr wrap="square" rtlCol="0">
            <a:spAutoFit/>
          </a:bodyPr>
          <a:lstStyle/>
          <a:p>
            <a:pPr marL="342900" indent="-342900" defTabSz="914400">
              <a:lnSpc>
                <a:spcPct val="125000"/>
              </a:lnSpc>
              <a:spcBef>
                <a:spcPts val="1200"/>
              </a:spcBef>
              <a:spcAft>
                <a:spcPts val="200"/>
              </a:spcAft>
              <a:buSzPct val="100000"/>
              <a:buFont typeface="+mj-lt"/>
              <a:buAutoNum type="arabicPeriod"/>
            </a:pPr>
            <a:r>
              <a:rPr lang="zh-CN" altLang="en-US" dirty="0">
                <a:latin typeface="Times New Roman" panose="02020603050405020304" pitchFamily="18" charset="0"/>
                <a:ea typeface="宋体" panose="02010600030101010101" pitchFamily="2" charset="-122"/>
                <a:cs typeface="times" panose="02020603050405020304" pitchFamily="18" charset="0"/>
              </a:rPr>
              <a:t>触发系统（</a:t>
            </a:r>
            <a:r>
              <a:rPr lang="en-US" altLang="zh-CN" dirty="0">
                <a:latin typeface="Times New Roman" panose="02020603050405020304" pitchFamily="18" charset="0"/>
                <a:ea typeface="宋体" panose="02010600030101010101" pitchFamily="2" charset="-122"/>
                <a:cs typeface="times" panose="02020603050405020304" pitchFamily="18" charset="0"/>
              </a:rPr>
              <a:t>Fast Large Area Starting signal Hub</a:t>
            </a:r>
            <a:r>
              <a:rPr lang="zh-CN" altLang="en-US" dirty="0">
                <a:latin typeface="Times New Roman" panose="02020603050405020304" pitchFamily="18" charset="0"/>
                <a:ea typeface="宋体" panose="02010600030101010101" pitchFamily="2" charset="-122"/>
                <a:cs typeface="times" panose="02020603050405020304" pitchFamily="18" charset="0"/>
              </a:rPr>
              <a:t>，</a:t>
            </a:r>
            <a:r>
              <a:rPr lang="en-US" altLang="zh-CN" dirty="0">
                <a:latin typeface="Times New Roman" panose="02020603050405020304" pitchFamily="18" charset="0"/>
                <a:ea typeface="宋体" panose="02010600030101010101" pitchFamily="2" charset="-122"/>
                <a:cs typeface="times" panose="02020603050405020304" pitchFamily="18" charset="0"/>
              </a:rPr>
              <a:t>FLASH</a:t>
            </a:r>
            <a:r>
              <a:rPr lang="zh-CN" altLang="en-US" dirty="0">
                <a:latin typeface="Times New Roman" panose="02020603050405020304" pitchFamily="18" charset="0"/>
                <a:ea typeface="宋体" panose="02010600030101010101" pitchFamily="2" charset="-122"/>
                <a:cs typeface="times" panose="02020603050405020304" pitchFamily="18" charset="0"/>
              </a:rPr>
              <a:t>）</a:t>
            </a:r>
            <a:endParaRPr lang="zh-CN" altLang="en-US" dirty="0">
              <a:latin typeface="Times New Roman" panose="02020603050405020304" pitchFamily="18" charset="0"/>
              <a:ea typeface="宋体" panose="02010600030101010101" pitchFamily="2" charset="-122"/>
              <a:cs typeface="times" panose="02020603050405020304" pitchFamily="18" charset="0"/>
            </a:endParaRPr>
          </a:p>
          <a:p>
            <a:pPr marL="342900" indent="-342900" defTabSz="914400">
              <a:lnSpc>
                <a:spcPct val="125000"/>
              </a:lnSpc>
              <a:spcBef>
                <a:spcPts val="1200"/>
              </a:spcBef>
              <a:spcAft>
                <a:spcPts val="200"/>
              </a:spcAft>
              <a:buSzPct val="100000"/>
              <a:buFont typeface="+mj-lt"/>
              <a:buAutoNum type="arabicPeriod"/>
            </a:pPr>
            <a:r>
              <a:rPr lang="zh-CN" altLang="en-US" dirty="0">
                <a:latin typeface="Times New Roman" panose="02020603050405020304" pitchFamily="18" charset="0"/>
                <a:ea typeface="宋体" panose="02010600030101010101" pitchFamily="2" charset="-122"/>
                <a:cs typeface="times" panose="02020603050405020304" pitchFamily="18" charset="0"/>
              </a:rPr>
              <a:t>粒子能量测量系统（</a:t>
            </a:r>
            <a:r>
              <a:rPr lang="en-US" altLang="zh-CN" dirty="0">
                <a:latin typeface="Times New Roman" panose="02020603050405020304" pitchFamily="18" charset="0"/>
                <a:ea typeface="宋体" panose="02010600030101010101" pitchFamily="2" charset="-122"/>
                <a:cs typeface="times" panose="02020603050405020304" pitchFamily="18" charset="0"/>
              </a:rPr>
              <a:t>LGAD Energy Measurement System</a:t>
            </a:r>
            <a:r>
              <a:rPr lang="zh-CN" altLang="en-US" dirty="0">
                <a:latin typeface="Times New Roman" panose="02020603050405020304" pitchFamily="18" charset="0"/>
                <a:ea typeface="宋体" panose="02010600030101010101" pitchFamily="2" charset="-122"/>
                <a:cs typeface="times" panose="02020603050405020304" pitchFamily="18" charset="0"/>
              </a:rPr>
              <a:t>，</a:t>
            </a:r>
            <a:r>
              <a:rPr lang="en-US" altLang="zh-CN" dirty="0">
                <a:latin typeface="Times New Roman" panose="02020603050405020304" pitchFamily="18" charset="0"/>
                <a:ea typeface="宋体" panose="02010600030101010101" pitchFamily="2" charset="-122"/>
                <a:cs typeface="times" panose="02020603050405020304" pitchFamily="18" charset="0"/>
              </a:rPr>
              <a:t>LEMS</a:t>
            </a:r>
            <a:r>
              <a:rPr lang="zh-CN" altLang="en-US" dirty="0">
                <a:latin typeface="Times New Roman" panose="02020603050405020304" pitchFamily="18" charset="0"/>
                <a:ea typeface="宋体" panose="02010600030101010101" pitchFamily="2" charset="-122"/>
                <a:cs typeface="times" panose="02020603050405020304" pitchFamily="18" charset="0"/>
              </a:rPr>
              <a:t>）</a:t>
            </a:r>
            <a:endParaRPr lang="zh-CN" altLang="en-US" dirty="0">
              <a:latin typeface="Times New Roman" panose="02020603050405020304" pitchFamily="18" charset="0"/>
              <a:ea typeface="宋体" panose="02010600030101010101" pitchFamily="2" charset="-122"/>
              <a:cs typeface="times" panose="02020603050405020304" pitchFamily="18" charset="0"/>
            </a:endParaRPr>
          </a:p>
          <a:p>
            <a:pPr marL="342900" indent="-342900" defTabSz="914400">
              <a:lnSpc>
                <a:spcPct val="125000"/>
              </a:lnSpc>
              <a:spcBef>
                <a:spcPts val="1200"/>
              </a:spcBef>
              <a:spcAft>
                <a:spcPts val="200"/>
              </a:spcAft>
              <a:buSzPct val="100000"/>
              <a:buFont typeface="+mj-lt"/>
              <a:buAutoNum type="arabicPeriod"/>
            </a:pPr>
            <a:r>
              <a:rPr lang="zh-CN" altLang="en-US" dirty="0">
                <a:latin typeface="Times New Roman" panose="02020603050405020304" pitchFamily="18" charset="0"/>
                <a:ea typeface="宋体" panose="02010600030101010101" pitchFamily="2" charset="-122"/>
                <a:cs typeface="times" panose="02020603050405020304" pitchFamily="18" charset="0"/>
              </a:rPr>
              <a:t>束流望远镜探测器系统（</a:t>
            </a:r>
            <a:r>
              <a:rPr lang="en-US" altLang="zh-CN" dirty="0">
                <a:latin typeface="Times New Roman" panose="02020603050405020304" pitchFamily="18" charset="0"/>
                <a:ea typeface="宋体" panose="02010600030101010101" pitchFamily="2" charset="-122"/>
                <a:cs typeface="times" panose="02020603050405020304" pitchFamily="18" charset="0"/>
              </a:rPr>
              <a:t>Telescope</a:t>
            </a:r>
            <a:r>
              <a:rPr lang="zh-CN" altLang="en-US" dirty="0">
                <a:latin typeface="Times New Roman" panose="02020603050405020304" pitchFamily="18" charset="0"/>
                <a:ea typeface="宋体" panose="02010600030101010101" pitchFamily="2" charset="-122"/>
                <a:cs typeface="times" panose="02020603050405020304" pitchFamily="18" charset="0"/>
              </a:rPr>
              <a:t>）</a:t>
            </a:r>
            <a:endParaRPr lang="zh-CN" altLang="en-US" dirty="0">
              <a:latin typeface="Times New Roman" panose="02020603050405020304" pitchFamily="18" charset="0"/>
              <a:ea typeface="宋体" panose="02010600030101010101" pitchFamily="2" charset="-122"/>
              <a:cs typeface="times" panose="02020603050405020304" pitchFamily="18" charset="0"/>
            </a:endParaRPr>
          </a:p>
          <a:p>
            <a:pPr marL="342900" indent="-342900" defTabSz="914400">
              <a:lnSpc>
                <a:spcPct val="125000"/>
              </a:lnSpc>
              <a:spcBef>
                <a:spcPts val="1200"/>
              </a:spcBef>
              <a:spcAft>
                <a:spcPts val="200"/>
              </a:spcAft>
              <a:buSzPct val="100000"/>
              <a:buFont typeface="+mj-lt"/>
              <a:buAutoNum type="arabicPeriod"/>
            </a:pPr>
            <a:r>
              <a:rPr lang="zh-CN" altLang="en-US" dirty="0">
                <a:latin typeface="Times New Roman" panose="02020603050405020304" pitchFamily="18" charset="0"/>
                <a:ea typeface="宋体" panose="02010600030101010101" pitchFamily="2" charset="-122"/>
                <a:cs typeface="times" panose="02020603050405020304" pitchFamily="18" charset="0"/>
              </a:rPr>
              <a:t>束斑测量系统（</a:t>
            </a:r>
            <a:r>
              <a:rPr lang="en-US" altLang="zh-CN" dirty="0">
                <a:latin typeface="Times New Roman" panose="02020603050405020304" pitchFamily="18" charset="0"/>
                <a:ea typeface="宋体" panose="02010600030101010101" pitchFamily="2" charset="-122"/>
                <a:cs typeface="times" panose="02020603050405020304" pitchFamily="18" charset="0"/>
              </a:rPr>
              <a:t>Proton beAm profiLE detecTor</a:t>
            </a:r>
            <a:r>
              <a:rPr lang="zh-CN" altLang="en-US" dirty="0">
                <a:latin typeface="Times New Roman" panose="02020603050405020304" pitchFamily="18" charset="0"/>
                <a:ea typeface="宋体" panose="02010600030101010101" pitchFamily="2" charset="-122"/>
                <a:cs typeface="times" panose="02020603050405020304" pitchFamily="18" charset="0"/>
              </a:rPr>
              <a:t>，</a:t>
            </a:r>
            <a:r>
              <a:rPr lang="en-US" altLang="zh-CN" dirty="0">
                <a:latin typeface="Times New Roman" panose="02020603050405020304" pitchFamily="18" charset="0"/>
                <a:ea typeface="宋体" panose="02010600030101010101" pitchFamily="2" charset="-122"/>
                <a:cs typeface="times" panose="02020603050405020304" pitchFamily="18" charset="0"/>
              </a:rPr>
              <a:t>PALET</a:t>
            </a:r>
            <a:r>
              <a:rPr lang="zh-CN" altLang="en-US" dirty="0">
                <a:latin typeface="Times New Roman" panose="02020603050405020304" pitchFamily="18" charset="0"/>
                <a:ea typeface="宋体" panose="02010600030101010101" pitchFamily="2" charset="-122"/>
                <a:cs typeface="times" panose="02020603050405020304" pitchFamily="18" charset="0"/>
              </a:rPr>
              <a:t>）</a:t>
            </a:r>
            <a:endParaRPr lang="zh-CN" altLang="en-US" dirty="0">
              <a:latin typeface="Times New Roman" panose="02020603050405020304" pitchFamily="18" charset="0"/>
              <a:ea typeface="宋体" panose="02010600030101010101" pitchFamily="2" charset="-122"/>
              <a:cs typeface="times" panose="02020603050405020304" pitchFamily="18" charset="0"/>
            </a:endParaRPr>
          </a:p>
          <a:p>
            <a:pPr marL="342900" indent="-342900" defTabSz="914400">
              <a:lnSpc>
                <a:spcPct val="125000"/>
              </a:lnSpc>
              <a:spcBef>
                <a:spcPts val="1200"/>
              </a:spcBef>
              <a:spcAft>
                <a:spcPts val="200"/>
              </a:spcAft>
              <a:buSzPct val="100000"/>
              <a:buFont typeface="+mj-lt"/>
              <a:buAutoNum type="arabicPeriod"/>
            </a:pPr>
            <a:r>
              <a:rPr lang="zh-CN" altLang="en-US" dirty="0">
                <a:latin typeface="Times New Roman" panose="02020603050405020304" pitchFamily="18" charset="0"/>
                <a:ea typeface="宋体" panose="02010600030101010101" pitchFamily="2" charset="-122"/>
                <a:cs typeface="times" panose="02020603050405020304" pitchFamily="18" charset="0"/>
              </a:rPr>
              <a:t>束流强度刻度系统（</a:t>
            </a:r>
            <a:r>
              <a:rPr lang="en-US" altLang="zh-CN" dirty="0">
                <a:latin typeface="Times New Roman" panose="02020603050405020304" pitchFamily="18" charset="0"/>
                <a:ea typeface="宋体" panose="02010600030101010101" pitchFamily="2" charset="-122"/>
                <a:cs typeface="times" panose="02020603050405020304" pitchFamily="18" charset="0"/>
              </a:rPr>
              <a:t>PROUD</a:t>
            </a:r>
            <a:r>
              <a:rPr lang="zh-CN" altLang="en-US" dirty="0">
                <a:latin typeface="Times New Roman" panose="02020603050405020304" pitchFamily="18" charset="0"/>
                <a:ea typeface="宋体" panose="02010600030101010101" pitchFamily="2" charset="-122"/>
                <a:cs typeface="times" panose="02020603050405020304" pitchFamily="18" charset="0"/>
              </a:rPr>
              <a:t>）</a:t>
            </a:r>
            <a:endParaRPr lang="zh-CN" altLang="en-US" dirty="0">
              <a:latin typeface="Times New Roman" panose="02020603050405020304" pitchFamily="18" charset="0"/>
              <a:ea typeface="宋体" panose="02010600030101010101" pitchFamily="2" charset="-122"/>
              <a:cs typeface="times" panose="02020603050405020304" pitchFamily="18" charset="0"/>
            </a:endParaRPr>
          </a:p>
          <a:p>
            <a:pPr marL="342900" indent="-342900" defTabSz="914400">
              <a:lnSpc>
                <a:spcPct val="125000"/>
              </a:lnSpc>
              <a:spcBef>
                <a:spcPts val="1200"/>
              </a:spcBef>
              <a:spcAft>
                <a:spcPts val="200"/>
              </a:spcAft>
              <a:buSzPct val="100000"/>
              <a:buFont typeface="+mj-lt"/>
              <a:buAutoNum type="arabicPeriod"/>
            </a:pPr>
            <a:r>
              <a:rPr lang="zh-CN" altLang="en-US" dirty="0">
                <a:latin typeface="Times New Roman" panose="02020603050405020304" pitchFamily="18" charset="0"/>
                <a:ea typeface="宋体" panose="02010600030101010101" pitchFamily="2" charset="-122"/>
                <a:cs typeface="times" panose="02020603050405020304" pitchFamily="18" charset="0"/>
              </a:rPr>
              <a:t>束流强度监测系统（</a:t>
            </a:r>
            <a:r>
              <a:rPr lang="en-US" altLang="zh-CN" dirty="0">
                <a:latin typeface="Times New Roman" panose="02020603050405020304" pitchFamily="18" charset="0"/>
                <a:ea typeface="宋体" panose="02010600030101010101" pitchFamily="2" charset="-122"/>
                <a:cs typeface="times" panose="02020603050405020304" pitchFamily="18" charset="0"/>
              </a:rPr>
              <a:t>BMOS</a:t>
            </a:r>
            <a:r>
              <a:rPr lang="zh-CN" altLang="en-US" dirty="0">
                <a:latin typeface="Times New Roman" panose="02020603050405020304" pitchFamily="18" charset="0"/>
                <a:ea typeface="宋体" panose="02010600030101010101" pitchFamily="2" charset="-122"/>
                <a:cs typeface="times" panose="02020603050405020304" pitchFamily="18" charset="0"/>
              </a:rPr>
              <a:t>）</a:t>
            </a:r>
            <a:endParaRPr lang="zh-CN" altLang="en-US" dirty="0">
              <a:latin typeface="Times New Roman" panose="02020603050405020304" pitchFamily="18" charset="0"/>
              <a:ea typeface="宋体" panose="02010600030101010101" pitchFamily="2" charset="-122"/>
              <a:cs typeface="times" panose="02020603050405020304" pitchFamily="18" charset="0"/>
            </a:endParaRPr>
          </a:p>
        </p:txBody>
      </p:sp>
      <p:pic>
        <p:nvPicPr>
          <p:cNvPr id="7" name="图片 6"/>
          <p:cNvPicPr>
            <a:picLocks noChangeAspect="1"/>
          </p:cNvPicPr>
          <p:nvPr/>
        </p:nvPicPr>
        <p:blipFill>
          <a:blip r:embed="rId1"/>
          <a:stretch>
            <a:fillRect/>
          </a:stretch>
        </p:blipFill>
        <p:spPr>
          <a:xfrm>
            <a:off x="306843" y="2040948"/>
            <a:ext cx="6430972" cy="32915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23"/>
    </mc:Choice>
    <mc:Fallback>
      <p:transition spd="slow" advTm="1652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solidFill>
                  <a:schemeClr val="tx1"/>
                </a:solidFill>
              </a:rPr>
              <a:t>HPES DAQ </a:t>
            </a:r>
            <a:r>
              <a:rPr lang="zh-CN" altLang="en-US" sz="3200" dirty="0">
                <a:solidFill>
                  <a:schemeClr val="tx1"/>
                </a:solidFill>
              </a:rPr>
              <a:t>总体功能需求</a:t>
            </a:r>
            <a:endParaRPr lang="zh-CN" altLang="en-US" sz="3200" dirty="0">
              <a:solidFill>
                <a:schemeClr val="tx1"/>
              </a:solidFill>
            </a:endParaRPr>
          </a:p>
        </p:txBody>
      </p:sp>
      <p:sp>
        <p:nvSpPr>
          <p:cNvPr id="7" name="内容占位符 6"/>
          <p:cNvSpPr>
            <a:spLocks noGrp="1"/>
          </p:cNvSpPr>
          <p:nvPr>
            <p:ph idx="1"/>
          </p:nvPr>
        </p:nvSpPr>
        <p:spPr>
          <a:xfrm>
            <a:off x="268392" y="1357371"/>
            <a:ext cx="11655216" cy="5197288"/>
          </a:xfrm>
        </p:spPr>
        <p:txBody>
          <a:bodyPr/>
          <a:lstStyle/>
          <a:p>
            <a:pPr>
              <a:spcBef>
                <a:spcPts val="200"/>
              </a:spcBef>
              <a:spcAft>
                <a:spcPts val="400"/>
              </a:spcAft>
              <a:buClrTx/>
              <a:buFont typeface="Wingdings" panose="05000000000000000000" pitchFamily="2" charset="2"/>
              <a:buChar char="l"/>
            </a:pPr>
            <a:r>
              <a:rPr lang="zh-CN" altLang="en-US" dirty="0"/>
              <a:t>设计并实现数据获取系统的</a:t>
            </a:r>
            <a:r>
              <a:rPr lang="zh-CN" altLang="en-US" b="1" dirty="0">
                <a:solidFill>
                  <a:srgbClr val="0000FF"/>
                </a:solidFill>
              </a:rPr>
              <a:t>框架</a:t>
            </a:r>
            <a:r>
              <a:rPr lang="zh-CN" altLang="en-US" dirty="0"/>
              <a:t>（</a:t>
            </a:r>
            <a:r>
              <a:rPr lang="en-US" altLang="zh-CN" dirty="0"/>
              <a:t>HPES DAQ</a:t>
            </a:r>
            <a:r>
              <a:rPr lang="zh-CN" altLang="en-US" dirty="0"/>
              <a:t>），实现</a:t>
            </a:r>
            <a:r>
              <a:rPr lang="zh-CN" altLang="en-US" b="1" dirty="0">
                <a:solidFill>
                  <a:srgbClr val="0000FF"/>
                </a:solidFill>
              </a:rPr>
              <a:t>多个探测器系统的接入与控制</a:t>
            </a:r>
            <a:endParaRPr lang="zh-CN" altLang="en-US" dirty="0"/>
          </a:p>
          <a:p>
            <a:pPr lvl="1">
              <a:spcBef>
                <a:spcPts val="200"/>
              </a:spcBef>
              <a:spcAft>
                <a:spcPts val="200"/>
              </a:spcAft>
              <a:buClrTx/>
              <a:buFont typeface="Wingdings" panose="05000000000000000000" pitchFamily="2" charset="2"/>
              <a:buChar char="Ø"/>
            </a:pPr>
            <a:r>
              <a:rPr lang="zh-CN" altLang="en-US" b="1" dirty="0">
                <a:solidFill>
                  <a:srgbClr val="0000FF"/>
                </a:solidFill>
              </a:rPr>
              <a:t>灵活选择</a:t>
            </a:r>
            <a:r>
              <a:rPr lang="zh-CN" altLang="en-US" dirty="0"/>
              <a:t>参与工作的探测器系统</a:t>
            </a:r>
            <a:endParaRPr lang="zh-CN" altLang="en-US" dirty="0"/>
          </a:p>
          <a:p>
            <a:pPr lvl="1">
              <a:spcBef>
                <a:spcPts val="200"/>
              </a:spcBef>
              <a:spcAft>
                <a:spcPts val="200"/>
              </a:spcAft>
              <a:buClrTx/>
              <a:buFont typeface="Wingdings" panose="05000000000000000000" pitchFamily="2" charset="2"/>
              <a:buChar char="Ø"/>
            </a:pPr>
            <a:r>
              <a:rPr lang="zh-CN" altLang="en-US" dirty="0"/>
              <a:t>探测器系统的</a:t>
            </a:r>
            <a:r>
              <a:rPr lang="zh-CN" altLang="en-US" b="1" dirty="0">
                <a:solidFill>
                  <a:srgbClr val="0000FF"/>
                </a:solidFill>
              </a:rPr>
              <a:t>配置</a:t>
            </a:r>
            <a:endParaRPr lang="zh-CN" altLang="en-US" b="1" dirty="0">
              <a:solidFill>
                <a:srgbClr val="0000FF"/>
              </a:solidFill>
            </a:endParaRPr>
          </a:p>
          <a:p>
            <a:pPr lvl="1">
              <a:spcBef>
                <a:spcPts val="200"/>
              </a:spcBef>
              <a:spcAft>
                <a:spcPts val="200"/>
              </a:spcAft>
              <a:buClrTx/>
              <a:buFont typeface="Wingdings" panose="05000000000000000000" pitchFamily="2" charset="2"/>
              <a:buChar char="Ø"/>
            </a:pPr>
            <a:r>
              <a:rPr lang="zh-CN" altLang="en-US" dirty="0"/>
              <a:t>系统整体的</a:t>
            </a:r>
            <a:r>
              <a:rPr lang="zh-CN" altLang="en-US" b="1" dirty="0">
                <a:solidFill>
                  <a:srgbClr val="0000FF"/>
                </a:solidFill>
              </a:rPr>
              <a:t>运行控制</a:t>
            </a:r>
            <a:endParaRPr lang="zh-CN" altLang="en-US" b="1" dirty="0">
              <a:solidFill>
                <a:srgbClr val="0000FF"/>
              </a:solidFill>
            </a:endParaRPr>
          </a:p>
          <a:p>
            <a:pPr lvl="1">
              <a:spcBef>
                <a:spcPts val="200"/>
              </a:spcBef>
              <a:spcAft>
                <a:spcPts val="200"/>
              </a:spcAft>
              <a:buClrTx/>
              <a:buFont typeface="Wingdings" panose="05000000000000000000" pitchFamily="2" charset="2"/>
              <a:buChar char="Ø"/>
            </a:pPr>
            <a:r>
              <a:rPr lang="zh-CN" altLang="en-US" b="1" dirty="0">
                <a:solidFill>
                  <a:srgbClr val="0000FF"/>
                </a:solidFill>
              </a:rPr>
              <a:t>多个探测器系统</a:t>
            </a:r>
            <a:r>
              <a:rPr lang="zh-CN" altLang="en-US" dirty="0"/>
              <a:t>的数据获取</a:t>
            </a:r>
            <a:endParaRPr lang="zh-CN" altLang="en-US" dirty="0"/>
          </a:p>
          <a:p>
            <a:pPr lvl="1">
              <a:spcBef>
                <a:spcPts val="200"/>
              </a:spcBef>
              <a:spcAft>
                <a:spcPts val="200"/>
              </a:spcAft>
              <a:buClrTx/>
              <a:buFont typeface="Wingdings" panose="05000000000000000000" pitchFamily="2" charset="2"/>
              <a:buChar char="Ø"/>
            </a:pPr>
            <a:r>
              <a:rPr lang="zh-CN" altLang="en-US" dirty="0"/>
              <a:t>系统运行状态监测</a:t>
            </a:r>
            <a:endParaRPr lang="zh-CN" altLang="en-US" dirty="0"/>
          </a:p>
          <a:p>
            <a:pPr lvl="1">
              <a:spcBef>
                <a:spcPts val="200"/>
              </a:spcBef>
              <a:spcAft>
                <a:spcPts val="200"/>
              </a:spcAft>
              <a:buClrTx/>
              <a:buFont typeface="Wingdings" panose="05000000000000000000" pitchFamily="2" charset="2"/>
              <a:buChar char="Ø"/>
            </a:pPr>
            <a:r>
              <a:rPr lang="zh-CN" altLang="en-US" dirty="0"/>
              <a:t>提供用户交互界面</a:t>
            </a:r>
            <a:endParaRPr lang="zh-CN" altLang="en-US" dirty="0"/>
          </a:p>
          <a:p>
            <a:pPr>
              <a:spcBef>
                <a:spcPts val="200"/>
              </a:spcBef>
              <a:spcAft>
                <a:spcPts val="400"/>
              </a:spcAft>
              <a:buClrTx/>
              <a:buFont typeface="Wingdings" panose="05000000000000000000" pitchFamily="2" charset="2"/>
              <a:buChar char="l"/>
            </a:pPr>
            <a:r>
              <a:rPr lang="zh-CN" altLang="en-US" dirty="0"/>
              <a:t>实现与加速器监控系统的数据接口</a:t>
            </a:r>
            <a:endParaRPr lang="zh-CN" altLang="en-US" dirty="0"/>
          </a:p>
          <a:p>
            <a:pPr lvl="1">
              <a:spcBef>
                <a:spcPts val="200"/>
              </a:spcBef>
              <a:spcAft>
                <a:spcPts val="200"/>
              </a:spcAft>
              <a:buClrTx/>
              <a:buFont typeface="Wingdings" panose="05000000000000000000" pitchFamily="2" charset="2"/>
              <a:buChar char="Ø"/>
            </a:pPr>
            <a:r>
              <a:rPr lang="zh-CN" altLang="en-US" dirty="0"/>
              <a:t>按照需求实时监测 </a:t>
            </a:r>
            <a:r>
              <a:rPr lang="en-US" altLang="zh-CN" dirty="0"/>
              <a:t>PV</a:t>
            </a:r>
            <a:r>
              <a:rPr lang="zh-CN" altLang="en-US" dirty="0"/>
              <a:t>量</a:t>
            </a:r>
            <a:endParaRPr lang="zh-CN" altLang="en-US" dirty="0"/>
          </a:p>
          <a:p>
            <a:pPr lvl="1">
              <a:spcBef>
                <a:spcPts val="200"/>
              </a:spcBef>
              <a:spcAft>
                <a:spcPts val="200"/>
              </a:spcAft>
              <a:buClrTx/>
              <a:buFont typeface="Wingdings" panose="05000000000000000000" pitchFamily="2" charset="2"/>
              <a:buChar char="Ø"/>
            </a:pPr>
            <a:r>
              <a:rPr lang="en-US" altLang="zh-CN" dirty="0"/>
              <a:t>PV</a:t>
            </a:r>
            <a:r>
              <a:rPr lang="zh-CN" altLang="en-US" dirty="0"/>
              <a:t>量</a:t>
            </a:r>
            <a:r>
              <a:rPr lang="zh-CN" altLang="en-US" b="1" dirty="0">
                <a:solidFill>
                  <a:srgbClr val="0000FF"/>
                </a:solidFill>
              </a:rPr>
              <a:t>异常报警</a:t>
            </a:r>
            <a:r>
              <a:rPr lang="zh-CN" altLang="en-US" dirty="0"/>
              <a:t>和</a:t>
            </a:r>
            <a:r>
              <a:rPr lang="zh-CN" altLang="en-US" b="1" dirty="0">
                <a:solidFill>
                  <a:srgbClr val="0000FF"/>
                </a:solidFill>
              </a:rPr>
              <a:t>日志存储</a:t>
            </a:r>
            <a:endParaRPr lang="en-US" altLang="zh-CN" b="1" dirty="0">
              <a:solidFill>
                <a:srgbClr val="0000FF"/>
              </a:solidFill>
            </a:endParaRPr>
          </a:p>
          <a:p>
            <a:pPr>
              <a:spcBef>
                <a:spcPts val="200"/>
              </a:spcBef>
              <a:spcAft>
                <a:spcPts val="200"/>
              </a:spcAft>
              <a:buClrTx/>
              <a:buFont typeface="Wingdings" panose="05000000000000000000" pitchFamily="2" charset="2"/>
              <a:buChar char="l"/>
            </a:pPr>
            <a:r>
              <a:rPr lang="zh-CN" altLang="en-US" dirty="0"/>
              <a:t>实现与数据中心的数据接口</a:t>
            </a:r>
            <a:endParaRPr lang="zh-CN" altLang="en-US"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pic>
        <p:nvPicPr>
          <p:cNvPr id="10" name="内容占位符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68720" y="2190307"/>
            <a:ext cx="5580874" cy="40308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376"/>
    </mc:Choice>
    <mc:Fallback>
      <p:transition spd="slow" advTm="5637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latin typeface="Times New Roman" panose="02020603050405020304" pitchFamily="18" charset="0"/>
                <a:cs typeface="Times New Roman" panose="02020603050405020304" pitchFamily="18" charset="0"/>
              </a:rPr>
              <a:t>HPES DAQ </a:t>
            </a:r>
            <a:r>
              <a:rPr lang="zh-CN" altLang="en-US" sz="3200" dirty="0">
                <a:latin typeface="Times New Roman" panose="02020603050405020304" pitchFamily="18" charset="0"/>
                <a:cs typeface="Times New Roman" panose="02020603050405020304" pitchFamily="18" charset="0"/>
              </a:rPr>
              <a:t>总体</a:t>
            </a:r>
            <a:r>
              <a:rPr lang="zh-CN" altLang="en-US" sz="3200" b="1" dirty="0">
                <a:latin typeface="Times New Roman" panose="02020603050405020304" pitchFamily="18" charset="0"/>
                <a:cs typeface="Times New Roman" panose="02020603050405020304" pitchFamily="18" charset="0"/>
              </a:rPr>
              <a:t>性能需求</a:t>
            </a:r>
            <a:endParaRPr lang="zh-CN" altLang="en-US" sz="3200" b="1"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graphicFrame>
        <p:nvGraphicFramePr>
          <p:cNvPr id="3" name="表格 2"/>
          <p:cNvGraphicFramePr>
            <a:graphicFrameLocks noGrp="1"/>
          </p:cNvGraphicFramePr>
          <p:nvPr/>
        </p:nvGraphicFramePr>
        <p:xfrm>
          <a:off x="387626" y="1430666"/>
          <a:ext cx="11680825" cy="3352800"/>
        </p:xfrm>
        <a:graphic>
          <a:graphicData uri="http://schemas.openxmlformats.org/drawingml/2006/table">
            <a:tbl>
              <a:tblPr firstRow="1" firstCol="1" bandRow="1">
                <a:tableStyleId>{5C22544A-7EE6-4342-B048-85BDC9FD1C3A}</a:tableStyleId>
              </a:tblPr>
              <a:tblGrid>
                <a:gridCol w="4236085"/>
                <a:gridCol w="1624658"/>
                <a:gridCol w="5819775"/>
              </a:tblGrid>
              <a:tr h="171538">
                <a:tc>
                  <a:txBody>
                    <a:bodyPr/>
                    <a:lstStyle/>
                    <a:p>
                      <a:pPr marL="0" indent="127000" algn="l" defTabSz="914400" rtl="0" eaLnBrk="1" latinLnBrk="0" hangingPunct="1">
                        <a:lnSpc>
                          <a:spcPct val="150000"/>
                        </a:lnSpc>
                        <a:spcBef>
                          <a:spcPts val="600"/>
                        </a:spcBef>
                        <a:spcAft>
                          <a:spcPts val="600"/>
                        </a:spcAft>
                      </a:pPr>
                      <a:r>
                        <a:rPr lang="en-US" sz="2000" b="1" kern="100" baseline="0" dirty="0">
                          <a:solidFill>
                            <a:schemeClr val="lt1"/>
                          </a:solidFill>
                          <a:effectLst/>
                          <a:latin typeface="Times New Roman" panose="02020603050405020304" pitchFamily="18" charset="0"/>
                          <a:ea typeface="+mn-ea"/>
                          <a:cs typeface="+mn-cs"/>
                        </a:rPr>
                        <a:t>探测器系统</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127000" algn="l" defTabSz="914400" rtl="0" eaLnBrk="1" latinLnBrk="0" hangingPunct="1">
                        <a:lnSpc>
                          <a:spcPct val="150000"/>
                        </a:lnSpc>
                        <a:spcBef>
                          <a:spcPts val="600"/>
                        </a:spcBef>
                        <a:spcAft>
                          <a:spcPts val="600"/>
                        </a:spcAft>
                      </a:pPr>
                      <a:r>
                        <a:rPr lang="en-US" sz="2000" b="1" kern="100" baseline="0" dirty="0">
                          <a:solidFill>
                            <a:schemeClr val="lt1"/>
                          </a:solidFill>
                          <a:effectLst/>
                          <a:latin typeface="Times New Roman" panose="02020603050405020304" pitchFamily="18" charset="0"/>
                          <a:ea typeface="+mn-ea"/>
                          <a:cs typeface="+mn-cs"/>
                        </a:rPr>
                        <a:t>接入DAQ</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127000" algn="l" defTabSz="914400" rtl="0" eaLnBrk="1" latinLnBrk="0" hangingPunct="1">
                        <a:lnSpc>
                          <a:spcPct val="150000"/>
                        </a:lnSpc>
                        <a:spcBef>
                          <a:spcPts val="600"/>
                        </a:spcBef>
                        <a:spcAft>
                          <a:spcPts val="600"/>
                        </a:spcAft>
                      </a:pPr>
                      <a:r>
                        <a:rPr lang="en-US" sz="2000" b="1" kern="100" baseline="0" dirty="0">
                          <a:solidFill>
                            <a:schemeClr val="lt1"/>
                          </a:solidFill>
                          <a:effectLst/>
                          <a:latin typeface="Times New Roman" panose="02020603050405020304" pitchFamily="18" charset="0"/>
                          <a:ea typeface="+mn-ea"/>
                          <a:cs typeface="+mn-cs"/>
                        </a:rPr>
                        <a:t>数据率</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r>
              <a:tr h="0">
                <a:tc>
                  <a:txBody>
                    <a:bodyPr/>
                    <a:lstStyle/>
                    <a:p>
                      <a:pPr marL="0" indent="127000" algn="l" defTabSz="914400" rtl="0" eaLnBrk="1" latinLnBrk="0" hangingPunct="1">
                        <a:lnSpc>
                          <a:spcPct val="150000"/>
                        </a:lnSpc>
                        <a:spcBef>
                          <a:spcPts val="600"/>
                        </a:spcBef>
                        <a:spcAft>
                          <a:spcPts val="600"/>
                        </a:spcAft>
                      </a:pPr>
                      <a:r>
                        <a:rPr lang="zh-CN" altLang="en-US" sz="2000" b="1" kern="100" baseline="0" dirty="0">
                          <a:solidFill>
                            <a:schemeClr val="lt1"/>
                          </a:solidFill>
                          <a:effectLst/>
                          <a:latin typeface="Times New Roman" panose="02020603050405020304" pitchFamily="18" charset="0"/>
                          <a:ea typeface="+mn-ea"/>
                          <a:cs typeface="+mn-cs"/>
                        </a:rPr>
                        <a:t>触发系统（</a:t>
                      </a:r>
                      <a:r>
                        <a:rPr lang="en-US" sz="2000" b="1" kern="100" baseline="0" dirty="0">
                          <a:solidFill>
                            <a:schemeClr val="lt1"/>
                          </a:solidFill>
                          <a:effectLst/>
                          <a:latin typeface="Times New Roman" panose="02020603050405020304" pitchFamily="18" charset="0"/>
                          <a:ea typeface="+mn-ea"/>
                          <a:cs typeface="+mn-cs"/>
                        </a:rPr>
                        <a:t>FLASH</a:t>
                      </a:r>
                      <a:r>
                        <a:rPr lang="zh-CN" altLang="en-US" sz="2000" b="1" kern="100" baseline="0" dirty="0">
                          <a:solidFill>
                            <a:schemeClr val="lt1"/>
                          </a:solidFill>
                          <a:effectLst/>
                          <a:latin typeface="Times New Roman" panose="02020603050405020304" pitchFamily="18" charset="0"/>
                          <a:ea typeface="+mn-ea"/>
                          <a:cs typeface="+mn-cs"/>
                        </a:rPr>
                        <a:t>）</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zh-CN" altLang="en-US" sz="2000" kern="100" baseline="0" dirty="0">
                          <a:solidFill>
                            <a:schemeClr val="dk1"/>
                          </a:solidFill>
                          <a:effectLst/>
                          <a:latin typeface="Times New Roman" panose="02020603050405020304" pitchFamily="18" charset="0"/>
                          <a:ea typeface="+mn-ea"/>
                          <a:cs typeface="+mn-cs"/>
                        </a:rPr>
                        <a:t>是</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0"/>
                        </a:spcBef>
                        <a:spcAft>
                          <a:spcPts val="0"/>
                        </a:spcAft>
                      </a:pPr>
                      <a:r>
                        <a:rPr lang="en-US" sz="2000" kern="100" baseline="0" dirty="0">
                          <a:solidFill>
                            <a:schemeClr val="dk1"/>
                          </a:solidFill>
                          <a:effectLst/>
                          <a:latin typeface="Times New Roman" panose="02020603050405020304" pitchFamily="18" charset="0"/>
                          <a:ea typeface="+mn-ea"/>
                          <a:cs typeface="+mn-cs"/>
                        </a:rPr>
                        <a:t>~ 57.46 MB/s</a:t>
                      </a:r>
                      <a:r>
                        <a:rPr lang="zh-CN" altLang="en-US" sz="2000" kern="100" baseline="0" dirty="0">
                          <a:solidFill>
                            <a:schemeClr val="dk1"/>
                          </a:solidFill>
                          <a:effectLst/>
                          <a:latin typeface="Times New Roman" panose="02020603050405020304" pitchFamily="18" charset="0"/>
                          <a:ea typeface="+mn-ea"/>
                          <a:cs typeface="+mn-cs"/>
                        </a:rPr>
                        <a:t>（调试模式）</a:t>
                      </a:r>
                      <a:endParaRPr lang="zh-CN" altLang="en-US" sz="2000" kern="100" baseline="0" dirty="0">
                        <a:solidFill>
                          <a:schemeClr val="dk1"/>
                        </a:solidFill>
                        <a:effectLst/>
                        <a:latin typeface="Times New Roman" panose="02020603050405020304" pitchFamily="18" charset="0"/>
                        <a:ea typeface="+mn-ea"/>
                        <a:cs typeface="+mn-cs"/>
                      </a:endParaRPr>
                    </a:p>
                    <a:p>
                      <a:pPr marL="0" indent="0" algn="l" defTabSz="914400" rtl="0" eaLnBrk="1" latinLnBrk="0" hangingPunct="1">
                        <a:lnSpc>
                          <a:spcPct val="150000"/>
                        </a:lnSpc>
                        <a:spcBef>
                          <a:spcPts val="0"/>
                        </a:spcBef>
                        <a:spcAft>
                          <a:spcPts val="0"/>
                        </a:spcAft>
                      </a:pPr>
                      <a:r>
                        <a:rPr lang="en-US" sz="2000" kern="100" baseline="0" dirty="0">
                          <a:solidFill>
                            <a:schemeClr val="dk1"/>
                          </a:solidFill>
                          <a:effectLst/>
                          <a:latin typeface="Times New Roman" panose="02020603050405020304" pitchFamily="18" charset="0"/>
                          <a:ea typeface="+mn-ea"/>
                          <a:cs typeface="+mn-cs"/>
                        </a:rPr>
                        <a:t>~ 0.24 MB/s</a:t>
                      </a:r>
                      <a:r>
                        <a:rPr lang="zh-CN" altLang="en-US" sz="2000" kern="100" baseline="0" dirty="0">
                          <a:solidFill>
                            <a:schemeClr val="dk1"/>
                          </a:solidFill>
                          <a:effectLst/>
                          <a:latin typeface="Times New Roman" panose="02020603050405020304" pitchFamily="18" charset="0"/>
                          <a:ea typeface="+mn-ea"/>
                          <a:cs typeface="+mn-cs"/>
                        </a:rPr>
                        <a:t>（正常工作）</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127000" algn="l" defTabSz="914400" rtl="0" eaLnBrk="1" latinLnBrk="0" hangingPunct="1">
                        <a:lnSpc>
                          <a:spcPct val="150000"/>
                        </a:lnSpc>
                        <a:spcBef>
                          <a:spcPts val="600"/>
                        </a:spcBef>
                        <a:spcAft>
                          <a:spcPts val="600"/>
                        </a:spcAft>
                      </a:pPr>
                      <a:r>
                        <a:rPr lang="zh-CN" altLang="en-US" sz="2000" b="1" kern="100" baseline="0" dirty="0">
                          <a:solidFill>
                            <a:schemeClr val="lt1"/>
                          </a:solidFill>
                          <a:effectLst/>
                          <a:latin typeface="Times New Roman" panose="02020603050405020304" pitchFamily="18" charset="0"/>
                          <a:ea typeface="+mn-ea"/>
                          <a:cs typeface="+mn-cs"/>
                        </a:rPr>
                        <a:t>粒子能量测量系统（</a:t>
                      </a:r>
                      <a:r>
                        <a:rPr lang="en-US" sz="2000" b="1" kern="100" baseline="0" dirty="0">
                          <a:solidFill>
                            <a:schemeClr val="lt1"/>
                          </a:solidFill>
                          <a:effectLst/>
                          <a:latin typeface="Times New Roman" panose="02020603050405020304" pitchFamily="18" charset="0"/>
                          <a:ea typeface="+mn-ea"/>
                          <a:cs typeface="+mn-cs"/>
                        </a:rPr>
                        <a:t>LEMS</a:t>
                      </a:r>
                      <a:r>
                        <a:rPr lang="zh-CN" altLang="en-US" sz="2000" b="1" kern="100" baseline="0" dirty="0">
                          <a:solidFill>
                            <a:schemeClr val="lt1"/>
                          </a:solidFill>
                          <a:effectLst/>
                          <a:latin typeface="Times New Roman" panose="02020603050405020304" pitchFamily="18" charset="0"/>
                          <a:ea typeface="+mn-ea"/>
                          <a:cs typeface="+mn-cs"/>
                        </a:rPr>
                        <a:t>）</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zh-CN" altLang="en-US" sz="2000" kern="100" baseline="0" dirty="0">
                          <a:solidFill>
                            <a:schemeClr val="dk1"/>
                          </a:solidFill>
                          <a:effectLst/>
                          <a:latin typeface="Times New Roman" panose="02020603050405020304" pitchFamily="18" charset="0"/>
                          <a:ea typeface="+mn-ea"/>
                          <a:cs typeface="+mn-cs"/>
                        </a:rPr>
                        <a:t>是</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en-US" sz="2000" kern="100" baseline="0" dirty="0">
                          <a:solidFill>
                            <a:schemeClr val="tx1"/>
                          </a:solidFill>
                          <a:effectLst/>
                          <a:latin typeface="Times New Roman" panose="02020603050405020304" pitchFamily="18" charset="0"/>
                          <a:ea typeface="+mn-ea"/>
                          <a:cs typeface="+mn-cs"/>
                        </a:rPr>
                        <a:t>~ 34.18 MB/s</a:t>
                      </a:r>
                      <a:endParaRPr lang="en-US" altLang="en-US" sz="2000" kern="100" baseline="0" dirty="0">
                        <a:solidFill>
                          <a:schemeClr val="tx1"/>
                        </a:solidFill>
                        <a:effectLst/>
                        <a:latin typeface="Times New Roman" panose="02020603050405020304" pitchFamily="18" charset="0"/>
                        <a:ea typeface="+mn-ea"/>
                        <a:cs typeface="+mn-cs"/>
                      </a:endParaRPr>
                    </a:p>
                  </a:txBody>
                  <a:tcPr marL="68580" marR="68580" marT="0" marB="0"/>
                </a:tc>
              </a:tr>
              <a:tr h="0">
                <a:tc>
                  <a:txBody>
                    <a:bodyPr/>
                    <a:lstStyle/>
                    <a:p>
                      <a:pPr marL="0" indent="127000" algn="l" defTabSz="914400" rtl="0" eaLnBrk="1" latinLnBrk="0" hangingPunct="1">
                        <a:lnSpc>
                          <a:spcPct val="150000"/>
                        </a:lnSpc>
                        <a:spcBef>
                          <a:spcPts val="600"/>
                        </a:spcBef>
                        <a:spcAft>
                          <a:spcPts val="600"/>
                        </a:spcAft>
                      </a:pPr>
                      <a:r>
                        <a:rPr lang="zh-CN" altLang="en-US" sz="2000" b="1" kern="100" baseline="0" dirty="0">
                          <a:solidFill>
                            <a:schemeClr val="lt1"/>
                          </a:solidFill>
                          <a:effectLst/>
                          <a:latin typeface="Times New Roman" panose="02020603050405020304" pitchFamily="18" charset="0"/>
                          <a:ea typeface="+mn-ea"/>
                          <a:cs typeface="+mn-cs"/>
                        </a:rPr>
                        <a:t>束流望远镜系统（</a:t>
                      </a:r>
                      <a:r>
                        <a:rPr lang="en-US" sz="2000" b="1" kern="100" baseline="0" dirty="0">
                          <a:solidFill>
                            <a:schemeClr val="lt1"/>
                          </a:solidFill>
                          <a:effectLst/>
                          <a:latin typeface="Times New Roman" panose="02020603050405020304" pitchFamily="18" charset="0"/>
                          <a:ea typeface="+mn-ea"/>
                          <a:cs typeface="+mn-cs"/>
                        </a:rPr>
                        <a:t>Telescope</a:t>
                      </a:r>
                      <a:r>
                        <a:rPr lang="zh-CN" altLang="en-US" sz="2000" b="1" kern="100" baseline="0" dirty="0">
                          <a:solidFill>
                            <a:schemeClr val="lt1"/>
                          </a:solidFill>
                          <a:effectLst/>
                          <a:latin typeface="Times New Roman" panose="02020603050405020304" pitchFamily="18" charset="0"/>
                          <a:ea typeface="+mn-ea"/>
                          <a:cs typeface="+mn-cs"/>
                        </a:rPr>
                        <a:t>）</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zh-CN" altLang="en-US" sz="2000" kern="100" baseline="0" dirty="0">
                          <a:solidFill>
                            <a:schemeClr val="dk1"/>
                          </a:solidFill>
                          <a:effectLst/>
                          <a:latin typeface="Times New Roman" panose="02020603050405020304" pitchFamily="18" charset="0"/>
                          <a:ea typeface="+mn-ea"/>
                          <a:cs typeface="+mn-cs"/>
                        </a:rPr>
                        <a:t>是</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en-US" sz="2000" kern="100" baseline="0" dirty="0">
                          <a:solidFill>
                            <a:schemeClr val="dk1"/>
                          </a:solidFill>
                          <a:effectLst/>
                          <a:latin typeface="Times New Roman" panose="02020603050405020304" pitchFamily="18" charset="0"/>
                          <a:ea typeface="+mn-ea"/>
                          <a:cs typeface="+mn-cs"/>
                        </a:rPr>
                        <a:t>~ 120 MB/s</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127000" algn="l" defTabSz="914400" rtl="0" eaLnBrk="1" latinLnBrk="0" hangingPunct="1">
                        <a:lnSpc>
                          <a:spcPct val="150000"/>
                        </a:lnSpc>
                        <a:spcBef>
                          <a:spcPts val="600"/>
                        </a:spcBef>
                        <a:spcAft>
                          <a:spcPts val="600"/>
                        </a:spcAft>
                      </a:pPr>
                      <a:r>
                        <a:rPr lang="zh-CN" altLang="en-US" sz="2000" b="1" kern="100" baseline="0" dirty="0">
                          <a:solidFill>
                            <a:schemeClr val="lt1"/>
                          </a:solidFill>
                          <a:effectLst/>
                          <a:latin typeface="Times New Roman" panose="02020603050405020304" pitchFamily="18" charset="0"/>
                          <a:ea typeface="+mn-ea"/>
                          <a:cs typeface="+mn-cs"/>
                        </a:rPr>
                        <a:t>束斑测量系统（</a:t>
                      </a:r>
                      <a:r>
                        <a:rPr lang="en-US" sz="2000" b="1" kern="100" baseline="0" dirty="0">
                          <a:solidFill>
                            <a:schemeClr val="lt1"/>
                          </a:solidFill>
                          <a:effectLst/>
                          <a:latin typeface="Times New Roman" panose="02020603050405020304" pitchFamily="18" charset="0"/>
                          <a:ea typeface="+mn-ea"/>
                          <a:cs typeface="+mn-cs"/>
                        </a:rPr>
                        <a:t>PALET</a:t>
                      </a:r>
                      <a:r>
                        <a:rPr lang="zh-CN" altLang="en-US" sz="2000" b="1" kern="100" baseline="0" dirty="0">
                          <a:solidFill>
                            <a:schemeClr val="lt1"/>
                          </a:solidFill>
                          <a:effectLst/>
                          <a:latin typeface="Times New Roman" panose="02020603050405020304" pitchFamily="18" charset="0"/>
                          <a:ea typeface="+mn-ea"/>
                          <a:cs typeface="+mn-cs"/>
                        </a:rPr>
                        <a:t>）</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zh-CN" altLang="en-US" sz="2000" kern="100" baseline="0" dirty="0">
                          <a:solidFill>
                            <a:schemeClr val="dk1"/>
                          </a:solidFill>
                          <a:effectLst/>
                          <a:latin typeface="Times New Roman" panose="02020603050405020304" pitchFamily="18" charset="0"/>
                          <a:ea typeface="+mn-ea"/>
                          <a:cs typeface="+mn-cs"/>
                        </a:rPr>
                        <a:t>是</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en-US" sz="2000" kern="100" baseline="0" dirty="0">
                          <a:solidFill>
                            <a:schemeClr val="dk1"/>
                          </a:solidFill>
                          <a:effectLst/>
                          <a:latin typeface="Times New Roman" panose="02020603050405020304" pitchFamily="18" charset="0"/>
                          <a:ea typeface="+mn-ea"/>
                          <a:cs typeface="+mn-cs"/>
                        </a:rPr>
                        <a:t>~ 82.00 MB/s</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r>
              <a:tr h="0">
                <a:tc>
                  <a:txBody>
                    <a:bodyPr/>
                    <a:lstStyle/>
                    <a:p>
                      <a:pPr marL="0" indent="127000" algn="l" defTabSz="914400" rtl="0" eaLnBrk="1" latinLnBrk="0" hangingPunct="1">
                        <a:lnSpc>
                          <a:spcPct val="150000"/>
                        </a:lnSpc>
                        <a:spcBef>
                          <a:spcPts val="600"/>
                        </a:spcBef>
                        <a:spcAft>
                          <a:spcPts val="600"/>
                        </a:spcAft>
                      </a:pPr>
                      <a:r>
                        <a:rPr lang="zh-CN" altLang="en-US" sz="2000" b="1" kern="100" baseline="0" dirty="0">
                          <a:solidFill>
                            <a:schemeClr val="lt1"/>
                          </a:solidFill>
                          <a:effectLst/>
                          <a:latin typeface="Times New Roman" panose="02020603050405020304" pitchFamily="18" charset="0"/>
                          <a:ea typeface="+mn-ea"/>
                          <a:cs typeface="+mn-cs"/>
                        </a:rPr>
                        <a:t>流强测量系统（</a:t>
                      </a:r>
                      <a:r>
                        <a:rPr lang="en-US" sz="2000" b="1" kern="100" baseline="0" dirty="0">
                          <a:solidFill>
                            <a:schemeClr val="lt1"/>
                          </a:solidFill>
                          <a:effectLst/>
                          <a:latin typeface="Times New Roman" panose="02020603050405020304" pitchFamily="18" charset="0"/>
                          <a:ea typeface="+mn-ea"/>
                          <a:cs typeface="+mn-cs"/>
                        </a:rPr>
                        <a:t>PROUD&amp;BMOS</a:t>
                      </a:r>
                      <a:r>
                        <a:rPr lang="zh-CN" altLang="en-US" sz="2000" b="1" kern="100" baseline="0" dirty="0">
                          <a:solidFill>
                            <a:schemeClr val="lt1"/>
                          </a:solidFill>
                          <a:effectLst/>
                          <a:latin typeface="Times New Roman" panose="02020603050405020304" pitchFamily="18" charset="0"/>
                          <a:ea typeface="+mn-ea"/>
                          <a:cs typeface="+mn-cs"/>
                        </a:rPr>
                        <a:t>）</a:t>
                      </a:r>
                      <a:endParaRPr lang="zh-CN" altLang="en-US" sz="2000" b="1" kern="100" baseline="0" dirty="0">
                        <a:solidFill>
                          <a:schemeClr val="lt1"/>
                        </a:solidFill>
                        <a:effectLst/>
                        <a:latin typeface="Times New Roman" panose="02020603050405020304" pitchFamily="18" charset="0"/>
                        <a:ea typeface="+mn-ea"/>
                        <a:cs typeface="+mn-cs"/>
                      </a:endParaRPr>
                    </a:p>
                  </a:txBody>
                  <a:tcPr marL="68580" marR="68580" marT="0" marB="0"/>
                </a:tc>
                <a:tc>
                  <a:txBody>
                    <a:bodyPr/>
                    <a:lstStyle/>
                    <a:p>
                      <a:pPr marL="0" indent="0" algn="l" defTabSz="914400" rtl="0" eaLnBrk="1" latinLnBrk="0" hangingPunct="1">
                        <a:lnSpc>
                          <a:spcPct val="150000"/>
                        </a:lnSpc>
                        <a:spcBef>
                          <a:spcPts val="600"/>
                        </a:spcBef>
                        <a:spcAft>
                          <a:spcPts val="600"/>
                        </a:spcAft>
                      </a:pPr>
                      <a:r>
                        <a:rPr lang="zh-CN" altLang="en-US" sz="2000" kern="100" baseline="0" dirty="0">
                          <a:solidFill>
                            <a:schemeClr val="dk1"/>
                          </a:solidFill>
                          <a:effectLst/>
                          <a:latin typeface="Times New Roman" panose="02020603050405020304" pitchFamily="18" charset="0"/>
                          <a:ea typeface="+mn-ea"/>
                          <a:cs typeface="+mn-cs"/>
                        </a:rPr>
                        <a:t>否</a:t>
                      </a:r>
                      <a:endParaRPr lang="zh-CN" altLang="en-US" sz="2000" kern="100" baseline="0" dirty="0">
                        <a:solidFill>
                          <a:schemeClr val="dk1"/>
                        </a:solidFill>
                        <a:effectLst/>
                        <a:latin typeface="Times New Roman" panose="02020603050405020304" pitchFamily="18" charset="0"/>
                        <a:ea typeface="+mn-ea"/>
                        <a:cs typeface="+mn-cs"/>
                      </a:endParaRPr>
                    </a:p>
                  </a:txBody>
                  <a:tcPr marL="68580" marR="68580" marT="0" marB="0"/>
                </a:tc>
                <a:tc>
                  <a:txBody>
                    <a:bodyPr/>
                    <a:lstStyle/>
                    <a:p>
                      <a:pPr rtl="0" eaLnBrk="1" latinLnBrk="0" hangingPunct="1"/>
                      <a:r>
                        <a:rPr lang="zh-CN" altLang="en-US" sz="2000" kern="1200" baseline="0" dirty="0">
                          <a:solidFill>
                            <a:schemeClr val="dk1"/>
                          </a:solidFill>
                          <a:effectLst/>
                          <a:latin typeface="Times New Roman" panose="02020603050405020304" pitchFamily="18" charset="0"/>
                          <a:ea typeface="+mn-ea"/>
                          <a:cs typeface="Times New Roman" panose="02020603050405020304" pitchFamily="18" charset="0"/>
                        </a:rPr>
                        <a:t>原始数据</a:t>
                      </a:r>
                      <a:r>
                        <a:rPr lang="zh-CN" altLang="zh-CN" sz="2000" kern="1200" baseline="0" dirty="0">
                          <a:solidFill>
                            <a:schemeClr val="dk1"/>
                          </a:solidFill>
                          <a:effectLst/>
                          <a:latin typeface="Times New Roman" panose="02020603050405020304" pitchFamily="18" charset="0"/>
                          <a:ea typeface="+mn-ea"/>
                          <a:cs typeface="Times New Roman" panose="02020603050405020304" pitchFamily="18" charset="0"/>
                        </a:rPr>
                        <a:t>进加速器控制系统</a:t>
                      </a:r>
                      <a:endParaRPr lang="en-US" altLang="zh-CN" sz="2000" kern="1200" baseline="0" dirty="0">
                        <a:solidFill>
                          <a:schemeClr val="dk1"/>
                        </a:solidFill>
                        <a:effectLst/>
                        <a:latin typeface="Times New Roman" panose="02020603050405020304" pitchFamily="18" charset="0"/>
                        <a:ea typeface="+mn-ea"/>
                        <a:cs typeface="Times New Roman" panose="02020603050405020304" pitchFamily="18" charset="0"/>
                      </a:endParaRPr>
                    </a:p>
                    <a:p>
                      <a:pPr rtl="0" eaLnBrk="1" latinLnBrk="0" hangingPunct="1"/>
                      <a:r>
                        <a:rPr lang="en-US" altLang="zh-CN" sz="2000" kern="1200" baseline="0" dirty="0">
                          <a:solidFill>
                            <a:schemeClr val="dk1"/>
                          </a:solidFill>
                          <a:effectLst/>
                          <a:latin typeface="Times New Roman" panose="02020603050405020304" pitchFamily="18" charset="0"/>
                          <a:ea typeface="+mn-ea"/>
                          <a:cs typeface="Times New Roman" panose="02020603050405020304" pitchFamily="18" charset="0"/>
                        </a:rPr>
                        <a:t>DAQ</a:t>
                      </a:r>
                      <a:r>
                        <a:rPr lang="zh-CN" altLang="en-US" sz="2000" kern="1200" baseline="0" dirty="0">
                          <a:solidFill>
                            <a:schemeClr val="dk1"/>
                          </a:solidFill>
                          <a:effectLst/>
                          <a:latin typeface="Times New Roman" panose="02020603050405020304" pitchFamily="18" charset="0"/>
                          <a:ea typeface="+mn-ea"/>
                          <a:cs typeface="Times New Roman" panose="02020603050405020304" pitchFamily="18" charset="0"/>
                        </a:rPr>
                        <a:t>从加速器控制系统</a:t>
                      </a:r>
                      <a:r>
                        <a:rPr lang="en-US" altLang="zh-CN" sz="2000" kern="1200" baseline="0" dirty="0">
                          <a:solidFill>
                            <a:schemeClr val="dk1"/>
                          </a:solidFill>
                          <a:effectLst/>
                          <a:latin typeface="Times New Roman" panose="02020603050405020304" pitchFamily="18" charset="0"/>
                          <a:ea typeface="+mn-ea"/>
                          <a:cs typeface="Times New Roman" panose="02020603050405020304" pitchFamily="18" charset="0"/>
                        </a:rPr>
                        <a:t>PV</a:t>
                      </a:r>
                      <a:r>
                        <a:rPr lang="zh-CN" altLang="en-US" sz="2000" kern="1200" baseline="0" dirty="0">
                          <a:solidFill>
                            <a:schemeClr val="dk1"/>
                          </a:solidFill>
                          <a:effectLst/>
                          <a:latin typeface="Times New Roman" panose="02020603050405020304" pitchFamily="18" charset="0"/>
                          <a:ea typeface="+mn-ea"/>
                          <a:cs typeface="Times New Roman" panose="02020603050405020304" pitchFamily="18" charset="0"/>
                        </a:rPr>
                        <a:t>量获得流强信息并存储</a:t>
                      </a:r>
                      <a:endParaRPr lang="zh-CN" altLang="zh-CN" sz="2400" dirty="0">
                        <a:effectLst/>
                        <a:latin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6" name="文本框 5"/>
          <p:cNvSpPr txBox="1"/>
          <p:nvPr/>
        </p:nvSpPr>
        <p:spPr>
          <a:xfrm>
            <a:off x="982980" y="5125450"/>
            <a:ext cx="10605770" cy="472437"/>
          </a:xfrm>
          <a:prstGeom prst="rect">
            <a:avLst/>
          </a:prstGeom>
          <a:noFill/>
        </p:spPr>
        <p:txBody>
          <a:bodyPr wrap="square" rtlCol="0">
            <a:spAutoFit/>
          </a:bodyPr>
          <a:lstStyle/>
          <a:p>
            <a:pPr marL="342900" indent="-342900" algn="l" defTabSz="914400">
              <a:lnSpc>
                <a:spcPct val="125000"/>
              </a:lnSpc>
              <a:spcBef>
                <a:spcPts val="1200"/>
              </a:spcBef>
              <a:spcAft>
                <a:spcPts val="200"/>
              </a:spcAft>
              <a:buClr>
                <a:srgbClr val="1CADE4"/>
              </a:buClr>
              <a:buSzPct val="100000"/>
              <a:buFont typeface="Wingdings" panose="05000000000000000000" pitchFamily="2" charset="2"/>
              <a:buChar char="Ø"/>
            </a:pPr>
            <a:r>
              <a:rPr lang="zh-CN" altLang="en-US" sz="2200" dirty="0">
                <a:latin typeface="Times New Roman" panose="02020603050405020304" pitchFamily="18" charset="0"/>
                <a:cs typeface="times" panose="02020603050405020304" pitchFamily="18" charset="0"/>
              </a:rPr>
              <a:t>需要接入</a:t>
            </a:r>
            <a:r>
              <a:rPr lang="en-US" altLang="zh-CN" sz="2200" dirty="0">
                <a:latin typeface="Times New Roman" panose="02020603050405020304" pitchFamily="18" charset="0"/>
                <a:cs typeface="times" panose="02020603050405020304" pitchFamily="18" charset="0"/>
              </a:rPr>
              <a:t>HPES DAQ</a:t>
            </a:r>
            <a:r>
              <a:rPr lang="zh-CN" altLang="en-US" sz="2200" dirty="0">
                <a:latin typeface="Times New Roman" panose="02020603050405020304" pitchFamily="18" charset="0"/>
                <a:cs typeface="times" panose="02020603050405020304" pitchFamily="18" charset="0"/>
              </a:rPr>
              <a:t>的探测器系统共有</a:t>
            </a:r>
            <a:r>
              <a:rPr lang="en-US" altLang="zh-CN" sz="2200" dirty="0">
                <a:latin typeface="Times New Roman" panose="02020603050405020304" pitchFamily="18" charset="0"/>
                <a:cs typeface="times" panose="02020603050405020304" pitchFamily="18" charset="0"/>
              </a:rPr>
              <a:t>4</a:t>
            </a:r>
            <a:r>
              <a:rPr lang="zh-CN" altLang="en-US" sz="2200" dirty="0">
                <a:latin typeface="Times New Roman" panose="02020603050405020304" pitchFamily="18" charset="0"/>
                <a:cs typeface="times" panose="02020603050405020304" pitchFamily="18" charset="0"/>
              </a:rPr>
              <a:t>套，最大总数据率约为 </a:t>
            </a:r>
            <a:r>
              <a:rPr lang="en-US" altLang="zh-CN" sz="2200" b="1" dirty="0">
                <a:latin typeface="Times New Roman" panose="02020603050405020304" pitchFamily="18" charset="0"/>
                <a:cs typeface="times" panose="02020603050405020304" pitchFamily="18" charset="0"/>
              </a:rPr>
              <a:t>293.64 MB/s</a:t>
            </a:r>
            <a:endParaRPr lang="en-US" altLang="zh-CN" sz="2200" b="1" dirty="0">
              <a:latin typeface="Times New Roman" panose="02020603050405020304" pitchFamily="18" charset="0"/>
              <a:cs typeface="times"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13892"/>
    </mc:Choice>
    <mc:Fallback>
      <p:transition spd="slow" advTm="1389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840799"/>
            <a:ext cx="12191997" cy="285743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12" name="文本框 11"/>
          <p:cNvSpPr txBox="1"/>
          <p:nvPr/>
        </p:nvSpPr>
        <p:spPr>
          <a:xfrm>
            <a:off x="2525158" y="2977124"/>
            <a:ext cx="4937823" cy="584775"/>
          </a:xfrm>
          <a:prstGeom prst="rect">
            <a:avLst/>
          </a:prstGeom>
          <a:noFill/>
        </p:spPr>
        <p:txBody>
          <a:bodyPr wrap="square" rtlCol="0">
            <a:spAutoFit/>
          </a:bodyPr>
          <a:lstStyle/>
          <a:p>
            <a:r>
              <a:rPr lang="en-US" altLang="zh-CN" sz="3200" b="1" dirty="0">
                <a:solidFill>
                  <a:schemeClr val="bg1"/>
                </a:solidFill>
                <a:latin typeface="思源黑体 CN Bold" panose="020B0800000000000000" pitchFamily="34" charset="-122"/>
                <a:ea typeface="思源黑体 CN Bold" panose="020B0800000000000000" pitchFamily="34" charset="-122"/>
              </a:rPr>
              <a:t>2. </a:t>
            </a:r>
            <a:r>
              <a:rPr lang="zh-CN" altLang="en-US" sz="3200" b="1" dirty="0">
                <a:solidFill>
                  <a:schemeClr val="bg1"/>
                </a:solidFill>
                <a:latin typeface="思源黑体 CN Bold" panose="020B0800000000000000" pitchFamily="34" charset="-122"/>
                <a:ea typeface="思源黑体 CN Bold" panose="020B0800000000000000" pitchFamily="34" charset="-122"/>
              </a:rPr>
              <a:t>数据获取系统设计方案</a:t>
            </a:r>
            <a:endParaRPr lang="zh-CN" altLang="en-US" sz="3200" b="1" dirty="0">
              <a:solidFill>
                <a:schemeClr val="bg1"/>
              </a:solidFill>
              <a:latin typeface="思源黑体 CN Bold" panose="020B0800000000000000" pitchFamily="34" charset="-122"/>
              <a:ea typeface="思源黑体 CN Bold" panose="020B0800000000000000" pitchFamily="34"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556470" y="171625"/>
            <a:ext cx="1529593" cy="8628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3"/>
    </mc:Choice>
    <mc:Fallback>
      <p:transition spd="slow" advTm="80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a:t>HPES DAQ</a:t>
            </a:r>
            <a:r>
              <a:rPr lang="zh-CN" altLang="en-US" sz="3200" dirty="0"/>
              <a:t>整体框架设计</a:t>
            </a:r>
            <a:endParaRPr lang="zh-CN" altLang="en-US" sz="3200" dirty="0"/>
          </a:p>
        </p:txBody>
      </p:sp>
      <p:sp>
        <p:nvSpPr>
          <p:cNvPr id="4" name="灯片编号占位符 3"/>
          <p:cNvSpPr>
            <a:spLocks noGrp="1"/>
          </p:cNvSpPr>
          <p:nvPr>
            <p:ph type="sldNum" sz="quarter" idx="12"/>
          </p:nvPr>
        </p:nvSpPr>
        <p:spPr/>
        <p:txBody>
          <a:bodyPr/>
          <a:lstStyle/>
          <a:p>
            <a:fld id="{10000563-8229-4735-B8C6-62A3C9131265}" type="slidenum">
              <a:rPr lang="zh-CN" altLang="en-US" smtClean="0"/>
            </a:fld>
            <a:endParaRPr lang="zh-CN" altLang="en-US"/>
          </a:p>
        </p:txBody>
      </p:sp>
      <p:sp>
        <p:nvSpPr>
          <p:cNvPr id="7" name="矩形 6"/>
          <p:cNvSpPr/>
          <p:nvPr/>
        </p:nvSpPr>
        <p:spPr>
          <a:xfrm>
            <a:off x="6026693" y="1462113"/>
            <a:ext cx="5870031" cy="4835234"/>
          </a:xfrm>
          <a:prstGeom prst="rect">
            <a:avLst/>
          </a:prstGeom>
        </p:spPr>
        <p:txBody>
          <a:bodyPr wrap="square">
            <a:spAutoFit/>
          </a:bodyPr>
          <a:lstStyle/>
          <a:p>
            <a:pPr lvl="0" algn="just" rtl="0" fontAlgn="auto">
              <a:lnSpc>
                <a:spcPct val="150000"/>
              </a:lnSpc>
              <a:spcBef>
                <a:spcPts val="0"/>
              </a:spcBef>
              <a:spcAft>
                <a:spcPts val="0"/>
              </a:spcAft>
              <a:defRPr/>
            </a:pPr>
            <a:r>
              <a:rPr lang="zh-CN" altLang="en-US" dirty="0">
                <a:latin typeface="微软雅黑" panose="020B0503020204020204" charset="-122"/>
                <a:ea typeface="微软雅黑" panose="020B0503020204020204" charset="-122"/>
              </a:rPr>
              <a:t> </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采用</a:t>
            </a:r>
            <a:r>
              <a:rPr lang="zh-CN" altLang="en-US"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模块化</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设计策略， 设计了一个</a:t>
            </a:r>
            <a:r>
              <a:rPr lang="zh-CN" altLang="en-US"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低耦合、支持多种探测器</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2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易扩展</a:t>
            </a:r>
            <a:r>
              <a:rPr lang="zh-CN" altLang="en-US" sz="2200" dirty="0">
                <a:latin typeface="Times New Roman" panose="02020603050405020304" pitchFamily="18" charset="0"/>
                <a:ea typeface="宋体" panose="02010600030101010101" pitchFamily="2" charset="-122"/>
                <a:cs typeface="Times New Roman" panose="02020603050405020304" pitchFamily="18" charset="0"/>
              </a:rPr>
              <a:t>的数据获取系统框架</a:t>
            </a:r>
            <a:endParaRPr lang="en-US" altLang="zh-CN" sz="2200" dirty="0">
              <a:latin typeface="Times New Roman" panose="02020603050405020304" pitchFamily="18" charset="0"/>
              <a:ea typeface="宋体" panose="02010600030101010101" pitchFamily="2" charset="-122"/>
              <a:cs typeface="Times New Roman" panose="02020603050405020304" pitchFamily="18" charset="0"/>
            </a:endParaRPr>
          </a:p>
          <a:p>
            <a:pPr marL="342900" lvl="0" indent="-342900">
              <a:lnSpc>
                <a:spcPct val="150000"/>
              </a:lnSpc>
              <a:buFont typeface="Wingdings" panose="05000000000000000000" pitchFamily="2" charset="2"/>
              <a:buChar char="l"/>
              <a:defRPr/>
            </a:pPr>
            <a:r>
              <a:rPr lang="zh-CN" altLang="en-US" sz="2200" b="1" dirty="0">
                <a:solidFill>
                  <a:srgbClr val="0000FF"/>
                </a:solidFill>
                <a:latin typeface="+mj-ea"/>
                <a:sym typeface="+mn-ea"/>
              </a:rPr>
              <a:t>基础服务软件</a:t>
            </a:r>
            <a:endParaRPr lang="en-US" altLang="zh-CN" sz="2200" b="1" dirty="0">
              <a:solidFill>
                <a:srgbClr val="0000FF"/>
              </a:solidFill>
              <a:latin typeface="+mj-ea"/>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sym typeface="+mn-ea"/>
              </a:rPr>
              <a:t>为实验用户提供友好的交互界面</a:t>
            </a:r>
            <a:endParaRPr lang="en-US" altLang="zh-CN" sz="2000" dirty="0">
              <a:latin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sym typeface="+mn-ea"/>
              </a:rPr>
              <a:t>控制数据流软件的运行</a:t>
            </a:r>
            <a:endParaRPr lang="en-US" altLang="zh-CN" sz="2000" dirty="0">
              <a:latin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latin typeface="Times New Roman" panose="02020603050405020304" pitchFamily="18" charset="0"/>
                <a:sym typeface="+mn-ea"/>
              </a:rPr>
              <a:t>实现日志管理、监测信息展示等功能</a:t>
            </a:r>
            <a:endParaRPr lang="en-US" altLang="zh-CN" sz="2000" dirty="0">
              <a:latin typeface="Times New Roman" panose="02020603050405020304" pitchFamily="18" charset="0"/>
              <a:sym typeface="+mn-ea"/>
            </a:endParaRPr>
          </a:p>
          <a:p>
            <a:pPr marL="342900" indent="-342900">
              <a:lnSpc>
                <a:spcPct val="150000"/>
              </a:lnSpc>
              <a:buFont typeface="Wingdings" panose="05000000000000000000" pitchFamily="2" charset="2"/>
              <a:buChar char="l"/>
              <a:defRPr/>
            </a:pPr>
            <a:r>
              <a:rPr lang="zh-CN" altLang="en-US" sz="2200" b="1" dirty="0">
                <a:solidFill>
                  <a:srgbClr val="0000FF"/>
                </a:solidFill>
                <a:latin typeface="Times New Roman" panose="02020603050405020304" pitchFamily="18" charset="0"/>
                <a:cs typeface="Times New Roman" panose="02020603050405020304" pitchFamily="18" charset="0"/>
                <a:sym typeface="+mn-ea"/>
              </a:rPr>
              <a:t>数据流软件（</a:t>
            </a:r>
            <a:r>
              <a:rPr lang="en-US" altLang="zh-CN" sz="2200" b="1" dirty="0">
                <a:solidFill>
                  <a:srgbClr val="0000FF"/>
                </a:solidFill>
                <a:latin typeface="Times New Roman" panose="02020603050405020304" pitchFamily="18" charset="0"/>
                <a:cs typeface="Times New Roman" panose="02020603050405020304" pitchFamily="18" charset="0"/>
                <a:sym typeface="+mn-ea"/>
              </a:rPr>
              <a:t>DAQ </a:t>
            </a:r>
            <a:r>
              <a:rPr lang="zh-CN" altLang="en-US" sz="2200" b="1" dirty="0">
                <a:solidFill>
                  <a:srgbClr val="0000FF"/>
                </a:solidFill>
                <a:latin typeface="Times New Roman" panose="02020603050405020304" pitchFamily="18" charset="0"/>
                <a:cs typeface="Times New Roman" panose="02020603050405020304" pitchFamily="18" charset="0"/>
                <a:sym typeface="+mn-ea"/>
              </a:rPr>
              <a:t>核心）</a:t>
            </a:r>
            <a:endParaRPr lang="en-US" altLang="zh-CN" sz="2200" b="1" dirty="0">
              <a:solidFill>
                <a:srgbClr val="0000FF"/>
              </a:solidFill>
              <a:latin typeface="Times New Roman" panose="02020603050405020304" pitchFamily="18" charset="0"/>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solidFill>
                  <a:schemeClr val="tx1">
                    <a:lumMod val="75000"/>
                    <a:lumOff val="25000"/>
                  </a:schemeClr>
                </a:solidFill>
                <a:latin typeface="Times New Roman" panose="02020603050405020304" pitchFamily="18" charset="0"/>
                <a:cs typeface="Times New Roman" panose="02020603050405020304" pitchFamily="18" charset="0"/>
                <a:sym typeface="+mn-ea"/>
              </a:rPr>
              <a:t>负责与探测器数据传输相关的工作</a:t>
            </a:r>
            <a:endParaRPr lang="en-US" altLang="zh-CN" sz="2000" dirty="0">
              <a:solidFill>
                <a:schemeClr val="tx1">
                  <a:lumMod val="75000"/>
                  <a:lumOff val="25000"/>
                </a:schemeClr>
              </a:solidFill>
              <a:latin typeface="Times New Roman" panose="02020603050405020304" pitchFamily="18" charset="0"/>
              <a:cs typeface="Times New Roman" panose="02020603050405020304" pitchFamily="18" charset="0"/>
              <a:sym typeface="+mn-ea"/>
            </a:endParaRPr>
          </a:p>
          <a:p>
            <a:pPr marL="800100" lvl="1" indent="-342900">
              <a:lnSpc>
                <a:spcPct val="150000"/>
              </a:lnSpc>
              <a:buFont typeface="Wingdings" panose="05000000000000000000" pitchFamily="2" charset="2"/>
              <a:buChar char="Ø"/>
              <a:defRPr/>
            </a:pPr>
            <a:r>
              <a:rPr lang="zh-CN" altLang="en-US" sz="2000" dirty="0">
                <a:solidFill>
                  <a:schemeClr val="tx1">
                    <a:lumMod val="75000"/>
                    <a:lumOff val="25000"/>
                  </a:schemeClr>
                </a:solidFill>
                <a:latin typeface="Times New Roman" panose="02020603050405020304" pitchFamily="18" charset="0"/>
                <a:cs typeface="Times New Roman" panose="02020603050405020304" pitchFamily="18" charset="0"/>
                <a:sym typeface="+mn-ea"/>
              </a:rPr>
              <a:t>电子学配置、数据的读出、校验、在线处理和存储</a:t>
            </a:r>
            <a:endParaRPr lang="en-US" altLang="zh-CN" sz="2000" dirty="0">
              <a:solidFill>
                <a:schemeClr val="tx1">
                  <a:lumMod val="75000"/>
                  <a:lumOff val="25000"/>
                </a:schemeClr>
              </a:solidFill>
              <a:latin typeface="Times New Roman" panose="02020603050405020304" pitchFamily="18" charset="0"/>
              <a:cs typeface="Times New Roman" panose="02020603050405020304" pitchFamily="18" charset="0"/>
              <a:sym typeface="+mn-ea"/>
            </a:endParaRPr>
          </a:p>
        </p:txBody>
      </p:sp>
      <p:grpSp>
        <p:nvGrpSpPr>
          <p:cNvPr id="3" name="组合 2"/>
          <p:cNvGrpSpPr/>
          <p:nvPr/>
        </p:nvGrpSpPr>
        <p:grpSpPr>
          <a:xfrm>
            <a:off x="501909" y="1246538"/>
            <a:ext cx="5321939" cy="5137785"/>
            <a:chOff x="859970" y="1346848"/>
            <a:chExt cx="5321939" cy="5137785"/>
          </a:xfrm>
        </p:grpSpPr>
        <p:sp>
          <p:nvSpPr>
            <p:cNvPr id="12" name="文本框 11"/>
            <p:cNvSpPr txBox="1"/>
            <p:nvPr/>
          </p:nvSpPr>
          <p:spPr>
            <a:xfrm>
              <a:off x="2606855" y="6085853"/>
              <a:ext cx="2295525" cy="398780"/>
            </a:xfrm>
            <a:prstGeom prst="rect">
              <a:avLst/>
            </a:prstGeom>
            <a:noFill/>
          </p:spPr>
          <p:txBody>
            <a:bodyPr wrap="square" rtlCol="0">
              <a:spAutoFit/>
            </a:bodyPr>
            <a:lstStyle/>
            <a:p>
              <a:pPr defTabSz="914400">
                <a:lnSpc>
                  <a:spcPct val="125000"/>
                </a:lnSpc>
                <a:spcBef>
                  <a:spcPts val="1200"/>
                </a:spcBef>
                <a:spcAft>
                  <a:spcPts val="200"/>
                </a:spcAft>
                <a:buClr>
                  <a:srgbClr val="1CADE4"/>
                </a:buClr>
                <a:buSzPct val="100000"/>
              </a:pPr>
              <a:r>
                <a:rPr lang="en-US" altLang="zh-CN" sz="1600" dirty="0">
                  <a:latin typeface="Times New Roman" panose="02020603050405020304" pitchFamily="18" charset="0"/>
                  <a:ea typeface="黑体" panose="02010609060101010101" pitchFamily="49" charset="-122"/>
                  <a:cs typeface="Times New Roman" panose="02020603050405020304" pitchFamily="18" charset="0"/>
                </a:rPr>
                <a:t>HPES DAQ</a:t>
              </a:r>
              <a:r>
                <a:rPr lang="zh-CN" altLang="en-US" sz="1600" dirty="0">
                  <a:latin typeface="Times New Roman" panose="02020603050405020304" pitchFamily="18" charset="0"/>
                  <a:ea typeface="黑体" panose="02010609060101010101" pitchFamily="49" charset="-122"/>
                  <a:cs typeface="Times New Roman" panose="02020603050405020304" pitchFamily="18" charset="0"/>
                </a:rPr>
                <a:t>整体结构</a:t>
              </a:r>
              <a:endParaRPr lang="zh-CN" altLang="en-US" sz="160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859970" y="1346848"/>
              <a:ext cx="5321939" cy="458863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2000" advTm="51061"/>
    </mc:Choice>
    <mc:Fallback>
      <p:transition spd="slow" advTm="51061"/>
    </mc:Fallback>
  </mc:AlternateContent>
</p:sld>
</file>

<file path=ppt/tags/tag1.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2.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3.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4.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5.xml><?xml version="1.0" encoding="utf-8"?>
<p:tagLst xmlns:p="http://schemas.openxmlformats.org/presentationml/2006/main">
  <p:tag name="TABLE_ENDDRAG_ORIGIN_RECT" val="299*150"/>
  <p:tag name="TABLE_ENDDRAG_RECT" val="15*355*299*150"/>
</p:tagLst>
</file>

<file path=ppt/tags/tag6.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7.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8.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ags/tag9.xml><?xml version="1.0" encoding="utf-8"?>
<p:tagLst xmlns:p="http://schemas.openxmlformats.org/presentationml/2006/main">
  <p:tag name="KSO_WM_DIAGRAM_VIRTUALLY_FRAME" val="{&quot;height&quot;:223.19275590551177,&quot;left&quot;:339.09417322834645,&quot;top&quot;:165.6112598425197,&quot;width&quot;:603.2215748031495}"/>
</p:tagLst>
</file>

<file path=ppt/theme/theme1.xml><?xml version="1.0" encoding="utf-8"?>
<a:theme xmlns:a="http://schemas.openxmlformats.org/drawingml/2006/main" name="回顾">
  <a:themeElements>
    <a:clrScheme name="回顾">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txDef>
      <a:spPr>
        <a:noFill/>
      </a:spPr>
      <a:bodyPr wrap="square" rtlCol="0">
        <a:spAutoFit/>
      </a:bodyPr>
      <a:lstStyle>
        <a:defPPr marL="285750" indent="-285750" algn="just">
          <a:lnSpc>
            <a:spcPct val="126000"/>
          </a:lnSpc>
          <a:buClr>
            <a:srgbClr val="1CADE4"/>
          </a:buClr>
          <a:buFont typeface="Wingdings" panose="05000000000000000000" pitchFamily="2" charset="2"/>
          <a:buChar char="l"/>
          <a:defRPr sz="2000" dirty="0" smtClean="0">
            <a:latin typeface="Times New Roman" panose="02020603050405020304" pitchFamily="18" charset="0"/>
            <a:cs typeface="times"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0</TotalTime>
  <Words>6621</Words>
  <Application>WPS 演示</Application>
  <PresentationFormat>宽屏</PresentationFormat>
  <Paragraphs>905</Paragraphs>
  <Slides>39</Slides>
  <Notes>45</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39</vt:i4>
      </vt:variant>
    </vt:vector>
  </HeadingPairs>
  <TitlesOfParts>
    <vt:vector size="54" baseType="lpstr">
      <vt:lpstr>Arial</vt:lpstr>
      <vt:lpstr>宋体</vt:lpstr>
      <vt:lpstr>Wingdings</vt:lpstr>
      <vt:lpstr>Times New Roman</vt:lpstr>
      <vt:lpstr>times</vt:lpstr>
      <vt:lpstr>黑体</vt:lpstr>
      <vt:lpstr>Calibri</vt:lpstr>
      <vt:lpstr>思源黑体 CN Bold</vt:lpstr>
      <vt:lpstr>微软雅黑</vt:lpstr>
      <vt:lpstr>Calibri Light</vt:lpstr>
      <vt:lpstr>Arial Unicode MS</vt:lpstr>
      <vt:lpstr>等线</vt:lpstr>
      <vt:lpstr>Cambria Math</vt:lpstr>
      <vt:lpstr>等线 Light</vt:lpstr>
      <vt:lpstr>回顾</vt:lpstr>
      <vt:lpstr>CSNS-II高能质子束数据获取系统研制</vt:lpstr>
      <vt:lpstr>主要内容</vt:lpstr>
      <vt:lpstr>PowerPoint 演示文稿</vt:lpstr>
      <vt:lpstr>课题背景</vt:lpstr>
      <vt:lpstr>HPES 探测器系统</vt:lpstr>
      <vt:lpstr>HPES DAQ 总体功能需求</vt:lpstr>
      <vt:lpstr>HPES DAQ 总体性能需求</vt:lpstr>
      <vt:lpstr>PowerPoint 演示文稿</vt:lpstr>
      <vt:lpstr>HPES DAQ整体框架设计</vt:lpstr>
      <vt:lpstr>软件技术选型</vt:lpstr>
      <vt:lpstr>数据流软件的设计与实现 -- 整体结构</vt:lpstr>
      <vt:lpstr>数据流软件的设计与实现 – 数据流各模块</vt:lpstr>
      <vt:lpstr>数据流软件的设计与实现 – 电子学配置与配置管理</vt:lpstr>
      <vt:lpstr>基础服务软件的设计与实现 -- 整体结构</vt:lpstr>
      <vt:lpstr>基础服务软件的设计与实现 – 运行控制及状态监测</vt:lpstr>
      <vt:lpstr>基础服务软件的设计与实现 – 日志管理</vt:lpstr>
      <vt:lpstr>基础服务软件的设计与实现 – 在线数据监测及显示</vt:lpstr>
      <vt:lpstr>基础服务软件的设计与实现 – EPICS信息监测</vt:lpstr>
      <vt:lpstr>基础服务软件的设计与实现 – 用户操作界面</vt:lpstr>
      <vt:lpstr>PowerPoint 演示文稿</vt:lpstr>
      <vt:lpstr>HPES DAQ 应用 – 束流望远镜系统（Telescope）接入</vt:lpstr>
      <vt:lpstr>HPES DAQ 应用 – 粒子能量测量系统（LEMS）接入</vt:lpstr>
      <vt:lpstr>LEMS单系统测试 </vt:lpstr>
      <vt:lpstr>Telescope单系统测试 </vt:lpstr>
      <vt:lpstr>双系统系统联合测试 </vt:lpstr>
      <vt:lpstr>性能测试（模拟数据源） </vt:lpstr>
      <vt:lpstr>PowerPoint 演示文稿</vt:lpstr>
      <vt:lpstr>总结</vt:lpstr>
      <vt:lpstr>感谢！</vt:lpstr>
      <vt:lpstr>PowerPoint 演示文稿</vt:lpstr>
      <vt:lpstr>HPES DAQ 应用 – 束流望远镜系统（Telescope）接入</vt:lpstr>
      <vt:lpstr>HPES DAQ 应用 – 粒子能量测量系统（LEMS）接入</vt:lpstr>
      <vt:lpstr>LEMS单系统测试 – 数据完整性测试 </vt:lpstr>
      <vt:lpstr>LEMS单系统测试 – 功能及稳定性测试 </vt:lpstr>
      <vt:lpstr>LEMS单系统测试 – 探测器联调</vt:lpstr>
      <vt:lpstr>Telescope单系统测试 – 功能及稳定性测试 </vt:lpstr>
      <vt:lpstr>Telescope单系统测试 – 电子束实验 </vt:lpstr>
      <vt:lpstr>性能测试 – 模拟数据源</vt:lpstr>
      <vt:lpstr>工程进度安排</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CSNS-II高能质子实验终端数据获取框架的设计与实现</dc:title>
  <dc:creator>zhy</dc:creator>
  <cp:lastModifiedBy>kigly</cp:lastModifiedBy>
  <cp:revision>962</cp:revision>
  <dcterms:created xsi:type="dcterms:W3CDTF">2023-04-21T01:31:00Z</dcterms:created>
  <dcterms:modified xsi:type="dcterms:W3CDTF">2025-08-15T09:08:42Z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8BF29673201E4A8DB138A3D38BB226A4_13</vt:lpwstr>
  </property>
  <property fmtid="{D5CDD505-2E9C-101B-9397-08002B2CF9AE}" pid="3" name="KSOProductBuildVer">
    <vt:lpwstr>2052-12.1.0.21915</vt:lpwstr>
  </property>
</Properties>
</file>