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7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8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9.xml" ContentType="application/vnd.openxmlformats-officedocument.presentationml.notesSlide+xml"/>
  <Override PartName="/ppt/tags/tag32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27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28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ink/ink17.xml" ContentType="application/inkml+xml"/>
  <Override PartName="/ppt/notesSlides/notesSlide29.xml" ContentType="application/vnd.openxmlformats-officedocument.presentationml.notesSlide+xml"/>
  <Override PartName="/ppt/ink/ink18.xml" ContentType="application/inkml+xml"/>
  <Override PartName="/ppt/ink/ink19.xml" ContentType="application/inkml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7" r:id="rId1"/>
  </p:sldMasterIdLst>
  <p:notesMasterIdLst>
    <p:notesMasterId r:id="rId33"/>
  </p:notesMasterIdLst>
  <p:handoutMasterIdLst>
    <p:handoutMasterId r:id="rId34"/>
  </p:handoutMasterIdLst>
  <p:sldIdLst>
    <p:sldId id="257" r:id="rId2"/>
    <p:sldId id="258" r:id="rId3"/>
    <p:sldId id="317" r:id="rId4"/>
    <p:sldId id="337" r:id="rId5"/>
    <p:sldId id="338" r:id="rId6"/>
    <p:sldId id="339" r:id="rId7"/>
    <p:sldId id="352" r:id="rId8"/>
    <p:sldId id="342" r:id="rId9"/>
    <p:sldId id="350" r:id="rId10"/>
    <p:sldId id="344" r:id="rId11"/>
    <p:sldId id="345" r:id="rId12"/>
    <p:sldId id="364" r:id="rId13"/>
    <p:sldId id="346" r:id="rId14"/>
    <p:sldId id="363" r:id="rId15"/>
    <p:sldId id="355" r:id="rId16"/>
    <p:sldId id="365" r:id="rId17"/>
    <p:sldId id="356" r:id="rId18"/>
    <p:sldId id="357" r:id="rId19"/>
    <p:sldId id="358" r:id="rId20"/>
    <p:sldId id="366" r:id="rId21"/>
    <p:sldId id="371" r:id="rId22"/>
    <p:sldId id="367" r:id="rId23"/>
    <p:sldId id="368" r:id="rId24"/>
    <p:sldId id="369" r:id="rId25"/>
    <p:sldId id="359" r:id="rId26"/>
    <p:sldId id="372" r:id="rId27"/>
    <p:sldId id="374" r:id="rId28"/>
    <p:sldId id="375" r:id="rId29"/>
    <p:sldId id="373" r:id="rId30"/>
    <p:sldId id="360" r:id="rId31"/>
    <p:sldId id="309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3" autoAdjust="0"/>
    <p:restoredTop sz="93628" autoAdjust="0"/>
  </p:normalViewPr>
  <p:slideViewPr>
    <p:cSldViewPr>
      <p:cViewPr>
        <p:scale>
          <a:sx n="75" d="100"/>
          <a:sy n="75" d="100"/>
        </p:scale>
        <p:origin x="765" y="2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901D667C-FB24-4E62-A4E8-701EBD02FD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DD6421-9A23-4C34-9591-CB0C0CED3B1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AF8A40-BB69-499D-8ABF-B9C036EB7BDF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E6C7C93-A87D-477B-AEBB-9A940718FA0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29C4CE1-331D-4E45-88CF-DDA877915B9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7EA0A6-671B-4019-8B3E-CE066B8814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9883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9:00:20.88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9:07:41.8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24351,'0'2120'0,"1937"-2120"0,-1937-2120 0,-1937 2120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9:07:49.8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24351,'0'1745'0,"1937"-1745"0,-1937-1745 0,-1937 1745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9:00:51.74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24575,'4'0'0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9:01:03.21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24575,'0'0'-8191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5T04:58:09.1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24351,'0'2731'0,"12002"-2731"0,-12002-2731 0,-12002 2731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9:00:51.74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24575,'4'0'0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9:01:03.21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24575,'0'0'-8191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5T04:58:09.1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24351,'0'1111'0,"18997"-1111"0,-18997-1111 0,-18997 1111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9:00:51.74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24575,'4'0'0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9:01:03.21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9:00:22.10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9:00:51.74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24575,'4'0'0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9:01:03.21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9:03:34.8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24351,'0'3868'0,"3264"-3868"0,-3264-3868 0,-3264 3868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9:04:04.8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24351,'0'4840'0,"5088"-4840"0,-5088-4840 0,-5088 4840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9:04:15.5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24351,'0'1794'0,"3200"-1794"0,-3200-1794 0,-3200 1794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9:04:46.8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24351,'0'2120'0,"4352"-2120"0,-4352-2120 0,-4352 2120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9:07:31.7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24351,'0'4786'0,"3651"-4786"0,-3651-4786 0,-3651 4786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DB662F51-C48D-4E09-887E-1E886527ED5A}" type="datetimeFigureOut">
              <a:rPr lang="zh-CN" altLang="en-US"/>
              <a:pPr>
                <a:defRPr/>
              </a:pPr>
              <a:t>2025/8/15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75714FA7-BB19-4DC9-A485-545F7F5E20F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158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0B6F994-5B67-4A69-9BF8-2C9541342FDB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03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99FFD-77D2-3767-ADF3-E17A378D7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>
            <a:extLst>
              <a:ext uri="{FF2B5EF4-FFF2-40B4-BE49-F238E27FC236}">
                <a16:creationId xmlns:a16="http://schemas.microsoft.com/office/drawing/2014/main" id="{5F572014-4175-16E4-AF7F-776A26A2019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备注占位符 2">
            <a:extLst>
              <a:ext uri="{FF2B5EF4-FFF2-40B4-BE49-F238E27FC236}">
                <a16:creationId xmlns:a16="http://schemas.microsoft.com/office/drawing/2014/main" id="{7BE54F8C-7768-4CAF-DBA5-05D737B296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9396" name="灯片编号占位符 3">
            <a:extLst>
              <a:ext uri="{FF2B5EF4-FFF2-40B4-BE49-F238E27FC236}">
                <a16:creationId xmlns:a16="http://schemas.microsoft.com/office/drawing/2014/main" id="{947DB8AF-7A94-448D-3C12-3940B7A373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8A0F00-4E7F-490D-81C3-D7D1F9C38DB0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218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64659-5C1F-570C-F5EE-E29E5A11F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>
            <a:extLst>
              <a:ext uri="{FF2B5EF4-FFF2-40B4-BE49-F238E27FC236}">
                <a16:creationId xmlns:a16="http://schemas.microsoft.com/office/drawing/2014/main" id="{BB6245AE-6B3F-62DC-5D17-1AF11AAFEF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备注占位符 2">
            <a:extLst>
              <a:ext uri="{FF2B5EF4-FFF2-40B4-BE49-F238E27FC236}">
                <a16:creationId xmlns:a16="http://schemas.microsoft.com/office/drawing/2014/main" id="{28C3BB2E-9085-DA7E-8624-790804C951D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9396" name="灯片编号占位符 3">
            <a:extLst>
              <a:ext uri="{FF2B5EF4-FFF2-40B4-BE49-F238E27FC236}">
                <a16:creationId xmlns:a16="http://schemas.microsoft.com/office/drawing/2014/main" id="{BE6ADDC2-A480-0993-8FB5-33C23916F5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8A0F00-4E7F-490D-81C3-D7D1F9C38DB0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2995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9DC52-C398-E432-A1C0-58E5DB9B1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>
            <a:extLst>
              <a:ext uri="{FF2B5EF4-FFF2-40B4-BE49-F238E27FC236}">
                <a16:creationId xmlns:a16="http://schemas.microsoft.com/office/drawing/2014/main" id="{B0250B1E-2030-7F60-A4CA-ED1C6A026C3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备注占位符 2">
            <a:extLst>
              <a:ext uri="{FF2B5EF4-FFF2-40B4-BE49-F238E27FC236}">
                <a16:creationId xmlns:a16="http://schemas.microsoft.com/office/drawing/2014/main" id="{4570BF32-B3E0-D5B7-B34A-5BDA60F92A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9396" name="灯片编号占位符 3">
            <a:extLst>
              <a:ext uri="{FF2B5EF4-FFF2-40B4-BE49-F238E27FC236}">
                <a16:creationId xmlns:a16="http://schemas.microsoft.com/office/drawing/2014/main" id="{2001F6B8-2AB6-2178-4B1A-4178903D6D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8A0F00-4E7F-490D-81C3-D7D1F9C38DB0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030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78E7C-668B-23BF-EAF1-948079F61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>
            <a:extLst>
              <a:ext uri="{FF2B5EF4-FFF2-40B4-BE49-F238E27FC236}">
                <a16:creationId xmlns:a16="http://schemas.microsoft.com/office/drawing/2014/main" id="{B786C5D2-1DF9-A3E4-7A9C-C23D3F91E3D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备注占位符 2">
            <a:extLst>
              <a:ext uri="{FF2B5EF4-FFF2-40B4-BE49-F238E27FC236}">
                <a16:creationId xmlns:a16="http://schemas.microsoft.com/office/drawing/2014/main" id="{21E9DA90-121C-7223-754D-812793AE68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9396" name="灯片编号占位符 3">
            <a:extLst>
              <a:ext uri="{FF2B5EF4-FFF2-40B4-BE49-F238E27FC236}">
                <a16:creationId xmlns:a16="http://schemas.microsoft.com/office/drawing/2014/main" id="{0234C564-E111-283B-35F6-51D3C1AD34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8A0F00-4E7F-490D-81C3-D7D1F9C38DB0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7709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20A84-DA9E-94DC-62A5-C2D8A50A5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>
            <a:extLst>
              <a:ext uri="{FF2B5EF4-FFF2-40B4-BE49-F238E27FC236}">
                <a16:creationId xmlns:a16="http://schemas.microsoft.com/office/drawing/2014/main" id="{488419B7-B830-AB64-2405-3867EC183D7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备注占位符 2">
            <a:extLst>
              <a:ext uri="{FF2B5EF4-FFF2-40B4-BE49-F238E27FC236}">
                <a16:creationId xmlns:a16="http://schemas.microsoft.com/office/drawing/2014/main" id="{41A2BFA9-4967-449B-214F-6E9C07CE46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9396" name="灯片编号占位符 3">
            <a:extLst>
              <a:ext uri="{FF2B5EF4-FFF2-40B4-BE49-F238E27FC236}">
                <a16:creationId xmlns:a16="http://schemas.microsoft.com/office/drawing/2014/main" id="{10D6F89C-471A-57E3-FFC2-E1BFF96A78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8A0F00-4E7F-490D-81C3-D7D1F9C38DB0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97364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BDE4C-6608-6C69-CC86-C16196B40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>
            <a:extLst>
              <a:ext uri="{FF2B5EF4-FFF2-40B4-BE49-F238E27FC236}">
                <a16:creationId xmlns:a16="http://schemas.microsoft.com/office/drawing/2014/main" id="{BD6548A9-7BA4-3859-3385-75E127363BF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备注占位符 2">
            <a:extLst>
              <a:ext uri="{FF2B5EF4-FFF2-40B4-BE49-F238E27FC236}">
                <a16:creationId xmlns:a16="http://schemas.microsoft.com/office/drawing/2014/main" id="{046DA81F-2531-E6A6-A5EB-D01250E4DC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9396" name="灯片编号占位符 3">
            <a:extLst>
              <a:ext uri="{FF2B5EF4-FFF2-40B4-BE49-F238E27FC236}">
                <a16:creationId xmlns:a16="http://schemas.microsoft.com/office/drawing/2014/main" id="{67ABCE76-5A46-E809-7E77-2074B61619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8A0F00-4E7F-490D-81C3-D7D1F9C38DB0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8644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9A01F-F3E3-11E0-3442-F21AFA076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>
            <a:extLst>
              <a:ext uri="{FF2B5EF4-FFF2-40B4-BE49-F238E27FC236}">
                <a16:creationId xmlns:a16="http://schemas.microsoft.com/office/drawing/2014/main" id="{F381E7C1-B61E-ADE3-9430-9F115F94E6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备注占位符 2">
            <a:extLst>
              <a:ext uri="{FF2B5EF4-FFF2-40B4-BE49-F238E27FC236}">
                <a16:creationId xmlns:a16="http://schemas.microsoft.com/office/drawing/2014/main" id="{72DB384D-F056-404D-52B0-1295FFC829D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9396" name="灯片编号占位符 3">
            <a:extLst>
              <a:ext uri="{FF2B5EF4-FFF2-40B4-BE49-F238E27FC236}">
                <a16:creationId xmlns:a16="http://schemas.microsoft.com/office/drawing/2014/main" id="{3AB6EA69-4D75-FFDF-5D3F-F0E8A654B2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8A0F00-4E7F-490D-81C3-D7D1F9C38DB0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3320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A85F8-C569-0079-5112-86D51B36F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>
            <a:extLst>
              <a:ext uri="{FF2B5EF4-FFF2-40B4-BE49-F238E27FC236}">
                <a16:creationId xmlns:a16="http://schemas.microsoft.com/office/drawing/2014/main" id="{7D78BB76-3C21-C00B-02B3-4E285259888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备注占位符 2">
            <a:extLst>
              <a:ext uri="{FF2B5EF4-FFF2-40B4-BE49-F238E27FC236}">
                <a16:creationId xmlns:a16="http://schemas.microsoft.com/office/drawing/2014/main" id="{D2C0CB11-2270-E467-159F-288EF32919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9396" name="灯片编号占位符 3">
            <a:extLst>
              <a:ext uri="{FF2B5EF4-FFF2-40B4-BE49-F238E27FC236}">
                <a16:creationId xmlns:a16="http://schemas.microsoft.com/office/drawing/2014/main" id="{7A2D38C8-96E2-05D3-DA3E-F87CB0B03B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8A0F00-4E7F-490D-81C3-D7D1F9C38DB0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69551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B758B-9DEF-25DD-E820-550045DFD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>
            <a:extLst>
              <a:ext uri="{FF2B5EF4-FFF2-40B4-BE49-F238E27FC236}">
                <a16:creationId xmlns:a16="http://schemas.microsoft.com/office/drawing/2014/main" id="{DEC94C02-FC73-02DF-24C2-5484A36CF1F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备注占位符 2">
            <a:extLst>
              <a:ext uri="{FF2B5EF4-FFF2-40B4-BE49-F238E27FC236}">
                <a16:creationId xmlns:a16="http://schemas.microsoft.com/office/drawing/2014/main" id="{3ACEE673-AE5F-F3E1-127F-8D5765505C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9396" name="灯片编号占位符 3">
            <a:extLst>
              <a:ext uri="{FF2B5EF4-FFF2-40B4-BE49-F238E27FC236}">
                <a16:creationId xmlns:a16="http://schemas.microsoft.com/office/drawing/2014/main" id="{5C42723A-46CF-E1E3-3E25-7F2E91A8D0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8A0F00-4E7F-490D-81C3-D7D1F9C38DB0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91252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43EBB-4084-096F-295F-0A91CD0FA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>
            <a:extLst>
              <a:ext uri="{FF2B5EF4-FFF2-40B4-BE49-F238E27FC236}">
                <a16:creationId xmlns:a16="http://schemas.microsoft.com/office/drawing/2014/main" id="{8515549B-63B1-A52B-92FF-A32A7999F89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备注占位符 2">
            <a:extLst>
              <a:ext uri="{FF2B5EF4-FFF2-40B4-BE49-F238E27FC236}">
                <a16:creationId xmlns:a16="http://schemas.microsoft.com/office/drawing/2014/main" id="{1BC734F4-7B97-CC39-CEC8-8DDF74701B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9396" name="灯片编号占位符 3">
            <a:extLst>
              <a:ext uri="{FF2B5EF4-FFF2-40B4-BE49-F238E27FC236}">
                <a16:creationId xmlns:a16="http://schemas.microsoft.com/office/drawing/2014/main" id="{552BA6F4-C5B4-9945-C74E-85E0CB1A9E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8A0F00-4E7F-490D-81C3-D7D1F9C38DB0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48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73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7B1E610-0118-4C00-B7D6-3AE44F057782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86804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C8804-EA80-0AFC-A870-0C15C0405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>
            <a:extLst>
              <a:ext uri="{FF2B5EF4-FFF2-40B4-BE49-F238E27FC236}">
                <a16:creationId xmlns:a16="http://schemas.microsoft.com/office/drawing/2014/main" id="{8EDDEB9A-F638-AD26-8514-A9887CEB96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备注占位符 2">
            <a:extLst>
              <a:ext uri="{FF2B5EF4-FFF2-40B4-BE49-F238E27FC236}">
                <a16:creationId xmlns:a16="http://schemas.microsoft.com/office/drawing/2014/main" id="{884F496A-649A-CDC4-E009-55CBBDEDA7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9396" name="灯片编号占位符 3">
            <a:extLst>
              <a:ext uri="{FF2B5EF4-FFF2-40B4-BE49-F238E27FC236}">
                <a16:creationId xmlns:a16="http://schemas.microsoft.com/office/drawing/2014/main" id="{B937A806-6FAC-5DE8-5265-AF94629676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8A0F00-4E7F-490D-81C3-D7D1F9C38DB0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6909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B93AB-5F6A-128A-FFFB-2C7FC032B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>
            <a:extLst>
              <a:ext uri="{FF2B5EF4-FFF2-40B4-BE49-F238E27FC236}">
                <a16:creationId xmlns:a16="http://schemas.microsoft.com/office/drawing/2014/main" id="{36DE4998-E105-30E4-2508-7061BB3A8A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备注占位符 2">
            <a:extLst>
              <a:ext uri="{FF2B5EF4-FFF2-40B4-BE49-F238E27FC236}">
                <a16:creationId xmlns:a16="http://schemas.microsoft.com/office/drawing/2014/main" id="{3953E201-819A-B75F-F83D-34BE73B551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9396" name="灯片编号占位符 3">
            <a:extLst>
              <a:ext uri="{FF2B5EF4-FFF2-40B4-BE49-F238E27FC236}">
                <a16:creationId xmlns:a16="http://schemas.microsoft.com/office/drawing/2014/main" id="{78A84D47-4D74-98CE-EF80-7E86D28B14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8A0F00-4E7F-490D-81C3-D7D1F9C38DB0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60236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2D51F-303F-220F-321B-A26772D86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>
            <a:extLst>
              <a:ext uri="{FF2B5EF4-FFF2-40B4-BE49-F238E27FC236}">
                <a16:creationId xmlns:a16="http://schemas.microsoft.com/office/drawing/2014/main" id="{EF83B1B1-360B-0E61-0756-E3B85A542E0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备注占位符 2">
            <a:extLst>
              <a:ext uri="{FF2B5EF4-FFF2-40B4-BE49-F238E27FC236}">
                <a16:creationId xmlns:a16="http://schemas.microsoft.com/office/drawing/2014/main" id="{15FA3AF5-22A8-255E-FABB-460443759F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9396" name="灯片编号占位符 3">
            <a:extLst>
              <a:ext uri="{FF2B5EF4-FFF2-40B4-BE49-F238E27FC236}">
                <a16:creationId xmlns:a16="http://schemas.microsoft.com/office/drawing/2014/main" id="{6F10DA14-B929-8E0E-920E-69A04CBC56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8A0F00-4E7F-490D-81C3-D7D1F9C38DB0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2785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D788C-0414-82AD-8E2C-31D988B38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>
            <a:extLst>
              <a:ext uri="{FF2B5EF4-FFF2-40B4-BE49-F238E27FC236}">
                <a16:creationId xmlns:a16="http://schemas.microsoft.com/office/drawing/2014/main" id="{72A8CFE2-DD94-1E20-E898-00AF28B237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备注占位符 2">
            <a:extLst>
              <a:ext uri="{FF2B5EF4-FFF2-40B4-BE49-F238E27FC236}">
                <a16:creationId xmlns:a16="http://schemas.microsoft.com/office/drawing/2014/main" id="{C18F1040-B1FC-B625-B492-8AA083A7E7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9396" name="灯片编号占位符 3">
            <a:extLst>
              <a:ext uri="{FF2B5EF4-FFF2-40B4-BE49-F238E27FC236}">
                <a16:creationId xmlns:a16="http://schemas.microsoft.com/office/drawing/2014/main" id="{58AE3BDB-1468-40A5-60D4-838663C66B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8A0F00-4E7F-490D-81C3-D7D1F9C38DB0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1475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F7782-3DE8-AE25-AF4D-363DEBBDD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>
            <a:extLst>
              <a:ext uri="{FF2B5EF4-FFF2-40B4-BE49-F238E27FC236}">
                <a16:creationId xmlns:a16="http://schemas.microsoft.com/office/drawing/2014/main" id="{9C4D1684-F2ED-A838-D2D4-BADB2C94E2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备注占位符 2">
            <a:extLst>
              <a:ext uri="{FF2B5EF4-FFF2-40B4-BE49-F238E27FC236}">
                <a16:creationId xmlns:a16="http://schemas.microsoft.com/office/drawing/2014/main" id="{2A828568-44E4-B858-3A3F-F627140D6F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9396" name="灯片编号占位符 3">
            <a:extLst>
              <a:ext uri="{FF2B5EF4-FFF2-40B4-BE49-F238E27FC236}">
                <a16:creationId xmlns:a16="http://schemas.microsoft.com/office/drawing/2014/main" id="{091417DC-945D-4A62-97B4-76854E36F2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8A0F00-4E7F-490D-81C3-D7D1F9C38DB0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4132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87A87-370D-B282-420D-7BB909F5E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>
            <a:extLst>
              <a:ext uri="{FF2B5EF4-FFF2-40B4-BE49-F238E27FC236}">
                <a16:creationId xmlns:a16="http://schemas.microsoft.com/office/drawing/2014/main" id="{24555E52-CD3C-703C-4CAF-9D06BF8B193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备注占位符 2">
            <a:extLst>
              <a:ext uri="{FF2B5EF4-FFF2-40B4-BE49-F238E27FC236}">
                <a16:creationId xmlns:a16="http://schemas.microsoft.com/office/drawing/2014/main" id="{B89B7EDF-2508-BB9C-5EAB-FC1D351FC9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9396" name="灯片编号占位符 3">
            <a:extLst>
              <a:ext uri="{FF2B5EF4-FFF2-40B4-BE49-F238E27FC236}">
                <a16:creationId xmlns:a16="http://schemas.microsoft.com/office/drawing/2014/main" id="{4BCD6B45-AF75-8D61-7E2D-897030CCE2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8A0F00-4E7F-490D-81C3-D7D1F9C38DB0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994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5D0B1-ED4B-C2DE-D81C-393838711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>
            <a:extLst>
              <a:ext uri="{FF2B5EF4-FFF2-40B4-BE49-F238E27FC236}">
                <a16:creationId xmlns:a16="http://schemas.microsoft.com/office/drawing/2014/main" id="{221A4AC6-F9CC-D50B-AF62-2C6BABA226D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备注占位符 2">
            <a:extLst>
              <a:ext uri="{FF2B5EF4-FFF2-40B4-BE49-F238E27FC236}">
                <a16:creationId xmlns:a16="http://schemas.microsoft.com/office/drawing/2014/main" id="{F6C27B1D-B01B-53FC-3EE4-D21DD417F3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9396" name="灯片编号占位符 3">
            <a:extLst>
              <a:ext uri="{FF2B5EF4-FFF2-40B4-BE49-F238E27FC236}">
                <a16:creationId xmlns:a16="http://schemas.microsoft.com/office/drawing/2014/main" id="{49217DBD-5DE0-7301-2404-69045EEC04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8A0F00-4E7F-490D-81C3-D7D1F9C38DB0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3207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5F8BC-0800-0DD9-9683-7D5E24B43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>
            <a:extLst>
              <a:ext uri="{FF2B5EF4-FFF2-40B4-BE49-F238E27FC236}">
                <a16:creationId xmlns:a16="http://schemas.microsoft.com/office/drawing/2014/main" id="{607D4403-C3F6-9E65-0937-C01DAFA54E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备注占位符 2">
            <a:extLst>
              <a:ext uri="{FF2B5EF4-FFF2-40B4-BE49-F238E27FC236}">
                <a16:creationId xmlns:a16="http://schemas.microsoft.com/office/drawing/2014/main" id="{D995F3D9-07B0-7E1F-03CD-FB0E9580DD7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9396" name="灯片编号占位符 3">
            <a:extLst>
              <a:ext uri="{FF2B5EF4-FFF2-40B4-BE49-F238E27FC236}">
                <a16:creationId xmlns:a16="http://schemas.microsoft.com/office/drawing/2014/main" id="{AADDF6FA-4022-90D9-42E4-250998A918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8A0F00-4E7F-490D-81C3-D7D1F9C38DB0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9834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A5BCD-9CF3-856D-0FE4-42496769D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>
            <a:extLst>
              <a:ext uri="{FF2B5EF4-FFF2-40B4-BE49-F238E27FC236}">
                <a16:creationId xmlns:a16="http://schemas.microsoft.com/office/drawing/2014/main" id="{F3DB1006-F484-C477-616F-D153D8BD33A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备注占位符 2">
            <a:extLst>
              <a:ext uri="{FF2B5EF4-FFF2-40B4-BE49-F238E27FC236}">
                <a16:creationId xmlns:a16="http://schemas.microsoft.com/office/drawing/2014/main" id="{7D999017-43C1-B390-8F64-3F9FC6DBC9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9396" name="灯片编号占位符 3">
            <a:extLst>
              <a:ext uri="{FF2B5EF4-FFF2-40B4-BE49-F238E27FC236}">
                <a16:creationId xmlns:a16="http://schemas.microsoft.com/office/drawing/2014/main" id="{3B8B09B5-AEBD-FAA2-37B9-9BE1CC498F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8A0F00-4E7F-490D-81C3-D7D1F9C38DB0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3021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84DD2-5561-BD61-9385-D23EE62C8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>
            <a:extLst>
              <a:ext uri="{FF2B5EF4-FFF2-40B4-BE49-F238E27FC236}">
                <a16:creationId xmlns:a16="http://schemas.microsoft.com/office/drawing/2014/main" id="{9286DAEC-3922-4A61-51E9-8DDFD8C5A2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备注占位符 2">
            <a:extLst>
              <a:ext uri="{FF2B5EF4-FFF2-40B4-BE49-F238E27FC236}">
                <a16:creationId xmlns:a16="http://schemas.microsoft.com/office/drawing/2014/main" id="{4765481C-0685-06CC-5853-7BE4B8F082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9396" name="灯片编号占位符 3">
            <a:extLst>
              <a:ext uri="{FF2B5EF4-FFF2-40B4-BE49-F238E27FC236}">
                <a16:creationId xmlns:a16="http://schemas.microsoft.com/office/drawing/2014/main" id="{576220CA-67ED-9D68-974C-84EBE2EF71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8A0F00-4E7F-490D-81C3-D7D1F9C38DB0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195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939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8A0F00-4E7F-490D-81C3-D7D1F9C38DB0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0501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7BB77-ACE4-CEB0-4375-5BCA96FA8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>
            <a:extLst>
              <a:ext uri="{FF2B5EF4-FFF2-40B4-BE49-F238E27FC236}">
                <a16:creationId xmlns:a16="http://schemas.microsoft.com/office/drawing/2014/main" id="{933F2BA0-1AB1-E7A5-7551-F6782B2008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备注占位符 2">
            <a:extLst>
              <a:ext uri="{FF2B5EF4-FFF2-40B4-BE49-F238E27FC236}">
                <a16:creationId xmlns:a16="http://schemas.microsoft.com/office/drawing/2014/main" id="{F26E95CD-15DB-8D36-3249-3AADFA69ED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9396" name="灯片编号占位符 3">
            <a:extLst>
              <a:ext uri="{FF2B5EF4-FFF2-40B4-BE49-F238E27FC236}">
                <a16:creationId xmlns:a16="http://schemas.microsoft.com/office/drawing/2014/main" id="{DCB61B09-C16B-228F-213F-0BDB59D706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8A0F00-4E7F-490D-81C3-D7D1F9C38DB0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1395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0B6F994-5B67-4A69-9BF8-2C9541342FDB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874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7F452-5446-6674-CA4C-4708C1C8F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>
            <a:extLst>
              <a:ext uri="{FF2B5EF4-FFF2-40B4-BE49-F238E27FC236}">
                <a16:creationId xmlns:a16="http://schemas.microsoft.com/office/drawing/2014/main" id="{E3D2DFFE-83D4-8702-4F73-7D93AC3C4A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备注占位符 2">
            <a:extLst>
              <a:ext uri="{FF2B5EF4-FFF2-40B4-BE49-F238E27FC236}">
                <a16:creationId xmlns:a16="http://schemas.microsoft.com/office/drawing/2014/main" id="{73E2E3E8-2395-B323-B461-A7C7BC2FE7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9396" name="灯片编号占位符 3">
            <a:extLst>
              <a:ext uri="{FF2B5EF4-FFF2-40B4-BE49-F238E27FC236}">
                <a16:creationId xmlns:a16="http://schemas.microsoft.com/office/drawing/2014/main" id="{93015815-8C13-8518-6983-24FE328FFA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8A0F00-4E7F-490D-81C3-D7D1F9C38DB0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503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F369E-B37B-4363-F39E-614E57336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>
            <a:extLst>
              <a:ext uri="{FF2B5EF4-FFF2-40B4-BE49-F238E27FC236}">
                <a16:creationId xmlns:a16="http://schemas.microsoft.com/office/drawing/2014/main" id="{0828CE54-18D4-9907-C9F7-335B413CCA3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备注占位符 2">
            <a:extLst>
              <a:ext uri="{FF2B5EF4-FFF2-40B4-BE49-F238E27FC236}">
                <a16:creationId xmlns:a16="http://schemas.microsoft.com/office/drawing/2014/main" id="{FE46C9F5-B546-78F9-3DBD-713BE3254F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9396" name="灯片编号占位符 3">
            <a:extLst>
              <a:ext uri="{FF2B5EF4-FFF2-40B4-BE49-F238E27FC236}">
                <a16:creationId xmlns:a16="http://schemas.microsoft.com/office/drawing/2014/main" id="{6016ED21-96ED-9941-2CE7-3EF67F1F3D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8A0F00-4E7F-490D-81C3-D7D1F9C38DB0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639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E1C28-00EA-8160-C181-7267F0E6F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>
            <a:extLst>
              <a:ext uri="{FF2B5EF4-FFF2-40B4-BE49-F238E27FC236}">
                <a16:creationId xmlns:a16="http://schemas.microsoft.com/office/drawing/2014/main" id="{1F556A3B-4F1F-730F-7420-64613202748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备注占位符 2">
            <a:extLst>
              <a:ext uri="{FF2B5EF4-FFF2-40B4-BE49-F238E27FC236}">
                <a16:creationId xmlns:a16="http://schemas.microsoft.com/office/drawing/2014/main" id="{5026DA12-ECFB-7990-8A56-C3D29225D0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9396" name="灯片编号占位符 3">
            <a:extLst>
              <a:ext uri="{FF2B5EF4-FFF2-40B4-BE49-F238E27FC236}">
                <a16:creationId xmlns:a16="http://schemas.microsoft.com/office/drawing/2014/main" id="{2490805F-EF02-91C5-3832-454995171C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8A0F00-4E7F-490D-81C3-D7D1F9C38DB0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2740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F095A-19D9-8ED1-B3AD-F2F01E3DB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>
            <a:extLst>
              <a:ext uri="{FF2B5EF4-FFF2-40B4-BE49-F238E27FC236}">
                <a16:creationId xmlns:a16="http://schemas.microsoft.com/office/drawing/2014/main" id="{92ECB71A-6B74-EE4F-B566-4D4964F77E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备注占位符 2">
            <a:extLst>
              <a:ext uri="{FF2B5EF4-FFF2-40B4-BE49-F238E27FC236}">
                <a16:creationId xmlns:a16="http://schemas.microsoft.com/office/drawing/2014/main" id="{ECB8A13A-E3B3-06F6-6810-DD77B20539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9396" name="灯片编号占位符 3">
            <a:extLst>
              <a:ext uri="{FF2B5EF4-FFF2-40B4-BE49-F238E27FC236}">
                <a16:creationId xmlns:a16="http://schemas.microsoft.com/office/drawing/2014/main" id="{2F2DD99C-089C-91D9-7F07-9BB16684BE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8A0F00-4E7F-490D-81C3-D7D1F9C38DB0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970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70B90-F836-0BD8-33B0-37FB4AEF4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>
            <a:extLst>
              <a:ext uri="{FF2B5EF4-FFF2-40B4-BE49-F238E27FC236}">
                <a16:creationId xmlns:a16="http://schemas.microsoft.com/office/drawing/2014/main" id="{3960C16A-3DFD-2DBD-8B44-64F2634C0A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备注占位符 2">
            <a:extLst>
              <a:ext uri="{FF2B5EF4-FFF2-40B4-BE49-F238E27FC236}">
                <a16:creationId xmlns:a16="http://schemas.microsoft.com/office/drawing/2014/main" id="{B4DD71C0-DE0B-9691-236F-DF9ABCA4A38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9396" name="灯片编号占位符 3">
            <a:extLst>
              <a:ext uri="{FF2B5EF4-FFF2-40B4-BE49-F238E27FC236}">
                <a16:creationId xmlns:a16="http://schemas.microsoft.com/office/drawing/2014/main" id="{8184F113-1D69-7DD2-49FF-BF1C505D94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8A0F00-4E7F-490D-81C3-D7D1F9C38DB0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358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800ED-95FE-3144-DB52-2EA4A0DAA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>
            <a:extLst>
              <a:ext uri="{FF2B5EF4-FFF2-40B4-BE49-F238E27FC236}">
                <a16:creationId xmlns:a16="http://schemas.microsoft.com/office/drawing/2014/main" id="{DD0746C7-A9B7-73AF-6E66-89BE865A37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备注占位符 2">
            <a:extLst>
              <a:ext uri="{FF2B5EF4-FFF2-40B4-BE49-F238E27FC236}">
                <a16:creationId xmlns:a16="http://schemas.microsoft.com/office/drawing/2014/main" id="{6232E4DC-9CE9-C31A-28A0-2DEB346421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9396" name="灯片编号占位符 3">
            <a:extLst>
              <a:ext uri="{FF2B5EF4-FFF2-40B4-BE49-F238E27FC236}">
                <a16:creationId xmlns:a16="http://schemas.microsoft.com/office/drawing/2014/main" id="{4E4E7682-DC59-F096-21CD-E920D21F30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8A0F00-4E7F-490D-81C3-D7D1F9C38DB0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816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958647-8301-40F2-BFB2-347285AFD04F}" type="datetimeFigureOut">
              <a:rPr lang="zh-CN" altLang="en-US" smtClean="0"/>
              <a:pPr>
                <a:defRPr/>
              </a:pPr>
              <a:t>2025/8/15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0E423-6AA0-49D7-8C4E-9E21AEA9A611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523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13CE-AEB1-44C8-A2B8-40255CB49F28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1A9B0-32D1-405B-A484-27FC85A59F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7597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13CE-AEB1-44C8-A2B8-40255CB49F28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1A9B0-32D1-405B-A484-27FC85A59F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633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3"/>
            <a:ext cx="12192000" cy="10527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60296" y="65260"/>
            <a:ext cx="3168352" cy="915468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2ED39DD8-F0EF-2B58-EAA2-928E41C8795C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17669" y="6477599"/>
            <a:ext cx="1368152" cy="360363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1800" dirty="0"/>
              <a:t>Page </a:t>
            </a:r>
            <a:fld id="{2A87DA0D-2D36-4B29-829F-88C1DD3EC32D}" type="slidenum">
              <a:rPr lang="en-US" altLang="zh-CN" sz="1800" smtClean="0"/>
              <a:pPr>
                <a:defRPr/>
              </a:pPr>
              <a:t>‹#›</a:t>
            </a:fld>
            <a:r>
              <a:rPr lang="en-US" altLang="zh-CN" sz="1800" dirty="0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3274477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933451"/>
          </a:xfrm>
          <a:prstGeom prst="rect">
            <a:avLst/>
          </a:prstGeom>
          <a:solidFill>
            <a:srgbClr val="414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/>
          </a:p>
        </p:txBody>
      </p:sp>
      <p:sp>
        <p:nvSpPr>
          <p:cNvPr id="4" name="矩形 3"/>
          <p:cNvSpPr>
            <a:spLocks noChangeArrowheads="1"/>
          </p:cNvSpPr>
          <p:nvPr userDrawn="1"/>
        </p:nvSpPr>
        <p:spPr bwMode="auto">
          <a:xfrm>
            <a:off x="335360" y="234953"/>
            <a:ext cx="1140056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18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课题综述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3118781" y="345018"/>
            <a:ext cx="245533" cy="1841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2805511" y="345018"/>
            <a:ext cx="243416" cy="1841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2496481" y="345018"/>
            <a:ext cx="245533" cy="1841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2181097" y="345018"/>
            <a:ext cx="245533" cy="1841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867829" y="345018"/>
            <a:ext cx="245533" cy="1841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1543981" y="345018"/>
            <a:ext cx="245533" cy="184149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9644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933451"/>
          </a:xfrm>
          <a:prstGeom prst="rect">
            <a:avLst/>
          </a:prstGeom>
          <a:solidFill>
            <a:srgbClr val="414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/>
          </a:p>
        </p:txBody>
      </p:sp>
      <p:sp>
        <p:nvSpPr>
          <p:cNvPr id="4" name="矩形 3"/>
          <p:cNvSpPr>
            <a:spLocks noChangeArrowheads="1"/>
          </p:cNvSpPr>
          <p:nvPr userDrawn="1"/>
        </p:nvSpPr>
        <p:spPr bwMode="auto">
          <a:xfrm>
            <a:off x="239349" y="234953"/>
            <a:ext cx="1140056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1867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目前现状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3022770" y="345018"/>
            <a:ext cx="245533" cy="1841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2709500" y="345018"/>
            <a:ext cx="243416" cy="1841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2400470" y="345018"/>
            <a:ext cx="245533" cy="1841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2085086" y="345018"/>
            <a:ext cx="245533" cy="1841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771816" y="345018"/>
            <a:ext cx="245533" cy="184149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1447968" y="345018"/>
            <a:ext cx="245533" cy="184149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03799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933451"/>
          </a:xfrm>
          <a:prstGeom prst="rect">
            <a:avLst/>
          </a:prstGeom>
          <a:solidFill>
            <a:srgbClr val="414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/>
          </a:p>
        </p:txBody>
      </p:sp>
      <p:sp>
        <p:nvSpPr>
          <p:cNvPr id="4" name="矩形 3"/>
          <p:cNvSpPr>
            <a:spLocks noChangeArrowheads="1"/>
          </p:cNvSpPr>
          <p:nvPr userDrawn="1"/>
        </p:nvSpPr>
        <p:spPr bwMode="auto">
          <a:xfrm>
            <a:off x="143342" y="234953"/>
            <a:ext cx="1617751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1867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国外研究现状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3354326" y="345018"/>
            <a:ext cx="245533" cy="1841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3041056" y="345018"/>
            <a:ext cx="243416" cy="1841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2732026" y="345018"/>
            <a:ext cx="245533" cy="1841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2416642" y="345018"/>
            <a:ext cx="245533" cy="1841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103375" y="345018"/>
            <a:ext cx="245533" cy="184149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1779526" y="345018"/>
            <a:ext cx="245533" cy="184149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868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933451"/>
          </a:xfrm>
          <a:prstGeom prst="rect">
            <a:avLst/>
          </a:prstGeom>
          <a:solidFill>
            <a:srgbClr val="414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/>
          </a:p>
        </p:txBody>
      </p:sp>
      <p:sp>
        <p:nvSpPr>
          <p:cNvPr id="4" name="矩形 3"/>
          <p:cNvSpPr>
            <a:spLocks noChangeArrowheads="1"/>
          </p:cNvSpPr>
          <p:nvPr userDrawn="1"/>
        </p:nvSpPr>
        <p:spPr bwMode="auto">
          <a:xfrm>
            <a:off x="335364" y="234953"/>
            <a:ext cx="1617751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1867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国内研究现状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3546345" y="345018"/>
            <a:ext cx="245533" cy="1841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3233077" y="345018"/>
            <a:ext cx="243416" cy="1841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2924047" y="345018"/>
            <a:ext cx="245533" cy="1841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2608663" y="345018"/>
            <a:ext cx="245533" cy="1841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295397" y="345018"/>
            <a:ext cx="245533" cy="184149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1971547" y="345018"/>
            <a:ext cx="245533" cy="184149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71285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2180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933451"/>
          </a:xfrm>
          <a:prstGeom prst="rect">
            <a:avLst/>
          </a:prstGeom>
          <a:solidFill>
            <a:srgbClr val="414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/>
          </a:p>
        </p:txBody>
      </p:sp>
      <p:sp>
        <p:nvSpPr>
          <p:cNvPr id="4" name="矩形 3"/>
          <p:cNvSpPr>
            <a:spLocks noChangeArrowheads="1"/>
          </p:cNvSpPr>
          <p:nvPr userDrawn="1"/>
        </p:nvSpPr>
        <p:spPr bwMode="auto">
          <a:xfrm>
            <a:off x="47328" y="234953"/>
            <a:ext cx="1140056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1867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研究目标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2830749" y="345018"/>
            <a:ext cx="245533" cy="1841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2517479" y="345018"/>
            <a:ext cx="243416" cy="1841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2208449" y="345018"/>
            <a:ext cx="245533" cy="1841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1893064" y="345018"/>
            <a:ext cx="245533" cy="184149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579798" y="345018"/>
            <a:ext cx="245533" cy="1841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1255949" y="345018"/>
            <a:ext cx="245533" cy="184149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6525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422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13CE-AEB1-44C8-A2B8-40255CB49F28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1A9B0-32D1-405B-A484-27FC85A59F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1635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933451"/>
          </a:xfrm>
          <a:prstGeom prst="rect">
            <a:avLst/>
          </a:prstGeom>
          <a:solidFill>
            <a:srgbClr val="414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/>
          </a:p>
        </p:txBody>
      </p:sp>
      <p:sp>
        <p:nvSpPr>
          <p:cNvPr id="4" name="矩形 3"/>
          <p:cNvSpPr>
            <a:spLocks noChangeArrowheads="1"/>
          </p:cNvSpPr>
          <p:nvPr userDrawn="1"/>
        </p:nvSpPr>
        <p:spPr bwMode="auto">
          <a:xfrm>
            <a:off x="431371" y="234953"/>
            <a:ext cx="1140056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1867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研究过程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3214791" y="345018"/>
            <a:ext cx="245533" cy="1841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2901521" y="345018"/>
            <a:ext cx="243416" cy="1841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2592491" y="345018"/>
            <a:ext cx="245533" cy="184149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2277107" y="345018"/>
            <a:ext cx="245533" cy="1841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963838" y="345018"/>
            <a:ext cx="245533" cy="1841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1639991" y="345018"/>
            <a:ext cx="245533" cy="184149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06942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3481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933451"/>
          </a:xfrm>
          <a:prstGeom prst="rect">
            <a:avLst/>
          </a:prstGeom>
          <a:solidFill>
            <a:srgbClr val="414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/>
          </a:p>
        </p:txBody>
      </p:sp>
      <p:sp>
        <p:nvSpPr>
          <p:cNvPr id="4" name="矩形 3"/>
          <p:cNvSpPr>
            <a:spLocks noChangeArrowheads="1"/>
          </p:cNvSpPr>
          <p:nvPr userDrawn="1"/>
        </p:nvSpPr>
        <p:spPr bwMode="auto">
          <a:xfrm>
            <a:off x="239349" y="234953"/>
            <a:ext cx="1140056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1867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研究结论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3022770" y="345018"/>
            <a:ext cx="245533" cy="1841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2709500" y="345018"/>
            <a:ext cx="243416" cy="184149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2400470" y="345018"/>
            <a:ext cx="245533" cy="1841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2085086" y="345018"/>
            <a:ext cx="245533" cy="1841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771816" y="345018"/>
            <a:ext cx="245533" cy="1841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1447968" y="345018"/>
            <a:ext cx="245533" cy="184149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79982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8073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933451"/>
          </a:xfrm>
          <a:prstGeom prst="rect">
            <a:avLst/>
          </a:prstGeom>
          <a:solidFill>
            <a:srgbClr val="414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/>
          </a:p>
        </p:txBody>
      </p:sp>
      <p:sp>
        <p:nvSpPr>
          <p:cNvPr id="4" name="矩形 3"/>
          <p:cNvSpPr>
            <a:spLocks noChangeArrowheads="1"/>
          </p:cNvSpPr>
          <p:nvPr userDrawn="1"/>
        </p:nvSpPr>
        <p:spPr bwMode="auto">
          <a:xfrm>
            <a:off x="431371" y="234953"/>
            <a:ext cx="1140056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1867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参考文献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3214791" y="345018"/>
            <a:ext cx="245533" cy="184149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2901521" y="345018"/>
            <a:ext cx="243416" cy="1841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2592491" y="345018"/>
            <a:ext cx="245533" cy="1841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2277107" y="345018"/>
            <a:ext cx="245533" cy="1841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963838" y="345018"/>
            <a:ext cx="245533" cy="1841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1639991" y="345018"/>
            <a:ext cx="245533" cy="184149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39988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933451"/>
          </a:xfrm>
          <a:prstGeom prst="rect">
            <a:avLst/>
          </a:prstGeom>
          <a:solidFill>
            <a:srgbClr val="414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405920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13CE-AEB1-44C8-A2B8-40255CB49F28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1A9B0-32D1-405B-A484-27FC85A59F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437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13CE-AEB1-44C8-A2B8-40255CB49F28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1A9B0-32D1-405B-A484-27FC85A59F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6902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13CE-AEB1-44C8-A2B8-40255CB49F28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1A9B0-32D1-405B-A484-27FC85A59F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495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13CE-AEB1-44C8-A2B8-40255CB49F28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1A9B0-32D1-405B-A484-27FC85A59F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3859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13CE-AEB1-44C8-A2B8-40255CB49F28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1A9B0-32D1-405B-A484-27FC85A59F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863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13CE-AEB1-44C8-A2B8-40255CB49F28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1A9B0-32D1-405B-A484-27FC85A59F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052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13CE-AEB1-44C8-A2B8-40255CB49F28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1A9B0-32D1-405B-A484-27FC85A59F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839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913CE-AEB1-44C8-A2B8-40255CB49F28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1A9B0-32D1-405B-A484-27FC85A59F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51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16" r:id="rId13"/>
    <p:sldLayoutId id="2147483717" r:id="rId14"/>
    <p:sldLayoutId id="2147483718" r:id="rId15"/>
    <p:sldLayoutId id="2147483719" r:id="rId16"/>
    <p:sldLayoutId id="2147483699" r:id="rId17"/>
    <p:sldLayoutId id="2147483720" r:id="rId18"/>
    <p:sldLayoutId id="2147483700" r:id="rId19"/>
    <p:sldLayoutId id="2147483721" r:id="rId20"/>
    <p:sldLayoutId id="2147483701" r:id="rId21"/>
    <p:sldLayoutId id="2147483722" r:id="rId22"/>
    <p:sldLayoutId id="2147483702" r:id="rId23"/>
    <p:sldLayoutId id="2147483723" r:id="rId24"/>
    <p:sldLayoutId id="2147483724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23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notesSlide" Target="../notesSlides/notesSlide1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slideLayout" Target="../slideLayouts/slideLayout12.xml"/><Relationship Id="rId5" Type="http://schemas.openxmlformats.org/officeDocument/2006/relationships/tags" Target="../tags/tag6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image" Target="../media/image24.pn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notesSlide" Target="../notesSlides/notesSlide18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slideLayout" Target="../slideLayouts/slideLayout12.xml"/><Relationship Id="rId5" Type="http://schemas.openxmlformats.org/officeDocument/2006/relationships/tags" Target="../tags/tag16.xml"/><Relationship Id="rId10" Type="http://schemas.openxmlformats.org/officeDocument/2006/relationships/tags" Target="../tags/tag21.xml"/><Relationship Id="rId4" Type="http://schemas.openxmlformats.org/officeDocument/2006/relationships/tags" Target="../tags/tag15.xml"/><Relationship Id="rId9" Type="http://schemas.openxmlformats.org/officeDocument/2006/relationships/tags" Target="../tags/tag2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image" Target="../media/image25.png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notesSlide" Target="../notesSlides/notesSlide19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slideLayout" Target="../slideLayouts/slideLayout12.xml"/><Relationship Id="rId5" Type="http://schemas.openxmlformats.org/officeDocument/2006/relationships/tags" Target="../tags/tag26.xml"/><Relationship Id="rId10" Type="http://schemas.openxmlformats.org/officeDocument/2006/relationships/tags" Target="../tags/tag31.xml"/><Relationship Id="rId4" Type="http://schemas.openxmlformats.org/officeDocument/2006/relationships/tags" Target="../tags/tag25.xml"/><Relationship Id="rId9" Type="http://schemas.openxmlformats.org/officeDocument/2006/relationships/tags" Target="../tags/tag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image" Target="../media/image23.png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notesSlide" Target="../notesSlides/notesSlide22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slideLayout" Target="../slideLayouts/slideLayout12.xml"/><Relationship Id="rId5" Type="http://schemas.openxmlformats.org/officeDocument/2006/relationships/tags" Target="../tags/tag37.xml"/><Relationship Id="rId10" Type="http://schemas.openxmlformats.org/officeDocument/2006/relationships/tags" Target="../tags/tag42.xml"/><Relationship Id="rId4" Type="http://schemas.openxmlformats.org/officeDocument/2006/relationships/tags" Target="../tags/tag36.xml"/><Relationship Id="rId9" Type="http://schemas.openxmlformats.org/officeDocument/2006/relationships/tags" Target="../tags/tag4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37.png"/><Relationship Id="rId18" Type="http://schemas.openxmlformats.org/officeDocument/2006/relationships/customXml" Target="../ink/ink8.xml"/><Relationship Id="rId3" Type="http://schemas.openxmlformats.org/officeDocument/2006/relationships/image" Target="../media/image33.jpg"/><Relationship Id="rId21" Type="http://schemas.openxmlformats.org/officeDocument/2006/relationships/image" Target="../media/image41.png"/><Relationship Id="rId7" Type="http://schemas.openxmlformats.org/officeDocument/2006/relationships/customXml" Target="../ink/ink2.xml"/><Relationship Id="rId12" Type="http://schemas.openxmlformats.org/officeDocument/2006/relationships/customXml" Target="../ink/ink5.xml"/><Relationship Id="rId17" Type="http://schemas.openxmlformats.org/officeDocument/2006/relationships/image" Target="../media/image39.png"/><Relationship Id="rId25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11" Type="http://schemas.openxmlformats.org/officeDocument/2006/relationships/image" Target="../media/image350.png"/><Relationship Id="rId24" Type="http://schemas.openxmlformats.org/officeDocument/2006/relationships/customXml" Target="../ink/ink11.xml"/><Relationship Id="rId5" Type="http://schemas.openxmlformats.org/officeDocument/2006/relationships/customXml" Target="../ink/ink1.xml"/><Relationship Id="rId15" Type="http://schemas.openxmlformats.org/officeDocument/2006/relationships/image" Target="../media/image38.png"/><Relationship Id="rId23" Type="http://schemas.openxmlformats.org/officeDocument/2006/relationships/image" Target="../media/image42.png"/><Relationship Id="rId10" Type="http://schemas.openxmlformats.org/officeDocument/2006/relationships/customXml" Target="../ink/ink4.xml"/><Relationship Id="rId19" Type="http://schemas.openxmlformats.org/officeDocument/2006/relationships/image" Target="../media/image40.png"/><Relationship Id="rId4" Type="http://schemas.openxmlformats.org/officeDocument/2006/relationships/image" Target="../media/image34.jpg"/><Relationship Id="rId9" Type="http://schemas.openxmlformats.org/officeDocument/2006/relationships/image" Target="../media/image36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.xml"/><Relationship Id="rId3" Type="http://schemas.openxmlformats.org/officeDocument/2006/relationships/customXml" Target="../ink/ink12.xml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0.png"/><Relationship Id="rId5" Type="http://schemas.openxmlformats.org/officeDocument/2006/relationships/customXml" Target="../ink/ink13.xml"/><Relationship Id="rId4" Type="http://schemas.openxmlformats.org/officeDocument/2006/relationships/image" Target="../media/image36.png"/><Relationship Id="rId9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.xml"/><Relationship Id="rId3" Type="http://schemas.openxmlformats.org/officeDocument/2006/relationships/image" Target="../media/image46.png"/><Relationship Id="rId7" Type="http://schemas.openxmlformats.org/officeDocument/2006/relationships/image" Target="../media/image3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16.xml"/><Relationship Id="rId5" Type="http://schemas.openxmlformats.org/officeDocument/2006/relationships/image" Target="../media/image36.png"/><Relationship Id="rId4" Type="http://schemas.openxmlformats.org/officeDocument/2006/relationships/customXml" Target="../ink/ink15.xml"/><Relationship Id="rId9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customXml" Target="../ink/ink18.xml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0.png"/><Relationship Id="rId5" Type="http://schemas.openxmlformats.org/officeDocument/2006/relationships/customXml" Target="../ink/ink19.xml"/><Relationship Id="rId10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4"/>
            <a:ext cx="12192001" cy="368934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FBC262D-F781-4107-BD52-F6CE745EC459}"/>
              </a:ext>
            </a:extLst>
          </p:cNvPr>
          <p:cNvSpPr/>
          <p:nvPr/>
        </p:nvSpPr>
        <p:spPr>
          <a:xfrm>
            <a:off x="0" y="3594313"/>
            <a:ext cx="12192000" cy="141008"/>
          </a:xfrm>
          <a:prstGeom prst="rect">
            <a:avLst/>
          </a:prstGeom>
          <a:pattFill prst="ltUpDiag">
            <a:fgClr>
              <a:srgbClr val="414455"/>
            </a:fgClr>
            <a:bgClr>
              <a:srgbClr val="E8E8E6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zh-CN" altLang="en-US" sz="240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43F9B6E-7F40-4E11-94FD-6E02C6B64741}"/>
              </a:ext>
            </a:extLst>
          </p:cNvPr>
          <p:cNvSpPr/>
          <p:nvPr/>
        </p:nvSpPr>
        <p:spPr>
          <a:xfrm>
            <a:off x="815413" y="3886077"/>
            <a:ext cx="10657184" cy="2789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zh-CN" altLang="en-US" sz="2667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郑州大学物理学院</a:t>
            </a:r>
            <a:endParaRPr lang="en-US" altLang="zh-CN" sz="2667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zh-CN" altLang="en-US" sz="2667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谷肖飞、龚龙辉、刘义</a:t>
            </a:r>
            <a:endParaRPr lang="en-US" altLang="zh-CN" sz="2667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altLang="zh-CN" sz="2667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2025.08.15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altLang="zh-CN" sz="2667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23394" y="1940231"/>
            <a:ext cx="11095725" cy="1286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5867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HPES </a:t>
            </a:r>
            <a:r>
              <a:rPr lang="zh-CN" altLang="en-US" sz="5867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触发逻辑单元设计进展</a:t>
            </a:r>
            <a:endParaRPr lang="en-US" altLang="zh-CN" sz="5867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41" y="164639"/>
            <a:ext cx="4708116" cy="1360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615B1-182F-2C81-5D05-0DB91EE6E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287F2FF0-A27A-8B95-1104-2F9BE390D3CC}"/>
              </a:ext>
            </a:extLst>
          </p:cNvPr>
          <p:cNvSpPr txBox="1"/>
          <p:nvPr/>
        </p:nvSpPr>
        <p:spPr>
          <a:xfrm>
            <a:off x="103433" y="235096"/>
            <a:ext cx="30402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733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项目内容</a:t>
            </a:r>
            <a:endParaRPr lang="en-US" altLang="zh-CN" sz="3733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404417A-3281-8AF5-509B-B702C22D2CE4}"/>
              </a:ext>
            </a:extLst>
          </p:cNvPr>
          <p:cNvSpPr txBox="1"/>
          <p:nvPr/>
        </p:nvSpPr>
        <p:spPr>
          <a:xfrm>
            <a:off x="479376" y="1167135"/>
            <a:ext cx="71766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ts val="1800"/>
              </a:spcAft>
              <a:buFont typeface="Wingdings" panose="05000000000000000000" pitchFamily="2" charset="2"/>
              <a:buChar char="l"/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TLU</a:t>
            </a:r>
            <a:r>
              <a:rPr lang="zh-CN" altLang="en-US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和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DAQ</a:t>
            </a:r>
            <a:r>
              <a:rPr lang="zh-CN" altLang="en-US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之间通信的数据帧设计：</a:t>
            </a:r>
            <a:endParaRPr lang="en-US" altLang="zh-CN" sz="2400" b="1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E3E8220-2CF3-2ED0-3AC0-1F953D69F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9541"/>
          <a:stretch/>
        </p:blipFill>
        <p:spPr>
          <a:xfrm>
            <a:off x="582196" y="1886287"/>
            <a:ext cx="11145683" cy="167896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9E9167D-1531-ABAA-4BE4-1B13EEB4F552}"/>
              </a:ext>
            </a:extLst>
          </p:cNvPr>
          <p:cNvSpPr txBox="1"/>
          <p:nvPr/>
        </p:nvSpPr>
        <p:spPr>
          <a:xfrm>
            <a:off x="582196" y="3878710"/>
            <a:ext cx="11490468" cy="2353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000" b="1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TYPE&amp;TRIGGER DATA</a:t>
            </a:r>
            <a:r>
              <a:rPr lang="zh-CN" altLang="en-US" sz="2000" b="1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zh-CN" altLang="en-US" sz="2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用于标记事例信息</a:t>
            </a:r>
            <a:endParaRPr lang="en-US" altLang="zh-CN" sz="2000" dirty="0">
              <a:solidFill>
                <a:prstClr val="black"/>
              </a:solidFill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000" b="1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FINE &amp; COARSE TRIGGER ID</a:t>
            </a:r>
            <a:r>
              <a:rPr lang="zh-CN" altLang="en-US" sz="2000" b="1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zh-CN" altLang="en-US" sz="2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用于记录事例触发号</a:t>
            </a:r>
            <a:endParaRPr lang="en-US" altLang="zh-CN" sz="2000" dirty="0">
              <a:solidFill>
                <a:prstClr val="black"/>
              </a:solidFill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000" b="1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COARSE TIME STAMP</a:t>
            </a:r>
            <a:r>
              <a:rPr lang="zh-CN" altLang="en-US" sz="2000" b="1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2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48</a:t>
            </a:r>
            <a:r>
              <a:rPr lang="zh-CN" altLang="en-US" sz="2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位，记录事例自开始实验时的时间戳，单位</a:t>
            </a:r>
            <a:r>
              <a:rPr lang="en-US" altLang="zh-CN" sz="2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25ns</a:t>
            </a:r>
            <a:r>
              <a:rPr lang="zh-CN" altLang="en-US" sz="2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，连续工作</a:t>
            </a:r>
            <a:r>
              <a:rPr lang="en-US" altLang="zh-CN" sz="2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81</a:t>
            </a:r>
            <a:r>
              <a:rPr lang="zh-CN" altLang="en-US" sz="2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天不重复。</a:t>
            </a:r>
            <a:endParaRPr lang="en-US" altLang="zh-CN" sz="2000" dirty="0">
              <a:solidFill>
                <a:prstClr val="black"/>
              </a:solidFill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000" b="1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FINE TIME STAMP</a:t>
            </a:r>
            <a:r>
              <a:rPr lang="zh-CN" altLang="en-US" sz="2000" b="1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zh-CN" altLang="en-US" sz="2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记录</a:t>
            </a:r>
            <a:r>
              <a:rPr lang="en-US" altLang="zh-CN" sz="2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altLang="en-US" sz="2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个触发探测器在</a:t>
            </a:r>
            <a:r>
              <a:rPr lang="en-US" altLang="zh-CN" sz="2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25ns</a:t>
            </a:r>
            <a:r>
              <a:rPr lang="zh-CN" altLang="en-US" sz="2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内的触发时间，单位</a:t>
            </a:r>
            <a:r>
              <a:rPr lang="en-US" altLang="zh-CN" sz="2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1.56ns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000" b="1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EVENT NUMBER</a:t>
            </a:r>
            <a:r>
              <a:rPr lang="zh-CN" altLang="en-US" sz="2000" b="1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zh-CN" altLang="en-US" sz="2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用于兼容</a:t>
            </a:r>
            <a:r>
              <a:rPr lang="en-US" altLang="zh-CN" sz="2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AIDA2020</a:t>
            </a:r>
            <a:r>
              <a:rPr lang="zh-CN" altLang="en-US" sz="2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标准，当</a:t>
            </a:r>
            <a:r>
              <a:rPr lang="en-US" altLang="zh-CN" sz="2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TLU</a:t>
            </a:r>
            <a:r>
              <a:rPr lang="zh-CN" altLang="en-US" sz="2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接入</a:t>
            </a:r>
            <a:r>
              <a:rPr lang="en-US" altLang="zh-CN" sz="2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AIDA</a:t>
            </a:r>
            <a:r>
              <a:rPr lang="zh-CN" altLang="en-US" sz="2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标准</a:t>
            </a:r>
            <a:r>
              <a:rPr lang="en-US" altLang="zh-CN" sz="2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DUT</a:t>
            </a:r>
            <a:r>
              <a:rPr lang="zh-CN" altLang="en-US" sz="2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时，发送低</a:t>
            </a:r>
            <a:r>
              <a:rPr lang="en-US" altLang="zh-CN" sz="2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15</a:t>
            </a:r>
            <a:r>
              <a:rPr lang="zh-CN" altLang="en-US" sz="2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位到</a:t>
            </a:r>
            <a:r>
              <a:rPr lang="en-US" altLang="zh-CN" sz="2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DUT</a:t>
            </a:r>
            <a:r>
              <a:rPr lang="zh-CN" altLang="en-US" sz="2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22299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CE7E9-C447-C2E3-77EA-F2EA6AD61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711F6897-BAFB-6D47-9FEB-CBB2124CD3EA}"/>
              </a:ext>
            </a:extLst>
          </p:cNvPr>
          <p:cNvSpPr txBox="1"/>
          <p:nvPr/>
        </p:nvSpPr>
        <p:spPr>
          <a:xfrm>
            <a:off x="103433" y="235096"/>
            <a:ext cx="30402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733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项目进展</a:t>
            </a:r>
            <a:endParaRPr lang="en-US" altLang="zh-CN" sz="3733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D4EA7EC-5CCE-CD62-FE53-9FFBD217C712}"/>
              </a:ext>
            </a:extLst>
          </p:cNvPr>
          <p:cNvSpPr txBox="1"/>
          <p:nvPr/>
        </p:nvSpPr>
        <p:spPr>
          <a:xfrm>
            <a:off x="479376" y="1167135"/>
            <a:ext cx="10945216" cy="3739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HPES-TLU</a:t>
            </a:r>
            <a:r>
              <a:rPr lang="zh-CN" altLang="en-US" sz="24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的开发继承自</a:t>
            </a:r>
            <a:r>
              <a:rPr lang="en-US" altLang="zh-CN" sz="24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AIDA2020-TLU</a:t>
            </a:r>
            <a:r>
              <a:rPr lang="zh-CN" altLang="en-US" sz="24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，但对</a:t>
            </a:r>
            <a:r>
              <a:rPr lang="en-US" altLang="zh-CN" sz="24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AIDA2020-TLU</a:t>
            </a:r>
            <a:r>
              <a:rPr lang="zh-CN" altLang="en-US" sz="24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是否适用本项目存疑，前期对</a:t>
            </a:r>
            <a:r>
              <a:rPr lang="en-US" altLang="zh-CN" sz="24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AIDA2020-TLU</a:t>
            </a:r>
            <a:r>
              <a:rPr lang="zh-CN" altLang="en-US" sz="24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进行了测试</a:t>
            </a:r>
            <a:r>
              <a:rPr lang="en-US" altLang="zh-CN" sz="24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</a:t>
            </a:r>
            <a:r>
              <a:rPr lang="zh-CN" altLang="en-US" sz="24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以确认其适用性</a:t>
            </a:r>
            <a:endParaRPr lang="en-US" altLang="zh-CN" sz="2400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indent="-342900" fontAlgn="base"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经过对</a:t>
            </a:r>
            <a:r>
              <a:rPr lang="en-US" altLang="zh-CN" sz="24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AIDA-TLU</a:t>
            </a:r>
            <a:r>
              <a:rPr lang="zh-CN" altLang="en-US" sz="24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测试并分析，确认适用本项目，在其基础上，针对制定的通信协议、握手机制、通信数据帧等对固件重新开发</a:t>
            </a:r>
            <a:endParaRPr lang="en-US" altLang="zh-CN" sz="2400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indent="-342900" fontAlgn="base"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考虑到硬件接口过少，</a:t>
            </a:r>
            <a:r>
              <a:rPr lang="en-US" altLang="zh-CN" sz="24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AIDA2020-TLU</a:t>
            </a:r>
            <a:r>
              <a:rPr lang="zh-CN" altLang="en-US" sz="24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所采用芯片几乎全是进口，对硬件重新开发</a:t>
            </a:r>
            <a:endParaRPr lang="en-US" altLang="zh-CN" sz="2400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indent="-342900" fontAlgn="base"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现阶段在</a:t>
            </a:r>
            <a:r>
              <a:rPr lang="en-US" altLang="zh-CN" sz="24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AIDA2020-TLU</a:t>
            </a:r>
            <a:r>
              <a:rPr lang="zh-CN" altLang="en-US" sz="24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的硬件上进行固件开发、测试等，待固件开发并测试基本完成，进行硬件开发</a:t>
            </a:r>
            <a:endParaRPr lang="en-US" altLang="zh-CN" sz="2400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6155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DD088-FF5A-7479-3C60-6CAED6A68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A082F56B-38AD-1606-7263-B8ADB2117ADF}"/>
              </a:ext>
            </a:extLst>
          </p:cNvPr>
          <p:cNvSpPr txBox="1"/>
          <p:nvPr/>
        </p:nvSpPr>
        <p:spPr>
          <a:xfrm>
            <a:off x="103433" y="235096"/>
            <a:ext cx="30402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733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项目进展</a:t>
            </a:r>
            <a:endParaRPr lang="en-US" altLang="zh-CN" sz="3733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EEBCA6D-D38B-05D2-0C6D-D0722D2B55A2}"/>
              </a:ext>
            </a:extLst>
          </p:cNvPr>
          <p:cNvSpPr txBox="1"/>
          <p:nvPr/>
        </p:nvSpPr>
        <p:spPr>
          <a:xfrm>
            <a:off x="407368" y="1130936"/>
            <a:ext cx="7920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800"/>
              </a:spcAft>
            </a:pPr>
            <a:r>
              <a:rPr lang="en-US" altLang="zh-CN" sz="2400" b="1" dirty="0">
                <a:solidFill>
                  <a:srgbClr val="3333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① AIDA2020-TLU</a:t>
            </a:r>
            <a:r>
              <a:rPr lang="zh-CN" altLang="en-US" sz="2400" b="1" dirty="0">
                <a:solidFill>
                  <a:srgbClr val="3333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初步测试</a:t>
            </a:r>
            <a:endParaRPr lang="en-US" altLang="zh-CN" sz="2400" b="1" dirty="0">
              <a:solidFill>
                <a:srgbClr val="3333FF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E5CFEA7-7207-CF67-BDB0-56796F2A9F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112" y="1840455"/>
            <a:ext cx="3096344" cy="232225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3ADC7C6-657D-5ADF-8ECA-4BFA43D2BF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901" y="4221087"/>
            <a:ext cx="3097555" cy="232225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8121E8F-B540-49F8-F384-F2FA907053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4221088"/>
            <a:ext cx="3097555" cy="232225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FE3967E-8E50-EC55-EA11-D10A31D0FA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1827621"/>
            <a:ext cx="3106113" cy="232867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A63F3E3-E5FC-D84A-ED7C-44CA1E03FB23}"/>
              </a:ext>
            </a:extLst>
          </p:cNvPr>
          <p:cNvSpPr txBox="1"/>
          <p:nvPr/>
        </p:nvSpPr>
        <p:spPr>
          <a:xfrm>
            <a:off x="479376" y="2223549"/>
            <a:ext cx="495634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accent2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DAC</a:t>
            </a:r>
            <a:r>
              <a:rPr lang="zh-CN" altLang="en-US" sz="2000" b="1" dirty="0">
                <a:solidFill>
                  <a:schemeClr val="accent2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测试：</a:t>
            </a:r>
            <a:endParaRPr lang="en-US" altLang="zh-CN" sz="2000" b="1" dirty="0">
              <a:solidFill>
                <a:schemeClr val="accent2">
                  <a:lumMod val="7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discriminator threshold for </a:t>
            </a:r>
            <a:r>
              <a:rPr lang="en-US" altLang="zh-CN" sz="2000" dirty="0" err="1">
                <a:latin typeface="等线" panose="02010600030101010101" pitchFamily="2" charset="-122"/>
                <a:ea typeface="等线" panose="02010600030101010101" pitchFamily="2" charset="-122"/>
              </a:rPr>
              <a:t>pmtA~F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，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range[-1.3, 1.3]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，经测试输出正常，但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DA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输出存在误差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Bias voltage </a:t>
            </a:r>
            <a:r>
              <a:rPr lang="en-US" altLang="zh-CN" sz="2000" dirty="0" err="1">
                <a:latin typeface="等线" panose="02010600030101010101" pitchFamily="2" charset="-122"/>
                <a:ea typeface="等线" panose="02010600030101010101" pitchFamily="2" charset="-122"/>
              </a:rPr>
              <a:t>pmtA~D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，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range[0, 1]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经测试输出正常，但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DA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输出存在误差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n-US" altLang="zh-CN" sz="2000" b="1" dirty="0">
                <a:solidFill>
                  <a:schemeClr val="accent2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TRIGGER LOGIC</a:t>
            </a:r>
            <a:r>
              <a:rPr lang="zh-CN" altLang="en-US" sz="2000" b="1" dirty="0">
                <a:solidFill>
                  <a:schemeClr val="accent2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测试：</a:t>
            </a:r>
            <a:endParaRPr lang="en-US" altLang="zh-CN" sz="2000" b="1" dirty="0">
              <a:solidFill>
                <a:schemeClr val="accent2">
                  <a:lumMod val="7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6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个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Trigger input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设置不同的阈值，信号源产生固定幅值的信号插入不同通道，运行</a:t>
            </a:r>
            <a:r>
              <a:rPr lang="en-US" altLang="zh-CN" sz="2000" dirty="0" err="1">
                <a:latin typeface="等线" panose="02010600030101010101" pitchFamily="2" charset="-122"/>
                <a:ea typeface="等线" panose="02010600030101010101" pitchFamily="2" charset="-122"/>
              </a:rPr>
              <a:t>aidatluTool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脚本，并设置</a:t>
            </a:r>
            <a:r>
              <a:rPr lang="en-US" altLang="zh-CN" sz="2000" dirty="0" err="1">
                <a:latin typeface="等线" panose="02010600030101010101" pitchFamily="2" charset="-122"/>
                <a:ea typeface="等线" panose="02010600030101010101" pitchFamily="2" charset="-122"/>
              </a:rPr>
              <a:t>tmaskl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000" dirty="0" err="1">
                <a:latin typeface="等线" panose="02010600030101010101" pitchFamily="2" charset="-122"/>
                <a:ea typeface="等线" panose="02010600030101010101" pitchFamily="2" charset="-122"/>
              </a:rPr>
              <a:t>tmaskh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，脚本输出符合预期，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TRIG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信号输出符合预期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4FABE61-15ED-3991-C1FC-0D86CBDAA04B}"/>
              </a:ext>
            </a:extLst>
          </p:cNvPr>
          <p:cNvSpPr txBox="1"/>
          <p:nvPr/>
        </p:nvSpPr>
        <p:spPr>
          <a:xfrm>
            <a:off x="418661" y="1650975"/>
            <a:ext cx="5904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800"/>
              </a:spcAft>
            </a:pPr>
            <a:r>
              <a:rPr lang="zh-CN" altLang="en-US" sz="24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看是否满足项目要求，测试结果如下</a:t>
            </a:r>
            <a:endParaRPr lang="en-US" altLang="zh-CN" sz="2400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876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6A2E4-EF6A-179A-42E3-967C209F3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A6C64E1-4381-B5DD-3F47-CB935FA43D28}"/>
              </a:ext>
            </a:extLst>
          </p:cNvPr>
          <p:cNvSpPr txBox="1"/>
          <p:nvPr/>
        </p:nvSpPr>
        <p:spPr>
          <a:xfrm>
            <a:off x="103433" y="235096"/>
            <a:ext cx="30402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733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项目进展</a:t>
            </a:r>
            <a:endParaRPr lang="en-US" altLang="zh-CN" sz="3733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2649BFB-6363-56DF-60AA-520BE9930FB5}"/>
              </a:ext>
            </a:extLst>
          </p:cNvPr>
          <p:cNvSpPr txBox="1"/>
          <p:nvPr/>
        </p:nvSpPr>
        <p:spPr>
          <a:xfrm>
            <a:off x="269550" y="3844167"/>
            <a:ext cx="3900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40M</a:t>
            </a:r>
            <a:r>
              <a:rPr lang="zh-CN" altLang="en-US" sz="2000" dirty="0"/>
              <a:t>时钟输出测试：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F1B67B2-6AE9-01B2-9886-D730818AE0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28"/>
          <a:stretch/>
        </p:blipFill>
        <p:spPr>
          <a:xfrm>
            <a:off x="398929" y="4305833"/>
            <a:ext cx="4202933" cy="215033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C0E018D-4F2D-01FF-518D-A7B429AE736E}"/>
              </a:ext>
            </a:extLst>
          </p:cNvPr>
          <p:cNvSpPr txBox="1"/>
          <p:nvPr/>
        </p:nvSpPr>
        <p:spPr>
          <a:xfrm>
            <a:off x="5882424" y="1068199"/>
            <a:ext cx="5830200" cy="407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AIDA</a:t>
            </a:r>
            <a:r>
              <a:rPr lang="zh-CN" altLang="en-US" sz="2000" dirty="0"/>
              <a:t>模式下</a:t>
            </a:r>
            <a:r>
              <a:rPr lang="en-US" altLang="zh-CN" sz="2000" dirty="0"/>
              <a:t>latency</a:t>
            </a:r>
            <a:r>
              <a:rPr lang="zh-CN" altLang="en-US" sz="2000" dirty="0"/>
              <a:t>测试：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A7619B7-DF90-201D-D810-B9B085E858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75"/>
          <a:stretch/>
        </p:blipFill>
        <p:spPr>
          <a:xfrm>
            <a:off x="5951984" y="1529864"/>
            <a:ext cx="4867770" cy="215033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93B8295-6FE8-BE49-BA7A-81697FCC3570}"/>
              </a:ext>
            </a:extLst>
          </p:cNvPr>
          <p:cNvSpPr txBox="1"/>
          <p:nvPr/>
        </p:nvSpPr>
        <p:spPr>
          <a:xfrm>
            <a:off x="5807968" y="3785749"/>
            <a:ext cx="4752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EUDET</a:t>
            </a:r>
            <a:r>
              <a:rPr lang="zh-CN" altLang="en-US" sz="2000" dirty="0"/>
              <a:t>模式下</a:t>
            </a:r>
            <a:r>
              <a:rPr lang="en-US" altLang="zh-CN" sz="2000" dirty="0"/>
              <a:t>latency</a:t>
            </a:r>
            <a:r>
              <a:rPr lang="zh-CN" altLang="en-US" sz="2000" dirty="0"/>
              <a:t>测试：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3D6B535-00E6-553B-E161-0A135A2022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5" t="17325" b="11801"/>
          <a:stretch/>
        </p:blipFill>
        <p:spPr>
          <a:xfrm>
            <a:off x="5951984" y="4239554"/>
            <a:ext cx="4867770" cy="221661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3BC8EB3-6E69-FE7C-B214-5F34B616A3B7}"/>
              </a:ext>
            </a:extLst>
          </p:cNvPr>
          <p:cNvSpPr txBox="1"/>
          <p:nvPr/>
        </p:nvSpPr>
        <p:spPr>
          <a:xfrm>
            <a:off x="263352" y="1231204"/>
            <a:ext cx="55446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3333FF"/>
                </a:solidFill>
                <a:latin typeface="+mn-ea"/>
              </a:rPr>
              <a:t>Trigger latency</a:t>
            </a:r>
            <a:r>
              <a:rPr lang="zh-CN" altLang="en-US" sz="2000" b="1" dirty="0">
                <a:solidFill>
                  <a:srgbClr val="3333FF"/>
                </a:solidFill>
                <a:latin typeface="+mn-ea"/>
              </a:rPr>
              <a:t>测试结论：</a:t>
            </a:r>
            <a:endParaRPr lang="en-US" altLang="zh-CN" sz="2000" b="1" dirty="0">
              <a:solidFill>
                <a:srgbClr val="3333FF"/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+mn-ea"/>
              </a:rPr>
              <a:t>AIDA</a:t>
            </a:r>
            <a:r>
              <a:rPr lang="zh-CN" altLang="en-US" sz="2000" dirty="0">
                <a:latin typeface="+mn-ea"/>
              </a:rPr>
              <a:t>模式下延迟为</a:t>
            </a:r>
            <a:r>
              <a:rPr lang="en-US" altLang="zh-CN" sz="2000" dirty="0">
                <a:latin typeface="+mn-ea"/>
              </a:rPr>
              <a:t>140ns</a:t>
            </a:r>
            <a:r>
              <a:rPr lang="zh-CN" altLang="en-US" sz="2000" dirty="0">
                <a:latin typeface="+mn-ea"/>
              </a:rPr>
              <a:t>左右，抖动为</a:t>
            </a:r>
            <a:r>
              <a:rPr lang="en-US" altLang="zh-CN" sz="2000" dirty="0">
                <a:latin typeface="+mn-ea"/>
              </a:rPr>
              <a:t>30ns</a:t>
            </a:r>
            <a:r>
              <a:rPr lang="zh-CN" altLang="en-US" sz="2000" dirty="0">
                <a:latin typeface="+mn-ea"/>
              </a:rPr>
              <a:t>左右</a:t>
            </a:r>
            <a:endParaRPr lang="en-US" altLang="zh-CN" sz="2000" dirty="0"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+mn-ea"/>
              </a:rPr>
              <a:t>EUDET</a:t>
            </a:r>
            <a:r>
              <a:rPr lang="zh-CN" altLang="en-US" sz="2000" dirty="0">
                <a:latin typeface="+mn-ea"/>
              </a:rPr>
              <a:t>模式下延迟为</a:t>
            </a:r>
            <a:r>
              <a:rPr lang="en-US" altLang="zh-CN" sz="2000" dirty="0">
                <a:latin typeface="+mn-ea"/>
              </a:rPr>
              <a:t>100ns</a:t>
            </a:r>
            <a:r>
              <a:rPr lang="zh-CN" altLang="en-US" sz="2000" dirty="0">
                <a:latin typeface="+mn-ea"/>
              </a:rPr>
              <a:t>左右，抖动为</a:t>
            </a:r>
            <a:r>
              <a:rPr lang="en-US" altLang="zh-CN" sz="2000" dirty="0">
                <a:latin typeface="+mn-ea"/>
              </a:rPr>
              <a:t>10ns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+mn-ea"/>
              </a:rPr>
              <a:t>通过对时序分析，若输入时钟为</a:t>
            </a:r>
            <a:r>
              <a:rPr lang="en-US" altLang="zh-CN" sz="2000" dirty="0">
                <a:latin typeface="+mn-ea"/>
              </a:rPr>
              <a:t>40M</a:t>
            </a:r>
            <a:r>
              <a:rPr lang="zh-CN" altLang="en-US" sz="2000" dirty="0">
                <a:latin typeface="+mn-ea"/>
              </a:rPr>
              <a:t>，则</a:t>
            </a:r>
            <a:r>
              <a:rPr lang="en-US" altLang="zh-CN" sz="2000" dirty="0">
                <a:latin typeface="+mn-ea"/>
              </a:rPr>
              <a:t>14bit</a:t>
            </a:r>
            <a:r>
              <a:rPr lang="zh-CN" altLang="en-US" sz="2000" dirty="0">
                <a:latin typeface="+mn-ea"/>
              </a:rPr>
              <a:t>的</a:t>
            </a:r>
            <a:r>
              <a:rPr lang="en-US" altLang="zh-CN" sz="2000" dirty="0">
                <a:latin typeface="+mn-ea"/>
              </a:rPr>
              <a:t>trigger number</a:t>
            </a:r>
            <a:r>
              <a:rPr lang="zh-CN" altLang="en-US" sz="2000" dirty="0">
                <a:latin typeface="+mn-ea"/>
              </a:rPr>
              <a:t>耗时为</a:t>
            </a:r>
            <a:r>
              <a:rPr lang="en-US" altLang="zh-CN" sz="2000" dirty="0">
                <a:latin typeface="+mn-ea"/>
              </a:rPr>
              <a:t>350ns</a:t>
            </a:r>
          </a:p>
        </p:txBody>
      </p:sp>
    </p:spTree>
    <p:extLst>
      <p:ext uri="{BB962C8B-B14F-4D97-AF65-F5344CB8AC3E}">
        <p14:creationId xmlns:p14="http://schemas.microsoft.com/office/powerpoint/2010/main" val="163108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31083-8DF4-6D7F-5DAC-066AF402E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CA54A44E-9ABA-1FE2-ACFF-9117356F05CB}"/>
              </a:ext>
            </a:extLst>
          </p:cNvPr>
          <p:cNvSpPr txBox="1"/>
          <p:nvPr/>
        </p:nvSpPr>
        <p:spPr>
          <a:xfrm>
            <a:off x="103433" y="235096"/>
            <a:ext cx="30402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733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项目进展</a:t>
            </a:r>
            <a:endParaRPr lang="en-US" altLang="zh-CN" sz="3733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2D9A6E7-02F7-FA90-BD22-CE668741BE67}"/>
              </a:ext>
            </a:extLst>
          </p:cNvPr>
          <p:cNvSpPr txBox="1"/>
          <p:nvPr/>
        </p:nvSpPr>
        <p:spPr>
          <a:xfrm>
            <a:off x="407368" y="1130936"/>
            <a:ext cx="56166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800"/>
              </a:spcAft>
            </a:pPr>
            <a:r>
              <a:rPr lang="en-US" altLang="zh-CN" sz="2400" b="1" dirty="0">
                <a:solidFill>
                  <a:srgbClr val="3333FF"/>
                </a:solidFill>
                <a:latin typeface="+mn-ea"/>
              </a:rPr>
              <a:t>② AIDA2020-TLU</a:t>
            </a:r>
            <a:r>
              <a:rPr lang="zh-CN" altLang="en-US" sz="2400" b="1" dirty="0">
                <a:solidFill>
                  <a:srgbClr val="3333FF"/>
                </a:solidFill>
                <a:latin typeface="+mn-ea"/>
              </a:rPr>
              <a:t>和模拟</a:t>
            </a:r>
            <a:r>
              <a:rPr lang="en-US" altLang="zh-CN" sz="2400" b="1" dirty="0">
                <a:solidFill>
                  <a:srgbClr val="3333FF"/>
                </a:solidFill>
                <a:latin typeface="+mn-ea"/>
              </a:rPr>
              <a:t>DUT</a:t>
            </a:r>
            <a:r>
              <a:rPr lang="zh-CN" altLang="en-US" sz="2400" b="1" dirty="0">
                <a:solidFill>
                  <a:srgbClr val="3333FF"/>
                </a:solidFill>
                <a:latin typeface="+mn-ea"/>
              </a:rPr>
              <a:t>联调测试</a:t>
            </a:r>
            <a:endParaRPr lang="en-US" altLang="zh-CN" sz="2400" b="1" dirty="0">
              <a:solidFill>
                <a:srgbClr val="3333FF"/>
              </a:solidFill>
              <a:latin typeface="+mn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8E7B194-AB25-B5A1-C21C-E3A6E44423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030"/>
          <a:stretch>
            <a:fillRect/>
          </a:stretch>
        </p:blipFill>
        <p:spPr>
          <a:xfrm>
            <a:off x="5010793" y="1789006"/>
            <a:ext cx="7156754" cy="378565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9598714D-E629-2F7B-CC47-0AF940D6C173}"/>
              </a:ext>
            </a:extLst>
          </p:cNvPr>
          <p:cNvSpPr txBox="1"/>
          <p:nvPr/>
        </p:nvSpPr>
        <p:spPr>
          <a:xfrm>
            <a:off x="407368" y="1776600"/>
            <a:ext cx="46085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+mn-ea"/>
              </a:rPr>
              <a:t>为了测试</a:t>
            </a:r>
            <a:r>
              <a:rPr lang="en-US" altLang="zh-CN" sz="2000" dirty="0">
                <a:latin typeface="+mn-ea"/>
              </a:rPr>
              <a:t>TLU</a:t>
            </a:r>
            <a:r>
              <a:rPr lang="zh-CN" altLang="en-US" sz="2000" dirty="0">
                <a:latin typeface="+mn-ea"/>
              </a:rPr>
              <a:t>的</a:t>
            </a:r>
            <a:r>
              <a:rPr lang="en-US" altLang="zh-CN" sz="2000" dirty="0">
                <a:latin typeface="+mn-ea"/>
              </a:rPr>
              <a:t>EUDET</a:t>
            </a:r>
            <a:r>
              <a:rPr lang="zh-CN" altLang="en-US" sz="2000" dirty="0">
                <a:latin typeface="+mn-ea"/>
              </a:rPr>
              <a:t>时序，按照</a:t>
            </a:r>
            <a:r>
              <a:rPr lang="en-US" altLang="zh-CN" sz="2000" dirty="0">
                <a:latin typeface="+mn-ea"/>
              </a:rPr>
              <a:t>HDMI</a:t>
            </a:r>
            <a:r>
              <a:rPr lang="zh-CN" altLang="en-US" sz="2000" dirty="0">
                <a:latin typeface="+mn-ea"/>
              </a:rPr>
              <a:t>接口定义及</a:t>
            </a:r>
            <a:r>
              <a:rPr lang="en-US" altLang="zh-CN" sz="2000" dirty="0">
                <a:latin typeface="+mn-ea"/>
              </a:rPr>
              <a:t>EUDET</a:t>
            </a:r>
            <a:r>
              <a:rPr lang="zh-CN" altLang="en-US" sz="2000" dirty="0">
                <a:latin typeface="+mn-ea"/>
              </a:rPr>
              <a:t>握手时序，设计并实现了一套模拟</a:t>
            </a:r>
            <a:r>
              <a:rPr lang="en-US" altLang="zh-CN" sz="2000" dirty="0">
                <a:latin typeface="+mn-ea"/>
              </a:rPr>
              <a:t>DUT</a:t>
            </a:r>
            <a:r>
              <a:rPr lang="zh-CN" altLang="en-US" sz="2000" dirty="0">
                <a:latin typeface="+mn-ea"/>
              </a:rPr>
              <a:t>设备，编写了相关固件</a:t>
            </a:r>
            <a:endParaRPr lang="en-US" altLang="zh-CN" sz="2000" dirty="0"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+mn-ea"/>
              </a:rPr>
              <a:t>针对该模拟</a:t>
            </a:r>
            <a:r>
              <a:rPr lang="en-US" altLang="zh-CN" sz="2000" dirty="0">
                <a:latin typeface="+mn-ea"/>
              </a:rPr>
              <a:t>DUT</a:t>
            </a:r>
            <a:r>
              <a:rPr lang="zh-CN" altLang="en-US" sz="2000" dirty="0">
                <a:latin typeface="+mn-ea"/>
              </a:rPr>
              <a:t>设备，对其进行时序仿真，观察是否满足要求</a:t>
            </a:r>
            <a:endParaRPr lang="en-US" altLang="zh-CN" sz="2000" dirty="0"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+mn-ea"/>
              </a:rPr>
              <a:t>搭建一套试验环境，把模拟</a:t>
            </a:r>
            <a:r>
              <a:rPr lang="en-US" altLang="zh-CN" sz="2000" dirty="0">
                <a:latin typeface="+mn-ea"/>
              </a:rPr>
              <a:t>DUT</a:t>
            </a:r>
            <a:r>
              <a:rPr lang="zh-CN" altLang="en-US" sz="2000" dirty="0">
                <a:latin typeface="+mn-ea"/>
              </a:rPr>
              <a:t>设备连接至</a:t>
            </a:r>
            <a:r>
              <a:rPr lang="en-US" altLang="zh-CN" sz="2000" dirty="0">
                <a:latin typeface="+mn-ea"/>
              </a:rPr>
              <a:t>TLU</a:t>
            </a:r>
            <a:r>
              <a:rPr lang="zh-CN" altLang="en-US" sz="2000" dirty="0">
                <a:latin typeface="+mn-ea"/>
              </a:rPr>
              <a:t>，通过示波器测试其时序，观察是否满足要求</a:t>
            </a:r>
            <a:endParaRPr lang="en-US" altLang="zh-CN" sz="2000" dirty="0">
              <a:latin typeface="+mn-ea"/>
            </a:endParaRPr>
          </a:p>
          <a:p>
            <a:endParaRPr lang="en-US" altLang="zh-CN" sz="20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1590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C57DD-FEAE-112D-DA49-80F8CE44D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0EB9839-9CCF-F43D-307C-4767663891FD}"/>
              </a:ext>
            </a:extLst>
          </p:cNvPr>
          <p:cNvSpPr txBox="1"/>
          <p:nvPr/>
        </p:nvSpPr>
        <p:spPr>
          <a:xfrm>
            <a:off x="103433" y="235096"/>
            <a:ext cx="30402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733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项目进展</a:t>
            </a:r>
            <a:endParaRPr lang="en-US" altLang="zh-CN" sz="3733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4CB701E-71E6-026E-E286-16F267F4E677}"/>
              </a:ext>
            </a:extLst>
          </p:cNvPr>
          <p:cNvSpPr txBox="1"/>
          <p:nvPr/>
        </p:nvSpPr>
        <p:spPr>
          <a:xfrm>
            <a:off x="3816148" y="1074274"/>
            <a:ext cx="2676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20M</a:t>
            </a:r>
            <a:r>
              <a:rPr lang="zh-CN" altLang="en-US" sz="2000" dirty="0"/>
              <a:t>时钟测试</a:t>
            </a:r>
            <a:endParaRPr lang="en-US" altLang="zh-CN" sz="20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EA3079B-D54D-A273-E7CD-A213CBE8A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1499476"/>
            <a:ext cx="3867922" cy="237967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1D34EC6-1BC3-3C12-A4D5-7CEE65CB1F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646" y="4304357"/>
            <a:ext cx="3867923" cy="237967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1A3A424-DED9-53E0-AAF4-F02B221E3E13}"/>
              </a:ext>
            </a:extLst>
          </p:cNvPr>
          <p:cNvSpPr txBox="1"/>
          <p:nvPr/>
        </p:nvSpPr>
        <p:spPr>
          <a:xfrm>
            <a:off x="3816148" y="3842692"/>
            <a:ext cx="2676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50M</a:t>
            </a:r>
            <a:r>
              <a:rPr lang="zh-CN" altLang="en-US" sz="2000" dirty="0"/>
              <a:t>时钟测试</a:t>
            </a:r>
            <a:endParaRPr lang="en-US" altLang="zh-CN" sz="20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EED75FC-8639-6A34-F4F0-4C643A528B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1535939"/>
            <a:ext cx="3816424" cy="234799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45898F8-9E00-4D93-AEE8-29D0C170D255}"/>
              </a:ext>
            </a:extLst>
          </p:cNvPr>
          <p:cNvSpPr txBox="1"/>
          <p:nvPr/>
        </p:nvSpPr>
        <p:spPr>
          <a:xfrm>
            <a:off x="8112224" y="1074274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50M</a:t>
            </a:r>
            <a:r>
              <a:rPr lang="zh-CN" altLang="en-US" sz="2000" dirty="0"/>
              <a:t>时钟不同</a:t>
            </a:r>
            <a:r>
              <a:rPr lang="en-US" altLang="zh-CN" sz="2000" dirty="0"/>
              <a:t>trigger num</a:t>
            </a:r>
            <a:r>
              <a:rPr lang="zh-CN" altLang="en-US" sz="2000" dirty="0"/>
              <a:t>测</a:t>
            </a:r>
            <a:endParaRPr lang="en-US" altLang="zh-CN" sz="20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28A0842-0652-EC89-A0AD-337D4D65CBEA}"/>
              </a:ext>
            </a:extLst>
          </p:cNvPr>
          <p:cNvSpPr txBox="1"/>
          <p:nvPr/>
        </p:nvSpPr>
        <p:spPr>
          <a:xfrm>
            <a:off x="8138406" y="3879155"/>
            <a:ext cx="3115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100M</a:t>
            </a:r>
            <a:r>
              <a:rPr lang="zh-CN" altLang="en-US" sz="2000" dirty="0"/>
              <a:t>时钟测试</a:t>
            </a:r>
            <a:endParaRPr lang="en-US" altLang="zh-CN" sz="20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E618BF4-1B10-9557-E1A5-A8430C17A6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4293096"/>
            <a:ext cx="3816424" cy="234799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5742D6A-49C4-8FCE-00D8-19BF544EFCDA}"/>
              </a:ext>
            </a:extLst>
          </p:cNvPr>
          <p:cNvSpPr txBox="1"/>
          <p:nvPr/>
        </p:nvSpPr>
        <p:spPr>
          <a:xfrm>
            <a:off x="85569" y="1124744"/>
            <a:ext cx="373057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3333FF"/>
                </a:solidFill>
              </a:rPr>
              <a:t>测试结论：</a:t>
            </a:r>
            <a:endParaRPr lang="en-US" altLang="zh-CN" sz="2000" b="1" dirty="0">
              <a:solidFill>
                <a:srgbClr val="3333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EUDET</a:t>
            </a:r>
            <a:r>
              <a:rPr lang="zh-CN" altLang="en-US" sz="2000" dirty="0"/>
              <a:t>模式下，</a:t>
            </a:r>
            <a:r>
              <a:rPr lang="en-US" altLang="zh-CN" sz="2000" dirty="0"/>
              <a:t>CLK</a:t>
            </a:r>
            <a:r>
              <a:rPr lang="zh-CN" altLang="en-US" sz="2000" dirty="0"/>
              <a:t>为</a:t>
            </a:r>
            <a:r>
              <a:rPr lang="en-US" altLang="zh-CN" sz="2000" dirty="0"/>
              <a:t>50M</a:t>
            </a:r>
            <a:r>
              <a:rPr lang="zh-CN" altLang="en-US" sz="2000" dirty="0"/>
              <a:t>时，整个耗时</a:t>
            </a:r>
            <a:r>
              <a:rPr lang="en-US" altLang="zh-CN" sz="2000" dirty="0"/>
              <a:t>&lt;400ns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CLK</a:t>
            </a:r>
            <a:r>
              <a:rPr lang="zh-CN" altLang="en-US" sz="2000" dirty="0"/>
              <a:t>为</a:t>
            </a:r>
            <a:r>
              <a:rPr lang="en-US" altLang="zh-CN" sz="2000" dirty="0"/>
              <a:t>100M</a:t>
            </a:r>
            <a:r>
              <a:rPr lang="zh-CN" altLang="en-US" sz="2000" dirty="0"/>
              <a:t>时，波形畸变严重，建议时钟控制到</a:t>
            </a:r>
            <a:r>
              <a:rPr lang="en-US" altLang="zh-CN" sz="2000" dirty="0"/>
              <a:t>50M</a:t>
            </a:r>
            <a:r>
              <a:rPr lang="zh-CN" altLang="en-US" sz="2000" dirty="0"/>
              <a:t>以下</a:t>
            </a:r>
            <a:endParaRPr lang="en-US" altLang="zh-CN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TRIG</a:t>
            </a:r>
            <a:r>
              <a:rPr lang="zh-CN" altLang="en-US" sz="2000" dirty="0"/>
              <a:t>（黄线）上升沿到第一个</a:t>
            </a:r>
            <a:r>
              <a:rPr lang="en-US" altLang="zh-CN" sz="2000" dirty="0"/>
              <a:t>CLK</a:t>
            </a:r>
            <a:r>
              <a:rPr lang="zh-CN" altLang="en-US" sz="2000" dirty="0"/>
              <a:t>（红线）出现的时间间隔为</a:t>
            </a:r>
            <a:r>
              <a:rPr lang="en-US" altLang="zh-CN" sz="2000" dirty="0"/>
              <a:t>100ns</a:t>
            </a:r>
            <a:r>
              <a:rPr lang="zh-CN" altLang="en-US" sz="2000" dirty="0"/>
              <a:t>左右</a:t>
            </a:r>
            <a:endParaRPr lang="en-US" altLang="zh-CN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/>
              <a:t>在</a:t>
            </a:r>
            <a:r>
              <a:rPr lang="en-US" altLang="zh-CN" sz="2000" dirty="0" err="1"/>
              <a:t>vivado</a:t>
            </a:r>
            <a:r>
              <a:rPr lang="zh-CN" altLang="en-US" sz="2000" dirty="0"/>
              <a:t>上显示的</a:t>
            </a:r>
            <a:r>
              <a:rPr lang="en-US" altLang="zh-CN" sz="2000" dirty="0"/>
              <a:t>trigger num</a:t>
            </a:r>
            <a:r>
              <a:rPr lang="zh-CN" altLang="en-US" sz="2000" dirty="0"/>
              <a:t>和示波器上通过高低电平分析出的</a:t>
            </a:r>
            <a:r>
              <a:rPr lang="en-US" altLang="zh-CN" sz="2000" dirty="0"/>
              <a:t>trigger num</a:t>
            </a:r>
            <a:r>
              <a:rPr lang="zh-CN" altLang="en-US" sz="2000" dirty="0"/>
              <a:t>一致（未拍照留存，仅测试时进行了分析验证）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424441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46482-2B35-8C67-89B3-F64F9ED97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59E28813-9D72-1323-B25B-69DC42C484B9}"/>
              </a:ext>
            </a:extLst>
          </p:cNvPr>
          <p:cNvSpPr txBox="1"/>
          <p:nvPr/>
        </p:nvSpPr>
        <p:spPr>
          <a:xfrm>
            <a:off x="103433" y="235096"/>
            <a:ext cx="30402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733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项目进展</a:t>
            </a:r>
            <a:endParaRPr lang="en-US" altLang="zh-CN" sz="3733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978216B-9F1D-ED75-75AC-58EFE93A6251}"/>
              </a:ext>
            </a:extLst>
          </p:cNvPr>
          <p:cNvSpPr txBox="1"/>
          <p:nvPr/>
        </p:nvSpPr>
        <p:spPr>
          <a:xfrm>
            <a:off x="407368" y="1130936"/>
            <a:ext cx="56166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800"/>
              </a:spcAft>
            </a:pPr>
            <a:r>
              <a:rPr lang="en-US" altLang="zh-CN" sz="2400" b="1" dirty="0">
                <a:solidFill>
                  <a:srgbClr val="3333FF"/>
                </a:solidFill>
                <a:latin typeface="+mn-ea"/>
              </a:rPr>
              <a:t>③ HPES-TLU</a:t>
            </a:r>
            <a:r>
              <a:rPr lang="zh-CN" altLang="en-US" sz="2400" b="1" dirty="0">
                <a:solidFill>
                  <a:srgbClr val="3333FF"/>
                </a:solidFill>
                <a:latin typeface="+mn-ea"/>
              </a:rPr>
              <a:t>和</a:t>
            </a:r>
            <a:r>
              <a:rPr lang="zh-CN" altLang="en-US" sz="2400" b="1" dirty="0">
                <a:solidFill>
                  <a:srgbClr val="3333FF"/>
                </a:solidFill>
                <a:latin typeface="+mn-ea"/>
                <a:sym typeface="+mn-ea"/>
              </a:rPr>
              <a:t>能量测量系统联调测试</a:t>
            </a:r>
            <a:endParaRPr lang="en-US" altLang="zh-CN" sz="2400" b="1" dirty="0">
              <a:solidFill>
                <a:srgbClr val="3333FF"/>
              </a:solidFill>
              <a:latin typeface="+mn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3C75CAF-4DB8-2663-7651-CF2BB66653ED}"/>
              </a:ext>
            </a:extLst>
          </p:cNvPr>
          <p:cNvSpPr txBox="1"/>
          <p:nvPr/>
        </p:nvSpPr>
        <p:spPr>
          <a:xfrm>
            <a:off x="398144" y="1619155"/>
            <a:ext cx="10810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+mn-ea"/>
              </a:rPr>
              <a:t>依据前述设计需求、接口形式以及通信协议等，对</a:t>
            </a:r>
            <a:r>
              <a:rPr lang="en-US" altLang="zh-CN" sz="2000" dirty="0">
                <a:latin typeface="+mn-ea"/>
              </a:rPr>
              <a:t>AIDA-TLU</a:t>
            </a:r>
            <a:r>
              <a:rPr lang="zh-CN" altLang="en-US" sz="2000" dirty="0">
                <a:latin typeface="+mn-ea"/>
              </a:rPr>
              <a:t>的固件重新开发，并连接不同的</a:t>
            </a:r>
            <a:r>
              <a:rPr lang="en-US" altLang="zh-CN" sz="2000" dirty="0">
                <a:latin typeface="+mn-ea"/>
              </a:rPr>
              <a:t>DUT</a:t>
            </a:r>
            <a:r>
              <a:rPr lang="zh-CN" altLang="en-US" sz="2000" dirty="0">
                <a:latin typeface="+mn-ea"/>
              </a:rPr>
              <a:t>进行测试</a:t>
            </a:r>
            <a:endParaRPr lang="en-US" altLang="zh-CN" sz="2000" dirty="0">
              <a:latin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5B507AC-871D-0319-7304-02DBFDE1D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641" y="2618231"/>
            <a:ext cx="4657725" cy="3494405"/>
          </a:xfrm>
          <a:prstGeom prst="rect">
            <a:avLst/>
          </a:prstGeom>
        </p:spPr>
      </p:pic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B69B5D8D-70DA-DC29-102F-5D0EF7CB7730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97285040"/>
              </p:ext>
            </p:extLst>
          </p:nvPr>
        </p:nvGraphicFramePr>
        <p:xfrm>
          <a:off x="6458412" y="2588513"/>
          <a:ext cx="4487718" cy="190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38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3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信号发生器参数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信号类型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脉冲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最大频率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/>
                        <a:t>2.5MHz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电压幅度</a:t>
                      </a:r>
                      <a:endParaRPr lang="zh-CN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400mV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占空比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/>
                        <a:t>10%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EC2CD644-3B45-AADE-7086-E5A8EA705F0E}"/>
              </a:ext>
            </a:extLst>
          </p:cNvPr>
          <p:cNvSpPr/>
          <p:nvPr/>
        </p:nvSpPr>
        <p:spPr>
          <a:xfrm>
            <a:off x="2354531" y="3584701"/>
            <a:ext cx="1432560" cy="1000760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833DC0F1-3612-3CC8-7FDD-D2CD1DD64216}"/>
              </a:ext>
            </a:extLst>
          </p:cNvPr>
          <p:cNvCxnSpPr>
            <a:cxnSpLocks/>
          </p:cNvCxnSpPr>
          <p:nvPr/>
        </p:nvCxnSpPr>
        <p:spPr>
          <a:xfrm flipV="1">
            <a:off x="3208275" y="2373756"/>
            <a:ext cx="1888836" cy="12391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9FE3CEF0-6DF0-0092-2256-842D9EB356B8}"/>
              </a:ext>
            </a:extLst>
          </p:cNvPr>
          <p:cNvSpPr txBox="1"/>
          <p:nvPr/>
        </p:nvSpPr>
        <p:spPr>
          <a:xfrm>
            <a:off x="5097111" y="2196411"/>
            <a:ext cx="1365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信号发生器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5F2008D-CF42-E80C-5468-5785451C647A}"/>
              </a:ext>
            </a:extLst>
          </p:cNvPr>
          <p:cNvSpPr/>
          <p:nvPr/>
        </p:nvSpPr>
        <p:spPr>
          <a:xfrm>
            <a:off x="2863801" y="4829936"/>
            <a:ext cx="285115" cy="706755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CC11607A-E2D3-802E-9DAF-B1C60E60C8AB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3006359" y="5536691"/>
            <a:ext cx="579739" cy="8204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DD783943-DE0D-E594-6741-2648800D197F}"/>
              </a:ext>
            </a:extLst>
          </p:cNvPr>
          <p:cNvSpPr txBox="1"/>
          <p:nvPr/>
        </p:nvSpPr>
        <p:spPr>
          <a:xfrm>
            <a:off x="3224904" y="6373068"/>
            <a:ext cx="14090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TCM(DUT)</a:t>
            </a:r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0FD27F9-F304-8F8B-57C4-828E13E0642D}"/>
              </a:ext>
            </a:extLst>
          </p:cNvPr>
          <p:cNvSpPr/>
          <p:nvPr/>
        </p:nvSpPr>
        <p:spPr>
          <a:xfrm>
            <a:off x="479376" y="4829936"/>
            <a:ext cx="1147445" cy="706755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21D98A31-828E-A94C-A56E-11420358A9EB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964516" y="5536691"/>
            <a:ext cx="381666" cy="7420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B519C95D-2A9D-E80C-E8C1-A48C3D764525}"/>
              </a:ext>
            </a:extLst>
          </p:cNvPr>
          <p:cNvSpPr txBox="1"/>
          <p:nvPr/>
        </p:nvSpPr>
        <p:spPr>
          <a:xfrm>
            <a:off x="967087" y="6278744"/>
            <a:ext cx="758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TLU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BDCAB31-97CA-FCAA-6F53-E15A0E73B448}"/>
              </a:ext>
            </a:extLst>
          </p:cNvPr>
          <p:cNvSpPr/>
          <p:nvPr/>
        </p:nvSpPr>
        <p:spPr>
          <a:xfrm>
            <a:off x="1327101" y="4192396"/>
            <a:ext cx="647065" cy="393065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FDF571EF-5E79-EE88-D2E2-38573E1E8DA3}"/>
              </a:ext>
            </a:extLst>
          </p:cNvPr>
          <p:cNvCxnSpPr>
            <a:cxnSpLocks/>
          </p:cNvCxnSpPr>
          <p:nvPr/>
        </p:nvCxnSpPr>
        <p:spPr>
          <a:xfrm flipV="1">
            <a:off x="1689513" y="2473628"/>
            <a:ext cx="1545763" cy="16652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3CD0C2AA-826E-4DB6-6557-80554663C318}"/>
              </a:ext>
            </a:extLst>
          </p:cNvPr>
          <p:cNvSpPr txBox="1"/>
          <p:nvPr/>
        </p:nvSpPr>
        <p:spPr>
          <a:xfrm>
            <a:off x="3126053" y="2196411"/>
            <a:ext cx="8070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电源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30FC5F4-2BF4-04EC-8289-D6F0E3112607}"/>
              </a:ext>
            </a:extLst>
          </p:cNvPr>
          <p:cNvSpPr txBox="1"/>
          <p:nvPr/>
        </p:nvSpPr>
        <p:spPr>
          <a:xfrm>
            <a:off x="6414837" y="4829936"/>
            <a:ext cx="5819775" cy="853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latin typeface="+mn-ea"/>
                <a:cs typeface="华光中楷_CNKI" panose="02000500000000000000" charset="-122"/>
              </a:rPr>
              <a:t>郑州大学</a:t>
            </a:r>
            <a:r>
              <a:rPr lang="en-US" altLang="zh-CN" sz="2000" dirty="0">
                <a:latin typeface="+mn-ea"/>
                <a:cs typeface="华光中楷_CNKI" panose="02000500000000000000" charset="-122"/>
              </a:rPr>
              <a:t>	  ——TLU</a:t>
            </a:r>
            <a:r>
              <a:rPr lang="zh-CN" altLang="en-US" sz="2000" dirty="0">
                <a:latin typeface="+mn-ea"/>
                <a:cs typeface="华光中楷_CNKI" panose="02000500000000000000" charset="-122"/>
              </a:rPr>
              <a:t>触发号产生及传输</a:t>
            </a:r>
          </a:p>
          <a:p>
            <a:pPr>
              <a:lnSpc>
                <a:spcPct val="130000"/>
              </a:lnSpc>
            </a:pPr>
            <a:r>
              <a:rPr lang="zh-CN" altLang="en-US" sz="2000" dirty="0">
                <a:latin typeface="+mn-ea"/>
                <a:cs typeface="华光中楷_CNKI" panose="02000500000000000000" charset="-122"/>
              </a:rPr>
              <a:t>合肥中科采象</a:t>
            </a:r>
            <a:r>
              <a:rPr lang="en-US" altLang="zh-CN" sz="2000" dirty="0">
                <a:latin typeface="+mn-ea"/>
                <a:cs typeface="华光中楷_CNKI" panose="02000500000000000000" charset="-122"/>
                <a:sym typeface="+mn-ea"/>
              </a:rPr>
              <a:t>——DUT</a:t>
            </a:r>
            <a:r>
              <a:rPr lang="zh-CN" altLang="en-US" sz="2000" dirty="0">
                <a:latin typeface="+mn-ea"/>
                <a:cs typeface="华光中楷_CNKI" panose="02000500000000000000" charset="-122"/>
                <a:sym typeface="+mn-ea"/>
              </a:rPr>
              <a:t>触发号接收</a:t>
            </a:r>
            <a:r>
              <a:rPr lang="zh-CN" altLang="en-US" sz="2000" dirty="0">
                <a:solidFill>
                  <a:srgbClr val="FF0000"/>
                </a:solidFill>
                <a:latin typeface="+mn-ea"/>
                <a:cs typeface="华光中楷_CNKI" panose="02000500000000000000" charset="-122"/>
                <a:sym typeface="+mn-ea"/>
              </a:rPr>
              <a:t>及打包</a:t>
            </a:r>
          </a:p>
        </p:txBody>
      </p:sp>
    </p:spTree>
    <p:extLst>
      <p:ext uri="{BB962C8B-B14F-4D97-AF65-F5344CB8AC3E}">
        <p14:creationId xmlns:p14="http://schemas.microsoft.com/office/powerpoint/2010/main" val="276110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B1544-A917-35EC-3C79-35B1A8DD9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746196E-AEE3-5575-ADDE-2E9D39FFEA0A}"/>
              </a:ext>
            </a:extLst>
          </p:cNvPr>
          <p:cNvSpPr txBox="1"/>
          <p:nvPr/>
        </p:nvSpPr>
        <p:spPr>
          <a:xfrm>
            <a:off x="103433" y="235096"/>
            <a:ext cx="30402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733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项目进展</a:t>
            </a:r>
            <a:endParaRPr lang="en-US" altLang="zh-CN" sz="3733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6E9F6D3-C13A-D769-FAC7-3D6456C6FFB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9446" t="23628" r="-94" b="6753"/>
          <a:stretch>
            <a:fillRect/>
          </a:stretch>
        </p:blipFill>
        <p:spPr>
          <a:xfrm>
            <a:off x="180340" y="1124744"/>
            <a:ext cx="11807190" cy="541528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EDF4DD0-93FF-F06B-D06C-C0726E2DAF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96000" y="3198654"/>
            <a:ext cx="431800" cy="36258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7EC0B33-3C7F-0E78-0616-D9BE0AB956C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0855960" y="3100864"/>
            <a:ext cx="431800" cy="36258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B81463B4-B3EC-E15A-0741-B7DC51BD6B6C}"/>
              </a:ext>
            </a:extLst>
          </p:cNvPr>
          <p:cNvCxnSpPr>
            <a:stCxn id="5" idx="2"/>
          </p:cNvCxnSpPr>
          <p:nvPr>
            <p:custDataLst>
              <p:tags r:id="rId3"/>
            </p:custDataLst>
          </p:nvPr>
        </p:nvCxnSpPr>
        <p:spPr>
          <a:xfrm flipH="1">
            <a:off x="5654675" y="3561239"/>
            <a:ext cx="657225" cy="4806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B9EF6FC8-F531-AC11-62EB-18BBA01F17FC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 flipH="1">
            <a:off x="10394950" y="3463449"/>
            <a:ext cx="657225" cy="4806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48E8FB87-040E-E5E4-6561-32E0006110F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232400" y="4041934"/>
            <a:ext cx="6381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33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A9178A9-38DC-4322-2F4E-704D19B8322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031730" y="3885089"/>
            <a:ext cx="6381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34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43E88E3-2793-3D39-9B4E-70F130237B0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132455" y="4041934"/>
            <a:ext cx="2254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0000100001    =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C972A01-1F4C-5BD7-CCF1-45C1AD7C993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3495675" y="2732564"/>
            <a:ext cx="2254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1 0 0 0 0  1 0 0 0 0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E976766-0FE9-93A3-1FC6-86C56F2EE5C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8262620" y="2732564"/>
            <a:ext cx="23075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0 1 0 0 0  1 0 0 0 0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FEBAE17-CA3D-09FE-18FE-68EECF9818CB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7638415" y="3885089"/>
            <a:ext cx="2254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0000100010    =</a:t>
            </a:r>
          </a:p>
        </p:txBody>
      </p:sp>
    </p:spTree>
    <p:extLst>
      <p:ext uri="{BB962C8B-B14F-4D97-AF65-F5344CB8AC3E}">
        <p14:creationId xmlns:p14="http://schemas.microsoft.com/office/powerpoint/2010/main" val="173048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0595D-9164-9109-32EE-325CC6FCE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1DB40EC-7280-151E-AA7A-DA4846C25A90}"/>
              </a:ext>
            </a:extLst>
          </p:cNvPr>
          <p:cNvSpPr txBox="1"/>
          <p:nvPr/>
        </p:nvSpPr>
        <p:spPr>
          <a:xfrm>
            <a:off x="103433" y="235096"/>
            <a:ext cx="30402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733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项目进展</a:t>
            </a:r>
            <a:endParaRPr lang="en-US" altLang="zh-CN" sz="3733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191CF03-E58C-AD7F-D268-85ACF2AADAA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6717" t="15256" b="6062"/>
          <a:stretch>
            <a:fillRect/>
          </a:stretch>
        </p:blipFill>
        <p:spPr>
          <a:xfrm>
            <a:off x="419100" y="1271905"/>
            <a:ext cx="11248390" cy="508508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53DDE64-8F17-E3D9-57E0-4360E6DBE4C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900420" y="3268345"/>
            <a:ext cx="353060" cy="36258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1AE6C32-AB67-780B-69D4-F654F8172BF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637395" y="3268345"/>
            <a:ext cx="314960" cy="35750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BB0F2D49-6E3F-8835-D5F9-F7CEE1E4AF01}"/>
              </a:ext>
            </a:extLst>
          </p:cNvPr>
          <p:cNvCxnSpPr>
            <a:stCxn id="4" idx="2"/>
          </p:cNvCxnSpPr>
          <p:nvPr>
            <p:custDataLst>
              <p:tags r:id="rId3"/>
            </p:custDataLst>
          </p:nvPr>
        </p:nvCxnSpPr>
        <p:spPr>
          <a:xfrm flipH="1">
            <a:off x="5596255" y="3630930"/>
            <a:ext cx="480695" cy="4806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AF033CE9-4954-6C17-4EBB-8BD1EA82D538}"/>
              </a:ext>
            </a:extLst>
          </p:cNvPr>
          <p:cNvCxnSpPr/>
          <p:nvPr>
            <p:custDataLst>
              <p:tags r:id="rId4"/>
            </p:custDataLst>
          </p:nvPr>
        </p:nvCxnSpPr>
        <p:spPr>
          <a:xfrm flipH="1">
            <a:off x="8863330" y="3658870"/>
            <a:ext cx="697230" cy="4476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7AFF5DEE-3E96-F0D9-7233-42353F1B26A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262245" y="4161155"/>
            <a:ext cx="6381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41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3D36D58-8A59-1CFE-1A93-DBFC88BF2BA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411210" y="4161155"/>
            <a:ext cx="6381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42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3548043-546B-C7D6-4679-A2BF0199E6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725545" y="2905125"/>
            <a:ext cx="22548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rgbClr val="FF0000"/>
                </a:solidFill>
              </a:rPr>
              <a:t>1  0  0 </a:t>
            </a:r>
            <a:r>
              <a:rPr lang="en-US" altLang="zh-CN" sz="700">
                <a:solidFill>
                  <a:srgbClr val="FF0000"/>
                </a:solidFill>
              </a:rPr>
              <a:t> </a:t>
            </a:r>
            <a:r>
              <a:rPr lang="en-US" altLang="zh-CN" sz="1400">
                <a:solidFill>
                  <a:srgbClr val="FF0000"/>
                </a:solidFill>
              </a:rPr>
              <a:t>1 0  1 0 0 0 0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27390B5-E41F-89DF-6751-E4964BB75CF2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7473315" y="2905125"/>
            <a:ext cx="22548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rgbClr val="FF0000"/>
                </a:solidFill>
              </a:rPr>
              <a:t>0  1  0 </a:t>
            </a:r>
            <a:r>
              <a:rPr lang="en-US" altLang="zh-CN" sz="700">
                <a:solidFill>
                  <a:srgbClr val="FF0000"/>
                </a:solidFill>
              </a:rPr>
              <a:t> </a:t>
            </a:r>
            <a:r>
              <a:rPr lang="en-US" altLang="zh-CN" sz="1400">
                <a:solidFill>
                  <a:srgbClr val="FF0000"/>
                </a:solidFill>
              </a:rPr>
              <a:t>1 0  1 0 0 0 0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9FAFA8A-FF1F-7B97-8840-0CA2D011963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341370" y="4189095"/>
            <a:ext cx="2254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0000101001   =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D46E9BF-FDF6-8B66-0A47-FBA6BE774323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6692900" y="4161155"/>
            <a:ext cx="2254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0000101010 =</a:t>
            </a:r>
          </a:p>
        </p:txBody>
      </p:sp>
    </p:spTree>
    <p:extLst>
      <p:ext uri="{BB962C8B-B14F-4D97-AF65-F5344CB8AC3E}">
        <p14:creationId xmlns:p14="http://schemas.microsoft.com/office/powerpoint/2010/main" val="79812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B42AD-5821-FF82-A208-0215A0134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A921916-C57E-593C-B8D0-D7148F43BD62}"/>
              </a:ext>
            </a:extLst>
          </p:cNvPr>
          <p:cNvSpPr txBox="1"/>
          <p:nvPr/>
        </p:nvSpPr>
        <p:spPr>
          <a:xfrm>
            <a:off x="103433" y="235096"/>
            <a:ext cx="30402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733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项目进展</a:t>
            </a:r>
            <a:endParaRPr lang="en-US" altLang="zh-CN" sz="3733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552CCE5-3D6C-8D48-FAC1-5FFD5A55244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6783" t="15855" b="6120"/>
          <a:stretch>
            <a:fillRect/>
          </a:stretch>
        </p:blipFill>
        <p:spPr>
          <a:xfrm>
            <a:off x="373380" y="1268760"/>
            <a:ext cx="11445240" cy="513461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78E82B1-051F-5552-24C5-169233E6140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973445" y="3274725"/>
            <a:ext cx="431800" cy="36258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8C6E387-5D6D-1A3F-F936-6EA0271C775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711690" y="3274725"/>
            <a:ext cx="431800" cy="36258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09257749-FDCF-2642-1479-77E524AFA1C4}"/>
              </a:ext>
            </a:extLst>
          </p:cNvPr>
          <p:cNvCxnSpPr/>
          <p:nvPr>
            <p:custDataLst>
              <p:tags r:id="rId3"/>
            </p:custDataLst>
          </p:nvPr>
        </p:nvCxnSpPr>
        <p:spPr>
          <a:xfrm flipH="1">
            <a:off x="5532120" y="3637310"/>
            <a:ext cx="657225" cy="4806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87C1F0C1-18C2-EB8D-3D31-576438024358}"/>
              </a:ext>
            </a:extLst>
          </p:cNvPr>
          <p:cNvCxnSpPr/>
          <p:nvPr>
            <p:custDataLst>
              <p:tags r:id="rId4"/>
            </p:custDataLst>
          </p:nvPr>
        </p:nvCxnSpPr>
        <p:spPr>
          <a:xfrm flipH="1">
            <a:off x="9142095" y="3632230"/>
            <a:ext cx="657225" cy="4806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C622AE6C-08D9-1652-FD56-8AA61E635E7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198110" y="4167535"/>
            <a:ext cx="6381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704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B459A65-BD47-C308-8304-A633DDA18D8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641715" y="4167535"/>
            <a:ext cx="6381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705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0CB5BFF-DE56-CC68-D281-2E87D888632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779520" y="2854990"/>
            <a:ext cx="22548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rgbClr val="FF0000"/>
                </a:solidFill>
              </a:rPr>
              <a:t>0  0  0  0  0 0 1  1  0 1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8A77D6A-543A-49A0-8EAB-67BE49E35F3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7544435" y="2854990"/>
            <a:ext cx="22548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rgbClr val="FF0000"/>
                </a:solidFill>
              </a:rPr>
              <a:t>1 0  0  0  0 0 1  1  0 1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616CBF8-47C9-6C07-237A-1E6E004AB0AD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402330" y="4167535"/>
            <a:ext cx="2254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1011000000   =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A24CA1D-160B-3099-3E82-8FFCAB66705A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6887210" y="4167535"/>
            <a:ext cx="2254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1011000001  =</a:t>
            </a:r>
          </a:p>
        </p:txBody>
      </p:sp>
    </p:spTree>
    <p:extLst>
      <p:ext uri="{BB962C8B-B14F-4D97-AF65-F5344CB8AC3E}">
        <p14:creationId xmlns:p14="http://schemas.microsoft.com/office/powerpoint/2010/main" val="368813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38"/>
          <p:cNvSpPr txBox="1"/>
          <p:nvPr/>
        </p:nvSpPr>
        <p:spPr>
          <a:xfrm>
            <a:off x="1007437" y="3138346"/>
            <a:ext cx="3415445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4267" b="1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CONTENTS</a:t>
            </a:r>
            <a:endParaRPr lang="zh-CN" altLang="en-US" sz="4267" b="1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文本框 18"/>
          <p:cNvSpPr txBox="1"/>
          <p:nvPr/>
        </p:nvSpPr>
        <p:spPr>
          <a:xfrm>
            <a:off x="5646912" y="1854728"/>
            <a:ext cx="182614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项目背景</a:t>
            </a:r>
          </a:p>
        </p:txBody>
      </p:sp>
      <p:grpSp>
        <p:nvGrpSpPr>
          <p:cNvPr id="35" name="组合 34"/>
          <p:cNvGrpSpPr>
            <a:grpSpLocks/>
          </p:cNvGrpSpPr>
          <p:nvPr/>
        </p:nvGrpSpPr>
        <p:grpSpPr bwMode="auto">
          <a:xfrm>
            <a:off x="4909647" y="1776159"/>
            <a:ext cx="553361" cy="584775"/>
            <a:chOff x="3567845" y="2047768"/>
            <a:chExt cx="415242" cy="438033"/>
          </a:xfrm>
        </p:grpSpPr>
        <p:sp>
          <p:nvSpPr>
            <p:cNvPr id="23579" name="文本框 16"/>
            <p:cNvSpPr txBox="1">
              <a:spLocks noChangeArrowheads="1"/>
            </p:cNvSpPr>
            <p:nvPr/>
          </p:nvSpPr>
          <p:spPr bwMode="auto">
            <a:xfrm>
              <a:off x="3567845" y="2047768"/>
              <a:ext cx="292543" cy="438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/>
              <a:r>
                <a:rPr lang="en-US" altLang="zh-CN" sz="3200" b="1" dirty="0">
                  <a:solidFill>
                    <a:srgbClr val="414455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1</a:t>
              </a:r>
              <a:endParaRPr lang="zh-CN" altLang="en-US" sz="3200" b="1" dirty="0">
                <a:solidFill>
                  <a:srgbClr val="414455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3736893" y="2226932"/>
              <a:ext cx="246194" cy="247340"/>
            </a:xfrm>
            <a:prstGeom prst="line">
              <a:avLst/>
            </a:prstGeom>
            <a:ln>
              <a:solidFill>
                <a:srgbClr val="5C30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组合 35"/>
          <p:cNvGrpSpPr>
            <a:grpSpLocks/>
          </p:cNvGrpSpPr>
          <p:nvPr/>
        </p:nvGrpSpPr>
        <p:grpSpPr bwMode="auto">
          <a:xfrm>
            <a:off x="4909645" y="2602657"/>
            <a:ext cx="595479" cy="584775"/>
            <a:chOff x="6124278" y="2057986"/>
            <a:chExt cx="446448" cy="438033"/>
          </a:xfrm>
        </p:grpSpPr>
        <p:sp>
          <p:nvSpPr>
            <p:cNvPr id="23577" name="文本框 20"/>
            <p:cNvSpPr txBox="1">
              <a:spLocks noChangeArrowheads="1"/>
            </p:cNvSpPr>
            <p:nvPr/>
          </p:nvSpPr>
          <p:spPr bwMode="auto">
            <a:xfrm>
              <a:off x="6124278" y="2057986"/>
              <a:ext cx="292282" cy="438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/>
              <a:r>
                <a:rPr lang="en-US" altLang="zh-CN" sz="3200" b="1" dirty="0">
                  <a:solidFill>
                    <a:srgbClr val="414455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2</a:t>
              </a:r>
              <a:endParaRPr lang="zh-CN" altLang="en-US" sz="3200" b="1" dirty="0">
                <a:solidFill>
                  <a:srgbClr val="414455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 flipH="1">
              <a:off x="6324752" y="2227637"/>
              <a:ext cx="245974" cy="245754"/>
            </a:xfrm>
            <a:prstGeom prst="line">
              <a:avLst/>
            </a:prstGeom>
            <a:ln>
              <a:solidFill>
                <a:srgbClr val="5C30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文本框 24"/>
          <p:cNvSpPr txBox="1"/>
          <p:nvPr/>
        </p:nvSpPr>
        <p:spPr>
          <a:xfrm>
            <a:off x="5648467" y="3293504"/>
            <a:ext cx="182614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sz="3200" dirty="0"/>
              <a:t>项目内容</a:t>
            </a:r>
          </a:p>
        </p:txBody>
      </p:sp>
      <p:grpSp>
        <p:nvGrpSpPr>
          <p:cNvPr id="37" name="组合 36"/>
          <p:cNvGrpSpPr>
            <a:grpSpLocks/>
          </p:cNvGrpSpPr>
          <p:nvPr/>
        </p:nvGrpSpPr>
        <p:grpSpPr bwMode="auto">
          <a:xfrm>
            <a:off x="4909648" y="3293504"/>
            <a:ext cx="553368" cy="584775"/>
            <a:chOff x="3567841" y="2627150"/>
            <a:chExt cx="415246" cy="439365"/>
          </a:xfrm>
        </p:grpSpPr>
        <p:sp>
          <p:nvSpPr>
            <p:cNvPr id="23575" name="文本框 23"/>
            <p:cNvSpPr txBox="1">
              <a:spLocks noChangeArrowheads="1"/>
            </p:cNvSpPr>
            <p:nvPr/>
          </p:nvSpPr>
          <p:spPr bwMode="auto">
            <a:xfrm>
              <a:off x="3567841" y="2627150"/>
              <a:ext cx="292542" cy="439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/>
              <a:r>
                <a:rPr lang="en-US" altLang="zh-CN" sz="3200" b="1" dirty="0">
                  <a:solidFill>
                    <a:srgbClr val="414455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3</a:t>
              </a:r>
              <a:endParaRPr lang="zh-CN" altLang="en-US" sz="3200" b="1" dirty="0">
                <a:solidFill>
                  <a:srgbClr val="414455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24" name="直接连接符 23"/>
            <p:cNvCxnSpPr/>
            <p:nvPr/>
          </p:nvCxnSpPr>
          <p:spPr>
            <a:xfrm flipH="1">
              <a:off x="3736893" y="2806857"/>
              <a:ext cx="246194" cy="246503"/>
            </a:xfrm>
            <a:prstGeom prst="line">
              <a:avLst/>
            </a:prstGeom>
            <a:ln>
              <a:solidFill>
                <a:srgbClr val="5C30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直接连接符 33"/>
          <p:cNvCxnSpPr>
            <a:cxnSpLocks/>
          </p:cNvCxnSpPr>
          <p:nvPr/>
        </p:nvCxnSpPr>
        <p:spPr>
          <a:xfrm>
            <a:off x="4559829" y="1604799"/>
            <a:ext cx="0" cy="441649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extLst>
              <a:ext uri="{FF2B5EF4-FFF2-40B4-BE49-F238E27FC236}">
                <a16:creationId xmlns:a16="http://schemas.microsoft.com/office/drawing/2014/main" id="{18C1AFFE-F48F-4004-9005-0D64AA4CE4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8"/>
          <a:stretch/>
        </p:blipFill>
        <p:spPr>
          <a:xfrm>
            <a:off x="9576048" y="4428598"/>
            <a:ext cx="2615952" cy="2416379"/>
          </a:xfrm>
          <a:prstGeom prst="rect">
            <a:avLst/>
          </a:prstGeom>
        </p:spPr>
      </p:pic>
      <p:sp>
        <p:nvSpPr>
          <p:cNvPr id="25" name="文本框 18"/>
          <p:cNvSpPr txBox="1"/>
          <p:nvPr/>
        </p:nvSpPr>
        <p:spPr>
          <a:xfrm>
            <a:off x="5648467" y="2564908"/>
            <a:ext cx="182614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项目需求</a:t>
            </a:r>
          </a:p>
        </p:txBody>
      </p:sp>
      <p:sp>
        <p:nvSpPr>
          <p:cNvPr id="2" name="文本框 24">
            <a:extLst>
              <a:ext uri="{FF2B5EF4-FFF2-40B4-BE49-F238E27FC236}">
                <a16:creationId xmlns:a16="http://schemas.microsoft.com/office/drawing/2014/main" id="{4CBCB6B6-FEDA-D0EF-3C4B-3209EB602C25}"/>
              </a:ext>
            </a:extLst>
          </p:cNvPr>
          <p:cNvSpPr txBox="1"/>
          <p:nvPr/>
        </p:nvSpPr>
        <p:spPr>
          <a:xfrm>
            <a:off x="5648468" y="4061589"/>
            <a:ext cx="182614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sz="3200" dirty="0"/>
              <a:t>项目进展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E20F8B7-8E17-8551-E6F2-87A36C85232C}"/>
              </a:ext>
            </a:extLst>
          </p:cNvPr>
          <p:cNvGrpSpPr>
            <a:grpSpLocks/>
          </p:cNvGrpSpPr>
          <p:nvPr/>
        </p:nvGrpSpPr>
        <p:grpSpPr bwMode="auto">
          <a:xfrm>
            <a:off x="4909648" y="4061589"/>
            <a:ext cx="553368" cy="584775"/>
            <a:chOff x="3567841" y="2627150"/>
            <a:chExt cx="415246" cy="439365"/>
          </a:xfrm>
        </p:grpSpPr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id="{916A68F6-0560-6972-0693-F8BAF7F479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7841" y="2627150"/>
              <a:ext cx="292542" cy="439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/>
              <a:r>
                <a:rPr lang="en-US" altLang="zh-CN" sz="3200" b="1" dirty="0">
                  <a:solidFill>
                    <a:srgbClr val="414455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4</a:t>
              </a:r>
              <a:endParaRPr lang="zh-CN" altLang="en-US" sz="3200" b="1" dirty="0">
                <a:solidFill>
                  <a:srgbClr val="414455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2B02FB19-CAE1-4AE2-3424-E646313C97EE}"/>
                </a:ext>
              </a:extLst>
            </p:cNvPr>
            <p:cNvCxnSpPr/>
            <p:nvPr/>
          </p:nvCxnSpPr>
          <p:spPr>
            <a:xfrm flipH="1">
              <a:off x="3736893" y="2806857"/>
              <a:ext cx="246194" cy="246503"/>
            </a:xfrm>
            <a:prstGeom prst="line">
              <a:avLst/>
            </a:prstGeom>
            <a:ln>
              <a:solidFill>
                <a:srgbClr val="5C30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文本框 24">
            <a:extLst>
              <a:ext uri="{FF2B5EF4-FFF2-40B4-BE49-F238E27FC236}">
                <a16:creationId xmlns:a16="http://schemas.microsoft.com/office/drawing/2014/main" id="{934DB14D-68A0-E6C6-D16E-9CF1BC910E99}"/>
              </a:ext>
            </a:extLst>
          </p:cNvPr>
          <p:cNvSpPr txBox="1"/>
          <p:nvPr/>
        </p:nvSpPr>
        <p:spPr>
          <a:xfrm>
            <a:off x="5682692" y="4788441"/>
            <a:ext cx="100540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sz="3200" dirty="0"/>
              <a:t>总结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8FF2324-3478-64DC-BCD4-7149B41E36A9}"/>
              </a:ext>
            </a:extLst>
          </p:cNvPr>
          <p:cNvGrpSpPr>
            <a:grpSpLocks/>
          </p:cNvGrpSpPr>
          <p:nvPr/>
        </p:nvGrpSpPr>
        <p:grpSpPr bwMode="auto">
          <a:xfrm>
            <a:off x="4943872" y="4788441"/>
            <a:ext cx="553368" cy="584775"/>
            <a:chOff x="3567841" y="2627150"/>
            <a:chExt cx="415246" cy="439365"/>
          </a:xfrm>
        </p:grpSpPr>
        <p:sp>
          <p:nvSpPr>
            <p:cNvPr id="8" name="文本框 23">
              <a:extLst>
                <a:ext uri="{FF2B5EF4-FFF2-40B4-BE49-F238E27FC236}">
                  <a16:creationId xmlns:a16="http://schemas.microsoft.com/office/drawing/2014/main" id="{19EA0BC3-0987-9325-FCAF-A4F81B04CB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7841" y="2627150"/>
              <a:ext cx="292542" cy="439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/>
              <a:r>
                <a:rPr lang="en-US" altLang="zh-CN" sz="3200" b="1" dirty="0">
                  <a:solidFill>
                    <a:srgbClr val="414455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5</a:t>
              </a:r>
              <a:endParaRPr lang="zh-CN" altLang="en-US" sz="3200" b="1" dirty="0">
                <a:solidFill>
                  <a:srgbClr val="414455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18415E98-C053-C3BD-6E81-6A878277537C}"/>
                </a:ext>
              </a:extLst>
            </p:cNvPr>
            <p:cNvCxnSpPr/>
            <p:nvPr/>
          </p:nvCxnSpPr>
          <p:spPr>
            <a:xfrm flipH="1">
              <a:off x="3736893" y="2806857"/>
              <a:ext cx="246194" cy="246503"/>
            </a:xfrm>
            <a:prstGeom prst="line">
              <a:avLst/>
            </a:prstGeom>
            <a:ln>
              <a:solidFill>
                <a:srgbClr val="5C30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32 0.04136 L -1.94444E-6 -3.7037E-6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" y="-206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33 0.04136 L 1.94444E-6 -2.71605E-6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" y="-20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32 0.04105 L -1.94444E-6 -2.22222E-6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" y="-206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32 0.04105 L -1.94444E-6 -2.22222E-6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" y="-2068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32 0.04105 L -1.94444E-6 -2.22222E-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" y="-206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3" grpId="0"/>
      <p:bldP spid="25" grpId="0"/>
      <p:bldP spid="2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2F23C-C301-83A1-6C15-C56748678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7399D057-1F0D-061A-1EE1-05CE4A5A0EC5}"/>
              </a:ext>
            </a:extLst>
          </p:cNvPr>
          <p:cNvSpPr txBox="1"/>
          <p:nvPr/>
        </p:nvSpPr>
        <p:spPr>
          <a:xfrm>
            <a:off x="103433" y="235096"/>
            <a:ext cx="30402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733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项目进展</a:t>
            </a:r>
            <a:endParaRPr lang="en-US" altLang="zh-CN" sz="3733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B61770C-C9F1-7A07-2C34-56FBA74BDFCB}"/>
              </a:ext>
            </a:extLst>
          </p:cNvPr>
          <p:cNvSpPr txBox="1"/>
          <p:nvPr/>
        </p:nvSpPr>
        <p:spPr>
          <a:xfrm>
            <a:off x="407368" y="1130936"/>
            <a:ext cx="56166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800"/>
              </a:spcAft>
            </a:pPr>
            <a:r>
              <a:rPr lang="en-US" altLang="zh-CN" sz="2400" b="1" dirty="0">
                <a:solidFill>
                  <a:srgbClr val="3333FF"/>
                </a:solidFill>
                <a:latin typeface="+mn-ea"/>
              </a:rPr>
              <a:t>④ HPES-TLU</a:t>
            </a:r>
            <a:r>
              <a:rPr lang="zh-CN" altLang="en-US" sz="2400" b="1" dirty="0">
                <a:solidFill>
                  <a:srgbClr val="3333FF"/>
                </a:solidFill>
                <a:latin typeface="+mn-ea"/>
              </a:rPr>
              <a:t>和</a:t>
            </a:r>
            <a:r>
              <a:rPr lang="en-US" altLang="zh-CN" sz="2400" b="1" dirty="0">
                <a:solidFill>
                  <a:srgbClr val="3333FF"/>
                </a:solidFill>
                <a:latin typeface="+mn-ea"/>
                <a:sym typeface="+mn-ea"/>
              </a:rPr>
              <a:t>Telescope</a:t>
            </a:r>
            <a:r>
              <a:rPr lang="zh-CN" altLang="en-US" sz="2400" b="1" dirty="0">
                <a:solidFill>
                  <a:srgbClr val="3333FF"/>
                </a:solidFill>
                <a:latin typeface="+mn-ea"/>
                <a:sym typeface="+mn-ea"/>
              </a:rPr>
              <a:t>联调测试</a:t>
            </a:r>
            <a:endParaRPr lang="en-US" altLang="zh-CN" sz="2400" b="1" dirty="0">
              <a:solidFill>
                <a:srgbClr val="3333FF"/>
              </a:solidFill>
              <a:latin typeface="+mn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FE5E310-4465-3063-E30A-7D6DB41B2E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9164" b="9284"/>
          <a:stretch>
            <a:fillRect/>
          </a:stretch>
        </p:blipFill>
        <p:spPr>
          <a:xfrm>
            <a:off x="635000" y="2199005"/>
            <a:ext cx="4429125" cy="3637280"/>
          </a:xfrm>
          <a:prstGeom prst="rect">
            <a:avLst/>
          </a:prstGeom>
        </p:spPr>
      </p:pic>
      <p:graphicFrame>
        <p:nvGraphicFramePr>
          <p:cNvPr id="21" name="表格 20">
            <a:extLst>
              <a:ext uri="{FF2B5EF4-FFF2-40B4-BE49-F238E27FC236}">
                <a16:creationId xmlns:a16="http://schemas.microsoft.com/office/drawing/2014/main" id="{662507C1-3016-CEF9-6E31-FC2C3D209D37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76738113"/>
              </p:ext>
            </p:extLst>
          </p:nvPr>
        </p:nvGraphicFramePr>
        <p:xfrm>
          <a:off x="6798310" y="4389145"/>
          <a:ext cx="4429126" cy="190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4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4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信号发生器参数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/>
                        <a:t>信号类型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脉冲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/>
                        <a:t>频率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300kHz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电压幅度</a:t>
                      </a:r>
                      <a:endParaRPr lang="zh-CN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400mV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占空比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/>
                        <a:t>10%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2" name="文本框 21">
            <a:extLst>
              <a:ext uri="{FF2B5EF4-FFF2-40B4-BE49-F238E27FC236}">
                <a16:creationId xmlns:a16="http://schemas.microsoft.com/office/drawing/2014/main" id="{22C87DD7-89D8-E2B6-C7B8-9C98585B248A}"/>
              </a:ext>
            </a:extLst>
          </p:cNvPr>
          <p:cNvSpPr txBox="1"/>
          <p:nvPr/>
        </p:nvSpPr>
        <p:spPr>
          <a:xfrm>
            <a:off x="3350260" y="1687195"/>
            <a:ext cx="1827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Telescope(DUT)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38CD836-A91D-DA56-519E-0C389DF506AD}"/>
              </a:ext>
            </a:extLst>
          </p:cNvPr>
          <p:cNvSpPr/>
          <p:nvPr/>
        </p:nvSpPr>
        <p:spPr>
          <a:xfrm>
            <a:off x="2310130" y="2393950"/>
            <a:ext cx="2678430" cy="1422400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59551DDF-6B56-63AB-C97A-176B2A39E376}"/>
              </a:ext>
            </a:extLst>
          </p:cNvPr>
          <p:cNvCxnSpPr>
            <a:stCxn id="23" idx="0"/>
          </p:cNvCxnSpPr>
          <p:nvPr/>
        </p:nvCxnSpPr>
        <p:spPr>
          <a:xfrm flipV="1">
            <a:off x="3649345" y="2020570"/>
            <a:ext cx="260350" cy="3733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65700654-CE86-475E-8F9F-A7BA49556E81}"/>
              </a:ext>
            </a:extLst>
          </p:cNvPr>
          <p:cNvSpPr/>
          <p:nvPr/>
        </p:nvSpPr>
        <p:spPr>
          <a:xfrm>
            <a:off x="1088390" y="3873500"/>
            <a:ext cx="2560955" cy="735965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79B5603E-AA7A-BCAE-5EEC-4FE0257C90CA}"/>
              </a:ext>
            </a:extLst>
          </p:cNvPr>
          <p:cNvCxnSpPr>
            <a:stCxn id="25" idx="2"/>
          </p:cNvCxnSpPr>
          <p:nvPr/>
        </p:nvCxnSpPr>
        <p:spPr>
          <a:xfrm>
            <a:off x="2369185" y="4609465"/>
            <a:ext cx="382905" cy="15125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761F1E44-88A7-A5BE-2BFE-88E68878B7D4}"/>
              </a:ext>
            </a:extLst>
          </p:cNvPr>
          <p:cNvSpPr txBox="1"/>
          <p:nvPr/>
        </p:nvSpPr>
        <p:spPr>
          <a:xfrm>
            <a:off x="2484120" y="6089015"/>
            <a:ext cx="8661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</a:rPr>
              <a:t>TLU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3A98DE56-400C-A03D-9339-7CAF59A0A9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162" t="18693" r="1485" b="18921"/>
          <a:stretch>
            <a:fillRect/>
          </a:stretch>
        </p:blipFill>
        <p:spPr>
          <a:xfrm>
            <a:off x="6774647" y="1687195"/>
            <a:ext cx="4387212" cy="246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5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B3C91-E8DE-B821-60F3-2053F691C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976E691-3BD3-3127-C78A-C7860C1BEE20}"/>
              </a:ext>
            </a:extLst>
          </p:cNvPr>
          <p:cNvSpPr txBox="1"/>
          <p:nvPr/>
        </p:nvSpPr>
        <p:spPr>
          <a:xfrm>
            <a:off x="103433" y="235096"/>
            <a:ext cx="30402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733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项目进展</a:t>
            </a:r>
            <a:endParaRPr lang="en-US" altLang="zh-CN" sz="3733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A82E5E8-76A8-AC26-6E1A-D4710DE370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9756"/>
          <a:stretch>
            <a:fillRect/>
          </a:stretch>
        </p:blipFill>
        <p:spPr>
          <a:xfrm>
            <a:off x="180340" y="1995805"/>
            <a:ext cx="11719560" cy="188214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F69046E-6935-DF33-245E-63C6957E5450}"/>
              </a:ext>
            </a:extLst>
          </p:cNvPr>
          <p:cNvSpPr txBox="1"/>
          <p:nvPr/>
        </p:nvSpPr>
        <p:spPr>
          <a:xfrm>
            <a:off x="313690" y="1344930"/>
            <a:ext cx="5782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DUT</a:t>
            </a:r>
            <a:r>
              <a:rPr lang="zh-CN" altLang="en-US" sz="2400" dirty="0"/>
              <a:t>：</a:t>
            </a:r>
            <a:r>
              <a:rPr lang="en-US" altLang="zh-CN" sz="2400" dirty="0"/>
              <a:t>10MHz</a:t>
            </a:r>
            <a:r>
              <a:rPr lang="zh-CN" altLang="en-US" sz="2400" dirty="0"/>
              <a:t>时钟测试结果</a:t>
            </a:r>
          </a:p>
        </p:txBody>
      </p:sp>
      <p:sp>
        <p:nvSpPr>
          <p:cNvPr id="5" name="圆角矩形 6">
            <a:extLst>
              <a:ext uri="{FF2B5EF4-FFF2-40B4-BE49-F238E27FC236}">
                <a16:creationId xmlns:a16="http://schemas.microsoft.com/office/drawing/2014/main" id="{CAFCF81A-C37A-41A6-A755-A2E5B2D0E201}"/>
              </a:ext>
            </a:extLst>
          </p:cNvPr>
          <p:cNvSpPr/>
          <p:nvPr/>
        </p:nvSpPr>
        <p:spPr>
          <a:xfrm>
            <a:off x="3666490" y="2902585"/>
            <a:ext cx="2225040" cy="106680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C8418D3-E28C-367E-BD19-BF45045DD0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7541"/>
          <a:stretch>
            <a:fillRect/>
          </a:stretch>
        </p:blipFill>
        <p:spPr>
          <a:xfrm>
            <a:off x="180340" y="4068445"/>
            <a:ext cx="11734800" cy="1922780"/>
          </a:xfrm>
          <a:prstGeom prst="rect">
            <a:avLst/>
          </a:prstGeom>
        </p:spPr>
      </p:pic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FC340D86-7D56-8F18-54DE-4826115C81FC}"/>
              </a:ext>
            </a:extLst>
          </p:cNvPr>
          <p:cNvCxnSpPr/>
          <p:nvPr/>
        </p:nvCxnSpPr>
        <p:spPr>
          <a:xfrm flipH="1">
            <a:off x="4283710" y="3837305"/>
            <a:ext cx="10160" cy="1219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4E064835-5BE0-803E-D366-12AC96EED172}"/>
              </a:ext>
            </a:extLst>
          </p:cNvPr>
          <p:cNvCxnSpPr/>
          <p:nvPr/>
        </p:nvCxnSpPr>
        <p:spPr>
          <a:xfrm>
            <a:off x="5421630" y="3816985"/>
            <a:ext cx="2854960" cy="12903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39086F44-D1D3-17C0-1F5A-3E2227FA8CCE}"/>
              </a:ext>
            </a:extLst>
          </p:cNvPr>
          <p:cNvSpPr txBox="1"/>
          <p:nvPr/>
        </p:nvSpPr>
        <p:spPr>
          <a:xfrm>
            <a:off x="3788410" y="6181725"/>
            <a:ext cx="19386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b</a:t>
            </a:r>
            <a:r>
              <a:rPr lang="zh-CN" altLang="en-US"/>
              <a:t>：</a:t>
            </a:r>
            <a:r>
              <a:rPr lang="en-US" altLang="zh-CN"/>
              <a:t>0001011000</a:t>
            </a:r>
          </a:p>
          <a:p>
            <a:r>
              <a:rPr lang="en-US" altLang="zh-CN"/>
              <a:t>d</a:t>
            </a:r>
            <a:r>
              <a:rPr lang="zh-CN" altLang="en-US"/>
              <a:t>：</a:t>
            </a:r>
            <a:r>
              <a:rPr lang="en-US" altLang="zh-CN"/>
              <a:t>88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AD16C65-59CE-4868-6FAC-D8C6BF393F29}"/>
              </a:ext>
            </a:extLst>
          </p:cNvPr>
          <p:cNvSpPr txBox="1"/>
          <p:nvPr/>
        </p:nvSpPr>
        <p:spPr>
          <a:xfrm>
            <a:off x="8524240" y="6181725"/>
            <a:ext cx="20421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ym typeface="+mn-ea"/>
              </a:rPr>
              <a:t>b</a:t>
            </a:r>
            <a:r>
              <a:rPr lang="zh-CN" altLang="en-US">
                <a:sym typeface="+mn-ea"/>
              </a:rPr>
              <a:t>：</a:t>
            </a:r>
            <a:r>
              <a:rPr lang="en-US" altLang="zh-CN">
                <a:sym typeface="+mn-ea"/>
              </a:rPr>
              <a:t>0001011001</a:t>
            </a:r>
            <a:endParaRPr lang="en-US" altLang="zh-CN"/>
          </a:p>
          <a:p>
            <a:r>
              <a:rPr lang="en-US" altLang="zh-CN">
                <a:sym typeface="+mn-ea"/>
              </a:rPr>
              <a:t>d</a:t>
            </a:r>
            <a:r>
              <a:rPr lang="zh-CN" altLang="en-US">
                <a:sym typeface="+mn-ea"/>
              </a:rPr>
              <a:t>：</a:t>
            </a:r>
            <a:r>
              <a:rPr lang="en-US" altLang="zh-CN">
                <a:sym typeface="+mn-ea"/>
              </a:rPr>
              <a:t>89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1287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8F43B-2A43-B944-3F1B-1724C7DC4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CD781CD-36A4-B316-3063-46976F246D75}"/>
              </a:ext>
            </a:extLst>
          </p:cNvPr>
          <p:cNvSpPr txBox="1"/>
          <p:nvPr/>
        </p:nvSpPr>
        <p:spPr>
          <a:xfrm>
            <a:off x="103433" y="235096"/>
            <a:ext cx="30402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733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项目进展</a:t>
            </a:r>
            <a:endParaRPr lang="en-US" altLang="zh-CN" sz="3733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29D24C2-7D65-258E-E633-ED84263EF742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9446" t="23628" r="-94" b="6753"/>
          <a:stretch>
            <a:fillRect/>
          </a:stretch>
        </p:blipFill>
        <p:spPr>
          <a:xfrm>
            <a:off x="180340" y="1271905"/>
            <a:ext cx="8150860" cy="373824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B82C0E5-F544-0AF7-3586-7C92CA82EA36}"/>
              </a:ext>
            </a:extLst>
          </p:cNvPr>
          <p:cNvSpPr txBox="1"/>
          <p:nvPr/>
        </p:nvSpPr>
        <p:spPr>
          <a:xfrm>
            <a:off x="8331200" y="1271905"/>
            <a:ext cx="38608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系统时钟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156.25MHz→6.4ns/</a:t>
            </a: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格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7C83DCE-83AA-AC6B-22A4-1BA2861B9209}"/>
              </a:ext>
            </a:extLst>
          </p:cNvPr>
          <p:cNvSpPr txBox="1"/>
          <p:nvPr/>
        </p:nvSpPr>
        <p:spPr>
          <a:xfrm>
            <a:off x="8408988" y="2491047"/>
            <a:ext cx="32296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DUT BUSY:</a:t>
            </a:r>
          </a:p>
          <a:p>
            <a:pPr indent="457200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6.4ns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×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234=1.4976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μ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s</a:t>
            </a:r>
          </a:p>
          <a:p>
            <a:pPr indent="457200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6.4ns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×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235=1.504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μ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s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E77C2CB-DB07-0935-6514-7B7B86105917}"/>
              </a:ext>
            </a:extLst>
          </p:cNvPr>
          <p:cNvSpPr txBox="1"/>
          <p:nvPr/>
        </p:nvSpPr>
        <p:spPr>
          <a:xfrm>
            <a:off x="8434070" y="3754956"/>
            <a:ext cx="32296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TLU TRIG:</a:t>
            </a:r>
          </a:p>
          <a:p>
            <a:pPr indent="457200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6.4ns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×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246=1.5744μs</a:t>
            </a:r>
          </a:p>
          <a:p>
            <a:pPr indent="457200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6.4ns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×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247=1.5808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μ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s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2E5A3FC-EB33-04BF-FD55-8EE7381A27D8}"/>
              </a:ext>
            </a:extLst>
          </p:cNvPr>
          <p:cNvSpPr txBox="1"/>
          <p:nvPr/>
        </p:nvSpPr>
        <p:spPr>
          <a:xfrm>
            <a:off x="8400256" y="1843088"/>
            <a:ext cx="26282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DUT</a:t>
            </a:r>
            <a:r>
              <a:rPr lang="zh-CN" altLang="en-US" sz="2000" b="1" dirty="0">
                <a:solidFill>
                  <a:srgbClr val="FF0000"/>
                </a:solidFill>
              </a:rPr>
              <a:t>时钟：</a:t>
            </a:r>
            <a:r>
              <a:rPr lang="en-US" altLang="zh-CN" sz="2000" b="1" dirty="0">
                <a:solidFill>
                  <a:srgbClr val="FF0000"/>
                </a:solidFill>
              </a:rPr>
              <a:t>10MHz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4BD7CCF-67D2-999F-681B-67E7AAED2342}"/>
              </a:ext>
            </a:extLst>
          </p:cNvPr>
          <p:cNvSpPr txBox="1"/>
          <p:nvPr/>
        </p:nvSpPr>
        <p:spPr>
          <a:xfrm>
            <a:off x="1035050" y="5473700"/>
            <a:ext cx="10274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+mn-ea"/>
                <a:cs typeface="Times New Roman" panose="02020603050405020304" charset="0"/>
              </a:rPr>
              <a:t>结果：</a:t>
            </a:r>
          </a:p>
          <a:p>
            <a:pPr indent="457200"/>
            <a:r>
              <a:rPr lang="zh-CN" altLang="en-US" sz="2000" dirty="0">
                <a:latin typeface="+mn-ea"/>
                <a:cs typeface="Times New Roman" panose="02020603050405020304" charset="0"/>
              </a:rPr>
              <a:t>递增触发号可以正确产生并传输，传输</a:t>
            </a:r>
            <a:r>
              <a:rPr lang="en-US" altLang="zh-CN" sz="2000" dirty="0" err="1">
                <a:solidFill>
                  <a:prstClr val="black"/>
                </a:solidFill>
                <a:latin typeface="+mn-ea"/>
                <a:cs typeface="Times New Roman" panose="02020603050405020304" charset="0"/>
                <a:sym typeface="+mn-ea"/>
              </a:rPr>
              <a:t>fID</a:t>
            </a:r>
            <a:r>
              <a:rPr lang="zh-CN" altLang="en-US" sz="2000" dirty="0" err="1">
                <a:solidFill>
                  <a:prstClr val="black"/>
                </a:solidFill>
                <a:latin typeface="+mn-ea"/>
                <a:cs typeface="Times New Roman" panose="02020603050405020304" charset="0"/>
                <a:sym typeface="+mn-ea"/>
              </a:rPr>
              <a:t>需要</a:t>
            </a:r>
            <a:r>
              <a:rPr lang="en-US" altLang="zh-CN" sz="2000" dirty="0" err="1">
                <a:solidFill>
                  <a:prstClr val="black"/>
                </a:solidFill>
                <a:latin typeface="+mn-ea"/>
                <a:cs typeface="Times New Roman" panose="02020603050405020304" charset="0"/>
                <a:sym typeface="+mn-ea"/>
              </a:rPr>
              <a:t>15</a:t>
            </a:r>
            <a:r>
              <a:rPr lang="zh-CN" altLang="en-US" sz="2000" dirty="0" err="1">
                <a:solidFill>
                  <a:prstClr val="black"/>
                </a:solidFill>
                <a:latin typeface="+mn-ea"/>
                <a:cs typeface="Times New Roman" panose="02020603050405020304" charset="0"/>
                <a:sym typeface="+mn-ea"/>
              </a:rPr>
              <a:t>个</a:t>
            </a:r>
            <a:r>
              <a:rPr lang="en-US" altLang="zh-CN" sz="2000" dirty="0" err="1">
                <a:solidFill>
                  <a:prstClr val="black"/>
                </a:solidFill>
                <a:latin typeface="+mn-ea"/>
                <a:cs typeface="Times New Roman" panose="02020603050405020304" charset="0"/>
                <a:sym typeface="+mn-ea"/>
              </a:rPr>
              <a:t>clk,</a:t>
            </a:r>
            <a:r>
              <a:rPr lang="zh-CN" altLang="en-US" sz="2000" dirty="0">
                <a:latin typeface="+mn-ea"/>
                <a:cs typeface="Times New Roman" panose="02020603050405020304" charset="0"/>
                <a:sym typeface="+mn-ea"/>
              </a:rPr>
              <a:t>在</a:t>
            </a:r>
            <a:r>
              <a:rPr lang="en-US" altLang="zh-CN" sz="2000" dirty="0">
                <a:latin typeface="+mn-ea"/>
                <a:cs typeface="Times New Roman" panose="02020603050405020304" charset="0"/>
                <a:sym typeface="+mn-ea"/>
              </a:rPr>
              <a:t>10MHz</a:t>
            </a:r>
            <a:r>
              <a:rPr lang="zh-CN" altLang="en-US" sz="2000" dirty="0">
                <a:latin typeface="+mn-ea"/>
                <a:cs typeface="Times New Roman" panose="02020603050405020304" charset="0"/>
                <a:sym typeface="+mn-ea"/>
              </a:rPr>
              <a:t>时钟下为</a:t>
            </a:r>
            <a:r>
              <a:rPr lang="en-US" altLang="zh-CN" sz="2000" dirty="0">
                <a:latin typeface="+mn-ea"/>
                <a:cs typeface="Times New Roman" panose="02020603050405020304" charset="0"/>
                <a:sym typeface="+mn-ea"/>
              </a:rPr>
              <a:t>1500ns</a:t>
            </a:r>
            <a:r>
              <a:rPr lang="zh-CN" altLang="en-US" sz="2000" dirty="0">
                <a:latin typeface="+mn-ea"/>
                <a:cs typeface="Times New Roman" panose="02020603050405020304" charset="0"/>
                <a:sym typeface="+mn-ea"/>
              </a:rPr>
              <a:t>，触发信号的频率上限由传输</a:t>
            </a:r>
            <a:r>
              <a:rPr lang="en-US" altLang="zh-CN" sz="2000" dirty="0" err="1">
                <a:solidFill>
                  <a:prstClr val="black"/>
                </a:solidFill>
                <a:latin typeface="+mn-ea"/>
                <a:cs typeface="Times New Roman" panose="02020603050405020304" charset="0"/>
                <a:sym typeface="+mn-ea"/>
              </a:rPr>
              <a:t>fID</a:t>
            </a:r>
            <a:r>
              <a:rPr lang="zh-CN" altLang="en-US" sz="2000" dirty="0">
                <a:solidFill>
                  <a:prstClr val="black"/>
                </a:solidFill>
                <a:latin typeface="+mn-ea"/>
                <a:cs typeface="Times New Roman" panose="02020603050405020304" charset="0"/>
                <a:sym typeface="+mn-ea"/>
              </a:rPr>
              <a:t>所需的最小时间确定</a:t>
            </a:r>
            <a:r>
              <a:rPr lang="zh-CN" altLang="en-US" sz="2000" dirty="0">
                <a:latin typeface="+mn-ea"/>
                <a:cs typeface="Times New Roman" panose="02020603050405020304" charset="0"/>
                <a:sym typeface="+mn-ea"/>
              </a:rPr>
              <a:t>。</a:t>
            </a:r>
            <a:endParaRPr lang="zh-CN" altLang="en-US" sz="2000" dirty="0">
              <a:solidFill>
                <a:prstClr val="black"/>
              </a:solidFill>
              <a:latin typeface="+mn-ea"/>
              <a:cs typeface="Times New Roman" panose="02020603050405020304" charset="0"/>
              <a:sym typeface="+mn-ea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87B1A0A-6E5B-B3BA-4469-7DFE5AA26F4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213860" y="2639060"/>
            <a:ext cx="431800" cy="36258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FE44D4B-22FD-FBED-2D46-F8001D3A69C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461250" y="2633980"/>
            <a:ext cx="431800" cy="36258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E152B1E7-B925-9CEC-76B5-A52E938A7EB1}"/>
              </a:ext>
            </a:extLst>
          </p:cNvPr>
          <p:cNvCxnSpPr>
            <a:stCxn id="9" idx="2"/>
          </p:cNvCxnSpPr>
          <p:nvPr>
            <p:custDataLst>
              <p:tags r:id="rId3"/>
            </p:custDataLst>
          </p:nvPr>
        </p:nvCxnSpPr>
        <p:spPr>
          <a:xfrm flipH="1">
            <a:off x="3772535" y="3001645"/>
            <a:ext cx="657225" cy="4806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DFD8C43E-6EC7-2DFF-405E-B027BAB89743}"/>
              </a:ext>
            </a:extLst>
          </p:cNvPr>
          <p:cNvCxnSpPr/>
          <p:nvPr>
            <p:custDataLst>
              <p:tags r:id="rId4"/>
            </p:custDataLst>
          </p:nvPr>
        </p:nvCxnSpPr>
        <p:spPr>
          <a:xfrm flipH="1">
            <a:off x="7039610" y="2996565"/>
            <a:ext cx="657225" cy="4806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596695C9-55AA-FAD1-B37F-CC2CEB1E63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438525" y="3531870"/>
            <a:ext cx="6381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33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822C641-FC82-76A8-AE4F-7CF572DEF0C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587490" y="3531870"/>
            <a:ext cx="6381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34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9024122-9F30-4F88-6A82-50F3A6EDE59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390775" y="2332355"/>
            <a:ext cx="22548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rgbClr val="FF0000"/>
                </a:solidFill>
              </a:rPr>
              <a:t>1 0 0 0 0  1 0 0 0 0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EEAC1B8-5082-D21D-D697-4F83849B42C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671185" y="2327275"/>
            <a:ext cx="23075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rgbClr val="FF0000"/>
                </a:solidFill>
              </a:rPr>
              <a:t>0 1 0 0 0  1 0 0 0 0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ED5B024-749F-19BA-4B21-67ADE504D0BA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898015" y="3531870"/>
            <a:ext cx="2254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0000100001=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7F10DCD-8DAC-0F95-480C-55718BD0F270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066665" y="3531870"/>
            <a:ext cx="18034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0000100010=</a:t>
            </a:r>
          </a:p>
        </p:txBody>
      </p:sp>
    </p:spTree>
    <p:extLst>
      <p:ext uri="{BB962C8B-B14F-4D97-AF65-F5344CB8AC3E}">
        <p14:creationId xmlns:p14="http://schemas.microsoft.com/office/powerpoint/2010/main" val="125955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AC464-1331-0CA3-438C-258F8DF94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4364D4D-B68B-3BFF-666E-02661FA9892F}"/>
              </a:ext>
            </a:extLst>
          </p:cNvPr>
          <p:cNvSpPr txBox="1"/>
          <p:nvPr/>
        </p:nvSpPr>
        <p:spPr>
          <a:xfrm>
            <a:off x="103433" y="235096"/>
            <a:ext cx="30402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733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项目进展</a:t>
            </a:r>
            <a:endParaRPr lang="en-US" altLang="zh-CN" sz="3733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A4F42A2-45E7-3B48-D923-1381CC9FFEAF}"/>
              </a:ext>
            </a:extLst>
          </p:cNvPr>
          <p:cNvSpPr txBox="1"/>
          <p:nvPr/>
        </p:nvSpPr>
        <p:spPr>
          <a:xfrm>
            <a:off x="313690" y="1342390"/>
            <a:ext cx="4558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DUT</a:t>
            </a:r>
            <a:r>
              <a:rPr lang="zh-CN" altLang="en-US" sz="2400" dirty="0"/>
              <a:t>：</a:t>
            </a:r>
            <a:r>
              <a:rPr lang="en-US" altLang="zh-CN" sz="2400" dirty="0"/>
              <a:t>40MHz</a:t>
            </a:r>
            <a:r>
              <a:rPr lang="zh-CN" altLang="en-US" sz="2400" dirty="0"/>
              <a:t>时钟测试结果</a:t>
            </a:r>
          </a:p>
        </p:txBody>
      </p:sp>
      <p:pic>
        <p:nvPicPr>
          <p:cNvPr id="7" name="图片 6" descr="cdc_40Mclk">
            <a:extLst>
              <a:ext uri="{FF2B5EF4-FFF2-40B4-BE49-F238E27FC236}">
                <a16:creationId xmlns:a16="http://schemas.microsoft.com/office/drawing/2014/main" id="{9052152B-69D0-92F0-0BDB-DD6EB66E4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72970"/>
            <a:ext cx="12192000" cy="325183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4EC8DA5-3559-BE97-3EF2-1600E3A8A0F7}"/>
              </a:ext>
            </a:extLst>
          </p:cNvPr>
          <p:cNvSpPr txBox="1"/>
          <p:nvPr/>
        </p:nvSpPr>
        <p:spPr>
          <a:xfrm>
            <a:off x="3627120" y="5795010"/>
            <a:ext cx="49377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问题：最后一个时钟周期没有将</a:t>
            </a:r>
            <a:r>
              <a:rPr lang="en-US" altLang="zh-CN">
                <a:solidFill>
                  <a:srgbClr val="FF0000"/>
                </a:solidFill>
              </a:rPr>
              <a:t>TRIG</a:t>
            </a:r>
            <a:r>
              <a:rPr lang="zh-CN" altLang="en-US">
                <a:solidFill>
                  <a:srgbClr val="FF0000"/>
                </a:solidFill>
              </a:rPr>
              <a:t>拉低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93CD550-909F-D992-C5AE-37787F258954}"/>
              </a:ext>
            </a:extLst>
          </p:cNvPr>
          <p:cNvSpPr/>
          <p:nvPr/>
        </p:nvSpPr>
        <p:spPr>
          <a:xfrm>
            <a:off x="8154670" y="3429635"/>
            <a:ext cx="240030" cy="723265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22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70737-6F7C-D063-0324-7CD49FF1E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D05D307-7719-6BDB-106E-846E4C21A9FC}"/>
              </a:ext>
            </a:extLst>
          </p:cNvPr>
          <p:cNvSpPr txBox="1"/>
          <p:nvPr/>
        </p:nvSpPr>
        <p:spPr>
          <a:xfrm>
            <a:off x="103433" y="235096"/>
            <a:ext cx="30402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733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项目进展</a:t>
            </a:r>
            <a:endParaRPr lang="en-US" altLang="zh-CN" sz="3733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 descr="cdc_80Mclk">
            <a:extLst>
              <a:ext uri="{FF2B5EF4-FFF2-40B4-BE49-F238E27FC236}">
                <a16:creationId xmlns:a16="http://schemas.microsoft.com/office/drawing/2014/main" id="{358011EF-07D9-AC60-0121-747DC95E67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8928"/>
          <a:stretch>
            <a:fillRect/>
          </a:stretch>
        </p:blipFill>
        <p:spPr>
          <a:xfrm>
            <a:off x="0" y="1860550"/>
            <a:ext cx="12192000" cy="1989455"/>
          </a:xfrm>
          <a:prstGeom prst="rect">
            <a:avLst/>
          </a:prstGeom>
        </p:spPr>
      </p:pic>
      <p:pic>
        <p:nvPicPr>
          <p:cNvPr id="5" name="图片 4" descr="cdc_80Mclk_1">
            <a:extLst>
              <a:ext uri="{FF2B5EF4-FFF2-40B4-BE49-F238E27FC236}">
                <a16:creationId xmlns:a16="http://schemas.microsoft.com/office/drawing/2014/main" id="{5C361CDD-1222-8D63-79C6-9DD524DAD6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7391"/>
          <a:stretch>
            <a:fillRect/>
          </a:stretch>
        </p:blipFill>
        <p:spPr>
          <a:xfrm>
            <a:off x="0" y="4337685"/>
            <a:ext cx="12192000" cy="20447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D6E0277-B500-2D22-E68A-0F8D52F25332}"/>
              </a:ext>
            </a:extLst>
          </p:cNvPr>
          <p:cNvSpPr txBox="1"/>
          <p:nvPr/>
        </p:nvSpPr>
        <p:spPr>
          <a:xfrm>
            <a:off x="4592320" y="3909695"/>
            <a:ext cx="3007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问题：连续事例混合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A5209A1-38A7-1AF5-992F-B560F46887C5}"/>
              </a:ext>
            </a:extLst>
          </p:cNvPr>
          <p:cNvSpPr txBox="1"/>
          <p:nvPr/>
        </p:nvSpPr>
        <p:spPr>
          <a:xfrm>
            <a:off x="5151120" y="6442075"/>
            <a:ext cx="217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问题：</a:t>
            </a:r>
            <a:r>
              <a:rPr lang="zh-CN">
                <a:solidFill>
                  <a:srgbClr val="FF0000"/>
                </a:solidFill>
              </a:rPr>
              <a:t>触发号乱码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C4C3050-19D6-91E8-FD75-D2D4A733C2B0}"/>
              </a:ext>
            </a:extLst>
          </p:cNvPr>
          <p:cNvSpPr txBox="1"/>
          <p:nvPr/>
        </p:nvSpPr>
        <p:spPr>
          <a:xfrm>
            <a:off x="313690" y="1342390"/>
            <a:ext cx="4558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DUT</a:t>
            </a:r>
            <a:r>
              <a:rPr lang="zh-CN" altLang="en-US" sz="2400" dirty="0"/>
              <a:t>：</a:t>
            </a:r>
            <a:r>
              <a:rPr lang="en-US" altLang="zh-CN" sz="2400" dirty="0"/>
              <a:t>80MHz</a:t>
            </a:r>
            <a:r>
              <a:rPr lang="zh-CN" altLang="en-US" sz="2400" dirty="0"/>
              <a:t>时钟测试结果</a:t>
            </a:r>
          </a:p>
        </p:txBody>
      </p:sp>
    </p:spTree>
    <p:extLst>
      <p:ext uri="{BB962C8B-B14F-4D97-AF65-F5344CB8AC3E}">
        <p14:creationId xmlns:p14="http://schemas.microsoft.com/office/powerpoint/2010/main" val="70846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71DE4-CF7A-0A51-7DD8-B3D52ED23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090F5E8-8207-F508-8849-65B685CAE38A}"/>
              </a:ext>
            </a:extLst>
          </p:cNvPr>
          <p:cNvSpPr txBox="1"/>
          <p:nvPr/>
        </p:nvSpPr>
        <p:spPr>
          <a:xfrm>
            <a:off x="103433" y="235096"/>
            <a:ext cx="30402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733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项目进展</a:t>
            </a:r>
            <a:endParaRPr lang="en-US" altLang="zh-CN" sz="3733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8E992E7-0C57-95F6-5D20-C54EEA15F41F}"/>
              </a:ext>
            </a:extLst>
          </p:cNvPr>
          <p:cNvSpPr txBox="1"/>
          <p:nvPr/>
        </p:nvSpPr>
        <p:spPr>
          <a:xfrm>
            <a:off x="373601" y="1286758"/>
            <a:ext cx="109069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3333FF"/>
                </a:solidFill>
              </a:rPr>
              <a:t>测试结论：</a:t>
            </a:r>
            <a:endParaRPr lang="en-US" altLang="zh-CN" sz="2400" b="1" dirty="0">
              <a:solidFill>
                <a:srgbClr val="3333FF"/>
              </a:solidFill>
            </a:endParaRPr>
          </a:p>
          <a:p>
            <a:endParaRPr lang="en-US" altLang="zh-CN" sz="2400" dirty="0">
              <a:solidFill>
                <a:srgbClr val="3333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CLK</a:t>
            </a:r>
            <a:r>
              <a:rPr lang="zh-CN" altLang="en-US" sz="2400" dirty="0"/>
              <a:t>为</a:t>
            </a:r>
            <a:r>
              <a:rPr lang="en-US" altLang="zh-CN" sz="2400" dirty="0"/>
              <a:t>10M</a:t>
            </a:r>
            <a:r>
              <a:rPr lang="zh-CN" altLang="en-US" sz="2400" dirty="0"/>
              <a:t>时，递增触发号连续正确传输</a:t>
            </a:r>
            <a:endParaRPr lang="en-US" altLang="zh-C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CLK</a:t>
            </a:r>
            <a:r>
              <a:rPr lang="zh-CN" altLang="en-US" sz="2400" dirty="0"/>
              <a:t>为</a:t>
            </a:r>
            <a:r>
              <a:rPr lang="en-US" altLang="zh-CN" sz="2400" dirty="0"/>
              <a:t>40M</a:t>
            </a:r>
            <a:r>
              <a:rPr lang="zh-CN" altLang="en-US" sz="2400" dirty="0"/>
              <a:t>时，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存在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最后一个时钟周期没有将TRIG拉低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的问题（已修改固件，待测试）</a:t>
            </a:r>
            <a:endParaRPr lang="en-US" altLang="zh-CN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CLK</a:t>
            </a:r>
            <a:r>
              <a:rPr lang="zh-CN" altLang="en-US" sz="2400" dirty="0"/>
              <a:t>为</a:t>
            </a:r>
            <a:r>
              <a:rPr lang="en-US" altLang="zh-CN" sz="2400" dirty="0"/>
              <a:t>80M</a:t>
            </a:r>
            <a:r>
              <a:rPr lang="zh-CN" altLang="en-US" sz="2400" dirty="0"/>
              <a:t>时，无法正确传输，触发号乱码（</a:t>
            </a:r>
            <a:r>
              <a:rPr lang="en-US" altLang="zh-CN" sz="2400" dirty="0"/>
              <a:t>FPGA</a:t>
            </a:r>
            <a:r>
              <a:rPr lang="zh-CN" altLang="en-US" sz="2400" dirty="0"/>
              <a:t>内部时钟频率过低导致）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9955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63CC6-A0BA-7DD6-8CB6-8D1599295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BDBBB6D2-62AE-D6D4-55AB-7DAE07126599}"/>
              </a:ext>
            </a:extLst>
          </p:cNvPr>
          <p:cNvSpPr txBox="1"/>
          <p:nvPr/>
        </p:nvSpPr>
        <p:spPr>
          <a:xfrm>
            <a:off x="103433" y="235096"/>
            <a:ext cx="30402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733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项目进展</a:t>
            </a:r>
            <a:endParaRPr lang="en-US" altLang="zh-CN" sz="3733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5C8C387-0C5C-E440-E057-9C091B083A58}"/>
              </a:ext>
            </a:extLst>
          </p:cNvPr>
          <p:cNvSpPr txBox="1"/>
          <p:nvPr/>
        </p:nvSpPr>
        <p:spPr>
          <a:xfrm>
            <a:off x="407368" y="1130936"/>
            <a:ext cx="8352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800"/>
              </a:spcAft>
            </a:pPr>
            <a:r>
              <a:rPr lang="en-US" altLang="zh-CN" sz="2400" b="1" dirty="0">
                <a:solidFill>
                  <a:srgbClr val="3333FF"/>
                </a:solidFill>
                <a:latin typeface="+mn-ea"/>
              </a:rPr>
              <a:t>⑤ HPES-TLU</a:t>
            </a:r>
            <a:r>
              <a:rPr lang="zh-CN" altLang="en-US" sz="2400" b="1" dirty="0">
                <a:solidFill>
                  <a:srgbClr val="3333FF"/>
                </a:solidFill>
                <a:latin typeface="+mn-ea"/>
              </a:rPr>
              <a:t>和</a:t>
            </a:r>
            <a:r>
              <a:rPr lang="en-US" altLang="zh-CN" sz="2400" b="1" dirty="0">
                <a:solidFill>
                  <a:srgbClr val="3333FF"/>
                </a:solidFill>
                <a:latin typeface="+mn-ea"/>
                <a:sym typeface="+mn-ea"/>
              </a:rPr>
              <a:t>Telescope</a:t>
            </a:r>
            <a:r>
              <a:rPr lang="zh-CN" altLang="en-US" sz="2400" b="1" dirty="0">
                <a:solidFill>
                  <a:srgbClr val="3333FF"/>
                </a:solidFill>
                <a:latin typeface="+mn-ea"/>
                <a:sym typeface="+mn-ea"/>
              </a:rPr>
              <a:t>第二次联调测试</a:t>
            </a:r>
            <a:endParaRPr lang="en-US" altLang="zh-CN" sz="2400" b="1" dirty="0">
              <a:solidFill>
                <a:srgbClr val="3333FF"/>
              </a:solidFill>
              <a:latin typeface="+mn-ea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747FB2B-7C68-3E92-A33E-65861CBFB1BF}"/>
              </a:ext>
            </a:extLst>
          </p:cNvPr>
          <p:cNvSpPr txBox="1"/>
          <p:nvPr/>
        </p:nvSpPr>
        <p:spPr>
          <a:xfrm>
            <a:off x="398144" y="1619155"/>
            <a:ext cx="108104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+mn-ea"/>
              </a:rPr>
              <a:t>依前述测试结果，</a:t>
            </a:r>
            <a:r>
              <a:rPr lang="en-US" altLang="zh-CN" sz="2000" dirty="0"/>
              <a:t>CLK</a:t>
            </a:r>
            <a:r>
              <a:rPr lang="zh-CN" altLang="en-US" sz="2000" dirty="0"/>
              <a:t>为</a:t>
            </a:r>
            <a:r>
              <a:rPr lang="en-US" altLang="zh-CN" sz="2000" dirty="0"/>
              <a:t>40M</a:t>
            </a:r>
            <a:r>
              <a:rPr lang="zh-CN" altLang="en-US" sz="2000" dirty="0"/>
              <a:t>时，</a:t>
            </a: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最后一个时钟周期没有将TRIG拉低</a:t>
            </a:r>
            <a:r>
              <a: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。</a:t>
            </a: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TLU</a:t>
            </a:r>
            <a:r>
              <a: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和</a:t>
            </a: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Telescope</a:t>
            </a:r>
            <a:r>
              <a: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开发人员共同讨论分析后，修改了固件。双方与</a:t>
            </a: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7</a:t>
            </a:r>
            <a:r>
              <a: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月份在郑大进行了第二次测试，可能因电源芯片损坏的原因，未联调成功，待</a:t>
            </a: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Telescope</a:t>
            </a:r>
            <a:r>
              <a: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硬件更新后，再次联调。</a:t>
            </a:r>
            <a:endParaRPr lang="en-US" altLang="zh-CN" sz="20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4F38493-649A-A6A8-5DBE-9785AB7D82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0"/>
          <a:stretch>
            <a:fillRect/>
          </a:stretch>
        </p:blipFill>
        <p:spPr>
          <a:xfrm>
            <a:off x="47328" y="2708920"/>
            <a:ext cx="6999770" cy="367240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09EB0B-B970-8CE4-05F4-8174729897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6" t="7963" r="11428" b="13250"/>
          <a:stretch>
            <a:fillRect/>
          </a:stretch>
        </p:blipFill>
        <p:spPr>
          <a:xfrm>
            <a:off x="7149705" y="2708920"/>
            <a:ext cx="4943201" cy="367240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墨迹 11">
                <a:extLst>
                  <a:ext uri="{FF2B5EF4-FFF2-40B4-BE49-F238E27FC236}">
                    <a16:creationId xmlns:a16="http://schemas.microsoft.com/office/drawing/2014/main" id="{B84902A9-E7E1-93F4-BC9A-A4FE941A6031}"/>
                  </a:ext>
                </a:extLst>
              </p14:cNvPr>
              <p14:cNvContentPartPr/>
              <p14:nvPr/>
            </p14:nvContentPartPr>
            <p14:xfrm>
              <a:off x="10266153" y="4041511"/>
              <a:ext cx="360" cy="360"/>
            </p14:xfrm>
          </p:contentPart>
        </mc:Choice>
        <mc:Fallback xmlns="">
          <p:pic>
            <p:nvPicPr>
              <p:cNvPr id="12" name="墨迹 11">
                <a:extLst>
                  <a:ext uri="{FF2B5EF4-FFF2-40B4-BE49-F238E27FC236}">
                    <a16:creationId xmlns:a16="http://schemas.microsoft.com/office/drawing/2014/main" id="{B84902A9-E7E1-93F4-BC9A-A4FE941A603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60033" y="4035391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墨迹 12">
                <a:extLst>
                  <a:ext uri="{FF2B5EF4-FFF2-40B4-BE49-F238E27FC236}">
                    <a16:creationId xmlns:a16="http://schemas.microsoft.com/office/drawing/2014/main" id="{C49E9082-D86B-8EF5-E1C4-FCC7B1C9B674}"/>
                  </a:ext>
                </a:extLst>
              </p14:cNvPr>
              <p14:cNvContentPartPr/>
              <p14:nvPr/>
            </p14:nvContentPartPr>
            <p14:xfrm>
              <a:off x="10274433" y="4082551"/>
              <a:ext cx="360" cy="360"/>
            </p14:xfrm>
          </p:contentPart>
        </mc:Choice>
        <mc:Fallback xmlns="">
          <p:pic>
            <p:nvPicPr>
              <p:cNvPr id="13" name="墨迹 12">
                <a:extLst>
                  <a:ext uri="{FF2B5EF4-FFF2-40B4-BE49-F238E27FC236}">
                    <a16:creationId xmlns:a16="http://schemas.microsoft.com/office/drawing/2014/main" id="{C49E9082-D86B-8EF5-E1C4-FCC7B1C9B67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68313" y="4076431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墨迹 13">
                <a:extLst>
                  <a:ext uri="{FF2B5EF4-FFF2-40B4-BE49-F238E27FC236}">
                    <a16:creationId xmlns:a16="http://schemas.microsoft.com/office/drawing/2014/main" id="{8D8FF714-99FA-EF24-2F8F-16F8D742FA78}"/>
                  </a:ext>
                </a:extLst>
              </p14:cNvPr>
              <p14:cNvContentPartPr/>
              <p14:nvPr/>
            </p14:nvContentPartPr>
            <p14:xfrm>
              <a:off x="1271553" y="-1297047"/>
              <a:ext cx="1800" cy="360"/>
            </p14:xfrm>
          </p:contentPart>
        </mc:Choice>
        <mc:Fallback xmlns="">
          <p:pic>
            <p:nvPicPr>
              <p:cNvPr id="14" name="墨迹 13">
                <a:extLst>
                  <a:ext uri="{FF2B5EF4-FFF2-40B4-BE49-F238E27FC236}">
                    <a16:creationId xmlns:a16="http://schemas.microsoft.com/office/drawing/2014/main" id="{8D8FF714-99FA-EF24-2F8F-16F8D742FA7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65433" y="-1303167"/>
                <a:ext cx="1404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墨迹 16">
                <a:extLst>
                  <a:ext uri="{FF2B5EF4-FFF2-40B4-BE49-F238E27FC236}">
                    <a16:creationId xmlns:a16="http://schemas.microsoft.com/office/drawing/2014/main" id="{56C97BA7-8A11-DEEE-EE43-5C03929F91A3}"/>
                  </a:ext>
                </a:extLst>
              </p14:cNvPr>
              <p14:cNvContentPartPr/>
              <p14:nvPr/>
            </p14:nvContentPartPr>
            <p14:xfrm>
              <a:off x="9185073" y="7839033"/>
              <a:ext cx="360" cy="360"/>
            </p14:xfrm>
          </p:contentPart>
        </mc:Choice>
        <mc:Fallback xmlns="">
          <p:pic>
            <p:nvPicPr>
              <p:cNvPr id="17" name="墨迹 16">
                <a:extLst>
                  <a:ext uri="{FF2B5EF4-FFF2-40B4-BE49-F238E27FC236}">
                    <a16:creationId xmlns:a16="http://schemas.microsoft.com/office/drawing/2014/main" id="{56C97BA7-8A11-DEEE-EE43-5C03929F91A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178953" y="7832913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9" name="墨迹 28">
                <a:extLst>
                  <a:ext uri="{FF2B5EF4-FFF2-40B4-BE49-F238E27FC236}">
                    <a16:creationId xmlns:a16="http://schemas.microsoft.com/office/drawing/2014/main" id="{B92BC556-388B-52AA-67C5-733DEF57EB3C}"/>
                  </a:ext>
                </a:extLst>
              </p14:cNvPr>
              <p14:cNvContentPartPr/>
              <p14:nvPr/>
            </p14:nvContentPartPr>
            <p14:xfrm>
              <a:off x="7369173" y="4834702"/>
              <a:ext cx="1175100" cy="1392719"/>
            </p14:xfrm>
          </p:contentPart>
        </mc:Choice>
        <mc:Fallback xmlns="">
          <p:pic>
            <p:nvPicPr>
              <p:cNvPr id="29" name="墨迹 28">
                <a:extLst>
                  <a:ext uri="{FF2B5EF4-FFF2-40B4-BE49-F238E27FC236}">
                    <a16:creationId xmlns:a16="http://schemas.microsoft.com/office/drawing/2014/main" id="{B92BC556-388B-52AA-67C5-733DEF57EB3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360175" y="4825703"/>
                <a:ext cx="1192735" cy="14103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0" name="墨迹 29">
                <a:extLst>
                  <a:ext uri="{FF2B5EF4-FFF2-40B4-BE49-F238E27FC236}">
                    <a16:creationId xmlns:a16="http://schemas.microsoft.com/office/drawing/2014/main" id="{336DE3CE-3115-7CDC-6D8E-FD0AFD8B9F21}"/>
                  </a:ext>
                </a:extLst>
              </p14:cNvPr>
              <p14:cNvContentPartPr/>
              <p14:nvPr/>
            </p14:nvContentPartPr>
            <p14:xfrm>
              <a:off x="9592456" y="4028295"/>
              <a:ext cx="1832136" cy="1742512"/>
            </p14:xfrm>
          </p:contentPart>
        </mc:Choice>
        <mc:Fallback xmlns="">
          <p:pic>
            <p:nvPicPr>
              <p:cNvPr id="30" name="墨迹 29">
                <a:extLst>
                  <a:ext uri="{FF2B5EF4-FFF2-40B4-BE49-F238E27FC236}">
                    <a16:creationId xmlns:a16="http://schemas.microsoft.com/office/drawing/2014/main" id="{336DE3CE-3115-7CDC-6D8E-FD0AFD8B9F2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583456" y="4019296"/>
                <a:ext cx="1849777" cy="17601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2" name="墨迹 31">
                <a:extLst>
                  <a:ext uri="{FF2B5EF4-FFF2-40B4-BE49-F238E27FC236}">
                    <a16:creationId xmlns:a16="http://schemas.microsoft.com/office/drawing/2014/main" id="{98BD0867-B2D7-0E7C-D7E4-26D9249E4599}"/>
                  </a:ext>
                </a:extLst>
              </p14:cNvPr>
              <p14:cNvContentPartPr/>
              <p14:nvPr/>
            </p14:nvContentPartPr>
            <p14:xfrm>
              <a:off x="4583832" y="4332741"/>
              <a:ext cx="1152128" cy="645977"/>
            </p14:xfrm>
          </p:contentPart>
        </mc:Choice>
        <mc:Fallback xmlns="">
          <p:pic>
            <p:nvPicPr>
              <p:cNvPr id="32" name="墨迹 31">
                <a:extLst>
                  <a:ext uri="{FF2B5EF4-FFF2-40B4-BE49-F238E27FC236}">
                    <a16:creationId xmlns:a16="http://schemas.microsoft.com/office/drawing/2014/main" id="{98BD0867-B2D7-0E7C-D7E4-26D9249E459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574834" y="4323744"/>
                <a:ext cx="1169764" cy="6636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3" name="墨迹 32">
                <a:extLst>
                  <a:ext uri="{FF2B5EF4-FFF2-40B4-BE49-F238E27FC236}">
                    <a16:creationId xmlns:a16="http://schemas.microsoft.com/office/drawing/2014/main" id="{571AAA70-D3C1-47C5-3D31-5334ACB9160F}"/>
                  </a:ext>
                </a:extLst>
              </p14:cNvPr>
              <p14:cNvContentPartPr/>
              <p14:nvPr/>
            </p14:nvContentPartPr>
            <p14:xfrm>
              <a:off x="1968573" y="4359449"/>
              <a:ext cx="1567076" cy="763286"/>
            </p14:xfrm>
          </p:contentPart>
        </mc:Choice>
        <mc:Fallback xmlns="">
          <p:pic>
            <p:nvPicPr>
              <p:cNvPr id="33" name="墨迹 32">
                <a:extLst>
                  <a:ext uri="{FF2B5EF4-FFF2-40B4-BE49-F238E27FC236}">
                    <a16:creationId xmlns:a16="http://schemas.microsoft.com/office/drawing/2014/main" id="{571AAA70-D3C1-47C5-3D31-5334ACB9160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959573" y="4350452"/>
                <a:ext cx="1584716" cy="780920"/>
              </a:xfrm>
              <a:prstGeom prst="rect">
                <a:avLst/>
              </a:prstGeom>
            </p:spPr>
          </p:pic>
        </mc:Fallback>
      </mc:AlternateContent>
      <p:sp>
        <p:nvSpPr>
          <p:cNvPr id="34" name="文本框 33">
            <a:extLst>
              <a:ext uri="{FF2B5EF4-FFF2-40B4-BE49-F238E27FC236}">
                <a16:creationId xmlns:a16="http://schemas.microsoft.com/office/drawing/2014/main" id="{28E20CF4-D02B-65C6-882C-841999F29999}"/>
              </a:ext>
            </a:extLst>
          </p:cNvPr>
          <p:cNvSpPr txBox="1"/>
          <p:nvPr/>
        </p:nvSpPr>
        <p:spPr>
          <a:xfrm>
            <a:off x="2199716" y="5198033"/>
            <a:ext cx="11047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Telescope</a:t>
            </a:r>
            <a:endParaRPr lang="zh-CN" altLang="en-US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19D0FD0C-CAF2-7FFA-48B6-46B3756FC2A6}"/>
              </a:ext>
            </a:extLst>
          </p:cNvPr>
          <p:cNvSpPr txBox="1"/>
          <p:nvPr/>
        </p:nvSpPr>
        <p:spPr>
          <a:xfrm>
            <a:off x="4602365" y="5122735"/>
            <a:ext cx="5371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TLU</a:t>
            </a:r>
            <a:endParaRPr lang="zh-CN" altLang="en-US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D6337C5F-BBDC-5EA5-199A-F461B7DF425C}"/>
              </a:ext>
            </a:extLst>
          </p:cNvPr>
          <p:cNvSpPr txBox="1"/>
          <p:nvPr/>
        </p:nvSpPr>
        <p:spPr>
          <a:xfrm>
            <a:off x="7485400" y="4352238"/>
            <a:ext cx="11047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Telescope</a:t>
            </a:r>
            <a:endParaRPr lang="zh-CN" altLang="en-US" dirty="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F45F04BB-A90A-03B9-55FB-34EC48C39F5E}"/>
              </a:ext>
            </a:extLst>
          </p:cNvPr>
          <p:cNvSpPr txBox="1"/>
          <p:nvPr/>
        </p:nvSpPr>
        <p:spPr>
          <a:xfrm>
            <a:off x="10416480" y="5858089"/>
            <a:ext cx="5371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TLU</a:t>
            </a:r>
            <a:endParaRPr lang="zh-CN" altLang="en-US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D4D3165B-56AF-BB70-210D-80ED0ABDBA08}"/>
              </a:ext>
            </a:extLst>
          </p:cNvPr>
          <p:cNvSpPr txBox="1"/>
          <p:nvPr/>
        </p:nvSpPr>
        <p:spPr>
          <a:xfrm>
            <a:off x="4043152" y="3137955"/>
            <a:ext cx="8771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dirty="0"/>
              <a:t>信号源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D35A9AB9-7E2D-30E3-5D1F-E4F8F488E3E5}"/>
              </a:ext>
            </a:extLst>
          </p:cNvPr>
          <p:cNvSpPr txBox="1"/>
          <p:nvPr/>
        </p:nvSpPr>
        <p:spPr>
          <a:xfrm>
            <a:off x="1802557" y="2832337"/>
            <a:ext cx="9909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PC-Linux</a:t>
            </a:r>
            <a:endParaRPr lang="zh-CN" altLang="en-US" dirty="0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1E47C0B0-E46F-FD37-0DE4-DA474910EAD9}"/>
              </a:ext>
            </a:extLst>
          </p:cNvPr>
          <p:cNvSpPr txBox="1"/>
          <p:nvPr/>
        </p:nvSpPr>
        <p:spPr>
          <a:xfrm>
            <a:off x="633258" y="5158374"/>
            <a:ext cx="6463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dirty="0"/>
              <a:t>电源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1" name="墨迹 40">
                <a:extLst>
                  <a:ext uri="{FF2B5EF4-FFF2-40B4-BE49-F238E27FC236}">
                    <a16:creationId xmlns:a16="http://schemas.microsoft.com/office/drawing/2014/main" id="{3D42C934-3142-F0DE-E6EB-7CC667EF9FCE}"/>
                  </a:ext>
                </a:extLst>
              </p14:cNvPr>
              <p14:cNvContentPartPr/>
              <p14:nvPr/>
            </p14:nvContentPartPr>
            <p14:xfrm>
              <a:off x="172885" y="3255586"/>
              <a:ext cx="1314603" cy="1723131"/>
            </p14:xfrm>
          </p:contentPart>
        </mc:Choice>
        <mc:Fallback xmlns="">
          <p:pic>
            <p:nvPicPr>
              <p:cNvPr id="41" name="墨迹 40">
                <a:extLst>
                  <a:ext uri="{FF2B5EF4-FFF2-40B4-BE49-F238E27FC236}">
                    <a16:creationId xmlns:a16="http://schemas.microsoft.com/office/drawing/2014/main" id="{3D42C934-3142-F0DE-E6EB-7CC667EF9FC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63886" y="3246587"/>
                <a:ext cx="1332241" cy="17407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2" name="墨迹 41">
                <a:extLst>
                  <a:ext uri="{FF2B5EF4-FFF2-40B4-BE49-F238E27FC236}">
                    <a16:creationId xmlns:a16="http://schemas.microsoft.com/office/drawing/2014/main" id="{7A6B4E02-82DE-D9E3-AB8D-5943EED56E4F}"/>
                  </a:ext>
                </a:extLst>
              </p14:cNvPr>
              <p14:cNvContentPartPr/>
              <p14:nvPr/>
            </p14:nvContentPartPr>
            <p14:xfrm>
              <a:off x="1728952" y="3261713"/>
              <a:ext cx="697309" cy="763286"/>
            </p14:xfrm>
          </p:contentPart>
        </mc:Choice>
        <mc:Fallback xmlns="">
          <p:pic>
            <p:nvPicPr>
              <p:cNvPr id="42" name="墨迹 41">
                <a:extLst>
                  <a:ext uri="{FF2B5EF4-FFF2-40B4-BE49-F238E27FC236}">
                    <a16:creationId xmlns:a16="http://schemas.microsoft.com/office/drawing/2014/main" id="{7A6B4E02-82DE-D9E3-AB8D-5943EED56E4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719957" y="3252716"/>
                <a:ext cx="714940" cy="78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3" name="墨迹 42">
                <a:extLst>
                  <a:ext uri="{FF2B5EF4-FFF2-40B4-BE49-F238E27FC236}">
                    <a16:creationId xmlns:a16="http://schemas.microsoft.com/office/drawing/2014/main" id="{A3F3DFE6-FE95-7CCA-912D-9FEE7EBF77E6}"/>
                  </a:ext>
                </a:extLst>
              </p14:cNvPr>
              <p14:cNvContentPartPr/>
              <p14:nvPr/>
            </p14:nvContentPartPr>
            <p14:xfrm>
              <a:off x="4082805" y="3579295"/>
              <a:ext cx="697309" cy="628294"/>
            </p14:xfrm>
          </p:contentPart>
        </mc:Choice>
        <mc:Fallback xmlns="">
          <p:pic>
            <p:nvPicPr>
              <p:cNvPr id="43" name="墨迹 42">
                <a:extLst>
                  <a:ext uri="{FF2B5EF4-FFF2-40B4-BE49-F238E27FC236}">
                    <a16:creationId xmlns:a16="http://schemas.microsoft.com/office/drawing/2014/main" id="{A3F3DFE6-FE95-7CCA-912D-9FEE7EBF77E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073810" y="3570299"/>
                <a:ext cx="714940" cy="64592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3884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BD84F-EAF6-B8C2-443E-D789FACDC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C804BC6A-8BB3-600F-AD28-B179A4B972A3}"/>
              </a:ext>
            </a:extLst>
          </p:cNvPr>
          <p:cNvSpPr txBox="1"/>
          <p:nvPr/>
        </p:nvSpPr>
        <p:spPr>
          <a:xfrm>
            <a:off x="103433" y="235096"/>
            <a:ext cx="30402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733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项目进展</a:t>
            </a:r>
            <a:endParaRPr lang="en-US" altLang="zh-CN" sz="3733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4A032BF-7401-879D-CEFF-47FA3E143389}"/>
              </a:ext>
            </a:extLst>
          </p:cNvPr>
          <p:cNvSpPr txBox="1"/>
          <p:nvPr/>
        </p:nvSpPr>
        <p:spPr>
          <a:xfrm>
            <a:off x="407368" y="1119707"/>
            <a:ext cx="8352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800"/>
              </a:spcAft>
            </a:pPr>
            <a:r>
              <a:rPr lang="zh-CN" altLang="en-US" sz="2400" b="1" dirty="0">
                <a:solidFill>
                  <a:srgbClr val="3333FF"/>
                </a:solidFill>
                <a:latin typeface="+mn-ea"/>
              </a:rPr>
              <a:t>⑥ </a:t>
            </a:r>
            <a:r>
              <a:rPr lang="en-US" altLang="zh-CN" sz="2400" b="1" dirty="0">
                <a:solidFill>
                  <a:srgbClr val="3333FF"/>
                </a:solidFill>
                <a:latin typeface="+mn-ea"/>
              </a:rPr>
              <a:t>coarse ID</a:t>
            </a:r>
            <a:r>
              <a:rPr lang="zh-CN" altLang="en-US" sz="2400" b="1" dirty="0">
                <a:solidFill>
                  <a:srgbClr val="3333FF"/>
                </a:solidFill>
                <a:latin typeface="+mn-ea"/>
              </a:rPr>
              <a:t>传输通信协议的开发</a:t>
            </a:r>
            <a:endParaRPr lang="en-US" altLang="zh-CN" sz="2400" b="1" dirty="0">
              <a:solidFill>
                <a:srgbClr val="3333FF"/>
              </a:solidFill>
              <a:latin typeface="+mn-ea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9F44115-5A2E-A064-772B-536E22B56FC3}"/>
              </a:ext>
            </a:extLst>
          </p:cNvPr>
          <p:cNvSpPr txBox="1"/>
          <p:nvPr/>
        </p:nvSpPr>
        <p:spPr>
          <a:xfrm>
            <a:off x="407368" y="1567440"/>
            <a:ext cx="1137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/>
              <a:t>对</a:t>
            </a:r>
            <a:r>
              <a:rPr lang="en-US" altLang="zh-CN" sz="2000" dirty="0"/>
              <a:t>coarse ID</a:t>
            </a:r>
            <a:r>
              <a:rPr lang="zh-CN" altLang="en-US" sz="2000" dirty="0"/>
              <a:t>传输的固件开发已完成，并进行了仿真，可连续传输</a:t>
            </a:r>
            <a:r>
              <a:rPr lang="en-US" altLang="zh-CN" sz="2000" dirty="0"/>
              <a:t>coarse ID</a:t>
            </a:r>
            <a:r>
              <a:rPr lang="zh-CN" altLang="en-US" sz="2000" dirty="0"/>
              <a:t>，结果如下图。因暂无配合的</a:t>
            </a:r>
            <a:r>
              <a:rPr lang="en-US" altLang="zh-CN" sz="2000" dirty="0"/>
              <a:t>DUT</a:t>
            </a:r>
            <a:r>
              <a:rPr lang="zh-CN" altLang="en-US" sz="2000" dirty="0"/>
              <a:t>，还未进行联调测试。</a:t>
            </a:r>
            <a:endParaRPr lang="en-US" altLang="zh-CN" sz="2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墨迹 13">
                <a:extLst>
                  <a:ext uri="{FF2B5EF4-FFF2-40B4-BE49-F238E27FC236}">
                    <a16:creationId xmlns:a16="http://schemas.microsoft.com/office/drawing/2014/main" id="{8C629194-0EB1-8F40-CE49-8F194E1A7E61}"/>
                  </a:ext>
                </a:extLst>
              </p14:cNvPr>
              <p14:cNvContentPartPr/>
              <p14:nvPr/>
            </p14:nvContentPartPr>
            <p14:xfrm>
              <a:off x="1271553" y="-1297047"/>
              <a:ext cx="1800" cy="360"/>
            </p14:xfrm>
          </p:contentPart>
        </mc:Choice>
        <mc:Fallback xmlns="">
          <p:pic>
            <p:nvPicPr>
              <p:cNvPr id="14" name="墨迹 13">
                <a:extLst>
                  <a:ext uri="{FF2B5EF4-FFF2-40B4-BE49-F238E27FC236}">
                    <a16:creationId xmlns:a16="http://schemas.microsoft.com/office/drawing/2014/main" id="{009EBC3D-5B7E-BC96-9E36-A979AEEBC3B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65433" y="-1303167"/>
                <a:ext cx="1404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" name="墨迹 16">
                <a:extLst>
                  <a:ext uri="{FF2B5EF4-FFF2-40B4-BE49-F238E27FC236}">
                    <a16:creationId xmlns:a16="http://schemas.microsoft.com/office/drawing/2014/main" id="{3561812E-60CF-FFFE-A20A-62D8EBC0ED20}"/>
                  </a:ext>
                </a:extLst>
              </p14:cNvPr>
              <p14:cNvContentPartPr/>
              <p14:nvPr/>
            </p14:nvContentPartPr>
            <p14:xfrm>
              <a:off x="9185073" y="7839033"/>
              <a:ext cx="360" cy="360"/>
            </p14:xfrm>
          </p:contentPart>
        </mc:Choice>
        <mc:Fallback xmlns="">
          <p:pic>
            <p:nvPicPr>
              <p:cNvPr id="17" name="墨迹 16">
                <a:extLst>
                  <a:ext uri="{FF2B5EF4-FFF2-40B4-BE49-F238E27FC236}">
                    <a16:creationId xmlns:a16="http://schemas.microsoft.com/office/drawing/2014/main" id="{82170715-DC89-281C-7953-04576C43D66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78953" y="7832913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9D0A6EC5-721B-01B3-4302-BF761C76C3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2236370"/>
            <a:ext cx="7560121" cy="457700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墨迹 7">
                <a:extLst>
                  <a:ext uri="{FF2B5EF4-FFF2-40B4-BE49-F238E27FC236}">
                    <a16:creationId xmlns:a16="http://schemas.microsoft.com/office/drawing/2014/main" id="{E29B8FE5-80F4-7427-1B2D-61670D5FF199}"/>
                  </a:ext>
                </a:extLst>
              </p14:cNvPr>
              <p14:cNvContentPartPr/>
              <p14:nvPr/>
            </p14:nvContentPartPr>
            <p14:xfrm>
              <a:off x="4871865" y="3892552"/>
              <a:ext cx="4321960" cy="983148"/>
            </p14:xfrm>
          </p:contentPart>
        </mc:Choice>
        <mc:Fallback>
          <p:pic>
            <p:nvPicPr>
              <p:cNvPr id="8" name="墨迹 7">
                <a:extLst>
                  <a:ext uri="{FF2B5EF4-FFF2-40B4-BE49-F238E27FC236}">
                    <a16:creationId xmlns:a16="http://schemas.microsoft.com/office/drawing/2014/main" id="{E29B8FE5-80F4-7427-1B2D-61670D5FF19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862863" y="3883555"/>
                <a:ext cx="4339604" cy="100078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305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F73C3-08DD-29A1-4F81-5C4A86488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C8B695A-E447-3978-A2D7-D25CDEF44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1537363"/>
            <a:ext cx="7587747" cy="525622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F81BFFA-A870-BD7F-5B4D-447230622D75}"/>
              </a:ext>
            </a:extLst>
          </p:cNvPr>
          <p:cNvSpPr txBox="1"/>
          <p:nvPr/>
        </p:nvSpPr>
        <p:spPr>
          <a:xfrm>
            <a:off x="103433" y="235096"/>
            <a:ext cx="30402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733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项目进展</a:t>
            </a:r>
            <a:endParaRPr lang="en-US" altLang="zh-CN" sz="3733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BD24336-17D3-7194-60FD-D2A92B6CC742}"/>
              </a:ext>
            </a:extLst>
          </p:cNvPr>
          <p:cNvSpPr txBox="1"/>
          <p:nvPr/>
        </p:nvSpPr>
        <p:spPr>
          <a:xfrm>
            <a:off x="407368" y="1124744"/>
            <a:ext cx="1137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/>
              <a:t>递增</a:t>
            </a:r>
            <a:r>
              <a:rPr lang="en-US" altLang="zh-CN" sz="2000" dirty="0"/>
              <a:t>coarse ID</a:t>
            </a:r>
            <a:r>
              <a:rPr lang="zh-CN" altLang="en-US" sz="2000" dirty="0"/>
              <a:t>传输仿真</a:t>
            </a:r>
            <a:endParaRPr lang="en-US" altLang="zh-CN" sz="2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墨迹 13">
                <a:extLst>
                  <a:ext uri="{FF2B5EF4-FFF2-40B4-BE49-F238E27FC236}">
                    <a16:creationId xmlns:a16="http://schemas.microsoft.com/office/drawing/2014/main" id="{CCA3A0D2-13A3-0513-E0E5-D766699633FA}"/>
                  </a:ext>
                </a:extLst>
              </p14:cNvPr>
              <p14:cNvContentPartPr/>
              <p14:nvPr/>
            </p14:nvContentPartPr>
            <p14:xfrm>
              <a:off x="1271553" y="-1297047"/>
              <a:ext cx="1800" cy="360"/>
            </p14:xfrm>
          </p:contentPart>
        </mc:Choice>
        <mc:Fallback xmlns="">
          <p:pic>
            <p:nvPicPr>
              <p:cNvPr id="14" name="墨迹 13">
                <a:extLst>
                  <a:ext uri="{FF2B5EF4-FFF2-40B4-BE49-F238E27FC236}">
                    <a16:creationId xmlns:a16="http://schemas.microsoft.com/office/drawing/2014/main" id="{009EBC3D-5B7E-BC96-9E36-A979AEEBC3B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65433" y="-1303167"/>
                <a:ext cx="1404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墨迹 16">
                <a:extLst>
                  <a:ext uri="{FF2B5EF4-FFF2-40B4-BE49-F238E27FC236}">
                    <a16:creationId xmlns:a16="http://schemas.microsoft.com/office/drawing/2014/main" id="{4B8642F8-4084-270C-D444-0766F8DECD0C}"/>
                  </a:ext>
                </a:extLst>
              </p14:cNvPr>
              <p14:cNvContentPartPr/>
              <p14:nvPr/>
            </p14:nvContentPartPr>
            <p14:xfrm>
              <a:off x="9185073" y="7839033"/>
              <a:ext cx="360" cy="360"/>
            </p14:xfrm>
          </p:contentPart>
        </mc:Choice>
        <mc:Fallback xmlns="">
          <p:pic>
            <p:nvPicPr>
              <p:cNvPr id="17" name="墨迹 16">
                <a:extLst>
                  <a:ext uri="{FF2B5EF4-FFF2-40B4-BE49-F238E27FC236}">
                    <a16:creationId xmlns:a16="http://schemas.microsoft.com/office/drawing/2014/main" id="{82170715-DC89-281C-7953-04576C43D66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178953" y="7832913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墨迹 7">
                <a:extLst>
                  <a:ext uri="{FF2B5EF4-FFF2-40B4-BE49-F238E27FC236}">
                    <a16:creationId xmlns:a16="http://schemas.microsoft.com/office/drawing/2014/main" id="{2785D142-B957-0C2C-5C94-77676784DDFE}"/>
                  </a:ext>
                </a:extLst>
              </p14:cNvPr>
              <p14:cNvContentPartPr/>
              <p14:nvPr/>
            </p14:nvContentPartPr>
            <p14:xfrm>
              <a:off x="2495600" y="3736853"/>
              <a:ext cx="6840760" cy="400110"/>
            </p14:xfrm>
          </p:contentPart>
        </mc:Choice>
        <mc:Fallback>
          <p:pic>
            <p:nvPicPr>
              <p:cNvPr id="8" name="墨迹 7">
                <a:extLst>
                  <a:ext uri="{FF2B5EF4-FFF2-40B4-BE49-F238E27FC236}">
                    <a16:creationId xmlns:a16="http://schemas.microsoft.com/office/drawing/2014/main" id="{2785D142-B957-0C2C-5C94-77676784DDF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86598" y="3727858"/>
                <a:ext cx="6858404" cy="41774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1900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BE004-09C8-2317-4197-87B55423C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4FF285D4-F7F7-EBD5-2931-01319C052D9A}"/>
              </a:ext>
            </a:extLst>
          </p:cNvPr>
          <p:cNvSpPr txBox="1"/>
          <p:nvPr/>
        </p:nvSpPr>
        <p:spPr>
          <a:xfrm>
            <a:off x="103433" y="235096"/>
            <a:ext cx="30402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733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项目进展</a:t>
            </a:r>
            <a:endParaRPr lang="en-US" altLang="zh-CN" sz="3733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100E693-C27C-81CC-7F79-82109F904BC7}"/>
              </a:ext>
            </a:extLst>
          </p:cNvPr>
          <p:cNvSpPr txBox="1"/>
          <p:nvPr/>
        </p:nvSpPr>
        <p:spPr>
          <a:xfrm>
            <a:off x="407368" y="1119707"/>
            <a:ext cx="8352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800"/>
              </a:spcAft>
            </a:pPr>
            <a:r>
              <a:rPr lang="zh-CN" altLang="en-US" sz="2400" b="1" dirty="0">
                <a:solidFill>
                  <a:srgbClr val="3333FF"/>
                </a:solidFill>
                <a:latin typeface="+mn-ea"/>
              </a:rPr>
              <a:t>⑦ 硬件方面</a:t>
            </a:r>
            <a:endParaRPr lang="en-US" altLang="zh-CN" sz="2400" b="1" dirty="0">
              <a:solidFill>
                <a:srgbClr val="3333FF"/>
              </a:solidFill>
              <a:latin typeface="+mn-ea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227B627-DFD0-8151-6139-8F591F899677}"/>
              </a:ext>
            </a:extLst>
          </p:cNvPr>
          <p:cNvSpPr txBox="1"/>
          <p:nvPr/>
        </p:nvSpPr>
        <p:spPr>
          <a:xfrm>
            <a:off x="407368" y="1567440"/>
            <a:ext cx="3413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/>
              <a:t>待固件测试完成后，依据需求，对</a:t>
            </a:r>
            <a:r>
              <a:rPr lang="en-US" altLang="zh-CN" sz="2000" dirty="0"/>
              <a:t>HPES-TLU</a:t>
            </a:r>
            <a:r>
              <a:rPr lang="zh-CN" altLang="en-US" sz="2000" dirty="0"/>
              <a:t>硬件进行开发，将</a:t>
            </a:r>
            <a:r>
              <a:rPr lang="en-US" altLang="zh-CN" sz="2000" dirty="0"/>
              <a:t>HDMI</a:t>
            </a:r>
            <a:r>
              <a:rPr lang="zh-CN" altLang="en-US" sz="2000" dirty="0"/>
              <a:t>接口修改为</a:t>
            </a:r>
            <a:r>
              <a:rPr lang="en-US" altLang="zh-CN" sz="2000" dirty="0"/>
              <a:t>6~8</a:t>
            </a:r>
            <a:r>
              <a:rPr lang="zh-CN" altLang="en-US" sz="2000" dirty="0"/>
              <a:t>个，如图所示（项目组开发的其它规格的</a:t>
            </a:r>
            <a:r>
              <a:rPr lang="en-US" altLang="zh-CN" sz="2000" dirty="0"/>
              <a:t>TLU</a:t>
            </a:r>
            <a:r>
              <a:rPr lang="zh-CN" altLang="en-US" sz="2000" dirty="0"/>
              <a:t>）。</a:t>
            </a:r>
            <a:r>
              <a:rPr lang="en-US" altLang="zh-CN" sz="2000" dirty="0"/>
              <a:t>AIDA2020-TLU</a:t>
            </a:r>
            <a:r>
              <a:rPr lang="zh-CN" altLang="en-US" sz="2000" dirty="0"/>
              <a:t>的</a:t>
            </a:r>
            <a:r>
              <a:rPr lang="en-US" altLang="zh-CN" sz="2000" dirty="0"/>
              <a:t>FPGA</a:t>
            </a:r>
            <a:r>
              <a:rPr lang="zh-CN" altLang="en-US" sz="2000" dirty="0"/>
              <a:t>板和信号处理板采用</a:t>
            </a:r>
            <a:r>
              <a:rPr lang="en-US" altLang="zh-CN" sz="2000" dirty="0"/>
              <a:t>FMC</a:t>
            </a:r>
            <a:r>
              <a:rPr lang="zh-CN" altLang="en-US" sz="2000" dirty="0"/>
              <a:t>接口连接，并且还有一块</a:t>
            </a:r>
            <a:r>
              <a:rPr lang="en-US" altLang="zh-CN" sz="2000" dirty="0"/>
              <a:t>PMT</a:t>
            </a:r>
            <a:r>
              <a:rPr lang="zh-CN" altLang="en-US" sz="2000" dirty="0"/>
              <a:t>电源板，一共三块</a:t>
            </a:r>
            <a:r>
              <a:rPr lang="en-US" altLang="zh-CN" sz="2000" dirty="0"/>
              <a:t>PCB</a:t>
            </a:r>
            <a:r>
              <a:rPr lang="zh-CN" altLang="en-US" sz="2000" dirty="0"/>
              <a:t>，占用面积较大且装配麻烦，</a:t>
            </a:r>
            <a:r>
              <a:rPr lang="en-US" altLang="zh-CN" sz="2000" dirty="0"/>
              <a:t>HPES-TLU</a:t>
            </a:r>
            <a:r>
              <a:rPr lang="zh-CN" altLang="en-US" sz="2000" dirty="0"/>
              <a:t>会依据需求，将</a:t>
            </a:r>
            <a:r>
              <a:rPr lang="en-US" altLang="zh-CN" sz="2000" dirty="0"/>
              <a:t>PCB</a:t>
            </a:r>
            <a:r>
              <a:rPr lang="zh-CN" altLang="en-US" sz="2000" dirty="0"/>
              <a:t>合成为一块，并将设备小型化或采用</a:t>
            </a:r>
            <a:r>
              <a:rPr lang="en-US" altLang="zh-CN" sz="2000" dirty="0"/>
              <a:t>1U</a:t>
            </a:r>
            <a:r>
              <a:rPr lang="zh-CN" altLang="en-US" sz="2000" dirty="0"/>
              <a:t>或</a:t>
            </a:r>
            <a:r>
              <a:rPr lang="en-US" altLang="zh-CN" sz="2000" dirty="0"/>
              <a:t>2U</a:t>
            </a:r>
            <a:r>
              <a:rPr lang="zh-CN" altLang="en-US" sz="2000" dirty="0"/>
              <a:t>标准机箱结构。</a:t>
            </a:r>
            <a:endParaRPr lang="en-US" altLang="zh-CN" sz="2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墨迹 13">
                <a:extLst>
                  <a:ext uri="{FF2B5EF4-FFF2-40B4-BE49-F238E27FC236}">
                    <a16:creationId xmlns:a16="http://schemas.microsoft.com/office/drawing/2014/main" id="{009EBC3D-5B7E-BC96-9E36-A979AEEBC3B0}"/>
                  </a:ext>
                </a:extLst>
              </p14:cNvPr>
              <p14:cNvContentPartPr/>
              <p14:nvPr/>
            </p14:nvContentPartPr>
            <p14:xfrm>
              <a:off x="1271553" y="-1297047"/>
              <a:ext cx="1800" cy="360"/>
            </p14:xfrm>
          </p:contentPart>
        </mc:Choice>
        <mc:Fallback xmlns="">
          <p:pic>
            <p:nvPicPr>
              <p:cNvPr id="14" name="墨迹 13">
                <a:extLst>
                  <a:ext uri="{FF2B5EF4-FFF2-40B4-BE49-F238E27FC236}">
                    <a16:creationId xmlns:a16="http://schemas.microsoft.com/office/drawing/2014/main" id="{009EBC3D-5B7E-BC96-9E36-A979AEEBC3B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65433" y="-1303167"/>
                <a:ext cx="1404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" name="墨迹 16">
                <a:extLst>
                  <a:ext uri="{FF2B5EF4-FFF2-40B4-BE49-F238E27FC236}">
                    <a16:creationId xmlns:a16="http://schemas.microsoft.com/office/drawing/2014/main" id="{82170715-DC89-281C-7953-04576C43D660}"/>
                  </a:ext>
                </a:extLst>
              </p14:cNvPr>
              <p14:cNvContentPartPr/>
              <p14:nvPr/>
            </p14:nvContentPartPr>
            <p14:xfrm>
              <a:off x="9185073" y="7839033"/>
              <a:ext cx="360" cy="360"/>
            </p14:xfrm>
          </p:contentPart>
        </mc:Choice>
        <mc:Fallback xmlns="">
          <p:pic>
            <p:nvPicPr>
              <p:cNvPr id="17" name="墨迹 16">
                <a:extLst>
                  <a:ext uri="{FF2B5EF4-FFF2-40B4-BE49-F238E27FC236}">
                    <a16:creationId xmlns:a16="http://schemas.microsoft.com/office/drawing/2014/main" id="{82170715-DC89-281C-7953-04576C43D66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78953" y="7832913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B26B92CD-7DBE-8F2F-7C42-188D78E09F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2" t="2099" r="15279" b="4452"/>
          <a:stretch>
            <a:fillRect/>
          </a:stretch>
        </p:blipFill>
        <p:spPr>
          <a:xfrm rot="16200000">
            <a:off x="4741580" y="468919"/>
            <a:ext cx="2255495" cy="409671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A498A76-EDEE-9928-AA3D-1B059D84BB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" t="15776" r="2356" b="16075"/>
          <a:stretch>
            <a:fillRect/>
          </a:stretch>
        </p:blipFill>
        <p:spPr>
          <a:xfrm>
            <a:off x="8040217" y="1380184"/>
            <a:ext cx="4131102" cy="22648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5946529-C802-8AA8-E365-825B6E5C4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/>
          <a:stretch>
            <a:fillRect/>
          </a:stretch>
        </p:blipFill>
        <p:spPr>
          <a:xfrm>
            <a:off x="3820969" y="3768043"/>
            <a:ext cx="4090704" cy="22865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00AA89F-3E43-96DE-00EE-C15F95F9CD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40216" y="3768915"/>
            <a:ext cx="4131102" cy="226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404B911C-210B-4D46-8A22-65B693A4FFD7}"/>
              </a:ext>
            </a:extLst>
          </p:cNvPr>
          <p:cNvSpPr txBox="1"/>
          <p:nvPr/>
        </p:nvSpPr>
        <p:spPr>
          <a:xfrm>
            <a:off x="103433" y="235096"/>
            <a:ext cx="30402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733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项目背景</a:t>
            </a:r>
          </a:p>
        </p:txBody>
      </p:sp>
      <p:sp>
        <p:nvSpPr>
          <p:cNvPr id="175" name="文本框 174">
            <a:extLst>
              <a:ext uri="{FF2B5EF4-FFF2-40B4-BE49-F238E27FC236}">
                <a16:creationId xmlns:a16="http://schemas.microsoft.com/office/drawing/2014/main" id="{E152E42D-7148-7EB9-87BB-0924F86220FF}"/>
              </a:ext>
            </a:extLst>
          </p:cNvPr>
          <p:cNvSpPr txBox="1"/>
          <p:nvPr/>
        </p:nvSpPr>
        <p:spPr>
          <a:xfrm>
            <a:off x="503548" y="1294053"/>
            <a:ext cx="567177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多数测量场景需要探测器间事例对齐。</a:t>
            </a:r>
            <a:endParaRPr lang="en-US" altLang="zh-CN" sz="2000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indent="-342900" fontAlgn="base"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然而各探测器事例序列无法自然对齐。</a:t>
            </a:r>
            <a:endParaRPr lang="en-US" altLang="zh-CN" sz="2000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indent="-342900" fontAlgn="base"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因此要为每个质子打标签，并传递给探测器。</a:t>
            </a:r>
            <a:endParaRPr lang="en-US" altLang="zh-CN" sz="2000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176" name="组合 175">
            <a:extLst>
              <a:ext uri="{FF2B5EF4-FFF2-40B4-BE49-F238E27FC236}">
                <a16:creationId xmlns:a16="http://schemas.microsoft.com/office/drawing/2014/main" id="{079B5D78-9DF3-8C9E-819E-FA0B466991DB}"/>
              </a:ext>
            </a:extLst>
          </p:cNvPr>
          <p:cNvGrpSpPr/>
          <p:nvPr/>
        </p:nvGrpSpPr>
        <p:grpSpPr>
          <a:xfrm>
            <a:off x="6011847" y="1257741"/>
            <a:ext cx="5823091" cy="1571191"/>
            <a:chOff x="4239408" y="1209522"/>
            <a:chExt cx="7175558" cy="1138823"/>
          </a:xfrm>
        </p:grpSpPr>
        <p:grpSp>
          <p:nvGrpSpPr>
            <p:cNvPr id="177" name="组合 176">
              <a:extLst>
                <a:ext uri="{FF2B5EF4-FFF2-40B4-BE49-F238E27FC236}">
                  <a16:creationId xmlns:a16="http://schemas.microsoft.com/office/drawing/2014/main" id="{CEE7023C-3FE0-40E4-41B3-78D21C86ADD7}"/>
                </a:ext>
              </a:extLst>
            </p:cNvPr>
            <p:cNvGrpSpPr/>
            <p:nvPr/>
          </p:nvGrpSpPr>
          <p:grpSpPr>
            <a:xfrm>
              <a:off x="4239408" y="1209522"/>
              <a:ext cx="7175558" cy="1132203"/>
              <a:chOff x="541836" y="1768476"/>
              <a:chExt cx="5213608" cy="953204"/>
            </a:xfrm>
          </p:grpSpPr>
          <p:grpSp>
            <p:nvGrpSpPr>
              <p:cNvPr id="180" name="组合 179">
                <a:extLst>
                  <a:ext uri="{FF2B5EF4-FFF2-40B4-BE49-F238E27FC236}">
                    <a16:creationId xmlns:a16="http://schemas.microsoft.com/office/drawing/2014/main" id="{D7628C73-5438-6117-3BDD-C0FEDB0A7885}"/>
                  </a:ext>
                </a:extLst>
              </p:cNvPr>
              <p:cNvGrpSpPr/>
              <p:nvPr/>
            </p:nvGrpSpPr>
            <p:grpSpPr>
              <a:xfrm>
                <a:off x="1831919" y="1768476"/>
                <a:ext cx="3923525" cy="296628"/>
                <a:chOff x="3027931" y="4711336"/>
                <a:chExt cx="3362872" cy="470263"/>
              </a:xfrm>
            </p:grpSpPr>
            <p:cxnSp>
              <p:nvCxnSpPr>
                <p:cNvPr id="192" name="直接连接符 191">
                  <a:extLst>
                    <a:ext uri="{FF2B5EF4-FFF2-40B4-BE49-F238E27FC236}">
                      <a16:creationId xmlns:a16="http://schemas.microsoft.com/office/drawing/2014/main" id="{3DCD5785-6B81-27CA-272D-B4FEE61E0C45}"/>
                    </a:ext>
                  </a:extLst>
                </p:cNvPr>
                <p:cNvCxnSpPr/>
                <p:nvPr/>
              </p:nvCxnSpPr>
              <p:spPr bwMode="auto">
                <a:xfrm>
                  <a:off x="3027931" y="5181599"/>
                  <a:ext cx="3362872" cy="0"/>
                </a:xfrm>
                <a:prstGeom prst="line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stealth" w="lg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93" name="直接连接符 192">
                  <a:extLst>
                    <a:ext uri="{FF2B5EF4-FFF2-40B4-BE49-F238E27FC236}">
                      <a16:creationId xmlns:a16="http://schemas.microsoft.com/office/drawing/2014/main" id="{1EAB16D5-7D8D-6361-411D-0D0EE9A5C0E1}"/>
                    </a:ext>
                  </a:extLst>
                </p:cNvPr>
                <p:cNvCxnSpPr/>
                <p:nvPr/>
              </p:nvCxnSpPr>
              <p:spPr bwMode="auto">
                <a:xfrm>
                  <a:off x="3229791" y="4711336"/>
                  <a:ext cx="0" cy="470263"/>
                </a:xfrm>
                <a:prstGeom prst="line">
                  <a:avLst/>
                </a:prstGeom>
                <a:solidFill>
                  <a:srgbClr val="FFFF00"/>
                </a:solidFill>
                <a:ln w="2540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94" name="直接连接符 193">
                  <a:extLst>
                    <a:ext uri="{FF2B5EF4-FFF2-40B4-BE49-F238E27FC236}">
                      <a16:creationId xmlns:a16="http://schemas.microsoft.com/office/drawing/2014/main" id="{88019522-2A25-C70D-1325-951E25DCB894}"/>
                    </a:ext>
                  </a:extLst>
                </p:cNvPr>
                <p:cNvCxnSpPr/>
                <p:nvPr/>
              </p:nvCxnSpPr>
              <p:spPr bwMode="auto">
                <a:xfrm>
                  <a:off x="3446008" y="4711336"/>
                  <a:ext cx="0" cy="470263"/>
                </a:xfrm>
                <a:prstGeom prst="line">
                  <a:avLst/>
                </a:prstGeom>
                <a:solidFill>
                  <a:srgbClr val="FFFF00"/>
                </a:solidFill>
                <a:ln w="2540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95" name="直接连接符 194">
                  <a:extLst>
                    <a:ext uri="{FF2B5EF4-FFF2-40B4-BE49-F238E27FC236}">
                      <a16:creationId xmlns:a16="http://schemas.microsoft.com/office/drawing/2014/main" id="{FC833529-6813-EBCF-C352-8AA35603DF7E}"/>
                    </a:ext>
                  </a:extLst>
                </p:cNvPr>
                <p:cNvCxnSpPr/>
                <p:nvPr/>
              </p:nvCxnSpPr>
              <p:spPr bwMode="auto">
                <a:xfrm>
                  <a:off x="3554778" y="4711336"/>
                  <a:ext cx="0" cy="470263"/>
                </a:xfrm>
                <a:prstGeom prst="line">
                  <a:avLst/>
                </a:prstGeom>
                <a:solidFill>
                  <a:srgbClr val="FFFF00"/>
                </a:solidFill>
                <a:ln w="2540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96" name="直接连接符 195">
                  <a:extLst>
                    <a:ext uri="{FF2B5EF4-FFF2-40B4-BE49-F238E27FC236}">
                      <a16:creationId xmlns:a16="http://schemas.microsoft.com/office/drawing/2014/main" id="{3992EC30-4797-0E06-BD68-BEC62B4FC45D}"/>
                    </a:ext>
                  </a:extLst>
                </p:cNvPr>
                <p:cNvCxnSpPr/>
                <p:nvPr/>
              </p:nvCxnSpPr>
              <p:spPr bwMode="auto">
                <a:xfrm>
                  <a:off x="3975783" y="4711336"/>
                  <a:ext cx="0" cy="470263"/>
                </a:xfrm>
                <a:prstGeom prst="line">
                  <a:avLst/>
                </a:prstGeom>
                <a:solidFill>
                  <a:srgbClr val="FFFF00"/>
                </a:solidFill>
                <a:ln w="2540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97" name="直接连接符 196">
                  <a:extLst>
                    <a:ext uri="{FF2B5EF4-FFF2-40B4-BE49-F238E27FC236}">
                      <a16:creationId xmlns:a16="http://schemas.microsoft.com/office/drawing/2014/main" id="{A97BA4A0-49AF-2D09-2A83-B584F17C92CC}"/>
                    </a:ext>
                  </a:extLst>
                </p:cNvPr>
                <p:cNvCxnSpPr/>
                <p:nvPr/>
              </p:nvCxnSpPr>
              <p:spPr bwMode="auto">
                <a:xfrm>
                  <a:off x="5234940" y="4711336"/>
                  <a:ext cx="0" cy="470263"/>
                </a:xfrm>
                <a:prstGeom prst="line">
                  <a:avLst/>
                </a:prstGeom>
                <a:solidFill>
                  <a:srgbClr val="FFFF00"/>
                </a:solidFill>
                <a:ln w="2540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98" name="直接连接符 197">
                  <a:extLst>
                    <a:ext uri="{FF2B5EF4-FFF2-40B4-BE49-F238E27FC236}">
                      <a16:creationId xmlns:a16="http://schemas.microsoft.com/office/drawing/2014/main" id="{F56683D6-FCB5-3186-788D-52F9E0B4959A}"/>
                    </a:ext>
                  </a:extLst>
                </p:cNvPr>
                <p:cNvCxnSpPr/>
                <p:nvPr/>
              </p:nvCxnSpPr>
              <p:spPr bwMode="auto">
                <a:xfrm>
                  <a:off x="5434965" y="4711336"/>
                  <a:ext cx="0" cy="470263"/>
                </a:xfrm>
                <a:prstGeom prst="line">
                  <a:avLst/>
                </a:prstGeom>
                <a:solidFill>
                  <a:srgbClr val="FFFF00"/>
                </a:solidFill>
                <a:ln w="2540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99" name="直接连接符 198">
                  <a:extLst>
                    <a:ext uri="{FF2B5EF4-FFF2-40B4-BE49-F238E27FC236}">
                      <a16:creationId xmlns:a16="http://schemas.microsoft.com/office/drawing/2014/main" id="{7CBADE4B-EA7E-C3DA-F10B-52EE0734E881}"/>
                    </a:ext>
                  </a:extLst>
                </p:cNvPr>
                <p:cNvCxnSpPr/>
                <p:nvPr/>
              </p:nvCxnSpPr>
              <p:spPr bwMode="auto">
                <a:xfrm>
                  <a:off x="5843636" y="4711336"/>
                  <a:ext cx="0" cy="470263"/>
                </a:xfrm>
                <a:prstGeom prst="line">
                  <a:avLst/>
                </a:prstGeom>
                <a:solidFill>
                  <a:srgbClr val="FFFF00"/>
                </a:solidFill>
                <a:ln w="2540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81" name="组合 180">
                <a:extLst>
                  <a:ext uri="{FF2B5EF4-FFF2-40B4-BE49-F238E27FC236}">
                    <a16:creationId xmlns:a16="http://schemas.microsoft.com/office/drawing/2014/main" id="{CFFA698B-1BB1-981F-0BD6-28476AEE980C}"/>
                  </a:ext>
                </a:extLst>
              </p:cNvPr>
              <p:cNvGrpSpPr/>
              <p:nvPr/>
            </p:nvGrpSpPr>
            <p:grpSpPr>
              <a:xfrm>
                <a:off x="1819503" y="2420731"/>
                <a:ext cx="3923524" cy="296628"/>
                <a:chOff x="3017293" y="5347062"/>
                <a:chExt cx="3362871" cy="470263"/>
              </a:xfrm>
            </p:grpSpPr>
            <p:cxnSp>
              <p:nvCxnSpPr>
                <p:cNvPr id="184" name="直接连接符 183">
                  <a:extLst>
                    <a:ext uri="{FF2B5EF4-FFF2-40B4-BE49-F238E27FC236}">
                      <a16:creationId xmlns:a16="http://schemas.microsoft.com/office/drawing/2014/main" id="{8B92AEBC-B5F6-C467-974D-1285DC1A7B2A}"/>
                    </a:ext>
                  </a:extLst>
                </p:cNvPr>
                <p:cNvCxnSpPr/>
                <p:nvPr/>
              </p:nvCxnSpPr>
              <p:spPr bwMode="auto">
                <a:xfrm>
                  <a:off x="3017293" y="5817325"/>
                  <a:ext cx="3362871" cy="0"/>
                </a:xfrm>
                <a:prstGeom prst="line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stealth" w="lg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5" name="直接连接符 184">
                  <a:extLst>
                    <a:ext uri="{FF2B5EF4-FFF2-40B4-BE49-F238E27FC236}">
                      <a16:creationId xmlns:a16="http://schemas.microsoft.com/office/drawing/2014/main" id="{BFB364F0-0B5A-C4D0-B83B-1319D2B8537A}"/>
                    </a:ext>
                  </a:extLst>
                </p:cNvPr>
                <p:cNvCxnSpPr/>
                <p:nvPr/>
              </p:nvCxnSpPr>
              <p:spPr bwMode="auto">
                <a:xfrm>
                  <a:off x="3138351" y="5347062"/>
                  <a:ext cx="0" cy="470263"/>
                </a:xfrm>
                <a:prstGeom prst="line">
                  <a:avLst/>
                </a:prstGeom>
                <a:solidFill>
                  <a:srgbClr val="FFFF00"/>
                </a:solidFill>
                <a:ln w="2540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6" name="直接连接符 185">
                  <a:extLst>
                    <a:ext uri="{FF2B5EF4-FFF2-40B4-BE49-F238E27FC236}">
                      <a16:creationId xmlns:a16="http://schemas.microsoft.com/office/drawing/2014/main" id="{F5C0E680-82BB-4099-7009-93203EB08FCC}"/>
                    </a:ext>
                  </a:extLst>
                </p:cNvPr>
                <p:cNvCxnSpPr/>
                <p:nvPr/>
              </p:nvCxnSpPr>
              <p:spPr bwMode="auto">
                <a:xfrm>
                  <a:off x="3354568" y="5347062"/>
                  <a:ext cx="0" cy="470263"/>
                </a:xfrm>
                <a:prstGeom prst="line">
                  <a:avLst/>
                </a:prstGeom>
                <a:solidFill>
                  <a:srgbClr val="FFFF00"/>
                </a:solidFill>
                <a:ln w="2540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7" name="直接连接符 186">
                  <a:extLst>
                    <a:ext uri="{FF2B5EF4-FFF2-40B4-BE49-F238E27FC236}">
                      <a16:creationId xmlns:a16="http://schemas.microsoft.com/office/drawing/2014/main" id="{C371B730-E140-9BD7-3A02-A88876DD950C}"/>
                    </a:ext>
                  </a:extLst>
                </p:cNvPr>
                <p:cNvCxnSpPr/>
                <p:nvPr/>
              </p:nvCxnSpPr>
              <p:spPr bwMode="auto">
                <a:xfrm>
                  <a:off x="3463338" y="5347062"/>
                  <a:ext cx="0" cy="470263"/>
                </a:xfrm>
                <a:prstGeom prst="line">
                  <a:avLst/>
                </a:prstGeom>
                <a:solidFill>
                  <a:srgbClr val="FFFF00"/>
                </a:solidFill>
                <a:ln w="25400" cap="flat" cmpd="sng" algn="ctr">
                  <a:solidFill>
                    <a:srgbClr val="C0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8" name="直接连接符 187">
                  <a:extLst>
                    <a:ext uri="{FF2B5EF4-FFF2-40B4-BE49-F238E27FC236}">
                      <a16:creationId xmlns:a16="http://schemas.microsoft.com/office/drawing/2014/main" id="{0B82932E-6824-5A3D-BF07-6F4DB769E834}"/>
                    </a:ext>
                  </a:extLst>
                </p:cNvPr>
                <p:cNvCxnSpPr/>
                <p:nvPr/>
              </p:nvCxnSpPr>
              <p:spPr bwMode="auto">
                <a:xfrm>
                  <a:off x="3884343" y="5347062"/>
                  <a:ext cx="0" cy="470263"/>
                </a:xfrm>
                <a:prstGeom prst="line">
                  <a:avLst/>
                </a:prstGeom>
                <a:solidFill>
                  <a:srgbClr val="FFFF00"/>
                </a:solidFill>
                <a:ln w="2540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9" name="直接连接符 188">
                  <a:extLst>
                    <a:ext uri="{FF2B5EF4-FFF2-40B4-BE49-F238E27FC236}">
                      <a16:creationId xmlns:a16="http://schemas.microsoft.com/office/drawing/2014/main" id="{8A6E9483-C7D9-F90C-F2D3-4A19BD5EC26B}"/>
                    </a:ext>
                  </a:extLst>
                </p:cNvPr>
                <p:cNvCxnSpPr/>
                <p:nvPr/>
              </p:nvCxnSpPr>
              <p:spPr bwMode="auto">
                <a:xfrm>
                  <a:off x="5143500" y="5347062"/>
                  <a:ext cx="0" cy="470263"/>
                </a:xfrm>
                <a:prstGeom prst="line">
                  <a:avLst/>
                </a:prstGeom>
                <a:solidFill>
                  <a:srgbClr val="FFFF00"/>
                </a:solidFill>
                <a:ln w="25400" cap="flat" cmpd="sng" algn="ctr">
                  <a:solidFill>
                    <a:srgbClr val="C0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90" name="直接连接符 189">
                  <a:extLst>
                    <a:ext uri="{FF2B5EF4-FFF2-40B4-BE49-F238E27FC236}">
                      <a16:creationId xmlns:a16="http://schemas.microsoft.com/office/drawing/2014/main" id="{6A55116C-0EBB-125F-EB4C-D13189C2D042}"/>
                    </a:ext>
                  </a:extLst>
                </p:cNvPr>
                <p:cNvCxnSpPr/>
                <p:nvPr/>
              </p:nvCxnSpPr>
              <p:spPr bwMode="auto">
                <a:xfrm>
                  <a:off x="5343525" y="5347062"/>
                  <a:ext cx="0" cy="470263"/>
                </a:xfrm>
                <a:prstGeom prst="line">
                  <a:avLst/>
                </a:prstGeom>
                <a:solidFill>
                  <a:srgbClr val="FFFF00"/>
                </a:solidFill>
                <a:ln w="2540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91" name="直接连接符 190">
                  <a:extLst>
                    <a:ext uri="{FF2B5EF4-FFF2-40B4-BE49-F238E27FC236}">
                      <a16:creationId xmlns:a16="http://schemas.microsoft.com/office/drawing/2014/main" id="{9213612F-3A01-B6E0-EC44-2B0B961B79E5}"/>
                    </a:ext>
                  </a:extLst>
                </p:cNvPr>
                <p:cNvCxnSpPr/>
                <p:nvPr/>
              </p:nvCxnSpPr>
              <p:spPr bwMode="auto">
                <a:xfrm>
                  <a:off x="5752196" y="5347062"/>
                  <a:ext cx="0" cy="470263"/>
                </a:xfrm>
                <a:prstGeom prst="line">
                  <a:avLst/>
                </a:prstGeom>
                <a:solidFill>
                  <a:srgbClr val="FFFF00"/>
                </a:solidFill>
                <a:ln w="2540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82" name="文本框 181">
                <a:extLst>
                  <a:ext uri="{FF2B5EF4-FFF2-40B4-BE49-F238E27FC236}">
                    <a16:creationId xmlns:a16="http://schemas.microsoft.com/office/drawing/2014/main" id="{2D5923C7-63A0-0156-F854-856A8B071FED}"/>
                  </a:ext>
                </a:extLst>
              </p:cNvPr>
              <p:cNvSpPr txBox="1"/>
              <p:nvPr/>
            </p:nvSpPr>
            <p:spPr>
              <a:xfrm>
                <a:off x="541837" y="1858012"/>
                <a:ext cx="1356135" cy="206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宋体" panose="02010600030101010101" pitchFamily="2" charset="-122"/>
                  </a:rPr>
                  <a:t>内部探测器</a:t>
                </a:r>
              </a:p>
            </p:txBody>
          </p:sp>
          <p:sp>
            <p:nvSpPr>
              <p:cNvPr id="183" name="文本框 182">
                <a:extLst>
                  <a:ext uri="{FF2B5EF4-FFF2-40B4-BE49-F238E27FC236}">
                    <a16:creationId xmlns:a16="http://schemas.microsoft.com/office/drawing/2014/main" id="{83070F80-F2D6-E1AA-C0F9-80EE0DA5DB05}"/>
                  </a:ext>
                </a:extLst>
              </p:cNvPr>
              <p:cNvSpPr txBox="1"/>
              <p:nvPr/>
            </p:nvSpPr>
            <p:spPr>
              <a:xfrm>
                <a:off x="541836" y="2515087"/>
                <a:ext cx="1356135" cy="206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宋体" panose="02010600030101010101" pitchFamily="2" charset="-122"/>
                  </a:rPr>
                  <a:t>用户探测器</a:t>
                </a:r>
              </a:p>
            </p:txBody>
          </p:sp>
        </p:grpSp>
        <p:sp>
          <p:nvSpPr>
            <p:cNvPr id="178" name="文本框 177">
              <a:extLst>
                <a:ext uri="{FF2B5EF4-FFF2-40B4-BE49-F238E27FC236}">
                  <a16:creationId xmlns:a16="http://schemas.microsoft.com/office/drawing/2014/main" id="{94424FD3-A7D2-1DDB-CAEA-637E8100137F}"/>
                </a:ext>
              </a:extLst>
            </p:cNvPr>
            <p:cNvSpPr txBox="1"/>
            <p:nvPr/>
          </p:nvSpPr>
          <p:spPr>
            <a:xfrm>
              <a:off x="10536340" y="1319160"/>
              <a:ext cx="861535" cy="245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latin typeface="Book Antiqua" panose="02040602050305030304" pitchFamily="18" charset="0"/>
                  <a:ea typeface="华文楷体" panose="02010600040101010101" pitchFamily="2" charset="-122"/>
                </a:rPr>
                <a:t>time</a:t>
              </a:r>
              <a:endParaRPr lang="zh-CN" altLang="en-US" sz="1600" b="1" dirty="0">
                <a:latin typeface="Book Antiqua" panose="0204060205030503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179" name="文本框 178">
              <a:extLst>
                <a:ext uri="{FF2B5EF4-FFF2-40B4-BE49-F238E27FC236}">
                  <a16:creationId xmlns:a16="http://schemas.microsoft.com/office/drawing/2014/main" id="{072DB2D4-803C-8AB3-937B-5610224A4C5C}"/>
                </a:ext>
              </a:extLst>
            </p:cNvPr>
            <p:cNvSpPr txBox="1"/>
            <p:nvPr/>
          </p:nvSpPr>
          <p:spPr>
            <a:xfrm>
              <a:off x="10536340" y="2102956"/>
              <a:ext cx="861535" cy="245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latin typeface="Book Antiqua" panose="02040602050305030304" pitchFamily="18" charset="0"/>
                  <a:ea typeface="华文楷体" panose="02010600040101010101" pitchFamily="2" charset="-122"/>
                </a:rPr>
                <a:t>time</a:t>
              </a:r>
              <a:endParaRPr lang="zh-CN" altLang="en-US" sz="1600" b="1" dirty="0">
                <a:latin typeface="Book Antiqua" panose="02040602050305030304" pitchFamily="18" charset="0"/>
                <a:ea typeface="华文楷体" panose="02010600040101010101" pitchFamily="2" charset="-122"/>
              </a:endParaRPr>
            </a:p>
          </p:txBody>
        </p:sp>
      </p:grpSp>
      <p:sp>
        <p:nvSpPr>
          <p:cNvPr id="200" name="文本框 199">
            <a:extLst>
              <a:ext uri="{FF2B5EF4-FFF2-40B4-BE49-F238E27FC236}">
                <a16:creationId xmlns:a16="http://schemas.microsoft.com/office/drawing/2014/main" id="{17210989-63A1-51CD-5526-C4E3AA2CC88C}"/>
              </a:ext>
            </a:extLst>
          </p:cNvPr>
          <p:cNvSpPr txBox="1"/>
          <p:nvPr/>
        </p:nvSpPr>
        <p:spPr>
          <a:xfrm>
            <a:off x="479376" y="2981664"/>
            <a:ext cx="5208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  <a:ea typeface="华文楷体" panose="02010600040101010101" pitchFamily="2" charset="-122"/>
              </a:rPr>
              <a:t>触发系统为每个质子打标签</a:t>
            </a:r>
            <a:endParaRPr lang="en-US" altLang="zh-CN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 Antiqua" panose="02040602050305030304" pitchFamily="18" charset="0"/>
              <a:ea typeface="华文楷体" panose="02010600040101010101" pitchFamily="2" charset="-122"/>
            </a:endParaRPr>
          </a:p>
          <a:p>
            <a:pPr algn="ctr"/>
            <a:r>
              <a:rPr lang="zh-CN" alt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  <a:ea typeface="华文楷体" panose="02010600040101010101" pitchFamily="2" charset="-122"/>
              </a:rPr>
              <a:t>并分发给各探测系统</a:t>
            </a:r>
          </a:p>
        </p:txBody>
      </p:sp>
      <p:sp>
        <p:nvSpPr>
          <p:cNvPr id="201" name="文本框 200">
            <a:extLst>
              <a:ext uri="{FF2B5EF4-FFF2-40B4-BE49-F238E27FC236}">
                <a16:creationId xmlns:a16="http://schemas.microsoft.com/office/drawing/2014/main" id="{6F1A0B39-1EFD-AABC-6AED-D4586918BFCA}"/>
              </a:ext>
            </a:extLst>
          </p:cNvPr>
          <p:cNvSpPr txBox="1"/>
          <p:nvPr/>
        </p:nvSpPr>
        <p:spPr>
          <a:xfrm>
            <a:off x="7715790" y="3077525"/>
            <a:ext cx="4294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  <a:ea typeface="华文楷体" panose="02010600040101010101" pitchFamily="2" charset="-122"/>
              </a:rPr>
              <a:t>将质子标签与数据打包</a:t>
            </a:r>
            <a:endParaRPr lang="en-US" altLang="zh-CN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 Antiqua" panose="02040602050305030304" pitchFamily="18" charset="0"/>
              <a:ea typeface="华文楷体" panose="02010600040101010101" pitchFamily="2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  <a:ea typeface="华文楷体" panose="02010600040101010101" pitchFamily="2" charset="-122"/>
              </a:rPr>
              <a:t>在线下通过触发号对齐事例</a:t>
            </a:r>
          </a:p>
        </p:txBody>
      </p:sp>
      <p:grpSp>
        <p:nvGrpSpPr>
          <p:cNvPr id="202" name="组合 201">
            <a:extLst>
              <a:ext uri="{FF2B5EF4-FFF2-40B4-BE49-F238E27FC236}">
                <a16:creationId xmlns:a16="http://schemas.microsoft.com/office/drawing/2014/main" id="{4FB2F7E0-3162-948B-7368-528229250FAD}"/>
              </a:ext>
            </a:extLst>
          </p:cNvPr>
          <p:cNvGrpSpPr/>
          <p:nvPr/>
        </p:nvGrpSpPr>
        <p:grpSpPr>
          <a:xfrm>
            <a:off x="585279" y="3902473"/>
            <a:ext cx="10853135" cy="2406847"/>
            <a:chOff x="876300" y="3799916"/>
            <a:chExt cx="10853135" cy="2406847"/>
          </a:xfrm>
        </p:grpSpPr>
        <p:sp>
          <p:nvSpPr>
            <p:cNvPr id="203" name="矩形 202">
              <a:extLst>
                <a:ext uri="{FF2B5EF4-FFF2-40B4-BE49-F238E27FC236}">
                  <a16:creationId xmlns:a16="http://schemas.microsoft.com/office/drawing/2014/main" id="{AA7D139B-C34F-4D44-2FBC-A53E0924DBCB}"/>
                </a:ext>
              </a:extLst>
            </p:cNvPr>
            <p:cNvSpPr/>
            <p:nvPr/>
          </p:nvSpPr>
          <p:spPr>
            <a:xfrm>
              <a:off x="876300" y="3971081"/>
              <a:ext cx="3999960" cy="206451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 dirty="0">
                <a:solidFill>
                  <a:schemeClr val="tx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grpSp>
          <p:nvGrpSpPr>
            <p:cNvPr id="204" name="组合 203">
              <a:extLst>
                <a:ext uri="{FF2B5EF4-FFF2-40B4-BE49-F238E27FC236}">
                  <a16:creationId xmlns:a16="http://schemas.microsoft.com/office/drawing/2014/main" id="{90E579F7-8101-3495-FECD-3E53DC9CBF98}"/>
                </a:ext>
              </a:extLst>
            </p:cNvPr>
            <p:cNvGrpSpPr/>
            <p:nvPr/>
          </p:nvGrpSpPr>
          <p:grpSpPr>
            <a:xfrm>
              <a:off x="1218336" y="3799916"/>
              <a:ext cx="10511099" cy="2406847"/>
              <a:chOff x="888788" y="1260278"/>
              <a:chExt cx="10398336" cy="2590800"/>
            </a:xfrm>
          </p:grpSpPr>
          <p:sp>
            <p:nvSpPr>
              <p:cNvPr id="208" name="矩形: 圆角 207">
                <a:extLst>
                  <a:ext uri="{FF2B5EF4-FFF2-40B4-BE49-F238E27FC236}">
                    <a16:creationId xmlns:a16="http://schemas.microsoft.com/office/drawing/2014/main" id="{DF733280-7070-8DC5-FA57-FB054A45DC04}"/>
                  </a:ext>
                </a:extLst>
              </p:cNvPr>
              <p:cNvSpPr/>
              <p:nvPr/>
            </p:nvSpPr>
            <p:spPr bwMode="auto">
              <a:xfrm>
                <a:off x="888788" y="2159992"/>
                <a:ext cx="1628046" cy="791373"/>
              </a:xfrm>
              <a:prstGeom prst="roundRect">
                <a:avLst>
                  <a:gd name="adj" fmla="val 31183"/>
                </a:avLst>
              </a:prstGeom>
              <a:solidFill>
                <a:srgbClr val="CCFFFF"/>
              </a:solidFill>
              <a:ln w="2540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宋体" panose="02010600030101010101" pitchFamily="2" charset="-122"/>
                    <a:cs typeface="Times New Roman" panose="02020603050405020304" pitchFamily="18" charset="0"/>
                  </a:rPr>
                  <a:t>触发探测系统</a:t>
                </a:r>
              </a:p>
            </p:txBody>
          </p:sp>
          <p:grpSp>
            <p:nvGrpSpPr>
              <p:cNvPr id="209" name="组合 208">
                <a:extLst>
                  <a:ext uri="{FF2B5EF4-FFF2-40B4-BE49-F238E27FC236}">
                    <a16:creationId xmlns:a16="http://schemas.microsoft.com/office/drawing/2014/main" id="{3C4C7DCC-8331-DD1A-C9A4-6F65C4B821C6}"/>
                  </a:ext>
                </a:extLst>
              </p:cNvPr>
              <p:cNvGrpSpPr/>
              <p:nvPr/>
            </p:nvGrpSpPr>
            <p:grpSpPr>
              <a:xfrm>
                <a:off x="5997506" y="1260278"/>
                <a:ext cx="1498421" cy="2590800"/>
                <a:chOff x="3272245" y="3835837"/>
                <a:chExt cx="1113201" cy="1767629"/>
              </a:xfrm>
              <a:solidFill>
                <a:srgbClr val="CCFFFF"/>
              </a:solidFill>
            </p:grpSpPr>
            <p:sp>
              <p:nvSpPr>
                <p:cNvPr id="226" name="矩形: 圆角 225">
                  <a:extLst>
                    <a:ext uri="{FF2B5EF4-FFF2-40B4-BE49-F238E27FC236}">
                      <a16:creationId xmlns:a16="http://schemas.microsoft.com/office/drawing/2014/main" id="{7AB01314-70EE-8F48-FABC-DFFC24288DA0}"/>
                    </a:ext>
                  </a:extLst>
                </p:cNvPr>
                <p:cNvSpPr/>
                <p:nvPr/>
              </p:nvSpPr>
              <p:spPr bwMode="auto">
                <a:xfrm>
                  <a:off x="3272245" y="3835837"/>
                  <a:ext cx="1113201" cy="279282"/>
                </a:xfrm>
                <a:prstGeom prst="roundRect">
                  <a:avLst/>
                </a:prstGeom>
                <a:grpFill/>
                <a:ln w="25400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能量测量系统</a:t>
                  </a:r>
                  <a:endParaRPr kumimoji="0" lang="zh-CN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7" name="矩形: 圆角 226">
                  <a:extLst>
                    <a:ext uri="{FF2B5EF4-FFF2-40B4-BE49-F238E27FC236}">
                      <a16:creationId xmlns:a16="http://schemas.microsoft.com/office/drawing/2014/main" id="{9CAAD153-33ED-8F95-EA10-92E5D8408AB5}"/>
                    </a:ext>
                  </a:extLst>
                </p:cNvPr>
                <p:cNvSpPr/>
                <p:nvPr/>
              </p:nvSpPr>
              <p:spPr bwMode="auto">
                <a:xfrm>
                  <a:off x="3272245" y="4207924"/>
                  <a:ext cx="1113200" cy="279282"/>
                </a:xfrm>
                <a:prstGeom prst="roundRect">
                  <a:avLst/>
                </a:prstGeom>
                <a:grpFill/>
                <a:ln w="25400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束流望远镜</a:t>
                  </a:r>
                  <a:endParaRPr kumimoji="0" lang="zh-CN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8" name="矩形: 圆角 227">
                  <a:extLst>
                    <a:ext uri="{FF2B5EF4-FFF2-40B4-BE49-F238E27FC236}">
                      <a16:creationId xmlns:a16="http://schemas.microsoft.com/office/drawing/2014/main" id="{518709DA-9AD6-78DE-2699-0AC357FFE887}"/>
                    </a:ext>
                  </a:extLst>
                </p:cNvPr>
                <p:cNvSpPr/>
                <p:nvPr/>
              </p:nvSpPr>
              <p:spPr bwMode="auto">
                <a:xfrm>
                  <a:off x="3272245" y="4580011"/>
                  <a:ext cx="1113200" cy="279282"/>
                </a:xfrm>
                <a:prstGeom prst="roundRect">
                  <a:avLst/>
                </a:prstGeom>
                <a:grpFill/>
                <a:ln w="25400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束斑测量系统</a:t>
                  </a:r>
                  <a:endParaRPr kumimoji="0" lang="zh-CN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9" name="矩形: 圆角 228">
                  <a:extLst>
                    <a:ext uri="{FF2B5EF4-FFF2-40B4-BE49-F238E27FC236}">
                      <a16:creationId xmlns:a16="http://schemas.microsoft.com/office/drawing/2014/main" id="{DA59E1FA-7E99-655A-144E-EE53733B01B9}"/>
                    </a:ext>
                  </a:extLst>
                </p:cNvPr>
                <p:cNvSpPr/>
                <p:nvPr/>
              </p:nvSpPr>
              <p:spPr bwMode="auto">
                <a:xfrm>
                  <a:off x="3272245" y="4952098"/>
                  <a:ext cx="1113200" cy="279282"/>
                </a:xfrm>
                <a:prstGeom prst="roundRect">
                  <a:avLst/>
                </a:prstGeom>
                <a:grpFill/>
                <a:ln w="25400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流强测量系统</a:t>
                  </a:r>
                  <a:endParaRPr kumimoji="0" lang="zh-CN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0" name="矩形: 圆角 229">
                  <a:extLst>
                    <a:ext uri="{FF2B5EF4-FFF2-40B4-BE49-F238E27FC236}">
                      <a16:creationId xmlns:a16="http://schemas.microsoft.com/office/drawing/2014/main" id="{EDFF4F5C-A1FE-2995-74B3-DF8BCE203CD7}"/>
                    </a:ext>
                  </a:extLst>
                </p:cNvPr>
                <p:cNvSpPr/>
                <p:nvPr/>
              </p:nvSpPr>
              <p:spPr bwMode="auto">
                <a:xfrm>
                  <a:off x="3272245" y="5324184"/>
                  <a:ext cx="1113200" cy="279282"/>
                </a:xfrm>
                <a:prstGeom prst="roundRect">
                  <a:avLst/>
                </a:prstGeom>
                <a:grpFill/>
                <a:ln w="25400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zh-CN" altLang="en-US" sz="1600" b="1" kern="0" dirty="0">
                      <a:solidFill>
                        <a:prstClr val="black"/>
                      </a:solidFill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用户探测设备</a:t>
                  </a:r>
                  <a:endParaRPr kumimoji="0" lang="zh-CN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210" name="连接符: 肘形 209">
                <a:extLst>
                  <a:ext uri="{FF2B5EF4-FFF2-40B4-BE49-F238E27FC236}">
                    <a16:creationId xmlns:a16="http://schemas.microsoft.com/office/drawing/2014/main" id="{7D6BE070-8CAA-AEC3-E333-E1EE7EEFDC90}"/>
                  </a:ext>
                </a:extLst>
              </p:cNvPr>
              <p:cNvCxnSpPr>
                <a:cxnSpLocks/>
                <a:endCxn id="226" idx="1"/>
              </p:cNvCxnSpPr>
              <p:nvPr/>
            </p:nvCxnSpPr>
            <p:spPr bwMode="auto">
              <a:xfrm flipV="1">
                <a:off x="5355719" y="1464949"/>
                <a:ext cx="641787" cy="1090730"/>
              </a:xfrm>
              <a:prstGeom prst="bentConnector3">
                <a:avLst>
                  <a:gd name="adj1" fmla="val 50000"/>
                </a:avLst>
              </a:prstGeom>
              <a:solidFill>
                <a:srgbClr val="FFFF00"/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1" name="连接符: 肘形 210">
                <a:extLst>
                  <a:ext uri="{FF2B5EF4-FFF2-40B4-BE49-F238E27FC236}">
                    <a16:creationId xmlns:a16="http://schemas.microsoft.com/office/drawing/2014/main" id="{8C5B4BFC-FC75-4B9E-350D-6B82CAC069DD}"/>
                  </a:ext>
                </a:extLst>
              </p:cNvPr>
              <p:cNvCxnSpPr>
                <a:cxnSpLocks/>
                <a:endCxn id="227" idx="1"/>
              </p:cNvCxnSpPr>
              <p:nvPr/>
            </p:nvCxnSpPr>
            <p:spPr bwMode="auto">
              <a:xfrm flipV="1">
                <a:off x="5355719" y="2010314"/>
                <a:ext cx="641787" cy="545365"/>
              </a:xfrm>
              <a:prstGeom prst="bentConnector3">
                <a:avLst>
                  <a:gd name="adj1" fmla="val 50000"/>
                </a:avLst>
              </a:prstGeom>
              <a:solidFill>
                <a:srgbClr val="FFFF00"/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2" name="连接符: 肘形 211">
                <a:extLst>
                  <a:ext uri="{FF2B5EF4-FFF2-40B4-BE49-F238E27FC236}">
                    <a16:creationId xmlns:a16="http://schemas.microsoft.com/office/drawing/2014/main" id="{4EC70E12-3528-B2D6-B2E3-19BE96693B67}"/>
                  </a:ext>
                </a:extLst>
              </p:cNvPr>
              <p:cNvCxnSpPr>
                <a:cxnSpLocks/>
                <a:endCxn id="229" idx="1"/>
              </p:cNvCxnSpPr>
              <p:nvPr/>
            </p:nvCxnSpPr>
            <p:spPr bwMode="auto">
              <a:xfrm>
                <a:off x="5355719" y="2555679"/>
                <a:ext cx="641787" cy="545365"/>
              </a:xfrm>
              <a:prstGeom prst="bentConnector3">
                <a:avLst>
                  <a:gd name="adj1" fmla="val 50000"/>
                </a:avLst>
              </a:prstGeom>
              <a:solidFill>
                <a:srgbClr val="FFFF00"/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3" name="连接符: 肘形 212">
                <a:extLst>
                  <a:ext uri="{FF2B5EF4-FFF2-40B4-BE49-F238E27FC236}">
                    <a16:creationId xmlns:a16="http://schemas.microsoft.com/office/drawing/2014/main" id="{CDE4C3A8-45CC-7770-4C81-FD694D6C78EA}"/>
                  </a:ext>
                </a:extLst>
              </p:cNvPr>
              <p:cNvCxnSpPr>
                <a:cxnSpLocks/>
                <a:endCxn id="230" idx="1"/>
              </p:cNvCxnSpPr>
              <p:nvPr/>
            </p:nvCxnSpPr>
            <p:spPr bwMode="auto">
              <a:xfrm>
                <a:off x="5355719" y="2555679"/>
                <a:ext cx="641787" cy="1090729"/>
              </a:xfrm>
              <a:prstGeom prst="bentConnector3">
                <a:avLst>
                  <a:gd name="adj1" fmla="val 50000"/>
                </a:avLst>
              </a:prstGeom>
              <a:solidFill>
                <a:srgbClr val="FFFF00"/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14" name="矩形: 圆角 213">
                <a:extLst>
                  <a:ext uri="{FF2B5EF4-FFF2-40B4-BE49-F238E27FC236}">
                    <a16:creationId xmlns:a16="http://schemas.microsoft.com/office/drawing/2014/main" id="{234D9FFB-6AA1-01C5-6CC5-931BC0933829}"/>
                  </a:ext>
                </a:extLst>
              </p:cNvPr>
              <p:cNvSpPr/>
              <p:nvPr/>
            </p:nvSpPr>
            <p:spPr bwMode="auto">
              <a:xfrm>
                <a:off x="8048884" y="2159992"/>
                <a:ext cx="1427171" cy="791373"/>
              </a:xfrm>
              <a:prstGeom prst="roundRect">
                <a:avLst>
                  <a:gd name="adj" fmla="val 31183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2540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宋体" panose="02010600030101010101" pitchFamily="2" charset="-122"/>
                    <a:cs typeface="Times New Roman" panose="02020603050405020304" pitchFamily="18" charset="0"/>
                  </a:rPr>
                  <a:t>数据获取</a:t>
                </a:r>
                <a:endParaRPr kumimoji="0" lang="en-US" altLang="zh-CN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宋体" panose="02010600030101010101" pitchFamily="2" charset="-122"/>
                    <a:cs typeface="Times New Roman" panose="02020603050405020304" pitchFamily="18" charset="0"/>
                  </a:rPr>
                  <a:t>系统</a:t>
                </a:r>
              </a:p>
            </p:txBody>
          </p:sp>
          <p:cxnSp>
            <p:nvCxnSpPr>
              <p:cNvPr id="215" name="连接符: 肘形 214">
                <a:extLst>
                  <a:ext uri="{FF2B5EF4-FFF2-40B4-BE49-F238E27FC236}">
                    <a16:creationId xmlns:a16="http://schemas.microsoft.com/office/drawing/2014/main" id="{9BD580B3-08C5-AAC1-ED6E-F9C9446DF2A7}"/>
                  </a:ext>
                </a:extLst>
              </p:cNvPr>
              <p:cNvCxnSpPr>
                <a:cxnSpLocks/>
                <a:stCxn id="226" idx="3"/>
                <a:endCxn id="214" idx="1"/>
              </p:cNvCxnSpPr>
              <p:nvPr/>
            </p:nvCxnSpPr>
            <p:spPr bwMode="auto">
              <a:xfrm>
                <a:off x="7495928" y="1464949"/>
                <a:ext cx="552955" cy="1090730"/>
              </a:xfrm>
              <a:prstGeom prst="bentConnector3">
                <a:avLst>
                  <a:gd name="adj1" fmla="val 50000"/>
                </a:avLst>
              </a:prstGeom>
              <a:solidFill>
                <a:srgbClr val="FFFF00"/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6" name="连接符: 肘形 215">
                <a:extLst>
                  <a:ext uri="{FF2B5EF4-FFF2-40B4-BE49-F238E27FC236}">
                    <a16:creationId xmlns:a16="http://schemas.microsoft.com/office/drawing/2014/main" id="{05A5AC0C-3293-FCE7-D322-CD3A16CE0535}"/>
                  </a:ext>
                </a:extLst>
              </p:cNvPr>
              <p:cNvCxnSpPr>
                <a:cxnSpLocks/>
                <a:stCxn id="227" idx="3"/>
                <a:endCxn id="214" idx="1"/>
              </p:cNvCxnSpPr>
              <p:nvPr/>
            </p:nvCxnSpPr>
            <p:spPr bwMode="auto">
              <a:xfrm>
                <a:off x="7495928" y="2010314"/>
                <a:ext cx="552956" cy="545365"/>
              </a:xfrm>
              <a:prstGeom prst="bentConnector3">
                <a:avLst>
                  <a:gd name="adj1" fmla="val 50000"/>
                </a:avLst>
              </a:prstGeom>
              <a:solidFill>
                <a:srgbClr val="FFFF00"/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7" name="连接符: 肘形 216">
                <a:extLst>
                  <a:ext uri="{FF2B5EF4-FFF2-40B4-BE49-F238E27FC236}">
                    <a16:creationId xmlns:a16="http://schemas.microsoft.com/office/drawing/2014/main" id="{42A4520B-65B5-7705-19FD-334B599AAF2A}"/>
                  </a:ext>
                </a:extLst>
              </p:cNvPr>
              <p:cNvCxnSpPr>
                <a:cxnSpLocks/>
                <a:stCxn id="229" idx="3"/>
                <a:endCxn id="214" idx="1"/>
              </p:cNvCxnSpPr>
              <p:nvPr/>
            </p:nvCxnSpPr>
            <p:spPr bwMode="auto">
              <a:xfrm flipV="1">
                <a:off x="7495928" y="2555679"/>
                <a:ext cx="552956" cy="545365"/>
              </a:xfrm>
              <a:prstGeom prst="bentConnector3">
                <a:avLst>
                  <a:gd name="adj1" fmla="val 50000"/>
                </a:avLst>
              </a:prstGeom>
              <a:solidFill>
                <a:srgbClr val="FFFF00"/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8" name="连接符: 肘形 217">
                <a:extLst>
                  <a:ext uri="{FF2B5EF4-FFF2-40B4-BE49-F238E27FC236}">
                    <a16:creationId xmlns:a16="http://schemas.microsoft.com/office/drawing/2014/main" id="{18B01137-E848-335C-CA71-BBAB6BC544FC}"/>
                  </a:ext>
                </a:extLst>
              </p:cNvPr>
              <p:cNvCxnSpPr>
                <a:cxnSpLocks/>
                <a:stCxn id="230" idx="3"/>
                <a:endCxn id="214" idx="1"/>
              </p:cNvCxnSpPr>
              <p:nvPr/>
            </p:nvCxnSpPr>
            <p:spPr bwMode="auto">
              <a:xfrm flipV="1">
                <a:off x="7495928" y="2555679"/>
                <a:ext cx="552956" cy="1090729"/>
              </a:xfrm>
              <a:prstGeom prst="bentConnector3">
                <a:avLst>
                  <a:gd name="adj1" fmla="val 50000"/>
                </a:avLst>
              </a:prstGeom>
              <a:solidFill>
                <a:srgbClr val="FFFF00"/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19" name="矩形: 圆角 218">
                <a:extLst>
                  <a:ext uri="{FF2B5EF4-FFF2-40B4-BE49-F238E27FC236}">
                    <a16:creationId xmlns:a16="http://schemas.microsoft.com/office/drawing/2014/main" id="{2B0D078B-17E4-5517-8053-7CCA3AB9D589}"/>
                  </a:ext>
                </a:extLst>
              </p:cNvPr>
              <p:cNvSpPr/>
              <p:nvPr/>
            </p:nvSpPr>
            <p:spPr bwMode="auto">
              <a:xfrm>
                <a:off x="9859953" y="2159992"/>
                <a:ext cx="1427171" cy="791373"/>
              </a:xfrm>
              <a:prstGeom prst="roundRect">
                <a:avLst>
                  <a:gd name="adj" fmla="val 31183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2540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宋体" panose="02010600030101010101" pitchFamily="2" charset="-122"/>
                    <a:cs typeface="Times New Roman" panose="02020603050405020304" pitchFamily="18" charset="0"/>
                  </a:rPr>
                  <a:t>中央数据</a:t>
                </a:r>
                <a:endParaRPr kumimoji="0" lang="en-US" altLang="zh-CN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宋体" panose="02010600030101010101" pitchFamily="2" charset="-122"/>
                    <a:cs typeface="Times New Roman" panose="02020603050405020304" pitchFamily="18" charset="0"/>
                  </a:rPr>
                  <a:t>服务器</a:t>
                </a:r>
              </a:p>
            </p:txBody>
          </p:sp>
          <p:cxnSp>
            <p:nvCxnSpPr>
              <p:cNvPr id="220" name="直接箭头连接符 219">
                <a:extLst>
                  <a:ext uri="{FF2B5EF4-FFF2-40B4-BE49-F238E27FC236}">
                    <a16:creationId xmlns:a16="http://schemas.microsoft.com/office/drawing/2014/main" id="{C63ADF49-4F7B-0C02-4311-86E0AC36952C}"/>
                  </a:ext>
                </a:extLst>
              </p:cNvPr>
              <p:cNvCxnSpPr>
                <a:cxnSpLocks/>
                <a:stCxn id="214" idx="3"/>
                <a:endCxn id="219" idx="1"/>
              </p:cNvCxnSpPr>
              <p:nvPr/>
            </p:nvCxnSpPr>
            <p:spPr bwMode="auto">
              <a:xfrm>
                <a:off x="9476055" y="2555679"/>
                <a:ext cx="383898" cy="0"/>
              </a:xfrm>
              <a:prstGeom prst="straightConnector1">
                <a:avLst/>
              </a:prstGeom>
              <a:solidFill>
                <a:srgbClr val="FFFF00"/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1" name="直接箭头连接符 220">
                <a:extLst>
                  <a:ext uri="{FF2B5EF4-FFF2-40B4-BE49-F238E27FC236}">
                    <a16:creationId xmlns:a16="http://schemas.microsoft.com/office/drawing/2014/main" id="{395DAC5D-0C95-F14B-912F-CA9F105CF21D}"/>
                  </a:ext>
                </a:extLst>
              </p:cNvPr>
              <p:cNvCxnSpPr>
                <a:cxnSpLocks/>
                <a:stCxn id="203" idx="3"/>
                <a:endCxn id="228" idx="1"/>
              </p:cNvCxnSpPr>
              <p:nvPr/>
            </p:nvCxnSpPr>
            <p:spPr bwMode="auto">
              <a:xfrm>
                <a:off x="4507470" y="2555677"/>
                <a:ext cx="1490037" cy="2"/>
              </a:xfrm>
              <a:prstGeom prst="straightConnector1">
                <a:avLst/>
              </a:prstGeom>
              <a:solidFill>
                <a:srgbClr val="FFFF00"/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2" name="直接箭头连接符 221">
                <a:extLst>
                  <a:ext uri="{FF2B5EF4-FFF2-40B4-BE49-F238E27FC236}">
                    <a16:creationId xmlns:a16="http://schemas.microsoft.com/office/drawing/2014/main" id="{3CBF008C-F8C1-8425-5717-564D782AE614}"/>
                  </a:ext>
                </a:extLst>
              </p:cNvPr>
              <p:cNvCxnSpPr>
                <a:cxnSpLocks/>
                <a:stCxn id="228" idx="3"/>
                <a:endCxn id="214" idx="1"/>
              </p:cNvCxnSpPr>
              <p:nvPr/>
            </p:nvCxnSpPr>
            <p:spPr bwMode="auto">
              <a:xfrm>
                <a:off x="7495928" y="2555679"/>
                <a:ext cx="552956" cy="0"/>
              </a:xfrm>
              <a:prstGeom prst="straightConnector1">
                <a:avLst/>
              </a:prstGeom>
              <a:solidFill>
                <a:srgbClr val="FFFF00"/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23" name="文本框 222">
                <a:extLst>
                  <a:ext uri="{FF2B5EF4-FFF2-40B4-BE49-F238E27FC236}">
                    <a16:creationId xmlns:a16="http://schemas.microsoft.com/office/drawing/2014/main" id="{D2FE0307-05C3-FD7F-A228-06BB55CC7971}"/>
                  </a:ext>
                </a:extLst>
              </p:cNvPr>
              <p:cNvSpPr txBox="1"/>
              <p:nvPr/>
            </p:nvSpPr>
            <p:spPr>
              <a:xfrm>
                <a:off x="4457366" y="2105316"/>
                <a:ext cx="1338359" cy="4306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ea typeface="宋体" panose="02010600030101010101" pitchFamily="2" charset="-122"/>
                    <a:cs typeface="Times New Roman" panose="02020603050405020304" pitchFamily="18" charset="0"/>
                  </a:rPr>
                  <a:t>触发信号</a:t>
                </a:r>
              </a:p>
            </p:txBody>
          </p:sp>
          <p:sp>
            <p:nvSpPr>
              <p:cNvPr id="224" name="矩形: 圆角 223">
                <a:extLst>
                  <a:ext uri="{FF2B5EF4-FFF2-40B4-BE49-F238E27FC236}">
                    <a16:creationId xmlns:a16="http://schemas.microsoft.com/office/drawing/2014/main" id="{4051E3DB-3C27-B46C-3C75-FC3A281B1F21}"/>
                  </a:ext>
                </a:extLst>
              </p:cNvPr>
              <p:cNvSpPr/>
              <p:nvPr/>
            </p:nvSpPr>
            <p:spPr bwMode="auto">
              <a:xfrm>
                <a:off x="2963718" y="1875175"/>
                <a:ext cx="1334312" cy="1361007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540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宋体" panose="02010600030101010101" pitchFamily="2" charset="-122"/>
                    <a:cs typeface="Times New Roman" panose="02020603050405020304" pitchFamily="18" charset="0"/>
                  </a:rPr>
                  <a:t>触发</a:t>
                </a:r>
                <a:endParaRPr kumimoji="0" lang="en-US" altLang="zh-CN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宋体" panose="02010600030101010101" pitchFamily="2" charset="-122"/>
                    <a:cs typeface="Times New Roman" panose="02020603050405020304" pitchFamily="18" charset="0"/>
                  </a:rPr>
                  <a:t>逻辑单元</a:t>
                </a:r>
                <a:endParaRPr kumimoji="0" lang="en-US" altLang="zh-CN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b="1" kern="0" dirty="0">
                    <a:solidFill>
                      <a:prstClr val="black"/>
                    </a:solidFill>
                    <a:ea typeface="宋体" panose="02010600030101010101" pitchFamily="2" charset="-122"/>
                    <a:cs typeface="Times New Roman" panose="02020603050405020304" pitchFamily="18" charset="0"/>
                  </a:rPr>
                  <a:t>（</a:t>
                </a:r>
                <a:r>
                  <a:rPr lang="en-US" altLang="zh-CN" b="1" kern="0" dirty="0">
                    <a:solidFill>
                      <a:prstClr val="black"/>
                    </a:solidFill>
                    <a:ea typeface="宋体" panose="02010600030101010101" pitchFamily="2" charset="-122"/>
                    <a:cs typeface="Times New Roman" panose="02020603050405020304" pitchFamily="18" charset="0"/>
                  </a:rPr>
                  <a:t>TLU</a:t>
                </a:r>
                <a:r>
                  <a:rPr lang="zh-CN" altLang="en-US" b="1" kern="0" dirty="0">
                    <a:solidFill>
                      <a:prstClr val="black"/>
                    </a:solidFill>
                    <a:ea typeface="宋体" panose="02010600030101010101" pitchFamily="2" charset="-122"/>
                    <a:cs typeface="Times New Roman" panose="02020603050405020304" pitchFamily="18" charset="0"/>
                  </a:rPr>
                  <a:t>）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25" name="直接箭头连接符 224">
                <a:extLst>
                  <a:ext uri="{FF2B5EF4-FFF2-40B4-BE49-F238E27FC236}">
                    <a16:creationId xmlns:a16="http://schemas.microsoft.com/office/drawing/2014/main" id="{C641C5B1-ECDF-145D-D0AD-BC99DDCD59E2}"/>
                  </a:ext>
                </a:extLst>
              </p:cNvPr>
              <p:cNvCxnSpPr>
                <a:cxnSpLocks/>
                <a:stCxn id="208" idx="3"/>
                <a:endCxn id="224" idx="1"/>
              </p:cNvCxnSpPr>
              <p:nvPr/>
            </p:nvCxnSpPr>
            <p:spPr>
              <a:xfrm>
                <a:off x="2516832" y="2555679"/>
                <a:ext cx="446886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5" name="文本框 204">
              <a:extLst>
                <a:ext uri="{FF2B5EF4-FFF2-40B4-BE49-F238E27FC236}">
                  <a16:creationId xmlns:a16="http://schemas.microsoft.com/office/drawing/2014/main" id="{BDE27F9C-1F54-A8B2-16CF-FC78482FB3A7}"/>
                </a:ext>
              </a:extLst>
            </p:cNvPr>
            <p:cNvSpPr txBox="1"/>
            <p:nvPr/>
          </p:nvSpPr>
          <p:spPr>
            <a:xfrm>
              <a:off x="992026" y="5652505"/>
              <a:ext cx="20367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0000FF"/>
                  </a:solidFill>
                  <a:latin typeface="Book Antiqua" panose="02040602050305030304" pitchFamily="18" charset="0"/>
                  <a:ea typeface="华文楷体" panose="02010600040101010101" pitchFamily="2" charset="-122"/>
                </a:rPr>
                <a:t>负责事例探测</a:t>
              </a:r>
            </a:p>
          </p:txBody>
        </p:sp>
        <p:sp>
          <p:nvSpPr>
            <p:cNvPr id="206" name="文本框 205">
              <a:extLst>
                <a:ext uri="{FF2B5EF4-FFF2-40B4-BE49-F238E27FC236}">
                  <a16:creationId xmlns:a16="http://schemas.microsoft.com/office/drawing/2014/main" id="{9E3A8A7D-C05D-81F9-8D41-4AF7A6F4648C}"/>
                </a:ext>
              </a:extLst>
            </p:cNvPr>
            <p:cNvSpPr txBox="1"/>
            <p:nvPr/>
          </p:nvSpPr>
          <p:spPr>
            <a:xfrm>
              <a:off x="2781313" y="5662389"/>
              <a:ext cx="22522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0000FF"/>
                  </a:solidFill>
                  <a:latin typeface="Book Antiqua" panose="02040602050305030304" pitchFamily="18" charset="0"/>
                  <a:ea typeface="华文楷体" panose="02010600040101010101" pitchFamily="2" charset="-122"/>
                </a:rPr>
                <a:t>负责质子标签分发</a:t>
              </a:r>
            </a:p>
          </p:txBody>
        </p:sp>
        <p:sp>
          <p:nvSpPr>
            <p:cNvPr id="207" name="文本框 206">
              <a:extLst>
                <a:ext uri="{FF2B5EF4-FFF2-40B4-BE49-F238E27FC236}">
                  <a16:creationId xmlns:a16="http://schemas.microsoft.com/office/drawing/2014/main" id="{FDAEDF4A-8709-1C0B-42BD-21A551FF7A7F}"/>
                </a:ext>
              </a:extLst>
            </p:cNvPr>
            <p:cNvSpPr txBox="1"/>
            <p:nvPr/>
          </p:nvSpPr>
          <p:spPr>
            <a:xfrm>
              <a:off x="1144607" y="4081276"/>
              <a:ext cx="30273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000" b="1" dirty="0">
                  <a:latin typeface="Book Antiqua" panose="02040602050305030304" pitchFamily="18" charset="0"/>
                  <a:ea typeface="华文楷体" panose="02010600040101010101" pitchFamily="2" charset="-122"/>
                </a:rPr>
                <a:t>触发系统（</a:t>
              </a:r>
              <a:r>
                <a:rPr lang="en-US" altLang="zh-CN" sz="2000" b="1" dirty="0">
                  <a:latin typeface="Book Antiqua" panose="02040602050305030304" pitchFamily="18" charset="0"/>
                  <a:ea typeface="华文楷体" panose="02010600040101010101" pitchFamily="2" charset="-122"/>
                </a:rPr>
                <a:t>FLASH</a:t>
              </a:r>
              <a:r>
                <a:rPr lang="zh-CN" altLang="en-US" sz="2000" b="1" dirty="0">
                  <a:latin typeface="Book Antiqua" panose="02040602050305030304" pitchFamily="18" charset="0"/>
                  <a:ea typeface="华文楷体" panose="02010600040101010101" pitchFamily="2" charset="-122"/>
                </a:rPr>
                <a:t>）</a:t>
              </a:r>
            </a:p>
          </p:txBody>
        </p:sp>
      </p:grpSp>
      <p:sp>
        <p:nvSpPr>
          <p:cNvPr id="231" name="文本框 230">
            <a:extLst>
              <a:ext uri="{FF2B5EF4-FFF2-40B4-BE49-F238E27FC236}">
                <a16:creationId xmlns:a16="http://schemas.microsoft.com/office/drawing/2014/main" id="{419CBC83-F5DE-2B49-52CF-E6F3DACACF94}"/>
              </a:ext>
            </a:extLst>
          </p:cNvPr>
          <p:cNvSpPr txBox="1"/>
          <p:nvPr/>
        </p:nvSpPr>
        <p:spPr>
          <a:xfrm>
            <a:off x="8113538" y="5789993"/>
            <a:ext cx="3357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Book Antiqua" panose="02040602050305030304" pitchFamily="18" charset="0"/>
                <a:ea typeface="华文楷体" panose="02010600040101010101" pitchFamily="2" charset="-122"/>
              </a:rPr>
              <a:t>HPES</a:t>
            </a:r>
            <a:r>
              <a:rPr lang="zh-CN" altLang="en-US" sz="2000" b="1" dirty="0">
                <a:latin typeface="Book Antiqua" panose="02040602050305030304" pitchFamily="18" charset="0"/>
                <a:ea typeface="华文楷体" panose="02010600040101010101" pitchFamily="2" charset="-122"/>
              </a:rPr>
              <a:t>触发逻辑的示意简图</a:t>
            </a:r>
          </a:p>
        </p:txBody>
      </p:sp>
    </p:spTree>
    <p:extLst>
      <p:ext uri="{BB962C8B-B14F-4D97-AF65-F5344CB8AC3E}">
        <p14:creationId xmlns:p14="http://schemas.microsoft.com/office/powerpoint/2010/main" val="162432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A27B2-CB6B-7CA1-7932-9011533ED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5061DA0-2455-7467-2C28-DEAD09160B0F}"/>
              </a:ext>
            </a:extLst>
          </p:cNvPr>
          <p:cNvSpPr txBox="1"/>
          <p:nvPr/>
        </p:nvSpPr>
        <p:spPr>
          <a:xfrm>
            <a:off x="103433" y="235096"/>
            <a:ext cx="30402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733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总结</a:t>
            </a:r>
            <a:endParaRPr lang="en-US" altLang="zh-CN" sz="3733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4D9BA93-44A4-EBBF-6A40-067109B301B8}"/>
              </a:ext>
            </a:extLst>
          </p:cNvPr>
          <p:cNvSpPr txBox="1"/>
          <p:nvPr/>
        </p:nvSpPr>
        <p:spPr>
          <a:xfrm>
            <a:off x="373601" y="1286758"/>
            <a:ext cx="113390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rgbClr val="000000"/>
                </a:solidFill>
                <a:latin typeface="+mn-ea"/>
              </a:rPr>
              <a:t>对</a:t>
            </a:r>
            <a:r>
              <a:rPr lang="en-US" altLang="zh-CN" sz="2400" b="1" dirty="0">
                <a:solidFill>
                  <a:srgbClr val="000000"/>
                </a:solidFill>
                <a:latin typeface="+mn-ea"/>
              </a:rPr>
              <a:t>AIDA2020-TLU</a:t>
            </a:r>
            <a:r>
              <a:rPr lang="zh-CN" altLang="en-US" sz="2400" b="1" dirty="0">
                <a:solidFill>
                  <a:srgbClr val="000000"/>
                </a:solidFill>
                <a:latin typeface="+mn-ea"/>
              </a:rPr>
              <a:t>测试并分析，确认适用本项目，在其基础上开发</a:t>
            </a:r>
            <a:r>
              <a:rPr lang="en-US" altLang="zh-CN" sz="2400" b="1" dirty="0">
                <a:solidFill>
                  <a:srgbClr val="000000"/>
                </a:solidFill>
                <a:latin typeface="+mn-ea"/>
              </a:rPr>
              <a:t>HPES-TLU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rgbClr val="000000"/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+mn-ea"/>
              </a:rPr>
              <a:t>HPES-TLU</a:t>
            </a:r>
            <a:r>
              <a:rPr lang="zh-CN" altLang="en-US" sz="2400" b="1" dirty="0">
                <a:latin typeface="+mn-ea"/>
              </a:rPr>
              <a:t>与</a:t>
            </a:r>
            <a:r>
              <a:rPr lang="en-US" altLang="zh-CN" sz="2400" b="1" dirty="0">
                <a:latin typeface="+mn-ea"/>
              </a:rPr>
              <a:t>DUT</a:t>
            </a:r>
            <a:r>
              <a:rPr lang="zh-CN" altLang="en-US" sz="2400" b="1" dirty="0">
                <a:latin typeface="+mn-ea"/>
              </a:rPr>
              <a:t>通信时</a:t>
            </a:r>
            <a:r>
              <a:rPr lang="en-US" altLang="zh-CN" sz="2400" b="1" dirty="0">
                <a:latin typeface="+mn-ea"/>
              </a:rPr>
              <a:t>CLK</a:t>
            </a:r>
            <a:r>
              <a:rPr lang="zh-CN" altLang="en-US" sz="2400" b="1" dirty="0">
                <a:latin typeface="+mn-ea"/>
              </a:rPr>
              <a:t>为</a:t>
            </a:r>
            <a:r>
              <a:rPr lang="en-US" altLang="zh-CN" sz="2400" b="1" dirty="0">
                <a:latin typeface="+mn-ea"/>
              </a:rPr>
              <a:t>10M</a:t>
            </a:r>
            <a:r>
              <a:rPr lang="zh-CN" altLang="en-US" sz="2400" b="1" dirty="0">
                <a:latin typeface="+mn-ea"/>
              </a:rPr>
              <a:t>时触发号</a:t>
            </a:r>
            <a:r>
              <a:rPr lang="en-US" altLang="zh-CN" sz="2400" b="1" dirty="0">
                <a:latin typeface="+mn-ea"/>
              </a:rPr>
              <a:t>fine ID</a:t>
            </a:r>
            <a:r>
              <a:rPr lang="zh-CN" altLang="en-US" sz="2400" b="1" dirty="0">
                <a:latin typeface="+mn-ea"/>
              </a:rPr>
              <a:t>正常，</a:t>
            </a:r>
            <a:r>
              <a:rPr lang="en-US" altLang="zh-CN" sz="2400" b="1" dirty="0">
                <a:latin typeface="+mn-ea"/>
              </a:rPr>
              <a:t>40M</a:t>
            </a:r>
            <a:r>
              <a:rPr lang="zh-CN" altLang="en-US" sz="2400" b="1" dirty="0">
                <a:latin typeface="+mn-ea"/>
              </a:rPr>
              <a:t>时存在问题，</a:t>
            </a:r>
            <a:r>
              <a:rPr lang="en-US" altLang="zh-CN" sz="2400" b="1" dirty="0">
                <a:latin typeface="+mn-ea"/>
              </a:rPr>
              <a:t>80M</a:t>
            </a:r>
            <a:r>
              <a:rPr lang="zh-CN" altLang="en-US" sz="2400" b="1" dirty="0">
                <a:latin typeface="+mn-ea"/>
              </a:rPr>
              <a:t>时无法传输</a:t>
            </a:r>
            <a:endParaRPr lang="en-US" altLang="zh-CN" sz="2400" b="1" dirty="0"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b="1" dirty="0"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+mn-ea"/>
              </a:rPr>
              <a:t>对</a:t>
            </a:r>
            <a:r>
              <a:rPr lang="en-US" altLang="zh-CN" sz="2400" b="1" dirty="0">
                <a:latin typeface="+mn-ea"/>
              </a:rPr>
              <a:t>CLK 40M</a:t>
            </a:r>
            <a:r>
              <a:rPr lang="zh-CN" altLang="en-US" sz="2400" b="1" dirty="0">
                <a:latin typeface="+mn-ea"/>
              </a:rPr>
              <a:t>时存在的问题进行分析并修改了固件，等待硬件完善后再次测试</a:t>
            </a:r>
            <a:endParaRPr lang="en-US" altLang="zh-CN" sz="2400" b="1" dirty="0"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b="1" dirty="0"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+mn-ea"/>
              </a:rPr>
              <a:t>关于</a:t>
            </a:r>
            <a:r>
              <a:rPr lang="en-US" altLang="zh-CN" sz="2400" b="1" dirty="0">
                <a:latin typeface="+mn-ea"/>
              </a:rPr>
              <a:t>coarse ID</a:t>
            </a:r>
            <a:r>
              <a:rPr lang="zh-CN" altLang="en-US" sz="2400" b="1" dirty="0">
                <a:latin typeface="+mn-ea"/>
              </a:rPr>
              <a:t>传输的固件已开发，无配套</a:t>
            </a:r>
            <a:r>
              <a:rPr lang="en-US" altLang="zh-CN" sz="2400" b="1" dirty="0">
                <a:latin typeface="+mn-ea"/>
              </a:rPr>
              <a:t>DUT</a:t>
            </a:r>
            <a:r>
              <a:rPr lang="zh-CN" altLang="en-US" sz="2400" b="1" dirty="0">
                <a:latin typeface="+mn-ea"/>
              </a:rPr>
              <a:t>，暂未测试</a:t>
            </a:r>
            <a:endParaRPr lang="en-US" altLang="zh-CN" sz="2400" b="1" dirty="0"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b="1" dirty="0"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+mn-ea"/>
              </a:rPr>
              <a:t>硬件开发待固件定型后按需求完成</a:t>
            </a:r>
            <a:endParaRPr lang="en-US" altLang="zh-CN" sz="2400" b="1" dirty="0"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rgbClr val="FF0000"/>
              </a:solidFill>
              <a:latin typeface="+mn-ea"/>
              <a:cs typeface="Times New Roman" panose="0202060305040502030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1775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4"/>
            <a:ext cx="12192001" cy="368934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FBC262D-F781-4107-BD52-F6CE745EC459}"/>
              </a:ext>
            </a:extLst>
          </p:cNvPr>
          <p:cNvSpPr/>
          <p:nvPr/>
        </p:nvSpPr>
        <p:spPr>
          <a:xfrm>
            <a:off x="0" y="3594313"/>
            <a:ext cx="12192000" cy="141008"/>
          </a:xfrm>
          <a:prstGeom prst="rect">
            <a:avLst/>
          </a:prstGeom>
          <a:pattFill prst="ltUpDiag">
            <a:fgClr>
              <a:srgbClr val="414455"/>
            </a:fgClr>
            <a:bgClr>
              <a:srgbClr val="E8E8E6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zh-CN" altLang="en-US" sz="240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43F9B6E-7F40-4E11-94FD-6E02C6B64741}"/>
              </a:ext>
            </a:extLst>
          </p:cNvPr>
          <p:cNvSpPr/>
          <p:nvPr/>
        </p:nvSpPr>
        <p:spPr>
          <a:xfrm>
            <a:off x="911424" y="3962281"/>
            <a:ext cx="10657184" cy="1177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zh-CN" altLang="en-US" sz="5333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敬请批评指正！</a:t>
            </a:r>
            <a:endParaRPr lang="en-US" altLang="zh-CN" sz="5333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76874" y="1556792"/>
            <a:ext cx="11095725" cy="195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8800" dirty="0">
                <a:solidFill>
                  <a:schemeClr val="bg1"/>
                </a:solidFill>
                <a:latin typeface="Segoe Print" panose="02000600000000000000" pitchFamily="2" charset="0"/>
                <a:ea typeface="微软雅黑" pitchFamily="34" charset="-122"/>
                <a:cs typeface="Times New Roman" panose="02020603050405020304" pitchFamily="18" charset="0"/>
              </a:rPr>
              <a:t>Thank you!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41" y="164639"/>
            <a:ext cx="4708116" cy="136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6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FECCA-035F-2438-071E-685689697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BDAB70F6-2E40-7C24-A24A-E3B0B4D2A06E}"/>
              </a:ext>
            </a:extLst>
          </p:cNvPr>
          <p:cNvSpPr txBox="1"/>
          <p:nvPr/>
        </p:nvSpPr>
        <p:spPr>
          <a:xfrm>
            <a:off x="103433" y="235096"/>
            <a:ext cx="30402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733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项目需求</a:t>
            </a:r>
          </a:p>
        </p:txBody>
      </p:sp>
      <p:graphicFrame>
        <p:nvGraphicFramePr>
          <p:cNvPr id="3" name="表格 5">
            <a:extLst>
              <a:ext uri="{FF2B5EF4-FFF2-40B4-BE49-F238E27FC236}">
                <a16:creationId xmlns:a16="http://schemas.microsoft.com/office/drawing/2014/main" id="{F8307737-961B-36D8-CD68-6764EF06CF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0284251"/>
              </p:ext>
            </p:extLst>
          </p:nvPr>
        </p:nvGraphicFramePr>
        <p:xfrm>
          <a:off x="6774137" y="1603221"/>
          <a:ext cx="4824729" cy="864066"/>
        </p:xfrm>
        <a:graphic>
          <a:graphicData uri="http://schemas.openxmlformats.org/drawingml/2006/table">
            <a:tbl>
              <a:tblPr firstRow="1" bandRow="1"/>
              <a:tblGrid>
                <a:gridCol w="1604733">
                  <a:extLst>
                    <a:ext uri="{9D8B030D-6E8A-4147-A177-3AD203B41FA5}">
                      <a16:colId xmlns:a16="http://schemas.microsoft.com/office/drawing/2014/main" val="1886386877"/>
                    </a:ext>
                  </a:extLst>
                </a:gridCol>
                <a:gridCol w="804999">
                  <a:extLst>
                    <a:ext uri="{9D8B030D-6E8A-4147-A177-3AD203B41FA5}">
                      <a16:colId xmlns:a16="http://schemas.microsoft.com/office/drawing/2014/main" val="3514673870"/>
                    </a:ext>
                  </a:extLst>
                </a:gridCol>
                <a:gridCol w="804999">
                  <a:extLst>
                    <a:ext uri="{9D8B030D-6E8A-4147-A177-3AD203B41FA5}">
                      <a16:colId xmlns:a16="http://schemas.microsoft.com/office/drawing/2014/main" val="3907977468"/>
                    </a:ext>
                  </a:extLst>
                </a:gridCol>
                <a:gridCol w="804999">
                  <a:extLst>
                    <a:ext uri="{9D8B030D-6E8A-4147-A177-3AD203B41FA5}">
                      <a16:colId xmlns:a16="http://schemas.microsoft.com/office/drawing/2014/main" val="821243621"/>
                    </a:ext>
                  </a:extLst>
                </a:gridCol>
                <a:gridCol w="804999">
                  <a:extLst>
                    <a:ext uri="{9D8B030D-6E8A-4147-A177-3AD203B41FA5}">
                      <a16:colId xmlns:a16="http://schemas.microsoft.com/office/drawing/2014/main" val="432003057"/>
                    </a:ext>
                  </a:extLst>
                </a:gridCol>
              </a:tblGrid>
              <a:tr h="4320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POSans M"/>
                          <a:ea typeface="OPPOSans M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POSans M"/>
                          <a:ea typeface="OPPOSans M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POSans M"/>
                          <a:ea typeface="OPPOSans M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POSans M"/>
                          <a:ea typeface="OPPOSans M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POSans M"/>
                          <a:ea typeface="OPPOSans M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POSans M"/>
                          <a:ea typeface="OPPOSans M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POSans M"/>
                          <a:ea typeface="OPPOSans M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POSans M"/>
                          <a:ea typeface="OPPOSans M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POSans M"/>
                          <a:ea typeface="OPPOSans M"/>
                        </a:defRPr>
                      </a:lvl9pPr>
                    </a:lstStyle>
                    <a:p>
                      <a:pPr 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Proton/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宏脉冲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24bit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POSans M"/>
                          <a:ea typeface="OPPOSans M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POSans M"/>
                          <a:ea typeface="OPPOSans M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POSans M"/>
                          <a:ea typeface="OPPOSans M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POSans M"/>
                          <a:ea typeface="OPPOSans M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POSans M"/>
                          <a:ea typeface="OPPOSans M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POSans M"/>
                          <a:ea typeface="OPPOSans M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POSans M"/>
                          <a:ea typeface="OPPOSans M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POSans M"/>
                          <a:ea typeface="OPPOSans M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POSans M"/>
                          <a:ea typeface="OPPOSans M"/>
                        </a:defRPr>
                      </a:lvl9pPr>
                    </a:lstStyle>
                    <a:p>
                      <a:pPr 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32bit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POSans M"/>
                          <a:ea typeface="OPPOSans M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POSans M"/>
                          <a:ea typeface="OPPOSans M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POSans M"/>
                          <a:ea typeface="OPPOSans M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POSans M"/>
                          <a:ea typeface="OPPOSans M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POSans M"/>
                          <a:ea typeface="OPPOSans M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POSans M"/>
                          <a:ea typeface="OPPOSans M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POSans M"/>
                          <a:ea typeface="OPPOSans M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POSans M"/>
                          <a:ea typeface="OPPOSans M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POSans M"/>
                          <a:ea typeface="OPPOSans M"/>
                        </a:defRPr>
                      </a:lvl9pPr>
                    </a:lstStyle>
                    <a:p>
                      <a:pPr 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40bit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POSans M"/>
                          <a:ea typeface="OPPOSans M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POSans M"/>
                          <a:ea typeface="OPPOSans M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POSans M"/>
                          <a:ea typeface="OPPOSans M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POSans M"/>
                          <a:ea typeface="OPPOSans M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POSans M"/>
                          <a:ea typeface="OPPOSans M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POSans M"/>
                          <a:ea typeface="OPPOSans M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POSans M"/>
                          <a:ea typeface="OPPOSans M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POSans M"/>
                          <a:ea typeface="OPPOSans M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POSans M"/>
                          <a:ea typeface="OPPOSans M"/>
                        </a:defRPr>
                      </a:lvl9pPr>
                    </a:lstStyle>
                    <a:p>
                      <a:pPr 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48bit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1092645"/>
                  </a:ext>
                </a:extLst>
              </a:tr>
              <a:tr h="4320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POSans M"/>
                          <a:ea typeface="OPPOSans 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POSans M"/>
                          <a:ea typeface="OPPOSans 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POSans M"/>
                          <a:ea typeface="OPPOSans 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POSans M"/>
                          <a:ea typeface="OPPOSans 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POSans M"/>
                          <a:ea typeface="OPPOSans 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POSans M"/>
                          <a:ea typeface="OPPOSans 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POSans M"/>
                          <a:ea typeface="OPPOSans 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POSans M"/>
                          <a:ea typeface="OPPOSans 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POSans M"/>
                          <a:ea typeface="OPPOSans M"/>
                        </a:defRPr>
                      </a:lvl9pPr>
                    </a:lstStyle>
                    <a:p>
                      <a:pPr 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200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0.9h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POSans M"/>
                          <a:ea typeface="OPPOSans 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POSans M"/>
                          <a:ea typeface="OPPOSans 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POSans M"/>
                          <a:ea typeface="OPPOSans 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POSans M"/>
                          <a:ea typeface="OPPOSans 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POSans M"/>
                          <a:ea typeface="OPPOSans 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POSans M"/>
                          <a:ea typeface="OPPOSans 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POSans M"/>
                          <a:ea typeface="OPPOSans 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POSans M"/>
                          <a:ea typeface="OPPOSans 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POSans M"/>
                          <a:ea typeface="OPPOSans M"/>
                        </a:defRPr>
                      </a:lvl9pPr>
                    </a:lstStyle>
                    <a:p>
                      <a:pPr 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9.9 d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POSans M"/>
                          <a:ea typeface="OPPOSans 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POSans M"/>
                          <a:ea typeface="OPPOSans 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POSans M"/>
                          <a:ea typeface="OPPOSans 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POSans M"/>
                          <a:ea typeface="OPPOSans 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POSans M"/>
                          <a:ea typeface="OPPOSans 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POSans M"/>
                          <a:ea typeface="OPPOSans 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POSans M"/>
                          <a:ea typeface="OPPOSans 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POSans M"/>
                          <a:ea typeface="OPPOSans 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POSans M"/>
                          <a:ea typeface="OPPOSans M"/>
                        </a:defRPr>
                      </a:lvl9pPr>
                    </a:lstStyle>
                    <a:p>
                      <a:pPr 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1.7 Y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POSans M"/>
                          <a:ea typeface="OPPOSans 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POSans M"/>
                          <a:ea typeface="OPPOSans 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POSans M"/>
                          <a:ea typeface="OPPOSans 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POSans M"/>
                          <a:ea typeface="OPPOSans 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POSans M"/>
                          <a:ea typeface="OPPOSans 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POSans M"/>
                          <a:ea typeface="OPPOSans 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POSans M"/>
                          <a:ea typeface="OPPOSans 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POSans M"/>
                          <a:ea typeface="OPPOSans 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POSans M"/>
                          <a:ea typeface="OPPOSans M"/>
                        </a:defRPr>
                      </a:lvl9pPr>
                    </a:lstStyle>
                    <a:p>
                      <a:pPr 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1785Y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4185140"/>
                  </a:ext>
                </a:extLst>
              </a:tr>
            </a:tbl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50A18DB8-B656-7435-060A-D84EF88C6B3B}"/>
              </a:ext>
            </a:extLst>
          </p:cNvPr>
          <p:cNvSpPr txBox="1"/>
          <p:nvPr/>
        </p:nvSpPr>
        <p:spPr>
          <a:xfrm>
            <a:off x="375909" y="1301119"/>
            <a:ext cx="6200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>
                <a:latin typeface="+mn-ea"/>
              </a:rPr>
              <a:t>1.  </a:t>
            </a:r>
            <a:r>
              <a:rPr lang="zh-CN" altLang="en-US" sz="2000" dirty="0">
                <a:latin typeface="+mn-ea"/>
              </a:rPr>
              <a:t>信号长度</a:t>
            </a:r>
            <a:endParaRPr lang="en-US" altLang="zh-CN" sz="2000" dirty="0">
              <a:latin typeface="+mn-ea"/>
            </a:endParaRP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+mn-ea"/>
              </a:rPr>
              <a:t>单次测试期间，质子序号不能重复</a:t>
            </a:r>
            <a:endParaRPr lang="en-US" altLang="zh-CN" sz="2000" dirty="0">
              <a:latin typeface="+mn-ea"/>
            </a:endParaRP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+mn-ea"/>
              </a:rPr>
              <a:t>需要至少</a:t>
            </a:r>
            <a:r>
              <a:rPr lang="en-US" altLang="zh-CN" sz="2000" dirty="0">
                <a:latin typeface="+mn-ea"/>
              </a:rPr>
              <a:t>32</a:t>
            </a:r>
            <a:r>
              <a:rPr lang="zh-CN" altLang="en-US" sz="2000" dirty="0">
                <a:latin typeface="+mn-ea"/>
              </a:rPr>
              <a:t>位的触发号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8602C2E-7794-F8F1-659B-09BF583A7A32}"/>
                  </a:ext>
                </a:extLst>
              </p:cNvPr>
              <p:cNvSpPr txBox="1"/>
              <p:nvPr/>
            </p:nvSpPr>
            <p:spPr>
              <a:xfrm>
                <a:off x="411853" y="2520549"/>
                <a:ext cx="568414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2000" dirty="0">
                    <a:latin typeface="+mn-ea"/>
                  </a:rPr>
                  <a:t>2.  </a:t>
                </a:r>
                <a:r>
                  <a:rPr lang="zh-CN" altLang="en-US" sz="2000" dirty="0">
                    <a:latin typeface="+mn-ea"/>
                  </a:rPr>
                  <a:t>单组信号传递时间</a:t>
                </a:r>
              </a:p>
              <a:p>
                <a:pPr marL="742950" lvl="1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zh-CN" altLang="en-US" sz="2000" dirty="0">
                    <a:latin typeface="+mn-ea"/>
                  </a:rPr>
                  <a:t>触发信号传递时间</a:t>
                </a:r>
                <a:r>
                  <a:rPr lang="en-US" altLang="zh-CN" sz="2000" dirty="0">
                    <a:latin typeface="+mn-ea"/>
                  </a:rPr>
                  <a:t>450ns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CN" sz="2000" dirty="0">
                    <a:latin typeface="+mn-ea"/>
                  </a:rPr>
                  <a:t>410ns</a:t>
                </a:r>
                <a:endParaRPr lang="zh-CN" altLang="en-US" sz="2000" dirty="0">
                  <a:latin typeface="+mn-ea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8602C2E-7794-F8F1-659B-09BF583A7A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853" y="2520549"/>
                <a:ext cx="5684147" cy="707886"/>
              </a:xfrm>
              <a:prstGeom prst="rect">
                <a:avLst/>
              </a:prstGeom>
              <a:blipFill>
                <a:blip r:embed="rId3"/>
                <a:stretch>
                  <a:fillRect l="-1180" t="-4274" b="-136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9363FB8B-60D7-E79C-49F5-19A781B8AC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47" r="11810" b="39795"/>
          <a:stretch/>
        </p:blipFill>
        <p:spPr>
          <a:xfrm>
            <a:off x="6774136" y="2498386"/>
            <a:ext cx="4506439" cy="232285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B275E3B-E908-6129-2CDE-776D73C5A5E3}"/>
              </a:ext>
            </a:extLst>
          </p:cNvPr>
          <p:cNvSpPr txBox="1"/>
          <p:nvPr/>
        </p:nvSpPr>
        <p:spPr>
          <a:xfrm>
            <a:off x="6190997" y="1227262"/>
            <a:ext cx="5652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atin typeface="+mn-ea"/>
              </a:rPr>
              <a:t>表</a:t>
            </a:r>
            <a:r>
              <a:rPr lang="en-US" altLang="zh-CN" sz="1600" dirty="0">
                <a:latin typeface="+mn-ea"/>
              </a:rPr>
              <a:t>1 </a:t>
            </a:r>
            <a:r>
              <a:rPr lang="zh-CN" altLang="en-US" sz="1600" dirty="0">
                <a:latin typeface="+mn-ea"/>
              </a:rPr>
              <a:t>单触发号的长度与能实现最长测量时间对应关系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B16CE43-62BD-0F1B-29F1-7C8062E7968F}"/>
              </a:ext>
            </a:extLst>
          </p:cNvPr>
          <p:cNvGrpSpPr/>
          <p:nvPr/>
        </p:nvGrpSpPr>
        <p:grpSpPr>
          <a:xfrm>
            <a:off x="6708624" y="4773043"/>
            <a:ext cx="5004000" cy="1994273"/>
            <a:chOff x="483278" y="958419"/>
            <a:chExt cx="4440188" cy="1994273"/>
          </a:xfrm>
        </p:grpSpPr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D0058ECD-3544-96B5-1329-8FA820E1F38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83278" y="2362356"/>
              <a:ext cx="4440188" cy="0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5CFCAABE-B02B-324A-50F6-FA6B6D193C1A}"/>
                </a:ext>
              </a:extLst>
            </p:cNvPr>
            <p:cNvGrpSpPr/>
            <p:nvPr/>
          </p:nvGrpSpPr>
          <p:grpSpPr>
            <a:xfrm>
              <a:off x="896672" y="1642356"/>
              <a:ext cx="774440" cy="720000"/>
              <a:chOff x="1399592" y="2107176"/>
              <a:chExt cx="774440" cy="720000"/>
            </a:xfrm>
          </p:grpSpPr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5406857F-58D2-A25C-8FF6-CC672B64675F}"/>
                  </a:ext>
                </a:extLst>
              </p:cNvPr>
              <p:cNvCxnSpPr/>
              <p:nvPr/>
            </p:nvCxnSpPr>
            <p:spPr bwMode="auto">
              <a:xfrm flipV="1">
                <a:off x="1399592" y="2107176"/>
                <a:ext cx="0" cy="720000"/>
              </a:xfrm>
              <a:prstGeom prst="line">
                <a:avLst/>
              </a:prstGeom>
              <a:solidFill>
                <a:srgbClr val="FFFF00"/>
              </a:solidFill>
              <a:ln w="25400" cap="flat" cmpd="sng" algn="ctr">
                <a:solidFill>
                  <a:srgbClr val="CC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28A929B8-15CA-AF21-2C21-D4A96C883120}"/>
                  </a:ext>
                </a:extLst>
              </p:cNvPr>
              <p:cNvCxnSpPr/>
              <p:nvPr/>
            </p:nvCxnSpPr>
            <p:spPr bwMode="auto">
              <a:xfrm flipV="1">
                <a:off x="1530220" y="2107176"/>
                <a:ext cx="0" cy="720000"/>
              </a:xfrm>
              <a:prstGeom prst="line">
                <a:avLst/>
              </a:prstGeom>
              <a:solidFill>
                <a:srgbClr val="FFFF00"/>
              </a:solidFill>
              <a:ln w="25400" cap="flat" cmpd="sng" algn="ctr">
                <a:solidFill>
                  <a:srgbClr val="CC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" name="直接连接符 36">
                <a:extLst>
                  <a:ext uri="{FF2B5EF4-FFF2-40B4-BE49-F238E27FC236}">
                    <a16:creationId xmlns:a16="http://schemas.microsoft.com/office/drawing/2014/main" id="{E0AA35B9-CB90-852C-FB01-FBE9B36E9D98}"/>
                  </a:ext>
                </a:extLst>
              </p:cNvPr>
              <p:cNvCxnSpPr/>
              <p:nvPr/>
            </p:nvCxnSpPr>
            <p:spPr bwMode="auto">
              <a:xfrm flipV="1">
                <a:off x="1660849" y="2107176"/>
                <a:ext cx="0" cy="720000"/>
              </a:xfrm>
              <a:prstGeom prst="line">
                <a:avLst/>
              </a:prstGeom>
              <a:solidFill>
                <a:srgbClr val="FFFF00"/>
              </a:solidFill>
              <a:ln w="25400" cap="flat" cmpd="sng" algn="ctr">
                <a:solidFill>
                  <a:srgbClr val="CC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id="{F0BD9B4A-4790-F004-562B-92F3D31B0CA8}"/>
                  </a:ext>
                </a:extLst>
              </p:cNvPr>
              <p:cNvCxnSpPr/>
              <p:nvPr/>
            </p:nvCxnSpPr>
            <p:spPr bwMode="auto">
              <a:xfrm flipV="1">
                <a:off x="2174032" y="2107176"/>
                <a:ext cx="0" cy="720000"/>
              </a:xfrm>
              <a:prstGeom prst="line">
                <a:avLst/>
              </a:prstGeom>
              <a:solidFill>
                <a:srgbClr val="FFFF00"/>
              </a:solidFill>
              <a:ln w="25400" cap="flat" cmpd="sng" algn="ctr">
                <a:solidFill>
                  <a:srgbClr val="CC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7D8B444E-C40F-4C38-19B1-BA5BFC2EF5B9}"/>
                  </a:ext>
                </a:extLst>
              </p:cNvPr>
              <p:cNvSpPr txBox="1"/>
              <p:nvPr/>
            </p:nvSpPr>
            <p:spPr>
              <a:xfrm>
                <a:off x="1675623" y="2153831"/>
                <a:ext cx="4929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…</a:t>
                </a:r>
                <a:endParaRPr lang="zh-CN" altLang="en-US" sz="2400" b="1" dirty="0">
                  <a:latin typeface="Cambria Math" panose="02040503050406030204" pitchFamily="18" charset="0"/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1B87F30-335D-9902-C240-469282F06353}"/>
                </a:ext>
              </a:extLst>
            </p:cNvPr>
            <p:cNvGrpSpPr/>
            <p:nvPr/>
          </p:nvGrpSpPr>
          <p:grpSpPr>
            <a:xfrm>
              <a:off x="3742508" y="1642356"/>
              <a:ext cx="774440" cy="720000"/>
              <a:chOff x="1399592" y="2107176"/>
              <a:chExt cx="774440" cy="720000"/>
            </a:xfrm>
          </p:grpSpPr>
          <p:cxnSp>
            <p:nvCxnSpPr>
              <p:cNvPr id="30" name="直接连接符 29">
                <a:extLst>
                  <a:ext uri="{FF2B5EF4-FFF2-40B4-BE49-F238E27FC236}">
                    <a16:creationId xmlns:a16="http://schemas.microsoft.com/office/drawing/2014/main" id="{49F3BA2E-308B-F8E3-8055-945F93721774}"/>
                  </a:ext>
                </a:extLst>
              </p:cNvPr>
              <p:cNvCxnSpPr/>
              <p:nvPr/>
            </p:nvCxnSpPr>
            <p:spPr bwMode="auto">
              <a:xfrm flipV="1">
                <a:off x="1399592" y="2107176"/>
                <a:ext cx="0" cy="720000"/>
              </a:xfrm>
              <a:prstGeom prst="line">
                <a:avLst/>
              </a:prstGeom>
              <a:solidFill>
                <a:srgbClr val="FFFF00"/>
              </a:solidFill>
              <a:ln w="25400" cap="flat" cmpd="sng" algn="ctr">
                <a:solidFill>
                  <a:srgbClr val="CC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C8D528CE-A0FA-9D36-16C5-92FBD5A7A404}"/>
                  </a:ext>
                </a:extLst>
              </p:cNvPr>
              <p:cNvCxnSpPr/>
              <p:nvPr/>
            </p:nvCxnSpPr>
            <p:spPr bwMode="auto">
              <a:xfrm flipV="1">
                <a:off x="1530220" y="2107176"/>
                <a:ext cx="0" cy="720000"/>
              </a:xfrm>
              <a:prstGeom prst="line">
                <a:avLst/>
              </a:prstGeom>
              <a:solidFill>
                <a:srgbClr val="FFFF00"/>
              </a:solidFill>
              <a:ln w="25400" cap="flat" cmpd="sng" algn="ctr">
                <a:solidFill>
                  <a:srgbClr val="CC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直接连接符 31">
                <a:extLst>
                  <a:ext uri="{FF2B5EF4-FFF2-40B4-BE49-F238E27FC236}">
                    <a16:creationId xmlns:a16="http://schemas.microsoft.com/office/drawing/2014/main" id="{52574B4D-BA5B-B843-3471-3C953F64ECC5}"/>
                  </a:ext>
                </a:extLst>
              </p:cNvPr>
              <p:cNvCxnSpPr/>
              <p:nvPr/>
            </p:nvCxnSpPr>
            <p:spPr bwMode="auto">
              <a:xfrm flipV="1">
                <a:off x="1660849" y="2107176"/>
                <a:ext cx="0" cy="720000"/>
              </a:xfrm>
              <a:prstGeom prst="line">
                <a:avLst/>
              </a:prstGeom>
              <a:solidFill>
                <a:srgbClr val="FFFF00"/>
              </a:solidFill>
              <a:ln w="25400" cap="flat" cmpd="sng" algn="ctr">
                <a:solidFill>
                  <a:srgbClr val="CC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6E8928C5-4FBA-CBAF-879D-1CF7890AC553}"/>
                  </a:ext>
                </a:extLst>
              </p:cNvPr>
              <p:cNvCxnSpPr/>
              <p:nvPr/>
            </p:nvCxnSpPr>
            <p:spPr bwMode="auto">
              <a:xfrm flipV="1">
                <a:off x="2174032" y="2107176"/>
                <a:ext cx="0" cy="720000"/>
              </a:xfrm>
              <a:prstGeom prst="line">
                <a:avLst/>
              </a:prstGeom>
              <a:solidFill>
                <a:srgbClr val="FFFF00"/>
              </a:solidFill>
              <a:ln w="25400" cap="flat" cmpd="sng" algn="ctr">
                <a:solidFill>
                  <a:srgbClr val="CC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2C4BFDA5-BB7F-45DB-E7B6-5AE2D76D6B09}"/>
                  </a:ext>
                </a:extLst>
              </p:cNvPr>
              <p:cNvSpPr txBox="1"/>
              <p:nvPr/>
            </p:nvSpPr>
            <p:spPr>
              <a:xfrm>
                <a:off x="1675623" y="2153831"/>
                <a:ext cx="4929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…</a:t>
                </a:r>
                <a:endParaRPr lang="zh-CN" altLang="en-US" sz="2400" b="1" dirty="0">
                  <a:latin typeface="Cambria Math" panose="02040503050406030204" pitchFamily="18" charset="0"/>
                </a:endParaRPr>
              </a:p>
            </p:txBody>
          </p:sp>
        </p:grp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DC2F308C-78E5-654B-E9D5-D1D827DA31D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81601" y="2362356"/>
              <a:ext cx="215071" cy="216000"/>
            </a:xfrm>
            <a:prstGeom prst="line">
              <a:avLst/>
            </a:prstGeom>
            <a:ln w="6350" cap="rnd"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00E51FC0-0972-6B5F-879D-491D65EA6032}"/>
                </a:ext>
              </a:extLst>
            </p:cNvPr>
            <p:cNvCxnSpPr/>
            <p:nvPr/>
          </p:nvCxnSpPr>
          <p:spPr bwMode="auto">
            <a:xfrm>
              <a:off x="1027300" y="2362356"/>
              <a:ext cx="216000" cy="216000"/>
            </a:xfrm>
            <a:prstGeom prst="line">
              <a:avLst/>
            </a:prstGeom>
            <a:solidFill>
              <a:srgbClr val="FFFF00"/>
            </a:solidFill>
            <a:ln w="6350" cap="rnd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4BDD6412-862E-B0B2-00AA-E60C327FB87A}"/>
                </a:ext>
              </a:extLst>
            </p:cNvPr>
            <p:cNvCxnSpPr/>
            <p:nvPr/>
          </p:nvCxnSpPr>
          <p:spPr bwMode="auto">
            <a:xfrm>
              <a:off x="681601" y="2589117"/>
              <a:ext cx="0" cy="144000"/>
            </a:xfrm>
            <a:prstGeom prst="line">
              <a:avLst/>
            </a:prstGeom>
            <a:ln w="6350" cap="rnd"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40C5108B-BCCC-14A0-F68F-7761361289C7}"/>
                </a:ext>
              </a:extLst>
            </p:cNvPr>
            <p:cNvCxnSpPr/>
            <p:nvPr/>
          </p:nvCxnSpPr>
          <p:spPr bwMode="auto">
            <a:xfrm>
              <a:off x="1244540" y="2589117"/>
              <a:ext cx="0" cy="144000"/>
            </a:xfrm>
            <a:prstGeom prst="line">
              <a:avLst/>
            </a:prstGeom>
            <a:solidFill>
              <a:srgbClr val="FFFF00"/>
            </a:solidFill>
            <a:ln w="63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31FAC37D-0571-09EF-0BD6-4A1A72A21EE8}"/>
                </a:ext>
              </a:extLst>
            </p:cNvPr>
            <p:cNvCxnSpPr/>
            <p:nvPr/>
          </p:nvCxnSpPr>
          <p:spPr bwMode="auto">
            <a:xfrm>
              <a:off x="681601" y="2661117"/>
              <a:ext cx="561699" cy="0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51CF43B3-1325-E759-76FC-017DDBC50EB2}"/>
                </a:ext>
              </a:extLst>
            </p:cNvPr>
            <p:cNvSpPr txBox="1"/>
            <p:nvPr/>
          </p:nvSpPr>
          <p:spPr>
            <a:xfrm>
              <a:off x="572420" y="2644915"/>
              <a:ext cx="7585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10 μs</a:t>
              </a:r>
              <a:endParaRPr lang="zh-CN" altLang="en-US" sz="1400" b="1" dirty="0">
                <a:latin typeface="Cambria Math" panose="02040503050406030204" pitchFamily="18" charset="0"/>
              </a:endParaRPr>
            </a:p>
          </p:txBody>
        </p: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1B8826CC-D74D-913C-35D2-E83F9B02A1F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96672" y="1188161"/>
              <a:ext cx="0" cy="468000"/>
            </a:xfrm>
            <a:prstGeom prst="line">
              <a:avLst/>
            </a:prstGeom>
            <a:ln w="6350" cap="rnd"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30F70301-7B2E-2B94-E2D6-6EABA417B52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42508" y="1188161"/>
              <a:ext cx="0" cy="468000"/>
            </a:xfrm>
            <a:prstGeom prst="line">
              <a:avLst/>
            </a:prstGeom>
            <a:solidFill>
              <a:srgbClr val="FFFF00"/>
            </a:solidFill>
            <a:ln w="63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直接箭头连接符 21">
              <a:extLst>
                <a:ext uri="{FF2B5EF4-FFF2-40B4-BE49-F238E27FC236}">
                  <a16:creationId xmlns:a16="http://schemas.microsoft.com/office/drawing/2014/main" id="{0F5E682D-B54E-6C29-C4BD-46E1005109B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96672" y="1260161"/>
              <a:ext cx="2845836" cy="0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E190E6BF-4503-8747-3970-39DB5B130113}"/>
                </a:ext>
              </a:extLst>
            </p:cNvPr>
            <p:cNvSpPr txBox="1"/>
            <p:nvPr/>
          </p:nvSpPr>
          <p:spPr>
            <a:xfrm>
              <a:off x="1368019" y="958419"/>
              <a:ext cx="20156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latin typeface="Cambria Math" panose="02040503050406030204" pitchFamily="18" charset="0"/>
                </a:rPr>
                <a:t>宏脉冲周期  </a:t>
              </a:r>
              <a:r>
                <a:rPr lang="en-US" altLang="zh-CN" sz="16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40 </a:t>
              </a:r>
              <a:r>
                <a:rPr lang="en-US" altLang="zh-CN" sz="1600" b="1" dirty="0" err="1">
                  <a:latin typeface="Cambria Math" panose="02040503050406030204" pitchFamily="18" charset="0"/>
                  <a:ea typeface="Cambria Math" panose="02040503050406030204" pitchFamily="18" charset="0"/>
                </a:rPr>
                <a:t>ms</a:t>
              </a:r>
              <a:endParaRPr lang="zh-CN" altLang="en-US" sz="1600" b="1" dirty="0">
                <a:latin typeface="Cambria Math" panose="02040503050406030204" pitchFamily="18" charset="0"/>
              </a:endParaRPr>
            </a:p>
          </p:txBody>
        </p: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3FAAD3D9-27BB-D47B-E9B4-5CC140AA4B6C}"/>
                </a:ext>
              </a:extLst>
            </p:cNvPr>
            <p:cNvCxnSpPr/>
            <p:nvPr/>
          </p:nvCxnSpPr>
          <p:spPr bwMode="auto">
            <a:xfrm>
              <a:off x="1666909" y="1488624"/>
              <a:ext cx="0" cy="144000"/>
            </a:xfrm>
            <a:prstGeom prst="line">
              <a:avLst/>
            </a:prstGeom>
            <a:solidFill>
              <a:srgbClr val="FFFF00"/>
            </a:solidFill>
            <a:ln w="63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D5D1D677-4258-2800-02E9-898F35A28FE4}"/>
                </a:ext>
              </a:extLst>
            </p:cNvPr>
            <p:cNvCxnSpPr/>
            <p:nvPr/>
          </p:nvCxnSpPr>
          <p:spPr bwMode="auto">
            <a:xfrm>
              <a:off x="896672" y="1560624"/>
              <a:ext cx="768997" cy="0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38C8D8AA-EC90-A13B-8ABD-A549DA216D21}"/>
                </a:ext>
              </a:extLst>
            </p:cNvPr>
            <p:cNvSpPr txBox="1"/>
            <p:nvPr/>
          </p:nvSpPr>
          <p:spPr>
            <a:xfrm>
              <a:off x="892469" y="1298781"/>
              <a:ext cx="7585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2 </a:t>
              </a:r>
              <a:r>
                <a:rPr lang="en-US" altLang="zh-CN" sz="1400" b="1" dirty="0" err="1">
                  <a:latin typeface="Cambria Math" panose="02040503050406030204" pitchFamily="18" charset="0"/>
                  <a:ea typeface="Cambria Math" panose="02040503050406030204" pitchFamily="18" charset="0"/>
                </a:rPr>
                <a:t>ms</a:t>
              </a:r>
              <a:endParaRPr lang="zh-CN" altLang="en-US" sz="1400" b="1" dirty="0">
                <a:latin typeface="Cambria Math" panose="02040503050406030204" pitchFamily="18" charset="0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16101DBC-56EA-FB83-88D0-3F5EEFD54BF0}"/>
                </a:ext>
              </a:extLst>
            </p:cNvPr>
            <p:cNvSpPr txBox="1"/>
            <p:nvPr/>
          </p:nvSpPr>
          <p:spPr>
            <a:xfrm>
              <a:off x="4145680" y="2381227"/>
              <a:ext cx="7585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Time</a:t>
              </a:r>
              <a:endParaRPr lang="zh-CN" altLang="en-US" sz="1600" b="1" dirty="0">
                <a:latin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8" name="直接箭头连接符 27">
              <a:extLst>
                <a:ext uri="{FF2B5EF4-FFF2-40B4-BE49-F238E27FC236}">
                  <a16:creationId xmlns:a16="http://schemas.microsoft.com/office/drawing/2014/main" id="{B5C7F8F3-37E6-BAA4-A3F6-8D4A5D01A99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691913" y="1867395"/>
              <a:ext cx="2041578" cy="0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7FF313D7-77A5-838F-9E21-D3A404AB1E09}"/>
                </a:ext>
              </a:extLst>
            </p:cNvPr>
            <p:cNvSpPr txBox="1"/>
            <p:nvPr/>
          </p:nvSpPr>
          <p:spPr>
            <a:xfrm>
              <a:off x="1921905" y="1565653"/>
              <a:ext cx="15834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latin typeface="Cambria Math" panose="02040503050406030204" pitchFamily="18" charset="0"/>
                </a:rPr>
                <a:t>宏脉冲间隔  </a:t>
              </a:r>
              <a:r>
                <a:rPr lang="en-US" altLang="zh-CN" sz="14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38 </a:t>
              </a:r>
              <a:r>
                <a:rPr lang="en-US" altLang="zh-CN" sz="1400" b="1" dirty="0" err="1">
                  <a:latin typeface="Cambria Math" panose="02040503050406030204" pitchFamily="18" charset="0"/>
                  <a:ea typeface="Cambria Math" panose="02040503050406030204" pitchFamily="18" charset="0"/>
                </a:rPr>
                <a:t>ms</a:t>
              </a:r>
              <a:endParaRPr lang="zh-CN" altLang="en-US" sz="1400" b="1" dirty="0">
                <a:latin typeface="Cambria Math" panose="02040503050406030204" pitchFamily="18" charset="0"/>
              </a:endParaRPr>
            </a:p>
          </p:txBody>
        </p:sp>
      </p:grpSp>
      <p:graphicFrame>
        <p:nvGraphicFramePr>
          <p:cNvPr id="40" name="表格 58">
            <a:extLst>
              <a:ext uri="{FF2B5EF4-FFF2-40B4-BE49-F238E27FC236}">
                <a16:creationId xmlns:a16="http://schemas.microsoft.com/office/drawing/2014/main" id="{DF96A7B1-E45E-B3A1-F2E7-FDDD0A1ADF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325655"/>
              </p:ext>
            </p:extLst>
          </p:nvPr>
        </p:nvGraphicFramePr>
        <p:xfrm>
          <a:off x="1245102" y="3677764"/>
          <a:ext cx="3897789" cy="20636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6050">
                  <a:extLst>
                    <a:ext uri="{9D8B030D-6E8A-4147-A177-3AD203B41FA5}">
                      <a16:colId xmlns:a16="http://schemas.microsoft.com/office/drawing/2014/main" val="1975208970"/>
                    </a:ext>
                  </a:extLst>
                </a:gridCol>
                <a:gridCol w="1731739">
                  <a:extLst>
                    <a:ext uri="{9D8B030D-6E8A-4147-A177-3AD203B41FA5}">
                      <a16:colId xmlns:a16="http://schemas.microsoft.com/office/drawing/2014/main" val="1740410224"/>
                    </a:ext>
                  </a:extLst>
                </a:gridCol>
              </a:tblGrid>
              <a:tr h="41272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bg1"/>
                          </a:solidFill>
                        </a:rPr>
                        <a:t>性能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77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bg1"/>
                          </a:solidFill>
                        </a:rPr>
                        <a:t>参数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77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366478"/>
                  </a:ext>
                </a:extLst>
              </a:tr>
              <a:tr h="41272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宏脉冲频率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25 Hz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9306568"/>
                  </a:ext>
                </a:extLst>
              </a:tr>
              <a:tr h="41272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宏脉冲时间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1.5 ~ 2 </a:t>
                      </a:r>
                      <a:r>
                        <a:rPr lang="en-US" altLang="zh-CN" sz="1800" dirty="0" err="1">
                          <a:solidFill>
                            <a:schemeClr val="tx1"/>
                          </a:solidFill>
                        </a:rPr>
                        <a:t>ms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3237059"/>
                  </a:ext>
                </a:extLst>
              </a:tr>
              <a:tr h="41272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质子平均间隔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10 μs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7004592"/>
                  </a:ext>
                </a:extLst>
              </a:tr>
              <a:tr h="41272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质子最小间隔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410 ns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473079"/>
                  </a:ext>
                </a:extLst>
              </a:tr>
            </a:tbl>
          </a:graphicData>
        </a:graphic>
      </p:graphicFrame>
      <p:sp>
        <p:nvSpPr>
          <p:cNvPr id="41" name="文本框 40">
            <a:extLst>
              <a:ext uri="{FF2B5EF4-FFF2-40B4-BE49-F238E27FC236}">
                <a16:creationId xmlns:a16="http://schemas.microsoft.com/office/drawing/2014/main" id="{1E751DEC-2524-1782-81C2-4DE73D5C2260}"/>
              </a:ext>
            </a:extLst>
          </p:cNvPr>
          <p:cNvSpPr txBox="1"/>
          <p:nvPr/>
        </p:nvSpPr>
        <p:spPr>
          <a:xfrm>
            <a:off x="925160" y="5883267"/>
            <a:ext cx="5581232" cy="504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Cambria Math" panose="02040503050406030204" pitchFamily="18" charset="0"/>
              </a:rPr>
              <a:t>质子间隔在 </a:t>
            </a: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410 ns ~ 400 μs </a:t>
            </a:r>
            <a:r>
              <a:rPr lang="zh-CN" altLang="en-US" sz="2000" dirty="0">
                <a:latin typeface="Cambria Math" panose="02040503050406030204" pitchFamily="18" charset="0"/>
              </a:rPr>
              <a:t>之间，平均</a:t>
            </a:r>
            <a:r>
              <a:rPr lang="en-US" altLang="zh-CN" sz="2000" dirty="0">
                <a:latin typeface="Cambria Math" panose="02040503050406030204" pitchFamily="18" charset="0"/>
              </a:rPr>
              <a:t>10 μs</a:t>
            </a:r>
            <a:r>
              <a:rPr lang="zh-CN" altLang="en-US" sz="2000" dirty="0">
                <a:latin typeface="Cambria Math" panose="02040503050406030204" pitchFamily="18" charset="0"/>
              </a:rPr>
              <a:t>。</a:t>
            </a:r>
            <a:endParaRPr lang="en-US" altLang="zh-CN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05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69F18-0CC3-E1F9-5CFF-9CF7128BB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矩形 517">
            <a:extLst>
              <a:ext uri="{FF2B5EF4-FFF2-40B4-BE49-F238E27FC236}">
                <a16:creationId xmlns:a16="http://schemas.microsoft.com/office/drawing/2014/main" id="{DBD33053-EFCB-6A1A-2F7E-C4147CFD21BE}"/>
              </a:ext>
            </a:extLst>
          </p:cNvPr>
          <p:cNvSpPr/>
          <p:nvPr/>
        </p:nvSpPr>
        <p:spPr>
          <a:xfrm>
            <a:off x="476636" y="2846330"/>
            <a:ext cx="6615590" cy="3059094"/>
          </a:xfrm>
          <a:prstGeom prst="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C1A4AE8-9AF0-834A-FD6C-2A2444B422DC}"/>
              </a:ext>
            </a:extLst>
          </p:cNvPr>
          <p:cNvSpPr txBox="1"/>
          <p:nvPr/>
        </p:nvSpPr>
        <p:spPr>
          <a:xfrm>
            <a:off x="103433" y="235096"/>
            <a:ext cx="30402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733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项目内容</a:t>
            </a:r>
            <a:endParaRPr lang="en-US" altLang="zh-CN" sz="3733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397" name="矩形 396">
            <a:extLst>
              <a:ext uri="{FF2B5EF4-FFF2-40B4-BE49-F238E27FC236}">
                <a16:creationId xmlns:a16="http://schemas.microsoft.com/office/drawing/2014/main" id="{D004B7BB-FF2B-1749-0EFF-E786F4576075}"/>
              </a:ext>
            </a:extLst>
          </p:cNvPr>
          <p:cNvSpPr/>
          <p:nvPr/>
        </p:nvSpPr>
        <p:spPr>
          <a:xfrm>
            <a:off x="7752724" y="4978867"/>
            <a:ext cx="3877401" cy="8365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数据获取系统</a:t>
            </a:r>
          </a:p>
        </p:txBody>
      </p:sp>
      <p:grpSp>
        <p:nvGrpSpPr>
          <p:cNvPr id="398" name="组合 397">
            <a:extLst>
              <a:ext uri="{FF2B5EF4-FFF2-40B4-BE49-F238E27FC236}">
                <a16:creationId xmlns:a16="http://schemas.microsoft.com/office/drawing/2014/main" id="{3158D2C7-E51B-171F-C851-72DC7D8C0BFF}"/>
              </a:ext>
            </a:extLst>
          </p:cNvPr>
          <p:cNvGrpSpPr/>
          <p:nvPr/>
        </p:nvGrpSpPr>
        <p:grpSpPr>
          <a:xfrm>
            <a:off x="476635" y="2846330"/>
            <a:ext cx="6430954" cy="2925189"/>
            <a:chOff x="466475" y="3039370"/>
            <a:chExt cx="6430954" cy="2925189"/>
          </a:xfrm>
        </p:grpSpPr>
        <p:sp>
          <p:nvSpPr>
            <p:cNvPr id="399" name="矩形 398">
              <a:extLst>
                <a:ext uri="{FF2B5EF4-FFF2-40B4-BE49-F238E27FC236}">
                  <a16:creationId xmlns:a16="http://schemas.microsoft.com/office/drawing/2014/main" id="{072B0E0F-40DE-0B8B-C5D2-B7A97F14C0C2}"/>
                </a:ext>
              </a:extLst>
            </p:cNvPr>
            <p:cNvSpPr/>
            <p:nvPr/>
          </p:nvSpPr>
          <p:spPr>
            <a:xfrm>
              <a:off x="619076" y="3189380"/>
              <a:ext cx="6278353" cy="277517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tx1"/>
                </a:solidFill>
                <a:latin typeface="+mn-ea"/>
                <a:cs typeface="OPPOSans B" panose="00020600040101010101" pitchFamily="18" charset="-122"/>
              </a:endParaRPr>
            </a:p>
          </p:txBody>
        </p:sp>
        <p:sp>
          <p:nvSpPr>
            <p:cNvPr id="400" name="文本框 399">
              <a:extLst>
                <a:ext uri="{FF2B5EF4-FFF2-40B4-BE49-F238E27FC236}">
                  <a16:creationId xmlns:a16="http://schemas.microsoft.com/office/drawing/2014/main" id="{7E837902-DD16-97F4-406A-ECD08F231668}"/>
                </a:ext>
              </a:extLst>
            </p:cNvPr>
            <p:cNvSpPr txBox="1"/>
            <p:nvPr/>
          </p:nvSpPr>
          <p:spPr>
            <a:xfrm>
              <a:off x="466475" y="3917790"/>
              <a:ext cx="1514322" cy="1260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tx1"/>
                  </a:solidFill>
                  <a:latin typeface="Bookman Old Style" panose="02050604050505020204" pitchFamily="18" charset="0"/>
                  <a:ea typeface="OPPOSans B" panose="00020600040101010101"/>
                  <a:cs typeface="OPPOSans B" panose="00020600040101010101" pitchFamily="18" charset="-122"/>
                </a:rPr>
                <a:t>触发</a:t>
              </a:r>
              <a:endParaRPr lang="en-US" altLang="zh-CN" sz="2000" b="1" dirty="0">
                <a:solidFill>
                  <a:schemeClr val="tx1"/>
                </a:solidFill>
                <a:latin typeface="Bookman Old Style" panose="02050604050505020204" pitchFamily="18" charset="0"/>
                <a:ea typeface="OPPOSans B" panose="00020600040101010101"/>
                <a:cs typeface="OPPOSans B" panose="00020600040101010101" pitchFamily="18" charset="-122"/>
              </a:endParaRPr>
            </a:p>
            <a:p>
              <a:pPr algn="ctr"/>
              <a:r>
                <a:rPr lang="zh-CN" altLang="en-US" sz="2000" b="1" dirty="0">
                  <a:solidFill>
                    <a:schemeClr val="tx1"/>
                  </a:solidFill>
                  <a:latin typeface="Bookman Old Style" panose="02050604050505020204" pitchFamily="18" charset="0"/>
                  <a:ea typeface="OPPOSans B" panose="00020600040101010101"/>
                  <a:cs typeface="OPPOSans B" panose="00020600040101010101" pitchFamily="18" charset="-122"/>
                </a:rPr>
                <a:t>逻辑</a:t>
              </a:r>
              <a:endParaRPr lang="en-US" altLang="zh-CN" sz="2000" b="1" dirty="0">
                <a:solidFill>
                  <a:schemeClr val="tx1"/>
                </a:solidFill>
                <a:latin typeface="Bookman Old Style" panose="02050604050505020204" pitchFamily="18" charset="0"/>
                <a:ea typeface="OPPOSans B" panose="00020600040101010101"/>
                <a:cs typeface="OPPOSans B" panose="00020600040101010101" pitchFamily="18" charset="-122"/>
              </a:endParaRPr>
            </a:p>
            <a:p>
              <a:pPr algn="ctr"/>
              <a:r>
                <a:rPr lang="zh-CN" altLang="en-US" sz="2000" b="1" dirty="0">
                  <a:solidFill>
                    <a:schemeClr val="tx1"/>
                  </a:solidFill>
                  <a:latin typeface="Bookman Old Style" panose="02050604050505020204" pitchFamily="18" charset="0"/>
                  <a:ea typeface="OPPOSans B" panose="00020600040101010101"/>
                  <a:cs typeface="OPPOSans B" panose="00020600040101010101" pitchFamily="18" charset="-122"/>
                </a:rPr>
                <a:t>单元</a:t>
              </a:r>
              <a:endParaRPr lang="en-US" altLang="zh-CN" sz="2000" b="1" dirty="0">
                <a:solidFill>
                  <a:schemeClr val="tx1"/>
                </a:solidFill>
                <a:latin typeface="Bookman Old Style" panose="02050604050505020204" pitchFamily="18" charset="0"/>
                <a:ea typeface="OPPOSans B" panose="00020600040101010101"/>
                <a:cs typeface="OPPOSans B" panose="00020600040101010101" pitchFamily="18" charset="-122"/>
              </a:endParaRPr>
            </a:p>
            <a:p>
              <a:pPr algn="ctr"/>
              <a:r>
                <a:rPr lang="zh-CN" altLang="en-US" sz="2000" b="1" dirty="0">
                  <a:solidFill>
                    <a:schemeClr val="tx1"/>
                  </a:solidFill>
                  <a:latin typeface="Bookman Old Style" panose="02050604050505020204" pitchFamily="18" charset="0"/>
                  <a:ea typeface="OPPOSans B" panose="00020600040101010101"/>
                  <a:cs typeface="OPPOSans B" panose="00020600040101010101" pitchFamily="18" charset="-122"/>
                </a:rPr>
                <a:t>（</a:t>
              </a:r>
              <a:r>
                <a:rPr lang="en-US" altLang="zh-CN" sz="2000" b="1" dirty="0">
                  <a:solidFill>
                    <a:schemeClr val="tx1"/>
                  </a:solidFill>
                  <a:latin typeface="Bookman Old Style" panose="02050604050505020204" pitchFamily="18" charset="0"/>
                  <a:ea typeface="OPPOSans B" panose="00020600040101010101"/>
                  <a:cs typeface="OPPOSans B" panose="00020600040101010101" pitchFamily="18" charset="-122"/>
                </a:rPr>
                <a:t>TLU</a:t>
              </a:r>
              <a:r>
                <a:rPr lang="zh-CN" altLang="en-US" sz="2000" b="1" dirty="0">
                  <a:solidFill>
                    <a:schemeClr val="tx1"/>
                  </a:solidFill>
                  <a:latin typeface="Bookman Old Style" panose="02050604050505020204" pitchFamily="18" charset="0"/>
                  <a:ea typeface="OPPOSans B" panose="00020600040101010101"/>
                  <a:cs typeface="OPPOSans B" panose="00020600040101010101" pitchFamily="18" charset="-122"/>
                </a:rPr>
                <a:t>）</a:t>
              </a:r>
            </a:p>
          </p:txBody>
        </p:sp>
        <p:sp>
          <p:nvSpPr>
            <p:cNvPr id="401" name="椭圆 400">
              <a:extLst>
                <a:ext uri="{FF2B5EF4-FFF2-40B4-BE49-F238E27FC236}">
                  <a16:creationId xmlns:a16="http://schemas.microsoft.com/office/drawing/2014/main" id="{A4A2E993-AB44-1B1D-4264-019AE0EEC8A3}"/>
                </a:ext>
              </a:extLst>
            </p:cNvPr>
            <p:cNvSpPr/>
            <p:nvPr/>
          </p:nvSpPr>
          <p:spPr>
            <a:xfrm>
              <a:off x="3014778" y="3039370"/>
              <a:ext cx="144000" cy="137129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sp>
          <p:nvSpPr>
            <p:cNvPr id="402" name="椭圆 401">
              <a:extLst>
                <a:ext uri="{FF2B5EF4-FFF2-40B4-BE49-F238E27FC236}">
                  <a16:creationId xmlns:a16="http://schemas.microsoft.com/office/drawing/2014/main" id="{EB26A130-EEBA-9E3D-4400-31B35965CC7C}"/>
                </a:ext>
              </a:extLst>
            </p:cNvPr>
            <p:cNvSpPr/>
            <p:nvPr/>
          </p:nvSpPr>
          <p:spPr>
            <a:xfrm>
              <a:off x="3476827" y="3039370"/>
              <a:ext cx="144000" cy="137129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sp>
          <p:nvSpPr>
            <p:cNvPr id="403" name="椭圆 402">
              <a:extLst>
                <a:ext uri="{FF2B5EF4-FFF2-40B4-BE49-F238E27FC236}">
                  <a16:creationId xmlns:a16="http://schemas.microsoft.com/office/drawing/2014/main" id="{09FED3A6-762A-C15A-6373-ED2BCDE0E18D}"/>
                </a:ext>
              </a:extLst>
            </p:cNvPr>
            <p:cNvSpPr/>
            <p:nvPr/>
          </p:nvSpPr>
          <p:spPr>
            <a:xfrm>
              <a:off x="3938876" y="3039370"/>
              <a:ext cx="144000" cy="137129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sp>
          <p:nvSpPr>
            <p:cNvPr id="404" name="椭圆 403">
              <a:extLst>
                <a:ext uri="{FF2B5EF4-FFF2-40B4-BE49-F238E27FC236}">
                  <a16:creationId xmlns:a16="http://schemas.microsoft.com/office/drawing/2014/main" id="{617C2A7D-627F-AB6A-BF3B-7E45F755C3F5}"/>
                </a:ext>
              </a:extLst>
            </p:cNvPr>
            <p:cNvSpPr/>
            <p:nvPr/>
          </p:nvSpPr>
          <p:spPr>
            <a:xfrm>
              <a:off x="4400924" y="3039370"/>
              <a:ext cx="144000" cy="137129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grpSp>
          <p:nvGrpSpPr>
            <p:cNvPr id="405" name="组合 404">
              <a:extLst>
                <a:ext uri="{FF2B5EF4-FFF2-40B4-BE49-F238E27FC236}">
                  <a16:creationId xmlns:a16="http://schemas.microsoft.com/office/drawing/2014/main" id="{85633B55-B620-6D87-494D-7A72879CDD54}"/>
                </a:ext>
              </a:extLst>
            </p:cNvPr>
            <p:cNvGrpSpPr/>
            <p:nvPr/>
          </p:nvGrpSpPr>
          <p:grpSpPr>
            <a:xfrm>
              <a:off x="2859846" y="3189749"/>
              <a:ext cx="1852962" cy="439637"/>
              <a:chOff x="3979251" y="1117335"/>
              <a:chExt cx="1861962" cy="461666"/>
            </a:xfrm>
          </p:grpSpPr>
          <p:sp>
            <p:nvSpPr>
              <p:cNvPr id="429" name="矩形 428">
                <a:extLst>
                  <a:ext uri="{FF2B5EF4-FFF2-40B4-BE49-F238E27FC236}">
                    <a16:creationId xmlns:a16="http://schemas.microsoft.com/office/drawing/2014/main" id="{CCF6E7CC-0729-4B43-9377-3C61BB060EEE}"/>
                  </a:ext>
                </a:extLst>
              </p:cNvPr>
              <p:cNvSpPr/>
              <p:nvPr/>
            </p:nvSpPr>
            <p:spPr>
              <a:xfrm>
                <a:off x="3979251" y="1117335"/>
                <a:ext cx="1861962" cy="46166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 sz="1050" dirty="0">
                  <a:solidFill>
                    <a:schemeClr val="tx1"/>
                  </a:solidFill>
                  <a:latin typeface="OPPOSans B" panose="00020600040101010101" pitchFamily="18" charset="-122"/>
                  <a:ea typeface="OPPOSans B" panose="00020600040101010101"/>
                  <a:cs typeface="OPPOSans B" panose="00020600040101010101" pitchFamily="18" charset="-122"/>
                </a:endParaRPr>
              </a:p>
            </p:txBody>
          </p:sp>
          <p:sp>
            <p:nvSpPr>
              <p:cNvPr id="430" name="文本框 429">
                <a:extLst>
                  <a:ext uri="{FF2B5EF4-FFF2-40B4-BE49-F238E27FC236}">
                    <a16:creationId xmlns:a16="http://schemas.microsoft.com/office/drawing/2014/main" id="{3110E099-B41B-6A86-DC15-F5A118E1E28E}"/>
                  </a:ext>
                </a:extLst>
              </p:cNvPr>
              <p:cNvSpPr txBox="1"/>
              <p:nvPr/>
            </p:nvSpPr>
            <p:spPr>
              <a:xfrm>
                <a:off x="4182270" y="1150168"/>
                <a:ext cx="1455924" cy="387838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zh-CN" altLang="en-US" b="1" dirty="0">
                    <a:latin typeface="+mn-ea"/>
                    <a:ea typeface="OPPOSans B" panose="00020600040101010101"/>
                  </a:rPr>
                  <a:t>逻辑运算</a:t>
                </a:r>
              </a:p>
            </p:txBody>
          </p:sp>
        </p:grpSp>
        <p:sp>
          <p:nvSpPr>
            <p:cNvPr id="406" name="文本框 405">
              <a:extLst>
                <a:ext uri="{FF2B5EF4-FFF2-40B4-BE49-F238E27FC236}">
                  <a16:creationId xmlns:a16="http://schemas.microsoft.com/office/drawing/2014/main" id="{CDAF3155-FACD-6A17-CACB-7EAD77EE5DD1}"/>
                </a:ext>
              </a:extLst>
            </p:cNvPr>
            <p:cNvSpPr txBox="1"/>
            <p:nvPr/>
          </p:nvSpPr>
          <p:spPr>
            <a:xfrm>
              <a:off x="1915835" y="5412553"/>
              <a:ext cx="1627205" cy="322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latin typeface="Book Antiqua" panose="02040602050305030304" pitchFamily="18" charset="0"/>
                  <a:ea typeface="华文楷体" panose="02010600040101010101" pitchFamily="2" charset="-122"/>
                </a:rPr>
                <a:t>Data Buffer</a:t>
              </a:r>
              <a:endParaRPr lang="zh-CN" altLang="en-US" sz="1600" b="1" dirty="0">
                <a:latin typeface="Book Antiqua" panose="02040602050305030304" pitchFamily="18" charset="0"/>
                <a:ea typeface="华文楷体" panose="02010600040101010101" pitchFamily="2" charset="-122"/>
              </a:endParaRPr>
            </a:p>
          </p:txBody>
        </p:sp>
        <p:grpSp>
          <p:nvGrpSpPr>
            <p:cNvPr id="407" name="组合 406">
              <a:extLst>
                <a:ext uri="{FF2B5EF4-FFF2-40B4-BE49-F238E27FC236}">
                  <a16:creationId xmlns:a16="http://schemas.microsoft.com/office/drawing/2014/main" id="{5AFF6B1D-8C74-A963-E4EB-88976E408355}"/>
                </a:ext>
              </a:extLst>
            </p:cNvPr>
            <p:cNvGrpSpPr/>
            <p:nvPr/>
          </p:nvGrpSpPr>
          <p:grpSpPr>
            <a:xfrm>
              <a:off x="1828195" y="5215925"/>
              <a:ext cx="4892706" cy="748471"/>
              <a:chOff x="1644966" y="2541587"/>
              <a:chExt cx="3936385" cy="818355"/>
            </a:xfrm>
          </p:grpSpPr>
          <p:sp>
            <p:nvSpPr>
              <p:cNvPr id="423" name="矩形 422">
                <a:extLst>
                  <a:ext uri="{FF2B5EF4-FFF2-40B4-BE49-F238E27FC236}">
                    <a16:creationId xmlns:a16="http://schemas.microsoft.com/office/drawing/2014/main" id="{72CD5738-AAC0-0A40-E216-59EBABF194C9}"/>
                  </a:ext>
                </a:extLst>
              </p:cNvPr>
              <p:cNvSpPr/>
              <p:nvPr/>
            </p:nvSpPr>
            <p:spPr>
              <a:xfrm>
                <a:off x="1644966" y="2541587"/>
                <a:ext cx="3936385" cy="81835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 dirty="0">
                  <a:solidFill>
                    <a:schemeClr val="tx1"/>
                  </a:solidFill>
                  <a:latin typeface="OPPOSans B" panose="00020600040101010101" pitchFamily="18" charset="-122"/>
                  <a:ea typeface="OPPOSans B" panose="00020600040101010101"/>
                  <a:cs typeface="OPPOSans B" panose="00020600040101010101" pitchFamily="18" charset="-122"/>
                </a:endParaRPr>
              </a:p>
            </p:txBody>
          </p:sp>
          <p:sp>
            <p:nvSpPr>
              <p:cNvPr id="424" name="矩形 423">
                <a:extLst>
                  <a:ext uri="{FF2B5EF4-FFF2-40B4-BE49-F238E27FC236}">
                    <a16:creationId xmlns:a16="http://schemas.microsoft.com/office/drawing/2014/main" id="{AB026335-C1F5-C1C1-14D6-808C7A8AC8C1}"/>
                  </a:ext>
                </a:extLst>
              </p:cNvPr>
              <p:cNvSpPr/>
              <p:nvPr/>
            </p:nvSpPr>
            <p:spPr>
              <a:xfrm>
                <a:off x="4699290" y="2541587"/>
                <a:ext cx="294259" cy="81835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050" dirty="0">
                    <a:solidFill>
                      <a:schemeClr val="tx1"/>
                    </a:solidFill>
                    <a:latin typeface="OPPOSans B" panose="00020600040101010101" pitchFamily="18" charset="-122"/>
                    <a:ea typeface="OPPOSans B" panose="00020600040101010101"/>
                    <a:cs typeface="OPPOSans B" panose="00020600040101010101" pitchFamily="18" charset="-122"/>
                  </a:rPr>
                  <a:t>数据</a:t>
                </a:r>
                <a:endParaRPr lang="en-US" altLang="zh-CN" sz="1050" dirty="0">
                  <a:solidFill>
                    <a:schemeClr val="tx1"/>
                  </a:solidFill>
                  <a:latin typeface="OPPOSans B" panose="00020600040101010101" pitchFamily="18" charset="-122"/>
                  <a:ea typeface="OPPOSans B" panose="00020600040101010101"/>
                  <a:cs typeface="OPPOSans B" panose="00020600040101010101" pitchFamily="18" charset="-122"/>
                </a:endParaRPr>
              </a:p>
              <a:p>
                <a:pPr algn="ctr"/>
                <a:r>
                  <a:rPr lang="zh-CN" altLang="en-US" sz="1050" dirty="0">
                    <a:solidFill>
                      <a:schemeClr val="tx1"/>
                    </a:solidFill>
                    <a:latin typeface="OPPOSans B" panose="00020600040101010101" pitchFamily="18" charset="-122"/>
                    <a:ea typeface="OPPOSans B" panose="00020600040101010101"/>
                    <a:cs typeface="OPPOSans B" panose="00020600040101010101" pitchFamily="18" charset="-122"/>
                  </a:rPr>
                  <a:t>结构</a:t>
                </a:r>
              </a:p>
            </p:txBody>
          </p:sp>
          <p:sp>
            <p:nvSpPr>
              <p:cNvPr id="425" name="矩形 424">
                <a:extLst>
                  <a:ext uri="{FF2B5EF4-FFF2-40B4-BE49-F238E27FC236}">
                    <a16:creationId xmlns:a16="http://schemas.microsoft.com/office/drawing/2014/main" id="{D0D8D70B-F6F7-7AB9-49B5-21031CD239A6}"/>
                  </a:ext>
                </a:extLst>
              </p:cNvPr>
              <p:cNvSpPr/>
              <p:nvPr/>
            </p:nvSpPr>
            <p:spPr>
              <a:xfrm>
                <a:off x="4993190" y="2541587"/>
                <a:ext cx="294259" cy="81835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050" dirty="0">
                    <a:solidFill>
                      <a:schemeClr val="tx1"/>
                    </a:solidFill>
                    <a:latin typeface="OPPOSans B" panose="00020600040101010101" pitchFamily="18" charset="-122"/>
                    <a:ea typeface="OPPOSans B" panose="00020600040101010101"/>
                    <a:cs typeface="OPPOSans B" panose="00020600040101010101" pitchFamily="18" charset="-122"/>
                  </a:rPr>
                  <a:t>数据</a:t>
                </a:r>
                <a:endParaRPr lang="en-US" altLang="zh-CN" sz="1050" dirty="0">
                  <a:solidFill>
                    <a:schemeClr val="tx1"/>
                  </a:solidFill>
                  <a:latin typeface="OPPOSans B" panose="00020600040101010101" pitchFamily="18" charset="-122"/>
                  <a:ea typeface="OPPOSans B" panose="00020600040101010101"/>
                  <a:cs typeface="OPPOSans B" panose="00020600040101010101" pitchFamily="18" charset="-122"/>
                </a:endParaRPr>
              </a:p>
              <a:p>
                <a:pPr algn="ctr"/>
                <a:r>
                  <a:rPr lang="zh-CN" altLang="en-US" sz="1050" dirty="0">
                    <a:solidFill>
                      <a:schemeClr val="tx1"/>
                    </a:solidFill>
                    <a:latin typeface="OPPOSans B" panose="00020600040101010101" pitchFamily="18" charset="-122"/>
                    <a:ea typeface="OPPOSans B" panose="00020600040101010101"/>
                    <a:cs typeface="OPPOSans B" panose="00020600040101010101" pitchFamily="18" charset="-122"/>
                  </a:rPr>
                  <a:t>结构</a:t>
                </a:r>
              </a:p>
            </p:txBody>
          </p:sp>
          <p:sp>
            <p:nvSpPr>
              <p:cNvPr id="426" name="矩形 425">
                <a:extLst>
                  <a:ext uri="{FF2B5EF4-FFF2-40B4-BE49-F238E27FC236}">
                    <a16:creationId xmlns:a16="http://schemas.microsoft.com/office/drawing/2014/main" id="{7046C493-1592-1B86-644F-4535F8893FCC}"/>
                  </a:ext>
                </a:extLst>
              </p:cNvPr>
              <p:cNvSpPr/>
              <p:nvPr/>
            </p:nvSpPr>
            <p:spPr>
              <a:xfrm>
                <a:off x="5287090" y="2541587"/>
                <a:ext cx="294259" cy="81835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050" dirty="0">
                    <a:solidFill>
                      <a:schemeClr val="tx1"/>
                    </a:solidFill>
                    <a:latin typeface="OPPOSans B" panose="00020600040101010101" pitchFamily="18" charset="-122"/>
                    <a:ea typeface="OPPOSans B" panose="00020600040101010101"/>
                    <a:cs typeface="OPPOSans B" panose="00020600040101010101" pitchFamily="18" charset="-122"/>
                  </a:rPr>
                  <a:t>数据</a:t>
                </a:r>
                <a:endParaRPr lang="en-US" altLang="zh-CN" sz="1050" dirty="0">
                  <a:solidFill>
                    <a:schemeClr val="tx1"/>
                  </a:solidFill>
                  <a:latin typeface="OPPOSans B" panose="00020600040101010101" pitchFamily="18" charset="-122"/>
                  <a:ea typeface="OPPOSans B" panose="00020600040101010101"/>
                  <a:cs typeface="OPPOSans B" panose="00020600040101010101" pitchFamily="18" charset="-122"/>
                </a:endParaRPr>
              </a:p>
              <a:p>
                <a:pPr algn="ctr"/>
                <a:r>
                  <a:rPr lang="zh-CN" altLang="en-US" sz="1050" dirty="0">
                    <a:solidFill>
                      <a:schemeClr val="tx1"/>
                    </a:solidFill>
                    <a:latin typeface="OPPOSans B" panose="00020600040101010101" pitchFamily="18" charset="-122"/>
                    <a:ea typeface="OPPOSans B" panose="00020600040101010101"/>
                    <a:cs typeface="OPPOSans B" panose="00020600040101010101" pitchFamily="18" charset="-122"/>
                  </a:rPr>
                  <a:t>结构</a:t>
                </a:r>
              </a:p>
            </p:txBody>
          </p:sp>
          <p:sp>
            <p:nvSpPr>
              <p:cNvPr id="427" name="矩形 426">
                <a:extLst>
                  <a:ext uri="{FF2B5EF4-FFF2-40B4-BE49-F238E27FC236}">
                    <a16:creationId xmlns:a16="http://schemas.microsoft.com/office/drawing/2014/main" id="{710D237A-1928-C40D-12C6-AEC7C61A7398}"/>
                  </a:ext>
                </a:extLst>
              </p:cNvPr>
              <p:cNvSpPr/>
              <p:nvPr/>
            </p:nvSpPr>
            <p:spPr>
              <a:xfrm>
                <a:off x="3459568" y="2541587"/>
                <a:ext cx="294259" cy="81835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050" dirty="0">
                    <a:solidFill>
                      <a:schemeClr val="tx1"/>
                    </a:solidFill>
                    <a:latin typeface="OPPOSans B" panose="00020600040101010101" pitchFamily="18" charset="-122"/>
                    <a:ea typeface="OPPOSans B" panose="00020600040101010101"/>
                    <a:cs typeface="OPPOSans B" panose="00020600040101010101" pitchFamily="18" charset="-122"/>
                  </a:rPr>
                  <a:t>数据</a:t>
                </a:r>
                <a:endParaRPr lang="en-US" altLang="zh-CN" sz="1050" dirty="0">
                  <a:solidFill>
                    <a:schemeClr val="tx1"/>
                  </a:solidFill>
                  <a:latin typeface="OPPOSans B" panose="00020600040101010101" pitchFamily="18" charset="-122"/>
                  <a:ea typeface="OPPOSans B" panose="00020600040101010101"/>
                  <a:cs typeface="OPPOSans B" panose="00020600040101010101" pitchFamily="18" charset="-122"/>
                </a:endParaRPr>
              </a:p>
              <a:p>
                <a:pPr algn="ctr"/>
                <a:r>
                  <a:rPr lang="zh-CN" altLang="en-US" sz="1050" dirty="0">
                    <a:solidFill>
                      <a:schemeClr val="tx1"/>
                    </a:solidFill>
                    <a:latin typeface="OPPOSans B" panose="00020600040101010101" pitchFamily="18" charset="-122"/>
                    <a:ea typeface="OPPOSans B" panose="00020600040101010101"/>
                    <a:cs typeface="OPPOSans B" panose="00020600040101010101" pitchFamily="18" charset="-122"/>
                  </a:rPr>
                  <a:t>结构</a:t>
                </a:r>
              </a:p>
            </p:txBody>
          </p:sp>
          <p:sp>
            <p:nvSpPr>
              <p:cNvPr id="428" name="文本框 427">
                <a:extLst>
                  <a:ext uri="{FF2B5EF4-FFF2-40B4-BE49-F238E27FC236}">
                    <a16:creationId xmlns:a16="http://schemas.microsoft.com/office/drawing/2014/main" id="{EDA4621E-B437-E795-9E93-655975929F1D}"/>
                  </a:ext>
                </a:extLst>
              </p:cNvPr>
              <p:cNvSpPr txBox="1"/>
              <p:nvPr/>
            </p:nvSpPr>
            <p:spPr>
              <a:xfrm>
                <a:off x="4073027" y="2562514"/>
                <a:ext cx="315598" cy="4806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dirty="0">
                    <a:latin typeface="Book Antiqua" panose="02040602050305030304" pitchFamily="18" charset="0"/>
                    <a:ea typeface="OPPOSans B" panose="00020600040101010101"/>
                  </a:rPr>
                  <a:t>…</a:t>
                </a:r>
                <a:endParaRPr lang="zh-CN" altLang="en-US" sz="2400" dirty="0">
                  <a:latin typeface="Book Antiqua" panose="02040602050305030304" pitchFamily="18" charset="0"/>
                  <a:ea typeface="OPPOSans B" panose="00020600040101010101"/>
                </a:endParaRPr>
              </a:p>
            </p:txBody>
          </p:sp>
        </p:grpSp>
        <p:sp>
          <p:nvSpPr>
            <p:cNvPr id="408" name="矩形 407">
              <a:extLst>
                <a:ext uri="{FF2B5EF4-FFF2-40B4-BE49-F238E27FC236}">
                  <a16:creationId xmlns:a16="http://schemas.microsoft.com/office/drawing/2014/main" id="{9CE8D446-1F7A-7926-872E-D98260FE41CE}"/>
                </a:ext>
              </a:extLst>
            </p:cNvPr>
            <p:cNvSpPr/>
            <p:nvPr/>
          </p:nvSpPr>
          <p:spPr>
            <a:xfrm>
              <a:off x="3183974" y="3919149"/>
              <a:ext cx="1204706" cy="4618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b="1" dirty="0">
                  <a:solidFill>
                    <a:schemeClr val="tx1"/>
                  </a:solidFill>
                  <a:latin typeface="OPPOSans B" panose="00020600040101010101" pitchFamily="18" charset="-122"/>
                  <a:ea typeface="OPPOSans B" panose="00020600040101010101"/>
                  <a:cs typeface="OPPOSans B" panose="00020600040101010101" pitchFamily="18" charset="-122"/>
                </a:rPr>
                <a:t>产生</a:t>
              </a:r>
              <a:r>
                <a:rPr lang="zh-CN" altLang="en-US" sz="1600" b="1" dirty="0">
                  <a:solidFill>
                    <a:srgbClr val="C00000"/>
                  </a:solidFill>
                  <a:latin typeface="OPPOSans B" panose="00020600040101010101" pitchFamily="18" charset="-122"/>
                  <a:ea typeface="OPPOSans B" panose="00020600040101010101"/>
                  <a:cs typeface="OPPOSans B" panose="00020600040101010101" pitchFamily="18" charset="-122"/>
                </a:rPr>
                <a:t>触发号</a:t>
              </a:r>
              <a:endParaRPr lang="zh-CN" altLang="en-US" sz="1400" b="1" dirty="0">
                <a:solidFill>
                  <a:srgbClr val="C00000"/>
                </a:solidFill>
                <a:latin typeface="OPPOSans B" panose="00020600040101010101" pitchFamily="18" charset="-122"/>
                <a:ea typeface="OPPOSans B" panose="00020600040101010101"/>
                <a:cs typeface="OPPOSans B" panose="00020600040101010101" pitchFamily="18" charset="-122"/>
              </a:endParaRPr>
            </a:p>
          </p:txBody>
        </p:sp>
        <p:sp>
          <p:nvSpPr>
            <p:cNvPr id="409" name="矩形 408">
              <a:extLst>
                <a:ext uri="{FF2B5EF4-FFF2-40B4-BE49-F238E27FC236}">
                  <a16:creationId xmlns:a16="http://schemas.microsoft.com/office/drawing/2014/main" id="{7FCEF982-4649-6739-0905-21AF113C0DB7}"/>
                </a:ext>
              </a:extLst>
            </p:cNvPr>
            <p:cNvSpPr/>
            <p:nvPr/>
          </p:nvSpPr>
          <p:spPr>
            <a:xfrm>
              <a:off x="1832152" y="3189846"/>
              <a:ext cx="897286" cy="192044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chemeClr val="tx1"/>
                  </a:solidFill>
                  <a:latin typeface="OPPOSans B" panose="00020600040101010101" pitchFamily="18" charset="-122"/>
                  <a:ea typeface="OPPOSans B" panose="00020600040101010101"/>
                  <a:cs typeface="OPPOSans B" panose="00020600040101010101" pitchFamily="18" charset="-122"/>
                </a:rPr>
                <a:t>TLU</a:t>
              </a:r>
              <a:r>
                <a:rPr lang="zh-CN" altLang="en-US" b="1" dirty="0">
                  <a:solidFill>
                    <a:schemeClr val="tx1"/>
                  </a:solidFill>
                  <a:latin typeface="OPPOSans B" panose="00020600040101010101" pitchFamily="18" charset="-122"/>
                  <a:ea typeface="OPPOSans B" panose="00020600040101010101"/>
                  <a:cs typeface="OPPOSans B" panose="00020600040101010101" pitchFamily="18" charset="-122"/>
                </a:rPr>
                <a:t> </a:t>
              </a:r>
              <a:r>
                <a:rPr lang="en-US" altLang="zh-CN" b="1" dirty="0">
                  <a:solidFill>
                    <a:schemeClr val="tx1"/>
                  </a:solidFill>
                  <a:latin typeface="OPPOSans B" panose="00020600040101010101" pitchFamily="18" charset="-122"/>
                  <a:ea typeface="OPPOSans B" panose="00020600040101010101"/>
                  <a:cs typeface="OPPOSans B" panose="00020600040101010101" pitchFamily="18" charset="-122"/>
                </a:rPr>
                <a:t>Clock</a:t>
              </a:r>
            </a:p>
            <a:p>
              <a:pPr algn="ctr"/>
              <a:r>
                <a:rPr lang="en-US" altLang="zh-CN" sz="1200" b="1" dirty="0">
                  <a:solidFill>
                    <a:schemeClr val="tx1"/>
                  </a:solidFill>
                  <a:latin typeface="OPPOSans B" panose="00020600040101010101" pitchFamily="18" charset="-122"/>
                  <a:ea typeface="OPPOSans B" panose="00020600040101010101"/>
                  <a:cs typeface="OPPOSans B" panose="00020600040101010101" pitchFamily="18" charset="-122"/>
                </a:rPr>
                <a:t>@40MHz</a:t>
              </a:r>
              <a:endParaRPr lang="zh-CN" altLang="en-US" sz="1200" b="1" dirty="0">
                <a:solidFill>
                  <a:schemeClr val="tx1"/>
                </a:solidFill>
                <a:latin typeface="OPPOSans B" panose="00020600040101010101" pitchFamily="18" charset="-122"/>
                <a:ea typeface="OPPOSans B" panose="00020600040101010101"/>
                <a:cs typeface="OPPOSans B" panose="00020600040101010101" pitchFamily="18" charset="-122"/>
              </a:endParaRPr>
            </a:p>
          </p:txBody>
        </p:sp>
        <p:cxnSp>
          <p:nvCxnSpPr>
            <p:cNvPr id="410" name="连接符: 肘形 409">
              <a:extLst>
                <a:ext uri="{FF2B5EF4-FFF2-40B4-BE49-F238E27FC236}">
                  <a16:creationId xmlns:a16="http://schemas.microsoft.com/office/drawing/2014/main" id="{6F3CEADA-BBFC-5BE3-81C3-68330A915076}"/>
                </a:ext>
              </a:extLst>
            </p:cNvPr>
            <p:cNvCxnSpPr>
              <a:cxnSpLocks/>
              <a:stCxn id="408" idx="2"/>
              <a:endCxn id="427" idx="0"/>
            </p:cNvCxnSpPr>
            <p:nvPr/>
          </p:nvCxnSpPr>
          <p:spPr>
            <a:xfrm rot="16200000" flipH="1">
              <a:off x="3608954" y="4558361"/>
              <a:ext cx="834936" cy="480191"/>
            </a:xfrm>
            <a:prstGeom prst="bentConnector3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1" name="组合 410">
              <a:extLst>
                <a:ext uri="{FF2B5EF4-FFF2-40B4-BE49-F238E27FC236}">
                  <a16:creationId xmlns:a16="http://schemas.microsoft.com/office/drawing/2014/main" id="{E556149C-AA24-6BF6-80D1-116F8C5321CF}"/>
                </a:ext>
              </a:extLst>
            </p:cNvPr>
            <p:cNvGrpSpPr/>
            <p:nvPr/>
          </p:nvGrpSpPr>
          <p:grpSpPr>
            <a:xfrm>
              <a:off x="5773480" y="3190167"/>
              <a:ext cx="1123949" cy="1919804"/>
              <a:chOff x="7034530" y="2876040"/>
              <a:chExt cx="1123949" cy="2015999"/>
            </a:xfrm>
          </p:grpSpPr>
          <p:sp>
            <p:nvSpPr>
              <p:cNvPr id="419" name="矩形 418">
                <a:extLst>
                  <a:ext uri="{FF2B5EF4-FFF2-40B4-BE49-F238E27FC236}">
                    <a16:creationId xmlns:a16="http://schemas.microsoft.com/office/drawing/2014/main" id="{61B52611-CD39-E47A-06D4-29E46985E682}"/>
                  </a:ext>
                </a:extLst>
              </p:cNvPr>
              <p:cNvSpPr/>
              <p:nvPr/>
            </p:nvSpPr>
            <p:spPr>
              <a:xfrm>
                <a:off x="7034530" y="2876040"/>
                <a:ext cx="1123949" cy="5040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b="1" dirty="0">
                    <a:solidFill>
                      <a:schemeClr val="tx1"/>
                    </a:solidFill>
                    <a:latin typeface="OPPOSans B" panose="00020600040101010101" pitchFamily="18" charset="-122"/>
                    <a:ea typeface="OPPOSans B" panose="00020600040101010101"/>
                    <a:cs typeface="OPPOSans B" panose="00020600040101010101" pitchFamily="18" charset="-122"/>
                  </a:rPr>
                  <a:t>触发通道</a:t>
                </a:r>
              </a:p>
            </p:txBody>
          </p:sp>
          <p:sp>
            <p:nvSpPr>
              <p:cNvPr id="420" name="矩形 419">
                <a:extLst>
                  <a:ext uri="{FF2B5EF4-FFF2-40B4-BE49-F238E27FC236}">
                    <a16:creationId xmlns:a16="http://schemas.microsoft.com/office/drawing/2014/main" id="{AA4A5D53-F992-0652-EF40-C7371552D66E}"/>
                  </a:ext>
                </a:extLst>
              </p:cNvPr>
              <p:cNvSpPr/>
              <p:nvPr/>
            </p:nvSpPr>
            <p:spPr>
              <a:xfrm>
                <a:off x="7034530" y="3380040"/>
                <a:ext cx="1123949" cy="504000"/>
              </a:xfrm>
              <a:prstGeom prst="rect">
                <a:avLst/>
              </a:prstGeom>
              <a:solidFill>
                <a:srgbClr val="FFCCC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b="1" dirty="0">
                    <a:solidFill>
                      <a:schemeClr val="tx1"/>
                    </a:solidFill>
                    <a:latin typeface="OPPOSans B" panose="00020600040101010101" pitchFamily="18" charset="-122"/>
                    <a:ea typeface="OPPOSans B" panose="00020600040101010101"/>
                    <a:cs typeface="OPPOSans B" panose="00020600040101010101" pitchFamily="18" charset="-122"/>
                  </a:rPr>
                  <a:t>触发通道</a:t>
                </a:r>
              </a:p>
            </p:txBody>
          </p:sp>
          <p:sp>
            <p:nvSpPr>
              <p:cNvPr id="421" name="矩形 420">
                <a:extLst>
                  <a:ext uri="{FF2B5EF4-FFF2-40B4-BE49-F238E27FC236}">
                    <a16:creationId xmlns:a16="http://schemas.microsoft.com/office/drawing/2014/main" id="{A8F91DD4-FFE9-FE6C-2D68-6FFEB7116D05}"/>
                  </a:ext>
                </a:extLst>
              </p:cNvPr>
              <p:cNvSpPr/>
              <p:nvPr/>
            </p:nvSpPr>
            <p:spPr>
              <a:xfrm>
                <a:off x="7034530" y="3884039"/>
                <a:ext cx="1123949" cy="50400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b="1" dirty="0">
                    <a:solidFill>
                      <a:schemeClr val="tx1"/>
                    </a:solidFill>
                    <a:latin typeface="OPPOSans B" panose="00020600040101010101" pitchFamily="18" charset="-122"/>
                    <a:ea typeface="OPPOSans B" panose="00020600040101010101"/>
                    <a:cs typeface="OPPOSans B" panose="00020600040101010101" pitchFamily="18" charset="-122"/>
                  </a:rPr>
                  <a:t>触发通道</a:t>
                </a:r>
              </a:p>
            </p:txBody>
          </p:sp>
          <p:sp>
            <p:nvSpPr>
              <p:cNvPr id="422" name="矩形 421">
                <a:extLst>
                  <a:ext uri="{FF2B5EF4-FFF2-40B4-BE49-F238E27FC236}">
                    <a16:creationId xmlns:a16="http://schemas.microsoft.com/office/drawing/2014/main" id="{4A41C4D2-7AA8-620A-17B6-FC959A706DA2}"/>
                  </a:ext>
                </a:extLst>
              </p:cNvPr>
              <p:cNvSpPr/>
              <p:nvPr/>
            </p:nvSpPr>
            <p:spPr>
              <a:xfrm>
                <a:off x="7034530" y="4388039"/>
                <a:ext cx="1123949" cy="5040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b="1" dirty="0">
                    <a:solidFill>
                      <a:schemeClr val="tx1"/>
                    </a:solidFill>
                    <a:latin typeface="OPPOSans B" panose="00020600040101010101" pitchFamily="18" charset="-122"/>
                    <a:ea typeface="OPPOSans B" panose="00020600040101010101"/>
                    <a:cs typeface="OPPOSans B" panose="00020600040101010101" pitchFamily="18" charset="-122"/>
                  </a:rPr>
                  <a:t>触发通道</a:t>
                </a:r>
              </a:p>
            </p:txBody>
          </p:sp>
        </p:grpSp>
        <p:cxnSp>
          <p:nvCxnSpPr>
            <p:cNvPr id="412" name="连接符: 肘形 411">
              <a:extLst>
                <a:ext uri="{FF2B5EF4-FFF2-40B4-BE49-F238E27FC236}">
                  <a16:creationId xmlns:a16="http://schemas.microsoft.com/office/drawing/2014/main" id="{A386F9EF-02D1-1BAB-F781-DAC26661ABA4}"/>
                </a:ext>
              </a:extLst>
            </p:cNvPr>
            <p:cNvCxnSpPr>
              <a:cxnSpLocks/>
              <a:stCxn id="408" idx="3"/>
              <a:endCxn id="419" idx="1"/>
            </p:cNvCxnSpPr>
            <p:nvPr/>
          </p:nvCxnSpPr>
          <p:spPr>
            <a:xfrm flipV="1">
              <a:off x="4388680" y="3430143"/>
              <a:ext cx="1384800" cy="719927"/>
            </a:xfrm>
            <a:prstGeom prst="bentConnector3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连接符: 肘形 412">
              <a:extLst>
                <a:ext uri="{FF2B5EF4-FFF2-40B4-BE49-F238E27FC236}">
                  <a16:creationId xmlns:a16="http://schemas.microsoft.com/office/drawing/2014/main" id="{D72EA22E-3F17-15B9-3677-22D87C6C3314}"/>
                </a:ext>
              </a:extLst>
            </p:cNvPr>
            <p:cNvCxnSpPr>
              <a:cxnSpLocks/>
              <a:stCxn id="408" idx="3"/>
              <a:endCxn id="420" idx="1"/>
            </p:cNvCxnSpPr>
            <p:nvPr/>
          </p:nvCxnSpPr>
          <p:spPr>
            <a:xfrm flipV="1">
              <a:off x="4388680" y="3910094"/>
              <a:ext cx="1384800" cy="239976"/>
            </a:xfrm>
            <a:prstGeom prst="bentConnector3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连接符: 肘形 413">
              <a:extLst>
                <a:ext uri="{FF2B5EF4-FFF2-40B4-BE49-F238E27FC236}">
                  <a16:creationId xmlns:a16="http://schemas.microsoft.com/office/drawing/2014/main" id="{AD570E33-47AF-8B3B-48CA-5B0740A33648}"/>
                </a:ext>
              </a:extLst>
            </p:cNvPr>
            <p:cNvCxnSpPr>
              <a:cxnSpLocks/>
              <a:stCxn id="408" idx="3"/>
              <a:endCxn id="421" idx="1"/>
            </p:cNvCxnSpPr>
            <p:nvPr/>
          </p:nvCxnSpPr>
          <p:spPr>
            <a:xfrm>
              <a:off x="4388680" y="4150070"/>
              <a:ext cx="1384800" cy="239975"/>
            </a:xfrm>
            <a:prstGeom prst="bentConnector3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连接符: 肘形 414">
              <a:extLst>
                <a:ext uri="{FF2B5EF4-FFF2-40B4-BE49-F238E27FC236}">
                  <a16:creationId xmlns:a16="http://schemas.microsoft.com/office/drawing/2014/main" id="{8ABA801D-ECAB-366C-1C71-8F406B4BFFED}"/>
                </a:ext>
              </a:extLst>
            </p:cNvPr>
            <p:cNvCxnSpPr>
              <a:cxnSpLocks/>
              <a:stCxn id="408" idx="3"/>
              <a:endCxn id="422" idx="1"/>
            </p:cNvCxnSpPr>
            <p:nvPr/>
          </p:nvCxnSpPr>
          <p:spPr>
            <a:xfrm>
              <a:off x="4388680" y="4150070"/>
              <a:ext cx="1384800" cy="719926"/>
            </a:xfrm>
            <a:prstGeom prst="bentConnector3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直接箭头连接符 415">
              <a:extLst>
                <a:ext uri="{FF2B5EF4-FFF2-40B4-BE49-F238E27FC236}">
                  <a16:creationId xmlns:a16="http://schemas.microsoft.com/office/drawing/2014/main" id="{74ECD56A-AD3F-BC96-8611-029DC7E65BCC}"/>
                </a:ext>
              </a:extLst>
            </p:cNvPr>
            <p:cNvCxnSpPr>
              <a:cxnSpLocks/>
              <a:stCxn id="429" idx="2"/>
              <a:endCxn id="408" idx="0"/>
            </p:cNvCxnSpPr>
            <p:nvPr/>
          </p:nvCxnSpPr>
          <p:spPr>
            <a:xfrm>
              <a:off x="3786327" y="3629386"/>
              <a:ext cx="0" cy="28976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7" name="矩形 416">
              <a:extLst>
                <a:ext uri="{FF2B5EF4-FFF2-40B4-BE49-F238E27FC236}">
                  <a16:creationId xmlns:a16="http://schemas.microsoft.com/office/drawing/2014/main" id="{3EF9646F-29C4-9546-13DE-066C847A10C4}"/>
                </a:ext>
              </a:extLst>
            </p:cNvPr>
            <p:cNvSpPr/>
            <p:nvPr/>
          </p:nvSpPr>
          <p:spPr>
            <a:xfrm>
              <a:off x="619077" y="3189380"/>
              <a:ext cx="1210994" cy="277517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cxnSp>
          <p:nvCxnSpPr>
            <p:cNvPr id="418" name="连接符: 肘形 417">
              <a:extLst>
                <a:ext uri="{FF2B5EF4-FFF2-40B4-BE49-F238E27FC236}">
                  <a16:creationId xmlns:a16="http://schemas.microsoft.com/office/drawing/2014/main" id="{13685247-E65F-DA57-E547-F3D67F19D1F4}"/>
                </a:ext>
              </a:extLst>
            </p:cNvPr>
            <p:cNvCxnSpPr>
              <a:cxnSpLocks/>
              <a:stCxn id="409" idx="3"/>
            </p:cNvCxnSpPr>
            <p:nvPr/>
          </p:nvCxnSpPr>
          <p:spPr>
            <a:xfrm>
              <a:off x="2729438" y="4150068"/>
              <a:ext cx="1511798" cy="651833"/>
            </a:xfrm>
            <a:prstGeom prst="bentConnector3">
              <a:avLst>
                <a:gd name="adj1" fmla="val 17238"/>
              </a:avLst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1" name="组合 430">
            <a:extLst>
              <a:ext uri="{FF2B5EF4-FFF2-40B4-BE49-F238E27FC236}">
                <a16:creationId xmlns:a16="http://schemas.microsoft.com/office/drawing/2014/main" id="{1B390D4B-3413-CA47-9B03-65D0DE732E13}"/>
              </a:ext>
            </a:extLst>
          </p:cNvPr>
          <p:cNvGrpSpPr/>
          <p:nvPr/>
        </p:nvGrpSpPr>
        <p:grpSpPr>
          <a:xfrm>
            <a:off x="7759036" y="2992525"/>
            <a:ext cx="1123949" cy="1439854"/>
            <a:chOff x="7748876" y="3185565"/>
            <a:chExt cx="1123949" cy="1439854"/>
          </a:xfrm>
        </p:grpSpPr>
        <p:sp>
          <p:nvSpPr>
            <p:cNvPr id="432" name="矩形 431">
              <a:extLst>
                <a:ext uri="{FF2B5EF4-FFF2-40B4-BE49-F238E27FC236}">
                  <a16:creationId xmlns:a16="http://schemas.microsoft.com/office/drawing/2014/main" id="{98A72971-2434-91EF-54D9-13F5429C0701}"/>
                </a:ext>
              </a:extLst>
            </p:cNvPr>
            <p:cNvSpPr/>
            <p:nvPr/>
          </p:nvSpPr>
          <p:spPr>
            <a:xfrm>
              <a:off x="7748876" y="3185565"/>
              <a:ext cx="1123949" cy="47995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b="1" dirty="0">
                  <a:solidFill>
                    <a:schemeClr val="tx1"/>
                  </a:solidFill>
                  <a:latin typeface="OPPOSans B" panose="00020600040101010101" pitchFamily="18" charset="-122"/>
                  <a:ea typeface="OPPOSans B" panose="00020600040101010101"/>
                  <a:cs typeface="OPPOSans B" panose="00020600040101010101" pitchFamily="18" charset="-122"/>
                </a:rPr>
                <a:t>能量测量系统</a:t>
              </a:r>
            </a:p>
          </p:txBody>
        </p:sp>
        <p:sp>
          <p:nvSpPr>
            <p:cNvPr id="433" name="矩形 432">
              <a:extLst>
                <a:ext uri="{FF2B5EF4-FFF2-40B4-BE49-F238E27FC236}">
                  <a16:creationId xmlns:a16="http://schemas.microsoft.com/office/drawing/2014/main" id="{71A90AAF-6B1B-8095-DCE1-DA9E55767B13}"/>
                </a:ext>
              </a:extLst>
            </p:cNvPr>
            <p:cNvSpPr/>
            <p:nvPr/>
          </p:nvSpPr>
          <p:spPr>
            <a:xfrm>
              <a:off x="7748876" y="3665516"/>
              <a:ext cx="1123949" cy="479951"/>
            </a:xfrm>
            <a:prstGeom prst="rect">
              <a:avLst/>
            </a:prstGeom>
            <a:solidFill>
              <a:srgbClr val="FFCC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b="1" dirty="0">
                  <a:solidFill>
                    <a:schemeClr val="tx1"/>
                  </a:solidFill>
                  <a:latin typeface="OPPOSans B" panose="00020600040101010101" pitchFamily="18" charset="-122"/>
                  <a:ea typeface="OPPOSans B" panose="00020600040101010101"/>
                  <a:cs typeface="OPPOSans B" panose="00020600040101010101" pitchFamily="18" charset="-122"/>
                </a:rPr>
                <a:t>束流望远镜</a:t>
              </a:r>
            </a:p>
          </p:txBody>
        </p:sp>
        <p:sp>
          <p:nvSpPr>
            <p:cNvPr id="434" name="矩形 433">
              <a:extLst>
                <a:ext uri="{FF2B5EF4-FFF2-40B4-BE49-F238E27FC236}">
                  <a16:creationId xmlns:a16="http://schemas.microsoft.com/office/drawing/2014/main" id="{50552215-BEA1-FE88-5161-DE9959C72995}"/>
                </a:ext>
              </a:extLst>
            </p:cNvPr>
            <p:cNvSpPr/>
            <p:nvPr/>
          </p:nvSpPr>
          <p:spPr>
            <a:xfrm>
              <a:off x="7748876" y="4145468"/>
              <a:ext cx="1123949" cy="47995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solidFill>
                    <a:schemeClr val="tx1"/>
                  </a:solidFill>
                  <a:latin typeface="OPPOSans B" panose="00020600040101010101" pitchFamily="18" charset="-122"/>
                  <a:ea typeface="OPPOSans B" panose="00020600040101010101"/>
                  <a:cs typeface="OPPOSans B" panose="00020600040101010101" pitchFamily="18" charset="-122"/>
                </a:rPr>
                <a:t>DUT1</a:t>
              </a:r>
              <a:endParaRPr lang="zh-CN" altLang="en-US" sz="1200" b="1" dirty="0">
                <a:solidFill>
                  <a:schemeClr val="tx1"/>
                </a:solidFill>
                <a:latin typeface="OPPOSans B" panose="00020600040101010101" pitchFamily="18" charset="-122"/>
                <a:ea typeface="OPPOSans B" panose="00020600040101010101"/>
                <a:cs typeface="OPPOSans B" panose="00020600040101010101" pitchFamily="18" charset="-122"/>
              </a:endParaRPr>
            </a:p>
          </p:txBody>
        </p:sp>
      </p:grpSp>
      <p:grpSp>
        <p:nvGrpSpPr>
          <p:cNvPr id="435" name="组合 434">
            <a:extLst>
              <a:ext uri="{FF2B5EF4-FFF2-40B4-BE49-F238E27FC236}">
                <a16:creationId xmlns:a16="http://schemas.microsoft.com/office/drawing/2014/main" id="{8EBC6EB7-6534-EA29-6067-69BA93ABEFB1}"/>
              </a:ext>
            </a:extLst>
          </p:cNvPr>
          <p:cNvGrpSpPr/>
          <p:nvPr/>
        </p:nvGrpSpPr>
        <p:grpSpPr>
          <a:xfrm>
            <a:off x="6700879" y="3232501"/>
            <a:ext cx="1202277" cy="964504"/>
            <a:chOff x="6700879" y="3232501"/>
            <a:chExt cx="1202277" cy="964504"/>
          </a:xfrm>
        </p:grpSpPr>
        <p:cxnSp>
          <p:nvCxnSpPr>
            <p:cNvPr id="436" name="直接箭头连接符 435">
              <a:extLst>
                <a:ext uri="{FF2B5EF4-FFF2-40B4-BE49-F238E27FC236}">
                  <a16:creationId xmlns:a16="http://schemas.microsoft.com/office/drawing/2014/main" id="{B427A44A-2964-488F-10D5-07ED0918BBFF}"/>
                </a:ext>
              </a:extLst>
            </p:cNvPr>
            <p:cNvCxnSpPr>
              <a:cxnSpLocks/>
              <a:stCxn id="419" idx="3"/>
              <a:endCxn id="432" idx="1"/>
            </p:cNvCxnSpPr>
            <p:nvPr/>
          </p:nvCxnSpPr>
          <p:spPr>
            <a:xfrm flipV="1">
              <a:off x="6907589" y="3232501"/>
              <a:ext cx="851447" cy="4602"/>
            </a:xfrm>
            <a:prstGeom prst="straightConnector1">
              <a:avLst/>
            </a:prstGeom>
            <a:ln w="57150" cmpd="dbl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直接箭头连接符 436">
              <a:extLst>
                <a:ext uri="{FF2B5EF4-FFF2-40B4-BE49-F238E27FC236}">
                  <a16:creationId xmlns:a16="http://schemas.microsoft.com/office/drawing/2014/main" id="{3F921D17-3256-A08C-5444-2DA487B7B4F1}"/>
                </a:ext>
              </a:extLst>
            </p:cNvPr>
            <p:cNvCxnSpPr>
              <a:cxnSpLocks/>
              <a:stCxn id="420" idx="3"/>
              <a:endCxn id="433" idx="1"/>
            </p:cNvCxnSpPr>
            <p:nvPr/>
          </p:nvCxnSpPr>
          <p:spPr>
            <a:xfrm flipV="1">
              <a:off x="6907589" y="3712452"/>
              <a:ext cx="851447" cy="4602"/>
            </a:xfrm>
            <a:prstGeom prst="straightConnector1">
              <a:avLst/>
            </a:prstGeom>
            <a:ln w="57150" cmpd="dbl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直接箭头连接符 437">
              <a:extLst>
                <a:ext uri="{FF2B5EF4-FFF2-40B4-BE49-F238E27FC236}">
                  <a16:creationId xmlns:a16="http://schemas.microsoft.com/office/drawing/2014/main" id="{BF7649E4-1E6B-4282-A8ED-3FE76CA30517}"/>
                </a:ext>
              </a:extLst>
            </p:cNvPr>
            <p:cNvCxnSpPr>
              <a:cxnSpLocks/>
              <a:stCxn id="421" idx="3"/>
              <a:endCxn id="434" idx="1"/>
            </p:cNvCxnSpPr>
            <p:nvPr/>
          </p:nvCxnSpPr>
          <p:spPr>
            <a:xfrm flipV="1">
              <a:off x="6907589" y="4192404"/>
              <a:ext cx="851447" cy="4601"/>
            </a:xfrm>
            <a:prstGeom prst="straightConnector1">
              <a:avLst/>
            </a:prstGeom>
            <a:ln w="57150" cmpd="dbl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9" name="文本框 438">
              <a:extLst>
                <a:ext uri="{FF2B5EF4-FFF2-40B4-BE49-F238E27FC236}">
                  <a16:creationId xmlns:a16="http://schemas.microsoft.com/office/drawing/2014/main" id="{B5FAC6CF-B54B-6BA6-2A07-78C580C22A84}"/>
                </a:ext>
              </a:extLst>
            </p:cNvPr>
            <p:cNvSpPr txBox="1"/>
            <p:nvPr/>
          </p:nvSpPr>
          <p:spPr>
            <a:xfrm>
              <a:off x="6700879" y="3283600"/>
              <a:ext cx="12022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rgbClr val="C00000"/>
                  </a:solidFill>
                  <a:latin typeface="Book Antiqua" panose="02040602050305030304" pitchFamily="18" charset="0"/>
                  <a:ea typeface="华文楷体" panose="02010600040101010101" pitchFamily="2" charset="-122"/>
                </a:rPr>
                <a:t>HDMI</a:t>
              </a:r>
              <a:endParaRPr lang="zh-CN" altLang="en-US" sz="1600" b="1" dirty="0">
                <a:solidFill>
                  <a:srgbClr val="C00000"/>
                </a:solidFill>
                <a:latin typeface="Book Antiqua" panose="02040602050305030304" pitchFamily="18" charset="0"/>
                <a:ea typeface="华文楷体" panose="02010600040101010101" pitchFamily="2" charset="-122"/>
              </a:endParaRPr>
            </a:p>
          </p:txBody>
        </p:sp>
      </p:grpSp>
      <p:grpSp>
        <p:nvGrpSpPr>
          <p:cNvPr id="440" name="组合 439">
            <a:extLst>
              <a:ext uri="{FF2B5EF4-FFF2-40B4-BE49-F238E27FC236}">
                <a16:creationId xmlns:a16="http://schemas.microsoft.com/office/drawing/2014/main" id="{358A8910-BDA1-0794-1F80-42C5CCE69C69}"/>
              </a:ext>
            </a:extLst>
          </p:cNvPr>
          <p:cNvGrpSpPr/>
          <p:nvPr/>
        </p:nvGrpSpPr>
        <p:grpSpPr>
          <a:xfrm>
            <a:off x="629236" y="1265855"/>
            <a:ext cx="4086406" cy="864000"/>
            <a:chOff x="576831" y="1237113"/>
            <a:chExt cx="4086406" cy="864000"/>
          </a:xfrm>
        </p:grpSpPr>
        <p:sp>
          <p:nvSpPr>
            <p:cNvPr id="441" name="文本框 440">
              <a:extLst>
                <a:ext uri="{FF2B5EF4-FFF2-40B4-BE49-F238E27FC236}">
                  <a16:creationId xmlns:a16="http://schemas.microsoft.com/office/drawing/2014/main" id="{5C8097A3-CD91-3BB3-02E7-2F6699B2AA1F}"/>
                </a:ext>
              </a:extLst>
            </p:cNvPr>
            <p:cNvSpPr txBox="1"/>
            <p:nvPr/>
          </p:nvSpPr>
          <p:spPr>
            <a:xfrm>
              <a:off x="652339" y="1469058"/>
              <a:ext cx="1793894" cy="40011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zh-CN" altLang="en-US" sz="2000" b="1" dirty="0">
                  <a:latin typeface="+mn-ea"/>
                  <a:ea typeface="OPPOSans B" panose="00020600040101010101"/>
                </a:rPr>
                <a:t>触发探测系统</a:t>
              </a:r>
            </a:p>
          </p:txBody>
        </p:sp>
        <p:sp>
          <p:nvSpPr>
            <p:cNvPr id="442" name="矩形 441">
              <a:extLst>
                <a:ext uri="{FF2B5EF4-FFF2-40B4-BE49-F238E27FC236}">
                  <a16:creationId xmlns:a16="http://schemas.microsoft.com/office/drawing/2014/main" id="{5188C486-981F-EF0B-0E32-DD44C1AA66B3}"/>
                </a:ext>
              </a:extLst>
            </p:cNvPr>
            <p:cNvSpPr/>
            <p:nvPr/>
          </p:nvSpPr>
          <p:spPr>
            <a:xfrm>
              <a:off x="576831" y="1237113"/>
              <a:ext cx="4086406" cy="864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sp>
          <p:nvSpPr>
            <p:cNvPr id="443" name="矩形 442">
              <a:extLst>
                <a:ext uri="{FF2B5EF4-FFF2-40B4-BE49-F238E27FC236}">
                  <a16:creationId xmlns:a16="http://schemas.microsoft.com/office/drawing/2014/main" id="{84CF3AD5-82E4-1E14-5B58-9012BF379618}"/>
                </a:ext>
              </a:extLst>
            </p:cNvPr>
            <p:cNvSpPr/>
            <p:nvPr/>
          </p:nvSpPr>
          <p:spPr>
            <a:xfrm>
              <a:off x="2446233" y="1237113"/>
              <a:ext cx="594360" cy="216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 altLang="zh-CN" sz="1200" b="1" dirty="0">
                  <a:solidFill>
                    <a:schemeClr val="tx1"/>
                  </a:solidFill>
                  <a:latin typeface="Bookman Old Style" panose="02050604050505020204" pitchFamily="18" charset="0"/>
                  <a:ea typeface="OPPOSans B" panose="00020600040101010101" pitchFamily="18" charset="-122"/>
                  <a:cs typeface="OPPOSans B" panose="00020600040101010101" pitchFamily="18" charset="-122"/>
                </a:rPr>
                <a:t>PMT</a:t>
              </a:r>
              <a:endParaRPr lang="zh-CN" altLang="en-US" sz="1200" b="1" dirty="0">
                <a:solidFill>
                  <a:schemeClr val="tx1"/>
                </a:solidFill>
                <a:latin typeface="Bookman Old Style" panose="02050604050505020204" pitchFamily="18" charset="0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sp>
          <p:nvSpPr>
            <p:cNvPr id="444" name="矩形 443">
              <a:extLst>
                <a:ext uri="{FF2B5EF4-FFF2-40B4-BE49-F238E27FC236}">
                  <a16:creationId xmlns:a16="http://schemas.microsoft.com/office/drawing/2014/main" id="{2AA08421-760B-7B24-9C8B-8621C34623A9}"/>
                </a:ext>
              </a:extLst>
            </p:cNvPr>
            <p:cNvSpPr/>
            <p:nvPr/>
          </p:nvSpPr>
          <p:spPr>
            <a:xfrm>
              <a:off x="2446233" y="1453113"/>
              <a:ext cx="594360" cy="216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 altLang="zh-CN" sz="1200" b="1" dirty="0">
                  <a:solidFill>
                    <a:schemeClr val="tx1"/>
                  </a:solidFill>
                  <a:latin typeface="Bookman Old Style" panose="02050604050505020204" pitchFamily="18" charset="0"/>
                  <a:ea typeface="OPPOSans B" panose="00020600040101010101" pitchFamily="18" charset="-122"/>
                  <a:cs typeface="OPPOSans B" panose="00020600040101010101" pitchFamily="18" charset="-122"/>
                </a:rPr>
                <a:t>PMT</a:t>
              </a:r>
              <a:endParaRPr lang="zh-CN" altLang="en-US" sz="1200" b="1" dirty="0">
                <a:solidFill>
                  <a:schemeClr val="tx1"/>
                </a:solidFill>
                <a:latin typeface="Bookman Old Style" panose="02050604050505020204" pitchFamily="18" charset="0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sp>
          <p:nvSpPr>
            <p:cNvPr id="445" name="矩形 444">
              <a:extLst>
                <a:ext uri="{FF2B5EF4-FFF2-40B4-BE49-F238E27FC236}">
                  <a16:creationId xmlns:a16="http://schemas.microsoft.com/office/drawing/2014/main" id="{0FFE23D9-D0C1-2DE5-149B-30753F3B5820}"/>
                </a:ext>
              </a:extLst>
            </p:cNvPr>
            <p:cNvSpPr/>
            <p:nvPr/>
          </p:nvSpPr>
          <p:spPr>
            <a:xfrm>
              <a:off x="2446233" y="1669113"/>
              <a:ext cx="594360" cy="216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 altLang="zh-CN" sz="1200" b="1" dirty="0">
                  <a:solidFill>
                    <a:schemeClr val="tx1"/>
                  </a:solidFill>
                  <a:latin typeface="Bookman Old Style" panose="02050604050505020204" pitchFamily="18" charset="0"/>
                  <a:ea typeface="OPPOSans B" panose="00020600040101010101" pitchFamily="18" charset="-122"/>
                  <a:cs typeface="OPPOSans B" panose="00020600040101010101" pitchFamily="18" charset="-122"/>
                </a:rPr>
                <a:t>PMT</a:t>
              </a:r>
              <a:endParaRPr lang="zh-CN" altLang="en-US" sz="1200" b="1" dirty="0">
                <a:solidFill>
                  <a:schemeClr val="tx1"/>
                </a:solidFill>
                <a:latin typeface="Bookman Old Style" panose="02050604050505020204" pitchFamily="18" charset="0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sp>
          <p:nvSpPr>
            <p:cNvPr id="446" name="矩形 445">
              <a:extLst>
                <a:ext uri="{FF2B5EF4-FFF2-40B4-BE49-F238E27FC236}">
                  <a16:creationId xmlns:a16="http://schemas.microsoft.com/office/drawing/2014/main" id="{00364433-2F9F-A25C-AC18-7B56E89AD51F}"/>
                </a:ext>
              </a:extLst>
            </p:cNvPr>
            <p:cNvSpPr/>
            <p:nvPr/>
          </p:nvSpPr>
          <p:spPr>
            <a:xfrm>
              <a:off x="2446233" y="1885113"/>
              <a:ext cx="594360" cy="216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 altLang="zh-CN" sz="1200" b="1" dirty="0">
                  <a:solidFill>
                    <a:schemeClr val="tx1"/>
                  </a:solidFill>
                  <a:latin typeface="Bookman Old Style" panose="02050604050505020204" pitchFamily="18" charset="0"/>
                  <a:ea typeface="OPPOSans B" panose="00020600040101010101" pitchFamily="18" charset="-122"/>
                  <a:cs typeface="OPPOSans B" panose="00020600040101010101" pitchFamily="18" charset="-122"/>
                </a:rPr>
                <a:t>PMT</a:t>
              </a:r>
              <a:endParaRPr lang="zh-CN" altLang="en-US" sz="1200" b="1" dirty="0">
                <a:solidFill>
                  <a:schemeClr val="tx1"/>
                </a:solidFill>
                <a:latin typeface="Bookman Old Style" panose="02050604050505020204" pitchFamily="18" charset="0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sp>
          <p:nvSpPr>
            <p:cNvPr id="447" name="矩形 446">
              <a:extLst>
                <a:ext uri="{FF2B5EF4-FFF2-40B4-BE49-F238E27FC236}">
                  <a16:creationId xmlns:a16="http://schemas.microsoft.com/office/drawing/2014/main" id="{25F7FE14-7414-E8B3-FA15-A510E5A2316D}"/>
                </a:ext>
              </a:extLst>
            </p:cNvPr>
            <p:cNvSpPr/>
            <p:nvPr/>
          </p:nvSpPr>
          <p:spPr>
            <a:xfrm>
              <a:off x="3511237" y="1237113"/>
              <a:ext cx="1152000" cy="864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b="1" dirty="0">
                  <a:solidFill>
                    <a:schemeClr val="tx1"/>
                  </a:solidFill>
                  <a:ea typeface="OPPOSans B" panose="00020600040101010101" pitchFamily="18" charset="-122"/>
                  <a:cs typeface="OPPOSans B" panose="00020600040101010101" pitchFamily="18" charset="-122"/>
                </a:rPr>
                <a:t>事例判选</a:t>
              </a:r>
              <a:endParaRPr lang="en-US" altLang="zh-CN" sz="1400" b="1" dirty="0">
                <a:solidFill>
                  <a:schemeClr val="tx1"/>
                </a:solidFill>
                <a:ea typeface="OPPOSans B" panose="00020600040101010101" pitchFamily="18" charset="-122"/>
                <a:cs typeface="OPPOSans B" panose="00020600040101010101" pitchFamily="18" charset="-122"/>
              </a:endParaRPr>
            </a:p>
            <a:p>
              <a:pPr algn="ctr"/>
              <a:r>
                <a:rPr lang="en-US" altLang="zh-CN" sz="1050" b="1" dirty="0">
                  <a:solidFill>
                    <a:schemeClr val="tx1"/>
                  </a:solidFill>
                  <a:ea typeface="OPPOSans B" panose="00020600040101010101" pitchFamily="18" charset="-122"/>
                  <a:cs typeface="OPPOSans B" panose="00020600040101010101" pitchFamily="18" charset="-122"/>
                </a:rPr>
                <a:t>(FLASH</a:t>
              </a:r>
              <a:r>
                <a:rPr lang="zh-CN" altLang="en-US" sz="1050" b="1" dirty="0">
                  <a:solidFill>
                    <a:schemeClr val="tx1"/>
                  </a:solidFill>
                  <a:ea typeface="OPPOSans B" panose="00020600040101010101" pitchFamily="18" charset="-122"/>
                  <a:cs typeface="OPPOSans B" panose="00020600040101010101" pitchFamily="18" charset="-122"/>
                </a:rPr>
                <a:t>电子学</a:t>
              </a:r>
              <a:r>
                <a:rPr lang="en-US" altLang="zh-CN" sz="1050" b="1" dirty="0">
                  <a:solidFill>
                    <a:schemeClr val="tx1"/>
                  </a:solidFill>
                  <a:ea typeface="OPPOSans B" panose="00020600040101010101" pitchFamily="18" charset="-122"/>
                  <a:cs typeface="OPPOSans B" panose="00020600040101010101" pitchFamily="18" charset="-122"/>
                </a:rPr>
                <a:t>)</a:t>
              </a:r>
              <a:endParaRPr lang="zh-CN" altLang="en-US" sz="1050" b="1" dirty="0">
                <a:solidFill>
                  <a:schemeClr val="tx1"/>
                </a:solidFill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cxnSp>
          <p:nvCxnSpPr>
            <p:cNvPr id="448" name="连接符: 肘形 447">
              <a:extLst>
                <a:ext uri="{FF2B5EF4-FFF2-40B4-BE49-F238E27FC236}">
                  <a16:creationId xmlns:a16="http://schemas.microsoft.com/office/drawing/2014/main" id="{3BFB1211-C367-976C-B9E7-7EC45C31A5D3}"/>
                </a:ext>
              </a:extLst>
            </p:cNvPr>
            <p:cNvCxnSpPr>
              <a:stCxn id="443" idx="3"/>
              <a:endCxn id="447" idx="1"/>
            </p:cNvCxnSpPr>
            <p:nvPr/>
          </p:nvCxnSpPr>
          <p:spPr>
            <a:xfrm>
              <a:off x="3040593" y="1345113"/>
              <a:ext cx="470644" cy="324000"/>
            </a:xfrm>
            <a:prstGeom prst="bentConnector3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连接符: 肘形 448">
              <a:extLst>
                <a:ext uri="{FF2B5EF4-FFF2-40B4-BE49-F238E27FC236}">
                  <a16:creationId xmlns:a16="http://schemas.microsoft.com/office/drawing/2014/main" id="{64011870-9A2F-AB0C-0807-18458F2CEF3C}"/>
                </a:ext>
              </a:extLst>
            </p:cNvPr>
            <p:cNvCxnSpPr>
              <a:stCxn id="444" idx="3"/>
              <a:endCxn id="447" idx="1"/>
            </p:cNvCxnSpPr>
            <p:nvPr/>
          </p:nvCxnSpPr>
          <p:spPr>
            <a:xfrm>
              <a:off x="3040593" y="1561113"/>
              <a:ext cx="470644" cy="108000"/>
            </a:xfrm>
            <a:prstGeom prst="bentConnector3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连接符: 肘形 449">
              <a:extLst>
                <a:ext uri="{FF2B5EF4-FFF2-40B4-BE49-F238E27FC236}">
                  <a16:creationId xmlns:a16="http://schemas.microsoft.com/office/drawing/2014/main" id="{EA1BB33D-381A-B771-314F-F0F4090ADF0A}"/>
                </a:ext>
              </a:extLst>
            </p:cNvPr>
            <p:cNvCxnSpPr>
              <a:stCxn id="445" idx="3"/>
              <a:endCxn id="447" idx="1"/>
            </p:cNvCxnSpPr>
            <p:nvPr/>
          </p:nvCxnSpPr>
          <p:spPr>
            <a:xfrm flipV="1">
              <a:off x="3040593" y="1669113"/>
              <a:ext cx="470644" cy="108000"/>
            </a:xfrm>
            <a:prstGeom prst="bentConnector3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连接符: 肘形 450">
              <a:extLst>
                <a:ext uri="{FF2B5EF4-FFF2-40B4-BE49-F238E27FC236}">
                  <a16:creationId xmlns:a16="http://schemas.microsoft.com/office/drawing/2014/main" id="{D910EF8C-075E-BC9F-6DAE-A3CF651B5840}"/>
                </a:ext>
              </a:extLst>
            </p:cNvPr>
            <p:cNvCxnSpPr>
              <a:stCxn id="446" idx="3"/>
              <a:endCxn id="447" idx="1"/>
            </p:cNvCxnSpPr>
            <p:nvPr/>
          </p:nvCxnSpPr>
          <p:spPr>
            <a:xfrm flipV="1">
              <a:off x="3040593" y="1669113"/>
              <a:ext cx="470644" cy="324000"/>
            </a:xfrm>
            <a:prstGeom prst="bentConnector3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2" name="组合 451">
            <a:extLst>
              <a:ext uri="{FF2B5EF4-FFF2-40B4-BE49-F238E27FC236}">
                <a16:creationId xmlns:a16="http://schemas.microsoft.com/office/drawing/2014/main" id="{37977004-EF0D-4B85-64BC-93F311DA8E2B}"/>
              </a:ext>
            </a:extLst>
          </p:cNvPr>
          <p:cNvGrpSpPr/>
          <p:nvPr/>
        </p:nvGrpSpPr>
        <p:grpSpPr>
          <a:xfrm>
            <a:off x="4719868" y="1374532"/>
            <a:ext cx="144000" cy="646646"/>
            <a:chOff x="4669068" y="1416982"/>
            <a:chExt cx="144000" cy="646646"/>
          </a:xfrm>
        </p:grpSpPr>
        <p:sp>
          <p:nvSpPr>
            <p:cNvPr id="453" name="矩形 452">
              <a:extLst>
                <a:ext uri="{FF2B5EF4-FFF2-40B4-BE49-F238E27FC236}">
                  <a16:creationId xmlns:a16="http://schemas.microsoft.com/office/drawing/2014/main" id="{A0CA9201-B836-C41B-6516-77B68AC38E8C}"/>
                </a:ext>
              </a:extLst>
            </p:cNvPr>
            <p:cNvSpPr/>
            <p:nvPr/>
          </p:nvSpPr>
          <p:spPr>
            <a:xfrm>
              <a:off x="4669068" y="1991628"/>
              <a:ext cx="144000" cy="72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 dirty="0">
                <a:solidFill>
                  <a:schemeClr val="tx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sp>
          <p:nvSpPr>
            <p:cNvPr id="454" name="矩形 453">
              <a:extLst>
                <a:ext uri="{FF2B5EF4-FFF2-40B4-BE49-F238E27FC236}">
                  <a16:creationId xmlns:a16="http://schemas.microsoft.com/office/drawing/2014/main" id="{E8AF9F74-81D2-3E5D-8008-D7A12C3499A8}"/>
                </a:ext>
              </a:extLst>
            </p:cNvPr>
            <p:cNvSpPr/>
            <p:nvPr/>
          </p:nvSpPr>
          <p:spPr>
            <a:xfrm>
              <a:off x="4669068" y="1416982"/>
              <a:ext cx="144000" cy="72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 dirty="0">
                <a:solidFill>
                  <a:schemeClr val="tx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sp>
          <p:nvSpPr>
            <p:cNvPr id="455" name="矩形 454">
              <a:extLst>
                <a:ext uri="{FF2B5EF4-FFF2-40B4-BE49-F238E27FC236}">
                  <a16:creationId xmlns:a16="http://schemas.microsoft.com/office/drawing/2014/main" id="{3D4F0083-1D5C-9995-19D6-1043061407BA}"/>
                </a:ext>
              </a:extLst>
            </p:cNvPr>
            <p:cNvSpPr/>
            <p:nvPr/>
          </p:nvSpPr>
          <p:spPr>
            <a:xfrm>
              <a:off x="4669068" y="1800080"/>
              <a:ext cx="144000" cy="72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 dirty="0">
                <a:solidFill>
                  <a:schemeClr val="tx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sp>
          <p:nvSpPr>
            <p:cNvPr id="456" name="矩形 455">
              <a:extLst>
                <a:ext uri="{FF2B5EF4-FFF2-40B4-BE49-F238E27FC236}">
                  <a16:creationId xmlns:a16="http://schemas.microsoft.com/office/drawing/2014/main" id="{FD8D4184-9A2A-388E-0509-139EDE86FF5B}"/>
                </a:ext>
              </a:extLst>
            </p:cNvPr>
            <p:cNvSpPr/>
            <p:nvPr/>
          </p:nvSpPr>
          <p:spPr>
            <a:xfrm>
              <a:off x="4669068" y="1608531"/>
              <a:ext cx="144000" cy="72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 dirty="0">
                <a:solidFill>
                  <a:schemeClr val="tx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</p:grpSp>
      <p:grpSp>
        <p:nvGrpSpPr>
          <p:cNvPr id="457" name="组合 456">
            <a:extLst>
              <a:ext uri="{FF2B5EF4-FFF2-40B4-BE49-F238E27FC236}">
                <a16:creationId xmlns:a16="http://schemas.microsoft.com/office/drawing/2014/main" id="{5F842F0D-9761-9E61-85B1-40100C2E4A06}"/>
              </a:ext>
            </a:extLst>
          </p:cNvPr>
          <p:cNvGrpSpPr/>
          <p:nvPr/>
        </p:nvGrpSpPr>
        <p:grpSpPr>
          <a:xfrm>
            <a:off x="3096938" y="1985178"/>
            <a:ext cx="1766930" cy="861152"/>
            <a:chOff x="3096938" y="1985178"/>
            <a:chExt cx="1766930" cy="861152"/>
          </a:xfrm>
        </p:grpSpPr>
        <p:sp>
          <p:nvSpPr>
            <p:cNvPr id="458" name="文本框 457">
              <a:extLst>
                <a:ext uri="{FF2B5EF4-FFF2-40B4-BE49-F238E27FC236}">
                  <a16:creationId xmlns:a16="http://schemas.microsoft.com/office/drawing/2014/main" id="{3D89D3CF-1422-71C3-6D08-B4F59C79F477}"/>
                </a:ext>
              </a:extLst>
            </p:cNvPr>
            <p:cNvSpPr txBox="1"/>
            <p:nvPr/>
          </p:nvSpPr>
          <p:spPr>
            <a:xfrm>
              <a:off x="3640097" y="2142854"/>
              <a:ext cx="12022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rgbClr val="0000FF"/>
                  </a:solidFill>
                  <a:latin typeface="Book Antiqua" panose="02040602050305030304" pitchFamily="18" charset="0"/>
                  <a:ea typeface="华文楷体" panose="02010600040101010101" pitchFamily="2" charset="-122"/>
                </a:rPr>
                <a:t>LEMO</a:t>
              </a:r>
              <a:endParaRPr lang="zh-CN" altLang="en-US" sz="1600" b="1" dirty="0">
                <a:solidFill>
                  <a:srgbClr val="0000FF"/>
                </a:solidFill>
                <a:latin typeface="Book Antiqua" panose="02040602050305030304" pitchFamily="18" charset="0"/>
                <a:ea typeface="华文楷体" panose="02010600040101010101" pitchFamily="2" charset="-122"/>
              </a:endParaRPr>
            </a:p>
          </p:txBody>
        </p:sp>
        <p:cxnSp>
          <p:nvCxnSpPr>
            <p:cNvPr id="459" name="连接符: 肘形 458">
              <a:extLst>
                <a:ext uri="{FF2B5EF4-FFF2-40B4-BE49-F238E27FC236}">
                  <a16:creationId xmlns:a16="http://schemas.microsoft.com/office/drawing/2014/main" id="{5D736A35-A074-B12C-3FFA-C1F91759B209}"/>
                </a:ext>
              </a:extLst>
            </p:cNvPr>
            <p:cNvCxnSpPr>
              <a:cxnSpLocks/>
              <a:stCxn id="453" idx="3"/>
              <a:endCxn id="401" idx="0"/>
            </p:cNvCxnSpPr>
            <p:nvPr/>
          </p:nvCxnSpPr>
          <p:spPr>
            <a:xfrm flipH="1">
              <a:off x="3096938" y="1985178"/>
              <a:ext cx="1766930" cy="861152"/>
            </a:xfrm>
            <a:prstGeom prst="bentConnector4">
              <a:avLst>
                <a:gd name="adj1" fmla="val -12938"/>
                <a:gd name="adj2" fmla="val 52090"/>
              </a:avLst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0" name="组合 459">
            <a:extLst>
              <a:ext uri="{FF2B5EF4-FFF2-40B4-BE49-F238E27FC236}">
                <a16:creationId xmlns:a16="http://schemas.microsoft.com/office/drawing/2014/main" id="{C088E9A0-11AD-86C2-B922-3558ADFEAD9C}"/>
              </a:ext>
            </a:extLst>
          </p:cNvPr>
          <p:cNvGrpSpPr/>
          <p:nvPr/>
        </p:nvGrpSpPr>
        <p:grpSpPr>
          <a:xfrm>
            <a:off x="4732120" y="996359"/>
            <a:ext cx="2208444" cy="369332"/>
            <a:chOff x="4181178" y="987513"/>
            <a:chExt cx="2208444" cy="369332"/>
          </a:xfrm>
        </p:grpSpPr>
        <p:sp>
          <p:nvSpPr>
            <p:cNvPr id="461" name="文本框 460">
              <a:extLst>
                <a:ext uri="{FF2B5EF4-FFF2-40B4-BE49-F238E27FC236}">
                  <a16:creationId xmlns:a16="http://schemas.microsoft.com/office/drawing/2014/main" id="{EAB41208-B652-BB31-4FE1-B92DFB896A5A}"/>
                </a:ext>
              </a:extLst>
            </p:cNvPr>
            <p:cNvSpPr txBox="1"/>
            <p:nvPr/>
          </p:nvSpPr>
          <p:spPr>
            <a:xfrm>
              <a:off x="4181178" y="987513"/>
              <a:ext cx="17499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b="1" dirty="0">
                  <a:solidFill>
                    <a:schemeClr val="accent4">
                      <a:lumMod val="50000"/>
                    </a:schemeClr>
                  </a:solidFill>
                  <a:latin typeface="Book Antiqua" panose="02040602050305030304" pitchFamily="18" charset="0"/>
                  <a:ea typeface="华文楷体" panose="02010600040101010101" pitchFamily="2" charset="-122"/>
                </a:rPr>
                <a:t>输出脉冲信号</a:t>
              </a:r>
            </a:p>
          </p:txBody>
        </p:sp>
        <p:grpSp>
          <p:nvGrpSpPr>
            <p:cNvPr id="462" name="组合 461">
              <a:extLst>
                <a:ext uri="{FF2B5EF4-FFF2-40B4-BE49-F238E27FC236}">
                  <a16:creationId xmlns:a16="http://schemas.microsoft.com/office/drawing/2014/main" id="{32892611-A6E2-1E4C-58AC-C67449867D56}"/>
                </a:ext>
              </a:extLst>
            </p:cNvPr>
            <p:cNvGrpSpPr/>
            <p:nvPr/>
          </p:nvGrpSpPr>
          <p:grpSpPr>
            <a:xfrm>
              <a:off x="5669622" y="1066521"/>
              <a:ext cx="720000" cy="207651"/>
              <a:chOff x="5766782" y="944880"/>
              <a:chExt cx="720000" cy="361615"/>
            </a:xfrm>
          </p:grpSpPr>
          <p:cxnSp>
            <p:nvCxnSpPr>
              <p:cNvPr id="463" name="直接连接符 462">
                <a:extLst>
                  <a:ext uri="{FF2B5EF4-FFF2-40B4-BE49-F238E27FC236}">
                    <a16:creationId xmlns:a16="http://schemas.microsoft.com/office/drawing/2014/main" id="{7B37EAA2-1D5E-8C5C-1BF6-CCD8BA2DE8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6782" y="1306495"/>
                <a:ext cx="180000" cy="0"/>
              </a:xfrm>
              <a:prstGeom prst="line">
                <a:avLst/>
              </a:prstGeom>
              <a:ln w="25400" cap="sq">
                <a:solidFill>
                  <a:schemeClr val="accent4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" name="直接连接符 463">
                <a:extLst>
                  <a:ext uri="{FF2B5EF4-FFF2-40B4-BE49-F238E27FC236}">
                    <a16:creationId xmlns:a16="http://schemas.microsoft.com/office/drawing/2014/main" id="{FEEC99AF-30DC-F8EC-556F-9E871189E09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46782" y="944880"/>
                <a:ext cx="0" cy="361615"/>
              </a:xfrm>
              <a:prstGeom prst="line">
                <a:avLst/>
              </a:prstGeom>
              <a:ln w="25400" cap="sq">
                <a:solidFill>
                  <a:schemeClr val="accent4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" name="直接连接符 464">
                <a:extLst>
                  <a:ext uri="{FF2B5EF4-FFF2-40B4-BE49-F238E27FC236}">
                    <a16:creationId xmlns:a16="http://schemas.microsoft.com/office/drawing/2014/main" id="{570D0E3D-D217-9996-B9F2-AF067021D3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46782" y="944880"/>
                <a:ext cx="180000" cy="0"/>
              </a:xfrm>
              <a:prstGeom prst="line">
                <a:avLst/>
              </a:prstGeom>
              <a:ln w="25400" cap="sq">
                <a:solidFill>
                  <a:schemeClr val="accent4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" name="直接连接符 465">
                <a:extLst>
                  <a:ext uri="{FF2B5EF4-FFF2-40B4-BE49-F238E27FC236}">
                    <a16:creationId xmlns:a16="http://schemas.microsoft.com/office/drawing/2014/main" id="{A4A11EB9-7678-6E43-2A83-EE7B1DAB55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26782" y="944880"/>
                <a:ext cx="0" cy="361615"/>
              </a:xfrm>
              <a:prstGeom prst="line">
                <a:avLst/>
              </a:prstGeom>
              <a:ln w="25400" cap="sq">
                <a:solidFill>
                  <a:schemeClr val="accent4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7" name="直接连接符 466">
                <a:extLst>
                  <a:ext uri="{FF2B5EF4-FFF2-40B4-BE49-F238E27FC236}">
                    <a16:creationId xmlns:a16="http://schemas.microsoft.com/office/drawing/2014/main" id="{E5A3F745-387D-8EB0-B4CF-BD62B377D3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26782" y="1306495"/>
                <a:ext cx="360000" cy="0"/>
              </a:xfrm>
              <a:prstGeom prst="line">
                <a:avLst/>
              </a:prstGeom>
              <a:ln w="25400" cap="sq">
                <a:solidFill>
                  <a:schemeClr val="accent4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8" name="组合 467">
            <a:extLst>
              <a:ext uri="{FF2B5EF4-FFF2-40B4-BE49-F238E27FC236}">
                <a16:creationId xmlns:a16="http://schemas.microsoft.com/office/drawing/2014/main" id="{84631454-9EC1-BB0A-48AB-B27FA89FEF3C}"/>
              </a:ext>
            </a:extLst>
          </p:cNvPr>
          <p:cNvGrpSpPr/>
          <p:nvPr/>
        </p:nvGrpSpPr>
        <p:grpSpPr>
          <a:xfrm>
            <a:off x="7746573" y="1171901"/>
            <a:ext cx="1123949" cy="1441874"/>
            <a:chOff x="7695773" y="1357321"/>
            <a:chExt cx="1123949" cy="1441874"/>
          </a:xfrm>
        </p:grpSpPr>
        <p:sp>
          <p:nvSpPr>
            <p:cNvPr id="469" name="矩形 468">
              <a:extLst>
                <a:ext uri="{FF2B5EF4-FFF2-40B4-BE49-F238E27FC236}">
                  <a16:creationId xmlns:a16="http://schemas.microsoft.com/office/drawing/2014/main" id="{A3E3058B-35AE-BF22-D125-3DF821682923}"/>
                </a:ext>
              </a:extLst>
            </p:cNvPr>
            <p:cNvSpPr/>
            <p:nvPr/>
          </p:nvSpPr>
          <p:spPr>
            <a:xfrm>
              <a:off x="7695773" y="1357321"/>
              <a:ext cx="1123949" cy="47995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b="1" dirty="0">
                  <a:solidFill>
                    <a:schemeClr val="tx1"/>
                  </a:solidFill>
                  <a:latin typeface="OPPOSans B" panose="00020600040101010101" pitchFamily="18" charset="-122"/>
                  <a:ea typeface="OPPOSans B" panose="00020600040101010101"/>
                  <a:cs typeface="OPPOSans B" panose="00020600040101010101" pitchFamily="18" charset="-122"/>
                </a:rPr>
                <a:t>束斑测量系统</a:t>
              </a:r>
            </a:p>
          </p:txBody>
        </p:sp>
        <p:sp>
          <p:nvSpPr>
            <p:cNvPr id="470" name="矩形 469">
              <a:extLst>
                <a:ext uri="{FF2B5EF4-FFF2-40B4-BE49-F238E27FC236}">
                  <a16:creationId xmlns:a16="http://schemas.microsoft.com/office/drawing/2014/main" id="{B09DDD36-BA82-58A5-2E9B-9A578FA1184D}"/>
                </a:ext>
              </a:extLst>
            </p:cNvPr>
            <p:cNvSpPr/>
            <p:nvPr/>
          </p:nvSpPr>
          <p:spPr>
            <a:xfrm>
              <a:off x="7695773" y="1837272"/>
              <a:ext cx="1123949" cy="479951"/>
            </a:xfrm>
            <a:prstGeom prst="rect">
              <a:avLst/>
            </a:prstGeom>
            <a:solidFill>
              <a:srgbClr val="FFCC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b="1" dirty="0">
                  <a:solidFill>
                    <a:schemeClr val="tx1"/>
                  </a:solidFill>
                  <a:latin typeface="OPPOSans B" panose="00020600040101010101" pitchFamily="18" charset="-122"/>
                  <a:ea typeface="OPPOSans B" panose="00020600040101010101"/>
                  <a:cs typeface="OPPOSans B" panose="00020600040101010101" pitchFamily="18" charset="-122"/>
                </a:rPr>
                <a:t>流强测量系统</a:t>
              </a:r>
            </a:p>
          </p:txBody>
        </p:sp>
        <p:sp>
          <p:nvSpPr>
            <p:cNvPr id="471" name="矩形 470">
              <a:extLst>
                <a:ext uri="{FF2B5EF4-FFF2-40B4-BE49-F238E27FC236}">
                  <a16:creationId xmlns:a16="http://schemas.microsoft.com/office/drawing/2014/main" id="{3E1900F0-6CAD-9034-CBE6-C28CE35BF5B6}"/>
                </a:ext>
              </a:extLst>
            </p:cNvPr>
            <p:cNvSpPr/>
            <p:nvPr/>
          </p:nvSpPr>
          <p:spPr>
            <a:xfrm>
              <a:off x="7695773" y="2319244"/>
              <a:ext cx="1123949" cy="479951"/>
            </a:xfrm>
            <a:prstGeom prst="rect">
              <a:avLst/>
            </a:prstGeom>
            <a:solidFill>
              <a:srgbClr val="FFCC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solidFill>
                    <a:schemeClr val="tx1"/>
                  </a:solidFill>
                  <a:latin typeface="OPPOSans B" panose="00020600040101010101" pitchFamily="18" charset="-122"/>
                  <a:ea typeface="OPPOSans B" panose="00020600040101010101"/>
                  <a:cs typeface="OPPOSans B" panose="00020600040101010101" pitchFamily="18" charset="-122"/>
                </a:rPr>
                <a:t>DUT2</a:t>
              </a:r>
              <a:endParaRPr lang="zh-CN" altLang="en-US" sz="1200" b="1" dirty="0">
                <a:solidFill>
                  <a:schemeClr val="tx1"/>
                </a:solidFill>
                <a:latin typeface="OPPOSans B" panose="00020600040101010101" pitchFamily="18" charset="-122"/>
                <a:ea typeface="OPPOSans B" panose="00020600040101010101"/>
                <a:cs typeface="OPPOSans B" panose="00020600040101010101" pitchFamily="18" charset="-122"/>
              </a:endParaRPr>
            </a:p>
          </p:txBody>
        </p:sp>
      </p:grpSp>
      <p:grpSp>
        <p:nvGrpSpPr>
          <p:cNvPr id="472" name="组合 471">
            <a:extLst>
              <a:ext uri="{FF2B5EF4-FFF2-40B4-BE49-F238E27FC236}">
                <a16:creationId xmlns:a16="http://schemas.microsoft.com/office/drawing/2014/main" id="{8E8CFED9-D9A8-1D60-03E6-D3512DC2D752}"/>
              </a:ext>
            </a:extLst>
          </p:cNvPr>
          <p:cNvGrpSpPr/>
          <p:nvPr/>
        </p:nvGrpSpPr>
        <p:grpSpPr>
          <a:xfrm>
            <a:off x="4863868" y="1410532"/>
            <a:ext cx="2882705" cy="963268"/>
            <a:chOff x="4863868" y="1410532"/>
            <a:chExt cx="2882705" cy="963268"/>
          </a:xfrm>
        </p:grpSpPr>
        <p:cxnSp>
          <p:nvCxnSpPr>
            <p:cNvPr id="473" name="连接符: 肘形 472">
              <a:extLst>
                <a:ext uri="{FF2B5EF4-FFF2-40B4-BE49-F238E27FC236}">
                  <a16:creationId xmlns:a16="http://schemas.microsoft.com/office/drawing/2014/main" id="{97E751D1-3592-7F42-83A8-381C9532B523}"/>
                </a:ext>
              </a:extLst>
            </p:cNvPr>
            <p:cNvCxnSpPr>
              <a:cxnSpLocks/>
              <a:stCxn id="454" idx="3"/>
              <a:endCxn id="470" idx="1"/>
            </p:cNvCxnSpPr>
            <p:nvPr/>
          </p:nvCxnSpPr>
          <p:spPr>
            <a:xfrm>
              <a:off x="4863868" y="1410532"/>
              <a:ext cx="2882705" cy="481296"/>
            </a:xfrm>
            <a:prstGeom prst="bentConnector3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连接符: 肘形 473">
              <a:extLst>
                <a:ext uri="{FF2B5EF4-FFF2-40B4-BE49-F238E27FC236}">
                  <a16:creationId xmlns:a16="http://schemas.microsoft.com/office/drawing/2014/main" id="{79C25C3D-E4D1-E6A7-B563-7F341CE7E863}"/>
                </a:ext>
              </a:extLst>
            </p:cNvPr>
            <p:cNvCxnSpPr>
              <a:cxnSpLocks/>
              <a:stCxn id="454" idx="3"/>
              <a:endCxn id="471" idx="1"/>
            </p:cNvCxnSpPr>
            <p:nvPr/>
          </p:nvCxnSpPr>
          <p:spPr>
            <a:xfrm>
              <a:off x="4863868" y="1410532"/>
              <a:ext cx="2882705" cy="963268"/>
            </a:xfrm>
            <a:prstGeom prst="bentConnector3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5" name="直接箭头连接符 474">
              <a:extLst>
                <a:ext uri="{FF2B5EF4-FFF2-40B4-BE49-F238E27FC236}">
                  <a16:creationId xmlns:a16="http://schemas.microsoft.com/office/drawing/2014/main" id="{9F846835-BC8C-3595-9719-F1017806C3A0}"/>
                </a:ext>
              </a:extLst>
            </p:cNvPr>
            <p:cNvCxnSpPr>
              <a:stCxn id="454" idx="3"/>
              <a:endCxn id="469" idx="1"/>
            </p:cNvCxnSpPr>
            <p:nvPr/>
          </p:nvCxnSpPr>
          <p:spPr>
            <a:xfrm>
              <a:off x="4863868" y="1410532"/>
              <a:ext cx="2882705" cy="1345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6" name="文本框 475">
              <a:extLst>
                <a:ext uri="{FF2B5EF4-FFF2-40B4-BE49-F238E27FC236}">
                  <a16:creationId xmlns:a16="http://schemas.microsoft.com/office/drawing/2014/main" id="{B5737D5D-C6D6-598E-7438-DBC36FFA674C}"/>
                </a:ext>
              </a:extLst>
            </p:cNvPr>
            <p:cNvSpPr txBox="1"/>
            <p:nvPr/>
          </p:nvSpPr>
          <p:spPr>
            <a:xfrm>
              <a:off x="5150959" y="1420117"/>
              <a:ext cx="12022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rgbClr val="0000FF"/>
                  </a:solidFill>
                  <a:latin typeface="Book Antiqua" panose="02040602050305030304" pitchFamily="18" charset="0"/>
                  <a:ea typeface="华文楷体" panose="02010600040101010101" pitchFamily="2" charset="-122"/>
                </a:rPr>
                <a:t>LEMO</a:t>
              </a:r>
              <a:endParaRPr lang="zh-CN" altLang="en-US" sz="1600" b="1" dirty="0">
                <a:solidFill>
                  <a:srgbClr val="0000FF"/>
                </a:solidFill>
                <a:latin typeface="Book Antiqua" panose="02040602050305030304" pitchFamily="18" charset="0"/>
                <a:ea typeface="华文楷体" panose="02010600040101010101" pitchFamily="2" charset="-122"/>
              </a:endParaRPr>
            </a:p>
          </p:txBody>
        </p:sp>
      </p:grpSp>
      <p:grpSp>
        <p:nvGrpSpPr>
          <p:cNvPr id="477" name="组合 476">
            <a:extLst>
              <a:ext uri="{FF2B5EF4-FFF2-40B4-BE49-F238E27FC236}">
                <a16:creationId xmlns:a16="http://schemas.microsoft.com/office/drawing/2014/main" id="{393530EA-77D9-0629-97EF-0073099FB3E1}"/>
              </a:ext>
            </a:extLst>
          </p:cNvPr>
          <p:cNvGrpSpPr/>
          <p:nvPr/>
        </p:nvGrpSpPr>
        <p:grpSpPr>
          <a:xfrm>
            <a:off x="8870521" y="1411877"/>
            <a:ext cx="2344819" cy="3566990"/>
            <a:chOff x="8867886" y="1411877"/>
            <a:chExt cx="1736510" cy="3566990"/>
          </a:xfrm>
        </p:grpSpPr>
        <p:grpSp>
          <p:nvGrpSpPr>
            <p:cNvPr id="478" name="组合 477">
              <a:extLst>
                <a:ext uri="{FF2B5EF4-FFF2-40B4-BE49-F238E27FC236}">
                  <a16:creationId xmlns:a16="http://schemas.microsoft.com/office/drawing/2014/main" id="{8798DD43-0116-E7A4-F0B2-5C814B0CAF6A}"/>
                </a:ext>
              </a:extLst>
            </p:cNvPr>
            <p:cNvGrpSpPr/>
            <p:nvPr/>
          </p:nvGrpSpPr>
          <p:grpSpPr>
            <a:xfrm>
              <a:off x="8867886" y="1411877"/>
              <a:ext cx="1736510" cy="3566990"/>
              <a:chOff x="8867886" y="1411877"/>
              <a:chExt cx="1736510" cy="3566990"/>
            </a:xfrm>
          </p:grpSpPr>
          <p:cxnSp>
            <p:nvCxnSpPr>
              <p:cNvPr id="480" name="连接符: 肘形 479">
                <a:extLst>
                  <a:ext uri="{FF2B5EF4-FFF2-40B4-BE49-F238E27FC236}">
                    <a16:creationId xmlns:a16="http://schemas.microsoft.com/office/drawing/2014/main" id="{D9190455-0FC1-461F-4439-23532DAD3AA3}"/>
                  </a:ext>
                </a:extLst>
              </p:cNvPr>
              <p:cNvCxnSpPr>
                <a:cxnSpLocks/>
                <a:stCxn id="434" idx="3"/>
                <a:endCxn id="397" idx="0"/>
              </p:cNvCxnSpPr>
              <p:nvPr/>
            </p:nvCxnSpPr>
            <p:spPr>
              <a:xfrm>
                <a:off x="8877116" y="4192404"/>
                <a:ext cx="598709" cy="786463"/>
              </a:xfrm>
              <a:prstGeom prst="bentConnector2">
                <a:avLst/>
              </a:prstGeom>
              <a:ln w="76200" cmpd="tri">
                <a:solidFill>
                  <a:srgbClr val="00B050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1" name="连接符: 肘形 480">
                <a:extLst>
                  <a:ext uri="{FF2B5EF4-FFF2-40B4-BE49-F238E27FC236}">
                    <a16:creationId xmlns:a16="http://schemas.microsoft.com/office/drawing/2014/main" id="{026AF04A-9BD3-B794-0F91-E92985286CC0}"/>
                  </a:ext>
                </a:extLst>
              </p:cNvPr>
              <p:cNvCxnSpPr>
                <a:cxnSpLocks/>
                <a:stCxn id="433" idx="3"/>
              </p:cNvCxnSpPr>
              <p:nvPr/>
            </p:nvCxnSpPr>
            <p:spPr>
              <a:xfrm>
                <a:off x="8880349" y="3712452"/>
                <a:ext cx="1000663" cy="1261334"/>
              </a:xfrm>
              <a:prstGeom prst="bentConnector2">
                <a:avLst/>
              </a:prstGeom>
              <a:ln w="76200" cmpd="tri">
                <a:solidFill>
                  <a:srgbClr val="00B050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2" name="连接符: 肘形 481">
                <a:extLst>
                  <a:ext uri="{FF2B5EF4-FFF2-40B4-BE49-F238E27FC236}">
                    <a16:creationId xmlns:a16="http://schemas.microsoft.com/office/drawing/2014/main" id="{C4EC77B9-6205-16EA-CDF9-41109A0DD48C}"/>
                  </a:ext>
                </a:extLst>
              </p:cNvPr>
              <p:cNvCxnSpPr>
                <a:cxnSpLocks/>
                <a:stCxn id="432" idx="3"/>
              </p:cNvCxnSpPr>
              <p:nvPr/>
            </p:nvCxnSpPr>
            <p:spPr>
              <a:xfrm>
                <a:off x="8880349" y="3232501"/>
                <a:ext cx="1190655" cy="1741285"/>
              </a:xfrm>
              <a:prstGeom prst="bentConnector2">
                <a:avLst/>
              </a:prstGeom>
              <a:ln w="76200" cmpd="tri">
                <a:solidFill>
                  <a:srgbClr val="00B050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3" name="连接符: 肘形 482">
                <a:extLst>
                  <a:ext uri="{FF2B5EF4-FFF2-40B4-BE49-F238E27FC236}">
                    <a16:creationId xmlns:a16="http://schemas.microsoft.com/office/drawing/2014/main" id="{C67D7A29-01A2-B4B6-B3B5-0D95E9738BBB}"/>
                  </a:ext>
                </a:extLst>
              </p:cNvPr>
              <p:cNvCxnSpPr>
                <a:cxnSpLocks/>
                <a:stCxn id="471" idx="3"/>
              </p:cNvCxnSpPr>
              <p:nvPr/>
            </p:nvCxnSpPr>
            <p:spPr>
              <a:xfrm>
                <a:off x="8867886" y="2373800"/>
                <a:ext cx="1372099" cy="2599986"/>
              </a:xfrm>
              <a:prstGeom prst="bentConnector2">
                <a:avLst/>
              </a:prstGeom>
              <a:ln w="76200" cmpd="tri">
                <a:solidFill>
                  <a:srgbClr val="00B050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4" name="连接符: 肘形 483">
                <a:extLst>
                  <a:ext uri="{FF2B5EF4-FFF2-40B4-BE49-F238E27FC236}">
                    <a16:creationId xmlns:a16="http://schemas.microsoft.com/office/drawing/2014/main" id="{34B3B644-DDD0-B4C1-8EDE-D7F46DF9814A}"/>
                  </a:ext>
                </a:extLst>
              </p:cNvPr>
              <p:cNvCxnSpPr>
                <a:cxnSpLocks/>
                <a:stCxn id="470" idx="3"/>
              </p:cNvCxnSpPr>
              <p:nvPr/>
            </p:nvCxnSpPr>
            <p:spPr>
              <a:xfrm>
                <a:off x="8867886" y="1891828"/>
                <a:ext cx="1559232" cy="3081958"/>
              </a:xfrm>
              <a:prstGeom prst="bentConnector2">
                <a:avLst/>
              </a:prstGeom>
              <a:ln w="76200" cmpd="tri">
                <a:solidFill>
                  <a:srgbClr val="00B050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5" name="连接符: 肘形 484">
                <a:extLst>
                  <a:ext uri="{FF2B5EF4-FFF2-40B4-BE49-F238E27FC236}">
                    <a16:creationId xmlns:a16="http://schemas.microsoft.com/office/drawing/2014/main" id="{E1A81C45-77C0-BE7F-110E-381F150C811D}"/>
                  </a:ext>
                </a:extLst>
              </p:cNvPr>
              <p:cNvCxnSpPr>
                <a:cxnSpLocks/>
                <a:stCxn id="469" idx="3"/>
              </p:cNvCxnSpPr>
              <p:nvPr/>
            </p:nvCxnSpPr>
            <p:spPr>
              <a:xfrm>
                <a:off x="8867886" y="1411877"/>
                <a:ext cx="1736510" cy="3561909"/>
              </a:xfrm>
              <a:prstGeom prst="bentConnector2">
                <a:avLst/>
              </a:prstGeom>
              <a:ln w="76200" cmpd="tri">
                <a:solidFill>
                  <a:srgbClr val="00B050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9" name="文本框 478">
              <a:extLst>
                <a:ext uri="{FF2B5EF4-FFF2-40B4-BE49-F238E27FC236}">
                  <a16:creationId xmlns:a16="http://schemas.microsoft.com/office/drawing/2014/main" id="{49CACD16-F627-BC83-C396-49B2B0963C96}"/>
                </a:ext>
              </a:extLst>
            </p:cNvPr>
            <p:cNvSpPr txBox="1"/>
            <p:nvPr/>
          </p:nvSpPr>
          <p:spPr>
            <a:xfrm>
              <a:off x="8958996" y="2760683"/>
              <a:ext cx="11523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400" dirty="0">
                  <a:solidFill>
                    <a:srgbClr val="00B050"/>
                  </a:solidFill>
                  <a:latin typeface="Book Antiqua" panose="02040602050305030304" pitchFamily="18" charset="0"/>
                  <a:ea typeface="华文楷体" panose="02010600040101010101" pitchFamily="2" charset="-122"/>
                </a:rPr>
                <a:t>Net Cable</a:t>
              </a:r>
              <a:endParaRPr lang="zh-CN" altLang="en-US" sz="2400" dirty="0">
                <a:solidFill>
                  <a:srgbClr val="00B050"/>
                </a:solidFill>
                <a:latin typeface="Book Antiqua" panose="02040602050305030304" pitchFamily="18" charset="0"/>
                <a:ea typeface="华文楷体" panose="02010600040101010101" pitchFamily="2" charset="-122"/>
              </a:endParaRPr>
            </a:p>
          </p:txBody>
        </p:sp>
      </p:grpSp>
      <p:cxnSp>
        <p:nvCxnSpPr>
          <p:cNvPr id="486" name="直接箭头连接符 485">
            <a:extLst>
              <a:ext uri="{FF2B5EF4-FFF2-40B4-BE49-F238E27FC236}">
                <a16:creationId xmlns:a16="http://schemas.microsoft.com/office/drawing/2014/main" id="{676D8B16-6E24-CEDD-90EE-21AB8566E4E3}"/>
              </a:ext>
            </a:extLst>
          </p:cNvPr>
          <p:cNvCxnSpPr>
            <a:stCxn id="426" idx="3"/>
            <a:endCxn id="397" idx="1"/>
          </p:cNvCxnSpPr>
          <p:nvPr/>
        </p:nvCxnSpPr>
        <p:spPr>
          <a:xfrm>
            <a:off x="6731058" y="5397121"/>
            <a:ext cx="1021666" cy="0"/>
          </a:xfrm>
          <a:prstGeom prst="straightConnector1">
            <a:avLst/>
          </a:prstGeom>
          <a:ln w="76200" cmpd="tri">
            <a:solidFill>
              <a:srgbClr val="00B05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7" name="连接符: 肘形 486">
            <a:extLst>
              <a:ext uri="{FF2B5EF4-FFF2-40B4-BE49-F238E27FC236}">
                <a16:creationId xmlns:a16="http://schemas.microsoft.com/office/drawing/2014/main" id="{CF8A3D82-6F00-6B1C-C976-CCF6D5764D1C}"/>
              </a:ext>
            </a:extLst>
          </p:cNvPr>
          <p:cNvCxnSpPr>
            <a:stCxn id="397" idx="2"/>
            <a:endCxn id="417" idx="2"/>
          </p:cNvCxnSpPr>
          <p:nvPr/>
        </p:nvCxnSpPr>
        <p:spPr>
          <a:xfrm rot="5400000" flipH="1">
            <a:off x="5441152" y="1565102"/>
            <a:ext cx="43855" cy="8456691"/>
          </a:xfrm>
          <a:prstGeom prst="bentConnector3">
            <a:avLst>
              <a:gd name="adj1" fmla="val -938274"/>
            </a:avLst>
          </a:prstGeom>
          <a:ln w="76200" cmpd="tri">
            <a:solidFill>
              <a:srgbClr val="00B05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8" name="文本框 487">
            <a:extLst>
              <a:ext uri="{FF2B5EF4-FFF2-40B4-BE49-F238E27FC236}">
                <a16:creationId xmlns:a16="http://schemas.microsoft.com/office/drawing/2014/main" id="{323942F2-D044-1463-47BF-8709F14FB3EB}"/>
              </a:ext>
            </a:extLst>
          </p:cNvPr>
          <p:cNvSpPr txBox="1"/>
          <p:nvPr/>
        </p:nvSpPr>
        <p:spPr>
          <a:xfrm>
            <a:off x="2006237" y="5862331"/>
            <a:ext cx="2325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atin typeface="Book Antiqua" panose="02040602050305030304" pitchFamily="18" charset="0"/>
                <a:ea typeface="华文楷体" panose="02010600040101010101" pitchFamily="2" charset="-122"/>
              </a:rPr>
              <a:t>内部参数配置</a:t>
            </a:r>
          </a:p>
        </p:txBody>
      </p:sp>
      <p:grpSp>
        <p:nvGrpSpPr>
          <p:cNvPr id="489" name="组合 488">
            <a:extLst>
              <a:ext uri="{FF2B5EF4-FFF2-40B4-BE49-F238E27FC236}">
                <a16:creationId xmlns:a16="http://schemas.microsoft.com/office/drawing/2014/main" id="{3C07CF2D-4182-058A-2DD6-FFAD1798A128}"/>
              </a:ext>
            </a:extLst>
          </p:cNvPr>
          <p:cNvGrpSpPr/>
          <p:nvPr/>
        </p:nvGrpSpPr>
        <p:grpSpPr>
          <a:xfrm>
            <a:off x="5342308" y="2627008"/>
            <a:ext cx="2243088" cy="369332"/>
            <a:chOff x="5275931" y="2547683"/>
            <a:chExt cx="2243088" cy="369332"/>
          </a:xfrm>
        </p:grpSpPr>
        <p:sp>
          <p:nvSpPr>
            <p:cNvPr id="490" name="文本框 489">
              <a:extLst>
                <a:ext uri="{FF2B5EF4-FFF2-40B4-BE49-F238E27FC236}">
                  <a16:creationId xmlns:a16="http://schemas.microsoft.com/office/drawing/2014/main" id="{18E854C7-AB24-8E75-11B9-FE0149B5BE2A}"/>
                </a:ext>
              </a:extLst>
            </p:cNvPr>
            <p:cNvSpPr txBox="1"/>
            <p:nvPr/>
          </p:nvSpPr>
          <p:spPr>
            <a:xfrm>
              <a:off x="5275931" y="2547683"/>
              <a:ext cx="17499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b="1" dirty="0">
                  <a:solidFill>
                    <a:srgbClr val="C00000"/>
                  </a:solidFill>
                  <a:latin typeface="Book Antiqua" panose="02040602050305030304" pitchFamily="18" charset="0"/>
                  <a:ea typeface="华文楷体" panose="02010600040101010101" pitchFamily="2" charset="-122"/>
                </a:rPr>
                <a:t>输出数字信号</a:t>
              </a:r>
            </a:p>
          </p:txBody>
        </p:sp>
        <p:grpSp>
          <p:nvGrpSpPr>
            <p:cNvPr id="491" name="组合 490">
              <a:extLst>
                <a:ext uri="{FF2B5EF4-FFF2-40B4-BE49-F238E27FC236}">
                  <a16:creationId xmlns:a16="http://schemas.microsoft.com/office/drawing/2014/main" id="{95C60D98-E5FC-BF17-2393-869A84756B04}"/>
                </a:ext>
              </a:extLst>
            </p:cNvPr>
            <p:cNvGrpSpPr/>
            <p:nvPr/>
          </p:nvGrpSpPr>
          <p:grpSpPr>
            <a:xfrm>
              <a:off x="6764375" y="2626691"/>
              <a:ext cx="754644" cy="207651"/>
              <a:chOff x="6764375" y="2626691"/>
              <a:chExt cx="754644" cy="207651"/>
            </a:xfrm>
          </p:grpSpPr>
          <p:grpSp>
            <p:nvGrpSpPr>
              <p:cNvPr id="492" name="组合 491">
                <a:extLst>
                  <a:ext uri="{FF2B5EF4-FFF2-40B4-BE49-F238E27FC236}">
                    <a16:creationId xmlns:a16="http://schemas.microsoft.com/office/drawing/2014/main" id="{18B1A857-AF1C-4BCC-D00A-A0DB0255C44E}"/>
                  </a:ext>
                </a:extLst>
              </p:cNvPr>
              <p:cNvGrpSpPr/>
              <p:nvPr/>
            </p:nvGrpSpPr>
            <p:grpSpPr>
              <a:xfrm>
                <a:off x="6764375" y="2626691"/>
                <a:ext cx="215545" cy="207651"/>
                <a:chOff x="5766782" y="944880"/>
                <a:chExt cx="720000" cy="361615"/>
              </a:xfrm>
            </p:grpSpPr>
            <p:cxnSp>
              <p:nvCxnSpPr>
                <p:cNvPr id="511" name="直接连接符 510">
                  <a:extLst>
                    <a:ext uri="{FF2B5EF4-FFF2-40B4-BE49-F238E27FC236}">
                      <a16:creationId xmlns:a16="http://schemas.microsoft.com/office/drawing/2014/main" id="{DC237200-D3B7-CACA-8235-98C1EFA841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66782" y="1306495"/>
                  <a:ext cx="180000" cy="0"/>
                </a:xfrm>
                <a:prstGeom prst="line">
                  <a:avLst/>
                </a:prstGeom>
                <a:ln w="25400" cap="sq">
                  <a:solidFill>
                    <a:srgbClr val="C0000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2" name="直接连接符 511">
                  <a:extLst>
                    <a:ext uri="{FF2B5EF4-FFF2-40B4-BE49-F238E27FC236}">
                      <a16:creationId xmlns:a16="http://schemas.microsoft.com/office/drawing/2014/main" id="{9A92F0F1-4DC6-EC92-A3B2-9A7C626ABD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46782" y="944880"/>
                  <a:ext cx="0" cy="361615"/>
                </a:xfrm>
                <a:prstGeom prst="line">
                  <a:avLst/>
                </a:prstGeom>
                <a:ln w="25400" cap="sq">
                  <a:solidFill>
                    <a:srgbClr val="C0000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3" name="直接连接符 512">
                  <a:extLst>
                    <a:ext uri="{FF2B5EF4-FFF2-40B4-BE49-F238E27FC236}">
                      <a16:creationId xmlns:a16="http://schemas.microsoft.com/office/drawing/2014/main" id="{2DFEFF24-0882-6D29-5F2E-71B54804B5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46782" y="944880"/>
                  <a:ext cx="180000" cy="0"/>
                </a:xfrm>
                <a:prstGeom prst="line">
                  <a:avLst/>
                </a:prstGeom>
                <a:ln w="25400" cap="sq">
                  <a:solidFill>
                    <a:srgbClr val="C0000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4" name="直接连接符 513">
                  <a:extLst>
                    <a:ext uri="{FF2B5EF4-FFF2-40B4-BE49-F238E27FC236}">
                      <a16:creationId xmlns:a16="http://schemas.microsoft.com/office/drawing/2014/main" id="{D00A3F49-67F3-A851-FFD9-A8378B9291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26782" y="944880"/>
                  <a:ext cx="0" cy="361615"/>
                </a:xfrm>
                <a:prstGeom prst="line">
                  <a:avLst/>
                </a:prstGeom>
                <a:ln w="25400" cap="sq">
                  <a:solidFill>
                    <a:srgbClr val="C0000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5" name="直接连接符 514">
                  <a:extLst>
                    <a:ext uri="{FF2B5EF4-FFF2-40B4-BE49-F238E27FC236}">
                      <a16:creationId xmlns:a16="http://schemas.microsoft.com/office/drawing/2014/main" id="{1B602496-3A21-6A22-D665-CE11DD6A84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26782" y="1306495"/>
                  <a:ext cx="360000" cy="0"/>
                </a:xfrm>
                <a:prstGeom prst="line">
                  <a:avLst/>
                </a:prstGeom>
                <a:ln w="25400" cap="sq">
                  <a:solidFill>
                    <a:srgbClr val="C0000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3" name="组合 492">
                <a:extLst>
                  <a:ext uri="{FF2B5EF4-FFF2-40B4-BE49-F238E27FC236}">
                    <a16:creationId xmlns:a16="http://schemas.microsoft.com/office/drawing/2014/main" id="{B60FAA66-C470-90A5-50CB-D6E3684DC8F5}"/>
                  </a:ext>
                </a:extLst>
              </p:cNvPr>
              <p:cNvGrpSpPr/>
              <p:nvPr/>
            </p:nvGrpSpPr>
            <p:grpSpPr>
              <a:xfrm>
                <a:off x="6926153" y="2626691"/>
                <a:ext cx="215545" cy="207651"/>
                <a:chOff x="5766782" y="944880"/>
                <a:chExt cx="720000" cy="361615"/>
              </a:xfrm>
            </p:grpSpPr>
            <p:cxnSp>
              <p:nvCxnSpPr>
                <p:cNvPr id="506" name="直接连接符 505">
                  <a:extLst>
                    <a:ext uri="{FF2B5EF4-FFF2-40B4-BE49-F238E27FC236}">
                      <a16:creationId xmlns:a16="http://schemas.microsoft.com/office/drawing/2014/main" id="{F9FB590C-4B9C-D0BB-E529-1EAE3B2C26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66782" y="1306495"/>
                  <a:ext cx="180000" cy="0"/>
                </a:xfrm>
                <a:prstGeom prst="line">
                  <a:avLst/>
                </a:prstGeom>
                <a:ln w="25400" cap="sq">
                  <a:solidFill>
                    <a:srgbClr val="C0000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7" name="直接连接符 506">
                  <a:extLst>
                    <a:ext uri="{FF2B5EF4-FFF2-40B4-BE49-F238E27FC236}">
                      <a16:creationId xmlns:a16="http://schemas.microsoft.com/office/drawing/2014/main" id="{DA4F65FF-96D2-8FD1-C7AC-597990D62B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46782" y="944880"/>
                  <a:ext cx="0" cy="361615"/>
                </a:xfrm>
                <a:prstGeom prst="line">
                  <a:avLst/>
                </a:prstGeom>
                <a:ln w="25400" cap="sq">
                  <a:solidFill>
                    <a:srgbClr val="C0000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8" name="直接连接符 507">
                  <a:extLst>
                    <a:ext uri="{FF2B5EF4-FFF2-40B4-BE49-F238E27FC236}">
                      <a16:creationId xmlns:a16="http://schemas.microsoft.com/office/drawing/2014/main" id="{EC05D4CC-A2CA-5D99-7D97-17646372DE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46782" y="944880"/>
                  <a:ext cx="180000" cy="0"/>
                </a:xfrm>
                <a:prstGeom prst="line">
                  <a:avLst/>
                </a:prstGeom>
                <a:ln w="25400" cap="sq">
                  <a:solidFill>
                    <a:srgbClr val="C0000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9" name="直接连接符 508">
                  <a:extLst>
                    <a:ext uri="{FF2B5EF4-FFF2-40B4-BE49-F238E27FC236}">
                      <a16:creationId xmlns:a16="http://schemas.microsoft.com/office/drawing/2014/main" id="{B189C962-85AD-E081-441E-66D819399B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26782" y="944880"/>
                  <a:ext cx="0" cy="361615"/>
                </a:xfrm>
                <a:prstGeom prst="line">
                  <a:avLst/>
                </a:prstGeom>
                <a:ln w="25400" cap="sq">
                  <a:solidFill>
                    <a:srgbClr val="C0000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0" name="直接连接符 509">
                  <a:extLst>
                    <a:ext uri="{FF2B5EF4-FFF2-40B4-BE49-F238E27FC236}">
                      <a16:creationId xmlns:a16="http://schemas.microsoft.com/office/drawing/2014/main" id="{8B898E48-2B7F-3D8B-9DE7-F8B532E802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26782" y="1306495"/>
                  <a:ext cx="360000" cy="0"/>
                </a:xfrm>
                <a:prstGeom prst="line">
                  <a:avLst/>
                </a:prstGeom>
                <a:ln w="25400" cap="sq">
                  <a:solidFill>
                    <a:srgbClr val="C0000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4" name="组合 493">
                <a:extLst>
                  <a:ext uri="{FF2B5EF4-FFF2-40B4-BE49-F238E27FC236}">
                    <a16:creationId xmlns:a16="http://schemas.microsoft.com/office/drawing/2014/main" id="{FAC41712-3826-979F-BA6A-84FD286B321A}"/>
                  </a:ext>
                </a:extLst>
              </p:cNvPr>
              <p:cNvGrpSpPr/>
              <p:nvPr/>
            </p:nvGrpSpPr>
            <p:grpSpPr>
              <a:xfrm>
                <a:off x="7141913" y="2626691"/>
                <a:ext cx="215545" cy="207651"/>
                <a:chOff x="5766782" y="944880"/>
                <a:chExt cx="720000" cy="361615"/>
              </a:xfrm>
            </p:grpSpPr>
            <p:cxnSp>
              <p:nvCxnSpPr>
                <p:cNvPr id="501" name="直接连接符 500">
                  <a:extLst>
                    <a:ext uri="{FF2B5EF4-FFF2-40B4-BE49-F238E27FC236}">
                      <a16:creationId xmlns:a16="http://schemas.microsoft.com/office/drawing/2014/main" id="{D47E4852-20A3-1744-485A-0BD512CA64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66782" y="1306495"/>
                  <a:ext cx="180000" cy="0"/>
                </a:xfrm>
                <a:prstGeom prst="line">
                  <a:avLst/>
                </a:prstGeom>
                <a:ln w="25400" cap="sq">
                  <a:solidFill>
                    <a:srgbClr val="C0000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2" name="直接连接符 501">
                  <a:extLst>
                    <a:ext uri="{FF2B5EF4-FFF2-40B4-BE49-F238E27FC236}">
                      <a16:creationId xmlns:a16="http://schemas.microsoft.com/office/drawing/2014/main" id="{82180D33-0CB3-061C-5B4E-4FEC0E1588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46782" y="944880"/>
                  <a:ext cx="0" cy="361615"/>
                </a:xfrm>
                <a:prstGeom prst="line">
                  <a:avLst/>
                </a:prstGeom>
                <a:ln w="25400" cap="sq">
                  <a:solidFill>
                    <a:srgbClr val="C0000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3" name="直接连接符 502">
                  <a:extLst>
                    <a:ext uri="{FF2B5EF4-FFF2-40B4-BE49-F238E27FC236}">
                      <a16:creationId xmlns:a16="http://schemas.microsoft.com/office/drawing/2014/main" id="{55F7E0D8-F9E9-05ED-5A0D-CC658B3C6C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46782" y="944880"/>
                  <a:ext cx="180000" cy="0"/>
                </a:xfrm>
                <a:prstGeom prst="line">
                  <a:avLst/>
                </a:prstGeom>
                <a:ln w="25400" cap="sq">
                  <a:solidFill>
                    <a:srgbClr val="C0000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4" name="直接连接符 503">
                  <a:extLst>
                    <a:ext uri="{FF2B5EF4-FFF2-40B4-BE49-F238E27FC236}">
                      <a16:creationId xmlns:a16="http://schemas.microsoft.com/office/drawing/2014/main" id="{D704FCD1-3EA7-8C0B-87A1-2B04AAF7C8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26782" y="944880"/>
                  <a:ext cx="0" cy="361615"/>
                </a:xfrm>
                <a:prstGeom prst="line">
                  <a:avLst/>
                </a:prstGeom>
                <a:ln w="25400" cap="sq">
                  <a:solidFill>
                    <a:srgbClr val="C0000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5" name="直接连接符 504">
                  <a:extLst>
                    <a:ext uri="{FF2B5EF4-FFF2-40B4-BE49-F238E27FC236}">
                      <a16:creationId xmlns:a16="http://schemas.microsoft.com/office/drawing/2014/main" id="{FC95D3ED-B999-81FF-C8F3-C3240F419F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26782" y="1306495"/>
                  <a:ext cx="360000" cy="0"/>
                </a:xfrm>
                <a:prstGeom prst="line">
                  <a:avLst/>
                </a:prstGeom>
                <a:ln w="25400" cap="sq">
                  <a:solidFill>
                    <a:srgbClr val="C0000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5" name="组合 494">
                <a:extLst>
                  <a:ext uri="{FF2B5EF4-FFF2-40B4-BE49-F238E27FC236}">
                    <a16:creationId xmlns:a16="http://schemas.microsoft.com/office/drawing/2014/main" id="{4C9C6BB4-40D3-4B6B-5137-28C6801ADC8F}"/>
                  </a:ext>
                </a:extLst>
              </p:cNvPr>
              <p:cNvGrpSpPr/>
              <p:nvPr/>
            </p:nvGrpSpPr>
            <p:grpSpPr>
              <a:xfrm>
                <a:off x="7303474" y="2626691"/>
                <a:ext cx="215545" cy="207651"/>
                <a:chOff x="5766782" y="944880"/>
                <a:chExt cx="720000" cy="361615"/>
              </a:xfrm>
            </p:grpSpPr>
            <p:cxnSp>
              <p:nvCxnSpPr>
                <p:cNvPr id="496" name="直接连接符 495">
                  <a:extLst>
                    <a:ext uri="{FF2B5EF4-FFF2-40B4-BE49-F238E27FC236}">
                      <a16:creationId xmlns:a16="http://schemas.microsoft.com/office/drawing/2014/main" id="{2D9CBB1C-D350-C0E1-269F-3FE0F42769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66782" y="1306495"/>
                  <a:ext cx="180000" cy="0"/>
                </a:xfrm>
                <a:prstGeom prst="line">
                  <a:avLst/>
                </a:prstGeom>
                <a:ln w="25400" cap="sq">
                  <a:solidFill>
                    <a:srgbClr val="C0000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7" name="直接连接符 496">
                  <a:extLst>
                    <a:ext uri="{FF2B5EF4-FFF2-40B4-BE49-F238E27FC236}">
                      <a16:creationId xmlns:a16="http://schemas.microsoft.com/office/drawing/2014/main" id="{654DF27F-0F04-F77F-1A84-A2E7E74481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46782" y="944880"/>
                  <a:ext cx="0" cy="361615"/>
                </a:xfrm>
                <a:prstGeom prst="line">
                  <a:avLst/>
                </a:prstGeom>
                <a:ln w="25400" cap="sq">
                  <a:solidFill>
                    <a:srgbClr val="C0000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8" name="直接连接符 497">
                  <a:extLst>
                    <a:ext uri="{FF2B5EF4-FFF2-40B4-BE49-F238E27FC236}">
                      <a16:creationId xmlns:a16="http://schemas.microsoft.com/office/drawing/2014/main" id="{F3213D0B-333E-DA5A-3616-37E8D4190D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46782" y="944880"/>
                  <a:ext cx="180000" cy="0"/>
                </a:xfrm>
                <a:prstGeom prst="line">
                  <a:avLst/>
                </a:prstGeom>
                <a:ln w="25400" cap="sq">
                  <a:solidFill>
                    <a:srgbClr val="C0000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9" name="直接连接符 498">
                  <a:extLst>
                    <a:ext uri="{FF2B5EF4-FFF2-40B4-BE49-F238E27FC236}">
                      <a16:creationId xmlns:a16="http://schemas.microsoft.com/office/drawing/2014/main" id="{BE8FF2E2-41FE-D010-9967-58BF69DA00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26782" y="944880"/>
                  <a:ext cx="0" cy="361615"/>
                </a:xfrm>
                <a:prstGeom prst="line">
                  <a:avLst/>
                </a:prstGeom>
                <a:ln w="25400" cap="sq">
                  <a:solidFill>
                    <a:srgbClr val="C0000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0" name="直接连接符 499">
                  <a:extLst>
                    <a:ext uri="{FF2B5EF4-FFF2-40B4-BE49-F238E27FC236}">
                      <a16:creationId xmlns:a16="http://schemas.microsoft.com/office/drawing/2014/main" id="{94579EBD-C02F-FEA5-2EF0-DCCC9FB149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26782" y="1306495"/>
                  <a:ext cx="360000" cy="0"/>
                </a:xfrm>
                <a:prstGeom prst="line">
                  <a:avLst/>
                </a:prstGeom>
                <a:ln w="25400" cap="sq">
                  <a:solidFill>
                    <a:srgbClr val="C0000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516" name="文本框 515">
            <a:extLst>
              <a:ext uri="{FF2B5EF4-FFF2-40B4-BE49-F238E27FC236}">
                <a16:creationId xmlns:a16="http://schemas.microsoft.com/office/drawing/2014/main" id="{D4B94523-F8D2-5DEF-E969-F0CD57D961DF}"/>
              </a:ext>
            </a:extLst>
          </p:cNvPr>
          <p:cNvSpPr txBox="1"/>
          <p:nvPr/>
        </p:nvSpPr>
        <p:spPr>
          <a:xfrm>
            <a:off x="4093036" y="5851360"/>
            <a:ext cx="1036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 err="1">
                <a:solidFill>
                  <a:srgbClr val="00B050"/>
                </a:solidFill>
                <a:latin typeface="Book Antiqua" panose="02040602050305030304" pitchFamily="18" charset="0"/>
                <a:ea typeface="华文楷体" panose="02010600040101010101" pitchFamily="2" charset="-122"/>
              </a:rPr>
              <a:t>IPBus</a:t>
            </a:r>
            <a:endParaRPr lang="zh-CN" altLang="en-US" sz="2000" dirty="0">
              <a:solidFill>
                <a:srgbClr val="00B050"/>
              </a:solidFill>
              <a:latin typeface="Book Antiqua" panose="02040602050305030304" pitchFamily="18" charset="0"/>
              <a:ea typeface="华文楷体" panose="02010600040101010101" pitchFamily="2" charset="-122"/>
            </a:endParaRPr>
          </a:p>
        </p:txBody>
      </p:sp>
      <p:sp>
        <p:nvSpPr>
          <p:cNvPr id="517" name="文本框 516">
            <a:extLst>
              <a:ext uri="{FF2B5EF4-FFF2-40B4-BE49-F238E27FC236}">
                <a16:creationId xmlns:a16="http://schemas.microsoft.com/office/drawing/2014/main" id="{9A62718D-8BDC-487F-BB29-EAC4D9614BDD}"/>
              </a:ext>
            </a:extLst>
          </p:cNvPr>
          <p:cNvSpPr txBox="1"/>
          <p:nvPr/>
        </p:nvSpPr>
        <p:spPr>
          <a:xfrm>
            <a:off x="6848819" y="5019154"/>
            <a:ext cx="1036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 err="1">
                <a:solidFill>
                  <a:srgbClr val="00B050"/>
                </a:solidFill>
                <a:latin typeface="Book Antiqua" panose="02040602050305030304" pitchFamily="18" charset="0"/>
                <a:ea typeface="华文楷体" panose="02010600040101010101" pitchFamily="2" charset="-122"/>
              </a:rPr>
              <a:t>IPBus</a:t>
            </a:r>
            <a:endParaRPr lang="zh-CN" altLang="en-US" sz="2000" dirty="0">
              <a:solidFill>
                <a:srgbClr val="00B050"/>
              </a:solidFill>
              <a:latin typeface="Book Antiqua" panose="02040602050305030304" pitchFamily="18" charset="0"/>
              <a:ea typeface="华文楷体" panose="02010600040101010101" pitchFamily="2" charset="-122"/>
            </a:endParaRPr>
          </a:p>
        </p:txBody>
      </p:sp>
      <p:sp>
        <p:nvSpPr>
          <p:cNvPr id="519" name="文本框 518">
            <a:extLst>
              <a:ext uri="{FF2B5EF4-FFF2-40B4-BE49-F238E27FC236}">
                <a16:creationId xmlns:a16="http://schemas.microsoft.com/office/drawing/2014/main" id="{E287A56A-5B86-11BA-C4B1-A9BD0A499B92}"/>
              </a:ext>
            </a:extLst>
          </p:cNvPr>
          <p:cNvSpPr txBox="1"/>
          <p:nvPr/>
        </p:nvSpPr>
        <p:spPr>
          <a:xfrm>
            <a:off x="5584685" y="6419258"/>
            <a:ext cx="2528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HPES-TLU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的触发逻辑</a:t>
            </a:r>
          </a:p>
        </p:txBody>
      </p:sp>
    </p:spTree>
    <p:extLst>
      <p:ext uri="{BB962C8B-B14F-4D97-AF65-F5344CB8AC3E}">
        <p14:creationId xmlns:p14="http://schemas.microsoft.com/office/powerpoint/2010/main" val="94466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" grpId="0" animBg="1"/>
      <p:bldP spid="397" grpId="0" animBg="1"/>
      <p:bldP spid="488" grpId="0"/>
      <p:bldP spid="516" grpId="0"/>
      <p:bldP spid="5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D5EDE-6C4E-9587-C041-4A9662263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04D3C3C0-1B57-A0ED-1F94-17D6F672CDC2}"/>
              </a:ext>
            </a:extLst>
          </p:cNvPr>
          <p:cNvSpPr txBox="1"/>
          <p:nvPr/>
        </p:nvSpPr>
        <p:spPr>
          <a:xfrm>
            <a:off x="103433" y="235096"/>
            <a:ext cx="30402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733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项目内容</a:t>
            </a:r>
            <a:endParaRPr lang="en-US" altLang="zh-CN" sz="3733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9257C75-FB52-AC9C-2E38-838B724047A3}"/>
              </a:ext>
            </a:extLst>
          </p:cNvPr>
          <p:cNvSpPr txBox="1"/>
          <p:nvPr/>
        </p:nvSpPr>
        <p:spPr>
          <a:xfrm>
            <a:off x="479376" y="1167135"/>
            <a:ext cx="71766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ts val="1800"/>
              </a:spcAft>
              <a:buFont typeface="Wingdings" panose="05000000000000000000" pitchFamily="2" charset="2"/>
              <a:buChar char="l"/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TLU</a:t>
            </a:r>
            <a:r>
              <a:rPr lang="zh-CN" altLang="en-US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和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DUT</a:t>
            </a:r>
            <a:r>
              <a:rPr lang="zh-CN" altLang="en-US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之间通信的物理层接口定义：</a:t>
            </a:r>
            <a:endParaRPr lang="en-US" altLang="zh-CN" sz="2400" b="1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FA89026-F2C4-BCF6-F3FE-23197D552837}"/>
              </a:ext>
            </a:extLst>
          </p:cNvPr>
          <p:cNvSpPr txBox="1"/>
          <p:nvPr/>
        </p:nvSpPr>
        <p:spPr>
          <a:xfrm>
            <a:off x="7140585" y="2248369"/>
            <a:ext cx="3318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单通道数据量高达</a:t>
            </a:r>
            <a:r>
              <a:rPr lang="en-US" altLang="zh-CN" sz="2000" b="1" dirty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1Gb/s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837264B-80A8-F2EB-3FCA-74B30E2AA315}"/>
              </a:ext>
            </a:extLst>
          </p:cNvPr>
          <p:cNvSpPr txBox="1"/>
          <p:nvPr/>
        </p:nvSpPr>
        <p:spPr>
          <a:xfrm>
            <a:off x="839416" y="1786705"/>
            <a:ext cx="8010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+mn-ea"/>
              </a:rPr>
              <a:t>采用</a:t>
            </a:r>
            <a:r>
              <a:rPr lang="en-US" altLang="zh-CN" sz="2000" b="1" dirty="0">
                <a:solidFill>
                  <a:srgbClr val="2648AF"/>
                </a:solidFill>
                <a:latin typeface="+mn-ea"/>
              </a:rPr>
              <a:t>HDMI</a:t>
            </a:r>
            <a:r>
              <a:rPr lang="zh-CN" altLang="en-US" sz="2000" b="1" dirty="0">
                <a:solidFill>
                  <a:srgbClr val="2648AF"/>
                </a:solidFill>
                <a:latin typeface="+mn-ea"/>
              </a:rPr>
              <a:t>接口</a:t>
            </a:r>
            <a:r>
              <a:rPr lang="en-US" altLang="zh-CN" sz="2000" b="1" dirty="0">
                <a:solidFill>
                  <a:srgbClr val="2648AF"/>
                </a:solidFill>
                <a:latin typeface="+mn-ea"/>
              </a:rPr>
              <a:t>+LVDS</a:t>
            </a:r>
            <a:r>
              <a:rPr lang="zh-CN" altLang="en-US" sz="2000" b="1" dirty="0">
                <a:solidFill>
                  <a:srgbClr val="2648AF"/>
                </a:solidFill>
                <a:latin typeface="+mn-ea"/>
              </a:rPr>
              <a:t>电平标准</a:t>
            </a:r>
            <a:r>
              <a:rPr lang="zh-CN" altLang="en-US" sz="2000" dirty="0">
                <a:latin typeface="+mn-ea"/>
              </a:rPr>
              <a:t>传输触发信号。</a:t>
            </a:r>
            <a:endParaRPr lang="en-US" altLang="zh-CN" sz="2000" dirty="0">
              <a:latin typeface="+mn-ea"/>
            </a:endParaRP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+mn-ea"/>
              </a:rPr>
              <a:t>3</a:t>
            </a:r>
            <a:r>
              <a:rPr lang="zh-CN" altLang="en-US" sz="2000" dirty="0">
                <a:latin typeface="+mn-ea"/>
              </a:rPr>
              <a:t>端</a:t>
            </a:r>
            <a:r>
              <a:rPr lang="en-US" altLang="zh-CN" sz="2000" dirty="0">
                <a:latin typeface="+mn-ea"/>
              </a:rPr>
              <a:t>×5</a:t>
            </a:r>
            <a:r>
              <a:rPr lang="zh-CN" altLang="en-US" sz="2000" dirty="0">
                <a:latin typeface="+mn-ea"/>
              </a:rPr>
              <a:t>组，配合实现握手、初始化等复杂功能。</a:t>
            </a:r>
            <a:endParaRPr lang="en-US" altLang="zh-CN" sz="2000" dirty="0">
              <a:latin typeface="+mn-ea"/>
            </a:endParaRP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+mn-ea"/>
              </a:rPr>
              <a:t>对</a:t>
            </a:r>
            <a:r>
              <a:rPr lang="en-US" altLang="zh-CN" sz="2000" dirty="0">
                <a:latin typeface="+mn-ea"/>
              </a:rPr>
              <a:t>HDMI</a:t>
            </a:r>
            <a:r>
              <a:rPr lang="zh-CN" altLang="en-US" sz="2000" dirty="0">
                <a:latin typeface="+mn-ea"/>
              </a:rPr>
              <a:t>的引脚重新定义以实现上述功能。</a:t>
            </a:r>
          </a:p>
        </p:txBody>
      </p:sp>
      <p:sp>
        <p:nvSpPr>
          <p:cNvPr id="5" name="右大括号 4">
            <a:extLst>
              <a:ext uri="{FF2B5EF4-FFF2-40B4-BE49-F238E27FC236}">
                <a16:creationId xmlns:a16="http://schemas.microsoft.com/office/drawing/2014/main" id="{12F9E446-0C1C-9FD4-34A8-4364B426F01A}"/>
              </a:ext>
            </a:extLst>
          </p:cNvPr>
          <p:cNvSpPr/>
          <p:nvPr/>
        </p:nvSpPr>
        <p:spPr>
          <a:xfrm>
            <a:off x="6754571" y="1930128"/>
            <a:ext cx="216024" cy="1036592"/>
          </a:xfrm>
          <a:prstGeom prst="rightBrace">
            <a:avLst>
              <a:gd name="adj1" fmla="val 54047"/>
              <a:gd name="adj2" fmla="val 50000"/>
            </a:avLst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0D29675-CF1F-3DAF-A727-8F6D1976B4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3317268"/>
            <a:ext cx="2943225" cy="29432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26AEC14-74FC-2AAB-40F2-010738194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5650" y="3317268"/>
            <a:ext cx="4497911" cy="301738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BB598F-73D5-0157-F518-609BCB96E9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739" y="3284984"/>
            <a:ext cx="2486204" cy="304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F8BF6-74C0-D3CD-3F5B-D48E6D3A6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214A2979-C036-F45C-D2CD-3B264A766F9A}"/>
              </a:ext>
            </a:extLst>
          </p:cNvPr>
          <p:cNvSpPr txBox="1"/>
          <p:nvPr/>
        </p:nvSpPr>
        <p:spPr>
          <a:xfrm>
            <a:off x="103433" y="235096"/>
            <a:ext cx="30402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733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项目内容</a:t>
            </a:r>
            <a:endParaRPr lang="en-US" altLang="zh-CN" sz="3733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38E0BE2-ABF7-EE94-DBAE-F58BC01F2D15}"/>
              </a:ext>
            </a:extLst>
          </p:cNvPr>
          <p:cNvSpPr txBox="1"/>
          <p:nvPr/>
        </p:nvSpPr>
        <p:spPr>
          <a:xfrm>
            <a:off x="4438880" y="4023634"/>
            <a:ext cx="7455938" cy="2222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000" dirty="0">
                <a:solidFill>
                  <a:prstClr val="black"/>
                </a:solidFill>
                <a:latin typeface="+mn-ea"/>
                <a:cs typeface="Times New Roman" panose="02020603050405020304" pitchFamily="18" charset="0"/>
              </a:rPr>
              <a:t>触发号分两部分：</a:t>
            </a:r>
            <a:r>
              <a:rPr lang="en-US" altLang="zh-CN" sz="2000" dirty="0">
                <a:solidFill>
                  <a:prstClr val="black"/>
                </a:solidFill>
                <a:latin typeface="+mn-ea"/>
                <a:cs typeface="Times New Roman" panose="02020603050405020304" pitchFamily="18" charset="0"/>
              </a:rPr>
              <a:t>coarse ID (</a:t>
            </a:r>
            <a:r>
              <a:rPr lang="en-US" altLang="zh-CN" sz="2000" dirty="0" err="1">
                <a:solidFill>
                  <a:prstClr val="black"/>
                </a:solidFill>
                <a:latin typeface="+mn-ea"/>
                <a:cs typeface="Times New Roman" panose="02020603050405020304" pitchFamily="18" charset="0"/>
              </a:rPr>
              <a:t>cID</a:t>
            </a:r>
            <a:r>
              <a:rPr lang="en-US" altLang="zh-CN" sz="2000" dirty="0">
                <a:solidFill>
                  <a:prstClr val="black"/>
                </a:solidFill>
                <a:latin typeface="+mn-ea"/>
                <a:cs typeface="Times New Roman" panose="02020603050405020304" pitchFamily="18" charset="0"/>
              </a:rPr>
              <a:t>) </a:t>
            </a:r>
            <a:r>
              <a:rPr lang="zh-CN" altLang="en-US" sz="2000" dirty="0">
                <a:solidFill>
                  <a:prstClr val="black"/>
                </a:solidFill>
                <a:latin typeface="+mn-ea"/>
                <a:cs typeface="Times New Roman" panose="02020603050405020304" pitchFamily="18" charset="0"/>
              </a:rPr>
              <a:t>和 </a:t>
            </a:r>
            <a:r>
              <a:rPr lang="en-US" altLang="zh-CN" sz="2000" dirty="0">
                <a:solidFill>
                  <a:prstClr val="black"/>
                </a:solidFill>
                <a:latin typeface="+mn-ea"/>
                <a:cs typeface="Times New Roman" panose="02020603050405020304" pitchFamily="18" charset="0"/>
              </a:rPr>
              <a:t>fine ID (</a:t>
            </a:r>
            <a:r>
              <a:rPr lang="en-US" altLang="zh-CN" sz="2000" dirty="0" err="1">
                <a:solidFill>
                  <a:prstClr val="black"/>
                </a:solidFill>
                <a:latin typeface="+mn-ea"/>
                <a:cs typeface="Times New Roman" panose="02020603050405020304" pitchFamily="18" charset="0"/>
              </a:rPr>
              <a:t>fID</a:t>
            </a:r>
            <a:r>
              <a:rPr lang="en-US" altLang="zh-CN" sz="2000" dirty="0">
                <a:solidFill>
                  <a:prstClr val="black"/>
                </a:solidFill>
                <a:latin typeface="+mn-ea"/>
                <a:cs typeface="Times New Roman" panose="02020603050405020304" pitchFamily="18" charset="0"/>
              </a:rPr>
              <a:t>)</a:t>
            </a:r>
          </a:p>
          <a:p>
            <a:pPr marL="800100" lvl="1" indent="-342900" fontAlgn="base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000" dirty="0" err="1">
                <a:solidFill>
                  <a:prstClr val="black"/>
                </a:solidFill>
                <a:latin typeface="+mn-ea"/>
                <a:cs typeface="Times New Roman" panose="02020603050405020304" pitchFamily="18" charset="0"/>
              </a:rPr>
              <a:t>cID</a:t>
            </a:r>
            <a:r>
              <a:rPr lang="zh-CN" altLang="en-US" sz="2000" dirty="0">
                <a:solidFill>
                  <a:prstClr val="black"/>
                </a:solidFill>
                <a:latin typeface="+mn-ea"/>
                <a:cs typeface="Times New Roman" panose="02020603050405020304" pitchFamily="18" charset="0"/>
              </a:rPr>
              <a:t>记录宏脉冲号，</a:t>
            </a:r>
            <a:r>
              <a:rPr lang="en-US" altLang="zh-CN" sz="2000" dirty="0">
                <a:solidFill>
                  <a:prstClr val="black"/>
                </a:solidFill>
                <a:latin typeface="+mn-ea"/>
                <a:cs typeface="Times New Roman" panose="02020603050405020304" pitchFamily="18" charset="0"/>
              </a:rPr>
              <a:t>32 bit</a:t>
            </a:r>
            <a:r>
              <a:rPr lang="zh-CN" altLang="en-US" sz="2000" dirty="0">
                <a:solidFill>
                  <a:prstClr val="black"/>
                </a:solidFill>
                <a:latin typeface="+mn-ea"/>
                <a:cs typeface="Times New Roman" panose="02020603050405020304" pitchFamily="18" charset="0"/>
              </a:rPr>
              <a:t>，宏脉冲间隙传给</a:t>
            </a:r>
            <a:r>
              <a:rPr lang="en-US" altLang="zh-CN" sz="2000" dirty="0">
                <a:solidFill>
                  <a:prstClr val="black"/>
                </a:solidFill>
                <a:latin typeface="+mn-ea"/>
                <a:cs typeface="Times New Roman" panose="02020603050405020304" pitchFamily="18" charset="0"/>
              </a:rPr>
              <a:t>DUT</a:t>
            </a:r>
          </a:p>
          <a:p>
            <a:pPr marL="800100" lvl="1" indent="-342900" fontAlgn="base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000" dirty="0" err="1">
                <a:solidFill>
                  <a:prstClr val="black"/>
                </a:solidFill>
                <a:latin typeface="+mn-ea"/>
                <a:cs typeface="Times New Roman" panose="02020603050405020304" pitchFamily="18" charset="0"/>
              </a:rPr>
              <a:t>fID</a:t>
            </a:r>
            <a:r>
              <a:rPr lang="zh-CN" altLang="en-US" sz="2000" dirty="0">
                <a:solidFill>
                  <a:prstClr val="black"/>
                </a:solidFill>
                <a:latin typeface="+mn-ea"/>
                <a:cs typeface="Times New Roman" panose="02020603050405020304" pitchFamily="18" charset="0"/>
              </a:rPr>
              <a:t>记录微脉冲号，</a:t>
            </a:r>
            <a:r>
              <a:rPr lang="en-US" altLang="zh-CN" sz="2000" dirty="0">
                <a:solidFill>
                  <a:prstClr val="black"/>
                </a:solidFill>
                <a:latin typeface="+mn-ea"/>
                <a:cs typeface="Times New Roman" panose="02020603050405020304" pitchFamily="18" charset="0"/>
              </a:rPr>
              <a:t>10 bit</a:t>
            </a:r>
            <a:r>
              <a:rPr lang="zh-CN" altLang="en-US" sz="2000" dirty="0">
                <a:solidFill>
                  <a:prstClr val="black"/>
                </a:solidFill>
                <a:latin typeface="+mn-ea"/>
                <a:cs typeface="Times New Roman" panose="02020603050405020304" pitchFamily="18" charset="0"/>
              </a:rPr>
              <a:t>，实时传给</a:t>
            </a:r>
            <a:r>
              <a:rPr lang="en-US" altLang="zh-CN" sz="2000" dirty="0">
                <a:solidFill>
                  <a:prstClr val="black"/>
                </a:solidFill>
                <a:latin typeface="+mn-ea"/>
                <a:cs typeface="Times New Roman" panose="02020603050405020304" pitchFamily="18" charset="0"/>
              </a:rPr>
              <a:t>DUT</a:t>
            </a:r>
          </a:p>
          <a:p>
            <a:pPr marL="342900" indent="-342900" fontAlgn="base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000" dirty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单次测试时间最大可达</a:t>
            </a:r>
            <a:r>
              <a:rPr lang="en-US" altLang="zh-CN" sz="2000" dirty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5</a:t>
            </a:r>
            <a:r>
              <a:rPr lang="zh-CN" altLang="en-US" sz="2000" dirty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年。</a:t>
            </a:r>
            <a:endParaRPr lang="en-US" altLang="zh-CN" sz="2000" dirty="0">
              <a:solidFill>
                <a:srgbClr val="0000FF"/>
              </a:solidFill>
              <a:latin typeface="+mn-ea"/>
              <a:cs typeface="Times New Roman" panose="02020603050405020304" pitchFamily="18" charset="0"/>
            </a:endParaRPr>
          </a:p>
          <a:p>
            <a:pPr marL="342900" indent="-342900" fontAlgn="base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000" dirty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需要用到加速器</a:t>
            </a:r>
            <a:r>
              <a:rPr lang="en-US" altLang="zh-CN" sz="2000" dirty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kicker</a:t>
            </a:r>
            <a:r>
              <a:rPr lang="zh-CN" altLang="en-US" sz="2000" dirty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脉冲提供时钟参考。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CBABE55-315B-0AEF-C83E-42029778A287}"/>
              </a:ext>
            </a:extLst>
          </p:cNvPr>
          <p:cNvSpPr/>
          <p:nvPr/>
        </p:nvSpPr>
        <p:spPr bwMode="auto">
          <a:xfrm>
            <a:off x="8712108" y="2023326"/>
            <a:ext cx="69811" cy="1384332"/>
          </a:xfrm>
          <a:prstGeom prst="rect">
            <a:avLst/>
          </a:prstGeom>
          <a:solidFill>
            <a:srgbClr val="CC00C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3BA7A3B-DF27-7657-3490-E8D4F1F216EB}"/>
              </a:ext>
            </a:extLst>
          </p:cNvPr>
          <p:cNvSpPr/>
          <p:nvPr/>
        </p:nvSpPr>
        <p:spPr bwMode="auto">
          <a:xfrm>
            <a:off x="964900" y="2023326"/>
            <a:ext cx="69811" cy="1384332"/>
          </a:xfrm>
          <a:prstGeom prst="rect">
            <a:avLst/>
          </a:prstGeom>
          <a:solidFill>
            <a:srgbClr val="CC00C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3397822-287F-A5B3-E356-5661B509BF7E}"/>
              </a:ext>
            </a:extLst>
          </p:cNvPr>
          <p:cNvSpPr txBox="1"/>
          <p:nvPr/>
        </p:nvSpPr>
        <p:spPr>
          <a:xfrm>
            <a:off x="869262" y="1629967"/>
            <a:ext cx="2943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加速器束流脉冲（</a:t>
            </a: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kicker</a:t>
            </a: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3F6D441-CAE1-2EF0-0C23-B9AAE7E1430B}"/>
              </a:ext>
            </a:extLst>
          </p:cNvPr>
          <p:cNvSpPr/>
          <p:nvPr/>
        </p:nvSpPr>
        <p:spPr bwMode="auto">
          <a:xfrm>
            <a:off x="3745982" y="2283444"/>
            <a:ext cx="499323" cy="1119751"/>
          </a:xfrm>
          <a:prstGeom prst="rect">
            <a:avLst/>
          </a:prstGeom>
          <a:solidFill>
            <a:srgbClr val="00B05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4E80B06A-E666-897A-4E23-3511E0838156}"/>
              </a:ext>
            </a:extLst>
          </p:cNvPr>
          <p:cNvGrpSpPr/>
          <p:nvPr/>
        </p:nvGrpSpPr>
        <p:grpSpPr>
          <a:xfrm>
            <a:off x="363267" y="1851396"/>
            <a:ext cx="11071860" cy="2314448"/>
            <a:chOff x="363267" y="1338945"/>
            <a:chExt cx="11071860" cy="2314448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EB61BBE4-12B2-ED09-69DE-AF7A14E4404C}"/>
                </a:ext>
              </a:extLst>
            </p:cNvPr>
            <p:cNvSpPr/>
            <p:nvPr/>
          </p:nvSpPr>
          <p:spPr bwMode="auto">
            <a:xfrm>
              <a:off x="1174301" y="1770993"/>
              <a:ext cx="2186883" cy="1116124"/>
            </a:xfrm>
            <a:prstGeom prst="rect">
              <a:avLst/>
            </a:prstGeom>
            <a:solidFill>
              <a:srgbClr val="F07F09">
                <a:lumMod val="20000"/>
                <a:lumOff val="80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AB1675B-9D8A-8761-9363-0DF59DA2A921}"/>
                </a:ext>
              </a:extLst>
            </p:cNvPr>
            <p:cNvSpPr/>
            <p:nvPr/>
          </p:nvSpPr>
          <p:spPr bwMode="auto">
            <a:xfrm>
              <a:off x="8946028" y="1770993"/>
              <a:ext cx="2186883" cy="1116124"/>
            </a:xfrm>
            <a:prstGeom prst="rect">
              <a:avLst/>
            </a:prstGeom>
            <a:solidFill>
              <a:srgbClr val="F07F09">
                <a:lumMod val="20000"/>
                <a:lumOff val="80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pitchFamily="2" charset="-122"/>
              </a:endParaRPr>
            </a:p>
          </p:txBody>
        </p:sp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1992B743-389F-E243-BE50-B0870FC050D4}"/>
                </a:ext>
              </a:extLst>
            </p:cNvPr>
            <p:cNvCxnSpPr/>
            <p:nvPr/>
          </p:nvCxnSpPr>
          <p:spPr bwMode="auto">
            <a:xfrm>
              <a:off x="706471" y="2887117"/>
              <a:ext cx="10518232" cy="0"/>
            </a:xfrm>
            <a:prstGeom prst="straightConnector1">
              <a:avLst/>
            </a:prstGeom>
            <a:solidFill>
              <a:srgbClr val="FFFF00"/>
            </a:solidFill>
            <a:ln w="1905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直接箭头连接符 11">
              <a:extLst>
                <a:ext uri="{FF2B5EF4-FFF2-40B4-BE49-F238E27FC236}">
                  <a16:creationId xmlns:a16="http://schemas.microsoft.com/office/drawing/2014/main" id="{21C05ABC-28C9-C99F-885D-D2716BB649A8}"/>
                </a:ext>
              </a:extLst>
            </p:cNvPr>
            <p:cNvCxnSpPr/>
            <p:nvPr/>
          </p:nvCxnSpPr>
          <p:spPr bwMode="auto">
            <a:xfrm flipV="1">
              <a:off x="895123" y="1338945"/>
              <a:ext cx="0" cy="1728192"/>
            </a:xfrm>
            <a:prstGeom prst="straightConnector1">
              <a:avLst/>
            </a:prstGeom>
            <a:solidFill>
              <a:srgbClr val="FFFF00"/>
            </a:solidFill>
            <a:ln w="1905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C1D223B0-26AC-4DFA-B789-15C5DDACB19F}"/>
                </a:ext>
              </a:extLst>
            </p:cNvPr>
            <p:cNvSpPr txBox="1"/>
            <p:nvPr/>
          </p:nvSpPr>
          <p:spPr>
            <a:xfrm>
              <a:off x="10320103" y="2875997"/>
              <a:ext cx="11150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Time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6AE91F3-FE6C-CDF0-090B-2D20B3BCE27E}"/>
                </a:ext>
              </a:extLst>
            </p:cNvPr>
            <p:cNvSpPr txBox="1"/>
            <p:nvPr/>
          </p:nvSpPr>
          <p:spPr>
            <a:xfrm rot="16200000">
              <a:off x="-44267" y="1898038"/>
              <a:ext cx="1252597" cy="437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加速器束流</a:t>
              </a:r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C50EF998-C831-554A-AF1A-54B593F405C1}"/>
                </a:ext>
              </a:extLst>
            </p:cNvPr>
            <p:cNvGrpSpPr/>
            <p:nvPr/>
          </p:nvGrpSpPr>
          <p:grpSpPr>
            <a:xfrm>
              <a:off x="1313890" y="1999633"/>
              <a:ext cx="1907715" cy="887484"/>
              <a:chOff x="1079612" y="2249577"/>
              <a:chExt cx="1476164" cy="887484"/>
            </a:xfrm>
          </p:grpSpPr>
          <p:cxnSp>
            <p:nvCxnSpPr>
              <p:cNvPr id="30" name="直接连接符 29">
                <a:extLst>
                  <a:ext uri="{FF2B5EF4-FFF2-40B4-BE49-F238E27FC236}">
                    <a16:creationId xmlns:a16="http://schemas.microsoft.com/office/drawing/2014/main" id="{21C46016-131B-6FFE-7F2F-FFCC6EB93375}"/>
                  </a:ext>
                </a:extLst>
              </p:cNvPr>
              <p:cNvCxnSpPr/>
              <p:nvPr/>
            </p:nvCxnSpPr>
            <p:spPr bwMode="auto">
              <a:xfrm flipV="1">
                <a:off x="1079612" y="2249577"/>
                <a:ext cx="0" cy="887484"/>
              </a:xfrm>
              <a:prstGeom prst="line">
                <a:avLst/>
              </a:prstGeom>
              <a:solidFill>
                <a:srgbClr val="FFFF00"/>
              </a:solidFill>
              <a:ln w="22225" cap="flat" cmpd="sng" algn="ctr">
                <a:solidFill>
                  <a:srgbClr val="FF00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6BB47E28-E2DE-1F1D-2E9D-9910A9B2902C}"/>
                  </a:ext>
                </a:extLst>
              </p:cNvPr>
              <p:cNvCxnSpPr/>
              <p:nvPr/>
            </p:nvCxnSpPr>
            <p:spPr bwMode="auto">
              <a:xfrm flipV="1">
                <a:off x="1782133" y="2249577"/>
                <a:ext cx="0" cy="887484"/>
              </a:xfrm>
              <a:prstGeom prst="line">
                <a:avLst/>
              </a:prstGeom>
              <a:solidFill>
                <a:srgbClr val="FFFF00"/>
              </a:solidFill>
              <a:ln w="22225" cap="flat" cmpd="sng" algn="ctr">
                <a:solidFill>
                  <a:srgbClr val="FF00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直接连接符 31">
                <a:extLst>
                  <a:ext uri="{FF2B5EF4-FFF2-40B4-BE49-F238E27FC236}">
                    <a16:creationId xmlns:a16="http://schemas.microsoft.com/office/drawing/2014/main" id="{01F565A3-3F7E-AA1E-0A18-6EC9F1E49DD9}"/>
                  </a:ext>
                </a:extLst>
              </p:cNvPr>
              <p:cNvCxnSpPr/>
              <p:nvPr/>
            </p:nvCxnSpPr>
            <p:spPr bwMode="auto">
              <a:xfrm flipV="1">
                <a:off x="2299587" y="2249577"/>
                <a:ext cx="0" cy="887484"/>
              </a:xfrm>
              <a:prstGeom prst="line">
                <a:avLst/>
              </a:prstGeom>
              <a:solidFill>
                <a:srgbClr val="FFFF00"/>
              </a:solidFill>
              <a:ln w="22225" cap="flat" cmpd="sng" algn="ctr">
                <a:solidFill>
                  <a:srgbClr val="FF00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6AEA8B8F-F66B-B4DE-1E5F-26037C98E396}"/>
                  </a:ext>
                </a:extLst>
              </p:cNvPr>
              <p:cNvCxnSpPr/>
              <p:nvPr/>
            </p:nvCxnSpPr>
            <p:spPr bwMode="auto">
              <a:xfrm flipV="1">
                <a:off x="2555776" y="2249577"/>
                <a:ext cx="0" cy="887484"/>
              </a:xfrm>
              <a:prstGeom prst="line">
                <a:avLst/>
              </a:prstGeom>
              <a:solidFill>
                <a:srgbClr val="FFFF00"/>
              </a:solidFill>
              <a:ln w="22225" cap="flat" cmpd="sng" algn="ctr">
                <a:solidFill>
                  <a:srgbClr val="FF00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id="{26A63A0D-A135-A5C8-10BE-3A900D884CBD}"/>
                  </a:ext>
                </a:extLst>
              </p:cNvPr>
              <p:cNvCxnSpPr/>
              <p:nvPr/>
            </p:nvCxnSpPr>
            <p:spPr bwMode="auto">
              <a:xfrm flipV="1">
                <a:off x="1360643" y="2249577"/>
                <a:ext cx="0" cy="887484"/>
              </a:xfrm>
              <a:prstGeom prst="line">
                <a:avLst/>
              </a:prstGeom>
              <a:solidFill>
                <a:srgbClr val="FFFF00"/>
              </a:solidFill>
              <a:ln w="12700" cap="flat" cmpd="sng" algn="ctr">
                <a:solidFill>
                  <a:sysClr val="windowText" lastClr="000000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B2B55A80-12E0-DF3F-CBBE-C1C8A91BA11C}"/>
                </a:ext>
              </a:extLst>
            </p:cNvPr>
            <p:cNvGrpSpPr/>
            <p:nvPr/>
          </p:nvGrpSpPr>
          <p:grpSpPr>
            <a:xfrm>
              <a:off x="9402978" y="1999634"/>
              <a:ext cx="1589763" cy="887484"/>
              <a:chOff x="1325639" y="2249577"/>
              <a:chExt cx="1230137" cy="887484"/>
            </a:xfrm>
          </p:grpSpPr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9CE11A78-C541-777D-9612-718D1997273D}"/>
                  </a:ext>
                </a:extLst>
              </p:cNvPr>
              <p:cNvCxnSpPr/>
              <p:nvPr/>
            </p:nvCxnSpPr>
            <p:spPr bwMode="auto">
              <a:xfrm flipV="1">
                <a:off x="1325639" y="2249577"/>
                <a:ext cx="0" cy="887484"/>
              </a:xfrm>
              <a:prstGeom prst="line">
                <a:avLst/>
              </a:prstGeom>
              <a:solidFill>
                <a:srgbClr val="FFFF00"/>
              </a:solidFill>
              <a:ln w="22225" cap="flat" cmpd="sng" algn="ctr">
                <a:solidFill>
                  <a:srgbClr val="FF00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id="{A3432D0A-CB9D-8AB0-1D88-BA15E34B32C3}"/>
                  </a:ext>
                </a:extLst>
              </p:cNvPr>
              <p:cNvCxnSpPr/>
              <p:nvPr/>
            </p:nvCxnSpPr>
            <p:spPr bwMode="auto">
              <a:xfrm flipV="1">
                <a:off x="1817693" y="2249577"/>
                <a:ext cx="0" cy="887484"/>
              </a:xfrm>
              <a:prstGeom prst="line">
                <a:avLst/>
              </a:prstGeom>
              <a:solidFill>
                <a:srgbClr val="FFFF00"/>
              </a:solidFill>
              <a:ln w="22225" cap="flat" cmpd="sng" algn="ctr">
                <a:solidFill>
                  <a:srgbClr val="FF00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id="{E849D9E7-6F0E-10AF-05DB-E57269E813D5}"/>
                  </a:ext>
                </a:extLst>
              </p:cNvPr>
              <p:cNvCxnSpPr/>
              <p:nvPr/>
            </p:nvCxnSpPr>
            <p:spPr bwMode="auto">
              <a:xfrm flipV="1">
                <a:off x="2555776" y="2249577"/>
                <a:ext cx="0" cy="887484"/>
              </a:xfrm>
              <a:prstGeom prst="line">
                <a:avLst/>
              </a:prstGeom>
              <a:solidFill>
                <a:srgbClr val="FFFF00"/>
              </a:solidFill>
              <a:ln w="22225" cap="flat" cmpd="sng" algn="ctr">
                <a:solidFill>
                  <a:srgbClr val="FF00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7B321327-85C4-B920-4E87-96607D07D0FC}"/>
                </a:ext>
              </a:extLst>
            </p:cNvPr>
            <p:cNvCxnSpPr/>
            <p:nvPr/>
          </p:nvCxnSpPr>
          <p:spPr bwMode="auto">
            <a:xfrm>
              <a:off x="1174301" y="1626977"/>
              <a:ext cx="7771727" cy="0"/>
            </a:xfrm>
            <a:prstGeom prst="straightConnector1">
              <a:avLst/>
            </a:prstGeom>
            <a:solidFill>
              <a:srgbClr val="FFFF00"/>
            </a:solidFill>
            <a:ln w="15875" cap="flat" cmpd="sng" algn="ctr">
              <a:solidFill>
                <a:sysClr val="windowText" lastClr="000000"/>
              </a:solidFill>
              <a:prstDash val="dash"/>
              <a:round/>
              <a:headEnd type="stealth" w="med" len="med"/>
              <a:tailEnd type="stealth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393E6839-2113-2879-E8E4-5CCDA0F07406}"/>
                </a:ext>
              </a:extLst>
            </p:cNvPr>
            <p:cNvSpPr txBox="1"/>
            <p:nvPr/>
          </p:nvSpPr>
          <p:spPr>
            <a:xfrm>
              <a:off x="2570583" y="1348896"/>
              <a:ext cx="930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40 </a:t>
              </a:r>
              <a:r>
                <a:rPr kumimoji="0" lang="en-US" altLang="zh-CN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ms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5645D96F-7F98-20C9-A94F-AA19AB5E58A0}"/>
                </a:ext>
              </a:extLst>
            </p:cNvPr>
            <p:cNvCxnSpPr/>
            <p:nvPr/>
          </p:nvCxnSpPr>
          <p:spPr bwMode="auto">
            <a:xfrm>
              <a:off x="1174301" y="3011087"/>
              <a:ext cx="2186883" cy="0"/>
            </a:xfrm>
            <a:prstGeom prst="straightConnector1">
              <a:avLst/>
            </a:prstGeom>
            <a:solidFill>
              <a:srgbClr val="FFFF00"/>
            </a:solidFill>
            <a:ln w="15875" cap="flat" cmpd="sng" algn="ctr">
              <a:solidFill>
                <a:sysClr val="windowText" lastClr="000000"/>
              </a:solidFill>
              <a:prstDash val="dash"/>
              <a:round/>
              <a:headEnd type="stealth" w="med" len="med"/>
              <a:tailEnd type="stealth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4F2B21E9-7665-B6B6-4C05-0A3F334674F1}"/>
                </a:ext>
              </a:extLst>
            </p:cNvPr>
            <p:cNvSpPr txBox="1"/>
            <p:nvPr/>
          </p:nvSpPr>
          <p:spPr>
            <a:xfrm>
              <a:off x="1585297" y="3003672"/>
              <a:ext cx="13183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1.5~2 </a:t>
              </a:r>
              <a:r>
                <a:rPr kumimoji="0" lang="en-US" altLang="zh-CN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ms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A89B97C7-DC6A-D882-B062-A0C0AD1169B7}"/>
                </a:ext>
              </a:extLst>
            </p:cNvPr>
            <p:cNvCxnSpPr/>
            <p:nvPr/>
          </p:nvCxnSpPr>
          <p:spPr bwMode="auto">
            <a:xfrm>
              <a:off x="1334209" y="2081117"/>
              <a:ext cx="317328" cy="0"/>
            </a:xfrm>
            <a:prstGeom prst="straightConnector1">
              <a:avLst/>
            </a:prstGeom>
            <a:solidFill>
              <a:srgbClr val="FFFF00"/>
            </a:solidFill>
            <a:ln w="15875" cap="flat" cmpd="sng" algn="ctr">
              <a:solidFill>
                <a:sysClr val="windowText" lastClr="000000"/>
              </a:solidFill>
              <a:prstDash val="sysDot"/>
              <a:round/>
              <a:headEnd type="stealth" w="med" len="med"/>
              <a:tailEnd type="stealth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0533D25D-C50A-48EB-AE2B-38262466C096}"/>
                </a:ext>
              </a:extLst>
            </p:cNvPr>
            <p:cNvSpPr txBox="1"/>
            <p:nvPr/>
          </p:nvSpPr>
          <p:spPr>
            <a:xfrm>
              <a:off x="1053124" y="1783756"/>
              <a:ext cx="9360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410 ns</a:t>
              </a:r>
              <a:endParaRPr kumimoji="0" lang="zh-CN" alt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42B47372-C8E2-9BFD-4D19-1F07BE84032E}"/>
                </a:ext>
              </a:extLst>
            </p:cNvPr>
            <p:cNvCxnSpPr/>
            <p:nvPr/>
          </p:nvCxnSpPr>
          <p:spPr bwMode="auto">
            <a:xfrm>
              <a:off x="3361183" y="3012361"/>
              <a:ext cx="5584844" cy="0"/>
            </a:xfrm>
            <a:prstGeom prst="straightConnector1">
              <a:avLst/>
            </a:prstGeom>
            <a:solidFill>
              <a:srgbClr val="FFFF00"/>
            </a:solidFill>
            <a:ln w="15875" cap="flat" cmpd="sng" algn="ctr">
              <a:solidFill>
                <a:sysClr val="windowText" lastClr="000000"/>
              </a:solidFill>
              <a:prstDash val="dash"/>
              <a:round/>
              <a:headEnd type="stealth" w="med" len="med"/>
              <a:tailEnd type="stealth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1A45A3B9-AC70-E3D3-E946-1D0B334E7A24}"/>
                </a:ext>
              </a:extLst>
            </p:cNvPr>
            <p:cNvSpPr txBox="1"/>
            <p:nvPr/>
          </p:nvSpPr>
          <p:spPr>
            <a:xfrm>
              <a:off x="5494429" y="3003671"/>
              <a:ext cx="13183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38 </a:t>
              </a:r>
              <a:r>
                <a:rPr kumimoji="0" lang="en-US" altLang="zh-CN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ms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1E09FA36-E877-A7B2-FE73-614B816317A2}"/>
                </a:ext>
              </a:extLst>
            </p:cNvPr>
            <p:cNvCxnSpPr/>
            <p:nvPr/>
          </p:nvCxnSpPr>
          <p:spPr bwMode="auto">
            <a:xfrm>
              <a:off x="1077031" y="3361482"/>
              <a:ext cx="2668951" cy="0"/>
            </a:xfrm>
            <a:prstGeom prst="straightConnector1">
              <a:avLst/>
            </a:prstGeom>
            <a:solidFill>
              <a:srgbClr val="FFFF00"/>
            </a:solidFill>
            <a:ln w="15875" cap="flat" cmpd="sng" algn="ctr">
              <a:solidFill>
                <a:sysClr val="windowText" lastClr="000000"/>
              </a:solidFill>
              <a:prstDash val="dash"/>
              <a:round/>
              <a:headEnd type="stealth" w="med" len="med"/>
              <a:tailEnd type="stealth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FD02D4E9-5212-C988-3885-27563A0B5643}"/>
                </a:ext>
              </a:extLst>
            </p:cNvPr>
            <p:cNvSpPr txBox="1"/>
            <p:nvPr/>
          </p:nvSpPr>
          <p:spPr>
            <a:xfrm>
              <a:off x="1717329" y="3345616"/>
              <a:ext cx="13183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5 </a:t>
              </a:r>
              <a:r>
                <a:rPr kumimoji="0" lang="en-US" altLang="zh-CN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ms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88E3B704-86BF-EE8F-60EB-7C33136291AA}"/>
              </a:ext>
            </a:extLst>
          </p:cNvPr>
          <p:cNvSpPr txBox="1"/>
          <p:nvPr/>
        </p:nvSpPr>
        <p:spPr>
          <a:xfrm>
            <a:off x="8608406" y="1626090"/>
            <a:ext cx="2943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加速器束流脉冲（</a:t>
            </a: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kicker</a:t>
            </a: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A31D9F88-150F-B4E3-2629-CAA985295304}"/>
              </a:ext>
            </a:extLst>
          </p:cNvPr>
          <p:cNvSpPr txBox="1"/>
          <p:nvPr/>
        </p:nvSpPr>
        <p:spPr>
          <a:xfrm>
            <a:off x="4159390" y="2428691"/>
            <a:ext cx="2224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传递</a:t>
            </a: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coarse ID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45C61D8B-AC32-F4DB-F2FD-4CD10F52AC9C}"/>
              </a:ext>
            </a:extLst>
          </p:cNvPr>
          <p:cNvSpPr txBox="1"/>
          <p:nvPr/>
        </p:nvSpPr>
        <p:spPr>
          <a:xfrm>
            <a:off x="1654353" y="2212880"/>
            <a:ext cx="15143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传递</a:t>
            </a: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fine ID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642AC5F9-D3A5-9A4D-609C-FC54FD5757F5}"/>
              </a:ext>
            </a:extLst>
          </p:cNvPr>
          <p:cNvSpPr/>
          <p:nvPr/>
        </p:nvSpPr>
        <p:spPr bwMode="auto">
          <a:xfrm>
            <a:off x="1335022" y="2891547"/>
            <a:ext cx="177948" cy="506567"/>
          </a:xfrm>
          <a:prstGeom prst="rect">
            <a:avLst/>
          </a:prstGeom>
          <a:solidFill>
            <a:srgbClr val="FF0066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400" b="1" dirty="0">
              <a:solidFill>
                <a:prstClr val="black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E764C02C-86EC-4DB2-822B-91A51F254FC5}"/>
              </a:ext>
            </a:extLst>
          </p:cNvPr>
          <p:cNvSpPr txBox="1"/>
          <p:nvPr/>
        </p:nvSpPr>
        <p:spPr>
          <a:xfrm>
            <a:off x="434832" y="4371355"/>
            <a:ext cx="3953347" cy="1684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触发号设计思路：</a:t>
            </a:r>
            <a:endParaRPr lang="en-US" altLang="zh-CN" sz="24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结合</a:t>
            </a:r>
            <a:r>
              <a:rPr lang="en-US" altLang="zh-CN" sz="2400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CSNS</a:t>
            </a:r>
            <a:r>
              <a:rPr lang="zh-CN" altLang="en-US" sz="2400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束流特色</a:t>
            </a:r>
            <a:endParaRPr lang="en-US" altLang="zh-CN" sz="2400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充分利用宏脉冲间隔</a:t>
            </a:r>
            <a:endParaRPr lang="en-US" altLang="zh-CN" sz="2400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11C2565A-7168-88E7-D861-E339183BAB3E}"/>
              </a:ext>
            </a:extLst>
          </p:cNvPr>
          <p:cNvSpPr txBox="1"/>
          <p:nvPr/>
        </p:nvSpPr>
        <p:spPr>
          <a:xfrm>
            <a:off x="479376" y="1167135"/>
            <a:ext cx="71766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ts val="1800"/>
              </a:spcAft>
              <a:buFont typeface="Wingdings" panose="05000000000000000000" pitchFamily="2" charset="2"/>
              <a:buChar char="l"/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TLU</a:t>
            </a:r>
            <a:r>
              <a:rPr lang="zh-CN" altLang="en-US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和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DUT</a:t>
            </a:r>
            <a:r>
              <a:rPr lang="zh-CN" altLang="en-US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之间通信的双触发号机制设计：</a:t>
            </a:r>
            <a:endParaRPr lang="en-US" altLang="zh-CN" sz="2400" b="1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302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animBg="1"/>
      <p:bldP spid="4" grpId="0" animBg="1"/>
      <p:bldP spid="5" grpId="0"/>
      <p:bldP spid="6" grpId="0" animBg="1"/>
      <p:bldP spid="35" grpId="0"/>
      <p:bldP spid="36" grpId="0"/>
      <p:bldP spid="37" grpId="0"/>
      <p:bldP spid="38" grpId="0" animBg="1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F9F88-B7F0-D1AB-E402-63764DD4C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813F112D-AF87-0295-0906-72D44E788328}"/>
              </a:ext>
            </a:extLst>
          </p:cNvPr>
          <p:cNvSpPr txBox="1"/>
          <p:nvPr/>
        </p:nvSpPr>
        <p:spPr>
          <a:xfrm>
            <a:off x="103433" y="235096"/>
            <a:ext cx="30402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733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项目内容</a:t>
            </a:r>
            <a:endParaRPr lang="en-US" altLang="zh-CN" sz="3733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324165A-AAF2-DC81-E83C-1DDD6D5ECE8E}"/>
              </a:ext>
            </a:extLst>
          </p:cNvPr>
          <p:cNvSpPr/>
          <p:nvPr/>
        </p:nvSpPr>
        <p:spPr bwMode="auto">
          <a:xfrm>
            <a:off x="8712108" y="2023326"/>
            <a:ext cx="69811" cy="1384332"/>
          </a:xfrm>
          <a:prstGeom prst="rect">
            <a:avLst/>
          </a:prstGeom>
          <a:solidFill>
            <a:srgbClr val="CC00C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331D017-9916-FC0A-1F02-AF778ECD9C6C}"/>
              </a:ext>
            </a:extLst>
          </p:cNvPr>
          <p:cNvSpPr/>
          <p:nvPr/>
        </p:nvSpPr>
        <p:spPr bwMode="auto">
          <a:xfrm>
            <a:off x="964900" y="2023326"/>
            <a:ext cx="69811" cy="1384332"/>
          </a:xfrm>
          <a:prstGeom prst="rect">
            <a:avLst/>
          </a:prstGeom>
          <a:solidFill>
            <a:srgbClr val="CC00C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8BB1614-682F-509F-7A85-2E9EE327CDFC}"/>
              </a:ext>
            </a:extLst>
          </p:cNvPr>
          <p:cNvSpPr txBox="1"/>
          <p:nvPr/>
        </p:nvSpPr>
        <p:spPr>
          <a:xfrm>
            <a:off x="869262" y="1629967"/>
            <a:ext cx="2943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加速器束流脉冲（</a:t>
            </a: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kicker</a:t>
            </a: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EC906A6-E3B4-8007-1CD9-19BD9FA2FD8F}"/>
              </a:ext>
            </a:extLst>
          </p:cNvPr>
          <p:cNvSpPr/>
          <p:nvPr/>
        </p:nvSpPr>
        <p:spPr bwMode="auto">
          <a:xfrm>
            <a:off x="3745982" y="2283444"/>
            <a:ext cx="499323" cy="1119751"/>
          </a:xfrm>
          <a:prstGeom prst="rect">
            <a:avLst/>
          </a:prstGeom>
          <a:solidFill>
            <a:srgbClr val="00B05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AADD2ACD-8886-C2DB-BF0D-A629EB4FB988}"/>
              </a:ext>
            </a:extLst>
          </p:cNvPr>
          <p:cNvGrpSpPr/>
          <p:nvPr/>
        </p:nvGrpSpPr>
        <p:grpSpPr>
          <a:xfrm>
            <a:off x="363267" y="1851396"/>
            <a:ext cx="11071860" cy="2314448"/>
            <a:chOff x="363267" y="1338945"/>
            <a:chExt cx="11071860" cy="2314448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AD9878F-A3D7-4701-4AB0-DD98BA139D3F}"/>
                </a:ext>
              </a:extLst>
            </p:cNvPr>
            <p:cNvSpPr/>
            <p:nvPr/>
          </p:nvSpPr>
          <p:spPr bwMode="auto">
            <a:xfrm>
              <a:off x="1174301" y="1770993"/>
              <a:ext cx="2186883" cy="1116124"/>
            </a:xfrm>
            <a:prstGeom prst="rect">
              <a:avLst/>
            </a:prstGeom>
            <a:solidFill>
              <a:srgbClr val="F07F09">
                <a:lumMod val="20000"/>
                <a:lumOff val="80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61F439E3-46D6-B03E-5170-67DBDEBA0B76}"/>
                </a:ext>
              </a:extLst>
            </p:cNvPr>
            <p:cNvSpPr/>
            <p:nvPr/>
          </p:nvSpPr>
          <p:spPr bwMode="auto">
            <a:xfrm>
              <a:off x="8946028" y="1770993"/>
              <a:ext cx="2186883" cy="1116124"/>
            </a:xfrm>
            <a:prstGeom prst="rect">
              <a:avLst/>
            </a:prstGeom>
            <a:solidFill>
              <a:srgbClr val="F07F09">
                <a:lumMod val="20000"/>
                <a:lumOff val="80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pitchFamily="2" charset="-122"/>
              </a:endParaRPr>
            </a:p>
          </p:txBody>
        </p:sp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B22FA5D3-917C-FBCE-2D04-D16DF6A90F51}"/>
                </a:ext>
              </a:extLst>
            </p:cNvPr>
            <p:cNvCxnSpPr/>
            <p:nvPr/>
          </p:nvCxnSpPr>
          <p:spPr bwMode="auto">
            <a:xfrm>
              <a:off x="706471" y="2887117"/>
              <a:ext cx="10518232" cy="0"/>
            </a:xfrm>
            <a:prstGeom prst="straightConnector1">
              <a:avLst/>
            </a:prstGeom>
            <a:solidFill>
              <a:srgbClr val="FFFF00"/>
            </a:solidFill>
            <a:ln w="1905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直接箭头连接符 11">
              <a:extLst>
                <a:ext uri="{FF2B5EF4-FFF2-40B4-BE49-F238E27FC236}">
                  <a16:creationId xmlns:a16="http://schemas.microsoft.com/office/drawing/2014/main" id="{57E6B9B5-6413-5610-588B-9F0BBD047F1D}"/>
                </a:ext>
              </a:extLst>
            </p:cNvPr>
            <p:cNvCxnSpPr/>
            <p:nvPr/>
          </p:nvCxnSpPr>
          <p:spPr bwMode="auto">
            <a:xfrm flipV="1">
              <a:off x="895123" y="1338945"/>
              <a:ext cx="0" cy="1728192"/>
            </a:xfrm>
            <a:prstGeom prst="straightConnector1">
              <a:avLst/>
            </a:prstGeom>
            <a:solidFill>
              <a:srgbClr val="FFFF00"/>
            </a:solidFill>
            <a:ln w="1905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A7A468FA-4DA3-8EDD-3009-0961C11CF168}"/>
                </a:ext>
              </a:extLst>
            </p:cNvPr>
            <p:cNvSpPr txBox="1"/>
            <p:nvPr/>
          </p:nvSpPr>
          <p:spPr>
            <a:xfrm>
              <a:off x="10320103" y="2875997"/>
              <a:ext cx="11150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Time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33274863-DD45-C025-25D2-91064457D65E}"/>
                </a:ext>
              </a:extLst>
            </p:cNvPr>
            <p:cNvSpPr txBox="1"/>
            <p:nvPr/>
          </p:nvSpPr>
          <p:spPr>
            <a:xfrm rot="16200000">
              <a:off x="-44267" y="1898038"/>
              <a:ext cx="1252597" cy="437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加速器束流</a:t>
              </a:r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608C7E01-39A0-AA47-550C-9EE4EB2F5B88}"/>
                </a:ext>
              </a:extLst>
            </p:cNvPr>
            <p:cNvGrpSpPr/>
            <p:nvPr/>
          </p:nvGrpSpPr>
          <p:grpSpPr>
            <a:xfrm>
              <a:off x="1313890" y="1999633"/>
              <a:ext cx="1907715" cy="887484"/>
              <a:chOff x="1079612" y="2249577"/>
              <a:chExt cx="1476164" cy="887484"/>
            </a:xfrm>
          </p:grpSpPr>
          <p:cxnSp>
            <p:nvCxnSpPr>
              <p:cNvPr id="30" name="直接连接符 29">
                <a:extLst>
                  <a:ext uri="{FF2B5EF4-FFF2-40B4-BE49-F238E27FC236}">
                    <a16:creationId xmlns:a16="http://schemas.microsoft.com/office/drawing/2014/main" id="{C4B21788-A12C-E922-40D3-764FB17816CD}"/>
                  </a:ext>
                </a:extLst>
              </p:cNvPr>
              <p:cNvCxnSpPr/>
              <p:nvPr/>
            </p:nvCxnSpPr>
            <p:spPr bwMode="auto">
              <a:xfrm flipV="1">
                <a:off x="1079612" y="2249577"/>
                <a:ext cx="0" cy="887484"/>
              </a:xfrm>
              <a:prstGeom prst="line">
                <a:avLst/>
              </a:prstGeom>
              <a:solidFill>
                <a:srgbClr val="FFFF00"/>
              </a:solidFill>
              <a:ln w="22225" cap="flat" cmpd="sng" algn="ctr">
                <a:solidFill>
                  <a:srgbClr val="FF00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FB09B316-F6E0-31D9-D176-DA476657C628}"/>
                  </a:ext>
                </a:extLst>
              </p:cNvPr>
              <p:cNvCxnSpPr/>
              <p:nvPr/>
            </p:nvCxnSpPr>
            <p:spPr bwMode="auto">
              <a:xfrm flipV="1">
                <a:off x="1782133" y="2249577"/>
                <a:ext cx="0" cy="887484"/>
              </a:xfrm>
              <a:prstGeom prst="line">
                <a:avLst/>
              </a:prstGeom>
              <a:solidFill>
                <a:srgbClr val="FFFF00"/>
              </a:solidFill>
              <a:ln w="22225" cap="flat" cmpd="sng" algn="ctr">
                <a:solidFill>
                  <a:srgbClr val="FF00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直接连接符 31">
                <a:extLst>
                  <a:ext uri="{FF2B5EF4-FFF2-40B4-BE49-F238E27FC236}">
                    <a16:creationId xmlns:a16="http://schemas.microsoft.com/office/drawing/2014/main" id="{4B9224E4-D2D3-B7CD-CE65-281B1D18227A}"/>
                  </a:ext>
                </a:extLst>
              </p:cNvPr>
              <p:cNvCxnSpPr/>
              <p:nvPr/>
            </p:nvCxnSpPr>
            <p:spPr bwMode="auto">
              <a:xfrm flipV="1">
                <a:off x="2299587" y="2249577"/>
                <a:ext cx="0" cy="887484"/>
              </a:xfrm>
              <a:prstGeom prst="line">
                <a:avLst/>
              </a:prstGeom>
              <a:solidFill>
                <a:srgbClr val="FFFF00"/>
              </a:solidFill>
              <a:ln w="22225" cap="flat" cmpd="sng" algn="ctr">
                <a:solidFill>
                  <a:srgbClr val="FF00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D28FAA2D-731F-05EA-FA81-47657F97AE39}"/>
                  </a:ext>
                </a:extLst>
              </p:cNvPr>
              <p:cNvCxnSpPr/>
              <p:nvPr/>
            </p:nvCxnSpPr>
            <p:spPr bwMode="auto">
              <a:xfrm flipV="1">
                <a:off x="2555776" y="2249577"/>
                <a:ext cx="0" cy="887484"/>
              </a:xfrm>
              <a:prstGeom prst="line">
                <a:avLst/>
              </a:prstGeom>
              <a:solidFill>
                <a:srgbClr val="FFFF00"/>
              </a:solidFill>
              <a:ln w="22225" cap="flat" cmpd="sng" algn="ctr">
                <a:solidFill>
                  <a:srgbClr val="FF00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id="{22CE4F30-E15D-2B1C-1F2E-E2BABEEFC855}"/>
                  </a:ext>
                </a:extLst>
              </p:cNvPr>
              <p:cNvCxnSpPr/>
              <p:nvPr/>
            </p:nvCxnSpPr>
            <p:spPr bwMode="auto">
              <a:xfrm flipV="1">
                <a:off x="1360643" y="2249577"/>
                <a:ext cx="0" cy="887484"/>
              </a:xfrm>
              <a:prstGeom prst="line">
                <a:avLst/>
              </a:prstGeom>
              <a:solidFill>
                <a:srgbClr val="FFFF00"/>
              </a:solidFill>
              <a:ln w="12700" cap="flat" cmpd="sng" algn="ctr">
                <a:solidFill>
                  <a:sysClr val="windowText" lastClr="000000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AF229228-BFFF-4714-3B28-7207DA1B832F}"/>
                </a:ext>
              </a:extLst>
            </p:cNvPr>
            <p:cNvGrpSpPr/>
            <p:nvPr/>
          </p:nvGrpSpPr>
          <p:grpSpPr>
            <a:xfrm>
              <a:off x="9402978" y="1999634"/>
              <a:ext cx="1589763" cy="887484"/>
              <a:chOff x="1325639" y="2249577"/>
              <a:chExt cx="1230137" cy="887484"/>
            </a:xfrm>
          </p:grpSpPr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6E163519-409C-D70D-FF71-F5B3C258F91D}"/>
                  </a:ext>
                </a:extLst>
              </p:cNvPr>
              <p:cNvCxnSpPr/>
              <p:nvPr/>
            </p:nvCxnSpPr>
            <p:spPr bwMode="auto">
              <a:xfrm flipV="1">
                <a:off x="1325639" y="2249577"/>
                <a:ext cx="0" cy="887484"/>
              </a:xfrm>
              <a:prstGeom prst="line">
                <a:avLst/>
              </a:prstGeom>
              <a:solidFill>
                <a:srgbClr val="FFFF00"/>
              </a:solidFill>
              <a:ln w="22225" cap="flat" cmpd="sng" algn="ctr">
                <a:solidFill>
                  <a:srgbClr val="FF00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id="{B37C52F8-5939-CD14-0F40-4D548EED9606}"/>
                  </a:ext>
                </a:extLst>
              </p:cNvPr>
              <p:cNvCxnSpPr/>
              <p:nvPr/>
            </p:nvCxnSpPr>
            <p:spPr bwMode="auto">
              <a:xfrm flipV="1">
                <a:off x="1817693" y="2249577"/>
                <a:ext cx="0" cy="887484"/>
              </a:xfrm>
              <a:prstGeom prst="line">
                <a:avLst/>
              </a:prstGeom>
              <a:solidFill>
                <a:srgbClr val="FFFF00"/>
              </a:solidFill>
              <a:ln w="22225" cap="flat" cmpd="sng" algn="ctr">
                <a:solidFill>
                  <a:srgbClr val="FF00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id="{4C5E950C-8C7C-7507-84B5-1B971E869B5C}"/>
                  </a:ext>
                </a:extLst>
              </p:cNvPr>
              <p:cNvCxnSpPr/>
              <p:nvPr/>
            </p:nvCxnSpPr>
            <p:spPr bwMode="auto">
              <a:xfrm flipV="1">
                <a:off x="2555776" y="2249577"/>
                <a:ext cx="0" cy="887484"/>
              </a:xfrm>
              <a:prstGeom prst="line">
                <a:avLst/>
              </a:prstGeom>
              <a:solidFill>
                <a:srgbClr val="FFFF00"/>
              </a:solidFill>
              <a:ln w="22225" cap="flat" cmpd="sng" algn="ctr">
                <a:solidFill>
                  <a:srgbClr val="FF00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95C45923-2027-0498-774E-AC648744F754}"/>
                </a:ext>
              </a:extLst>
            </p:cNvPr>
            <p:cNvCxnSpPr/>
            <p:nvPr/>
          </p:nvCxnSpPr>
          <p:spPr bwMode="auto">
            <a:xfrm>
              <a:off x="1174301" y="1626977"/>
              <a:ext cx="7771727" cy="0"/>
            </a:xfrm>
            <a:prstGeom prst="straightConnector1">
              <a:avLst/>
            </a:prstGeom>
            <a:solidFill>
              <a:srgbClr val="FFFF00"/>
            </a:solidFill>
            <a:ln w="15875" cap="flat" cmpd="sng" algn="ctr">
              <a:solidFill>
                <a:sysClr val="windowText" lastClr="000000"/>
              </a:solidFill>
              <a:prstDash val="dash"/>
              <a:round/>
              <a:headEnd type="stealth" w="med" len="med"/>
              <a:tailEnd type="stealth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6FB94A80-4135-1964-3D81-7E997C2556F0}"/>
                </a:ext>
              </a:extLst>
            </p:cNvPr>
            <p:cNvSpPr txBox="1"/>
            <p:nvPr/>
          </p:nvSpPr>
          <p:spPr>
            <a:xfrm>
              <a:off x="2570583" y="1348896"/>
              <a:ext cx="930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40 </a:t>
              </a:r>
              <a:r>
                <a:rPr kumimoji="0" lang="en-US" altLang="zh-CN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ms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C1465D7B-2D79-8A38-C5B5-5DCE4F0EB595}"/>
                </a:ext>
              </a:extLst>
            </p:cNvPr>
            <p:cNvCxnSpPr/>
            <p:nvPr/>
          </p:nvCxnSpPr>
          <p:spPr bwMode="auto">
            <a:xfrm>
              <a:off x="1174301" y="3011087"/>
              <a:ext cx="2186883" cy="0"/>
            </a:xfrm>
            <a:prstGeom prst="straightConnector1">
              <a:avLst/>
            </a:prstGeom>
            <a:solidFill>
              <a:srgbClr val="FFFF00"/>
            </a:solidFill>
            <a:ln w="15875" cap="flat" cmpd="sng" algn="ctr">
              <a:solidFill>
                <a:sysClr val="windowText" lastClr="000000"/>
              </a:solidFill>
              <a:prstDash val="dash"/>
              <a:round/>
              <a:headEnd type="stealth" w="med" len="med"/>
              <a:tailEnd type="stealth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6AFCE56F-1047-6980-4694-B776F3515C2B}"/>
                </a:ext>
              </a:extLst>
            </p:cNvPr>
            <p:cNvSpPr txBox="1"/>
            <p:nvPr/>
          </p:nvSpPr>
          <p:spPr>
            <a:xfrm>
              <a:off x="1585297" y="3003672"/>
              <a:ext cx="13183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1.5~2 </a:t>
              </a:r>
              <a:r>
                <a:rPr kumimoji="0" lang="en-US" altLang="zh-CN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ms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04DB888F-5827-1E8C-50D1-57751FB80631}"/>
                </a:ext>
              </a:extLst>
            </p:cNvPr>
            <p:cNvCxnSpPr/>
            <p:nvPr/>
          </p:nvCxnSpPr>
          <p:spPr bwMode="auto">
            <a:xfrm>
              <a:off x="1334209" y="2081117"/>
              <a:ext cx="317328" cy="0"/>
            </a:xfrm>
            <a:prstGeom prst="straightConnector1">
              <a:avLst/>
            </a:prstGeom>
            <a:solidFill>
              <a:srgbClr val="FFFF00"/>
            </a:solidFill>
            <a:ln w="15875" cap="flat" cmpd="sng" algn="ctr">
              <a:solidFill>
                <a:sysClr val="windowText" lastClr="000000"/>
              </a:solidFill>
              <a:prstDash val="sysDot"/>
              <a:round/>
              <a:headEnd type="stealth" w="med" len="med"/>
              <a:tailEnd type="stealth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CEB4DEDF-8034-7D35-EBE7-50D7E9F41357}"/>
                </a:ext>
              </a:extLst>
            </p:cNvPr>
            <p:cNvSpPr txBox="1"/>
            <p:nvPr/>
          </p:nvSpPr>
          <p:spPr>
            <a:xfrm>
              <a:off x="1053124" y="1783756"/>
              <a:ext cx="9360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410 ns</a:t>
              </a:r>
              <a:endParaRPr kumimoji="0" lang="zh-CN" alt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1BF23EF6-7E7D-4A9D-D641-CDDB68977656}"/>
                </a:ext>
              </a:extLst>
            </p:cNvPr>
            <p:cNvCxnSpPr/>
            <p:nvPr/>
          </p:nvCxnSpPr>
          <p:spPr bwMode="auto">
            <a:xfrm>
              <a:off x="3361183" y="3012361"/>
              <a:ext cx="5584844" cy="0"/>
            </a:xfrm>
            <a:prstGeom prst="straightConnector1">
              <a:avLst/>
            </a:prstGeom>
            <a:solidFill>
              <a:srgbClr val="FFFF00"/>
            </a:solidFill>
            <a:ln w="15875" cap="flat" cmpd="sng" algn="ctr">
              <a:solidFill>
                <a:sysClr val="windowText" lastClr="000000"/>
              </a:solidFill>
              <a:prstDash val="dash"/>
              <a:round/>
              <a:headEnd type="stealth" w="med" len="med"/>
              <a:tailEnd type="stealth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93352AC0-96FC-07C5-25E7-4C05D66D53C6}"/>
                </a:ext>
              </a:extLst>
            </p:cNvPr>
            <p:cNvSpPr txBox="1"/>
            <p:nvPr/>
          </p:nvSpPr>
          <p:spPr>
            <a:xfrm>
              <a:off x="5494429" y="3003671"/>
              <a:ext cx="13183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38 </a:t>
              </a:r>
              <a:r>
                <a:rPr kumimoji="0" lang="en-US" altLang="zh-CN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ms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D00FA6B8-47BC-1AC3-20A5-2C3A49B15464}"/>
                </a:ext>
              </a:extLst>
            </p:cNvPr>
            <p:cNvCxnSpPr/>
            <p:nvPr/>
          </p:nvCxnSpPr>
          <p:spPr bwMode="auto">
            <a:xfrm>
              <a:off x="1077031" y="3361482"/>
              <a:ext cx="2668951" cy="0"/>
            </a:xfrm>
            <a:prstGeom prst="straightConnector1">
              <a:avLst/>
            </a:prstGeom>
            <a:solidFill>
              <a:srgbClr val="FFFF00"/>
            </a:solidFill>
            <a:ln w="15875" cap="flat" cmpd="sng" algn="ctr">
              <a:solidFill>
                <a:sysClr val="windowText" lastClr="000000"/>
              </a:solidFill>
              <a:prstDash val="dash"/>
              <a:round/>
              <a:headEnd type="stealth" w="med" len="med"/>
              <a:tailEnd type="stealth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40490EEC-C61A-7883-6DB6-B1BCE73A790D}"/>
                </a:ext>
              </a:extLst>
            </p:cNvPr>
            <p:cNvSpPr txBox="1"/>
            <p:nvPr/>
          </p:nvSpPr>
          <p:spPr>
            <a:xfrm>
              <a:off x="1717329" y="3345616"/>
              <a:ext cx="13183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5 </a:t>
              </a:r>
              <a:r>
                <a:rPr kumimoji="0" lang="en-US" altLang="zh-CN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ms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8E2A7476-8440-5E71-008E-088597A0204F}"/>
              </a:ext>
            </a:extLst>
          </p:cNvPr>
          <p:cNvSpPr txBox="1"/>
          <p:nvPr/>
        </p:nvSpPr>
        <p:spPr>
          <a:xfrm>
            <a:off x="8608406" y="1626090"/>
            <a:ext cx="2943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加速器束流脉冲（</a:t>
            </a: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kicker</a:t>
            </a: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3F59B34C-BE95-9C02-F459-7C0CB4C565A5}"/>
              </a:ext>
            </a:extLst>
          </p:cNvPr>
          <p:cNvSpPr txBox="1"/>
          <p:nvPr/>
        </p:nvSpPr>
        <p:spPr>
          <a:xfrm>
            <a:off x="4159390" y="2428691"/>
            <a:ext cx="2224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传递</a:t>
            </a: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coarse ID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1DD58D91-CCAE-FD94-2796-A5A6A3ABB06C}"/>
              </a:ext>
            </a:extLst>
          </p:cNvPr>
          <p:cNvSpPr txBox="1"/>
          <p:nvPr/>
        </p:nvSpPr>
        <p:spPr>
          <a:xfrm>
            <a:off x="1654353" y="2212880"/>
            <a:ext cx="15143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传递</a:t>
            </a: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fine ID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B3153FF5-9281-CB56-93AF-2A8ABDEB68B8}"/>
              </a:ext>
            </a:extLst>
          </p:cNvPr>
          <p:cNvSpPr/>
          <p:nvPr/>
        </p:nvSpPr>
        <p:spPr bwMode="auto">
          <a:xfrm>
            <a:off x="1335022" y="2891547"/>
            <a:ext cx="177948" cy="506567"/>
          </a:xfrm>
          <a:prstGeom prst="rect">
            <a:avLst/>
          </a:prstGeom>
          <a:solidFill>
            <a:srgbClr val="FF0066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400" b="1" dirty="0">
              <a:solidFill>
                <a:prstClr val="black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CECA755F-97D0-D139-3CEE-F253636F358E}"/>
              </a:ext>
            </a:extLst>
          </p:cNvPr>
          <p:cNvSpPr txBox="1"/>
          <p:nvPr/>
        </p:nvSpPr>
        <p:spPr>
          <a:xfrm>
            <a:off x="479376" y="1167135"/>
            <a:ext cx="71766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ts val="1800"/>
              </a:spcAft>
              <a:buFont typeface="Wingdings" panose="05000000000000000000" pitchFamily="2" charset="2"/>
              <a:buChar char="l"/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TLU</a:t>
            </a:r>
            <a:r>
              <a:rPr lang="zh-CN" altLang="en-US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和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DUT</a:t>
            </a:r>
            <a:r>
              <a:rPr lang="zh-CN" altLang="en-US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之间通信的双触发号流程设计：</a:t>
            </a:r>
            <a:endParaRPr lang="en-US" altLang="zh-CN" sz="2400" b="1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51485F1D-9D0A-6BBB-989D-28F606A993B3}"/>
              </a:ext>
            </a:extLst>
          </p:cNvPr>
          <p:cNvSpPr txBox="1"/>
          <p:nvPr/>
        </p:nvSpPr>
        <p:spPr>
          <a:xfrm>
            <a:off x="630556" y="4156045"/>
            <a:ext cx="99299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  <a:defRPr/>
            </a:pPr>
            <a:r>
              <a:rPr lang="en-US" altLang="zh-C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TLU</a:t>
            </a:r>
            <a:r>
              <a:rPr lang="zh-CN" altLang="en-US" sz="2400" dirty="0">
                <a:solidFill>
                  <a:prstClr val="black"/>
                </a:solidFill>
                <a:cs typeface="Times New Roman" panose="02020603050405020304" pitchFamily="18" charset="0"/>
              </a:rPr>
              <a:t>处于空闲状态，等待触发信号</a:t>
            </a:r>
            <a:endParaRPr lang="en-US" altLang="zh-CN" sz="24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  <a:defRPr/>
            </a:pPr>
            <a:r>
              <a:rPr lang="en-US" altLang="zh-C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TLU</a:t>
            </a:r>
            <a:r>
              <a:rPr lang="zh-CN" altLang="en-US" sz="2400" dirty="0">
                <a:solidFill>
                  <a:prstClr val="black"/>
                </a:solidFill>
                <a:cs typeface="Times New Roman" panose="02020603050405020304" pitchFamily="18" charset="0"/>
              </a:rPr>
              <a:t>判断有触发信号，将</a:t>
            </a:r>
            <a:r>
              <a:rPr lang="en-US" altLang="zh-C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fineID</a:t>
            </a:r>
            <a:r>
              <a:rPr lang="zh-CN" altLang="en-US" sz="2400" dirty="0">
                <a:solidFill>
                  <a:prstClr val="black"/>
                </a:solidFill>
                <a:cs typeface="Times New Roman" panose="02020603050405020304" pitchFamily="18" charset="0"/>
              </a:rPr>
              <a:t>传输给</a:t>
            </a:r>
            <a:r>
              <a:rPr lang="en-US" altLang="zh-C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DUT</a:t>
            </a:r>
            <a:r>
              <a:rPr lang="zh-CN" altLang="en-US" sz="2400" dirty="0">
                <a:solidFill>
                  <a:prstClr val="black"/>
                </a:solidFill>
                <a:cs typeface="Times New Roman" panose="02020603050405020304" pitchFamily="18" charset="0"/>
              </a:rPr>
              <a:t>，并开启或清零</a:t>
            </a:r>
            <a:r>
              <a:rPr lang="en-US" altLang="zh-C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5ms</a:t>
            </a:r>
            <a:r>
              <a:rPr lang="zh-CN" altLang="en-US" sz="2400" dirty="0">
                <a:solidFill>
                  <a:prstClr val="black"/>
                </a:solidFill>
                <a:cs typeface="Times New Roman" panose="02020603050405020304" pitchFamily="18" charset="0"/>
              </a:rPr>
              <a:t>定时器</a:t>
            </a:r>
            <a:endParaRPr lang="en-US" altLang="zh-CN" sz="24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  <a:defRPr/>
            </a:pPr>
            <a:r>
              <a:rPr lang="zh-CN" altLang="en-US" sz="2400" dirty="0">
                <a:solidFill>
                  <a:prstClr val="black"/>
                </a:solidFill>
                <a:cs typeface="Times New Roman" panose="02020603050405020304" pitchFamily="18" charset="0"/>
              </a:rPr>
              <a:t>若</a:t>
            </a:r>
            <a:r>
              <a:rPr lang="en-US" altLang="zh-C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5ms</a:t>
            </a:r>
            <a:r>
              <a:rPr lang="zh-CN" altLang="en-US" sz="2400" dirty="0">
                <a:solidFill>
                  <a:prstClr val="black"/>
                </a:solidFill>
                <a:cs typeface="Times New Roman" panose="02020603050405020304" pitchFamily="18" charset="0"/>
              </a:rPr>
              <a:t>内有触发信号，回到②</a:t>
            </a:r>
            <a:endParaRPr lang="en-US" altLang="zh-CN" sz="24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  <a:defRPr/>
            </a:pPr>
            <a:r>
              <a:rPr lang="zh-CN" altLang="en-US" sz="2400" dirty="0">
                <a:solidFill>
                  <a:prstClr val="black"/>
                </a:solidFill>
                <a:cs typeface="Times New Roman" panose="02020603050405020304" pitchFamily="18" charset="0"/>
              </a:rPr>
              <a:t>若</a:t>
            </a:r>
            <a:r>
              <a:rPr lang="en-US" altLang="zh-C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5ms</a:t>
            </a:r>
            <a:r>
              <a:rPr lang="zh-CN" altLang="en-US" sz="2400" dirty="0">
                <a:solidFill>
                  <a:prstClr val="black"/>
                </a:solidFill>
                <a:cs typeface="Times New Roman" panose="02020603050405020304" pitchFamily="18" charset="0"/>
              </a:rPr>
              <a:t>内无触发信号，开始传输</a:t>
            </a:r>
            <a:r>
              <a:rPr lang="en-US" altLang="zh-C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coarseID</a:t>
            </a:r>
            <a:endParaRPr lang="en-US" altLang="zh-CN" sz="24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  <a:defRPr/>
            </a:pPr>
            <a:r>
              <a:rPr lang="en-US" altLang="zh-C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coarseID</a:t>
            </a:r>
            <a:r>
              <a:rPr lang="zh-CN" altLang="en-US" sz="2400" dirty="0">
                <a:solidFill>
                  <a:prstClr val="black"/>
                </a:solidFill>
                <a:cs typeface="Times New Roman" panose="02020603050405020304" pitchFamily="18" charset="0"/>
              </a:rPr>
              <a:t>传输结束，回到①</a:t>
            </a:r>
            <a:endParaRPr lang="en-US" altLang="zh-CN" sz="24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7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 animBg="1"/>
      <p:bldP spid="35" grpId="0"/>
      <p:bldP spid="36" grpId="0"/>
      <p:bldP spid="37" grpId="0"/>
      <p:bldP spid="38" grpId="0" animBg="1"/>
      <p:bldP spid="4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4596F-7F67-034B-A40F-32532DB46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DCCCF01-A22D-2190-CA72-1F0C99447837}"/>
              </a:ext>
            </a:extLst>
          </p:cNvPr>
          <p:cNvSpPr txBox="1"/>
          <p:nvPr/>
        </p:nvSpPr>
        <p:spPr>
          <a:xfrm>
            <a:off x="103433" y="235096"/>
            <a:ext cx="30402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733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项目内容</a:t>
            </a:r>
            <a:endParaRPr lang="en-US" altLang="zh-CN" sz="3733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E871E70E-6F56-387F-12FC-900CC9B0E31A}"/>
              </a:ext>
            </a:extLst>
          </p:cNvPr>
          <p:cNvSpPr txBox="1"/>
          <p:nvPr/>
        </p:nvSpPr>
        <p:spPr>
          <a:xfrm>
            <a:off x="479376" y="1167135"/>
            <a:ext cx="71766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ts val="1800"/>
              </a:spcAft>
              <a:buFont typeface="Wingdings" panose="05000000000000000000" pitchFamily="2" charset="2"/>
              <a:buChar char="l"/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TLU</a:t>
            </a:r>
            <a:r>
              <a:rPr lang="zh-CN" altLang="en-US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和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DUT</a:t>
            </a:r>
            <a:r>
              <a:rPr lang="zh-CN" altLang="en-US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之间通信协议的握手机制设计：</a:t>
            </a:r>
            <a:endParaRPr lang="en-US" altLang="zh-CN" sz="2400" b="1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FD6DAA1B-9E26-3DCF-877B-1092C7C7EDC7}"/>
              </a:ext>
            </a:extLst>
          </p:cNvPr>
          <p:cNvGrpSpPr/>
          <p:nvPr/>
        </p:nvGrpSpPr>
        <p:grpSpPr>
          <a:xfrm>
            <a:off x="638863" y="1789172"/>
            <a:ext cx="10518268" cy="2124236"/>
            <a:chOff x="1035993" y="1808820"/>
            <a:chExt cx="7114643" cy="2124236"/>
          </a:xfrm>
        </p:grpSpPr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BC026F18-BA3C-B45E-58A2-73AAD6498BD1}"/>
                </a:ext>
              </a:extLst>
            </p:cNvPr>
            <p:cNvGrpSpPr/>
            <p:nvPr/>
          </p:nvGrpSpPr>
          <p:grpSpPr>
            <a:xfrm>
              <a:off x="1598016" y="1808820"/>
              <a:ext cx="6428042" cy="2124236"/>
              <a:chOff x="851892" y="2063100"/>
              <a:chExt cx="6428042" cy="1777199"/>
            </a:xfrm>
          </p:grpSpPr>
          <p:cxnSp>
            <p:nvCxnSpPr>
              <p:cNvPr id="226" name="直接连接符 225">
                <a:extLst>
                  <a:ext uri="{FF2B5EF4-FFF2-40B4-BE49-F238E27FC236}">
                    <a16:creationId xmlns:a16="http://schemas.microsoft.com/office/drawing/2014/main" id="{04B392F0-B454-7560-1C4F-E19B9D1549F8}"/>
                  </a:ext>
                </a:extLst>
              </p:cNvPr>
              <p:cNvCxnSpPr/>
              <p:nvPr/>
            </p:nvCxnSpPr>
            <p:spPr bwMode="auto">
              <a:xfrm>
                <a:off x="851892" y="2063100"/>
                <a:ext cx="0" cy="1777199"/>
              </a:xfrm>
              <a:prstGeom prst="line">
                <a:avLst/>
              </a:prstGeom>
              <a:solidFill>
                <a:srgbClr val="FFFF00"/>
              </a:solidFill>
              <a:ln w="9525" cap="flat" cmpd="sng" algn="ctr">
                <a:solidFill>
                  <a:sysClr val="windowText" lastClr="0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7" name="直接连接符 226">
                <a:extLst>
                  <a:ext uri="{FF2B5EF4-FFF2-40B4-BE49-F238E27FC236}">
                    <a16:creationId xmlns:a16="http://schemas.microsoft.com/office/drawing/2014/main" id="{29D27D76-0906-4F18-1035-981B55B7AF22}"/>
                  </a:ext>
                </a:extLst>
              </p:cNvPr>
              <p:cNvCxnSpPr/>
              <p:nvPr/>
            </p:nvCxnSpPr>
            <p:spPr bwMode="auto">
              <a:xfrm>
                <a:off x="1190210" y="2063100"/>
                <a:ext cx="0" cy="1777199"/>
              </a:xfrm>
              <a:prstGeom prst="line">
                <a:avLst/>
              </a:prstGeom>
              <a:solidFill>
                <a:srgbClr val="FFFF00"/>
              </a:solidFill>
              <a:ln w="9525" cap="flat" cmpd="sng" algn="ctr">
                <a:solidFill>
                  <a:sysClr val="windowText" lastClr="0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8" name="直接连接符 227">
                <a:extLst>
                  <a:ext uri="{FF2B5EF4-FFF2-40B4-BE49-F238E27FC236}">
                    <a16:creationId xmlns:a16="http://schemas.microsoft.com/office/drawing/2014/main" id="{524AEFBE-EFB3-416D-C127-1E1EA0BEF2F1}"/>
                  </a:ext>
                </a:extLst>
              </p:cNvPr>
              <p:cNvCxnSpPr/>
              <p:nvPr/>
            </p:nvCxnSpPr>
            <p:spPr bwMode="auto">
              <a:xfrm>
                <a:off x="1528528" y="2063100"/>
                <a:ext cx="0" cy="1777199"/>
              </a:xfrm>
              <a:prstGeom prst="line">
                <a:avLst/>
              </a:prstGeom>
              <a:solidFill>
                <a:srgbClr val="FFFF00"/>
              </a:solidFill>
              <a:ln w="9525" cap="flat" cmpd="sng" algn="ctr">
                <a:solidFill>
                  <a:sysClr val="windowText" lastClr="0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9" name="直接连接符 228">
                <a:extLst>
                  <a:ext uri="{FF2B5EF4-FFF2-40B4-BE49-F238E27FC236}">
                    <a16:creationId xmlns:a16="http://schemas.microsoft.com/office/drawing/2014/main" id="{153C3458-C371-768C-E3DB-2A2A324AC899}"/>
                  </a:ext>
                </a:extLst>
              </p:cNvPr>
              <p:cNvCxnSpPr/>
              <p:nvPr/>
            </p:nvCxnSpPr>
            <p:spPr bwMode="auto">
              <a:xfrm>
                <a:off x="1866846" y="2063100"/>
                <a:ext cx="0" cy="1777199"/>
              </a:xfrm>
              <a:prstGeom prst="line">
                <a:avLst/>
              </a:prstGeom>
              <a:solidFill>
                <a:srgbClr val="FFFF00"/>
              </a:solidFill>
              <a:ln w="9525" cap="flat" cmpd="sng" algn="ctr">
                <a:solidFill>
                  <a:sysClr val="windowText" lastClr="0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0" name="直接连接符 229">
                <a:extLst>
                  <a:ext uri="{FF2B5EF4-FFF2-40B4-BE49-F238E27FC236}">
                    <a16:creationId xmlns:a16="http://schemas.microsoft.com/office/drawing/2014/main" id="{2424EA9B-932A-2922-95EA-0AA57863D9B5}"/>
                  </a:ext>
                </a:extLst>
              </p:cNvPr>
              <p:cNvCxnSpPr/>
              <p:nvPr/>
            </p:nvCxnSpPr>
            <p:spPr bwMode="auto">
              <a:xfrm>
                <a:off x="2205164" y="2063100"/>
                <a:ext cx="0" cy="1777199"/>
              </a:xfrm>
              <a:prstGeom prst="line">
                <a:avLst/>
              </a:prstGeom>
              <a:solidFill>
                <a:srgbClr val="FFFF00"/>
              </a:solidFill>
              <a:ln w="9525" cap="flat" cmpd="sng" algn="ctr">
                <a:solidFill>
                  <a:sysClr val="windowText" lastClr="0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1" name="直接连接符 230">
                <a:extLst>
                  <a:ext uri="{FF2B5EF4-FFF2-40B4-BE49-F238E27FC236}">
                    <a16:creationId xmlns:a16="http://schemas.microsoft.com/office/drawing/2014/main" id="{6EC91668-E38B-E18B-32E8-797B9CFB878D}"/>
                  </a:ext>
                </a:extLst>
              </p:cNvPr>
              <p:cNvCxnSpPr/>
              <p:nvPr/>
            </p:nvCxnSpPr>
            <p:spPr bwMode="auto">
              <a:xfrm>
                <a:off x="2543482" y="2063100"/>
                <a:ext cx="0" cy="1777199"/>
              </a:xfrm>
              <a:prstGeom prst="line">
                <a:avLst/>
              </a:prstGeom>
              <a:solidFill>
                <a:srgbClr val="FFFF00"/>
              </a:solidFill>
              <a:ln w="9525" cap="flat" cmpd="sng" algn="ctr">
                <a:solidFill>
                  <a:sysClr val="windowText" lastClr="0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2" name="直接连接符 231">
                <a:extLst>
                  <a:ext uri="{FF2B5EF4-FFF2-40B4-BE49-F238E27FC236}">
                    <a16:creationId xmlns:a16="http://schemas.microsoft.com/office/drawing/2014/main" id="{A883653F-F288-243F-3317-274B80E810EB}"/>
                  </a:ext>
                </a:extLst>
              </p:cNvPr>
              <p:cNvCxnSpPr/>
              <p:nvPr/>
            </p:nvCxnSpPr>
            <p:spPr bwMode="auto">
              <a:xfrm>
                <a:off x="2881800" y="2063100"/>
                <a:ext cx="0" cy="1777199"/>
              </a:xfrm>
              <a:prstGeom prst="line">
                <a:avLst/>
              </a:prstGeom>
              <a:solidFill>
                <a:srgbClr val="FFFF00"/>
              </a:solidFill>
              <a:ln w="9525" cap="flat" cmpd="sng" algn="ctr">
                <a:solidFill>
                  <a:sysClr val="windowText" lastClr="0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3" name="直接连接符 232">
                <a:extLst>
                  <a:ext uri="{FF2B5EF4-FFF2-40B4-BE49-F238E27FC236}">
                    <a16:creationId xmlns:a16="http://schemas.microsoft.com/office/drawing/2014/main" id="{01FC3528-2DF7-DE4F-C51F-EA960FD4DB4E}"/>
                  </a:ext>
                </a:extLst>
              </p:cNvPr>
              <p:cNvCxnSpPr/>
              <p:nvPr/>
            </p:nvCxnSpPr>
            <p:spPr bwMode="auto">
              <a:xfrm>
                <a:off x="3220118" y="2063100"/>
                <a:ext cx="0" cy="1777199"/>
              </a:xfrm>
              <a:prstGeom prst="line">
                <a:avLst/>
              </a:prstGeom>
              <a:solidFill>
                <a:srgbClr val="FFFF00"/>
              </a:solidFill>
              <a:ln w="9525" cap="flat" cmpd="sng" algn="ctr">
                <a:solidFill>
                  <a:sysClr val="windowText" lastClr="0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4" name="直接连接符 233">
                <a:extLst>
                  <a:ext uri="{FF2B5EF4-FFF2-40B4-BE49-F238E27FC236}">
                    <a16:creationId xmlns:a16="http://schemas.microsoft.com/office/drawing/2014/main" id="{58A67C08-C9F2-7983-28C5-3932CA20EA9F}"/>
                  </a:ext>
                </a:extLst>
              </p:cNvPr>
              <p:cNvCxnSpPr/>
              <p:nvPr/>
            </p:nvCxnSpPr>
            <p:spPr bwMode="auto">
              <a:xfrm>
                <a:off x="3558436" y="2063100"/>
                <a:ext cx="0" cy="1777199"/>
              </a:xfrm>
              <a:prstGeom prst="line">
                <a:avLst/>
              </a:prstGeom>
              <a:solidFill>
                <a:srgbClr val="FFFF00"/>
              </a:solidFill>
              <a:ln w="9525" cap="flat" cmpd="sng" algn="ctr">
                <a:solidFill>
                  <a:sysClr val="windowText" lastClr="0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5" name="直接连接符 234">
                <a:extLst>
                  <a:ext uri="{FF2B5EF4-FFF2-40B4-BE49-F238E27FC236}">
                    <a16:creationId xmlns:a16="http://schemas.microsoft.com/office/drawing/2014/main" id="{6A18F7C3-16A2-FF3A-9764-FE0BED66AF32}"/>
                  </a:ext>
                </a:extLst>
              </p:cNvPr>
              <p:cNvCxnSpPr/>
              <p:nvPr/>
            </p:nvCxnSpPr>
            <p:spPr bwMode="auto">
              <a:xfrm>
                <a:off x="3896754" y="2063100"/>
                <a:ext cx="0" cy="1777199"/>
              </a:xfrm>
              <a:prstGeom prst="line">
                <a:avLst/>
              </a:prstGeom>
              <a:solidFill>
                <a:srgbClr val="FFFF00"/>
              </a:solidFill>
              <a:ln w="9525" cap="flat" cmpd="sng" algn="ctr">
                <a:solidFill>
                  <a:sysClr val="windowText" lastClr="0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6" name="直接连接符 235">
                <a:extLst>
                  <a:ext uri="{FF2B5EF4-FFF2-40B4-BE49-F238E27FC236}">
                    <a16:creationId xmlns:a16="http://schemas.microsoft.com/office/drawing/2014/main" id="{48EE9B49-2157-142C-8AB7-48003C9E8341}"/>
                  </a:ext>
                </a:extLst>
              </p:cNvPr>
              <p:cNvCxnSpPr/>
              <p:nvPr/>
            </p:nvCxnSpPr>
            <p:spPr bwMode="auto">
              <a:xfrm>
                <a:off x="4235072" y="2063100"/>
                <a:ext cx="0" cy="1777199"/>
              </a:xfrm>
              <a:prstGeom prst="line">
                <a:avLst/>
              </a:prstGeom>
              <a:solidFill>
                <a:srgbClr val="FFFF00"/>
              </a:solidFill>
              <a:ln w="9525" cap="flat" cmpd="sng" algn="ctr">
                <a:solidFill>
                  <a:sysClr val="windowText" lastClr="0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7" name="直接连接符 236">
                <a:extLst>
                  <a:ext uri="{FF2B5EF4-FFF2-40B4-BE49-F238E27FC236}">
                    <a16:creationId xmlns:a16="http://schemas.microsoft.com/office/drawing/2014/main" id="{5BEC534D-693F-35DA-E824-1F1C6030206E}"/>
                  </a:ext>
                </a:extLst>
              </p:cNvPr>
              <p:cNvCxnSpPr/>
              <p:nvPr/>
            </p:nvCxnSpPr>
            <p:spPr bwMode="auto">
              <a:xfrm>
                <a:off x="4573390" y="2063100"/>
                <a:ext cx="0" cy="1777199"/>
              </a:xfrm>
              <a:prstGeom prst="line">
                <a:avLst/>
              </a:prstGeom>
              <a:solidFill>
                <a:srgbClr val="FFFF00"/>
              </a:solidFill>
              <a:ln w="9525" cap="flat" cmpd="sng" algn="ctr">
                <a:solidFill>
                  <a:sysClr val="windowText" lastClr="0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8" name="直接连接符 237">
                <a:extLst>
                  <a:ext uri="{FF2B5EF4-FFF2-40B4-BE49-F238E27FC236}">
                    <a16:creationId xmlns:a16="http://schemas.microsoft.com/office/drawing/2014/main" id="{B1B60CED-BCCD-E9EC-A0DA-DB1C17D780FE}"/>
                  </a:ext>
                </a:extLst>
              </p:cNvPr>
              <p:cNvCxnSpPr/>
              <p:nvPr/>
            </p:nvCxnSpPr>
            <p:spPr bwMode="auto">
              <a:xfrm>
                <a:off x="4911708" y="2063100"/>
                <a:ext cx="0" cy="1777199"/>
              </a:xfrm>
              <a:prstGeom prst="line">
                <a:avLst/>
              </a:prstGeom>
              <a:solidFill>
                <a:srgbClr val="FFFF00"/>
              </a:solidFill>
              <a:ln w="9525" cap="flat" cmpd="sng" algn="ctr">
                <a:solidFill>
                  <a:sysClr val="windowText" lastClr="0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9" name="直接连接符 238">
                <a:extLst>
                  <a:ext uri="{FF2B5EF4-FFF2-40B4-BE49-F238E27FC236}">
                    <a16:creationId xmlns:a16="http://schemas.microsoft.com/office/drawing/2014/main" id="{9D835AD7-3051-4C91-86D8-C3C6990C1E92}"/>
                  </a:ext>
                </a:extLst>
              </p:cNvPr>
              <p:cNvCxnSpPr/>
              <p:nvPr/>
            </p:nvCxnSpPr>
            <p:spPr bwMode="auto">
              <a:xfrm>
                <a:off x="5250026" y="2063100"/>
                <a:ext cx="0" cy="1777199"/>
              </a:xfrm>
              <a:prstGeom prst="line">
                <a:avLst/>
              </a:prstGeom>
              <a:solidFill>
                <a:srgbClr val="FFFF00"/>
              </a:solidFill>
              <a:ln w="9525" cap="flat" cmpd="sng" algn="ctr">
                <a:solidFill>
                  <a:sysClr val="windowText" lastClr="0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0" name="直接连接符 239">
                <a:extLst>
                  <a:ext uri="{FF2B5EF4-FFF2-40B4-BE49-F238E27FC236}">
                    <a16:creationId xmlns:a16="http://schemas.microsoft.com/office/drawing/2014/main" id="{76A7736D-5D88-8FE4-56D1-33F78B67647B}"/>
                  </a:ext>
                </a:extLst>
              </p:cNvPr>
              <p:cNvCxnSpPr/>
              <p:nvPr/>
            </p:nvCxnSpPr>
            <p:spPr bwMode="auto">
              <a:xfrm>
                <a:off x="5588344" y="2063100"/>
                <a:ext cx="0" cy="1777199"/>
              </a:xfrm>
              <a:prstGeom prst="line">
                <a:avLst/>
              </a:prstGeom>
              <a:solidFill>
                <a:srgbClr val="FFFF00"/>
              </a:solidFill>
              <a:ln w="9525" cap="flat" cmpd="sng" algn="ctr">
                <a:solidFill>
                  <a:sysClr val="windowText" lastClr="0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1" name="直接连接符 240">
                <a:extLst>
                  <a:ext uri="{FF2B5EF4-FFF2-40B4-BE49-F238E27FC236}">
                    <a16:creationId xmlns:a16="http://schemas.microsoft.com/office/drawing/2014/main" id="{7074AF86-9ECA-BBD5-DE18-4F19549955DE}"/>
                  </a:ext>
                </a:extLst>
              </p:cNvPr>
              <p:cNvCxnSpPr/>
              <p:nvPr/>
            </p:nvCxnSpPr>
            <p:spPr bwMode="auto">
              <a:xfrm>
                <a:off x="5926662" y="2063100"/>
                <a:ext cx="0" cy="1777199"/>
              </a:xfrm>
              <a:prstGeom prst="line">
                <a:avLst/>
              </a:prstGeom>
              <a:solidFill>
                <a:srgbClr val="FFFF00"/>
              </a:solidFill>
              <a:ln w="9525" cap="flat" cmpd="sng" algn="ctr">
                <a:solidFill>
                  <a:sysClr val="windowText" lastClr="0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2" name="直接连接符 241">
                <a:extLst>
                  <a:ext uri="{FF2B5EF4-FFF2-40B4-BE49-F238E27FC236}">
                    <a16:creationId xmlns:a16="http://schemas.microsoft.com/office/drawing/2014/main" id="{4482B492-07CD-E93A-647B-31257284E508}"/>
                  </a:ext>
                </a:extLst>
              </p:cNvPr>
              <p:cNvCxnSpPr/>
              <p:nvPr/>
            </p:nvCxnSpPr>
            <p:spPr bwMode="auto">
              <a:xfrm>
                <a:off x="6264980" y="2063100"/>
                <a:ext cx="0" cy="1777199"/>
              </a:xfrm>
              <a:prstGeom prst="line">
                <a:avLst/>
              </a:prstGeom>
              <a:solidFill>
                <a:srgbClr val="FFFF00"/>
              </a:solidFill>
              <a:ln w="9525" cap="flat" cmpd="sng" algn="ctr">
                <a:solidFill>
                  <a:sysClr val="windowText" lastClr="0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3" name="直接连接符 242">
                <a:extLst>
                  <a:ext uri="{FF2B5EF4-FFF2-40B4-BE49-F238E27FC236}">
                    <a16:creationId xmlns:a16="http://schemas.microsoft.com/office/drawing/2014/main" id="{09ADE87E-77DF-2AAA-AE74-20CA483D721E}"/>
                  </a:ext>
                </a:extLst>
              </p:cNvPr>
              <p:cNvCxnSpPr/>
              <p:nvPr/>
            </p:nvCxnSpPr>
            <p:spPr bwMode="auto">
              <a:xfrm>
                <a:off x="6603298" y="2063100"/>
                <a:ext cx="0" cy="1777199"/>
              </a:xfrm>
              <a:prstGeom prst="line">
                <a:avLst/>
              </a:prstGeom>
              <a:solidFill>
                <a:srgbClr val="FFFF00"/>
              </a:solidFill>
              <a:ln w="9525" cap="flat" cmpd="sng" algn="ctr">
                <a:solidFill>
                  <a:sysClr val="windowText" lastClr="0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4" name="直接连接符 243">
                <a:extLst>
                  <a:ext uri="{FF2B5EF4-FFF2-40B4-BE49-F238E27FC236}">
                    <a16:creationId xmlns:a16="http://schemas.microsoft.com/office/drawing/2014/main" id="{2D322274-B787-F58F-E9E7-6EF467409D8D}"/>
                  </a:ext>
                </a:extLst>
              </p:cNvPr>
              <p:cNvCxnSpPr/>
              <p:nvPr/>
            </p:nvCxnSpPr>
            <p:spPr bwMode="auto">
              <a:xfrm>
                <a:off x="6941616" y="2063100"/>
                <a:ext cx="0" cy="1777199"/>
              </a:xfrm>
              <a:prstGeom prst="line">
                <a:avLst/>
              </a:prstGeom>
              <a:solidFill>
                <a:srgbClr val="FFFF00"/>
              </a:solidFill>
              <a:ln w="9525" cap="flat" cmpd="sng" algn="ctr">
                <a:solidFill>
                  <a:sysClr val="windowText" lastClr="0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5" name="直接连接符 244">
                <a:extLst>
                  <a:ext uri="{FF2B5EF4-FFF2-40B4-BE49-F238E27FC236}">
                    <a16:creationId xmlns:a16="http://schemas.microsoft.com/office/drawing/2014/main" id="{5AF270F0-5650-4F30-B91E-C50ED9F8BCE2}"/>
                  </a:ext>
                </a:extLst>
              </p:cNvPr>
              <p:cNvCxnSpPr/>
              <p:nvPr/>
            </p:nvCxnSpPr>
            <p:spPr bwMode="auto">
              <a:xfrm>
                <a:off x="7279934" y="2063100"/>
                <a:ext cx="0" cy="1777199"/>
              </a:xfrm>
              <a:prstGeom prst="line">
                <a:avLst/>
              </a:prstGeom>
              <a:solidFill>
                <a:srgbClr val="FFFF00"/>
              </a:solidFill>
              <a:ln w="9525" cap="flat" cmpd="sng" algn="ctr">
                <a:solidFill>
                  <a:sysClr val="windowText" lastClr="0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03804762-2FE8-F09D-6C55-76A6B7E27DB2}"/>
                </a:ext>
              </a:extLst>
            </p:cNvPr>
            <p:cNvSpPr txBox="1"/>
            <p:nvPr/>
          </p:nvSpPr>
          <p:spPr>
            <a:xfrm>
              <a:off x="1035993" y="1883028"/>
              <a:ext cx="5437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OPPOSans M"/>
                  <a:cs typeface="Times New Roman" panose="02020603050405020304" pitchFamily="18" charset="0"/>
                </a:rPr>
                <a:t>TRIGGER</a:t>
              </a:r>
              <a:endParaRPr kumimoji="0" lang="zh-CN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OPPOSans M"/>
                <a:cs typeface="Times New Roman" panose="02020603050405020304" pitchFamily="18" charset="0"/>
              </a:endParaRP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3394C90D-7ED0-9B2C-C694-68D65E7404B1}"/>
                </a:ext>
              </a:extLst>
            </p:cNvPr>
            <p:cNvSpPr txBox="1"/>
            <p:nvPr/>
          </p:nvSpPr>
          <p:spPr>
            <a:xfrm>
              <a:off x="1035993" y="2315076"/>
              <a:ext cx="5437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OPPOSans M"/>
                  <a:cs typeface="Times New Roman" panose="02020603050405020304" pitchFamily="18" charset="0"/>
                </a:rPr>
                <a:t>ID TAG</a:t>
              </a:r>
              <a:endParaRPr kumimoji="0" lang="zh-CN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OPPOSans M"/>
                <a:cs typeface="Times New Roman" panose="02020603050405020304" pitchFamily="18" charset="0"/>
              </a:endParaRPr>
            </a:p>
          </p:txBody>
        </p: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E1BC6C03-DE08-395E-1356-E9A593B94C63}"/>
                </a:ext>
              </a:extLst>
            </p:cNvPr>
            <p:cNvCxnSpPr/>
            <p:nvPr/>
          </p:nvCxnSpPr>
          <p:spPr bwMode="auto">
            <a:xfrm>
              <a:off x="1601053" y="2543574"/>
              <a:ext cx="6426397" cy="2334"/>
            </a:xfrm>
            <a:prstGeom prst="line">
              <a:avLst/>
            </a:prstGeom>
            <a:solidFill>
              <a:srgbClr val="FFFF00"/>
            </a:solidFill>
            <a:ln w="1587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B66CA635-FD78-3801-F52D-3961AF4E2256}"/>
                </a:ext>
              </a:extLst>
            </p:cNvPr>
            <p:cNvGrpSpPr/>
            <p:nvPr/>
          </p:nvGrpSpPr>
          <p:grpSpPr>
            <a:xfrm>
              <a:off x="3290572" y="1890285"/>
              <a:ext cx="3772252" cy="246221"/>
              <a:chOff x="3184522" y="1962293"/>
              <a:chExt cx="3772252" cy="246221"/>
            </a:xfrm>
          </p:grpSpPr>
          <p:sp>
            <p:nvSpPr>
              <p:cNvPr id="215" name="文本框 214">
                <a:extLst>
                  <a:ext uri="{FF2B5EF4-FFF2-40B4-BE49-F238E27FC236}">
                    <a16:creationId xmlns:a16="http://schemas.microsoft.com/office/drawing/2014/main" id="{55D3B8BA-EA44-3DE3-D1FE-52EBA9FC254A}"/>
                  </a:ext>
                </a:extLst>
              </p:cNvPr>
              <p:cNvSpPr txBox="1"/>
              <p:nvPr/>
            </p:nvSpPr>
            <p:spPr>
              <a:xfrm>
                <a:off x="6560212" y="1962293"/>
                <a:ext cx="396562" cy="246221"/>
              </a:xfrm>
              <a:prstGeom prst="rect">
                <a:avLst/>
              </a:prstGeom>
              <a:noFill/>
              <a:ln w="15875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TC</a:t>
                </a:r>
                <a:endParaRPr kumimoji="0" lang="zh-CN" alt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6" name="文本框 215">
                <a:extLst>
                  <a:ext uri="{FF2B5EF4-FFF2-40B4-BE49-F238E27FC236}">
                    <a16:creationId xmlns:a16="http://schemas.microsoft.com/office/drawing/2014/main" id="{1000F1E5-5B1F-56E4-8C44-4097742F8A60}"/>
                  </a:ext>
                </a:extLst>
              </p:cNvPr>
              <p:cNvSpPr txBox="1"/>
              <p:nvPr/>
            </p:nvSpPr>
            <p:spPr>
              <a:xfrm>
                <a:off x="3184522" y="1962293"/>
                <a:ext cx="386932" cy="246221"/>
              </a:xfrm>
              <a:prstGeom prst="rect">
                <a:avLst/>
              </a:prstGeom>
              <a:noFill/>
              <a:ln w="15875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T0</a:t>
                </a:r>
                <a:endParaRPr kumimoji="0" lang="zh-CN" alt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7" name="文本框 216">
                <a:extLst>
                  <a:ext uri="{FF2B5EF4-FFF2-40B4-BE49-F238E27FC236}">
                    <a16:creationId xmlns:a16="http://schemas.microsoft.com/office/drawing/2014/main" id="{84DF6308-F0ED-7D4F-1654-46F0298B42BB}"/>
                  </a:ext>
                </a:extLst>
              </p:cNvPr>
              <p:cNvSpPr txBox="1"/>
              <p:nvPr/>
            </p:nvSpPr>
            <p:spPr>
              <a:xfrm>
                <a:off x="3523054" y="1962293"/>
                <a:ext cx="386932" cy="246221"/>
              </a:xfrm>
              <a:prstGeom prst="rect">
                <a:avLst/>
              </a:prstGeom>
              <a:noFill/>
              <a:ln w="15875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T1</a:t>
                </a:r>
                <a:endParaRPr kumimoji="0" lang="zh-CN" alt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8" name="文本框 217">
                <a:extLst>
                  <a:ext uri="{FF2B5EF4-FFF2-40B4-BE49-F238E27FC236}">
                    <a16:creationId xmlns:a16="http://schemas.microsoft.com/office/drawing/2014/main" id="{E0F053CE-F0D7-E11B-50A9-F6867E69E2DE}"/>
                  </a:ext>
                </a:extLst>
              </p:cNvPr>
              <p:cNvSpPr txBox="1"/>
              <p:nvPr/>
            </p:nvSpPr>
            <p:spPr>
              <a:xfrm>
                <a:off x="3861586" y="1962293"/>
                <a:ext cx="386932" cy="246221"/>
              </a:xfrm>
              <a:prstGeom prst="rect">
                <a:avLst/>
              </a:prstGeom>
              <a:noFill/>
              <a:ln w="15875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T2</a:t>
                </a:r>
                <a:endParaRPr kumimoji="0" lang="zh-CN" alt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9" name="文本框 218">
                <a:extLst>
                  <a:ext uri="{FF2B5EF4-FFF2-40B4-BE49-F238E27FC236}">
                    <a16:creationId xmlns:a16="http://schemas.microsoft.com/office/drawing/2014/main" id="{D8C5A15C-F24A-37C7-C3DA-955B2E6CC425}"/>
                  </a:ext>
                </a:extLst>
              </p:cNvPr>
              <p:cNvSpPr txBox="1"/>
              <p:nvPr/>
            </p:nvSpPr>
            <p:spPr>
              <a:xfrm>
                <a:off x="4200118" y="1962293"/>
                <a:ext cx="386932" cy="246221"/>
              </a:xfrm>
              <a:prstGeom prst="rect">
                <a:avLst/>
              </a:prstGeom>
              <a:noFill/>
              <a:ln w="15875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T3</a:t>
                </a:r>
                <a:endParaRPr kumimoji="0" lang="zh-CN" alt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0" name="文本框 219">
                <a:extLst>
                  <a:ext uri="{FF2B5EF4-FFF2-40B4-BE49-F238E27FC236}">
                    <a16:creationId xmlns:a16="http://schemas.microsoft.com/office/drawing/2014/main" id="{DA2A2B54-C29C-0065-0B11-488FDDA60535}"/>
                  </a:ext>
                </a:extLst>
              </p:cNvPr>
              <p:cNvSpPr txBox="1"/>
              <p:nvPr/>
            </p:nvSpPr>
            <p:spPr>
              <a:xfrm>
                <a:off x="4538650" y="1962293"/>
                <a:ext cx="386932" cy="246221"/>
              </a:xfrm>
              <a:prstGeom prst="rect">
                <a:avLst/>
              </a:prstGeom>
              <a:noFill/>
              <a:ln w="15875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T4</a:t>
                </a:r>
                <a:endParaRPr kumimoji="0" lang="zh-CN" alt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1" name="文本框 220">
                <a:extLst>
                  <a:ext uri="{FF2B5EF4-FFF2-40B4-BE49-F238E27FC236}">
                    <a16:creationId xmlns:a16="http://schemas.microsoft.com/office/drawing/2014/main" id="{74616524-5F40-B95F-7320-E32BF8955FD5}"/>
                  </a:ext>
                </a:extLst>
              </p:cNvPr>
              <p:cNvSpPr txBox="1"/>
              <p:nvPr/>
            </p:nvSpPr>
            <p:spPr>
              <a:xfrm>
                <a:off x="4877182" y="1962293"/>
                <a:ext cx="386932" cy="246221"/>
              </a:xfrm>
              <a:prstGeom prst="rect">
                <a:avLst/>
              </a:prstGeom>
              <a:noFill/>
              <a:ln w="15875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T5</a:t>
                </a:r>
                <a:endParaRPr kumimoji="0" lang="zh-CN" alt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2" name="文本框 221">
                <a:extLst>
                  <a:ext uri="{FF2B5EF4-FFF2-40B4-BE49-F238E27FC236}">
                    <a16:creationId xmlns:a16="http://schemas.microsoft.com/office/drawing/2014/main" id="{28703D51-394C-9D05-B3EA-27F94B8FB3BF}"/>
                  </a:ext>
                </a:extLst>
              </p:cNvPr>
              <p:cNvSpPr txBox="1"/>
              <p:nvPr/>
            </p:nvSpPr>
            <p:spPr>
              <a:xfrm>
                <a:off x="5215714" y="1962293"/>
                <a:ext cx="386932" cy="246221"/>
              </a:xfrm>
              <a:prstGeom prst="rect">
                <a:avLst/>
              </a:prstGeom>
              <a:noFill/>
              <a:ln w="15875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T6</a:t>
                </a:r>
                <a:endParaRPr kumimoji="0" lang="zh-CN" alt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3" name="文本框 222">
                <a:extLst>
                  <a:ext uri="{FF2B5EF4-FFF2-40B4-BE49-F238E27FC236}">
                    <a16:creationId xmlns:a16="http://schemas.microsoft.com/office/drawing/2014/main" id="{AF06D55B-FE6A-94D4-B473-B871B8196F00}"/>
                  </a:ext>
                </a:extLst>
              </p:cNvPr>
              <p:cNvSpPr txBox="1"/>
              <p:nvPr/>
            </p:nvSpPr>
            <p:spPr>
              <a:xfrm>
                <a:off x="5554246" y="1962293"/>
                <a:ext cx="386932" cy="246221"/>
              </a:xfrm>
              <a:prstGeom prst="rect">
                <a:avLst/>
              </a:prstGeom>
              <a:noFill/>
              <a:ln w="15875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T7</a:t>
                </a:r>
                <a:endParaRPr kumimoji="0" lang="zh-CN" alt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4" name="文本框 223">
                <a:extLst>
                  <a:ext uri="{FF2B5EF4-FFF2-40B4-BE49-F238E27FC236}">
                    <a16:creationId xmlns:a16="http://schemas.microsoft.com/office/drawing/2014/main" id="{5B3B1607-7823-45B9-02FB-21F1B2018398}"/>
                  </a:ext>
                </a:extLst>
              </p:cNvPr>
              <p:cNvSpPr txBox="1"/>
              <p:nvPr/>
            </p:nvSpPr>
            <p:spPr>
              <a:xfrm>
                <a:off x="5892778" y="1962293"/>
                <a:ext cx="386932" cy="246221"/>
              </a:xfrm>
              <a:prstGeom prst="rect">
                <a:avLst/>
              </a:prstGeom>
              <a:noFill/>
              <a:ln w="15875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T8</a:t>
                </a:r>
                <a:endParaRPr kumimoji="0" lang="zh-CN" alt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5" name="文本框 224">
                <a:extLst>
                  <a:ext uri="{FF2B5EF4-FFF2-40B4-BE49-F238E27FC236}">
                    <a16:creationId xmlns:a16="http://schemas.microsoft.com/office/drawing/2014/main" id="{3E096591-E460-4BC7-ED19-54C280B9DBAF}"/>
                  </a:ext>
                </a:extLst>
              </p:cNvPr>
              <p:cNvSpPr txBox="1"/>
              <p:nvPr/>
            </p:nvSpPr>
            <p:spPr>
              <a:xfrm>
                <a:off x="6231310" y="1962293"/>
                <a:ext cx="386932" cy="246221"/>
              </a:xfrm>
              <a:prstGeom prst="rect">
                <a:avLst/>
              </a:prstGeom>
              <a:noFill/>
              <a:ln w="15875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T9</a:t>
                </a:r>
                <a:endParaRPr kumimoji="0" lang="zh-CN" alt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3EB33A1E-A701-86C8-6DDF-A701389BED55}"/>
                </a:ext>
              </a:extLst>
            </p:cNvPr>
            <p:cNvGrpSpPr/>
            <p:nvPr/>
          </p:nvGrpSpPr>
          <p:grpSpPr>
            <a:xfrm>
              <a:off x="1598016" y="1913678"/>
              <a:ext cx="6426651" cy="203507"/>
              <a:chOff x="1491966" y="1985686"/>
              <a:chExt cx="6426651" cy="203507"/>
            </a:xfrm>
          </p:grpSpPr>
          <p:cxnSp>
            <p:nvCxnSpPr>
              <p:cNvPr id="158" name="直接连接符 157">
                <a:extLst>
                  <a:ext uri="{FF2B5EF4-FFF2-40B4-BE49-F238E27FC236}">
                    <a16:creationId xmlns:a16="http://schemas.microsoft.com/office/drawing/2014/main" id="{B66357FA-FA01-2FBA-950F-39D6AA6EAFF4}"/>
                  </a:ext>
                </a:extLst>
              </p:cNvPr>
              <p:cNvCxnSpPr/>
              <p:nvPr/>
            </p:nvCxnSpPr>
            <p:spPr bwMode="auto">
              <a:xfrm>
                <a:off x="1491966" y="2189193"/>
                <a:ext cx="673855" cy="0"/>
              </a:xfrm>
              <a:prstGeom prst="line">
                <a:avLst/>
              </a:prstGeom>
              <a:solidFill>
                <a:srgbClr val="FFFF00"/>
              </a:solidFill>
              <a:ln w="1587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9" name="直接连接符 158">
                <a:extLst>
                  <a:ext uri="{FF2B5EF4-FFF2-40B4-BE49-F238E27FC236}">
                    <a16:creationId xmlns:a16="http://schemas.microsoft.com/office/drawing/2014/main" id="{CFDF5780-0F46-EDB9-3971-B28C5F1A99E0}"/>
                  </a:ext>
                </a:extLst>
              </p:cNvPr>
              <p:cNvCxnSpPr/>
              <p:nvPr/>
            </p:nvCxnSpPr>
            <p:spPr bwMode="auto">
              <a:xfrm flipV="1">
                <a:off x="2168602" y="1986588"/>
                <a:ext cx="55140" cy="202605"/>
              </a:xfrm>
              <a:prstGeom prst="line">
                <a:avLst/>
              </a:prstGeom>
              <a:solidFill>
                <a:srgbClr val="FFFF00"/>
              </a:solidFill>
              <a:ln w="1587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0" name="直接连接符 159">
                <a:extLst>
                  <a:ext uri="{FF2B5EF4-FFF2-40B4-BE49-F238E27FC236}">
                    <a16:creationId xmlns:a16="http://schemas.microsoft.com/office/drawing/2014/main" id="{D1C7D451-A9C1-411F-F527-1824E6B82151}"/>
                  </a:ext>
                </a:extLst>
              </p:cNvPr>
              <p:cNvCxnSpPr/>
              <p:nvPr/>
            </p:nvCxnSpPr>
            <p:spPr bwMode="auto">
              <a:xfrm>
                <a:off x="2223742" y="1986588"/>
                <a:ext cx="283178" cy="1"/>
              </a:xfrm>
              <a:prstGeom prst="line">
                <a:avLst/>
              </a:prstGeom>
              <a:solidFill>
                <a:srgbClr val="FFFF00"/>
              </a:solidFill>
              <a:ln w="1587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1" name="直接连接符 160">
                <a:extLst>
                  <a:ext uri="{FF2B5EF4-FFF2-40B4-BE49-F238E27FC236}">
                    <a16:creationId xmlns:a16="http://schemas.microsoft.com/office/drawing/2014/main" id="{E4C9FF81-C440-EB11-FD7E-C28B9D92E0E2}"/>
                  </a:ext>
                </a:extLst>
              </p:cNvPr>
              <p:cNvCxnSpPr/>
              <p:nvPr/>
            </p:nvCxnSpPr>
            <p:spPr bwMode="auto">
              <a:xfrm flipH="1" flipV="1">
                <a:off x="2507886" y="1986588"/>
                <a:ext cx="55140" cy="202605"/>
              </a:xfrm>
              <a:prstGeom prst="line">
                <a:avLst/>
              </a:prstGeom>
              <a:solidFill>
                <a:srgbClr val="FFFF00"/>
              </a:solidFill>
              <a:ln w="1587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2" name="直接连接符 161">
                <a:extLst>
                  <a:ext uri="{FF2B5EF4-FFF2-40B4-BE49-F238E27FC236}">
                    <a16:creationId xmlns:a16="http://schemas.microsoft.com/office/drawing/2014/main" id="{4533962C-269D-59A2-B324-D9EAAD04CBE1}"/>
                  </a:ext>
                </a:extLst>
              </p:cNvPr>
              <p:cNvCxnSpPr/>
              <p:nvPr/>
            </p:nvCxnSpPr>
            <p:spPr bwMode="auto">
              <a:xfrm>
                <a:off x="2563026" y="2189193"/>
                <a:ext cx="956070" cy="0"/>
              </a:xfrm>
              <a:prstGeom prst="line">
                <a:avLst/>
              </a:prstGeom>
              <a:solidFill>
                <a:srgbClr val="FFFF00"/>
              </a:solidFill>
              <a:ln w="1587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163" name="组合 162">
                <a:extLst>
                  <a:ext uri="{FF2B5EF4-FFF2-40B4-BE49-F238E27FC236}">
                    <a16:creationId xmlns:a16="http://schemas.microsoft.com/office/drawing/2014/main" id="{8FD1F545-5387-F5B3-78AD-DED068C1B3D8}"/>
                  </a:ext>
                </a:extLst>
              </p:cNvPr>
              <p:cNvGrpSpPr/>
              <p:nvPr/>
            </p:nvGrpSpPr>
            <p:grpSpPr>
              <a:xfrm>
                <a:off x="3180778" y="1985687"/>
                <a:ext cx="676635" cy="203506"/>
                <a:chOff x="2543482" y="2167054"/>
                <a:chExt cx="676635" cy="203506"/>
              </a:xfrm>
            </p:grpSpPr>
            <p:cxnSp>
              <p:nvCxnSpPr>
                <p:cNvPr id="211" name="直接连接符 210">
                  <a:extLst>
                    <a:ext uri="{FF2B5EF4-FFF2-40B4-BE49-F238E27FC236}">
                      <a16:creationId xmlns:a16="http://schemas.microsoft.com/office/drawing/2014/main" id="{8BC78DF2-36A4-D625-4E3E-88D1A2C311C1}"/>
                    </a:ext>
                  </a:extLst>
                </p:cNvPr>
                <p:cNvCxnSpPr/>
                <p:nvPr/>
              </p:nvCxnSpPr>
              <p:spPr bwMode="auto">
                <a:xfrm flipV="1">
                  <a:off x="2543482" y="2167054"/>
                  <a:ext cx="55140" cy="202605"/>
                </a:xfrm>
                <a:prstGeom prst="line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12" name="直接连接符 211">
                  <a:extLst>
                    <a:ext uri="{FF2B5EF4-FFF2-40B4-BE49-F238E27FC236}">
                      <a16:creationId xmlns:a16="http://schemas.microsoft.com/office/drawing/2014/main" id="{96DEDC50-F218-35B7-284A-1E9E20438F02}"/>
                    </a:ext>
                  </a:extLst>
                </p:cNvPr>
                <p:cNvCxnSpPr/>
                <p:nvPr/>
              </p:nvCxnSpPr>
              <p:spPr bwMode="auto">
                <a:xfrm>
                  <a:off x="2598622" y="2167054"/>
                  <a:ext cx="283178" cy="1"/>
                </a:xfrm>
                <a:prstGeom prst="line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13" name="直接连接符 212">
                  <a:extLst>
                    <a:ext uri="{FF2B5EF4-FFF2-40B4-BE49-F238E27FC236}">
                      <a16:creationId xmlns:a16="http://schemas.microsoft.com/office/drawing/2014/main" id="{8EC97323-FC5C-C244-53CF-2DE427E64E2C}"/>
                    </a:ext>
                  </a:extLst>
                </p:cNvPr>
                <p:cNvCxnSpPr/>
                <p:nvPr/>
              </p:nvCxnSpPr>
              <p:spPr bwMode="auto">
                <a:xfrm flipH="1" flipV="1">
                  <a:off x="2882766" y="2167054"/>
                  <a:ext cx="55140" cy="202605"/>
                </a:xfrm>
                <a:prstGeom prst="line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14" name="直接连接符 213">
                  <a:extLst>
                    <a:ext uri="{FF2B5EF4-FFF2-40B4-BE49-F238E27FC236}">
                      <a16:creationId xmlns:a16="http://schemas.microsoft.com/office/drawing/2014/main" id="{4AB2BC62-EF9A-8961-ECB6-C1715D521DA7}"/>
                    </a:ext>
                  </a:extLst>
                </p:cNvPr>
                <p:cNvCxnSpPr/>
                <p:nvPr/>
              </p:nvCxnSpPr>
              <p:spPr bwMode="auto">
                <a:xfrm>
                  <a:off x="2936939" y="2370560"/>
                  <a:ext cx="283178" cy="0"/>
                </a:xfrm>
                <a:prstGeom prst="line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64" name="组合 163">
                <a:extLst>
                  <a:ext uri="{FF2B5EF4-FFF2-40B4-BE49-F238E27FC236}">
                    <a16:creationId xmlns:a16="http://schemas.microsoft.com/office/drawing/2014/main" id="{F83E7EF8-C594-A0D5-2BB5-A76E50F8BC5B}"/>
                  </a:ext>
                </a:extLst>
              </p:cNvPr>
              <p:cNvGrpSpPr/>
              <p:nvPr/>
            </p:nvGrpSpPr>
            <p:grpSpPr>
              <a:xfrm>
                <a:off x="3857414" y="1985686"/>
                <a:ext cx="676635" cy="203507"/>
                <a:chOff x="2543482" y="2167054"/>
                <a:chExt cx="676635" cy="203507"/>
              </a:xfrm>
            </p:grpSpPr>
            <p:cxnSp>
              <p:nvCxnSpPr>
                <p:cNvPr id="207" name="直接连接符 206">
                  <a:extLst>
                    <a:ext uri="{FF2B5EF4-FFF2-40B4-BE49-F238E27FC236}">
                      <a16:creationId xmlns:a16="http://schemas.microsoft.com/office/drawing/2014/main" id="{D15AECE0-6EED-63A5-6AFC-E439295E7082}"/>
                    </a:ext>
                  </a:extLst>
                </p:cNvPr>
                <p:cNvCxnSpPr/>
                <p:nvPr/>
              </p:nvCxnSpPr>
              <p:spPr bwMode="auto">
                <a:xfrm flipV="1">
                  <a:off x="2543482" y="2167054"/>
                  <a:ext cx="55140" cy="202605"/>
                </a:xfrm>
                <a:prstGeom prst="line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08" name="直接连接符 207">
                  <a:extLst>
                    <a:ext uri="{FF2B5EF4-FFF2-40B4-BE49-F238E27FC236}">
                      <a16:creationId xmlns:a16="http://schemas.microsoft.com/office/drawing/2014/main" id="{7DBCE20F-1B74-B895-603A-970CDE554FA5}"/>
                    </a:ext>
                  </a:extLst>
                </p:cNvPr>
                <p:cNvCxnSpPr/>
                <p:nvPr/>
              </p:nvCxnSpPr>
              <p:spPr bwMode="auto">
                <a:xfrm>
                  <a:off x="2598622" y="2167054"/>
                  <a:ext cx="283178" cy="1"/>
                </a:xfrm>
                <a:prstGeom prst="line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09" name="直接连接符 208">
                  <a:extLst>
                    <a:ext uri="{FF2B5EF4-FFF2-40B4-BE49-F238E27FC236}">
                      <a16:creationId xmlns:a16="http://schemas.microsoft.com/office/drawing/2014/main" id="{6312141B-54B3-C2A3-59D3-A38DF9767A85}"/>
                    </a:ext>
                  </a:extLst>
                </p:cNvPr>
                <p:cNvCxnSpPr/>
                <p:nvPr/>
              </p:nvCxnSpPr>
              <p:spPr bwMode="auto">
                <a:xfrm flipH="1" flipV="1">
                  <a:off x="2882766" y="2167054"/>
                  <a:ext cx="55140" cy="202605"/>
                </a:xfrm>
                <a:prstGeom prst="line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10" name="直接连接符 209">
                  <a:extLst>
                    <a:ext uri="{FF2B5EF4-FFF2-40B4-BE49-F238E27FC236}">
                      <a16:creationId xmlns:a16="http://schemas.microsoft.com/office/drawing/2014/main" id="{FB61CFC7-351E-F6DB-320C-579E3E2611C0}"/>
                    </a:ext>
                  </a:extLst>
                </p:cNvPr>
                <p:cNvCxnSpPr/>
                <p:nvPr/>
              </p:nvCxnSpPr>
              <p:spPr bwMode="auto">
                <a:xfrm>
                  <a:off x="2936939" y="2370560"/>
                  <a:ext cx="283178" cy="1"/>
                </a:xfrm>
                <a:prstGeom prst="line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65" name="组合 164">
                <a:extLst>
                  <a:ext uri="{FF2B5EF4-FFF2-40B4-BE49-F238E27FC236}">
                    <a16:creationId xmlns:a16="http://schemas.microsoft.com/office/drawing/2014/main" id="{CF6906D7-1A56-0BC7-E7A3-451B4EEE9378}"/>
                  </a:ext>
                </a:extLst>
              </p:cNvPr>
              <p:cNvGrpSpPr/>
              <p:nvPr/>
            </p:nvGrpSpPr>
            <p:grpSpPr>
              <a:xfrm>
                <a:off x="4534050" y="1985686"/>
                <a:ext cx="676635" cy="203507"/>
                <a:chOff x="2543482" y="2167054"/>
                <a:chExt cx="676635" cy="203507"/>
              </a:xfrm>
            </p:grpSpPr>
            <p:cxnSp>
              <p:nvCxnSpPr>
                <p:cNvPr id="203" name="直接连接符 202">
                  <a:extLst>
                    <a:ext uri="{FF2B5EF4-FFF2-40B4-BE49-F238E27FC236}">
                      <a16:creationId xmlns:a16="http://schemas.microsoft.com/office/drawing/2014/main" id="{65BB98B9-AC8C-1B84-2C73-8A75B97A08E4}"/>
                    </a:ext>
                  </a:extLst>
                </p:cNvPr>
                <p:cNvCxnSpPr/>
                <p:nvPr/>
              </p:nvCxnSpPr>
              <p:spPr bwMode="auto">
                <a:xfrm flipV="1">
                  <a:off x="2543482" y="2167054"/>
                  <a:ext cx="55140" cy="202605"/>
                </a:xfrm>
                <a:prstGeom prst="line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04" name="直接连接符 203">
                  <a:extLst>
                    <a:ext uri="{FF2B5EF4-FFF2-40B4-BE49-F238E27FC236}">
                      <a16:creationId xmlns:a16="http://schemas.microsoft.com/office/drawing/2014/main" id="{6D95F367-2E79-52EC-8156-8BF345B8CD9A}"/>
                    </a:ext>
                  </a:extLst>
                </p:cNvPr>
                <p:cNvCxnSpPr/>
                <p:nvPr/>
              </p:nvCxnSpPr>
              <p:spPr bwMode="auto">
                <a:xfrm>
                  <a:off x="2598622" y="2167054"/>
                  <a:ext cx="283178" cy="1"/>
                </a:xfrm>
                <a:prstGeom prst="line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05" name="直接连接符 204">
                  <a:extLst>
                    <a:ext uri="{FF2B5EF4-FFF2-40B4-BE49-F238E27FC236}">
                      <a16:creationId xmlns:a16="http://schemas.microsoft.com/office/drawing/2014/main" id="{CFC74972-0D07-9598-8C4B-25C202355F82}"/>
                    </a:ext>
                  </a:extLst>
                </p:cNvPr>
                <p:cNvCxnSpPr/>
                <p:nvPr/>
              </p:nvCxnSpPr>
              <p:spPr bwMode="auto">
                <a:xfrm flipH="1" flipV="1">
                  <a:off x="2882766" y="2167054"/>
                  <a:ext cx="55140" cy="202605"/>
                </a:xfrm>
                <a:prstGeom prst="line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06" name="直接连接符 205">
                  <a:extLst>
                    <a:ext uri="{FF2B5EF4-FFF2-40B4-BE49-F238E27FC236}">
                      <a16:creationId xmlns:a16="http://schemas.microsoft.com/office/drawing/2014/main" id="{5ADABD56-28B2-5042-D8FD-B0EA829AFD89}"/>
                    </a:ext>
                  </a:extLst>
                </p:cNvPr>
                <p:cNvCxnSpPr/>
                <p:nvPr/>
              </p:nvCxnSpPr>
              <p:spPr bwMode="auto">
                <a:xfrm>
                  <a:off x="2936939" y="2370560"/>
                  <a:ext cx="283178" cy="1"/>
                </a:xfrm>
                <a:prstGeom prst="line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66" name="组合 165">
                <a:extLst>
                  <a:ext uri="{FF2B5EF4-FFF2-40B4-BE49-F238E27FC236}">
                    <a16:creationId xmlns:a16="http://schemas.microsoft.com/office/drawing/2014/main" id="{CFD79FDC-A99D-DE48-E80C-4561E3C0CE7F}"/>
                  </a:ext>
                </a:extLst>
              </p:cNvPr>
              <p:cNvGrpSpPr/>
              <p:nvPr/>
            </p:nvGrpSpPr>
            <p:grpSpPr>
              <a:xfrm>
                <a:off x="5210686" y="1985686"/>
                <a:ext cx="676635" cy="203507"/>
                <a:chOff x="2543482" y="2167054"/>
                <a:chExt cx="676635" cy="203507"/>
              </a:xfrm>
            </p:grpSpPr>
            <p:cxnSp>
              <p:nvCxnSpPr>
                <p:cNvPr id="199" name="直接连接符 198">
                  <a:extLst>
                    <a:ext uri="{FF2B5EF4-FFF2-40B4-BE49-F238E27FC236}">
                      <a16:creationId xmlns:a16="http://schemas.microsoft.com/office/drawing/2014/main" id="{EA635FFB-B542-3D3B-44C3-9171500EDC6E}"/>
                    </a:ext>
                  </a:extLst>
                </p:cNvPr>
                <p:cNvCxnSpPr/>
                <p:nvPr/>
              </p:nvCxnSpPr>
              <p:spPr bwMode="auto">
                <a:xfrm flipV="1">
                  <a:off x="2543482" y="2167054"/>
                  <a:ext cx="55140" cy="202605"/>
                </a:xfrm>
                <a:prstGeom prst="line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00" name="直接连接符 199">
                  <a:extLst>
                    <a:ext uri="{FF2B5EF4-FFF2-40B4-BE49-F238E27FC236}">
                      <a16:creationId xmlns:a16="http://schemas.microsoft.com/office/drawing/2014/main" id="{1DCB2902-3704-DCAC-7B5D-1138E748EC9F}"/>
                    </a:ext>
                  </a:extLst>
                </p:cNvPr>
                <p:cNvCxnSpPr/>
                <p:nvPr/>
              </p:nvCxnSpPr>
              <p:spPr bwMode="auto">
                <a:xfrm>
                  <a:off x="2598622" y="2167054"/>
                  <a:ext cx="283178" cy="1"/>
                </a:xfrm>
                <a:prstGeom prst="line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01" name="直接连接符 200">
                  <a:extLst>
                    <a:ext uri="{FF2B5EF4-FFF2-40B4-BE49-F238E27FC236}">
                      <a16:creationId xmlns:a16="http://schemas.microsoft.com/office/drawing/2014/main" id="{84D6C624-4258-25EB-E6F5-00A42DAD2B07}"/>
                    </a:ext>
                  </a:extLst>
                </p:cNvPr>
                <p:cNvCxnSpPr/>
                <p:nvPr/>
              </p:nvCxnSpPr>
              <p:spPr bwMode="auto">
                <a:xfrm flipH="1" flipV="1">
                  <a:off x="2882766" y="2167054"/>
                  <a:ext cx="55140" cy="202605"/>
                </a:xfrm>
                <a:prstGeom prst="line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02" name="直接连接符 201">
                  <a:extLst>
                    <a:ext uri="{FF2B5EF4-FFF2-40B4-BE49-F238E27FC236}">
                      <a16:creationId xmlns:a16="http://schemas.microsoft.com/office/drawing/2014/main" id="{4903A577-2A53-0BC8-1915-1C099CB77286}"/>
                    </a:ext>
                  </a:extLst>
                </p:cNvPr>
                <p:cNvCxnSpPr/>
                <p:nvPr/>
              </p:nvCxnSpPr>
              <p:spPr bwMode="auto">
                <a:xfrm>
                  <a:off x="2936939" y="2370560"/>
                  <a:ext cx="283178" cy="1"/>
                </a:xfrm>
                <a:prstGeom prst="line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67" name="组合 166">
                <a:extLst>
                  <a:ext uri="{FF2B5EF4-FFF2-40B4-BE49-F238E27FC236}">
                    <a16:creationId xmlns:a16="http://schemas.microsoft.com/office/drawing/2014/main" id="{E24E5B58-610D-C433-3369-BECA4C114DD0}"/>
                  </a:ext>
                </a:extLst>
              </p:cNvPr>
              <p:cNvGrpSpPr/>
              <p:nvPr/>
            </p:nvGrpSpPr>
            <p:grpSpPr>
              <a:xfrm>
                <a:off x="5887322" y="1985686"/>
                <a:ext cx="676635" cy="203507"/>
                <a:chOff x="2543482" y="2167054"/>
                <a:chExt cx="676635" cy="203507"/>
              </a:xfrm>
            </p:grpSpPr>
            <p:cxnSp>
              <p:nvCxnSpPr>
                <p:cNvPr id="195" name="直接连接符 194">
                  <a:extLst>
                    <a:ext uri="{FF2B5EF4-FFF2-40B4-BE49-F238E27FC236}">
                      <a16:creationId xmlns:a16="http://schemas.microsoft.com/office/drawing/2014/main" id="{E3B423C1-8F09-DCD6-BCF3-579A4C38800B}"/>
                    </a:ext>
                  </a:extLst>
                </p:cNvPr>
                <p:cNvCxnSpPr/>
                <p:nvPr/>
              </p:nvCxnSpPr>
              <p:spPr bwMode="auto">
                <a:xfrm flipV="1">
                  <a:off x="2543482" y="2167054"/>
                  <a:ext cx="55140" cy="202605"/>
                </a:xfrm>
                <a:prstGeom prst="line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96" name="直接连接符 195">
                  <a:extLst>
                    <a:ext uri="{FF2B5EF4-FFF2-40B4-BE49-F238E27FC236}">
                      <a16:creationId xmlns:a16="http://schemas.microsoft.com/office/drawing/2014/main" id="{22F3DD4A-B3A8-9BEB-92A7-2D74405A9D73}"/>
                    </a:ext>
                  </a:extLst>
                </p:cNvPr>
                <p:cNvCxnSpPr/>
                <p:nvPr/>
              </p:nvCxnSpPr>
              <p:spPr bwMode="auto">
                <a:xfrm>
                  <a:off x="2598622" y="2167054"/>
                  <a:ext cx="283178" cy="1"/>
                </a:xfrm>
                <a:prstGeom prst="line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97" name="直接连接符 196">
                  <a:extLst>
                    <a:ext uri="{FF2B5EF4-FFF2-40B4-BE49-F238E27FC236}">
                      <a16:creationId xmlns:a16="http://schemas.microsoft.com/office/drawing/2014/main" id="{B2E077B2-01CC-C1D7-B83E-B2538AA4C025}"/>
                    </a:ext>
                  </a:extLst>
                </p:cNvPr>
                <p:cNvCxnSpPr/>
                <p:nvPr/>
              </p:nvCxnSpPr>
              <p:spPr bwMode="auto">
                <a:xfrm flipH="1" flipV="1">
                  <a:off x="2882766" y="2167054"/>
                  <a:ext cx="55140" cy="202605"/>
                </a:xfrm>
                <a:prstGeom prst="line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98" name="直接连接符 197">
                  <a:extLst>
                    <a:ext uri="{FF2B5EF4-FFF2-40B4-BE49-F238E27FC236}">
                      <a16:creationId xmlns:a16="http://schemas.microsoft.com/office/drawing/2014/main" id="{84454A0B-35D1-685F-0553-C6F49795EE85}"/>
                    </a:ext>
                  </a:extLst>
                </p:cNvPr>
                <p:cNvCxnSpPr/>
                <p:nvPr/>
              </p:nvCxnSpPr>
              <p:spPr bwMode="auto">
                <a:xfrm>
                  <a:off x="2936939" y="2370560"/>
                  <a:ext cx="283178" cy="1"/>
                </a:xfrm>
                <a:prstGeom prst="line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68" name="组合 167">
                <a:extLst>
                  <a:ext uri="{FF2B5EF4-FFF2-40B4-BE49-F238E27FC236}">
                    <a16:creationId xmlns:a16="http://schemas.microsoft.com/office/drawing/2014/main" id="{6FEAD6A1-3AD8-E661-F26B-8BAEBC0CAC4C}"/>
                  </a:ext>
                </a:extLst>
              </p:cNvPr>
              <p:cNvGrpSpPr/>
              <p:nvPr/>
            </p:nvGrpSpPr>
            <p:grpSpPr>
              <a:xfrm>
                <a:off x="6563958" y="1985686"/>
                <a:ext cx="676635" cy="203507"/>
                <a:chOff x="2543482" y="2167054"/>
                <a:chExt cx="676635" cy="203507"/>
              </a:xfrm>
            </p:grpSpPr>
            <p:cxnSp>
              <p:nvCxnSpPr>
                <p:cNvPr id="191" name="直接连接符 190">
                  <a:extLst>
                    <a:ext uri="{FF2B5EF4-FFF2-40B4-BE49-F238E27FC236}">
                      <a16:creationId xmlns:a16="http://schemas.microsoft.com/office/drawing/2014/main" id="{5408045E-B66B-66C8-E0F4-2F16E087F60E}"/>
                    </a:ext>
                  </a:extLst>
                </p:cNvPr>
                <p:cNvCxnSpPr/>
                <p:nvPr/>
              </p:nvCxnSpPr>
              <p:spPr bwMode="auto">
                <a:xfrm flipV="1">
                  <a:off x="2543482" y="2167054"/>
                  <a:ext cx="55140" cy="202605"/>
                </a:xfrm>
                <a:prstGeom prst="line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92" name="直接连接符 191">
                  <a:extLst>
                    <a:ext uri="{FF2B5EF4-FFF2-40B4-BE49-F238E27FC236}">
                      <a16:creationId xmlns:a16="http://schemas.microsoft.com/office/drawing/2014/main" id="{D1E589BD-ED69-2C74-5CC5-CEE4DA384A17}"/>
                    </a:ext>
                  </a:extLst>
                </p:cNvPr>
                <p:cNvCxnSpPr/>
                <p:nvPr/>
              </p:nvCxnSpPr>
              <p:spPr bwMode="auto">
                <a:xfrm>
                  <a:off x="2598622" y="2167054"/>
                  <a:ext cx="283178" cy="1"/>
                </a:xfrm>
                <a:prstGeom prst="line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93" name="直接连接符 192">
                  <a:extLst>
                    <a:ext uri="{FF2B5EF4-FFF2-40B4-BE49-F238E27FC236}">
                      <a16:creationId xmlns:a16="http://schemas.microsoft.com/office/drawing/2014/main" id="{6C8C6C19-7E8E-46A5-B9BF-82D1A5C97080}"/>
                    </a:ext>
                  </a:extLst>
                </p:cNvPr>
                <p:cNvCxnSpPr/>
                <p:nvPr/>
              </p:nvCxnSpPr>
              <p:spPr bwMode="auto">
                <a:xfrm flipH="1" flipV="1">
                  <a:off x="2882766" y="2167054"/>
                  <a:ext cx="55140" cy="202605"/>
                </a:xfrm>
                <a:prstGeom prst="line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94" name="直接连接符 193">
                  <a:extLst>
                    <a:ext uri="{FF2B5EF4-FFF2-40B4-BE49-F238E27FC236}">
                      <a16:creationId xmlns:a16="http://schemas.microsoft.com/office/drawing/2014/main" id="{CA05AA31-9957-80CB-3616-7BD0BFA2F445}"/>
                    </a:ext>
                  </a:extLst>
                </p:cNvPr>
                <p:cNvCxnSpPr/>
                <p:nvPr/>
              </p:nvCxnSpPr>
              <p:spPr bwMode="auto">
                <a:xfrm>
                  <a:off x="2936939" y="2370560"/>
                  <a:ext cx="283178" cy="1"/>
                </a:xfrm>
                <a:prstGeom prst="line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cxnSp>
            <p:nvCxnSpPr>
              <p:cNvPr id="169" name="直接连接符 168">
                <a:extLst>
                  <a:ext uri="{FF2B5EF4-FFF2-40B4-BE49-F238E27FC236}">
                    <a16:creationId xmlns:a16="http://schemas.microsoft.com/office/drawing/2014/main" id="{20931C49-C29C-5D0D-221C-5DB028CD2CD7}"/>
                  </a:ext>
                </a:extLst>
              </p:cNvPr>
              <p:cNvCxnSpPr/>
              <p:nvPr/>
            </p:nvCxnSpPr>
            <p:spPr bwMode="auto">
              <a:xfrm flipV="1">
                <a:off x="3519096" y="1985687"/>
                <a:ext cx="55140" cy="202605"/>
              </a:xfrm>
              <a:prstGeom prst="line">
                <a:avLst/>
              </a:prstGeom>
              <a:solidFill>
                <a:srgbClr val="FFFF00"/>
              </a:solidFill>
              <a:ln w="1587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0" name="直接连接符 169">
                <a:extLst>
                  <a:ext uri="{FF2B5EF4-FFF2-40B4-BE49-F238E27FC236}">
                    <a16:creationId xmlns:a16="http://schemas.microsoft.com/office/drawing/2014/main" id="{B6B1931F-3F5D-C65A-470D-8C74A7E80CD8}"/>
                  </a:ext>
                </a:extLst>
              </p:cNvPr>
              <p:cNvCxnSpPr/>
              <p:nvPr/>
            </p:nvCxnSpPr>
            <p:spPr bwMode="auto">
              <a:xfrm>
                <a:off x="3574236" y="1985687"/>
                <a:ext cx="283178" cy="1"/>
              </a:xfrm>
              <a:prstGeom prst="line">
                <a:avLst/>
              </a:prstGeom>
              <a:solidFill>
                <a:srgbClr val="FFFF00"/>
              </a:solidFill>
              <a:ln w="1587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1" name="直接连接符 170">
                <a:extLst>
                  <a:ext uri="{FF2B5EF4-FFF2-40B4-BE49-F238E27FC236}">
                    <a16:creationId xmlns:a16="http://schemas.microsoft.com/office/drawing/2014/main" id="{3F6FC455-6821-4779-B38A-668732F7369C}"/>
                  </a:ext>
                </a:extLst>
              </p:cNvPr>
              <p:cNvCxnSpPr/>
              <p:nvPr/>
            </p:nvCxnSpPr>
            <p:spPr bwMode="auto">
              <a:xfrm flipH="1" flipV="1">
                <a:off x="3858380" y="1985687"/>
                <a:ext cx="55140" cy="202605"/>
              </a:xfrm>
              <a:prstGeom prst="line">
                <a:avLst/>
              </a:prstGeom>
              <a:solidFill>
                <a:srgbClr val="FFFF00"/>
              </a:solidFill>
              <a:ln w="1587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2" name="直接连接符 171">
                <a:extLst>
                  <a:ext uri="{FF2B5EF4-FFF2-40B4-BE49-F238E27FC236}">
                    <a16:creationId xmlns:a16="http://schemas.microsoft.com/office/drawing/2014/main" id="{72CE389B-A759-7029-B495-7721373E1D0A}"/>
                  </a:ext>
                </a:extLst>
              </p:cNvPr>
              <p:cNvCxnSpPr/>
              <p:nvPr/>
            </p:nvCxnSpPr>
            <p:spPr bwMode="auto">
              <a:xfrm>
                <a:off x="3912553" y="2189193"/>
                <a:ext cx="283178" cy="0"/>
              </a:xfrm>
              <a:prstGeom prst="line">
                <a:avLst/>
              </a:prstGeom>
              <a:solidFill>
                <a:srgbClr val="FFFF00"/>
              </a:solidFill>
              <a:ln w="1587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3" name="直接连接符 172">
                <a:extLst>
                  <a:ext uri="{FF2B5EF4-FFF2-40B4-BE49-F238E27FC236}">
                    <a16:creationId xmlns:a16="http://schemas.microsoft.com/office/drawing/2014/main" id="{879A5FAA-FA92-4BC3-9B80-38A959BEBF07}"/>
                  </a:ext>
                </a:extLst>
              </p:cNvPr>
              <p:cNvCxnSpPr/>
              <p:nvPr/>
            </p:nvCxnSpPr>
            <p:spPr bwMode="auto">
              <a:xfrm flipV="1">
                <a:off x="4195732" y="1985686"/>
                <a:ext cx="55140" cy="202605"/>
              </a:xfrm>
              <a:prstGeom prst="line">
                <a:avLst/>
              </a:prstGeom>
              <a:solidFill>
                <a:srgbClr val="FFFF00"/>
              </a:solidFill>
              <a:ln w="1587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4" name="直接连接符 173">
                <a:extLst>
                  <a:ext uri="{FF2B5EF4-FFF2-40B4-BE49-F238E27FC236}">
                    <a16:creationId xmlns:a16="http://schemas.microsoft.com/office/drawing/2014/main" id="{10D82863-CDE3-C72D-8756-3FF28523F245}"/>
                  </a:ext>
                </a:extLst>
              </p:cNvPr>
              <p:cNvCxnSpPr/>
              <p:nvPr/>
            </p:nvCxnSpPr>
            <p:spPr bwMode="auto">
              <a:xfrm>
                <a:off x="4250872" y="1985686"/>
                <a:ext cx="283178" cy="1"/>
              </a:xfrm>
              <a:prstGeom prst="line">
                <a:avLst/>
              </a:prstGeom>
              <a:solidFill>
                <a:srgbClr val="FFFF00"/>
              </a:solidFill>
              <a:ln w="1587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5" name="直接连接符 174">
                <a:extLst>
                  <a:ext uri="{FF2B5EF4-FFF2-40B4-BE49-F238E27FC236}">
                    <a16:creationId xmlns:a16="http://schemas.microsoft.com/office/drawing/2014/main" id="{FB7EA69E-48E5-8AEC-7EE2-2D1DA05A615E}"/>
                  </a:ext>
                </a:extLst>
              </p:cNvPr>
              <p:cNvCxnSpPr/>
              <p:nvPr/>
            </p:nvCxnSpPr>
            <p:spPr bwMode="auto">
              <a:xfrm flipH="1" flipV="1">
                <a:off x="4535016" y="1985686"/>
                <a:ext cx="55140" cy="202605"/>
              </a:xfrm>
              <a:prstGeom prst="line">
                <a:avLst/>
              </a:prstGeom>
              <a:solidFill>
                <a:srgbClr val="FFFF00"/>
              </a:solidFill>
              <a:ln w="1587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6" name="直接连接符 175">
                <a:extLst>
                  <a:ext uri="{FF2B5EF4-FFF2-40B4-BE49-F238E27FC236}">
                    <a16:creationId xmlns:a16="http://schemas.microsoft.com/office/drawing/2014/main" id="{6153A659-7052-0FA7-077E-315508020E45}"/>
                  </a:ext>
                </a:extLst>
              </p:cNvPr>
              <p:cNvCxnSpPr/>
              <p:nvPr/>
            </p:nvCxnSpPr>
            <p:spPr bwMode="auto">
              <a:xfrm>
                <a:off x="4589189" y="2189192"/>
                <a:ext cx="283178" cy="1"/>
              </a:xfrm>
              <a:prstGeom prst="line">
                <a:avLst/>
              </a:prstGeom>
              <a:solidFill>
                <a:srgbClr val="FFFF00"/>
              </a:solidFill>
              <a:ln w="1587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7" name="直接连接符 176">
                <a:extLst>
                  <a:ext uri="{FF2B5EF4-FFF2-40B4-BE49-F238E27FC236}">
                    <a16:creationId xmlns:a16="http://schemas.microsoft.com/office/drawing/2014/main" id="{FE8D1F2C-CC34-191D-1492-7A1434A8169B}"/>
                  </a:ext>
                </a:extLst>
              </p:cNvPr>
              <p:cNvCxnSpPr/>
              <p:nvPr/>
            </p:nvCxnSpPr>
            <p:spPr bwMode="auto">
              <a:xfrm flipV="1">
                <a:off x="4872368" y="1985686"/>
                <a:ext cx="55140" cy="202605"/>
              </a:xfrm>
              <a:prstGeom prst="line">
                <a:avLst/>
              </a:prstGeom>
              <a:solidFill>
                <a:srgbClr val="FFFF00"/>
              </a:solidFill>
              <a:ln w="1587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8" name="直接连接符 177">
                <a:extLst>
                  <a:ext uri="{FF2B5EF4-FFF2-40B4-BE49-F238E27FC236}">
                    <a16:creationId xmlns:a16="http://schemas.microsoft.com/office/drawing/2014/main" id="{9F7A0BBD-9697-475A-9C52-13B80E9FFC1C}"/>
                  </a:ext>
                </a:extLst>
              </p:cNvPr>
              <p:cNvCxnSpPr/>
              <p:nvPr/>
            </p:nvCxnSpPr>
            <p:spPr bwMode="auto">
              <a:xfrm>
                <a:off x="4927508" y="1985686"/>
                <a:ext cx="283178" cy="1"/>
              </a:xfrm>
              <a:prstGeom prst="line">
                <a:avLst/>
              </a:prstGeom>
              <a:solidFill>
                <a:srgbClr val="FFFF00"/>
              </a:solidFill>
              <a:ln w="1587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9" name="直接连接符 178">
                <a:extLst>
                  <a:ext uri="{FF2B5EF4-FFF2-40B4-BE49-F238E27FC236}">
                    <a16:creationId xmlns:a16="http://schemas.microsoft.com/office/drawing/2014/main" id="{B77B8D89-0F89-307A-2BC8-09B4269DF639}"/>
                  </a:ext>
                </a:extLst>
              </p:cNvPr>
              <p:cNvCxnSpPr/>
              <p:nvPr/>
            </p:nvCxnSpPr>
            <p:spPr bwMode="auto">
              <a:xfrm flipH="1" flipV="1">
                <a:off x="5211652" y="1985686"/>
                <a:ext cx="55140" cy="202605"/>
              </a:xfrm>
              <a:prstGeom prst="line">
                <a:avLst/>
              </a:prstGeom>
              <a:solidFill>
                <a:srgbClr val="FFFF00"/>
              </a:solidFill>
              <a:ln w="1587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0" name="直接连接符 179">
                <a:extLst>
                  <a:ext uri="{FF2B5EF4-FFF2-40B4-BE49-F238E27FC236}">
                    <a16:creationId xmlns:a16="http://schemas.microsoft.com/office/drawing/2014/main" id="{702266FB-03DD-E4AE-4E54-4BF4F4E18239}"/>
                  </a:ext>
                </a:extLst>
              </p:cNvPr>
              <p:cNvCxnSpPr/>
              <p:nvPr/>
            </p:nvCxnSpPr>
            <p:spPr bwMode="auto">
              <a:xfrm>
                <a:off x="5265825" y="2189192"/>
                <a:ext cx="283178" cy="1"/>
              </a:xfrm>
              <a:prstGeom prst="line">
                <a:avLst/>
              </a:prstGeom>
              <a:solidFill>
                <a:srgbClr val="FFFF00"/>
              </a:solidFill>
              <a:ln w="1587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1" name="直接连接符 180">
                <a:extLst>
                  <a:ext uri="{FF2B5EF4-FFF2-40B4-BE49-F238E27FC236}">
                    <a16:creationId xmlns:a16="http://schemas.microsoft.com/office/drawing/2014/main" id="{819B9603-EFAC-8EC4-7776-224D7A679EF6}"/>
                  </a:ext>
                </a:extLst>
              </p:cNvPr>
              <p:cNvCxnSpPr/>
              <p:nvPr/>
            </p:nvCxnSpPr>
            <p:spPr bwMode="auto">
              <a:xfrm flipV="1">
                <a:off x="5549004" y="1985686"/>
                <a:ext cx="55140" cy="202605"/>
              </a:xfrm>
              <a:prstGeom prst="line">
                <a:avLst/>
              </a:prstGeom>
              <a:solidFill>
                <a:srgbClr val="FFFF00"/>
              </a:solidFill>
              <a:ln w="1587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2" name="直接连接符 181">
                <a:extLst>
                  <a:ext uri="{FF2B5EF4-FFF2-40B4-BE49-F238E27FC236}">
                    <a16:creationId xmlns:a16="http://schemas.microsoft.com/office/drawing/2014/main" id="{8748E2A8-CD56-62D6-A976-54CD9FB255BC}"/>
                  </a:ext>
                </a:extLst>
              </p:cNvPr>
              <p:cNvCxnSpPr/>
              <p:nvPr/>
            </p:nvCxnSpPr>
            <p:spPr bwMode="auto">
              <a:xfrm>
                <a:off x="5604144" y="1985686"/>
                <a:ext cx="283178" cy="1"/>
              </a:xfrm>
              <a:prstGeom prst="line">
                <a:avLst/>
              </a:prstGeom>
              <a:solidFill>
                <a:srgbClr val="FFFF00"/>
              </a:solidFill>
              <a:ln w="1587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3" name="直接连接符 182">
                <a:extLst>
                  <a:ext uri="{FF2B5EF4-FFF2-40B4-BE49-F238E27FC236}">
                    <a16:creationId xmlns:a16="http://schemas.microsoft.com/office/drawing/2014/main" id="{D7C15982-74DA-0B47-DBEA-228D1DD40A1C}"/>
                  </a:ext>
                </a:extLst>
              </p:cNvPr>
              <p:cNvCxnSpPr/>
              <p:nvPr/>
            </p:nvCxnSpPr>
            <p:spPr bwMode="auto">
              <a:xfrm flipH="1" flipV="1">
                <a:off x="5888288" y="1985686"/>
                <a:ext cx="55140" cy="202605"/>
              </a:xfrm>
              <a:prstGeom prst="line">
                <a:avLst/>
              </a:prstGeom>
              <a:solidFill>
                <a:srgbClr val="FFFF00"/>
              </a:solidFill>
              <a:ln w="1587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4" name="直接连接符 183">
                <a:extLst>
                  <a:ext uri="{FF2B5EF4-FFF2-40B4-BE49-F238E27FC236}">
                    <a16:creationId xmlns:a16="http://schemas.microsoft.com/office/drawing/2014/main" id="{7276D6B1-BE18-858B-1278-D131539D8080}"/>
                  </a:ext>
                </a:extLst>
              </p:cNvPr>
              <p:cNvCxnSpPr/>
              <p:nvPr/>
            </p:nvCxnSpPr>
            <p:spPr bwMode="auto">
              <a:xfrm>
                <a:off x="5942461" y="2189192"/>
                <a:ext cx="283178" cy="1"/>
              </a:xfrm>
              <a:prstGeom prst="line">
                <a:avLst/>
              </a:prstGeom>
              <a:solidFill>
                <a:srgbClr val="FFFF00"/>
              </a:solidFill>
              <a:ln w="1587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185" name="组合 184">
                <a:extLst>
                  <a:ext uri="{FF2B5EF4-FFF2-40B4-BE49-F238E27FC236}">
                    <a16:creationId xmlns:a16="http://schemas.microsoft.com/office/drawing/2014/main" id="{4238A03D-5AA7-0D9E-017D-18D86FC654C0}"/>
                  </a:ext>
                </a:extLst>
              </p:cNvPr>
              <p:cNvGrpSpPr/>
              <p:nvPr/>
            </p:nvGrpSpPr>
            <p:grpSpPr>
              <a:xfrm>
                <a:off x="6225640" y="1985686"/>
                <a:ext cx="1016124" cy="203506"/>
                <a:chOff x="2543482" y="2167054"/>
                <a:chExt cx="1016124" cy="203506"/>
              </a:xfrm>
            </p:grpSpPr>
            <p:cxnSp>
              <p:nvCxnSpPr>
                <p:cNvPr id="187" name="直接连接符 186">
                  <a:extLst>
                    <a:ext uri="{FF2B5EF4-FFF2-40B4-BE49-F238E27FC236}">
                      <a16:creationId xmlns:a16="http://schemas.microsoft.com/office/drawing/2014/main" id="{171DC81B-25B3-5D93-713A-D538D81F6065}"/>
                    </a:ext>
                  </a:extLst>
                </p:cNvPr>
                <p:cNvCxnSpPr/>
                <p:nvPr/>
              </p:nvCxnSpPr>
              <p:spPr bwMode="auto">
                <a:xfrm flipV="1">
                  <a:off x="2543482" y="2167054"/>
                  <a:ext cx="55140" cy="202605"/>
                </a:xfrm>
                <a:prstGeom prst="line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8" name="直接连接符 187">
                  <a:extLst>
                    <a:ext uri="{FF2B5EF4-FFF2-40B4-BE49-F238E27FC236}">
                      <a16:creationId xmlns:a16="http://schemas.microsoft.com/office/drawing/2014/main" id="{D8C12598-AD3C-0DD8-F5A6-77A939D3EA75}"/>
                    </a:ext>
                  </a:extLst>
                </p:cNvPr>
                <p:cNvCxnSpPr/>
                <p:nvPr/>
              </p:nvCxnSpPr>
              <p:spPr bwMode="auto">
                <a:xfrm>
                  <a:off x="2598622" y="2167054"/>
                  <a:ext cx="283178" cy="1"/>
                </a:xfrm>
                <a:prstGeom prst="line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9" name="直接连接符 188">
                  <a:extLst>
                    <a:ext uri="{FF2B5EF4-FFF2-40B4-BE49-F238E27FC236}">
                      <a16:creationId xmlns:a16="http://schemas.microsoft.com/office/drawing/2014/main" id="{A38D4A6D-C6F7-BC01-152B-F0C09BD02E91}"/>
                    </a:ext>
                  </a:extLst>
                </p:cNvPr>
                <p:cNvCxnSpPr/>
                <p:nvPr/>
              </p:nvCxnSpPr>
              <p:spPr bwMode="auto">
                <a:xfrm flipH="1" flipV="1">
                  <a:off x="2882766" y="2167054"/>
                  <a:ext cx="55140" cy="202605"/>
                </a:xfrm>
                <a:prstGeom prst="line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90" name="直接连接符 189">
                  <a:extLst>
                    <a:ext uri="{FF2B5EF4-FFF2-40B4-BE49-F238E27FC236}">
                      <a16:creationId xmlns:a16="http://schemas.microsoft.com/office/drawing/2014/main" id="{FFB3D551-3849-5ADB-5E09-B7789F18A25D}"/>
                    </a:ext>
                  </a:extLst>
                </p:cNvPr>
                <p:cNvCxnSpPr/>
                <p:nvPr/>
              </p:nvCxnSpPr>
              <p:spPr bwMode="auto">
                <a:xfrm>
                  <a:off x="2936939" y="2370560"/>
                  <a:ext cx="622667" cy="0"/>
                </a:xfrm>
                <a:prstGeom prst="line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cxnSp>
            <p:nvCxnSpPr>
              <p:cNvPr id="186" name="直接连接符 185">
                <a:extLst>
                  <a:ext uri="{FF2B5EF4-FFF2-40B4-BE49-F238E27FC236}">
                    <a16:creationId xmlns:a16="http://schemas.microsoft.com/office/drawing/2014/main" id="{D20D575B-830E-258B-F2EB-30C73AD148CC}"/>
                  </a:ext>
                </a:extLst>
              </p:cNvPr>
              <p:cNvCxnSpPr/>
              <p:nvPr/>
            </p:nvCxnSpPr>
            <p:spPr bwMode="auto">
              <a:xfrm>
                <a:off x="7244762" y="2189193"/>
                <a:ext cx="673855" cy="0"/>
              </a:xfrm>
              <a:prstGeom prst="line">
                <a:avLst/>
              </a:prstGeom>
              <a:solidFill>
                <a:srgbClr val="FFFF00"/>
              </a:solidFill>
              <a:ln w="1587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5A7281B8-048D-644A-2531-A0BEC2FF7C37}"/>
                </a:ext>
              </a:extLst>
            </p:cNvPr>
            <p:cNvGrpSpPr/>
            <p:nvPr/>
          </p:nvGrpSpPr>
          <p:grpSpPr>
            <a:xfrm>
              <a:off x="2305720" y="3610948"/>
              <a:ext cx="5071117" cy="206375"/>
              <a:chOff x="2199670" y="3263900"/>
              <a:chExt cx="5071117" cy="206375"/>
            </a:xfrm>
            <a:solidFill>
              <a:srgbClr val="F07F09">
                <a:lumMod val="20000"/>
                <a:lumOff val="80000"/>
              </a:srgbClr>
            </a:solidFill>
          </p:grpSpPr>
          <p:sp>
            <p:nvSpPr>
              <p:cNvPr id="155" name="任意多边形: 形状 154">
                <a:extLst>
                  <a:ext uri="{FF2B5EF4-FFF2-40B4-BE49-F238E27FC236}">
                    <a16:creationId xmlns:a16="http://schemas.microsoft.com/office/drawing/2014/main" id="{D258A37B-2654-7A8A-ABAD-D39E437E115A}"/>
                  </a:ext>
                </a:extLst>
              </p:cNvPr>
              <p:cNvSpPr/>
              <p:nvPr/>
            </p:nvSpPr>
            <p:spPr bwMode="auto">
              <a:xfrm>
                <a:off x="6660232" y="3263900"/>
                <a:ext cx="610555" cy="206375"/>
              </a:xfrm>
              <a:custGeom>
                <a:avLst/>
                <a:gdLst>
                  <a:gd name="connsiteX0" fmla="*/ 0 w 711200"/>
                  <a:gd name="connsiteY0" fmla="*/ 0 h 206375"/>
                  <a:gd name="connsiteX1" fmla="*/ 3175 w 711200"/>
                  <a:gd name="connsiteY1" fmla="*/ 206375 h 206375"/>
                  <a:gd name="connsiteX2" fmla="*/ 679450 w 711200"/>
                  <a:gd name="connsiteY2" fmla="*/ 206375 h 206375"/>
                  <a:gd name="connsiteX3" fmla="*/ 711200 w 711200"/>
                  <a:gd name="connsiteY3" fmla="*/ 98425 h 206375"/>
                  <a:gd name="connsiteX4" fmla="*/ 676275 w 711200"/>
                  <a:gd name="connsiteY4" fmla="*/ 3175 h 206375"/>
                  <a:gd name="connsiteX5" fmla="*/ 0 w 711200"/>
                  <a:gd name="connsiteY5" fmla="*/ 0 h 20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1200" h="206375">
                    <a:moveTo>
                      <a:pt x="0" y="0"/>
                    </a:moveTo>
                    <a:cubicBezTo>
                      <a:pt x="1058" y="68792"/>
                      <a:pt x="2117" y="137583"/>
                      <a:pt x="3175" y="206375"/>
                    </a:cubicBezTo>
                    <a:lnTo>
                      <a:pt x="679450" y="206375"/>
                    </a:lnTo>
                    <a:lnTo>
                      <a:pt x="711200" y="98425"/>
                    </a:lnTo>
                    <a:lnTo>
                      <a:pt x="676275" y="317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156" name="任意多边形: 形状 155">
                <a:extLst>
                  <a:ext uri="{FF2B5EF4-FFF2-40B4-BE49-F238E27FC236}">
                    <a16:creationId xmlns:a16="http://schemas.microsoft.com/office/drawing/2014/main" id="{FD1D9F74-80A9-6EB6-8690-12EB5343C915}"/>
                  </a:ext>
                </a:extLst>
              </p:cNvPr>
              <p:cNvSpPr/>
              <p:nvPr/>
            </p:nvSpPr>
            <p:spPr bwMode="auto">
              <a:xfrm flipH="1">
                <a:off x="2199670" y="3263900"/>
                <a:ext cx="711200" cy="206375"/>
              </a:xfrm>
              <a:custGeom>
                <a:avLst/>
                <a:gdLst>
                  <a:gd name="connsiteX0" fmla="*/ 0 w 711200"/>
                  <a:gd name="connsiteY0" fmla="*/ 0 h 206375"/>
                  <a:gd name="connsiteX1" fmla="*/ 3175 w 711200"/>
                  <a:gd name="connsiteY1" fmla="*/ 206375 h 206375"/>
                  <a:gd name="connsiteX2" fmla="*/ 679450 w 711200"/>
                  <a:gd name="connsiteY2" fmla="*/ 206375 h 206375"/>
                  <a:gd name="connsiteX3" fmla="*/ 711200 w 711200"/>
                  <a:gd name="connsiteY3" fmla="*/ 98425 h 206375"/>
                  <a:gd name="connsiteX4" fmla="*/ 676275 w 711200"/>
                  <a:gd name="connsiteY4" fmla="*/ 3175 h 206375"/>
                  <a:gd name="connsiteX5" fmla="*/ 0 w 711200"/>
                  <a:gd name="connsiteY5" fmla="*/ 0 h 20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1200" h="206375">
                    <a:moveTo>
                      <a:pt x="0" y="0"/>
                    </a:moveTo>
                    <a:cubicBezTo>
                      <a:pt x="1058" y="68792"/>
                      <a:pt x="2117" y="137583"/>
                      <a:pt x="3175" y="206375"/>
                    </a:cubicBezTo>
                    <a:lnTo>
                      <a:pt x="679450" y="206375"/>
                    </a:lnTo>
                    <a:lnTo>
                      <a:pt x="711200" y="98425"/>
                    </a:lnTo>
                    <a:lnTo>
                      <a:pt x="676275" y="317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157" name="流程图: 过程 156">
                <a:extLst>
                  <a:ext uri="{FF2B5EF4-FFF2-40B4-BE49-F238E27FC236}">
                    <a16:creationId xmlns:a16="http://schemas.microsoft.com/office/drawing/2014/main" id="{F5A3562E-C097-AE2A-8474-8F2DEC570D97}"/>
                  </a:ext>
                </a:extLst>
              </p:cNvPr>
              <p:cNvSpPr/>
              <p:nvPr/>
            </p:nvSpPr>
            <p:spPr bwMode="auto">
              <a:xfrm>
                <a:off x="2870641" y="3267969"/>
                <a:ext cx="3791960" cy="194784"/>
              </a:xfrm>
              <a:prstGeom prst="flowChartProcess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宋体" pitchFamily="2" charset="-122"/>
                </a:endParaRPr>
              </a:p>
            </p:txBody>
          </p:sp>
        </p:grp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A7252E1A-3B71-A23B-8F7E-A91693F74162}"/>
                </a:ext>
              </a:extLst>
            </p:cNvPr>
            <p:cNvGrpSpPr/>
            <p:nvPr/>
          </p:nvGrpSpPr>
          <p:grpSpPr>
            <a:xfrm>
              <a:off x="7378445" y="3608793"/>
              <a:ext cx="644833" cy="208523"/>
              <a:chOff x="7272395" y="3261745"/>
              <a:chExt cx="637583" cy="208523"/>
            </a:xfrm>
            <a:solidFill>
              <a:srgbClr val="B9E0FF"/>
            </a:solidFill>
          </p:grpSpPr>
          <p:sp>
            <p:nvSpPr>
              <p:cNvPr id="153" name="任意多边形: 形状 152">
                <a:extLst>
                  <a:ext uri="{FF2B5EF4-FFF2-40B4-BE49-F238E27FC236}">
                    <a16:creationId xmlns:a16="http://schemas.microsoft.com/office/drawing/2014/main" id="{316D8F73-817F-BE9E-3A9A-C706082B80F2}"/>
                  </a:ext>
                </a:extLst>
              </p:cNvPr>
              <p:cNvSpPr/>
              <p:nvPr/>
            </p:nvSpPr>
            <p:spPr bwMode="auto">
              <a:xfrm flipH="1">
                <a:off x="7272395" y="3261746"/>
                <a:ext cx="610555" cy="206375"/>
              </a:xfrm>
              <a:custGeom>
                <a:avLst/>
                <a:gdLst>
                  <a:gd name="connsiteX0" fmla="*/ 0 w 711200"/>
                  <a:gd name="connsiteY0" fmla="*/ 0 h 206375"/>
                  <a:gd name="connsiteX1" fmla="*/ 3175 w 711200"/>
                  <a:gd name="connsiteY1" fmla="*/ 206375 h 206375"/>
                  <a:gd name="connsiteX2" fmla="*/ 679450 w 711200"/>
                  <a:gd name="connsiteY2" fmla="*/ 206375 h 206375"/>
                  <a:gd name="connsiteX3" fmla="*/ 711200 w 711200"/>
                  <a:gd name="connsiteY3" fmla="*/ 98425 h 206375"/>
                  <a:gd name="connsiteX4" fmla="*/ 676275 w 711200"/>
                  <a:gd name="connsiteY4" fmla="*/ 3175 h 206375"/>
                  <a:gd name="connsiteX5" fmla="*/ 0 w 711200"/>
                  <a:gd name="connsiteY5" fmla="*/ 0 h 20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1200" h="206375">
                    <a:moveTo>
                      <a:pt x="0" y="0"/>
                    </a:moveTo>
                    <a:cubicBezTo>
                      <a:pt x="1058" y="68792"/>
                      <a:pt x="2117" y="137583"/>
                      <a:pt x="3175" y="206375"/>
                    </a:cubicBezTo>
                    <a:lnTo>
                      <a:pt x="679450" y="206375"/>
                    </a:lnTo>
                    <a:lnTo>
                      <a:pt x="711200" y="98425"/>
                    </a:lnTo>
                    <a:lnTo>
                      <a:pt x="676275" y="317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154" name="流程图: 过程 153">
                <a:extLst>
                  <a:ext uri="{FF2B5EF4-FFF2-40B4-BE49-F238E27FC236}">
                    <a16:creationId xmlns:a16="http://schemas.microsoft.com/office/drawing/2014/main" id="{739F814D-3018-EC74-4484-3B3E18CCC9FF}"/>
                  </a:ext>
                </a:extLst>
              </p:cNvPr>
              <p:cNvSpPr/>
              <p:nvPr/>
            </p:nvSpPr>
            <p:spPr bwMode="auto">
              <a:xfrm>
                <a:off x="7863960" y="3261745"/>
                <a:ext cx="46018" cy="208523"/>
              </a:xfrm>
              <a:prstGeom prst="flowChartProcess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宋体" pitchFamily="2" charset="-122"/>
                </a:endParaRPr>
              </a:p>
            </p:txBody>
          </p:sp>
        </p:grp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93EABF6B-ABFA-7351-1489-CD36A9F82251}"/>
                </a:ext>
              </a:extLst>
            </p:cNvPr>
            <p:cNvSpPr/>
            <p:nvPr/>
          </p:nvSpPr>
          <p:spPr bwMode="auto">
            <a:xfrm>
              <a:off x="1598300" y="3610948"/>
              <a:ext cx="711200" cy="206375"/>
            </a:xfrm>
            <a:custGeom>
              <a:avLst/>
              <a:gdLst>
                <a:gd name="connsiteX0" fmla="*/ 0 w 711200"/>
                <a:gd name="connsiteY0" fmla="*/ 0 h 206375"/>
                <a:gd name="connsiteX1" fmla="*/ 3175 w 711200"/>
                <a:gd name="connsiteY1" fmla="*/ 206375 h 206375"/>
                <a:gd name="connsiteX2" fmla="*/ 679450 w 711200"/>
                <a:gd name="connsiteY2" fmla="*/ 206375 h 206375"/>
                <a:gd name="connsiteX3" fmla="*/ 711200 w 711200"/>
                <a:gd name="connsiteY3" fmla="*/ 98425 h 206375"/>
                <a:gd name="connsiteX4" fmla="*/ 676275 w 711200"/>
                <a:gd name="connsiteY4" fmla="*/ 3175 h 206375"/>
                <a:gd name="connsiteX5" fmla="*/ 0 w 711200"/>
                <a:gd name="connsiteY5" fmla="*/ 0 h 20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1200" h="206375">
                  <a:moveTo>
                    <a:pt x="0" y="0"/>
                  </a:moveTo>
                  <a:cubicBezTo>
                    <a:pt x="1058" y="68792"/>
                    <a:pt x="2117" y="137583"/>
                    <a:pt x="3175" y="206375"/>
                  </a:cubicBezTo>
                  <a:lnTo>
                    <a:pt x="679450" y="206375"/>
                  </a:lnTo>
                  <a:lnTo>
                    <a:pt x="711200" y="98425"/>
                  </a:lnTo>
                  <a:lnTo>
                    <a:pt x="676275" y="31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E0FF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BCE518D7-0C45-706A-38A1-50683E381C64}"/>
                </a:ext>
              </a:extLst>
            </p:cNvPr>
            <p:cNvSpPr txBox="1"/>
            <p:nvPr/>
          </p:nvSpPr>
          <p:spPr>
            <a:xfrm>
              <a:off x="1035993" y="3578968"/>
              <a:ext cx="5437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OPPOSans M"/>
                  <a:cs typeface="Times New Roman" panose="02020603050405020304" pitchFamily="18" charset="0"/>
                </a:rPr>
                <a:t>TLU STATE</a:t>
              </a:r>
              <a:endParaRPr kumimoji="0" lang="zh-CN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OPPOSans M"/>
                <a:cs typeface="Times New Roman" panose="02020603050405020304" pitchFamily="18" charset="0"/>
              </a:endParaRPr>
            </a:p>
          </p:txBody>
        </p: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E0E6C68C-8FD8-B459-5CDD-E76AE6CC08E7}"/>
                </a:ext>
              </a:extLst>
            </p:cNvPr>
            <p:cNvGrpSpPr/>
            <p:nvPr/>
          </p:nvGrpSpPr>
          <p:grpSpPr>
            <a:xfrm>
              <a:off x="1599122" y="3611282"/>
              <a:ext cx="6426936" cy="203887"/>
              <a:chOff x="852998" y="3446506"/>
              <a:chExt cx="6426936" cy="203887"/>
            </a:xfrm>
          </p:grpSpPr>
          <p:grpSp>
            <p:nvGrpSpPr>
              <p:cNvPr id="136" name="组合 135">
                <a:extLst>
                  <a:ext uri="{FF2B5EF4-FFF2-40B4-BE49-F238E27FC236}">
                    <a16:creationId xmlns:a16="http://schemas.microsoft.com/office/drawing/2014/main" id="{6CA4AF02-78C0-1935-068C-8EEB12D7B763}"/>
                  </a:ext>
                </a:extLst>
              </p:cNvPr>
              <p:cNvGrpSpPr/>
              <p:nvPr/>
            </p:nvGrpSpPr>
            <p:grpSpPr>
              <a:xfrm>
                <a:off x="852998" y="3446506"/>
                <a:ext cx="5747521" cy="202607"/>
                <a:chOff x="849001" y="3447786"/>
                <a:chExt cx="5747521" cy="202607"/>
              </a:xfrm>
            </p:grpSpPr>
            <p:grpSp>
              <p:nvGrpSpPr>
                <p:cNvPr id="145" name="组合 144">
                  <a:extLst>
                    <a:ext uri="{FF2B5EF4-FFF2-40B4-BE49-F238E27FC236}">
                      <a16:creationId xmlns:a16="http://schemas.microsoft.com/office/drawing/2014/main" id="{23A6A8B4-BD19-EC52-E6D6-5B0DC0F37688}"/>
                    </a:ext>
                  </a:extLst>
                </p:cNvPr>
                <p:cNvGrpSpPr/>
                <p:nvPr/>
              </p:nvGrpSpPr>
              <p:grpSpPr>
                <a:xfrm>
                  <a:off x="849001" y="3447786"/>
                  <a:ext cx="5747521" cy="202605"/>
                  <a:chOff x="1193697" y="3447786"/>
                  <a:chExt cx="5747521" cy="202605"/>
                </a:xfrm>
              </p:grpSpPr>
              <p:cxnSp>
                <p:nvCxnSpPr>
                  <p:cNvPr id="150" name="直接连接符 149">
                    <a:extLst>
                      <a:ext uri="{FF2B5EF4-FFF2-40B4-BE49-F238E27FC236}">
                        <a16:creationId xmlns:a16="http://schemas.microsoft.com/office/drawing/2014/main" id="{BE28F923-7891-84F3-8532-C6AB3B76094A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1193697" y="3447787"/>
                    <a:ext cx="679674" cy="0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flat" cmpd="sng" algn="ctr">
                    <a:solidFill>
                      <a:sysClr val="windowText" lastClr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51" name="直接连接符 150">
                    <a:extLst>
                      <a:ext uri="{FF2B5EF4-FFF2-40B4-BE49-F238E27FC236}">
                        <a16:creationId xmlns:a16="http://schemas.microsoft.com/office/drawing/2014/main" id="{5DF33057-A1E9-CE5C-7A1D-3CB93C7A7163}"/>
                      </a:ext>
                    </a:extLst>
                  </p:cNvPr>
                  <p:cNvCxnSpPr/>
                  <p:nvPr/>
                </p:nvCxnSpPr>
                <p:spPr bwMode="auto">
                  <a:xfrm flipH="1" flipV="1">
                    <a:off x="1874337" y="3447786"/>
                    <a:ext cx="55140" cy="202605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flat" cmpd="sng" algn="ctr">
                    <a:solidFill>
                      <a:sysClr val="windowText" lastClr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52" name="直接连接符 151">
                    <a:extLst>
                      <a:ext uri="{FF2B5EF4-FFF2-40B4-BE49-F238E27FC236}">
                        <a16:creationId xmlns:a16="http://schemas.microsoft.com/office/drawing/2014/main" id="{9DEA89AE-A0E9-7687-C802-5701A85ED3C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1929477" y="3650391"/>
                    <a:ext cx="5011741" cy="0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flat" cmpd="sng" algn="ctr">
                    <a:solidFill>
                      <a:sysClr val="windowText" lastClr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146" name="组合 145">
                  <a:extLst>
                    <a:ext uri="{FF2B5EF4-FFF2-40B4-BE49-F238E27FC236}">
                      <a16:creationId xmlns:a16="http://schemas.microsoft.com/office/drawing/2014/main" id="{E576FC72-7E90-8E0F-6BC2-356CD5E98F38}"/>
                    </a:ext>
                  </a:extLst>
                </p:cNvPr>
                <p:cNvGrpSpPr/>
                <p:nvPr/>
              </p:nvGrpSpPr>
              <p:grpSpPr>
                <a:xfrm flipV="1">
                  <a:off x="849001" y="3447786"/>
                  <a:ext cx="5747521" cy="202607"/>
                  <a:chOff x="1193697" y="3447784"/>
                  <a:chExt cx="5747521" cy="202607"/>
                </a:xfrm>
              </p:grpSpPr>
              <p:cxnSp>
                <p:nvCxnSpPr>
                  <p:cNvPr id="147" name="直接连接符 146">
                    <a:extLst>
                      <a:ext uri="{FF2B5EF4-FFF2-40B4-BE49-F238E27FC236}">
                        <a16:creationId xmlns:a16="http://schemas.microsoft.com/office/drawing/2014/main" id="{1831A68F-1D6C-88C3-FA0C-A92E1A1A811C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1193697" y="3447784"/>
                    <a:ext cx="679674" cy="2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flat" cmpd="sng" algn="ctr">
                    <a:solidFill>
                      <a:sysClr val="windowText" lastClr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48" name="直接连接符 147">
                    <a:extLst>
                      <a:ext uri="{FF2B5EF4-FFF2-40B4-BE49-F238E27FC236}">
                        <a16:creationId xmlns:a16="http://schemas.microsoft.com/office/drawing/2014/main" id="{5D04BFB8-E736-766C-2219-F0FA077B5041}"/>
                      </a:ext>
                    </a:extLst>
                  </p:cNvPr>
                  <p:cNvCxnSpPr/>
                  <p:nvPr/>
                </p:nvCxnSpPr>
                <p:spPr bwMode="auto">
                  <a:xfrm flipH="1" flipV="1">
                    <a:off x="1874337" y="3447786"/>
                    <a:ext cx="55140" cy="202605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flat" cmpd="sng" algn="ctr">
                    <a:solidFill>
                      <a:sysClr val="windowText" lastClr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49" name="直接连接符 148">
                    <a:extLst>
                      <a:ext uri="{FF2B5EF4-FFF2-40B4-BE49-F238E27FC236}">
                        <a16:creationId xmlns:a16="http://schemas.microsoft.com/office/drawing/2014/main" id="{E3D4C421-2C60-EBCC-FE49-04EBC5008D1E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1929477" y="3650391"/>
                    <a:ext cx="5011741" cy="0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flat" cmpd="sng" algn="ctr">
                    <a:solidFill>
                      <a:sysClr val="windowText" lastClr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  <p:cxnSp>
            <p:nvCxnSpPr>
              <p:cNvPr id="137" name="直接连接符 136">
                <a:extLst>
                  <a:ext uri="{FF2B5EF4-FFF2-40B4-BE49-F238E27FC236}">
                    <a16:creationId xmlns:a16="http://schemas.microsoft.com/office/drawing/2014/main" id="{ADBF98F4-9A5D-9B69-B51B-4AD88D3C25E6}"/>
                  </a:ext>
                </a:extLst>
              </p:cNvPr>
              <p:cNvCxnSpPr/>
              <p:nvPr/>
            </p:nvCxnSpPr>
            <p:spPr bwMode="auto">
              <a:xfrm>
                <a:off x="852998" y="3446506"/>
                <a:ext cx="0" cy="202605"/>
              </a:xfrm>
              <a:prstGeom prst="line">
                <a:avLst/>
              </a:prstGeom>
              <a:solidFill>
                <a:srgbClr val="FFFF00"/>
              </a:solidFill>
              <a:ln w="1587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138" name="组合 137">
                <a:extLst>
                  <a:ext uri="{FF2B5EF4-FFF2-40B4-BE49-F238E27FC236}">
                    <a16:creationId xmlns:a16="http://schemas.microsoft.com/office/drawing/2014/main" id="{6EB93B6B-CEC1-96D8-DE7A-E3E6673E2093}"/>
                  </a:ext>
                </a:extLst>
              </p:cNvPr>
              <p:cNvGrpSpPr/>
              <p:nvPr/>
            </p:nvGrpSpPr>
            <p:grpSpPr>
              <a:xfrm>
                <a:off x="6604209" y="3447788"/>
                <a:ext cx="675725" cy="202605"/>
                <a:chOff x="1529641" y="3447786"/>
                <a:chExt cx="675725" cy="202605"/>
              </a:xfrm>
            </p:grpSpPr>
            <p:grpSp>
              <p:nvGrpSpPr>
                <p:cNvPr id="139" name="组合 138">
                  <a:extLst>
                    <a:ext uri="{FF2B5EF4-FFF2-40B4-BE49-F238E27FC236}">
                      <a16:creationId xmlns:a16="http://schemas.microsoft.com/office/drawing/2014/main" id="{DBD9FFC0-06DD-A1F1-FD24-885DB13AD3A2}"/>
                    </a:ext>
                  </a:extLst>
                </p:cNvPr>
                <p:cNvGrpSpPr/>
                <p:nvPr/>
              </p:nvGrpSpPr>
              <p:grpSpPr>
                <a:xfrm>
                  <a:off x="1529641" y="3447786"/>
                  <a:ext cx="675725" cy="202605"/>
                  <a:chOff x="1874337" y="3447786"/>
                  <a:chExt cx="675725" cy="202605"/>
                </a:xfrm>
              </p:grpSpPr>
              <p:cxnSp>
                <p:nvCxnSpPr>
                  <p:cNvPr id="143" name="直接连接符 142">
                    <a:extLst>
                      <a:ext uri="{FF2B5EF4-FFF2-40B4-BE49-F238E27FC236}">
                        <a16:creationId xmlns:a16="http://schemas.microsoft.com/office/drawing/2014/main" id="{5B203680-FD78-5D2F-9CC5-B590912C5B43}"/>
                      </a:ext>
                    </a:extLst>
                  </p:cNvPr>
                  <p:cNvCxnSpPr/>
                  <p:nvPr/>
                </p:nvCxnSpPr>
                <p:spPr bwMode="auto">
                  <a:xfrm flipH="1" flipV="1">
                    <a:off x="1874337" y="3447786"/>
                    <a:ext cx="55140" cy="202605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flat" cmpd="sng" algn="ctr">
                    <a:solidFill>
                      <a:sysClr val="windowText" lastClr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44" name="直接连接符 143">
                    <a:extLst>
                      <a:ext uri="{FF2B5EF4-FFF2-40B4-BE49-F238E27FC236}">
                        <a16:creationId xmlns:a16="http://schemas.microsoft.com/office/drawing/2014/main" id="{585FFF8C-D99A-30D2-FD33-A0B1C8C4C4F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1929477" y="3650391"/>
                    <a:ext cx="620585" cy="0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flat" cmpd="sng" algn="ctr">
                    <a:solidFill>
                      <a:sysClr val="windowText" lastClr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140" name="组合 139">
                  <a:extLst>
                    <a:ext uri="{FF2B5EF4-FFF2-40B4-BE49-F238E27FC236}">
                      <a16:creationId xmlns:a16="http://schemas.microsoft.com/office/drawing/2014/main" id="{1E584D4A-8B75-C8EA-8D51-32A0E827A6CF}"/>
                    </a:ext>
                  </a:extLst>
                </p:cNvPr>
                <p:cNvGrpSpPr/>
                <p:nvPr/>
              </p:nvGrpSpPr>
              <p:grpSpPr>
                <a:xfrm flipV="1">
                  <a:off x="1529641" y="3447786"/>
                  <a:ext cx="675725" cy="202605"/>
                  <a:chOff x="1874337" y="3447786"/>
                  <a:chExt cx="675725" cy="202605"/>
                </a:xfrm>
              </p:grpSpPr>
              <p:cxnSp>
                <p:nvCxnSpPr>
                  <p:cNvPr id="141" name="直接连接符 140">
                    <a:extLst>
                      <a:ext uri="{FF2B5EF4-FFF2-40B4-BE49-F238E27FC236}">
                        <a16:creationId xmlns:a16="http://schemas.microsoft.com/office/drawing/2014/main" id="{423CC508-A881-E76B-F9B8-2E47A5134307}"/>
                      </a:ext>
                    </a:extLst>
                  </p:cNvPr>
                  <p:cNvCxnSpPr/>
                  <p:nvPr/>
                </p:nvCxnSpPr>
                <p:spPr bwMode="auto">
                  <a:xfrm flipH="1" flipV="1">
                    <a:off x="1874337" y="3447786"/>
                    <a:ext cx="55140" cy="202605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flat" cmpd="sng" algn="ctr">
                    <a:solidFill>
                      <a:sysClr val="windowText" lastClr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42" name="直接连接符 141">
                    <a:extLst>
                      <a:ext uri="{FF2B5EF4-FFF2-40B4-BE49-F238E27FC236}">
                        <a16:creationId xmlns:a16="http://schemas.microsoft.com/office/drawing/2014/main" id="{5A28861D-2B65-2C0D-F90A-A1B0871F366F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1929477" y="3650391"/>
                    <a:ext cx="620585" cy="0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flat" cmpd="sng" algn="ctr">
                    <a:solidFill>
                      <a:sysClr val="windowText" lastClr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</p:grp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89D9A50B-DDB4-EBFD-E759-1067F222D24A}"/>
                </a:ext>
              </a:extLst>
            </p:cNvPr>
            <p:cNvSpPr txBox="1"/>
            <p:nvPr/>
          </p:nvSpPr>
          <p:spPr>
            <a:xfrm>
              <a:off x="4375974" y="3581176"/>
              <a:ext cx="8970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VETO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FBD0576E-F08D-8C27-BEB4-F883C8BCF7A4}"/>
                </a:ext>
              </a:extLst>
            </p:cNvPr>
            <p:cNvSpPr txBox="1"/>
            <p:nvPr/>
          </p:nvSpPr>
          <p:spPr>
            <a:xfrm>
              <a:off x="1502088" y="3581176"/>
              <a:ext cx="8970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ACTIVE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9FE1E4F3-BD03-F3DB-AF5F-BFE09E1ACB7E}"/>
                </a:ext>
              </a:extLst>
            </p:cNvPr>
            <p:cNvSpPr txBox="1"/>
            <p:nvPr/>
          </p:nvSpPr>
          <p:spPr>
            <a:xfrm>
              <a:off x="7253558" y="3581176"/>
              <a:ext cx="89707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ACTIVE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44FBAAEF-E757-B26F-F07F-672B2204EACE}"/>
                </a:ext>
              </a:extLst>
            </p:cNvPr>
            <p:cNvSpPr txBox="1"/>
            <p:nvPr/>
          </p:nvSpPr>
          <p:spPr>
            <a:xfrm>
              <a:off x="1035993" y="3156551"/>
              <a:ext cx="5437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OPPOSans M"/>
                  <a:cs typeface="Times New Roman" panose="02020603050405020304" pitchFamily="18" charset="0"/>
                </a:rPr>
                <a:t>DUT CLOCK</a:t>
              </a:r>
              <a:endParaRPr kumimoji="0" lang="zh-CN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OPPOSans M"/>
                <a:cs typeface="Times New Roman" panose="02020603050405020304" pitchFamily="18" charset="0"/>
              </a:endParaRPr>
            </a:p>
          </p:txBody>
        </p:sp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2B212BF0-EAD4-17EE-CE0B-4F706C228C3D}"/>
                </a:ext>
              </a:extLst>
            </p:cNvPr>
            <p:cNvGrpSpPr/>
            <p:nvPr/>
          </p:nvGrpSpPr>
          <p:grpSpPr>
            <a:xfrm>
              <a:off x="1598016" y="3184893"/>
              <a:ext cx="6425262" cy="202606"/>
              <a:chOff x="1491966" y="2837844"/>
              <a:chExt cx="6425262" cy="202606"/>
            </a:xfrm>
          </p:grpSpPr>
          <p:cxnSp>
            <p:nvCxnSpPr>
              <p:cNvPr id="68" name="直接连接符 67">
                <a:extLst>
                  <a:ext uri="{FF2B5EF4-FFF2-40B4-BE49-F238E27FC236}">
                    <a16:creationId xmlns:a16="http://schemas.microsoft.com/office/drawing/2014/main" id="{1E5D5F72-0594-CD3F-6E68-4E303C616760}"/>
                  </a:ext>
                </a:extLst>
              </p:cNvPr>
              <p:cNvCxnSpPr/>
              <p:nvPr/>
            </p:nvCxnSpPr>
            <p:spPr bwMode="auto">
              <a:xfrm flipV="1">
                <a:off x="1491966" y="3040449"/>
                <a:ext cx="6425262" cy="1"/>
              </a:xfrm>
              <a:prstGeom prst="line">
                <a:avLst/>
              </a:prstGeom>
              <a:solidFill>
                <a:srgbClr val="FFFF00"/>
              </a:solidFill>
              <a:ln w="1587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69" name="组合 68">
                <a:extLst>
                  <a:ext uri="{FF2B5EF4-FFF2-40B4-BE49-F238E27FC236}">
                    <a16:creationId xmlns:a16="http://schemas.microsoft.com/office/drawing/2014/main" id="{724DED0A-C1DF-B756-1A48-2A2A13735F3D}"/>
                  </a:ext>
                </a:extLst>
              </p:cNvPr>
              <p:cNvGrpSpPr/>
              <p:nvPr/>
            </p:nvGrpSpPr>
            <p:grpSpPr>
              <a:xfrm>
                <a:off x="3185379" y="2837844"/>
                <a:ext cx="3716787" cy="202605"/>
                <a:chOff x="2545414" y="3020116"/>
                <a:chExt cx="3716787" cy="202605"/>
              </a:xfrm>
            </p:grpSpPr>
            <p:grpSp>
              <p:nvGrpSpPr>
                <p:cNvPr id="70" name="组合 69">
                  <a:extLst>
                    <a:ext uri="{FF2B5EF4-FFF2-40B4-BE49-F238E27FC236}">
                      <a16:creationId xmlns:a16="http://schemas.microsoft.com/office/drawing/2014/main" id="{A9DD7A7C-B6C9-B77A-48FD-1B35B7B34EE3}"/>
                    </a:ext>
                  </a:extLst>
                </p:cNvPr>
                <p:cNvGrpSpPr/>
                <p:nvPr/>
              </p:nvGrpSpPr>
              <p:grpSpPr>
                <a:xfrm>
                  <a:off x="2545414" y="3020116"/>
                  <a:ext cx="334747" cy="202605"/>
                  <a:chOff x="6606869" y="1736812"/>
                  <a:chExt cx="334747" cy="202605"/>
                </a:xfrm>
              </p:grpSpPr>
              <p:cxnSp>
                <p:nvCxnSpPr>
                  <p:cNvPr id="131" name="直接连接符 130">
                    <a:extLst>
                      <a:ext uri="{FF2B5EF4-FFF2-40B4-BE49-F238E27FC236}">
                        <a16:creationId xmlns:a16="http://schemas.microsoft.com/office/drawing/2014/main" id="{7DC1E26A-BFA5-E0B5-5C64-0EB4B711AEC2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6606869" y="1736812"/>
                    <a:ext cx="0" cy="202605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32" name="直接连接符 131">
                    <a:extLst>
                      <a:ext uri="{FF2B5EF4-FFF2-40B4-BE49-F238E27FC236}">
                        <a16:creationId xmlns:a16="http://schemas.microsoft.com/office/drawing/2014/main" id="{DA5FC2D6-4277-E3AF-D861-28250249777E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6774243" y="1736812"/>
                    <a:ext cx="0" cy="202605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33" name="直接连接符 132">
                    <a:extLst>
                      <a:ext uri="{FF2B5EF4-FFF2-40B4-BE49-F238E27FC236}">
                        <a16:creationId xmlns:a16="http://schemas.microsoft.com/office/drawing/2014/main" id="{5526D76E-B82C-2E0F-30CF-E420B8793CD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06869" y="1736812"/>
                    <a:ext cx="167374" cy="0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34" name="直接连接符 133">
                    <a:extLst>
                      <a:ext uri="{FF2B5EF4-FFF2-40B4-BE49-F238E27FC236}">
                        <a16:creationId xmlns:a16="http://schemas.microsoft.com/office/drawing/2014/main" id="{9E308603-46F7-12E4-6504-3D2F6A3C01C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774243" y="1939417"/>
                    <a:ext cx="167373" cy="0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35" name="直接连接符 134">
                    <a:extLst>
                      <a:ext uri="{FF2B5EF4-FFF2-40B4-BE49-F238E27FC236}">
                        <a16:creationId xmlns:a16="http://schemas.microsoft.com/office/drawing/2014/main" id="{AE9BE401-B3CF-FDA7-C5D8-0520994ED4C3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6606869" y="1795417"/>
                    <a:ext cx="0" cy="144000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triangle" w="sm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71" name="组合 70">
                  <a:extLst>
                    <a:ext uri="{FF2B5EF4-FFF2-40B4-BE49-F238E27FC236}">
                      <a16:creationId xmlns:a16="http://schemas.microsoft.com/office/drawing/2014/main" id="{E1AC80C8-72B0-C0C8-7599-EB159B9FF748}"/>
                    </a:ext>
                  </a:extLst>
                </p:cNvPr>
                <p:cNvGrpSpPr/>
                <p:nvPr/>
              </p:nvGrpSpPr>
              <p:grpSpPr>
                <a:xfrm>
                  <a:off x="2883618" y="3020116"/>
                  <a:ext cx="334747" cy="202605"/>
                  <a:chOff x="6606869" y="1736812"/>
                  <a:chExt cx="334747" cy="202605"/>
                </a:xfrm>
              </p:grpSpPr>
              <p:cxnSp>
                <p:nvCxnSpPr>
                  <p:cNvPr id="126" name="直接连接符 125">
                    <a:extLst>
                      <a:ext uri="{FF2B5EF4-FFF2-40B4-BE49-F238E27FC236}">
                        <a16:creationId xmlns:a16="http://schemas.microsoft.com/office/drawing/2014/main" id="{151ECF8C-3FB2-EE7A-1080-DBA6BB2BBA59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6606869" y="1736812"/>
                    <a:ext cx="0" cy="202605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27" name="直接连接符 126">
                    <a:extLst>
                      <a:ext uri="{FF2B5EF4-FFF2-40B4-BE49-F238E27FC236}">
                        <a16:creationId xmlns:a16="http://schemas.microsoft.com/office/drawing/2014/main" id="{FCEE9EBA-9803-466B-B5C3-C4B9430AB98C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6774243" y="1736812"/>
                    <a:ext cx="0" cy="202605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28" name="直接连接符 127">
                    <a:extLst>
                      <a:ext uri="{FF2B5EF4-FFF2-40B4-BE49-F238E27FC236}">
                        <a16:creationId xmlns:a16="http://schemas.microsoft.com/office/drawing/2014/main" id="{824EA055-91F6-8A08-B15E-EC13C0FC450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06869" y="1736812"/>
                    <a:ext cx="167374" cy="0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29" name="直接连接符 128">
                    <a:extLst>
                      <a:ext uri="{FF2B5EF4-FFF2-40B4-BE49-F238E27FC236}">
                        <a16:creationId xmlns:a16="http://schemas.microsoft.com/office/drawing/2014/main" id="{BD8387A0-D248-CB44-A998-5E0A02C3BD1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774243" y="1939417"/>
                    <a:ext cx="167373" cy="0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30" name="直接连接符 129">
                    <a:extLst>
                      <a:ext uri="{FF2B5EF4-FFF2-40B4-BE49-F238E27FC236}">
                        <a16:creationId xmlns:a16="http://schemas.microsoft.com/office/drawing/2014/main" id="{4B9B50D8-2C80-E584-9CFB-7DE67412F87D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6606869" y="1795417"/>
                    <a:ext cx="0" cy="144000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triangle" w="sm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72" name="组合 71">
                  <a:extLst>
                    <a:ext uri="{FF2B5EF4-FFF2-40B4-BE49-F238E27FC236}">
                      <a16:creationId xmlns:a16="http://schemas.microsoft.com/office/drawing/2014/main" id="{0E626166-A85B-C602-E6F2-A2F221191E69}"/>
                    </a:ext>
                  </a:extLst>
                </p:cNvPr>
                <p:cNvGrpSpPr/>
                <p:nvPr/>
              </p:nvGrpSpPr>
              <p:grpSpPr>
                <a:xfrm>
                  <a:off x="3221822" y="3020116"/>
                  <a:ext cx="334747" cy="202605"/>
                  <a:chOff x="6606869" y="1736812"/>
                  <a:chExt cx="334747" cy="202605"/>
                </a:xfrm>
              </p:grpSpPr>
              <p:cxnSp>
                <p:nvCxnSpPr>
                  <p:cNvPr id="121" name="直接连接符 120">
                    <a:extLst>
                      <a:ext uri="{FF2B5EF4-FFF2-40B4-BE49-F238E27FC236}">
                        <a16:creationId xmlns:a16="http://schemas.microsoft.com/office/drawing/2014/main" id="{A1B45F83-F329-4EAA-58F2-A209FDEF0C32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6606869" y="1736812"/>
                    <a:ext cx="0" cy="202605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22" name="直接连接符 121">
                    <a:extLst>
                      <a:ext uri="{FF2B5EF4-FFF2-40B4-BE49-F238E27FC236}">
                        <a16:creationId xmlns:a16="http://schemas.microsoft.com/office/drawing/2014/main" id="{5E7AA215-DDBA-1C39-5B5C-3BDF98789F62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6774243" y="1736812"/>
                    <a:ext cx="0" cy="202605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23" name="直接连接符 122">
                    <a:extLst>
                      <a:ext uri="{FF2B5EF4-FFF2-40B4-BE49-F238E27FC236}">
                        <a16:creationId xmlns:a16="http://schemas.microsoft.com/office/drawing/2014/main" id="{3954821F-B822-3A4B-0801-E22C6A7B9325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06869" y="1736812"/>
                    <a:ext cx="167374" cy="0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24" name="直接连接符 123">
                    <a:extLst>
                      <a:ext uri="{FF2B5EF4-FFF2-40B4-BE49-F238E27FC236}">
                        <a16:creationId xmlns:a16="http://schemas.microsoft.com/office/drawing/2014/main" id="{4DD73F21-D4AE-8610-2DBE-90BE218EB3E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774243" y="1939417"/>
                    <a:ext cx="167373" cy="0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25" name="直接连接符 124">
                    <a:extLst>
                      <a:ext uri="{FF2B5EF4-FFF2-40B4-BE49-F238E27FC236}">
                        <a16:creationId xmlns:a16="http://schemas.microsoft.com/office/drawing/2014/main" id="{87CA1B6B-1683-F164-27A8-E6ACC4A2B54F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6606869" y="1795417"/>
                    <a:ext cx="0" cy="144000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triangle" w="sm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73" name="组合 72">
                  <a:extLst>
                    <a:ext uri="{FF2B5EF4-FFF2-40B4-BE49-F238E27FC236}">
                      <a16:creationId xmlns:a16="http://schemas.microsoft.com/office/drawing/2014/main" id="{102C1A1A-401E-B656-D25E-3344921BB27B}"/>
                    </a:ext>
                  </a:extLst>
                </p:cNvPr>
                <p:cNvGrpSpPr/>
                <p:nvPr/>
              </p:nvGrpSpPr>
              <p:grpSpPr>
                <a:xfrm>
                  <a:off x="3560026" y="3020116"/>
                  <a:ext cx="334747" cy="202605"/>
                  <a:chOff x="6606869" y="1736812"/>
                  <a:chExt cx="334747" cy="202605"/>
                </a:xfrm>
              </p:grpSpPr>
              <p:cxnSp>
                <p:nvCxnSpPr>
                  <p:cNvPr id="116" name="直接连接符 115">
                    <a:extLst>
                      <a:ext uri="{FF2B5EF4-FFF2-40B4-BE49-F238E27FC236}">
                        <a16:creationId xmlns:a16="http://schemas.microsoft.com/office/drawing/2014/main" id="{E61D5545-B531-52CA-D2EA-EF9CA1055BBC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6606869" y="1736812"/>
                    <a:ext cx="0" cy="202605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17" name="直接连接符 116">
                    <a:extLst>
                      <a:ext uri="{FF2B5EF4-FFF2-40B4-BE49-F238E27FC236}">
                        <a16:creationId xmlns:a16="http://schemas.microsoft.com/office/drawing/2014/main" id="{1241E748-E97F-AE37-CEBD-CFBDD3E956BF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6774243" y="1736812"/>
                    <a:ext cx="0" cy="202605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18" name="直接连接符 117">
                    <a:extLst>
                      <a:ext uri="{FF2B5EF4-FFF2-40B4-BE49-F238E27FC236}">
                        <a16:creationId xmlns:a16="http://schemas.microsoft.com/office/drawing/2014/main" id="{4AF708AF-B968-AABA-E0FC-E06495D566E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06869" y="1736812"/>
                    <a:ext cx="167374" cy="0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19" name="直接连接符 118">
                    <a:extLst>
                      <a:ext uri="{FF2B5EF4-FFF2-40B4-BE49-F238E27FC236}">
                        <a16:creationId xmlns:a16="http://schemas.microsoft.com/office/drawing/2014/main" id="{E3E529D2-97A7-3FBE-4A8C-14341C4D3F5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774243" y="1939417"/>
                    <a:ext cx="167373" cy="0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20" name="直接连接符 119">
                    <a:extLst>
                      <a:ext uri="{FF2B5EF4-FFF2-40B4-BE49-F238E27FC236}">
                        <a16:creationId xmlns:a16="http://schemas.microsoft.com/office/drawing/2014/main" id="{90E9E046-FEA0-ADB0-62A3-909D674993A9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6606869" y="1795417"/>
                    <a:ext cx="0" cy="144000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triangle" w="sm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74" name="组合 73">
                  <a:extLst>
                    <a:ext uri="{FF2B5EF4-FFF2-40B4-BE49-F238E27FC236}">
                      <a16:creationId xmlns:a16="http://schemas.microsoft.com/office/drawing/2014/main" id="{5603746D-D3BA-78A6-B63C-85B96F381741}"/>
                    </a:ext>
                  </a:extLst>
                </p:cNvPr>
                <p:cNvGrpSpPr/>
                <p:nvPr/>
              </p:nvGrpSpPr>
              <p:grpSpPr>
                <a:xfrm>
                  <a:off x="3898230" y="3020116"/>
                  <a:ext cx="334747" cy="202605"/>
                  <a:chOff x="6606869" y="1736812"/>
                  <a:chExt cx="334747" cy="202605"/>
                </a:xfrm>
              </p:grpSpPr>
              <p:cxnSp>
                <p:nvCxnSpPr>
                  <p:cNvPr id="111" name="直接连接符 110">
                    <a:extLst>
                      <a:ext uri="{FF2B5EF4-FFF2-40B4-BE49-F238E27FC236}">
                        <a16:creationId xmlns:a16="http://schemas.microsoft.com/office/drawing/2014/main" id="{B52141A4-6A2F-6232-0738-925880534AA7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6606869" y="1736812"/>
                    <a:ext cx="0" cy="202605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12" name="直接连接符 111">
                    <a:extLst>
                      <a:ext uri="{FF2B5EF4-FFF2-40B4-BE49-F238E27FC236}">
                        <a16:creationId xmlns:a16="http://schemas.microsoft.com/office/drawing/2014/main" id="{0FE0BEEF-4FA7-6D2F-B930-172F7EEAA50C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6774243" y="1736812"/>
                    <a:ext cx="0" cy="202605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13" name="直接连接符 112">
                    <a:extLst>
                      <a:ext uri="{FF2B5EF4-FFF2-40B4-BE49-F238E27FC236}">
                        <a16:creationId xmlns:a16="http://schemas.microsoft.com/office/drawing/2014/main" id="{A9FAF144-A771-82C8-9045-805D0D254FE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06869" y="1736812"/>
                    <a:ext cx="167374" cy="0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14" name="直接连接符 113">
                    <a:extLst>
                      <a:ext uri="{FF2B5EF4-FFF2-40B4-BE49-F238E27FC236}">
                        <a16:creationId xmlns:a16="http://schemas.microsoft.com/office/drawing/2014/main" id="{CAD4E191-5797-069D-5975-E392BD601B45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774243" y="1939417"/>
                    <a:ext cx="167373" cy="0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15" name="直接连接符 114">
                    <a:extLst>
                      <a:ext uri="{FF2B5EF4-FFF2-40B4-BE49-F238E27FC236}">
                        <a16:creationId xmlns:a16="http://schemas.microsoft.com/office/drawing/2014/main" id="{BB5CC61E-A289-6DF5-EF55-7F4B0B72F2D3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6606869" y="1795417"/>
                    <a:ext cx="0" cy="144000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triangle" w="sm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75" name="组合 74">
                  <a:extLst>
                    <a:ext uri="{FF2B5EF4-FFF2-40B4-BE49-F238E27FC236}">
                      <a16:creationId xmlns:a16="http://schemas.microsoft.com/office/drawing/2014/main" id="{5C28CAC4-15D3-C13B-FF4F-8CD4752AA979}"/>
                    </a:ext>
                  </a:extLst>
                </p:cNvPr>
                <p:cNvGrpSpPr/>
                <p:nvPr/>
              </p:nvGrpSpPr>
              <p:grpSpPr>
                <a:xfrm>
                  <a:off x="4236434" y="3020116"/>
                  <a:ext cx="334747" cy="202605"/>
                  <a:chOff x="6606869" y="1736812"/>
                  <a:chExt cx="334747" cy="202605"/>
                </a:xfrm>
              </p:grpSpPr>
              <p:cxnSp>
                <p:nvCxnSpPr>
                  <p:cNvPr id="106" name="直接连接符 105">
                    <a:extLst>
                      <a:ext uri="{FF2B5EF4-FFF2-40B4-BE49-F238E27FC236}">
                        <a16:creationId xmlns:a16="http://schemas.microsoft.com/office/drawing/2014/main" id="{887DC0CA-00DF-EAA8-BCE5-2A414B1D30BD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6606869" y="1736812"/>
                    <a:ext cx="0" cy="202605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07" name="直接连接符 106">
                    <a:extLst>
                      <a:ext uri="{FF2B5EF4-FFF2-40B4-BE49-F238E27FC236}">
                        <a16:creationId xmlns:a16="http://schemas.microsoft.com/office/drawing/2014/main" id="{5427F91A-CCEF-88B8-F89E-5C7E8F626BEA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6774243" y="1736812"/>
                    <a:ext cx="0" cy="202605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08" name="直接连接符 107">
                    <a:extLst>
                      <a:ext uri="{FF2B5EF4-FFF2-40B4-BE49-F238E27FC236}">
                        <a16:creationId xmlns:a16="http://schemas.microsoft.com/office/drawing/2014/main" id="{895B31DB-1418-E941-C258-1A91EE0E650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06869" y="1736812"/>
                    <a:ext cx="167374" cy="0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09" name="直接连接符 108">
                    <a:extLst>
                      <a:ext uri="{FF2B5EF4-FFF2-40B4-BE49-F238E27FC236}">
                        <a16:creationId xmlns:a16="http://schemas.microsoft.com/office/drawing/2014/main" id="{DF421564-7D34-B128-EDEB-FA33CAC3E64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774243" y="1939417"/>
                    <a:ext cx="167373" cy="0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10" name="直接连接符 109">
                    <a:extLst>
                      <a:ext uri="{FF2B5EF4-FFF2-40B4-BE49-F238E27FC236}">
                        <a16:creationId xmlns:a16="http://schemas.microsoft.com/office/drawing/2014/main" id="{7FA850C2-4A03-A5E8-0B5F-68ABB560C8A2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6606869" y="1795417"/>
                    <a:ext cx="0" cy="144000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triangle" w="sm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76" name="组合 75">
                  <a:extLst>
                    <a:ext uri="{FF2B5EF4-FFF2-40B4-BE49-F238E27FC236}">
                      <a16:creationId xmlns:a16="http://schemas.microsoft.com/office/drawing/2014/main" id="{1EE665F2-8C1E-3500-89CA-4EEBA521DEFA}"/>
                    </a:ext>
                  </a:extLst>
                </p:cNvPr>
                <p:cNvGrpSpPr/>
                <p:nvPr/>
              </p:nvGrpSpPr>
              <p:grpSpPr>
                <a:xfrm>
                  <a:off x="4574638" y="3020116"/>
                  <a:ext cx="334747" cy="202605"/>
                  <a:chOff x="6606869" y="1736812"/>
                  <a:chExt cx="334747" cy="202605"/>
                </a:xfrm>
              </p:grpSpPr>
              <p:cxnSp>
                <p:nvCxnSpPr>
                  <p:cNvPr id="101" name="直接连接符 100">
                    <a:extLst>
                      <a:ext uri="{FF2B5EF4-FFF2-40B4-BE49-F238E27FC236}">
                        <a16:creationId xmlns:a16="http://schemas.microsoft.com/office/drawing/2014/main" id="{FD4D4B0A-8626-5105-BEB9-06775C42A409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6606869" y="1736812"/>
                    <a:ext cx="0" cy="202605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02" name="直接连接符 101">
                    <a:extLst>
                      <a:ext uri="{FF2B5EF4-FFF2-40B4-BE49-F238E27FC236}">
                        <a16:creationId xmlns:a16="http://schemas.microsoft.com/office/drawing/2014/main" id="{F6E4357A-E37A-25F7-E9CD-90AC89951ACE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6774243" y="1736812"/>
                    <a:ext cx="0" cy="202605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03" name="直接连接符 102">
                    <a:extLst>
                      <a:ext uri="{FF2B5EF4-FFF2-40B4-BE49-F238E27FC236}">
                        <a16:creationId xmlns:a16="http://schemas.microsoft.com/office/drawing/2014/main" id="{55D9EA9D-EC80-2AD7-B6AE-7BF294C41D0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06869" y="1736812"/>
                    <a:ext cx="167374" cy="0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04" name="直接连接符 103">
                    <a:extLst>
                      <a:ext uri="{FF2B5EF4-FFF2-40B4-BE49-F238E27FC236}">
                        <a16:creationId xmlns:a16="http://schemas.microsoft.com/office/drawing/2014/main" id="{366F8125-93B8-ABEB-FD56-436C9146FEE5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774243" y="1939417"/>
                    <a:ext cx="167373" cy="0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05" name="直接连接符 104">
                    <a:extLst>
                      <a:ext uri="{FF2B5EF4-FFF2-40B4-BE49-F238E27FC236}">
                        <a16:creationId xmlns:a16="http://schemas.microsoft.com/office/drawing/2014/main" id="{F4FC376D-7AAF-5E62-87A1-6C32105313BB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6606869" y="1795417"/>
                    <a:ext cx="0" cy="144000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triangle" w="sm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77" name="组合 76">
                  <a:extLst>
                    <a:ext uri="{FF2B5EF4-FFF2-40B4-BE49-F238E27FC236}">
                      <a16:creationId xmlns:a16="http://schemas.microsoft.com/office/drawing/2014/main" id="{1D4439AA-37F0-3DA1-7AE5-9B5496AB6CC5}"/>
                    </a:ext>
                  </a:extLst>
                </p:cNvPr>
                <p:cNvGrpSpPr/>
                <p:nvPr/>
              </p:nvGrpSpPr>
              <p:grpSpPr>
                <a:xfrm>
                  <a:off x="4912842" y="3020116"/>
                  <a:ext cx="334747" cy="202605"/>
                  <a:chOff x="6606869" y="1736812"/>
                  <a:chExt cx="334747" cy="202605"/>
                </a:xfrm>
              </p:grpSpPr>
              <p:cxnSp>
                <p:nvCxnSpPr>
                  <p:cNvPr id="96" name="直接连接符 95">
                    <a:extLst>
                      <a:ext uri="{FF2B5EF4-FFF2-40B4-BE49-F238E27FC236}">
                        <a16:creationId xmlns:a16="http://schemas.microsoft.com/office/drawing/2014/main" id="{84529883-E984-980E-DD02-1FA4C9937450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6606869" y="1736812"/>
                    <a:ext cx="0" cy="202605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97" name="直接连接符 96">
                    <a:extLst>
                      <a:ext uri="{FF2B5EF4-FFF2-40B4-BE49-F238E27FC236}">
                        <a16:creationId xmlns:a16="http://schemas.microsoft.com/office/drawing/2014/main" id="{AABB787B-659D-27AA-0958-F7365494BA08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6774243" y="1736812"/>
                    <a:ext cx="0" cy="202605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98" name="直接连接符 97">
                    <a:extLst>
                      <a:ext uri="{FF2B5EF4-FFF2-40B4-BE49-F238E27FC236}">
                        <a16:creationId xmlns:a16="http://schemas.microsoft.com/office/drawing/2014/main" id="{19DC6C35-5718-37A3-E170-607DF8D5150C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06869" y="1736812"/>
                    <a:ext cx="167374" cy="0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99" name="直接连接符 98">
                    <a:extLst>
                      <a:ext uri="{FF2B5EF4-FFF2-40B4-BE49-F238E27FC236}">
                        <a16:creationId xmlns:a16="http://schemas.microsoft.com/office/drawing/2014/main" id="{64919D24-02A2-6BEC-D894-6B4EF809826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774243" y="1939417"/>
                    <a:ext cx="167373" cy="0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00" name="直接连接符 99">
                    <a:extLst>
                      <a:ext uri="{FF2B5EF4-FFF2-40B4-BE49-F238E27FC236}">
                        <a16:creationId xmlns:a16="http://schemas.microsoft.com/office/drawing/2014/main" id="{9E21DB7C-83E4-C7E7-8D52-7B2883D01446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6606869" y="1795417"/>
                    <a:ext cx="0" cy="144000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triangle" w="sm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78" name="组合 77">
                  <a:extLst>
                    <a:ext uri="{FF2B5EF4-FFF2-40B4-BE49-F238E27FC236}">
                      <a16:creationId xmlns:a16="http://schemas.microsoft.com/office/drawing/2014/main" id="{6A9E1436-34E0-E05C-8FA9-80CE4D6BC061}"/>
                    </a:ext>
                  </a:extLst>
                </p:cNvPr>
                <p:cNvGrpSpPr/>
                <p:nvPr/>
              </p:nvGrpSpPr>
              <p:grpSpPr>
                <a:xfrm>
                  <a:off x="5251046" y="3020116"/>
                  <a:ext cx="334747" cy="202605"/>
                  <a:chOff x="6606869" y="1736812"/>
                  <a:chExt cx="334747" cy="202605"/>
                </a:xfrm>
              </p:grpSpPr>
              <p:cxnSp>
                <p:nvCxnSpPr>
                  <p:cNvPr id="91" name="直接连接符 90">
                    <a:extLst>
                      <a:ext uri="{FF2B5EF4-FFF2-40B4-BE49-F238E27FC236}">
                        <a16:creationId xmlns:a16="http://schemas.microsoft.com/office/drawing/2014/main" id="{97BF0D5F-CBEC-62A3-4185-728E31A3971E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6606869" y="1736812"/>
                    <a:ext cx="0" cy="202605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92" name="直接连接符 91">
                    <a:extLst>
                      <a:ext uri="{FF2B5EF4-FFF2-40B4-BE49-F238E27FC236}">
                        <a16:creationId xmlns:a16="http://schemas.microsoft.com/office/drawing/2014/main" id="{C654A0D0-C19F-FC6B-BC46-066E5BACD403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6774243" y="1736812"/>
                    <a:ext cx="0" cy="202605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93" name="直接连接符 92">
                    <a:extLst>
                      <a:ext uri="{FF2B5EF4-FFF2-40B4-BE49-F238E27FC236}">
                        <a16:creationId xmlns:a16="http://schemas.microsoft.com/office/drawing/2014/main" id="{792111FB-F967-14AD-CF8F-6EC5FB43AD3A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06869" y="1736812"/>
                    <a:ext cx="167374" cy="0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94" name="直接连接符 93">
                    <a:extLst>
                      <a:ext uri="{FF2B5EF4-FFF2-40B4-BE49-F238E27FC236}">
                        <a16:creationId xmlns:a16="http://schemas.microsoft.com/office/drawing/2014/main" id="{0A5BDFD8-0C3F-9826-B432-63896CCD084C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774243" y="1939417"/>
                    <a:ext cx="167373" cy="0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95" name="直接连接符 94">
                    <a:extLst>
                      <a:ext uri="{FF2B5EF4-FFF2-40B4-BE49-F238E27FC236}">
                        <a16:creationId xmlns:a16="http://schemas.microsoft.com/office/drawing/2014/main" id="{9895E5CD-711C-589F-4982-AFC462D58D60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6606869" y="1795417"/>
                    <a:ext cx="0" cy="144000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triangle" w="sm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79" name="组合 78">
                  <a:extLst>
                    <a:ext uri="{FF2B5EF4-FFF2-40B4-BE49-F238E27FC236}">
                      <a16:creationId xmlns:a16="http://schemas.microsoft.com/office/drawing/2014/main" id="{BF128F19-3D35-D156-90CC-AC49B3D6234E}"/>
                    </a:ext>
                  </a:extLst>
                </p:cNvPr>
                <p:cNvGrpSpPr/>
                <p:nvPr/>
              </p:nvGrpSpPr>
              <p:grpSpPr>
                <a:xfrm>
                  <a:off x="5589250" y="3020116"/>
                  <a:ext cx="334747" cy="202605"/>
                  <a:chOff x="6606869" y="1736812"/>
                  <a:chExt cx="334747" cy="202605"/>
                </a:xfrm>
              </p:grpSpPr>
              <p:cxnSp>
                <p:nvCxnSpPr>
                  <p:cNvPr id="86" name="直接连接符 85">
                    <a:extLst>
                      <a:ext uri="{FF2B5EF4-FFF2-40B4-BE49-F238E27FC236}">
                        <a16:creationId xmlns:a16="http://schemas.microsoft.com/office/drawing/2014/main" id="{EA4D7780-CC4B-55EE-61E2-14B517533CB7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6606869" y="1736812"/>
                    <a:ext cx="0" cy="202605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87" name="直接连接符 86">
                    <a:extLst>
                      <a:ext uri="{FF2B5EF4-FFF2-40B4-BE49-F238E27FC236}">
                        <a16:creationId xmlns:a16="http://schemas.microsoft.com/office/drawing/2014/main" id="{7941ED82-4677-C60D-99E3-56E0C35B112D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6774243" y="1736812"/>
                    <a:ext cx="0" cy="202605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88" name="直接连接符 87">
                    <a:extLst>
                      <a:ext uri="{FF2B5EF4-FFF2-40B4-BE49-F238E27FC236}">
                        <a16:creationId xmlns:a16="http://schemas.microsoft.com/office/drawing/2014/main" id="{67F6F1A8-37ED-D05F-E99C-50B0F169C88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06869" y="1736812"/>
                    <a:ext cx="167374" cy="0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89" name="直接连接符 88">
                    <a:extLst>
                      <a:ext uri="{FF2B5EF4-FFF2-40B4-BE49-F238E27FC236}">
                        <a16:creationId xmlns:a16="http://schemas.microsoft.com/office/drawing/2014/main" id="{4FE836CE-82B8-9B21-94C5-6A69DB9E232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774243" y="1939417"/>
                    <a:ext cx="167373" cy="0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90" name="直接连接符 89">
                    <a:extLst>
                      <a:ext uri="{FF2B5EF4-FFF2-40B4-BE49-F238E27FC236}">
                        <a16:creationId xmlns:a16="http://schemas.microsoft.com/office/drawing/2014/main" id="{9AFA49D5-2CE3-B3C6-C739-0F805EE4F9AD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6606869" y="1795417"/>
                    <a:ext cx="0" cy="144000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triangle" w="sm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80" name="组合 79">
                  <a:extLst>
                    <a:ext uri="{FF2B5EF4-FFF2-40B4-BE49-F238E27FC236}">
                      <a16:creationId xmlns:a16="http://schemas.microsoft.com/office/drawing/2014/main" id="{0AC523C0-8343-52D2-FD2F-29A19312CE38}"/>
                    </a:ext>
                  </a:extLst>
                </p:cNvPr>
                <p:cNvGrpSpPr/>
                <p:nvPr/>
              </p:nvGrpSpPr>
              <p:grpSpPr>
                <a:xfrm>
                  <a:off x="5927454" y="3020116"/>
                  <a:ext cx="334747" cy="202605"/>
                  <a:chOff x="6606869" y="1736812"/>
                  <a:chExt cx="334747" cy="202605"/>
                </a:xfrm>
              </p:grpSpPr>
              <p:cxnSp>
                <p:nvCxnSpPr>
                  <p:cNvPr id="81" name="直接连接符 80">
                    <a:extLst>
                      <a:ext uri="{FF2B5EF4-FFF2-40B4-BE49-F238E27FC236}">
                        <a16:creationId xmlns:a16="http://schemas.microsoft.com/office/drawing/2014/main" id="{49B76586-66A5-153F-7EC0-7C59694DA243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6606869" y="1736812"/>
                    <a:ext cx="0" cy="202605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82" name="直接连接符 81">
                    <a:extLst>
                      <a:ext uri="{FF2B5EF4-FFF2-40B4-BE49-F238E27FC236}">
                        <a16:creationId xmlns:a16="http://schemas.microsoft.com/office/drawing/2014/main" id="{8B22C90C-A4F2-0721-54B8-87A8508E5E0E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6774243" y="1736812"/>
                    <a:ext cx="0" cy="202605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83" name="直接连接符 82">
                    <a:extLst>
                      <a:ext uri="{FF2B5EF4-FFF2-40B4-BE49-F238E27FC236}">
                        <a16:creationId xmlns:a16="http://schemas.microsoft.com/office/drawing/2014/main" id="{3A6F430F-5CB8-A03A-F2AC-AF306CC74E3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06869" y="1736812"/>
                    <a:ext cx="167374" cy="0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84" name="直接连接符 83">
                    <a:extLst>
                      <a:ext uri="{FF2B5EF4-FFF2-40B4-BE49-F238E27FC236}">
                        <a16:creationId xmlns:a16="http://schemas.microsoft.com/office/drawing/2014/main" id="{7899F282-7799-1A97-4160-99E1EC55482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774243" y="1939417"/>
                    <a:ext cx="167373" cy="0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85" name="直接连接符 84">
                    <a:extLst>
                      <a:ext uri="{FF2B5EF4-FFF2-40B4-BE49-F238E27FC236}">
                        <a16:creationId xmlns:a16="http://schemas.microsoft.com/office/drawing/2014/main" id="{5F9263F4-A6A7-438C-1439-FAE0C8E70C5B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6606869" y="1795417"/>
                    <a:ext cx="0" cy="144000"/>
                  </a:xfrm>
                  <a:prstGeom prst="line">
                    <a:avLst/>
                  </a:prstGeom>
                  <a:solidFill>
                    <a:srgbClr val="FFFF00"/>
                  </a:solidFill>
                  <a:ln w="158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triangle" w="sm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</p:grp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D8F3BCD0-BE67-FB05-BA7F-B28892519EE9}"/>
                </a:ext>
              </a:extLst>
            </p:cNvPr>
            <p:cNvSpPr txBox="1"/>
            <p:nvPr/>
          </p:nvSpPr>
          <p:spPr>
            <a:xfrm>
              <a:off x="1035993" y="2750637"/>
              <a:ext cx="5437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OPPOSans M"/>
                  <a:cs typeface="Times New Roman" panose="02020603050405020304" pitchFamily="18" charset="0"/>
                </a:rPr>
                <a:t>DUT BUSY</a:t>
              </a:r>
              <a:endParaRPr kumimoji="0" lang="zh-CN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OPPOSans M"/>
                <a:cs typeface="Times New Roman" panose="02020603050405020304" pitchFamily="18" charset="0"/>
              </a:endParaRPr>
            </a:p>
          </p:txBody>
        </p:sp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786D5966-4B0C-D6A1-DCCC-A449FC2627DE}"/>
                </a:ext>
              </a:extLst>
            </p:cNvPr>
            <p:cNvGrpSpPr/>
            <p:nvPr/>
          </p:nvGrpSpPr>
          <p:grpSpPr>
            <a:xfrm>
              <a:off x="1601053" y="2776528"/>
              <a:ext cx="6422225" cy="202607"/>
              <a:chOff x="854929" y="2595247"/>
              <a:chExt cx="6422225" cy="202607"/>
            </a:xfrm>
          </p:grpSpPr>
          <p:grpSp>
            <p:nvGrpSpPr>
              <p:cNvPr id="61" name="组合 60">
                <a:extLst>
                  <a:ext uri="{FF2B5EF4-FFF2-40B4-BE49-F238E27FC236}">
                    <a16:creationId xmlns:a16="http://schemas.microsoft.com/office/drawing/2014/main" id="{38375143-BEDC-1F0B-9D78-BEE42DAC7AF4}"/>
                  </a:ext>
                </a:extLst>
              </p:cNvPr>
              <p:cNvGrpSpPr/>
              <p:nvPr/>
            </p:nvGrpSpPr>
            <p:grpSpPr>
              <a:xfrm>
                <a:off x="854929" y="2595247"/>
                <a:ext cx="5747521" cy="202607"/>
                <a:chOff x="854929" y="2595247"/>
                <a:chExt cx="5747521" cy="202607"/>
              </a:xfrm>
            </p:grpSpPr>
            <p:cxnSp>
              <p:nvCxnSpPr>
                <p:cNvPr id="64" name="直接连接符 63">
                  <a:extLst>
                    <a:ext uri="{FF2B5EF4-FFF2-40B4-BE49-F238E27FC236}">
                      <a16:creationId xmlns:a16="http://schemas.microsoft.com/office/drawing/2014/main" id="{1279AABA-EB58-4D62-5FD0-CC2C8D8B1952}"/>
                    </a:ext>
                  </a:extLst>
                </p:cNvPr>
                <p:cNvCxnSpPr/>
                <p:nvPr/>
              </p:nvCxnSpPr>
              <p:spPr bwMode="auto">
                <a:xfrm flipV="1">
                  <a:off x="854929" y="2797852"/>
                  <a:ext cx="679674" cy="2"/>
                </a:xfrm>
                <a:prstGeom prst="line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5" name="直接连接符 64">
                  <a:extLst>
                    <a:ext uri="{FF2B5EF4-FFF2-40B4-BE49-F238E27FC236}">
                      <a16:creationId xmlns:a16="http://schemas.microsoft.com/office/drawing/2014/main" id="{CF6BAFDC-4155-82C5-28B0-325E06AFB530}"/>
                    </a:ext>
                  </a:extLst>
                </p:cNvPr>
                <p:cNvCxnSpPr/>
                <p:nvPr/>
              </p:nvCxnSpPr>
              <p:spPr bwMode="auto">
                <a:xfrm>
                  <a:off x="1932645" y="2595247"/>
                  <a:ext cx="4669805" cy="0"/>
                </a:xfrm>
                <a:prstGeom prst="line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6" name="直接连接符 65">
                  <a:extLst>
                    <a:ext uri="{FF2B5EF4-FFF2-40B4-BE49-F238E27FC236}">
                      <a16:creationId xmlns:a16="http://schemas.microsoft.com/office/drawing/2014/main" id="{3EC8965B-87C8-368B-A788-5A1061C3129D}"/>
                    </a:ext>
                  </a:extLst>
                </p:cNvPr>
                <p:cNvCxnSpPr/>
                <p:nvPr/>
              </p:nvCxnSpPr>
              <p:spPr bwMode="auto">
                <a:xfrm>
                  <a:off x="1539058" y="2797852"/>
                  <a:ext cx="340261" cy="0"/>
                </a:xfrm>
                <a:prstGeom prst="line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7" name="直接连接符 66">
                  <a:extLst>
                    <a:ext uri="{FF2B5EF4-FFF2-40B4-BE49-F238E27FC236}">
                      <a16:creationId xmlns:a16="http://schemas.microsoft.com/office/drawing/2014/main" id="{55D59817-28BE-16DF-E125-20DBDA40C26E}"/>
                    </a:ext>
                  </a:extLst>
                </p:cNvPr>
                <p:cNvCxnSpPr/>
                <p:nvPr/>
              </p:nvCxnSpPr>
              <p:spPr bwMode="auto">
                <a:xfrm flipH="1">
                  <a:off x="1880285" y="2595247"/>
                  <a:ext cx="55140" cy="202605"/>
                </a:xfrm>
                <a:prstGeom prst="line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cxnSp>
            <p:nvCxnSpPr>
              <p:cNvPr id="62" name="直接连接符 61">
                <a:extLst>
                  <a:ext uri="{FF2B5EF4-FFF2-40B4-BE49-F238E27FC236}">
                    <a16:creationId xmlns:a16="http://schemas.microsoft.com/office/drawing/2014/main" id="{BF0E4DE5-62AB-F191-6344-11BAB943AC8B}"/>
                  </a:ext>
                </a:extLst>
              </p:cNvPr>
              <p:cNvCxnSpPr/>
              <p:nvPr/>
            </p:nvCxnSpPr>
            <p:spPr bwMode="auto">
              <a:xfrm flipH="1" flipV="1">
                <a:off x="6599720" y="2595249"/>
                <a:ext cx="55140" cy="202605"/>
              </a:xfrm>
              <a:prstGeom prst="line">
                <a:avLst/>
              </a:prstGeom>
              <a:solidFill>
                <a:srgbClr val="FFFF00"/>
              </a:solidFill>
              <a:ln w="1587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3" name="直接连接符 62">
                <a:extLst>
                  <a:ext uri="{FF2B5EF4-FFF2-40B4-BE49-F238E27FC236}">
                    <a16:creationId xmlns:a16="http://schemas.microsoft.com/office/drawing/2014/main" id="{EB1E094C-F9E2-6CDC-CA18-4E4D238713E9}"/>
                  </a:ext>
                </a:extLst>
              </p:cNvPr>
              <p:cNvCxnSpPr/>
              <p:nvPr/>
            </p:nvCxnSpPr>
            <p:spPr bwMode="auto">
              <a:xfrm>
                <a:off x="6649762" y="2797854"/>
                <a:ext cx="627392" cy="0"/>
              </a:xfrm>
              <a:prstGeom prst="line">
                <a:avLst/>
              </a:prstGeom>
              <a:solidFill>
                <a:srgbClr val="FFFF00"/>
              </a:solidFill>
              <a:ln w="1587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46" name="椭圆 245">
            <a:extLst>
              <a:ext uri="{FF2B5EF4-FFF2-40B4-BE49-F238E27FC236}">
                <a16:creationId xmlns:a16="http://schemas.microsoft.com/office/drawing/2014/main" id="{A5D6FE1E-93C4-C92D-B8A6-2C9EF4800AE9}"/>
              </a:ext>
            </a:extLst>
          </p:cNvPr>
          <p:cNvSpPr/>
          <p:nvPr/>
        </p:nvSpPr>
        <p:spPr bwMode="auto">
          <a:xfrm>
            <a:off x="2327475" y="1636697"/>
            <a:ext cx="216000" cy="216000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srgbClr val="C00000"/>
                </a:solidFill>
                <a:latin typeface="Arial" charset="0"/>
                <a:ea typeface="宋体" pitchFamily="2" charset="-122"/>
              </a:rPr>
              <a:t>1</a:t>
            </a:r>
            <a:endParaRPr lang="zh-CN" altLang="en-US" sz="1400" b="1" dirty="0">
              <a:solidFill>
                <a:srgbClr val="C0000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247" name="椭圆 246">
            <a:extLst>
              <a:ext uri="{FF2B5EF4-FFF2-40B4-BE49-F238E27FC236}">
                <a16:creationId xmlns:a16="http://schemas.microsoft.com/office/drawing/2014/main" id="{A2B7335A-BB7E-31F8-6295-AA7001E6EFA7}"/>
              </a:ext>
            </a:extLst>
          </p:cNvPr>
          <p:cNvSpPr/>
          <p:nvPr/>
        </p:nvSpPr>
        <p:spPr bwMode="auto">
          <a:xfrm>
            <a:off x="2819355" y="2663699"/>
            <a:ext cx="216000" cy="216000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srgbClr val="C00000"/>
                </a:solidFill>
                <a:latin typeface="Arial" charset="0"/>
                <a:ea typeface="宋体" pitchFamily="2" charset="-122"/>
              </a:rPr>
              <a:t>2</a:t>
            </a:r>
            <a:endParaRPr lang="zh-CN" altLang="en-US" sz="1400" b="1" dirty="0">
              <a:solidFill>
                <a:srgbClr val="C0000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248" name="椭圆 247">
            <a:extLst>
              <a:ext uri="{FF2B5EF4-FFF2-40B4-BE49-F238E27FC236}">
                <a16:creationId xmlns:a16="http://schemas.microsoft.com/office/drawing/2014/main" id="{CCB23FE9-6F40-36F4-D609-6EE64724A8AC}"/>
              </a:ext>
            </a:extLst>
          </p:cNvPr>
          <p:cNvSpPr/>
          <p:nvPr/>
        </p:nvSpPr>
        <p:spPr bwMode="auto">
          <a:xfrm>
            <a:off x="2937988" y="1628800"/>
            <a:ext cx="216000" cy="216000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srgbClr val="C00000"/>
                </a:solidFill>
                <a:latin typeface="Arial" charset="0"/>
                <a:ea typeface="宋体" panose="02010600030101010101" pitchFamily="2" charset="-122"/>
              </a:rPr>
              <a:t>3</a:t>
            </a:r>
            <a:endParaRPr lang="zh-CN" altLang="en-US" sz="1400" b="1" dirty="0">
              <a:solidFill>
                <a:srgbClr val="C0000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249" name="椭圆 248">
            <a:extLst>
              <a:ext uri="{FF2B5EF4-FFF2-40B4-BE49-F238E27FC236}">
                <a16:creationId xmlns:a16="http://schemas.microsoft.com/office/drawing/2014/main" id="{25CECBAF-BDC0-02A0-379C-DBAAD3727286}"/>
              </a:ext>
            </a:extLst>
          </p:cNvPr>
          <p:cNvSpPr/>
          <p:nvPr/>
        </p:nvSpPr>
        <p:spPr bwMode="auto">
          <a:xfrm>
            <a:off x="3779651" y="2899623"/>
            <a:ext cx="216000" cy="216000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srgbClr val="C00000"/>
                </a:solidFill>
                <a:latin typeface="Arial" charset="0"/>
                <a:ea typeface="宋体" panose="02010600030101010101" pitchFamily="2" charset="-122"/>
              </a:rPr>
              <a:t>4</a:t>
            </a:r>
            <a:endParaRPr lang="zh-CN" altLang="en-US" sz="1400" b="1" dirty="0">
              <a:solidFill>
                <a:srgbClr val="C0000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250" name="椭圆 249">
            <a:extLst>
              <a:ext uri="{FF2B5EF4-FFF2-40B4-BE49-F238E27FC236}">
                <a16:creationId xmlns:a16="http://schemas.microsoft.com/office/drawing/2014/main" id="{BE9B55E5-4B49-5A91-B760-0F56D9E42A09}"/>
              </a:ext>
            </a:extLst>
          </p:cNvPr>
          <p:cNvSpPr/>
          <p:nvPr/>
        </p:nvSpPr>
        <p:spPr bwMode="auto">
          <a:xfrm>
            <a:off x="3884547" y="1628800"/>
            <a:ext cx="216000" cy="216000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srgbClr val="C00000"/>
                </a:solidFill>
                <a:latin typeface="Arial" charset="0"/>
                <a:ea typeface="宋体" panose="02010600030101010101" pitchFamily="2" charset="-122"/>
              </a:rPr>
              <a:t>5</a:t>
            </a:r>
            <a:endParaRPr lang="zh-CN" altLang="en-US" sz="1400" b="1" dirty="0">
              <a:solidFill>
                <a:srgbClr val="C0000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251" name="椭圆 250">
            <a:extLst>
              <a:ext uri="{FF2B5EF4-FFF2-40B4-BE49-F238E27FC236}">
                <a16:creationId xmlns:a16="http://schemas.microsoft.com/office/drawing/2014/main" id="{53941B7F-14DA-B7F5-9F3B-761B90FA2692}"/>
              </a:ext>
            </a:extLst>
          </p:cNvPr>
          <p:cNvSpPr/>
          <p:nvPr/>
        </p:nvSpPr>
        <p:spPr bwMode="auto">
          <a:xfrm>
            <a:off x="8969604" y="2904530"/>
            <a:ext cx="216000" cy="216000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srgbClr val="C00000"/>
                </a:solidFill>
                <a:latin typeface="Arial" charset="0"/>
                <a:ea typeface="宋体" panose="02010600030101010101" pitchFamily="2" charset="-122"/>
              </a:rPr>
              <a:t>6</a:t>
            </a:r>
            <a:endParaRPr lang="zh-CN" altLang="en-US" sz="1400" b="1" dirty="0">
              <a:solidFill>
                <a:srgbClr val="C0000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252" name="文本框 251">
            <a:extLst>
              <a:ext uri="{FF2B5EF4-FFF2-40B4-BE49-F238E27FC236}">
                <a16:creationId xmlns:a16="http://schemas.microsoft.com/office/drawing/2014/main" id="{B6F3EF47-1AF6-7514-EB13-5164D093F867}"/>
              </a:ext>
            </a:extLst>
          </p:cNvPr>
          <p:cNvSpPr txBox="1"/>
          <p:nvPr/>
        </p:nvSpPr>
        <p:spPr>
          <a:xfrm>
            <a:off x="630556" y="4005064"/>
            <a:ext cx="770166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  <a:defRPr/>
            </a:pPr>
            <a:r>
              <a:rPr lang="en-US" altLang="zh-CN" dirty="0">
                <a:solidFill>
                  <a:prstClr val="black"/>
                </a:solidFill>
                <a:cs typeface="Times New Roman" panose="02020603050405020304" pitchFamily="18" charset="0"/>
              </a:rPr>
              <a:t>TLU</a:t>
            </a:r>
            <a:r>
              <a:rPr lang="zh-CN" alt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判断有触发，</a:t>
            </a:r>
            <a:r>
              <a:rPr lang="en-US" altLang="zh-CN" dirty="0">
                <a:solidFill>
                  <a:prstClr val="black"/>
                </a:solidFill>
                <a:cs typeface="Times New Roman" panose="02020603050405020304" pitchFamily="18" charset="0"/>
              </a:rPr>
              <a:t>TRIG</a:t>
            </a:r>
            <a:r>
              <a:rPr lang="zh-CN" alt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给出高电平，</a:t>
            </a:r>
            <a:r>
              <a:rPr lang="en-US" altLang="zh-CN" dirty="0">
                <a:solidFill>
                  <a:prstClr val="black"/>
                </a:solidFill>
                <a:cs typeface="Times New Roman" panose="02020603050405020304" pitchFamily="18" charset="0"/>
              </a:rPr>
              <a:t>TAG</a:t>
            </a:r>
            <a:r>
              <a:rPr lang="zh-CN" alt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给出</a:t>
            </a:r>
            <a:r>
              <a:rPr lang="zh-CN" alt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低</a:t>
            </a:r>
            <a:r>
              <a:rPr lang="zh-CN" alt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电平</a:t>
            </a:r>
            <a:endParaRPr lang="en-US" altLang="zh-CN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  <a:defRPr/>
            </a:pPr>
            <a:r>
              <a:rPr lang="en-US" altLang="zh-CN" dirty="0">
                <a:solidFill>
                  <a:prstClr val="black"/>
                </a:solidFill>
                <a:cs typeface="Times New Roman" panose="02020603050405020304" pitchFamily="18" charset="0"/>
              </a:rPr>
              <a:t>DUT</a:t>
            </a:r>
            <a:r>
              <a:rPr lang="zh-CN" alt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通过</a:t>
            </a:r>
            <a:r>
              <a:rPr lang="en-US" altLang="zh-CN" dirty="0">
                <a:solidFill>
                  <a:prstClr val="black"/>
                </a:solidFill>
                <a:cs typeface="Times New Roman" panose="02020603050405020304" pitchFamily="18" charset="0"/>
              </a:rPr>
              <a:t>BUSY</a:t>
            </a:r>
            <a:r>
              <a:rPr lang="zh-CN" alt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给出高电平</a:t>
            </a:r>
            <a:endParaRPr lang="en-US" altLang="zh-CN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  <a:defRPr/>
            </a:pPr>
            <a:r>
              <a:rPr lang="en-US" altLang="zh-CN" dirty="0">
                <a:solidFill>
                  <a:prstClr val="black"/>
                </a:solidFill>
                <a:cs typeface="Times New Roman" panose="02020603050405020304" pitchFamily="18" charset="0"/>
              </a:rPr>
              <a:t>TLU</a:t>
            </a:r>
            <a:r>
              <a:rPr lang="zh-CN" alt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恢复</a:t>
            </a:r>
            <a:r>
              <a:rPr lang="en-US" altLang="zh-CN" dirty="0">
                <a:solidFill>
                  <a:prstClr val="black"/>
                </a:solidFill>
                <a:cs typeface="Times New Roman" panose="02020603050405020304" pitchFamily="18" charset="0"/>
              </a:rPr>
              <a:t>TRIG</a:t>
            </a:r>
            <a:r>
              <a:rPr lang="zh-CN" alt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至低电平，并准备转发</a:t>
            </a:r>
            <a:r>
              <a:rPr lang="en-US" altLang="zh-CN" dirty="0" err="1">
                <a:solidFill>
                  <a:prstClr val="black"/>
                </a:solidFill>
                <a:cs typeface="Times New Roman" panose="02020603050405020304" pitchFamily="18" charset="0"/>
              </a:rPr>
              <a:t>fID</a:t>
            </a:r>
            <a:r>
              <a:rPr lang="zh-CN" alt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，共计</a:t>
            </a:r>
            <a:r>
              <a:rPr lang="en-US" altLang="zh-CN" dirty="0">
                <a:solidFill>
                  <a:prstClr val="black"/>
                </a:solidFill>
                <a:cs typeface="Times New Roman" panose="02020603050405020304" pitchFamily="18" charset="0"/>
              </a:rPr>
              <a:t>10</a:t>
            </a:r>
            <a:r>
              <a:rPr lang="zh-CN" alt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位</a:t>
            </a:r>
            <a:endParaRPr lang="en-US" altLang="zh-CN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  <a:defRPr/>
            </a:pPr>
            <a:r>
              <a:rPr lang="en-US" altLang="zh-CN" dirty="0">
                <a:solidFill>
                  <a:prstClr val="black"/>
                </a:solidFill>
                <a:cs typeface="Times New Roman" panose="02020603050405020304" pitchFamily="18" charset="0"/>
              </a:rPr>
              <a:t>DUT</a:t>
            </a:r>
            <a:r>
              <a:rPr lang="zh-CN" alt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通过</a:t>
            </a:r>
            <a:r>
              <a:rPr lang="en-US" altLang="zh-CN" dirty="0">
                <a:solidFill>
                  <a:prstClr val="black"/>
                </a:solidFill>
                <a:cs typeface="Times New Roman" panose="02020603050405020304" pitchFamily="18" charset="0"/>
              </a:rPr>
              <a:t>CLK</a:t>
            </a:r>
            <a:r>
              <a:rPr lang="zh-CN" alt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给出</a:t>
            </a:r>
            <a:r>
              <a:rPr lang="en-US" altLang="zh-CN" dirty="0">
                <a:solidFill>
                  <a:prstClr val="black"/>
                </a:solidFill>
                <a:cs typeface="Times New Roman" panose="02020603050405020304" pitchFamily="18" charset="0"/>
              </a:rPr>
              <a:t>clock pulses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  <a:defRPr/>
            </a:pPr>
            <a:r>
              <a:rPr lang="en-US" altLang="zh-CN" dirty="0">
                <a:solidFill>
                  <a:prstClr val="black"/>
                </a:solidFill>
                <a:cs typeface="Times New Roman" panose="02020603050405020304" pitchFamily="18" charset="0"/>
              </a:rPr>
              <a:t>TLU</a:t>
            </a:r>
            <a:r>
              <a:rPr lang="zh-CN" alt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按</a:t>
            </a:r>
            <a:r>
              <a:rPr lang="en-US" altLang="zh-CN" dirty="0">
                <a:solidFill>
                  <a:prstClr val="black"/>
                </a:solidFill>
                <a:cs typeface="Times New Roman" panose="02020603050405020304" pitchFamily="18" charset="0"/>
              </a:rPr>
              <a:t>CLK</a:t>
            </a:r>
            <a:r>
              <a:rPr lang="zh-CN" alt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的上升沿通过</a:t>
            </a:r>
            <a:r>
              <a:rPr lang="en-US" altLang="zh-CN" dirty="0">
                <a:solidFill>
                  <a:prstClr val="black"/>
                </a:solidFill>
                <a:cs typeface="Times New Roman" panose="02020603050405020304" pitchFamily="18" charset="0"/>
              </a:rPr>
              <a:t>TRIG</a:t>
            </a:r>
            <a:r>
              <a:rPr lang="zh-CN" alt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转发触发号</a:t>
            </a:r>
            <a:endParaRPr lang="en-US" altLang="zh-CN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  <a:defRPr/>
            </a:pPr>
            <a:r>
              <a:rPr lang="en-US" altLang="zh-CN" dirty="0">
                <a:solidFill>
                  <a:prstClr val="black"/>
                </a:solidFill>
                <a:cs typeface="Times New Roman" panose="02020603050405020304" pitchFamily="18" charset="0"/>
              </a:rPr>
              <a:t>DUT</a:t>
            </a:r>
            <a:r>
              <a:rPr lang="zh-CN" alt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共计输出</a:t>
            </a:r>
            <a:r>
              <a:rPr lang="en-US" altLang="zh-CN" dirty="0">
                <a:solidFill>
                  <a:prstClr val="black"/>
                </a:solidFill>
                <a:cs typeface="Times New Roman" panose="02020603050405020304" pitchFamily="18" charset="0"/>
              </a:rPr>
              <a:t>11</a:t>
            </a:r>
            <a:r>
              <a:rPr lang="zh-CN" alt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个</a:t>
            </a:r>
            <a:r>
              <a:rPr lang="en-US" altLang="zh-CN" dirty="0">
                <a:solidFill>
                  <a:prstClr val="black"/>
                </a:solidFill>
                <a:cs typeface="Times New Roman" panose="02020603050405020304" pitchFamily="18" charset="0"/>
              </a:rPr>
              <a:t>clock pulse</a:t>
            </a:r>
            <a:r>
              <a:rPr lang="zh-CN" alt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，前</a:t>
            </a:r>
            <a:r>
              <a:rPr lang="en-US" altLang="zh-CN" dirty="0">
                <a:solidFill>
                  <a:prstClr val="black"/>
                </a:solidFill>
                <a:cs typeface="Times New Roman" panose="02020603050405020304" pitchFamily="18" charset="0"/>
              </a:rPr>
              <a:t>10</a:t>
            </a:r>
            <a:r>
              <a:rPr lang="zh-CN" alt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个用于</a:t>
            </a:r>
            <a:r>
              <a:rPr lang="en-US" altLang="zh-CN" dirty="0" err="1">
                <a:solidFill>
                  <a:prstClr val="black"/>
                </a:solidFill>
                <a:cs typeface="Times New Roman" panose="02020603050405020304" pitchFamily="18" charset="0"/>
              </a:rPr>
              <a:t>fID</a:t>
            </a:r>
            <a:r>
              <a:rPr lang="zh-CN" alt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转发，</a:t>
            </a:r>
            <a:r>
              <a:rPr lang="en-US" altLang="zh-CN" dirty="0">
                <a:solidFill>
                  <a:prstClr val="black"/>
                </a:solidFill>
                <a:cs typeface="Times New Roman" panose="02020603050405020304" pitchFamily="18" charset="0"/>
              </a:rPr>
              <a:t>11</a:t>
            </a:r>
            <a:r>
              <a:rPr lang="en-US" altLang="zh-CN" baseline="30000" dirty="0">
                <a:solidFill>
                  <a:prstClr val="black"/>
                </a:solidFill>
                <a:cs typeface="Times New Roman" panose="02020603050405020304" pitchFamily="18" charset="0"/>
              </a:rPr>
              <a:t>th</a:t>
            </a:r>
            <a:r>
              <a:rPr lang="zh-CN" alt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用于清零</a:t>
            </a:r>
            <a:endParaRPr lang="en-US" altLang="zh-CN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  <a:defRPr/>
            </a:pPr>
            <a:r>
              <a:rPr lang="en-US" altLang="zh-CN" dirty="0">
                <a:solidFill>
                  <a:prstClr val="black"/>
                </a:solidFill>
                <a:cs typeface="Times New Roman" panose="02020603050405020304" pitchFamily="18" charset="0"/>
              </a:rPr>
              <a:t>DUT</a:t>
            </a:r>
            <a:r>
              <a:rPr lang="zh-CN" alt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输出第</a:t>
            </a:r>
            <a:r>
              <a:rPr lang="en-US" altLang="zh-CN" dirty="0">
                <a:solidFill>
                  <a:prstClr val="black"/>
                </a:solidFill>
                <a:cs typeface="Times New Roman" panose="02020603050405020304" pitchFamily="18" charset="0"/>
              </a:rPr>
              <a:t>11</a:t>
            </a:r>
            <a:r>
              <a:rPr lang="zh-CN" alt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个</a:t>
            </a:r>
            <a:r>
              <a:rPr lang="en-US" altLang="zh-CN" dirty="0">
                <a:solidFill>
                  <a:prstClr val="black"/>
                </a:solidFill>
                <a:cs typeface="Times New Roman" panose="02020603050405020304" pitchFamily="18" charset="0"/>
              </a:rPr>
              <a:t>clock pulse</a:t>
            </a:r>
            <a:r>
              <a:rPr lang="zh-CN" alt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时，</a:t>
            </a:r>
            <a:r>
              <a:rPr lang="en-US" altLang="zh-CN" dirty="0">
                <a:solidFill>
                  <a:prstClr val="black"/>
                </a:solidFill>
                <a:cs typeface="Times New Roman" panose="02020603050405020304" pitchFamily="18" charset="0"/>
              </a:rPr>
              <a:t>TLU</a:t>
            </a:r>
            <a:r>
              <a:rPr lang="zh-CN" alt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强制将</a:t>
            </a:r>
            <a:r>
              <a:rPr lang="en-US" altLang="zh-CN" dirty="0">
                <a:solidFill>
                  <a:prstClr val="black"/>
                </a:solidFill>
                <a:cs typeface="Times New Roman" panose="02020603050405020304" pitchFamily="18" charset="0"/>
              </a:rPr>
              <a:t>TRIG/TAG</a:t>
            </a:r>
            <a:r>
              <a:rPr lang="zh-CN" alt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调至低电平</a:t>
            </a:r>
            <a:endParaRPr lang="en-US" altLang="zh-CN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  <a:defRPr/>
            </a:pPr>
            <a:r>
              <a:rPr lang="en-US" altLang="zh-CN" dirty="0">
                <a:solidFill>
                  <a:prstClr val="black"/>
                </a:solidFill>
                <a:cs typeface="Times New Roman" panose="02020603050405020304" pitchFamily="18" charset="0"/>
              </a:rPr>
              <a:t>DUT</a:t>
            </a:r>
            <a:r>
              <a:rPr lang="zh-CN" alt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在全部结束后一个</a:t>
            </a:r>
            <a:r>
              <a:rPr lang="en-US" altLang="zh-CN" dirty="0">
                <a:solidFill>
                  <a:prstClr val="black"/>
                </a:solidFill>
                <a:cs typeface="Times New Roman" panose="02020603050405020304" pitchFamily="18" charset="0"/>
              </a:rPr>
              <a:t>clock</a:t>
            </a:r>
            <a:r>
              <a:rPr lang="zh-CN" alt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，恢复</a:t>
            </a:r>
            <a:r>
              <a:rPr lang="en-US" altLang="zh-CN" dirty="0">
                <a:solidFill>
                  <a:prstClr val="black"/>
                </a:solidFill>
                <a:cs typeface="Times New Roman" panose="02020603050405020304" pitchFamily="18" charset="0"/>
              </a:rPr>
              <a:t>BUSY</a:t>
            </a:r>
            <a:r>
              <a:rPr lang="zh-CN" alt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至低电平。</a:t>
            </a:r>
            <a:endParaRPr lang="en-US" altLang="zh-CN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注：该流程针对</a:t>
            </a:r>
            <a:r>
              <a:rPr lang="en-US" altLang="zh-CN" dirty="0" err="1">
                <a:solidFill>
                  <a:srgbClr val="FF0000"/>
                </a:solidFill>
                <a:cs typeface="Times New Roman" panose="02020603050405020304" pitchFamily="18" charset="0"/>
              </a:rPr>
              <a:t>fID</a:t>
            </a:r>
            <a:r>
              <a:rPr lang="zh-CN" alt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，</a:t>
            </a:r>
            <a:r>
              <a:rPr lang="en-US" altLang="zh-CN" dirty="0" err="1">
                <a:solidFill>
                  <a:srgbClr val="FF0000"/>
                </a:solidFill>
                <a:cs typeface="Times New Roman" panose="02020603050405020304" pitchFamily="18" charset="0"/>
              </a:rPr>
              <a:t>cID</a:t>
            </a:r>
            <a:r>
              <a:rPr lang="zh-CN" alt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的流程相同，但位数不同</a:t>
            </a:r>
          </a:p>
        </p:txBody>
      </p:sp>
      <p:sp>
        <p:nvSpPr>
          <p:cNvPr id="253" name="椭圆 252">
            <a:extLst>
              <a:ext uri="{FF2B5EF4-FFF2-40B4-BE49-F238E27FC236}">
                <a16:creationId xmlns:a16="http://schemas.microsoft.com/office/drawing/2014/main" id="{5B967E56-ED3D-4B73-CD85-401C8EFD9924}"/>
              </a:ext>
            </a:extLst>
          </p:cNvPr>
          <p:cNvSpPr/>
          <p:nvPr/>
        </p:nvSpPr>
        <p:spPr bwMode="auto">
          <a:xfrm>
            <a:off x="10080876" y="2670260"/>
            <a:ext cx="216000" cy="216000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srgbClr val="C00000"/>
                </a:solidFill>
                <a:latin typeface="Arial" charset="0"/>
                <a:ea typeface="宋体" panose="02010600030101010101" pitchFamily="2" charset="-122"/>
              </a:rPr>
              <a:t>8</a:t>
            </a:r>
          </a:p>
        </p:txBody>
      </p:sp>
      <p:sp>
        <p:nvSpPr>
          <p:cNvPr id="254" name="椭圆 253">
            <a:extLst>
              <a:ext uri="{FF2B5EF4-FFF2-40B4-BE49-F238E27FC236}">
                <a16:creationId xmlns:a16="http://schemas.microsoft.com/office/drawing/2014/main" id="{18DF633C-EBF9-FDED-92D7-5F0AD068372E}"/>
              </a:ext>
            </a:extLst>
          </p:cNvPr>
          <p:cNvSpPr/>
          <p:nvPr/>
        </p:nvSpPr>
        <p:spPr bwMode="auto">
          <a:xfrm>
            <a:off x="9547967" y="1738794"/>
            <a:ext cx="216000" cy="216000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srgbClr val="C00000"/>
                </a:solidFill>
                <a:latin typeface="Arial" charset="0"/>
                <a:ea typeface="宋体" panose="02010600030101010101" pitchFamily="2" charset="-122"/>
              </a:rPr>
              <a:t>7</a:t>
            </a:r>
          </a:p>
        </p:txBody>
      </p:sp>
      <p:sp>
        <p:nvSpPr>
          <p:cNvPr id="255" name="文本框 254">
            <a:extLst>
              <a:ext uri="{FF2B5EF4-FFF2-40B4-BE49-F238E27FC236}">
                <a16:creationId xmlns:a16="http://schemas.microsoft.com/office/drawing/2014/main" id="{60AA0F0F-D9E6-DC92-58E5-D0D22360AC71}"/>
              </a:ext>
            </a:extLst>
          </p:cNvPr>
          <p:cNvSpPr txBox="1"/>
          <p:nvPr/>
        </p:nvSpPr>
        <p:spPr>
          <a:xfrm>
            <a:off x="8458937" y="4098227"/>
            <a:ext cx="3109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fID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endParaRPr lang="en-US" altLang="zh-CN" sz="2400" b="1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15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个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clock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周期</a:t>
            </a:r>
            <a:endParaRPr lang="en-US" altLang="zh-CN" sz="2400" b="1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375 ns @ 40 MHz</a:t>
            </a:r>
            <a:endParaRPr lang="zh-CN" altLang="en-US" sz="2400" b="1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6" name="文本框 255">
            <a:extLst>
              <a:ext uri="{FF2B5EF4-FFF2-40B4-BE49-F238E27FC236}">
                <a16:creationId xmlns:a16="http://schemas.microsoft.com/office/drawing/2014/main" id="{3975DA02-46D6-ADAC-F4C0-AE6710EF92C8}"/>
              </a:ext>
            </a:extLst>
          </p:cNvPr>
          <p:cNvSpPr txBox="1"/>
          <p:nvPr/>
        </p:nvSpPr>
        <p:spPr>
          <a:xfrm>
            <a:off x="8458937" y="5367204"/>
            <a:ext cx="3109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cID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endParaRPr lang="en-US" altLang="zh-CN" sz="2400" b="1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37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个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clock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周期</a:t>
            </a:r>
            <a:endParaRPr lang="en-US" altLang="zh-CN" sz="2400" b="1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925 ns @ 40 MHz</a:t>
            </a:r>
            <a:endParaRPr lang="zh-CN" altLang="en-US" sz="2400" b="1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57" name="组合 256">
            <a:extLst>
              <a:ext uri="{FF2B5EF4-FFF2-40B4-BE49-F238E27FC236}">
                <a16:creationId xmlns:a16="http://schemas.microsoft.com/office/drawing/2014/main" id="{9BBF064B-C3CD-EAC4-3374-65B8856BA1AB}"/>
              </a:ext>
            </a:extLst>
          </p:cNvPr>
          <p:cNvGrpSpPr/>
          <p:nvPr/>
        </p:nvGrpSpPr>
        <p:grpSpPr>
          <a:xfrm>
            <a:off x="2480843" y="2314744"/>
            <a:ext cx="7064523" cy="202607"/>
            <a:chOff x="2168476" y="2287404"/>
            <a:chExt cx="4781808" cy="202607"/>
          </a:xfrm>
        </p:grpSpPr>
        <p:cxnSp>
          <p:nvCxnSpPr>
            <p:cNvPr id="258" name="直接连接符 257">
              <a:extLst>
                <a:ext uri="{FF2B5EF4-FFF2-40B4-BE49-F238E27FC236}">
                  <a16:creationId xmlns:a16="http://schemas.microsoft.com/office/drawing/2014/main" id="{C4451D9C-4FF6-C563-2784-2E4F1B12332C}"/>
                </a:ext>
              </a:extLst>
            </p:cNvPr>
            <p:cNvCxnSpPr/>
            <p:nvPr/>
          </p:nvCxnSpPr>
          <p:spPr bwMode="auto">
            <a:xfrm flipH="1">
              <a:off x="2168476" y="2287404"/>
              <a:ext cx="55140" cy="202605"/>
            </a:xfrm>
            <a:prstGeom prst="line">
              <a:avLst/>
            </a:prstGeom>
            <a:solidFill>
              <a:srgbClr val="FFFF00"/>
            </a:solidFill>
            <a:ln w="41275" cap="flat" cmpd="sng" algn="ctr">
              <a:solidFill>
                <a:srgbClr val="0000FF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9" name="直接连接符 258">
              <a:extLst>
                <a:ext uri="{FF2B5EF4-FFF2-40B4-BE49-F238E27FC236}">
                  <a16:creationId xmlns:a16="http://schemas.microsoft.com/office/drawing/2014/main" id="{5CA63BC1-B977-E912-EE04-D2251B2771CE}"/>
                </a:ext>
              </a:extLst>
            </p:cNvPr>
            <p:cNvCxnSpPr/>
            <p:nvPr/>
          </p:nvCxnSpPr>
          <p:spPr bwMode="auto">
            <a:xfrm>
              <a:off x="2223616" y="2287404"/>
              <a:ext cx="4671383" cy="0"/>
            </a:xfrm>
            <a:prstGeom prst="line">
              <a:avLst/>
            </a:prstGeom>
            <a:solidFill>
              <a:srgbClr val="FFFF00"/>
            </a:solidFill>
            <a:ln w="41275" cap="flat" cmpd="sng" algn="ctr">
              <a:solidFill>
                <a:srgbClr val="0000FF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0" name="直接连接符 259">
              <a:extLst>
                <a:ext uri="{FF2B5EF4-FFF2-40B4-BE49-F238E27FC236}">
                  <a16:creationId xmlns:a16="http://schemas.microsoft.com/office/drawing/2014/main" id="{AC219688-55F7-6650-BDBD-14D697545F2E}"/>
                </a:ext>
              </a:extLst>
            </p:cNvPr>
            <p:cNvCxnSpPr/>
            <p:nvPr/>
          </p:nvCxnSpPr>
          <p:spPr bwMode="auto">
            <a:xfrm flipH="1" flipV="1">
              <a:off x="6895144" y="2287406"/>
              <a:ext cx="55140" cy="202605"/>
            </a:xfrm>
            <a:prstGeom prst="line">
              <a:avLst/>
            </a:prstGeom>
            <a:solidFill>
              <a:srgbClr val="FFFF00"/>
            </a:solidFill>
            <a:ln w="41275" cap="flat" cmpd="sng" algn="ctr">
              <a:solidFill>
                <a:srgbClr val="0000FF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2799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uiExpand="1" build="p"/>
      <p:bldP spid="253" grpId="0" animBg="1"/>
      <p:bldP spid="254" grpId="0" animBg="1"/>
      <p:bldP spid="255" grpId="0"/>
      <p:bldP spid="25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26*60"/>
  <p:tag name="TABLE_ENDDRAG_RECT" val="524*172*426*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51.45,&quot;left&quot;:246.65,&quot;top&quot;:207.4,&quot;width&quot;:642.1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51.45,&quot;left&quot;:246.65,&quot;top&quot;:207.4,&quot;width&quot;:642.1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0.1,&quot;left&quot;:263.1,&quot;top&quot;:228.75,&quot;width&quot;:520.5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0.1,&quot;left&quot;:263.1,&quot;top&quot;:228.75,&quot;width&quot;:520.5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0.1,&quot;left&quot;:263.1,&quot;top&quot;:228.75,&quot;width&quot;:520.5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0.1,&quot;left&quot;:263.1,&quot;top&quot;:228.75,&quot;width&quot;:520.5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0.1,&quot;left&quot;:263.1,&quot;top&quot;:228.75,&quot;width&quot;:520.5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0.1,&quot;left&quot;:263.1,&quot;top&quot;:228.75,&quot;width&quot;:520.55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0.1,&quot;left&quot;:263.1,&quot;top&quot;:228.75,&quot;width&quot;:520.5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0.1,&quot;left&quot;:263.1,&quot;top&quot;:228.75,&quot;width&quot;:520.5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51.45,&quot;left&quot;:246.65,&quot;top&quot;:207.4,&quot;width&quot;:642.15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0.1,&quot;left&quot;:263.1,&quot;top&quot;:228.75,&quot;width&quot;:520.55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0.1,&quot;left&quot;:263.1,&quot;top&quot;:228.75,&quot;width&quot;:520.55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95,&quot;left&quot;:263.1,&quot;top&quot;:228.75,&quot;width&quot;:535.6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95,&quot;left&quot;:263.1,&quot;top&quot;:228.75,&quot;width&quot;:535.6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95,&quot;left&quot;:263.1,&quot;top&quot;:228.75,&quot;width&quot;:535.6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95,&quot;left&quot;:263.1,&quot;top&quot;:228.75,&quot;width&quot;:535.6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95,&quot;left&quot;:263.1,&quot;top&quot;:228.75,&quot;width&quot;:535.6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95,&quot;left&quot;:263.1,&quot;top&quot;:228.75,&quot;width&quot;:535.6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95,&quot;left&quot;:263.1,&quot;top&quot;:228.75,&quot;width&quot;:535.6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95,&quot;left&quot;:263.1,&quot;top&quot;:228.75,&quot;width&quot;:535.6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51.45,&quot;left&quot;:246.65,&quot;top&quot;:207.4,&quot;width&quot;:642.15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95,&quot;left&quot;:263.1,&quot;top&quot;:228.75,&quot;width&quot;:535.6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95,&quot;left&quot;:263.1,&quot;top&quot;:228.75,&quot;width&quot;:535.6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26*60"/>
  <p:tag name="TABLE_ENDDRAG_RECT" val="524*172*426*6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1.1,&quot;left&quot;:171.25,&quot;top&quot;:177.75,&quot;width&quot;:717.55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1.1,&quot;left&quot;:171.25,&quot;top&quot;:177.75,&quot;width&quot;:717.55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1.1,&quot;left&quot;:171.25,&quot;top&quot;:177.75,&quot;width&quot;:717.55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1.1,&quot;left&quot;:171.25,&quot;top&quot;:177.75,&quot;width&quot;:717.55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1.1,&quot;left&quot;:171.25,&quot;top&quot;:177.75,&quot;width&quot;:717.55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1.1,&quot;left&quot;:171.25,&quot;top&quot;:177.75,&quot;width&quot;:717.55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1.1,&quot;left&quot;:171.25,&quot;top&quot;:177.75,&quot;width&quot;:717.5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51.45,&quot;left&quot;:246.65,&quot;top&quot;:207.4,&quot;width&quot;:642.15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1.1,&quot;left&quot;:171.25,&quot;top&quot;:177.75,&quot;width&quot;:717.55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51.45,&quot;left&quot;:246.65,&quot;top&quot;:207.4,&quot;width&quot;:642.15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51.45,&quot;left&quot;:246.65,&quot;top&quot;:207.4,&quot;width&quot;:642.1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51.45,&quot;left&quot;:246.65,&quot;top&quot;:207.4,&quot;width&quot;:642.1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51.45,&quot;left&quot;:246.65,&quot;top&quot;:207.4,&quot;width&quot;:642.1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51.45,&quot;left&quot;:246.65,&quot;top&quot;:207.4,&quot;width&quot;:642.1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51.45,&quot;left&quot;:246.65,&quot;top&quot;:207.4,&quot;width&quot;:642.1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51.45,&quot;left&quot;:246.65,&quot;top&quot;:207.4,&quot;width&quot;:642.15}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1805</TotalTime>
  <Words>2137</Words>
  <Application>Microsoft Office PowerPoint</Application>
  <PresentationFormat>宽屏</PresentationFormat>
  <Paragraphs>417</Paragraphs>
  <Slides>31</Slides>
  <Notes>31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8" baseType="lpstr">
      <vt:lpstr>OPPOSans B</vt:lpstr>
      <vt:lpstr>OPPOSans M</vt:lpstr>
      <vt:lpstr>等线</vt:lpstr>
      <vt:lpstr>黑体</vt:lpstr>
      <vt:lpstr>宋体</vt:lpstr>
      <vt:lpstr>微软雅黑</vt:lpstr>
      <vt:lpstr>Arial</vt:lpstr>
      <vt:lpstr>Book Antiqua</vt:lpstr>
      <vt:lpstr>Bookman Old Style</vt:lpstr>
      <vt:lpstr>Calibri</vt:lpstr>
      <vt:lpstr>Calibri Light</vt:lpstr>
      <vt:lpstr>Cambria</vt:lpstr>
      <vt:lpstr>Cambria Math</vt:lpstr>
      <vt:lpstr>Segoe Print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毕业论文</dc:title>
  <dc:creator>梦羽</dc:creator>
  <cp:lastModifiedBy>Xiaofei Gu</cp:lastModifiedBy>
  <cp:revision>234</cp:revision>
  <dcterms:created xsi:type="dcterms:W3CDTF">2014-09-01T14:19:38Z</dcterms:created>
  <dcterms:modified xsi:type="dcterms:W3CDTF">2025-08-15T05:10:50Z</dcterms:modified>
</cp:coreProperties>
</file>