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256" r:id="rId2"/>
    <p:sldId id="257" r:id="rId3"/>
    <p:sldId id="315" r:id="rId4"/>
    <p:sldId id="300" r:id="rId5"/>
    <p:sldId id="320" r:id="rId6"/>
    <p:sldId id="303" r:id="rId7"/>
    <p:sldId id="313" r:id="rId8"/>
    <p:sldId id="304" r:id="rId9"/>
    <p:sldId id="305" r:id="rId10"/>
    <p:sldId id="309" r:id="rId11"/>
    <p:sldId id="310" r:id="rId12"/>
    <p:sldId id="321" r:id="rId13"/>
    <p:sldId id="311" r:id="rId14"/>
    <p:sldId id="308" r:id="rId15"/>
    <p:sldId id="316" r:id="rId16"/>
    <p:sldId id="312" r:id="rId17"/>
    <p:sldId id="290" r:id="rId18"/>
    <p:sldId id="319" r:id="rId19"/>
    <p:sldId id="318" r:id="rId2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FD5EA"/>
    <a:srgbClr val="FF33CC"/>
    <a:srgbClr val="00CCFF"/>
    <a:srgbClr val="00AA48"/>
    <a:srgbClr val="02449A"/>
    <a:srgbClr val="024499"/>
    <a:srgbClr val="6699FF"/>
    <a:srgbClr val="3399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3" autoAdjust="0"/>
    <p:restoredTop sz="95184" autoAdjust="0"/>
  </p:normalViewPr>
  <p:slideViewPr>
    <p:cSldViewPr snapToGrid="0">
      <p:cViewPr varScale="1">
        <p:scale>
          <a:sx n="105" d="100"/>
          <a:sy n="105" d="100"/>
        </p:scale>
        <p:origin x="660" y="9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4" d="100"/>
          <a:sy n="64" d="100"/>
        </p:scale>
        <p:origin x="2117" y="8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383FA219-51C6-DF4A-F0D4-D66F005C4EE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6AF78753-91EC-7F04-DBBE-F7F1965F91B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6819E6D-BF1A-4A5A-AC85-8C633035751B}" type="datetimeFigureOut">
              <a:rPr lang="zh-CN" altLang="en-US" smtClean="0"/>
              <a:t>2025/7/28</a:t>
            </a:fld>
            <a:endParaRPr lang="zh-CN" altLang="en-US"/>
          </a:p>
        </p:txBody>
      </p:sp>
      <p:sp>
        <p:nvSpPr>
          <p:cNvPr id="4" name="页脚占位符 3">
            <a:extLst>
              <a:ext uri="{FF2B5EF4-FFF2-40B4-BE49-F238E27FC236}">
                <a16:creationId xmlns:a16="http://schemas.microsoft.com/office/drawing/2014/main" id="{205F96C4-15ED-0BDC-872E-EC512DCD613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1302B540-CE54-2453-A9AD-1AB0663D010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E057C3F-7546-4D7C-80A7-F46D42584AAF}" type="slidenum">
              <a:rPr lang="zh-CN" altLang="en-US" smtClean="0"/>
              <a:t>‹#›</a:t>
            </a:fld>
            <a:endParaRPr lang="zh-CN" altLang="en-US"/>
          </a:p>
        </p:txBody>
      </p:sp>
    </p:spTree>
    <p:extLst>
      <p:ext uri="{BB962C8B-B14F-4D97-AF65-F5344CB8AC3E}">
        <p14:creationId xmlns:p14="http://schemas.microsoft.com/office/powerpoint/2010/main" val="19205121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6217EC-0B58-45EB-98DF-BAB49FFC15FC}" type="datetimeFigureOut">
              <a:rPr lang="zh-CN" altLang="en-US" smtClean="0"/>
              <a:t>2025/7/28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53DBFE-93C0-4031-BAD0-06D95CFCD80C}" type="slidenum">
              <a:rPr lang="zh-CN" altLang="en-US" smtClean="0"/>
              <a:t>‹#›</a:t>
            </a:fld>
            <a:endParaRPr lang="zh-CN" altLang="en-US"/>
          </a:p>
        </p:txBody>
      </p:sp>
    </p:spTree>
    <p:extLst>
      <p:ext uri="{BB962C8B-B14F-4D97-AF65-F5344CB8AC3E}">
        <p14:creationId xmlns:p14="http://schemas.microsoft.com/office/powerpoint/2010/main" val="1437862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39529-F8EE-D7F1-C75C-6B4D05DCF73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F92AC01-6640-CBAC-5217-F03F87E91B5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2149BBC-12DD-54E6-095C-9FB998DADB3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00" dirty="0">
                <a:solidFill>
                  <a:srgbClr val="C00000"/>
                </a:solidFill>
                <a:effectLst/>
                <a:latin typeface="Times New Roman" panose="02020603050405020304" pitchFamily="18" charset="0"/>
                <a:ea typeface="SimHei" panose="02010609060101010101" pitchFamily="49" charset="-122"/>
                <a:cs typeface="KaiTi_GB2312"/>
              </a:rPr>
              <a:t>LFRs</a:t>
            </a:r>
            <a:r>
              <a:rPr lang="zh-CN" altLang="en-US" sz="1200" kern="100" dirty="0">
                <a:solidFill>
                  <a:srgbClr val="C00000"/>
                </a:solidFill>
                <a:effectLst/>
                <a:latin typeface="Times New Roman" panose="02020603050405020304" pitchFamily="18" charset="0"/>
                <a:ea typeface="SimHei" panose="02010609060101010101" pitchFamily="49" charset="-122"/>
                <a:cs typeface="KaiTi_GB2312"/>
              </a:rPr>
              <a:t>是铅冷快中子反应堆，</a:t>
            </a:r>
            <a:r>
              <a:rPr lang="en-US" altLang="zh-CN" sz="1200" kern="100" dirty="0">
                <a:solidFill>
                  <a:srgbClr val="C00000"/>
                </a:solidFill>
                <a:effectLst/>
                <a:latin typeface="Times New Roman" panose="02020603050405020304" pitchFamily="18" charset="0"/>
                <a:ea typeface="SimHei" panose="02010609060101010101" pitchFamily="49" charset="-122"/>
                <a:cs typeface="KaiTi_GB2312"/>
              </a:rPr>
              <a:t>ADS</a:t>
            </a:r>
            <a:r>
              <a:rPr lang="zh-CN" altLang="en-US" sz="1200" kern="100" dirty="0">
                <a:solidFill>
                  <a:srgbClr val="C00000"/>
                </a:solidFill>
                <a:effectLst/>
                <a:latin typeface="Times New Roman" panose="02020603050405020304" pitchFamily="18" charset="0"/>
                <a:ea typeface="SimHei" panose="02010609060101010101" pitchFamily="49" charset="-122"/>
                <a:cs typeface="KaiTi_GB2312"/>
              </a:rPr>
              <a:t>是</a:t>
            </a:r>
            <a:r>
              <a:rPr lang="zh-CN" altLang="en-US" b="0" i="0" u="sng" dirty="0">
                <a:effectLst/>
                <a:highlight>
                  <a:srgbClr val="FFFFFF"/>
                </a:highlight>
                <a:latin typeface="Arial" panose="020B0604020202020204" pitchFamily="34" charset="0"/>
              </a:rPr>
              <a:t>加速器驱动次临界系统</a:t>
            </a:r>
            <a:r>
              <a:rPr lang="en-US" altLang="zh-CN" b="0" i="0" u="sng" dirty="0">
                <a:effectLst/>
                <a:highlight>
                  <a:srgbClr val="FFFFFF"/>
                </a:highlight>
                <a:latin typeface="Arial" panose="020B0604020202020204" pitchFamily="34" charset="0"/>
              </a:rPr>
              <a:t> ,</a:t>
            </a:r>
            <a:endParaRPr lang="zh-CN" altLang="en-US" dirty="0"/>
          </a:p>
        </p:txBody>
      </p:sp>
      <p:sp>
        <p:nvSpPr>
          <p:cNvPr id="4" name="灯片编号占位符 3">
            <a:extLst>
              <a:ext uri="{FF2B5EF4-FFF2-40B4-BE49-F238E27FC236}">
                <a16:creationId xmlns:a16="http://schemas.microsoft.com/office/drawing/2014/main" id="{0602BC63-9C8A-0C91-98EF-4E1CF7829358}"/>
              </a:ext>
            </a:extLst>
          </p:cNvPr>
          <p:cNvSpPr>
            <a:spLocks noGrp="1"/>
          </p:cNvSpPr>
          <p:nvPr>
            <p:ph type="sldNum" sz="quarter" idx="5"/>
          </p:nvPr>
        </p:nvSpPr>
        <p:spPr/>
        <p:txBody>
          <a:bodyPr/>
          <a:lstStyle/>
          <a:p>
            <a:fld id="{1053DBFE-93C0-4031-BAD0-06D95CFCD80C}" type="slidenum">
              <a:rPr lang="zh-CN" altLang="en-US" smtClean="0"/>
              <a:t>3</a:t>
            </a:fld>
            <a:endParaRPr lang="zh-CN" altLang="en-US"/>
          </a:p>
        </p:txBody>
      </p:sp>
    </p:spTree>
    <p:extLst>
      <p:ext uri="{BB962C8B-B14F-4D97-AF65-F5344CB8AC3E}">
        <p14:creationId xmlns:p14="http://schemas.microsoft.com/office/powerpoint/2010/main" val="3716368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2C6D29-FEA9-BEC3-8C0B-955F83D3216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56BFF75-A4E2-F3AE-235A-E93CFA7F454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6E42F1F-F947-958C-B983-1FD23F84860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外太空物质中的宇宙成因核素研究有两个相关和相互作用的用途</a:t>
            </a:r>
            <a:r>
              <a:rPr lang="en-US" altLang="zh-CN" dirty="0"/>
              <a:t>:</a:t>
            </a:r>
            <a:r>
              <a:rPr lang="zh-CN" altLang="en-US" dirty="0"/>
              <a:t>了解太阳和银河系宇宙射线</a:t>
            </a:r>
            <a:r>
              <a:rPr lang="en-US" altLang="zh-CN" dirty="0"/>
              <a:t>(GCR)</a:t>
            </a:r>
            <a:r>
              <a:rPr lang="zh-CN" altLang="en-US" dirty="0"/>
              <a:t>的历史，以及研究月球、陨石和太阳系中其他固体物体的历史。</a:t>
            </a:r>
            <a:r>
              <a:rPr lang="en-US" altLang="zh-CN" dirty="0"/>
              <a:t>Reedy</a:t>
            </a:r>
            <a:r>
              <a:rPr lang="zh-CN" altLang="en-US" dirty="0"/>
              <a:t>和</a:t>
            </a:r>
            <a:r>
              <a:rPr lang="en-US" altLang="zh-CN" dirty="0"/>
              <a:t>Arnold</a:t>
            </a:r>
            <a:r>
              <a:rPr lang="zh-CN" altLang="en-US" dirty="0"/>
              <a:t>开发了一个模型，用于计算各种宇宙成因放射性核素在月球中的生产速率。</a:t>
            </a:r>
            <a:r>
              <a:rPr lang="en-US" altLang="zh-CN" dirty="0"/>
              <a:t>[1]</a:t>
            </a:r>
            <a:r>
              <a:rPr lang="zh-CN" altLang="en-US" dirty="0"/>
              <a:t>该模型可以有效地扩展到各种尺寸陨石的生产剖面。为了检查和改进理论模型，测量在文献中记录良好的材料中的宇宙成因核素生产剖面非常重要。阿波罗钻芯是研究中子产量剖面的最佳样本。</a:t>
            </a:r>
          </a:p>
        </p:txBody>
      </p:sp>
      <p:sp>
        <p:nvSpPr>
          <p:cNvPr id="4" name="灯片编号占位符 3">
            <a:extLst>
              <a:ext uri="{FF2B5EF4-FFF2-40B4-BE49-F238E27FC236}">
                <a16:creationId xmlns:a16="http://schemas.microsoft.com/office/drawing/2014/main" id="{888D1FF9-BD14-D4DF-C7EF-625F8EF6C8AB}"/>
              </a:ext>
            </a:extLst>
          </p:cNvPr>
          <p:cNvSpPr>
            <a:spLocks noGrp="1"/>
          </p:cNvSpPr>
          <p:nvPr>
            <p:ph type="sldNum" sz="quarter" idx="5"/>
          </p:nvPr>
        </p:nvSpPr>
        <p:spPr/>
        <p:txBody>
          <a:bodyPr/>
          <a:lstStyle/>
          <a:p>
            <a:fld id="{1053DBFE-93C0-4031-BAD0-06D95CFCD80C}" type="slidenum">
              <a:rPr lang="zh-CN" altLang="en-US" smtClean="0"/>
              <a:t>4</a:t>
            </a:fld>
            <a:endParaRPr lang="zh-CN" altLang="en-US"/>
          </a:p>
        </p:txBody>
      </p:sp>
    </p:spTree>
    <p:extLst>
      <p:ext uri="{BB962C8B-B14F-4D97-AF65-F5344CB8AC3E}">
        <p14:creationId xmlns:p14="http://schemas.microsoft.com/office/powerpoint/2010/main" val="2551151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12D4B-E06F-DCA6-4192-9D31D28805E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C127389-16B9-BC6F-2E35-C9534A038FF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72EE9FC9-090D-F3CC-A362-2F5EB5799A3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外太空物质中的宇宙成因核素研究有两个相关和相互作用的用途</a:t>
            </a:r>
            <a:r>
              <a:rPr lang="en-US" altLang="zh-CN" dirty="0"/>
              <a:t>:</a:t>
            </a:r>
            <a:r>
              <a:rPr lang="zh-CN" altLang="en-US" dirty="0"/>
              <a:t>了解太阳和银河系宇宙射线</a:t>
            </a:r>
            <a:r>
              <a:rPr lang="en-US" altLang="zh-CN" dirty="0"/>
              <a:t>(GCR)</a:t>
            </a:r>
            <a:r>
              <a:rPr lang="zh-CN" altLang="en-US" dirty="0"/>
              <a:t>的历史，以及研究月球、陨石和太阳系中其他固体物体的历史。</a:t>
            </a:r>
            <a:r>
              <a:rPr lang="en-US" altLang="zh-CN" dirty="0"/>
              <a:t>Reedy</a:t>
            </a:r>
            <a:r>
              <a:rPr lang="zh-CN" altLang="en-US" dirty="0"/>
              <a:t>和</a:t>
            </a:r>
            <a:r>
              <a:rPr lang="en-US" altLang="zh-CN" dirty="0"/>
              <a:t>Arnold</a:t>
            </a:r>
            <a:r>
              <a:rPr lang="zh-CN" altLang="en-US" dirty="0"/>
              <a:t>开发了一个模型，用于计算各种宇宙成因放射性核素在月球中的生产速率。</a:t>
            </a:r>
            <a:r>
              <a:rPr lang="en-US" altLang="zh-CN" dirty="0"/>
              <a:t>[1]</a:t>
            </a:r>
            <a:r>
              <a:rPr lang="zh-CN" altLang="en-US" dirty="0"/>
              <a:t>该模型可以有效地扩展到各种尺寸陨石的生产剖面。为了检查和改进理论模型，测量在文献中记录良好的材料中的宇宙成因核素生产剖面非常重要。阿波罗钻芯是研究中子产量剖面的最佳样本。</a:t>
            </a:r>
          </a:p>
        </p:txBody>
      </p:sp>
      <p:sp>
        <p:nvSpPr>
          <p:cNvPr id="4" name="灯片编号占位符 3">
            <a:extLst>
              <a:ext uri="{FF2B5EF4-FFF2-40B4-BE49-F238E27FC236}">
                <a16:creationId xmlns:a16="http://schemas.microsoft.com/office/drawing/2014/main" id="{20F2A774-6D19-A9CC-6838-532E9C1DFE6F}"/>
              </a:ext>
            </a:extLst>
          </p:cNvPr>
          <p:cNvSpPr>
            <a:spLocks noGrp="1"/>
          </p:cNvSpPr>
          <p:nvPr>
            <p:ph type="sldNum" sz="quarter" idx="5"/>
          </p:nvPr>
        </p:nvSpPr>
        <p:spPr/>
        <p:txBody>
          <a:bodyPr/>
          <a:lstStyle/>
          <a:p>
            <a:fld id="{1053DBFE-93C0-4031-BAD0-06D95CFCD80C}" type="slidenum">
              <a:rPr lang="zh-CN" altLang="en-US" smtClean="0"/>
              <a:t>5</a:t>
            </a:fld>
            <a:endParaRPr lang="zh-CN" altLang="en-US"/>
          </a:p>
        </p:txBody>
      </p:sp>
    </p:spTree>
    <p:extLst>
      <p:ext uri="{BB962C8B-B14F-4D97-AF65-F5344CB8AC3E}">
        <p14:creationId xmlns:p14="http://schemas.microsoft.com/office/powerpoint/2010/main" val="3724713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8F96F-EF8F-FCF2-D619-5DD5594A5BD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C2209A3-682F-2CD4-8499-7E6D7AF84E8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17BD6BE-56D2-2884-F726-8B94031CD40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00" dirty="0">
                <a:solidFill>
                  <a:srgbClr val="C00000"/>
                </a:solidFill>
                <a:effectLst/>
                <a:latin typeface="Times New Roman" panose="02020603050405020304" pitchFamily="18" charset="0"/>
                <a:ea typeface="SimHei" panose="02010609060101010101" pitchFamily="49" charset="-122"/>
                <a:cs typeface="KaiTi_GB2312"/>
              </a:rPr>
              <a:t>LFRs</a:t>
            </a:r>
            <a:r>
              <a:rPr lang="zh-CN" altLang="en-US" sz="1200" kern="100" dirty="0">
                <a:solidFill>
                  <a:srgbClr val="C00000"/>
                </a:solidFill>
                <a:effectLst/>
                <a:latin typeface="Times New Roman" panose="02020603050405020304" pitchFamily="18" charset="0"/>
                <a:ea typeface="SimHei" panose="02010609060101010101" pitchFamily="49" charset="-122"/>
                <a:cs typeface="KaiTi_GB2312"/>
              </a:rPr>
              <a:t>是铅冷快中子反应堆，</a:t>
            </a:r>
            <a:r>
              <a:rPr lang="en-US" altLang="zh-CN" sz="1200" kern="100" dirty="0">
                <a:solidFill>
                  <a:srgbClr val="C00000"/>
                </a:solidFill>
                <a:effectLst/>
                <a:latin typeface="Times New Roman" panose="02020603050405020304" pitchFamily="18" charset="0"/>
                <a:ea typeface="SimHei" panose="02010609060101010101" pitchFamily="49" charset="-122"/>
                <a:cs typeface="KaiTi_GB2312"/>
              </a:rPr>
              <a:t>ADS</a:t>
            </a:r>
            <a:r>
              <a:rPr lang="zh-CN" altLang="en-US" sz="1200" kern="100" dirty="0">
                <a:solidFill>
                  <a:srgbClr val="C00000"/>
                </a:solidFill>
                <a:effectLst/>
                <a:latin typeface="Times New Roman" panose="02020603050405020304" pitchFamily="18" charset="0"/>
                <a:ea typeface="SimHei" panose="02010609060101010101" pitchFamily="49" charset="-122"/>
                <a:cs typeface="KaiTi_GB2312"/>
              </a:rPr>
              <a:t>是</a:t>
            </a:r>
            <a:r>
              <a:rPr lang="zh-CN" altLang="en-US" b="0" i="0" u="sng" dirty="0">
                <a:effectLst/>
                <a:highlight>
                  <a:srgbClr val="FFFFFF"/>
                </a:highlight>
                <a:latin typeface="Arial" panose="020B0604020202020204" pitchFamily="34" charset="0"/>
              </a:rPr>
              <a:t>加速器驱动次临界系统</a:t>
            </a:r>
            <a:r>
              <a:rPr lang="en-US" altLang="zh-CN" b="0" i="0" u="sng" dirty="0">
                <a:effectLst/>
                <a:highlight>
                  <a:srgbClr val="FFFFFF"/>
                </a:highlight>
                <a:latin typeface="Arial" panose="020B0604020202020204" pitchFamily="34" charset="0"/>
              </a:rPr>
              <a:t> ,</a:t>
            </a:r>
            <a:endParaRPr lang="zh-CN" altLang="en-US" dirty="0"/>
          </a:p>
        </p:txBody>
      </p:sp>
      <p:sp>
        <p:nvSpPr>
          <p:cNvPr id="4" name="灯片编号占位符 3">
            <a:extLst>
              <a:ext uri="{FF2B5EF4-FFF2-40B4-BE49-F238E27FC236}">
                <a16:creationId xmlns:a16="http://schemas.microsoft.com/office/drawing/2014/main" id="{9F97CD55-C072-DBD9-F5A3-5CDF54B71CAE}"/>
              </a:ext>
            </a:extLst>
          </p:cNvPr>
          <p:cNvSpPr>
            <a:spLocks noGrp="1"/>
          </p:cNvSpPr>
          <p:nvPr>
            <p:ph type="sldNum" sz="quarter" idx="5"/>
          </p:nvPr>
        </p:nvSpPr>
        <p:spPr/>
        <p:txBody>
          <a:bodyPr/>
          <a:lstStyle/>
          <a:p>
            <a:fld id="{1053DBFE-93C0-4031-BAD0-06D95CFCD80C}" type="slidenum">
              <a:rPr lang="zh-CN" altLang="en-US" smtClean="0"/>
              <a:t>6</a:t>
            </a:fld>
            <a:endParaRPr lang="zh-CN" altLang="en-US"/>
          </a:p>
        </p:txBody>
      </p:sp>
    </p:spTree>
    <p:extLst>
      <p:ext uri="{BB962C8B-B14F-4D97-AF65-F5344CB8AC3E}">
        <p14:creationId xmlns:p14="http://schemas.microsoft.com/office/powerpoint/2010/main" val="619691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FB61B-40B7-2F55-869E-C426FEEA6CD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1F7181A-4724-976C-5642-6679D69607C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BCB55AA-0CFF-53E2-0A2D-C1D984636CC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00" dirty="0">
                <a:solidFill>
                  <a:srgbClr val="C00000"/>
                </a:solidFill>
                <a:effectLst/>
                <a:latin typeface="Times New Roman" panose="02020603050405020304" pitchFamily="18" charset="0"/>
                <a:ea typeface="SimHei" panose="02010609060101010101" pitchFamily="49" charset="-122"/>
                <a:cs typeface="KaiTi_GB2312"/>
              </a:rPr>
              <a:t>LFRs</a:t>
            </a:r>
            <a:r>
              <a:rPr lang="zh-CN" altLang="en-US" sz="1200" kern="100" dirty="0">
                <a:solidFill>
                  <a:srgbClr val="C00000"/>
                </a:solidFill>
                <a:effectLst/>
                <a:latin typeface="Times New Roman" panose="02020603050405020304" pitchFamily="18" charset="0"/>
                <a:ea typeface="SimHei" panose="02010609060101010101" pitchFamily="49" charset="-122"/>
                <a:cs typeface="KaiTi_GB2312"/>
              </a:rPr>
              <a:t>是铅冷快中子反应堆，</a:t>
            </a:r>
            <a:r>
              <a:rPr lang="en-US" altLang="zh-CN" sz="1200" kern="100" dirty="0">
                <a:solidFill>
                  <a:srgbClr val="C00000"/>
                </a:solidFill>
                <a:effectLst/>
                <a:latin typeface="Times New Roman" panose="02020603050405020304" pitchFamily="18" charset="0"/>
                <a:ea typeface="SimHei" panose="02010609060101010101" pitchFamily="49" charset="-122"/>
                <a:cs typeface="KaiTi_GB2312"/>
              </a:rPr>
              <a:t>ADS</a:t>
            </a:r>
            <a:r>
              <a:rPr lang="zh-CN" altLang="en-US" sz="1200" kern="100" dirty="0">
                <a:solidFill>
                  <a:srgbClr val="C00000"/>
                </a:solidFill>
                <a:effectLst/>
                <a:latin typeface="Times New Roman" panose="02020603050405020304" pitchFamily="18" charset="0"/>
                <a:ea typeface="SimHei" panose="02010609060101010101" pitchFamily="49" charset="-122"/>
                <a:cs typeface="KaiTi_GB2312"/>
              </a:rPr>
              <a:t>是</a:t>
            </a:r>
            <a:r>
              <a:rPr lang="zh-CN" altLang="en-US" b="0" i="0" u="sng" dirty="0">
                <a:effectLst/>
                <a:highlight>
                  <a:srgbClr val="FFFFFF"/>
                </a:highlight>
                <a:latin typeface="Arial" panose="020B0604020202020204" pitchFamily="34" charset="0"/>
              </a:rPr>
              <a:t>加速器驱动次临界系统</a:t>
            </a:r>
            <a:r>
              <a:rPr lang="en-US" altLang="zh-CN" b="0" i="0" u="sng" dirty="0">
                <a:effectLst/>
                <a:highlight>
                  <a:srgbClr val="FFFFFF"/>
                </a:highlight>
                <a:latin typeface="Arial" panose="020B0604020202020204" pitchFamily="34" charset="0"/>
              </a:rPr>
              <a:t> ,</a:t>
            </a:r>
            <a:endParaRPr lang="zh-CN" altLang="en-US" dirty="0"/>
          </a:p>
        </p:txBody>
      </p:sp>
      <p:sp>
        <p:nvSpPr>
          <p:cNvPr id="4" name="灯片编号占位符 3">
            <a:extLst>
              <a:ext uri="{FF2B5EF4-FFF2-40B4-BE49-F238E27FC236}">
                <a16:creationId xmlns:a16="http://schemas.microsoft.com/office/drawing/2014/main" id="{7EC952E0-0EF4-471A-F286-1DF1C2CE12E7}"/>
              </a:ext>
            </a:extLst>
          </p:cNvPr>
          <p:cNvSpPr>
            <a:spLocks noGrp="1"/>
          </p:cNvSpPr>
          <p:nvPr>
            <p:ph type="sldNum" sz="quarter" idx="5"/>
          </p:nvPr>
        </p:nvSpPr>
        <p:spPr/>
        <p:txBody>
          <a:bodyPr/>
          <a:lstStyle/>
          <a:p>
            <a:fld id="{1053DBFE-93C0-4031-BAD0-06D95CFCD80C}" type="slidenum">
              <a:rPr lang="zh-CN" altLang="en-US" smtClean="0"/>
              <a:t>7</a:t>
            </a:fld>
            <a:endParaRPr lang="zh-CN" altLang="en-US"/>
          </a:p>
        </p:txBody>
      </p:sp>
    </p:spTree>
    <p:extLst>
      <p:ext uri="{BB962C8B-B14F-4D97-AF65-F5344CB8AC3E}">
        <p14:creationId xmlns:p14="http://schemas.microsoft.com/office/powerpoint/2010/main" val="3998761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30E68-963C-8C16-EC6A-BFC1BADD83C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2962A34F-226D-DBC0-3A37-339458FB150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8B79967-F255-54F5-F938-3C60CB6AB2B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00" dirty="0">
                <a:solidFill>
                  <a:srgbClr val="C00000"/>
                </a:solidFill>
                <a:effectLst/>
                <a:latin typeface="Times New Roman" panose="02020603050405020304" pitchFamily="18" charset="0"/>
                <a:ea typeface="SimHei" panose="02010609060101010101" pitchFamily="49" charset="-122"/>
                <a:cs typeface="KaiTi_GB2312"/>
              </a:rPr>
              <a:t>洛斯阿拉莫斯国家实验室</a:t>
            </a:r>
            <a:r>
              <a:rPr lang="en-US" altLang="zh-CN" sz="1200" kern="100" dirty="0">
                <a:solidFill>
                  <a:srgbClr val="C00000"/>
                </a:solidFill>
                <a:effectLst/>
                <a:latin typeface="Times New Roman" panose="02020603050405020304" pitchFamily="18" charset="0"/>
                <a:ea typeface="SimHei" panose="02010609060101010101" pitchFamily="49" charset="-122"/>
                <a:cs typeface="KaiTi_GB2312"/>
              </a:rPr>
              <a:t>(Los Alamos National Laboratory) </a:t>
            </a:r>
            <a:endParaRPr lang="zh-CN" altLang="en-US" dirty="0"/>
          </a:p>
        </p:txBody>
      </p:sp>
      <p:sp>
        <p:nvSpPr>
          <p:cNvPr id="4" name="灯片编号占位符 3">
            <a:extLst>
              <a:ext uri="{FF2B5EF4-FFF2-40B4-BE49-F238E27FC236}">
                <a16:creationId xmlns:a16="http://schemas.microsoft.com/office/drawing/2014/main" id="{23A78C5D-521A-0D5C-E80B-706C0CBC52A6}"/>
              </a:ext>
            </a:extLst>
          </p:cNvPr>
          <p:cNvSpPr>
            <a:spLocks noGrp="1"/>
          </p:cNvSpPr>
          <p:nvPr>
            <p:ph type="sldNum" sz="quarter" idx="5"/>
          </p:nvPr>
        </p:nvSpPr>
        <p:spPr/>
        <p:txBody>
          <a:bodyPr/>
          <a:lstStyle/>
          <a:p>
            <a:fld id="{1053DBFE-93C0-4031-BAD0-06D95CFCD80C}" type="slidenum">
              <a:rPr lang="zh-CN" altLang="en-US" smtClean="0"/>
              <a:t>8</a:t>
            </a:fld>
            <a:endParaRPr lang="zh-CN" altLang="en-US"/>
          </a:p>
        </p:txBody>
      </p:sp>
    </p:spTree>
    <p:extLst>
      <p:ext uri="{BB962C8B-B14F-4D97-AF65-F5344CB8AC3E}">
        <p14:creationId xmlns:p14="http://schemas.microsoft.com/office/powerpoint/2010/main" val="2158787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EDF69-49A5-DF87-E14A-83B4650B1A5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3A39305-EA4A-6C56-3D4E-E316AD69F05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1D92DC5-FE6C-2433-BA0A-F8910E90B13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00" dirty="0">
                <a:solidFill>
                  <a:srgbClr val="C00000"/>
                </a:solidFill>
                <a:effectLst/>
                <a:latin typeface="Times New Roman" panose="02020603050405020304" pitchFamily="18" charset="0"/>
                <a:ea typeface="SimHei" panose="02010609060101010101" pitchFamily="49" charset="-122"/>
                <a:cs typeface="KaiTi_GB2312"/>
              </a:rPr>
              <a:t>LFRs</a:t>
            </a:r>
            <a:r>
              <a:rPr lang="zh-CN" altLang="en-US" sz="1200" kern="100" dirty="0">
                <a:solidFill>
                  <a:srgbClr val="C00000"/>
                </a:solidFill>
                <a:effectLst/>
                <a:latin typeface="Times New Roman" panose="02020603050405020304" pitchFamily="18" charset="0"/>
                <a:ea typeface="SimHei" panose="02010609060101010101" pitchFamily="49" charset="-122"/>
                <a:cs typeface="KaiTi_GB2312"/>
              </a:rPr>
              <a:t>是铅冷快中子反应堆，</a:t>
            </a:r>
            <a:r>
              <a:rPr lang="en-US" altLang="zh-CN" sz="1200" kern="100" dirty="0">
                <a:solidFill>
                  <a:srgbClr val="C00000"/>
                </a:solidFill>
                <a:effectLst/>
                <a:latin typeface="Times New Roman" panose="02020603050405020304" pitchFamily="18" charset="0"/>
                <a:ea typeface="SimHei" panose="02010609060101010101" pitchFamily="49" charset="-122"/>
                <a:cs typeface="KaiTi_GB2312"/>
              </a:rPr>
              <a:t>ADS</a:t>
            </a:r>
            <a:r>
              <a:rPr lang="zh-CN" altLang="en-US" sz="1200" kern="100" dirty="0">
                <a:solidFill>
                  <a:srgbClr val="C00000"/>
                </a:solidFill>
                <a:effectLst/>
                <a:latin typeface="Times New Roman" panose="02020603050405020304" pitchFamily="18" charset="0"/>
                <a:ea typeface="SimHei" panose="02010609060101010101" pitchFamily="49" charset="-122"/>
                <a:cs typeface="KaiTi_GB2312"/>
              </a:rPr>
              <a:t>是</a:t>
            </a:r>
            <a:r>
              <a:rPr lang="zh-CN" altLang="en-US" b="0" i="0" u="sng" dirty="0">
                <a:effectLst/>
                <a:highlight>
                  <a:srgbClr val="FFFFFF"/>
                </a:highlight>
                <a:latin typeface="Arial" panose="020B0604020202020204" pitchFamily="34" charset="0"/>
              </a:rPr>
              <a:t>加速器驱动次临界系统</a:t>
            </a:r>
            <a:r>
              <a:rPr lang="en-US" altLang="zh-CN" b="0" i="0" u="sng" dirty="0">
                <a:effectLst/>
                <a:highlight>
                  <a:srgbClr val="FFFFFF"/>
                </a:highlight>
                <a:latin typeface="Arial" panose="020B0604020202020204" pitchFamily="34" charset="0"/>
              </a:rPr>
              <a:t> ,</a:t>
            </a:r>
            <a:endParaRPr lang="zh-CN" altLang="en-US" dirty="0"/>
          </a:p>
        </p:txBody>
      </p:sp>
      <p:sp>
        <p:nvSpPr>
          <p:cNvPr id="4" name="灯片编号占位符 3">
            <a:extLst>
              <a:ext uri="{FF2B5EF4-FFF2-40B4-BE49-F238E27FC236}">
                <a16:creationId xmlns:a16="http://schemas.microsoft.com/office/drawing/2014/main" id="{C5AD456D-EF57-5AD0-D326-264AADD7DE9D}"/>
              </a:ext>
            </a:extLst>
          </p:cNvPr>
          <p:cNvSpPr>
            <a:spLocks noGrp="1"/>
          </p:cNvSpPr>
          <p:nvPr>
            <p:ph type="sldNum" sz="quarter" idx="5"/>
          </p:nvPr>
        </p:nvSpPr>
        <p:spPr/>
        <p:txBody>
          <a:bodyPr/>
          <a:lstStyle/>
          <a:p>
            <a:fld id="{1053DBFE-93C0-4031-BAD0-06D95CFCD80C}" type="slidenum">
              <a:rPr lang="zh-CN" altLang="en-US" smtClean="0"/>
              <a:t>9</a:t>
            </a:fld>
            <a:endParaRPr lang="zh-CN" altLang="en-US"/>
          </a:p>
        </p:txBody>
      </p:sp>
    </p:spTree>
    <p:extLst>
      <p:ext uri="{BB962C8B-B14F-4D97-AF65-F5344CB8AC3E}">
        <p14:creationId xmlns:p14="http://schemas.microsoft.com/office/powerpoint/2010/main" val="3901640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D7F9E-84FF-DB8A-F139-1FEDA3967C9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E3936BC-07E2-24A2-47A5-674ADE6687C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19D93ED-A67F-20E2-BCB4-6CB8B2865C9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00" dirty="0">
                <a:solidFill>
                  <a:srgbClr val="C00000"/>
                </a:solidFill>
                <a:effectLst/>
                <a:latin typeface="Times New Roman" panose="02020603050405020304" pitchFamily="18" charset="0"/>
                <a:ea typeface="SimHei" panose="02010609060101010101" pitchFamily="49" charset="-122"/>
                <a:cs typeface="KaiTi_GB2312"/>
              </a:rPr>
              <a:t>LFRs</a:t>
            </a:r>
            <a:r>
              <a:rPr lang="zh-CN" altLang="en-US" sz="1200" kern="100" dirty="0">
                <a:solidFill>
                  <a:srgbClr val="C00000"/>
                </a:solidFill>
                <a:effectLst/>
                <a:latin typeface="Times New Roman" panose="02020603050405020304" pitchFamily="18" charset="0"/>
                <a:ea typeface="SimHei" panose="02010609060101010101" pitchFamily="49" charset="-122"/>
                <a:cs typeface="KaiTi_GB2312"/>
              </a:rPr>
              <a:t>是铅冷快中子反应堆，</a:t>
            </a:r>
            <a:r>
              <a:rPr lang="en-US" altLang="zh-CN" sz="1200" kern="100" dirty="0">
                <a:solidFill>
                  <a:srgbClr val="C00000"/>
                </a:solidFill>
                <a:effectLst/>
                <a:latin typeface="Times New Roman" panose="02020603050405020304" pitchFamily="18" charset="0"/>
                <a:ea typeface="SimHei" panose="02010609060101010101" pitchFamily="49" charset="-122"/>
                <a:cs typeface="KaiTi_GB2312"/>
              </a:rPr>
              <a:t>ADS</a:t>
            </a:r>
            <a:r>
              <a:rPr lang="zh-CN" altLang="en-US" sz="1200" kern="100" dirty="0">
                <a:solidFill>
                  <a:srgbClr val="C00000"/>
                </a:solidFill>
                <a:effectLst/>
                <a:latin typeface="Times New Roman" panose="02020603050405020304" pitchFamily="18" charset="0"/>
                <a:ea typeface="SimHei" panose="02010609060101010101" pitchFamily="49" charset="-122"/>
                <a:cs typeface="KaiTi_GB2312"/>
              </a:rPr>
              <a:t>是</a:t>
            </a:r>
            <a:r>
              <a:rPr lang="zh-CN" altLang="en-US" b="0" i="0" u="sng" dirty="0">
                <a:effectLst/>
                <a:highlight>
                  <a:srgbClr val="FFFFFF"/>
                </a:highlight>
                <a:latin typeface="Arial" panose="020B0604020202020204" pitchFamily="34" charset="0"/>
              </a:rPr>
              <a:t>加速器驱动次临界系统</a:t>
            </a:r>
            <a:r>
              <a:rPr lang="en-US" altLang="zh-CN" b="0" i="0" u="sng" dirty="0">
                <a:effectLst/>
                <a:highlight>
                  <a:srgbClr val="FFFFFF"/>
                </a:highlight>
                <a:latin typeface="Arial" panose="020B0604020202020204" pitchFamily="34" charset="0"/>
              </a:rPr>
              <a:t> ,</a:t>
            </a:r>
            <a:endParaRPr lang="zh-CN" altLang="en-US" dirty="0"/>
          </a:p>
        </p:txBody>
      </p:sp>
      <p:sp>
        <p:nvSpPr>
          <p:cNvPr id="4" name="灯片编号占位符 3">
            <a:extLst>
              <a:ext uri="{FF2B5EF4-FFF2-40B4-BE49-F238E27FC236}">
                <a16:creationId xmlns:a16="http://schemas.microsoft.com/office/drawing/2014/main" id="{9E4EE411-2EFB-ABFF-C364-32F5CBCB1FC9}"/>
              </a:ext>
            </a:extLst>
          </p:cNvPr>
          <p:cNvSpPr>
            <a:spLocks noGrp="1"/>
          </p:cNvSpPr>
          <p:nvPr>
            <p:ph type="sldNum" sz="quarter" idx="5"/>
          </p:nvPr>
        </p:nvSpPr>
        <p:spPr/>
        <p:txBody>
          <a:bodyPr/>
          <a:lstStyle/>
          <a:p>
            <a:fld id="{1053DBFE-93C0-4031-BAD0-06D95CFCD80C}" type="slidenum">
              <a:rPr lang="zh-CN" altLang="en-US" smtClean="0"/>
              <a:t>19</a:t>
            </a:fld>
            <a:endParaRPr lang="zh-CN" altLang="en-US"/>
          </a:p>
        </p:txBody>
      </p:sp>
    </p:spTree>
    <p:extLst>
      <p:ext uri="{BB962C8B-B14F-4D97-AF65-F5344CB8AC3E}">
        <p14:creationId xmlns:p14="http://schemas.microsoft.com/office/powerpoint/2010/main" val="1040488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077A86-7EF1-8019-8357-2AA1A1A992EF}"/>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7BBDCA3-C148-5FC1-9B2D-B58C2228D2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5BF909-A1C5-6ECF-82B7-AB2EAB6B5257}"/>
              </a:ext>
            </a:extLst>
          </p:cNvPr>
          <p:cNvSpPr>
            <a:spLocks noGrp="1"/>
          </p:cNvSpPr>
          <p:nvPr>
            <p:ph type="dt" sz="half" idx="10"/>
          </p:nvPr>
        </p:nvSpPr>
        <p:spPr/>
        <p:txBody>
          <a:bodyPr/>
          <a:lstStyle/>
          <a:p>
            <a:fld id="{C29713CD-518D-4837-A910-EF70F5AD3C8B}" type="datetimeFigureOut">
              <a:rPr lang="zh-CN" altLang="en-US" smtClean="0"/>
              <a:t>2025/7/28</a:t>
            </a:fld>
            <a:endParaRPr lang="zh-CN" altLang="en-US"/>
          </a:p>
        </p:txBody>
      </p:sp>
      <p:sp>
        <p:nvSpPr>
          <p:cNvPr id="5" name="页脚占位符 4">
            <a:extLst>
              <a:ext uri="{FF2B5EF4-FFF2-40B4-BE49-F238E27FC236}">
                <a16:creationId xmlns:a16="http://schemas.microsoft.com/office/drawing/2014/main" id="{3B1D8F78-8FA9-471F-27D0-FFC6E78E550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7AF2E1B-A641-8F65-9B3E-70A20CDEBBA2}"/>
              </a:ext>
            </a:extLst>
          </p:cNvPr>
          <p:cNvSpPr>
            <a:spLocks noGrp="1"/>
          </p:cNvSpPr>
          <p:nvPr>
            <p:ph type="sldNum" sz="quarter" idx="12"/>
          </p:nvPr>
        </p:nvSpPr>
        <p:spPr/>
        <p:txBody>
          <a:bodyPr/>
          <a:lstStyle/>
          <a:p>
            <a:fld id="{B96A77BD-1F55-4801-AA87-42BE9000531D}" type="slidenum">
              <a:rPr lang="zh-CN" altLang="en-US" smtClean="0"/>
              <a:t>‹#›</a:t>
            </a:fld>
            <a:endParaRPr lang="zh-CN" altLang="en-US"/>
          </a:p>
        </p:txBody>
      </p:sp>
    </p:spTree>
    <p:extLst>
      <p:ext uri="{BB962C8B-B14F-4D97-AF65-F5344CB8AC3E}">
        <p14:creationId xmlns:p14="http://schemas.microsoft.com/office/powerpoint/2010/main" val="1690232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D4F87E-6874-7FE2-C3AB-4ADA9F87205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A1A1514-8B28-88E6-B973-634D544FD68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FAF5782-AF42-4D40-C620-B535B1A450DE}"/>
              </a:ext>
            </a:extLst>
          </p:cNvPr>
          <p:cNvSpPr>
            <a:spLocks noGrp="1"/>
          </p:cNvSpPr>
          <p:nvPr>
            <p:ph type="dt" sz="half" idx="10"/>
          </p:nvPr>
        </p:nvSpPr>
        <p:spPr/>
        <p:txBody>
          <a:bodyPr/>
          <a:lstStyle/>
          <a:p>
            <a:fld id="{C29713CD-518D-4837-A910-EF70F5AD3C8B}" type="datetimeFigureOut">
              <a:rPr lang="zh-CN" altLang="en-US" smtClean="0"/>
              <a:t>2025/7/28</a:t>
            </a:fld>
            <a:endParaRPr lang="zh-CN" altLang="en-US"/>
          </a:p>
        </p:txBody>
      </p:sp>
      <p:sp>
        <p:nvSpPr>
          <p:cNvPr id="5" name="页脚占位符 4">
            <a:extLst>
              <a:ext uri="{FF2B5EF4-FFF2-40B4-BE49-F238E27FC236}">
                <a16:creationId xmlns:a16="http://schemas.microsoft.com/office/drawing/2014/main" id="{076B000D-DF9A-0E43-3B38-83B8C1AE82A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983405F-00C7-CE36-CCC7-0E41071DA543}"/>
              </a:ext>
            </a:extLst>
          </p:cNvPr>
          <p:cNvSpPr>
            <a:spLocks noGrp="1"/>
          </p:cNvSpPr>
          <p:nvPr>
            <p:ph type="sldNum" sz="quarter" idx="12"/>
          </p:nvPr>
        </p:nvSpPr>
        <p:spPr/>
        <p:txBody>
          <a:bodyPr/>
          <a:lstStyle/>
          <a:p>
            <a:fld id="{B96A77BD-1F55-4801-AA87-42BE9000531D}" type="slidenum">
              <a:rPr lang="zh-CN" altLang="en-US" smtClean="0"/>
              <a:t>‹#›</a:t>
            </a:fld>
            <a:endParaRPr lang="zh-CN" altLang="en-US"/>
          </a:p>
        </p:txBody>
      </p:sp>
    </p:spTree>
    <p:extLst>
      <p:ext uri="{BB962C8B-B14F-4D97-AF65-F5344CB8AC3E}">
        <p14:creationId xmlns:p14="http://schemas.microsoft.com/office/powerpoint/2010/main" val="1674068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D4FF063-8C53-4B52-4B98-1AAD7455165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2C8D99C-7933-27F1-53DD-B8CB4AB2F30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036A516-F4B7-2FF9-1C94-86C4D1917D38}"/>
              </a:ext>
            </a:extLst>
          </p:cNvPr>
          <p:cNvSpPr>
            <a:spLocks noGrp="1"/>
          </p:cNvSpPr>
          <p:nvPr>
            <p:ph type="dt" sz="half" idx="10"/>
          </p:nvPr>
        </p:nvSpPr>
        <p:spPr/>
        <p:txBody>
          <a:bodyPr/>
          <a:lstStyle/>
          <a:p>
            <a:fld id="{C29713CD-518D-4837-A910-EF70F5AD3C8B}" type="datetimeFigureOut">
              <a:rPr lang="zh-CN" altLang="en-US" smtClean="0"/>
              <a:t>2025/7/28</a:t>
            </a:fld>
            <a:endParaRPr lang="zh-CN" altLang="en-US"/>
          </a:p>
        </p:txBody>
      </p:sp>
      <p:sp>
        <p:nvSpPr>
          <p:cNvPr id="5" name="页脚占位符 4">
            <a:extLst>
              <a:ext uri="{FF2B5EF4-FFF2-40B4-BE49-F238E27FC236}">
                <a16:creationId xmlns:a16="http://schemas.microsoft.com/office/drawing/2014/main" id="{70F819C0-0524-3AE3-9846-78162B288BC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0BF338A-DA43-DA6C-3997-477E74D02825}"/>
              </a:ext>
            </a:extLst>
          </p:cNvPr>
          <p:cNvSpPr>
            <a:spLocks noGrp="1"/>
          </p:cNvSpPr>
          <p:nvPr>
            <p:ph type="sldNum" sz="quarter" idx="12"/>
          </p:nvPr>
        </p:nvSpPr>
        <p:spPr/>
        <p:txBody>
          <a:bodyPr/>
          <a:lstStyle/>
          <a:p>
            <a:fld id="{B96A77BD-1F55-4801-AA87-42BE9000531D}" type="slidenum">
              <a:rPr lang="zh-CN" altLang="en-US" smtClean="0"/>
              <a:t>‹#›</a:t>
            </a:fld>
            <a:endParaRPr lang="zh-CN" altLang="en-US"/>
          </a:p>
        </p:txBody>
      </p:sp>
    </p:spTree>
    <p:extLst>
      <p:ext uri="{BB962C8B-B14F-4D97-AF65-F5344CB8AC3E}">
        <p14:creationId xmlns:p14="http://schemas.microsoft.com/office/powerpoint/2010/main" val="3342134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9991C0-EAE2-45E9-1269-F25995B7D44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35A8BA9-90F8-A606-4DA8-4CE08F7CD9D5}"/>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B3E874D-A1FD-BE86-DA06-5AC357B304F6}"/>
              </a:ext>
            </a:extLst>
          </p:cNvPr>
          <p:cNvSpPr>
            <a:spLocks noGrp="1"/>
          </p:cNvSpPr>
          <p:nvPr>
            <p:ph type="dt" sz="half" idx="10"/>
          </p:nvPr>
        </p:nvSpPr>
        <p:spPr/>
        <p:txBody>
          <a:bodyPr/>
          <a:lstStyle/>
          <a:p>
            <a:fld id="{C29713CD-518D-4837-A910-EF70F5AD3C8B}" type="datetimeFigureOut">
              <a:rPr lang="zh-CN" altLang="en-US" smtClean="0"/>
              <a:t>2025/7/28</a:t>
            </a:fld>
            <a:endParaRPr lang="zh-CN" altLang="en-US"/>
          </a:p>
        </p:txBody>
      </p:sp>
      <p:sp>
        <p:nvSpPr>
          <p:cNvPr id="5" name="页脚占位符 4">
            <a:extLst>
              <a:ext uri="{FF2B5EF4-FFF2-40B4-BE49-F238E27FC236}">
                <a16:creationId xmlns:a16="http://schemas.microsoft.com/office/drawing/2014/main" id="{B3AC5BC3-3778-64A4-6F30-5E6634CBFBF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C397E14-7928-4DE1-4A33-F18CEBD294E7}"/>
              </a:ext>
            </a:extLst>
          </p:cNvPr>
          <p:cNvSpPr>
            <a:spLocks noGrp="1"/>
          </p:cNvSpPr>
          <p:nvPr>
            <p:ph type="sldNum" sz="quarter" idx="12"/>
          </p:nvPr>
        </p:nvSpPr>
        <p:spPr/>
        <p:txBody>
          <a:bodyPr/>
          <a:lstStyle/>
          <a:p>
            <a:fld id="{B96A77BD-1F55-4801-AA87-42BE9000531D}" type="slidenum">
              <a:rPr lang="zh-CN" altLang="en-US" smtClean="0"/>
              <a:t>‹#›</a:t>
            </a:fld>
            <a:endParaRPr lang="zh-CN" altLang="en-US"/>
          </a:p>
        </p:txBody>
      </p:sp>
    </p:spTree>
    <p:extLst>
      <p:ext uri="{BB962C8B-B14F-4D97-AF65-F5344CB8AC3E}">
        <p14:creationId xmlns:p14="http://schemas.microsoft.com/office/powerpoint/2010/main" val="3344169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CDCAFE-0161-7DD5-3877-0E7280BFFF6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34B6BD14-97D7-5158-3535-EFB76D68B5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554F3960-42A6-799E-7169-211BE7C552B1}"/>
              </a:ext>
            </a:extLst>
          </p:cNvPr>
          <p:cNvSpPr>
            <a:spLocks noGrp="1"/>
          </p:cNvSpPr>
          <p:nvPr>
            <p:ph type="dt" sz="half" idx="10"/>
          </p:nvPr>
        </p:nvSpPr>
        <p:spPr/>
        <p:txBody>
          <a:bodyPr/>
          <a:lstStyle/>
          <a:p>
            <a:fld id="{C29713CD-518D-4837-A910-EF70F5AD3C8B}" type="datetimeFigureOut">
              <a:rPr lang="zh-CN" altLang="en-US" smtClean="0"/>
              <a:t>2025/7/28</a:t>
            </a:fld>
            <a:endParaRPr lang="zh-CN" altLang="en-US"/>
          </a:p>
        </p:txBody>
      </p:sp>
      <p:sp>
        <p:nvSpPr>
          <p:cNvPr id="5" name="页脚占位符 4">
            <a:extLst>
              <a:ext uri="{FF2B5EF4-FFF2-40B4-BE49-F238E27FC236}">
                <a16:creationId xmlns:a16="http://schemas.microsoft.com/office/drawing/2014/main" id="{C17C8655-C97E-B4D9-CD2A-2C7A509F221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9183E06-811D-9849-A3F5-A3C7326E7E67}"/>
              </a:ext>
            </a:extLst>
          </p:cNvPr>
          <p:cNvSpPr>
            <a:spLocks noGrp="1"/>
          </p:cNvSpPr>
          <p:nvPr>
            <p:ph type="sldNum" sz="quarter" idx="12"/>
          </p:nvPr>
        </p:nvSpPr>
        <p:spPr/>
        <p:txBody>
          <a:bodyPr/>
          <a:lstStyle/>
          <a:p>
            <a:fld id="{B96A77BD-1F55-4801-AA87-42BE9000531D}" type="slidenum">
              <a:rPr lang="zh-CN" altLang="en-US" smtClean="0"/>
              <a:t>‹#›</a:t>
            </a:fld>
            <a:endParaRPr lang="zh-CN" altLang="en-US"/>
          </a:p>
        </p:txBody>
      </p:sp>
    </p:spTree>
    <p:extLst>
      <p:ext uri="{BB962C8B-B14F-4D97-AF65-F5344CB8AC3E}">
        <p14:creationId xmlns:p14="http://schemas.microsoft.com/office/powerpoint/2010/main" val="1644382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C69BD3-D797-ACB9-8548-04D132A0827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489C41E-DE78-0CFB-1380-C5C12EAC952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8CD8B9C-0E71-11C3-3BA1-5AF3B5F9A2D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A12C1DB-371E-84A1-3514-521F448B305E}"/>
              </a:ext>
            </a:extLst>
          </p:cNvPr>
          <p:cNvSpPr>
            <a:spLocks noGrp="1"/>
          </p:cNvSpPr>
          <p:nvPr>
            <p:ph type="dt" sz="half" idx="10"/>
          </p:nvPr>
        </p:nvSpPr>
        <p:spPr/>
        <p:txBody>
          <a:bodyPr/>
          <a:lstStyle/>
          <a:p>
            <a:fld id="{C29713CD-518D-4837-A910-EF70F5AD3C8B}" type="datetimeFigureOut">
              <a:rPr lang="zh-CN" altLang="en-US" smtClean="0"/>
              <a:t>2025/7/28</a:t>
            </a:fld>
            <a:endParaRPr lang="zh-CN" altLang="en-US"/>
          </a:p>
        </p:txBody>
      </p:sp>
      <p:sp>
        <p:nvSpPr>
          <p:cNvPr id="6" name="页脚占位符 5">
            <a:extLst>
              <a:ext uri="{FF2B5EF4-FFF2-40B4-BE49-F238E27FC236}">
                <a16:creationId xmlns:a16="http://schemas.microsoft.com/office/drawing/2014/main" id="{D8D283F7-24F9-0965-E0BC-11153EEE4B3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34F6AA5-FA92-94FC-C9A8-C07E6F5DED15}"/>
              </a:ext>
            </a:extLst>
          </p:cNvPr>
          <p:cNvSpPr>
            <a:spLocks noGrp="1"/>
          </p:cNvSpPr>
          <p:nvPr>
            <p:ph type="sldNum" sz="quarter" idx="12"/>
          </p:nvPr>
        </p:nvSpPr>
        <p:spPr/>
        <p:txBody>
          <a:bodyPr/>
          <a:lstStyle/>
          <a:p>
            <a:fld id="{B96A77BD-1F55-4801-AA87-42BE9000531D}" type="slidenum">
              <a:rPr lang="zh-CN" altLang="en-US" smtClean="0"/>
              <a:t>‹#›</a:t>
            </a:fld>
            <a:endParaRPr lang="zh-CN" altLang="en-US"/>
          </a:p>
        </p:txBody>
      </p:sp>
    </p:spTree>
    <p:extLst>
      <p:ext uri="{BB962C8B-B14F-4D97-AF65-F5344CB8AC3E}">
        <p14:creationId xmlns:p14="http://schemas.microsoft.com/office/powerpoint/2010/main" val="1948120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795DB2-43A9-DF91-5EB6-812D1C52A166}"/>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E5EB8DF-FC32-3697-7DEA-9535B9051B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8E6A9AE-16E9-117D-4769-AB60F29B830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A28E78B-9640-34B7-2CA6-C8F3D6A73B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ADB7A10-BF83-AAB6-5987-226A451494B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0460759-7474-2DFA-B795-80ED75334AB9}"/>
              </a:ext>
            </a:extLst>
          </p:cNvPr>
          <p:cNvSpPr>
            <a:spLocks noGrp="1"/>
          </p:cNvSpPr>
          <p:nvPr>
            <p:ph type="dt" sz="half" idx="10"/>
          </p:nvPr>
        </p:nvSpPr>
        <p:spPr/>
        <p:txBody>
          <a:bodyPr/>
          <a:lstStyle/>
          <a:p>
            <a:fld id="{C29713CD-518D-4837-A910-EF70F5AD3C8B}" type="datetimeFigureOut">
              <a:rPr lang="zh-CN" altLang="en-US" smtClean="0"/>
              <a:t>2025/7/28</a:t>
            </a:fld>
            <a:endParaRPr lang="zh-CN" altLang="en-US"/>
          </a:p>
        </p:txBody>
      </p:sp>
      <p:sp>
        <p:nvSpPr>
          <p:cNvPr id="8" name="页脚占位符 7">
            <a:extLst>
              <a:ext uri="{FF2B5EF4-FFF2-40B4-BE49-F238E27FC236}">
                <a16:creationId xmlns:a16="http://schemas.microsoft.com/office/drawing/2014/main" id="{812B20AA-D347-62DC-7A39-60201D90362B}"/>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71ABF78-3CF4-3ACC-3005-5525D606AEFA}"/>
              </a:ext>
            </a:extLst>
          </p:cNvPr>
          <p:cNvSpPr>
            <a:spLocks noGrp="1"/>
          </p:cNvSpPr>
          <p:nvPr>
            <p:ph type="sldNum" sz="quarter" idx="12"/>
          </p:nvPr>
        </p:nvSpPr>
        <p:spPr/>
        <p:txBody>
          <a:bodyPr/>
          <a:lstStyle/>
          <a:p>
            <a:fld id="{B96A77BD-1F55-4801-AA87-42BE9000531D}" type="slidenum">
              <a:rPr lang="zh-CN" altLang="en-US" smtClean="0"/>
              <a:t>‹#›</a:t>
            </a:fld>
            <a:endParaRPr lang="zh-CN" altLang="en-US"/>
          </a:p>
        </p:txBody>
      </p:sp>
    </p:spTree>
    <p:extLst>
      <p:ext uri="{BB962C8B-B14F-4D97-AF65-F5344CB8AC3E}">
        <p14:creationId xmlns:p14="http://schemas.microsoft.com/office/powerpoint/2010/main" val="1901083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03446B-9E06-37EF-2845-E863CDC64E2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555E169-143C-062C-BFB5-D6CB00CCF205}"/>
              </a:ext>
            </a:extLst>
          </p:cNvPr>
          <p:cNvSpPr>
            <a:spLocks noGrp="1"/>
          </p:cNvSpPr>
          <p:nvPr>
            <p:ph type="dt" sz="half" idx="10"/>
          </p:nvPr>
        </p:nvSpPr>
        <p:spPr/>
        <p:txBody>
          <a:bodyPr/>
          <a:lstStyle/>
          <a:p>
            <a:fld id="{C29713CD-518D-4837-A910-EF70F5AD3C8B}" type="datetimeFigureOut">
              <a:rPr lang="zh-CN" altLang="en-US" smtClean="0"/>
              <a:t>2025/7/28</a:t>
            </a:fld>
            <a:endParaRPr lang="zh-CN" altLang="en-US"/>
          </a:p>
        </p:txBody>
      </p:sp>
      <p:sp>
        <p:nvSpPr>
          <p:cNvPr id="4" name="页脚占位符 3">
            <a:extLst>
              <a:ext uri="{FF2B5EF4-FFF2-40B4-BE49-F238E27FC236}">
                <a16:creationId xmlns:a16="http://schemas.microsoft.com/office/drawing/2014/main" id="{61ECE3C8-8614-676A-EB60-B7A234B5836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73210BD-C226-FFE3-5211-C6B020406E16}"/>
              </a:ext>
            </a:extLst>
          </p:cNvPr>
          <p:cNvSpPr>
            <a:spLocks noGrp="1"/>
          </p:cNvSpPr>
          <p:nvPr>
            <p:ph type="sldNum" sz="quarter" idx="12"/>
          </p:nvPr>
        </p:nvSpPr>
        <p:spPr/>
        <p:txBody>
          <a:bodyPr/>
          <a:lstStyle/>
          <a:p>
            <a:fld id="{B96A77BD-1F55-4801-AA87-42BE9000531D}" type="slidenum">
              <a:rPr lang="zh-CN" altLang="en-US" smtClean="0"/>
              <a:t>‹#›</a:t>
            </a:fld>
            <a:endParaRPr lang="zh-CN" altLang="en-US"/>
          </a:p>
        </p:txBody>
      </p:sp>
    </p:spTree>
    <p:extLst>
      <p:ext uri="{BB962C8B-B14F-4D97-AF65-F5344CB8AC3E}">
        <p14:creationId xmlns:p14="http://schemas.microsoft.com/office/powerpoint/2010/main" val="1527891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BEA1FD8-DAC0-DBF7-9C46-22F0B27DC4CB}"/>
              </a:ext>
            </a:extLst>
          </p:cNvPr>
          <p:cNvSpPr>
            <a:spLocks noGrp="1"/>
          </p:cNvSpPr>
          <p:nvPr>
            <p:ph type="dt" sz="half" idx="10"/>
          </p:nvPr>
        </p:nvSpPr>
        <p:spPr/>
        <p:txBody>
          <a:bodyPr/>
          <a:lstStyle/>
          <a:p>
            <a:fld id="{C29713CD-518D-4837-A910-EF70F5AD3C8B}" type="datetimeFigureOut">
              <a:rPr lang="zh-CN" altLang="en-US" smtClean="0"/>
              <a:t>2025/7/28</a:t>
            </a:fld>
            <a:endParaRPr lang="zh-CN" altLang="en-US"/>
          </a:p>
        </p:txBody>
      </p:sp>
      <p:sp>
        <p:nvSpPr>
          <p:cNvPr id="3" name="页脚占位符 2">
            <a:extLst>
              <a:ext uri="{FF2B5EF4-FFF2-40B4-BE49-F238E27FC236}">
                <a16:creationId xmlns:a16="http://schemas.microsoft.com/office/drawing/2014/main" id="{B64E7715-9A9E-40D9-3B10-A24F872D8AA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406AE915-F569-A390-DD95-DAC79D7D1F36}"/>
              </a:ext>
            </a:extLst>
          </p:cNvPr>
          <p:cNvSpPr>
            <a:spLocks noGrp="1"/>
          </p:cNvSpPr>
          <p:nvPr>
            <p:ph type="sldNum" sz="quarter" idx="12"/>
          </p:nvPr>
        </p:nvSpPr>
        <p:spPr/>
        <p:txBody>
          <a:bodyPr/>
          <a:lstStyle/>
          <a:p>
            <a:fld id="{B96A77BD-1F55-4801-AA87-42BE9000531D}" type="slidenum">
              <a:rPr lang="zh-CN" altLang="en-US" smtClean="0"/>
              <a:t>‹#›</a:t>
            </a:fld>
            <a:endParaRPr lang="zh-CN" altLang="en-US" dirty="0"/>
          </a:p>
        </p:txBody>
      </p:sp>
      <p:grpSp>
        <p:nvGrpSpPr>
          <p:cNvPr id="6" name="组合 5">
            <a:extLst>
              <a:ext uri="{FF2B5EF4-FFF2-40B4-BE49-F238E27FC236}">
                <a16:creationId xmlns:a16="http://schemas.microsoft.com/office/drawing/2014/main" id="{D0534030-32D4-C517-BFDC-E1F5A7050BC5}"/>
              </a:ext>
            </a:extLst>
          </p:cNvPr>
          <p:cNvGrpSpPr/>
          <p:nvPr userDrawn="1"/>
        </p:nvGrpSpPr>
        <p:grpSpPr>
          <a:xfrm>
            <a:off x="0" y="0"/>
            <a:ext cx="12192000" cy="628650"/>
            <a:chOff x="0" y="-50007"/>
            <a:chExt cx="12192000" cy="628650"/>
          </a:xfrm>
        </p:grpSpPr>
        <p:sp>
          <p:nvSpPr>
            <p:cNvPr id="7" name="矩形 6">
              <a:extLst>
                <a:ext uri="{FF2B5EF4-FFF2-40B4-BE49-F238E27FC236}">
                  <a16:creationId xmlns:a16="http://schemas.microsoft.com/office/drawing/2014/main" id="{0D703C90-B1DF-1AA9-5C5F-EE6EBB1CFFEA}"/>
                </a:ext>
              </a:extLst>
            </p:cNvPr>
            <p:cNvSpPr/>
            <p:nvPr/>
          </p:nvSpPr>
          <p:spPr>
            <a:xfrm>
              <a:off x="0" y="-50007"/>
              <a:ext cx="12192000" cy="628650"/>
            </a:xfrm>
            <a:prstGeom prst="rect">
              <a:avLst/>
            </a:prstGeom>
            <a:solidFill>
              <a:srgbClr val="00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文本框 7">
              <a:extLst>
                <a:ext uri="{FF2B5EF4-FFF2-40B4-BE49-F238E27FC236}">
                  <a16:creationId xmlns:a16="http://schemas.microsoft.com/office/drawing/2014/main" id="{B4F58AC1-A8E0-E128-95B9-7A73110A6C69}"/>
                </a:ext>
              </a:extLst>
            </p:cNvPr>
            <p:cNvSpPr txBox="1"/>
            <p:nvPr/>
          </p:nvSpPr>
          <p:spPr>
            <a:xfrm>
              <a:off x="478631" y="-6132"/>
              <a:ext cx="2278857" cy="523220"/>
            </a:xfrm>
            <a:prstGeom prst="rect">
              <a:avLst/>
            </a:prstGeom>
            <a:noFill/>
          </p:spPr>
          <p:txBody>
            <a:bodyPr wrap="square" rtlCol="0">
              <a:spAutoFit/>
            </a:bodyPr>
            <a:lstStyle/>
            <a:p>
              <a:endParaRPr lang="zh-CN" altLang="en-US" sz="2800" b="1" dirty="0">
                <a:solidFill>
                  <a:schemeClr val="bg1"/>
                </a:solidFill>
              </a:endParaRPr>
            </a:p>
          </p:txBody>
        </p:sp>
      </p:grpSp>
      <p:pic>
        <p:nvPicPr>
          <p:cNvPr id="5" name="图片 4">
            <a:extLst>
              <a:ext uri="{FF2B5EF4-FFF2-40B4-BE49-F238E27FC236}">
                <a16:creationId xmlns:a16="http://schemas.microsoft.com/office/drawing/2014/main" id="{1B2B2E20-A259-E3BC-2085-C63E987E3AED}"/>
              </a:ext>
            </a:extLst>
          </p:cNvPr>
          <p:cNvPicPr>
            <a:picLocks noChangeAspect="1"/>
          </p:cNvPicPr>
          <p:nvPr userDrawn="1"/>
        </p:nvPicPr>
        <p:blipFill>
          <a:blip r:embed="rId2">
            <a:duotone>
              <a:srgbClr val="4472C4">
                <a:shade val="45000"/>
                <a:satMod val="135000"/>
              </a:srgbClr>
              <a:prstClr val="white"/>
            </a:duotone>
          </a:blip>
          <a:stretch>
            <a:fillRect/>
          </a:stretch>
        </p:blipFill>
        <p:spPr>
          <a:xfrm>
            <a:off x="7789652" y="0"/>
            <a:ext cx="4402347" cy="632925"/>
          </a:xfrm>
          <a:prstGeom prst="rect">
            <a:avLst/>
          </a:prstGeom>
        </p:spPr>
      </p:pic>
    </p:spTree>
    <p:extLst>
      <p:ext uri="{BB962C8B-B14F-4D97-AF65-F5344CB8AC3E}">
        <p14:creationId xmlns:p14="http://schemas.microsoft.com/office/powerpoint/2010/main" val="3420881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00D59F-97B2-86AC-C7E5-90883566D0A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DF89865-F6A3-601D-0EE6-D960DEA26A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54B6123-0E55-7AFC-2B36-616FF23BD2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A129038-ACEB-85A7-1D53-1634552CDC3C}"/>
              </a:ext>
            </a:extLst>
          </p:cNvPr>
          <p:cNvSpPr>
            <a:spLocks noGrp="1"/>
          </p:cNvSpPr>
          <p:nvPr>
            <p:ph type="dt" sz="half" idx="10"/>
          </p:nvPr>
        </p:nvSpPr>
        <p:spPr/>
        <p:txBody>
          <a:bodyPr/>
          <a:lstStyle/>
          <a:p>
            <a:fld id="{C29713CD-518D-4837-A910-EF70F5AD3C8B}" type="datetimeFigureOut">
              <a:rPr lang="zh-CN" altLang="en-US" smtClean="0"/>
              <a:t>2025/7/28</a:t>
            </a:fld>
            <a:endParaRPr lang="zh-CN" altLang="en-US"/>
          </a:p>
        </p:txBody>
      </p:sp>
      <p:sp>
        <p:nvSpPr>
          <p:cNvPr id="6" name="页脚占位符 5">
            <a:extLst>
              <a:ext uri="{FF2B5EF4-FFF2-40B4-BE49-F238E27FC236}">
                <a16:creationId xmlns:a16="http://schemas.microsoft.com/office/drawing/2014/main" id="{175BBC3F-BA9C-F0F5-7BF3-CA8A9ECEC59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0F8624A-A45D-EF43-0F2C-4D299484CDBE}"/>
              </a:ext>
            </a:extLst>
          </p:cNvPr>
          <p:cNvSpPr>
            <a:spLocks noGrp="1"/>
          </p:cNvSpPr>
          <p:nvPr>
            <p:ph type="sldNum" sz="quarter" idx="12"/>
          </p:nvPr>
        </p:nvSpPr>
        <p:spPr/>
        <p:txBody>
          <a:bodyPr/>
          <a:lstStyle/>
          <a:p>
            <a:fld id="{B96A77BD-1F55-4801-AA87-42BE9000531D}" type="slidenum">
              <a:rPr lang="zh-CN" altLang="en-US" smtClean="0"/>
              <a:t>‹#›</a:t>
            </a:fld>
            <a:endParaRPr lang="zh-CN" altLang="en-US"/>
          </a:p>
        </p:txBody>
      </p:sp>
    </p:spTree>
    <p:extLst>
      <p:ext uri="{BB962C8B-B14F-4D97-AF65-F5344CB8AC3E}">
        <p14:creationId xmlns:p14="http://schemas.microsoft.com/office/powerpoint/2010/main" val="802752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ED6C5-9811-CDBA-BEAB-4B6635A59A8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2360121-BC21-51D7-879F-B8272BE685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9F9770F-797B-62A0-446E-EE2D2AF812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2E23607-01B4-9AFE-7AE2-63DB25D10F00}"/>
              </a:ext>
            </a:extLst>
          </p:cNvPr>
          <p:cNvSpPr>
            <a:spLocks noGrp="1"/>
          </p:cNvSpPr>
          <p:nvPr>
            <p:ph type="dt" sz="half" idx="10"/>
          </p:nvPr>
        </p:nvSpPr>
        <p:spPr/>
        <p:txBody>
          <a:bodyPr/>
          <a:lstStyle/>
          <a:p>
            <a:fld id="{C29713CD-518D-4837-A910-EF70F5AD3C8B}" type="datetimeFigureOut">
              <a:rPr lang="zh-CN" altLang="en-US" smtClean="0"/>
              <a:t>2025/7/28</a:t>
            </a:fld>
            <a:endParaRPr lang="zh-CN" altLang="en-US"/>
          </a:p>
        </p:txBody>
      </p:sp>
      <p:sp>
        <p:nvSpPr>
          <p:cNvPr id="6" name="页脚占位符 5">
            <a:extLst>
              <a:ext uri="{FF2B5EF4-FFF2-40B4-BE49-F238E27FC236}">
                <a16:creationId xmlns:a16="http://schemas.microsoft.com/office/drawing/2014/main" id="{31083F57-B567-7EBD-8696-BA8A87CA7BE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CA4B6B3-50CD-70E2-5EB1-A5503C04BB10}"/>
              </a:ext>
            </a:extLst>
          </p:cNvPr>
          <p:cNvSpPr>
            <a:spLocks noGrp="1"/>
          </p:cNvSpPr>
          <p:nvPr>
            <p:ph type="sldNum" sz="quarter" idx="12"/>
          </p:nvPr>
        </p:nvSpPr>
        <p:spPr/>
        <p:txBody>
          <a:bodyPr/>
          <a:lstStyle/>
          <a:p>
            <a:fld id="{B96A77BD-1F55-4801-AA87-42BE9000531D}" type="slidenum">
              <a:rPr lang="zh-CN" altLang="en-US" smtClean="0"/>
              <a:t>‹#›</a:t>
            </a:fld>
            <a:endParaRPr lang="zh-CN" altLang="en-US"/>
          </a:p>
        </p:txBody>
      </p:sp>
    </p:spTree>
    <p:extLst>
      <p:ext uri="{BB962C8B-B14F-4D97-AF65-F5344CB8AC3E}">
        <p14:creationId xmlns:p14="http://schemas.microsoft.com/office/powerpoint/2010/main" val="910509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95C5CCB-0092-8E0F-B12F-03B4B87EC7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A45FD3F-8682-7223-1313-8136F83EEF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CCD5F7A-031D-BC84-6D67-0EFBEE3D95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713CD-518D-4837-A910-EF70F5AD3C8B}" type="datetimeFigureOut">
              <a:rPr lang="zh-CN" altLang="en-US" smtClean="0"/>
              <a:t>2025/7/28</a:t>
            </a:fld>
            <a:endParaRPr lang="zh-CN" altLang="en-US"/>
          </a:p>
        </p:txBody>
      </p:sp>
      <p:sp>
        <p:nvSpPr>
          <p:cNvPr id="5" name="页脚占位符 4">
            <a:extLst>
              <a:ext uri="{FF2B5EF4-FFF2-40B4-BE49-F238E27FC236}">
                <a16:creationId xmlns:a16="http://schemas.microsoft.com/office/drawing/2014/main" id="{198B3C0C-B01E-E3BC-C2D8-DA68775F03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12AD6768-5024-D7CE-35F3-0B3E241A86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6A77BD-1F55-4801-AA87-42BE9000531D}" type="slidenum">
              <a:rPr lang="zh-CN" altLang="en-US" smtClean="0"/>
              <a:t>‹#›</a:t>
            </a:fld>
            <a:endParaRPr lang="zh-CN" altLang="en-US"/>
          </a:p>
        </p:txBody>
      </p:sp>
    </p:spTree>
    <p:extLst>
      <p:ext uri="{BB962C8B-B14F-4D97-AF65-F5344CB8AC3E}">
        <p14:creationId xmlns:p14="http://schemas.microsoft.com/office/powerpoint/2010/main" val="5330036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7"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77063A6-8680-51F0-8689-AA8D846688B0}"/>
              </a:ext>
            </a:extLst>
          </p:cNvPr>
          <p:cNvSpPr/>
          <p:nvPr/>
        </p:nvSpPr>
        <p:spPr>
          <a:xfrm>
            <a:off x="-5" y="1944747"/>
            <a:ext cx="12192000" cy="2736981"/>
          </a:xfrm>
          <a:prstGeom prst="rect">
            <a:avLst/>
          </a:prstGeom>
          <a:solidFill>
            <a:srgbClr val="02449A"/>
          </a:solidFill>
          <a:ln>
            <a:solidFill>
              <a:srgbClr val="024499"/>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6C48C49E-9577-1662-F1DA-B571D4410C7D}"/>
              </a:ext>
            </a:extLst>
          </p:cNvPr>
          <p:cNvSpPr txBox="1"/>
          <p:nvPr/>
        </p:nvSpPr>
        <p:spPr>
          <a:xfrm>
            <a:off x="5" y="2243731"/>
            <a:ext cx="12191995" cy="1845185"/>
          </a:xfrm>
          <a:prstGeom prst="rect">
            <a:avLst/>
          </a:prstGeom>
          <a:noFill/>
        </p:spPr>
        <p:txBody>
          <a:bodyPr wrap="square" rtlCol="0">
            <a:spAutoFit/>
          </a:bodyPr>
          <a:lstStyle/>
          <a:p>
            <a:pPr algn="ctr">
              <a:lnSpc>
                <a:spcPct val="150000"/>
              </a:lnSpc>
            </a:pPr>
            <a:r>
              <a:rPr lang="zh-CN" altLang="en-US" sz="4000" b="1" dirty="0">
                <a:latin typeface="Times New Roman" panose="02020603050405020304" pitchFamily="18" charset="0"/>
                <a:cs typeface="Times New Roman" panose="02020603050405020304" pitchFamily="18" charset="0"/>
              </a:rPr>
              <a:t>中高能质子轰击地外样品形成</a:t>
            </a:r>
            <a:r>
              <a:rPr lang="en-US" altLang="zh-CN" sz="4000" b="1" baseline="30000" dirty="0">
                <a:latin typeface="Times New Roman" panose="02020603050405020304" pitchFamily="18" charset="0"/>
                <a:cs typeface="Times New Roman" panose="02020603050405020304" pitchFamily="18" charset="0"/>
              </a:rPr>
              <a:t>10</a:t>
            </a:r>
            <a:r>
              <a:rPr lang="en-US" altLang="zh-CN" sz="4000" b="1" dirty="0">
                <a:latin typeface="Times New Roman" panose="02020603050405020304" pitchFamily="18" charset="0"/>
                <a:cs typeface="Times New Roman" panose="02020603050405020304" pitchFamily="18" charset="0"/>
              </a:rPr>
              <a:t>Be</a:t>
            </a:r>
            <a:r>
              <a:rPr lang="zh-CN" altLang="en-US" sz="4000" b="1" dirty="0">
                <a:latin typeface="Times New Roman" panose="02020603050405020304" pitchFamily="18" charset="0"/>
                <a:cs typeface="Times New Roman" panose="02020603050405020304" pitchFamily="18" charset="0"/>
              </a:rPr>
              <a:t>截面测量及其应用初探</a:t>
            </a:r>
            <a:endParaRPr lang="zh-CN" altLang="en-US" sz="4800" b="1" dirty="0"/>
          </a:p>
        </p:txBody>
      </p:sp>
      <p:sp>
        <p:nvSpPr>
          <p:cNvPr id="4" name="文本框 3">
            <a:extLst>
              <a:ext uri="{FF2B5EF4-FFF2-40B4-BE49-F238E27FC236}">
                <a16:creationId xmlns:a16="http://schemas.microsoft.com/office/drawing/2014/main" id="{C60D847F-5D4D-B78E-6A10-68B4F542224E}"/>
              </a:ext>
            </a:extLst>
          </p:cNvPr>
          <p:cNvSpPr txBox="1"/>
          <p:nvPr/>
        </p:nvSpPr>
        <p:spPr>
          <a:xfrm>
            <a:off x="4251026" y="6236221"/>
            <a:ext cx="3689938" cy="400110"/>
          </a:xfrm>
          <a:prstGeom prst="rect">
            <a:avLst/>
          </a:prstGeom>
          <a:noFill/>
        </p:spPr>
        <p:txBody>
          <a:bodyPr wrap="square" rtlCol="0">
            <a:spAutoFit/>
          </a:bodyPr>
          <a:lstStyle/>
          <a:p>
            <a:pPr algn="ctr"/>
            <a:r>
              <a:rPr lang="zh-CN" altLang="en-US" sz="2000" dirty="0">
                <a:solidFill>
                  <a:srgbClr val="0000FF"/>
                </a:solidFill>
                <a:latin typeface="黑体" panose="02010609060101010101" pitchFamily="49" charset="-122"/>
                <a:ea typeface="黑体" panose="02010609060101010101" pitchFamily="49" charset="-122"/>
              </a:rPr>
              <a:t>中国科学院地球化学研究所</a:t>
            </a:r>
          </a:p>
        </p:txBody>
      </p:sp>
      <p:sp>
        <p:nvSpPr>
          <p:cNvPr id="6" name="文本框 5">
            <a:extLst>
              <a:ext uri="{FF2B5EF4-FFF2-40B4-BE49-F238E27FC236}">
                <a16:creationId xmlns:a16="http://schemas.microsoft.com/office/drawing/2014/main" id="{2E7AB1FE-E619-6E6A-3F99-7B421DC0E177}"/>
              </a:ext>
            </a:extLst>
          </p:cNvPr>
          <p:cNvSpPr txBox="1"/>
          <p:nvPr/>
        </p:nvSpPr>
        <p:spPr>
          <a:xfrm>
            <a:off x="4330587" y="4152662"/>
            <a:ext cx="3256496" cy="461665"/>
          </a:xfrm>
          <a:prstGeom prst="rect">
            <a:avLst/>
          </a:prstGeom>
          <a:noFill/>
        </p:spPr>
        <p:txBody>
          <a:bodyPr wrap="square" rtlCol="0">
            <a:spAutoFit/>
          </a:bodyPr>
          <a:lstStyle/>
          <a:p>
            <a:pPr algn="ctr"/>
            <a:r>
              <a:rPr lang="zh-CN" altLang="en-US" sz="2400" b="1" dirty="0">
                <a:solidFill>
                  <a:srgbClr val="FFFF00"/>
                </a:solidFill>
                <a:latin typeface="黑体" panose="02010609060101010101" pitchFamily="49" charset="-122"/>
                <a:ea typeface="黑体" panose="02010609060101010101" pitchFamily="49" charset="-122"/>
              </a:rPr>
              <a:t>汇报人：杨宪林</a:t>
            </a:r>
          </a:p>
        </p:txBody>
      </p:sp>
    </p:spTree>
    <p:extLst>
      <p:ext uri="{BB962C8B-B14F-4D97-AF65-F5344CB8AC3E}">
        <p14:creationId xmlns:p14="http://schemas.microsoft.com/office/powerpoint/2010/main" val="312078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6" name="矩形 125">
                <a:extLst>
                  <a:ext uri="{FF2B5EF4-FFF2-40B4-BE49-F238E27FC236}">
                    <a16:creationId xmlns:a16="http://schemas.microsoft.com/office/drawing/2014/main" id="{AD6D8DD2-85FF-EAFF-1DA5-C713DFF7C92F}"/>
                  </a:ext>
                </a:extLst>
              </p:cNvPr>
              <p:cNvSpPr/>
              <p:nvPr/>
            </p:nvSpPr>
            <p:spPr>
              <a:xfrm>
                <a:off x="4591588" y="1459543"/>
                <a:ext cx="1587871" cy="87350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zh-CN" altLang="en-US" sz="2400">
                          <a:latin typeface="Cambria Math" panose="02040503050406030204" pitchFamily="18" charset="0"/>
                        </a:rPr>
                        <m:t>σ</m:t>
                      </m:r>
                      <m:r>
                        <a:rPr lang="zh-CN" altLang="en-US" sz="2400" i="0">
                          <a:latin typeface="Cambria Math" panose="02040503050406030204" pitchFamily="18" charset="0"/>
                        </a:rPr>
                        <m:t>=</m:t>
                      </m:r>
                      <m:f>
                        <m:fPr>
                          <m:ctrlPr>
                            <a:rPr lang="zh-CN" altLang="en-US" sz="2400" i="1">
                              <a:latin typeface="Cambria Math" panose="02040503050406030204" pitchFamily="18" charset="0"/>
                            </a:rPr>
                          </m:ctrlPr>
                        </m:fPr>
                        <m:num>
                          <m:sSub>
                            <m:sSubPr>
                              <m:ctrlPr>
                                <a:rPr lang="zh-CN" altLang="en-US" sz="2400" i="1">
                                  <a:latin typeface="Cambria Math" panose="02040503050406030204" pitchFamily="18" charset="0"/>
                                </a:rPr>
                              </m:ctrlPr>
                            </m:sSubPr>
                            <m:e>
                              <m:r>
                                <a:rPr lang="zh-CN" altLang="en-US" sz="2400" i="1">
                                  <a:latin typeface="Cambria Math" panose="02040503050406030204" pitchFamily="18" charset="0"/>
                                </a:rPr>
                                <m:t>𝑁</m:t>
                              </m:r>
                            </m:e>
                            <m:sub>
                              <m:r>
                                <a:rPr lang="zh-CN" altLang="en-US" sz="2400" i="1" baseline="-25000">
                                  <a:latin typeface="Cambria Math" panose="02040503050406030204" pitchFamily="18" charset="0"/>
                                </a:rPr>
                                <m:t>子</m:t>
                              </m:r>
                            </m:sub>
                          </m:sSub>
                        </m:num>
                        <m:den>
                          <m:sSub>
                            <m:sSubPr>
                              <m:ctrlPr>
                                <a:rPr lang="zh-CN" altLang="en-US" sz="2400" i="1">
                                  <a:latin typeface="Cambria Math" panose="02040503050406030204" pitchFamily="18" charset="0"/>
                                </a:rPr>
                              </m:ctrlPr>
                            </m:sSubPr>
                            <m:e>
                              <m:r>
                                <a:rPr lang="zh-CN" altLang="en-US" sz="2400" i="1">
                                  <a:latin typeface="Cambria Math" panose="02040503050406030204" pitchFamily="18" charset="0"/>
                                </a:rPr>
                                <m:t>𝑁</m:t>
                              </m:r>
                            </m:e>
                            <m:sub>
                              <m:r>
                                <a:rPr lang="zh-CN" altLang="en-US" sz="2400" i="1" baseline="-25000">
                                  <a:latin typeface="Cambria Math" panose="02040503050406030204" pitchFamily="18" charset="0"/>
                                </a:rPr>
                                <m:t>母</m:t>
                              </m:r>
                            </m:sub>
                          </m:sSub>
                          <m:r>
                            <a:rPr lang="zh-CN" altLang="en-US" sz="2400" i="0">
                              <a:latin typeface="Cambria Math" panose="02040503050406030204" pitchFamily="18" charset="0"/>
                            </a:rPr>
                            <m:t>∅</m:t>
                          </m:r>
                          <m:r>
                            <a:rPr lang="zh-CN" altLang="en-US" sz="2400" i="1">
                              <a:latin typeface="Cambria Math" panose="02040503050406030204" pitchFamily="18" charset="0"/>
                            </a:rPr>
                            <m:t>𝑡</m:t>
                          </m:r>
                        </m:den>
                      </m:f>
                    </m:oMath>
                  </m:oMathPara>
                </a14:m>
                <a:endParaRPr lang="zh-CN" altLang="en-US" sz="2400" dirty="0">
                  <a:latin typeface="Times New Roman" panose="02020603050405020304" pitchFamily="18" charset="0"/>
                  <a:cs typeface="Times New Roman" panose="02020603050405020304" pitchFamily="18" charset="0"/>
                </a:endParaRPr>
              </a:p>
            </p:txBody>
          </p:sp>
        </mc:Choice>
        <mc:Fallback xmlns="">
          <p:sp>
            <p:nvSpPr>
              <p:cNvPr id="126" name="矩形 125">
                <a:extLst>
                  <a:ext uri="{FF2B5EF4-FFF2-40B4-BE49-F238E27FC236}">
                    <a16:creationId xmlns:a16="http://schemas.microsoft.com/office/drawing/2014/main" id="{AD6D8DD2-85FF-EAFF-1DA5-C713DFF7C92F}"/>
                  </a:ext>
                </a:extLst>
              </p:cNvPr>
              <p:cNvSpPr>
                <a:spLocks noRot="1" noChangeAspect="1" noMove="1" noResize="1" noEditPoints="1" noAdjustHandles="1" noChangeArrowheads="1" noChangeShapeType="1" noTextEdit="1"/>
              </p:cNvSpPr>
              <p:nvPr/>
            </p:nvSpPr>
            <p:spPr>
              <a:xfrm>
                <a:off x="4591588" y="1459543"/>
                <a:ext cx="1587871" cy="873509"/>
              </a:xfrm>
              <a:prstGeom prst="rect">
                <a:avLst/>
              </a:prstGeom>
              <a:blipFill>
                <a:blip r:embed="rId2"/>
                <a:stretch>
                  <a:fillRect b="-138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8" name="文本框 127">
                <a:extLst>
                  <a:ext uri="{FF2B5EF4-FFF2-40B4-BE49-F238E27FC236}">
                    <a16:creationId xmlns:a16="http://schemas.microsoft.com/office/drawing/2014/main" id="{2916955A-B180-EDB9-4623-E7A5EF49F70D}"/>
                  </a:ext>
                </a:extLst>
              </p:cNvPr>
              <p:cNvSpPr txBox="1"/>
              <p:nvPr/>
            </p:nvSpPr>
            <p:spPr>
              <a:xfrm>
                <a:off x="800099" y="2561727"/>
                <a:ext cx="9458325" cy="380938"/>
              </a:xfrm>
              <a:prstGeom prst="rect">
                <a:avLst/>
              </a:prstGeom>
              <a:noFill/>
            </p:spPr>
            <p:txBody>
              <a:bodyPr wrap="square">
                <a:spAutoFit/>
              </a:bodyPr>
              <a:lstStyle/>
              <a:p>
                <a:r>
                  <a:rPr lang="zh-CN" altLang="zh-CN" kern="100" dirty="0">
                    <a:latin typeface="Times New Roman" panose="02020603050405020304" pitchFamily="18" charset="0"/>
                    <a:cs typeface="Times New Roman" panose="02020603050405020304" pitchFamily="18" charset="0"/>
                  </a:rPr>
                  <a:t>其中，</a:t>
                </a:r>
                <a14:m>
                  <m:oMath xmlns:m="http://schemas.openxmlformats.org/officeDocument/2006/math">
                    <m:sSub>
                      <m:sSubPr>
                        <m:ctrlPr>
                          <a:rPr lang="zh-CN" altLang="zh-CN" sz="1800" i="1">
                            <a:effectLst/>
                            <a:latin typeface="Cambria Math" panose="02040503050406030204" pitchFamily="18" charset="0"/>
                            <a:ea typeface="Cambria Math" panose="02040503050406030204" pitchFamily="18" charset="0"/>
                          </a:rPr>
                        </m:ctrlPr>
                      </m:sSubPr>
                      <m:e>
                        <m:r>
                          <a:rPr lang="en-US" altLang="zh-CN" i="1" kern="100">
                            <a:latin typeface="Cambria Math" panose="02040503050406030204" pitchFamily="18" charset="0"/>
                            <a:cs typeface="Times New Roman" panose="02020603050405020304" pitchFamily="18" charset="0"/>
                          </a:rPr>
                          <m:t>𝑁</m:t>
                        </m:r>
                      </m:e>
                      <m:sub>
                        <m:r>
                          <a:rPr lang="zh-CN" altLang="en-US" i="1" kern="100" baseline="-25000">
                            <a:latin typeface="Cambria Math" panose="02040503050406030204" pitchFamily="18" charset="0"/>
                            <a:cs typeface="Times New Roman" panose="02020603050405020304" pitchFamily="18" charset="0"/>
                          </a:rPr>
                          <m:t>母</m:t>
                        </m:r>
                      </m:sub>
                    </m:sSub>
                  </m:oMath>
                </a14:m>
                <a:r>
                  <a:rPr lang="zh-CN" altLang="zh-CN" kern="100" dirty="0">
                    <a:latin typeface="Times New Roman" panose="02020603050405020304" pitchFamily="18" charset="0"/>
                    <a:cs typeface="Times New Roman" panose="02020603050405020304" pitchFamily="18" charset="0"/>
                  </a:rPr>
                  <a:t>为靶核的原子数，</a:t>
                </a:r>
                <a14:m>
                  <m:oMath xmlns:m="http://schemas.openxmlformats.org/officeDocument/2006/math">
                    <m:sSub>
                      <m:sSubPr>
                        <m:ctrlPr>
                          <a:rPr lang="zh-CN" altLang="zh-CN" sz="1800" i="1">
                            <a:effectLst/>
                            <a:latin typeface="Cambria Math" panose="02040503050406030204" pitchFamily="18" charset="0"/>
                            <a:ea typeface="Cambria Math" panose="02040503050406030204" pitchFamily="18" charset="0"/>
                          </a:rPr>
                        </m:ctrlPr>
                      </m:sSubPr>
                      <m:e>
                        <m:r>
                          <a:rPr lang="en-US" altLang="zh-CN" i="1" kern="100">
                            <a:latin typeface="Cambria Math" panose="02040503050406030204" pitchFamily="18" charset="0"/>
                            <a:cs typeface="Times New Roman" panose="02020603050405020304" pitchFamily="18" charset="0"/>
                          </a:rPr>
                          <m:t>𝑁</m:t>
                        </m:r>
                      </m:e>
                      <m:sub>
                        <m:r>
                          <a:rPr lang="zh-CN" altLang="en-US" i="1" kern="100" baseline="-25000">
                            <a:latin typeface="Cambria Math" panose="02040503050406030204" pitchFamily="18" charset="0"/>
                            <a:cs typeface="Times New Roman" panose="02020603050405020304" pitchFamily="18" charset="0"/>
                          </a:rPr>
                          <m:t>子</m:t>
                        </m:r>
                      </m:sub>
                    </m:sSub>
                  </m:oMath>
                </a14:m>
                <a:r>
                  <a:rPr lang="zh-CN" altLang="zh-CN" kern="100" dirty="0">
                    <a:latin typeface="Times New Roman" panose="02020603050405020304" pitchFamily="18" charset="0"/>
                    <a:cs typeface="Times New Roman" panose="02020603050405020304" pitchFamily="18" charset="0"/>
                  </a:rPr>
                  <a:t>为反应生成核的原子数，</a:t>
                </a:r>
                <a14:m>
                  <m:oMath xmlns:m="http://schemas.openxmlformats.org/officeDocument/2006/math">
                    <m:r>
                      <a:rPr lang="en-US" altLang="zh-CN" i="1" kern="100">
                        <a:latin typeface="Cambria Math" panose="02040503050406030204" pitchFamily="18" charset="0"/>
                        <a:cs typeface="Times New Roman" panose="02020603050405020304" pitchFamily="18" charset="0"/>
                      </a:rPr>
                      <m:t>∅</m:t>
                    </m:r>
                  </m:oMath>
                </a14:m>
                <a:r>
                  <a:rPr lang="zh-CN" altLang="zh-CN" kern="100" dirty="0">
                    <a:latin typeface="Times New Roman" panose="02020603050405020304" pitchFamily="18" charset="0"/>
                    <a:cs typeface="Times New Roman" panose="02020603050405020304" pitchFamily="18" charset="0"/>
                  </a:rPr>
                  <a:t>为</a:t>
                </a:r>
                <a:r>
                  <a:rPr lang="zh-CN" altLang="en-US" kern="100" dirty="0">
                    <a:latin typeface="Times New Roman" panose="02020603050405020304" pitchFamily="18" charset="0"/>
                    <a:cs typeface="Times New Roman" panose="02020603050405020304" pitchFamily="18" charset="0"/>
                  </a:rPr>
                  <a:t>质</a:t>
                </a:r>
                <a:r>
                  <a:rPr lang="zh-CN" altLang="zh-CN" kern="100" dirty="0">
                    <a:latin typeface="Times New Roman" panose="02020603050405020304" pitchFamily="18" charset="0"/>
                    <a:cs typeface="Times New Roman" panose="02020603050405020304" pitchFamily="18" charset="0"/>
                  </a:rPr>
                  <a:t>子注量率，</a:t>
                </a:r>
                <a14:m>
                  <m:oMath xmlns:m="http://schemas.openxmlformats.org/officeDocument/2006/math">
                    <m:r>
                      <a:rPr lang="en-US" altLang="zh-CN" i="1" kern="100">
                        <a:latin typeface="Cambria Math" panose="02040503050406030204" pitchFamily="18" charset="0"/>
                        <a:cs typeface="Times New Roman" panose="02020603050405020304" pitchFamily="18" charset="0"/>
                      </a:rPr>
                      <m:t>𝑡</m:t>
                    </m:r>
                  </m:oMath>
                </a14:m>
                <a:r>
                  <a:rPr lang="zh-CN" altLang="zh-CN" kern="100" dirty="0">
                    <a:latin typeface="Times New Roman" panose="02020603050405020304" pitchFamily="18" charset="0"/>
                    <a:cs typeface="Times New Roman" panose="02020603050405020304" pitchFamily="18" charset="0"/>
                  </a:rPr>
                  <a:t>为受辐照时间</a:t>
                </a:r>
                <a:endParaRPr lang="zh-CN" altLang="en-US" dirty="0">
                  <a:latin typeface="Times New Roman" panose="02020603050405020304" pitchFamily="18" charset="0"/>
                  <a:cs typeface="Times New Roman" panose="02020603050405020304" pitchFamily="18" charset="0"/>
                </a:endParaRPr>
              </a:p>
            </p:txBody>
          </p:sp>
        </mc:Choice>
        <mc:Fallback xmlns="">
          <p:sp>
            <p:nvSpPr>
              <p:cNvPr id="128" name="文本框 127">
                <a:extLst>
                  <a:ext uri="{FF2B5EF4-FFF2-40B4-BE49-F238E27FC236}">
                    <a16:creationId xmlns:a16="http://schemas.microsoft.com/office/drawing/2014/main" id="{2916955A-B180-EDB9-4623-E7A5EF49F70D}"/>
                  </a:ext>
                </a:extLst>
              </p:cNvPr>
              <p:cNvSpPr txBox="1">
                <a:spLocks noRot="1" noChangeAspect="1" noMove="1" noResize="1" noEditPoints="1" noAdjustHandles="1" noChangeArrowheads="1" noChangeShapeType="1" noTextEdit="1"/>
              </p:cNvSpPr>
              <p:nvPr/>
            </p:nvSpPr>
            <p:spPr>
              <a:xfrm>
                <a:off x="800099" y="2561727"/>
                <a:ext cx="9458325" cy="380938"/>
              </a:xfrm>
              <a:prstGeom prst="rect">
                <a:avLst/>
              </a:prstGeom>
              <a:blipFill>
                <a:blip r:embed="rId3"/>
                <a:stretch>
                  <a:fillRect l="-515" t="-6349" b="-22222"/>
                </a:stretch>
              </a:blipFill>
            </p:spPr>
            <p:txBody>
              <a:bodyPr/>
              <a:lstStyle/>
              <a:p>
                <a:r>
                  <a:rPr lang="zh-CN" altLang="en-US">
                    <a:noFill/>
                  </a:rPr>
                  <a:t> </a:t>
                </a:r>
              </a:p>
            </p:txBody>
          </p:sp>
        </mc:Fallback>
      </mc:AlternateContent>
      <p:sp>
        <p:nvSpPr>
          <p:cNvPr id="129" name="文本框 128">
            <a:extLst>
              <a:ext uri="{FF2B5EF4-FFF2-40B4-BE49-F238E27FC236}">
                <a16:creationId xmlns:a16="http://schemas.microsoft.com/office/drawing/2014/main" id="{1CBC34E4-C284-5349-8319-6C7DFEE71E80}"/>
              </a:ext>
            </a:extLst>
          </p:cNvPr>
          <p:cNvSpPr txBox="1"/>
          <p:nvPr/>
        </p:nvSpPr>
        <p:spPr>
          <a:xfrm>
            <a:off x="283755" y="769203"/>
            <a:ext cx="4594296" cy="523220"/>
          </a:xfrm>
          <a:prstGeom prst="rect">
            <a:avLst/>
          </a:prstGeom>
          <a:noFill/>
        </p:spPr>
        <p:txBody>
          <a:bodyPr wrap="square" rtlCol="0">
            <a:spAutoFit/>
          </a:bodyPr>
          <a:lstStyle/>
          <a:p>
            <a:pPr marL="342900" indent="-342900">
              <a:buFont typeface="Wingdings" panose="05000000000000000000" pitchFamily="2" charset="2"/>
              <a:buChar char="p"/>
            </a:pPr>
            <a:r>
              <a:rPr lang="zh-CN" altLang="en-US" sz="28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截面计算公式</a:t>
            </a:r>
          </a:p>
        </p:txBody>
      </p:sp>
      <p:sp>
        <p:nvSpPr>
          <p:cNvPr id="130" name="文本框 129">
            <a:extLst>
              <a:ext uri="{FF2B5EF4-FFF2-40B4-BE49-F238E27FC236}">
                <a16:creationId xmlns:a16="http://schemas.microsoft.com/office/drawing/2014/main" id="{9AE14C6D-9AEA-8E50-69FF-4BCA0CF58C28}"/>
              </a:ext>
            </a:extLst>
          </p:cNvPr>
          <p:cNvSpPr txBox="1"/>
          <p:nvPr/>
        </p:nvSpPr>
        <p:spPr>
          <a:xfrm>
            <a:off x="88594" y="39928"/>
            <a:ext cx="4087479" cy="523220"/>
          </a:xfrm>
          <a:prstGeom prst="rect">
            <a:avLst/>
          </a:prstGeom>
          <a:noFill/>
        </p:spPr>
        <p:txBody>
          <a:bodyPr wrap="square" rtlCol="0">
            <a:spAutoFit/>
          </a:bodyPr>
          <a:lstStyle/>
          <a:p>
            <a:r>
              <a:rPr lang="en-US" altLang="zh-CN" sz="2800" b="1" dirty="0">
                <a:solidFill>
                  <a:schemeClr val="bg1"/>
                </a:solidFill>
              </a:rPr>
              <a:t>2. </a:t>
            </a:r>
            <a:r>
              <a:rPr lang="zh-CN" altLang="en-US" sz="2800" b="1" dirty="0">
                <a:solidFill>
                  <a:schemeClr val="bg1"/>
                </a:solidFill>
              </a:rPr>
              <a:t>实验方案</a:t>
            </a:r>
          </a:p>
        </p:txBody>
      </p:sp>
      <p:sp>
        <p:nvSpPr>
          <p:cNvPr id="134" name="矩形 133">
            <a:extLst>
              <a:ext uri="{FF2B5EF4-FFF2-40B4-BE49-F238E27FC236}">
                <a16:creationId xmlns:a16="http://schemas.microsoft.com/office/drawing/2014/main" id="{E3EDF53A-B349-8D77-D04F-499DBA9E88B6}"/>
              </a:ext>
            </a:extLst>
          </p:cNvPr>
          <p:cNvSpPr/>
          <p:nvPr/>
        </p:nvSpPr>
        <p:spPr>
          <a:xfrm>
            <a:off x="4314825" y="6143626"/>
            <a:ext cx="4657725" cy="3238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文本框 1">
            <a:extLst>
              <a:ext uri="{FF2B5EF4-FFF2-40B4-BE49-F238E27FC236}">
                <a16:creationId xmlns:a16="http://schemas.microsoft.com/office/drawing/2014/main" id="{400B26CD-3678-5BAB-0E14-882DE9D20A01}"/>
              </a:ext>
            </a:extLst>
          </p:cNvPr>
          <p:cNvSpPr txBox="1"/>
          <p:nvPr/>
        </p:nvSpPr>
        <p:spPr>
          <a:xfrm>
            <a:off x="11347704" y="6372880"/>
            <a:ext cx="901446" cy="523220"/>
          </a:xfrm>
          <a:prstGeom prst="rect">
            <a:avLst/>
          </a:prstGeom>
          <a:noFill/>
        </p:spPr>
        <p:txBody>
          <a:bodyPr wrap="square">
            <a:spAutoFit/>
          </a:bodyPr>
          <a:lstStyle/>
          <a:p>
            <a:fld id="{B96A77BD-1F55-4801-AA87-42BE9000531D}" type="slidenum">
              <a:rPr lang="zh-CN" altLang="en-US" sz="2800" b="1" smtClean="0">
                <a:solidFill>
                  <a:srgbClr val="FF0000"/>
                </a:solidFill>
                <a:latin typeface="Times New Roman" panose="02020603050405020304" pitchFamily="18" charset="0"/>
                <a:cs typeface="Times New Roman" panose="02020603050405020304" pitchFamily="18" charset="0"/>
              </a:rPr>
              <a:pPr/>
              <a:t>10</a:t>
            </a:fld>
            <a:r>
              <a:rPr lang="en-US" altLang="zh-CN" sz="1800" b="1" dirty="0">
                <a:solidFill>
                  <a:schemeClr val="tx1"/>
                </a:solidFill>
                <a:latin typeface="Times New Roman" panose="02020603050405020304" pitchFamily="18" charset="0"/>
                <a:cs typeface="Times New Roman" panose="02020603050405020304" pitchFamily="18" charset="0"/>
              </a:rPr>
              <a:t>/20</a:t>
            </a:r>
            <a:endParaRPr lang="zh-CN" altLang="en-US" sz="1800" b="1" dirty="0">
              <a:solidFill>
                <a:schemeClr val="tx1"/>
              </a:solidFill>
              <a:latin typeface="Times New Roman" panose="02020603050405020304" pitchFamily="18" charset="0"/>
              <a:cs typeface="Times New Roman" panose="02020603050405020304" pitchFamily="18" charset="0"/>
            </a:endParaRPr>
          </a:p>
        </p:txBody>
      </p:sp>
      <p:sp>
        <p:nvSpPr>
          <p:cNvPr id="5" name="矩形 4">
            <a:extLst>
              <a:ext uri="{FF2B5EF4-FFF2-40B4-BE49-F238E27FC236}">
                <a16:creationId xmlns:a16="http://schemas.microsoft.com/office/drawing/2014/main" id="{99083624-A51E-0AAD-FA84-1BD375C185FA}"/>
              </a:ext>
            </a:extLst>
          </p:cNvPr>
          <p:cNvSpPr/>
          <p:nvPr/>
        </p:nvSpPr>
        <p:spPr>
          <a:xfrm>
            <a:off x="4314825" y="5943600"/>
            <a:ext cx="563226" cy="3238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图片包含 室内, 汽车, 行李, 卡车&#10;&#10;描述已自动生成">
            <a:extLst>
              <a:ext uri="{FF2B5EF4-FFF2-40B4-BE49-F238E27FC236}">
                <a16:creationId xmlns:a16="http://schemas.microsoft.com/office/drawing/2014/main" id="{B472421E-4144-6B39-B4C5-80C68AC8F0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099" y="3333391"/>
            <a:ext cx="4906606" cy="3039489"/>
          </a:xfrm>
          <a:prstGeom prst="rect">
            <a:avLst/>
          </a:prstGeom>
        </p:spPr>
      </p:pic>
      <p:pic>
        <p:nvPicPr>
          <p:cNvPr id="14" name="Picture 2">
            <a:extLst>
              <a:ext uri="{FF2B5EF4-FFF2-40B4-BE49-F238E27FC236}">
                <a16:creationId xmlns:a16="http://schemas.microsoft.com/office/drawing/2014/main" id="{FF3F8BAE-2ECF-AAA8-D5AD-97FEE3741EF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74891" y="3333390"/>
            <a:ext cx="4369380" cy="3192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89239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D1942-2947-B40B-94F6-2AEB23186975}"/>
            </a:ext>
          </a:extLst>
        </p:cNvPr>
        <p:cNvGrpSpPr/>
        <p:nvPr/>
      </p:nvGrpSpPr>
      <p:grpSpPr>
        <a:xfrm>
          <a:off x="0" y="0"/>
          <a:ext cx="0" cy="0"/>
          <a:chOff x="0" y="0"/>
          <a:chExt cx="0" cy="0"/>
        </a:xfrm>
      </p:grpSpPr>
      <p:pic>
        <p:nvPicPr>
          <p:cNvPr id="13" name="图片 12">
            <a:extLst>
              <a:ext uri="{FF2B5EF4-FFF2-40B4-BE49-F238E27FC236}">
                <a16:creationId xmlns:a16="http://schemas.microsoft.com/office/drawing/2014/main" id="{EBF666E3-70CC-1DE2-7483-DBB88AF0BC3C}"/>
              </a:ext>
            </a:extLst>
          </p:cNvPr>
          <p:cNvPicPr>
            <a:picLocks noChangeAspect="1"/>
          </p:cNvPicPr>
          <p:nvPr/>
        </p:nvPicPr>
        <p:blipFill>
          <a:blip r:embed="rId2"/>
          <a:stretch>
            <a:fillRect/>
          </a:stretch>
        </p:blipFill>
        <p:spPr>
          <a:xfrm>
            <a:off x="560624" y="1564439"/>
            <a:ext cx="6458483" cy="2238479"/>
          </a:xfrm>
          <a:prstGeom prst="rect">
            <a:avLst/>
          </a:prstGeom>
        </p:spPr>
      </p:pic>
      <p:sp>
        <p:nvSpPr>
          <p:cNvPr id="129" name="文本框 128">
            <a:extLst>
              <a:ext uri="{FF2B5EF4-FFF2-40B4-BE49-F238E27FC236}">
                <a16:creationId xmlns:a16="http://schemas.microsoft.com/office/drawing/2014/main" id="{D314D78A-43CE-0E43-D054-4896C8FC657B}"/>
              </a:ext>
            </a:extLst>
          </p:cNvPr>
          <p:cNvSpPr txBox="1"/>
          <p:nvPr/>
        </p:nvSpPr>
        <p:spPr>
          <a:xfrm>
            <a:off x="283755" y="769203"/>
            <a:ext cx="4594296" cy="523220"/>
          </a:xfrm>
          <a:prstGeom prst="rect">
            <a:avLst/>
          </a:prstGeom>
          <a:noFill/>
        </p:spPr>
        <p:txBody>
          <a:bodyPr wrap="square" rtlCol="0">
            <a:spAutoFit/>
          </a:bodyPr>
          <a:lstStyle/>
          <a:p>
            <a:pPr marL="342900" indent="-342900">
              <a:buFont typeface="Wingdings" panose="05000000000000000000" pitchFamily="2" charset="2"/>
              <a:buChar char="p"/>
            </a:pPr>
            <a:r>
              <a:rPr lang="zh-CN" altLang="en-US" sz="28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质子辐照时间评估</a:t>
            </a:r>
          </a:p>
        </p:txBody>
      </p:sp>
      <p:sp>
        <p:nvSpPr>
          <p:cNvPr id="11" name="矩形 10">
            <a:extLst>
              <a:ext uri="{FF2B5EF4-FFF2-40B4-BE49-F238E27FC236}">
                <a16:creationId xmlns:a16="http://schemas.microsoft.com/office/drawing/2014/main" id="{E2D44E91-B4AE-9437-9E82-B7175596D350}"/>
              </a:ext>
            </a:extLst>
          </p:cNvPr>
          <p:cNvSpPr/>
          <p:nvPr/>
        </p:nvSpPr>
        <p:spPr>
          <a:xfrm>
            <a:off x="647777" y="2426651"/>
            <a:ext cx="4626521" cy="143366"/>
          </a:xfrm>
          <a:prstGeom prst="rect">
            <a:avLst/>
          </a:prstGeom>
          <a:solidFill>
            <a:srgbClr val="FFC000">
              <a:alpha val="3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0" name="文本框 129">
            <a:extLst>
              <a:ext uri="{FF2B5EF4-FFF2-40B4-BE49-F238E27FC236}">
                <a16:creationId xmlns:a16="http://schemas.microsoft.com/office/drawing/2014/main" id="{43DA007A-581E-3ACB-8F18-32FA441F239E}"/>
              </a:ext>
            </a:extLst>
          </p:cNvPr>
          <p:cNvSpPr txBox="1"/>
          <p:nvPr/>
        </p:nvSpPr>
        <p:spPr>
          <a:xfrm>
            <a:off x="88594" y="39928"/>
            <a:ext cx="4087479" cy="523220"/>
          </a:xfrm>
          <a:prstGeom prst="rect">
            <a:avLst/>
          </a:prstGeom>
          <a:noFill/>
        </p:spPr>
        <p:txBody>
          <a:bodyPr wrap="square" rtlCol="0">
            <a:spAutoFit/>
          </a:bodyPr>
          <a:lstStyle/>
          <a:p>
            <a:r>
              <a:rPr lang="en-US" altLang="zh-CN" sz="2800" b="1" dirty="0">
                <a:solidFill>
                  <a:schemeClr val="bg1"/>
                </a:solidFill>
              </a:rPr>
              <a:t>2. </a:t>
            </a:r>
            <a:r>
              <a:rPr lang="zh-CN" altLang="en-US" sz="2800" b="1" dirty="0">
                <a:solidFill>
                  <a:schemeClr val="bg1"/>
                </a:solidFill>
              </a:rPr>
              <a:t>实验方案</a:t>
            </a:r>
          </a:p>
        </p:txBody>
      </p:sp>
      <p:grpSp>
        <p:nvGrpSpPr>
          <p:cNvPr id="3" name="组合 2">
            <a:extLst>
              <a:ext uri="{FF2B5EF4-FFF2-40B4-BE49-F238E27FC236}">
                <a16:creationId xmlns:a16="http://schemas.microsoft.com/office/drawing/2014/main" id="{3EFF2598-F357-1E9B-1571-5A46B3EF09E9}"/>
              </a:ext>
            </a:extLst>
          </p:cNvPr>
          <p:cNvGrpSpPr/>
          <p:nvPr/>
        </p:nvGrpSpPr>
        <p:grpSpPr>
          <a:xfrm>
            <a:off x="8517529" y="4916605"/>
            <a:ext cx="2948243" cy="646455"/>
            <a:chOff x="5763713" y="4341769"/>
            <a:chExt cx="2948243" cy="646455"/>
          </a:xfrm>
        </p:grpSpPr>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DA0C72FB-5C45-91B3-D258-82006171377D}"/>
                    </a:ext>
                  </a:extLst>
                </p:cNvPr>
                <p:cNvSpPr txBox="1"/>
                <p:nvPr/>
              </p:nvSpPr>
              <p:spPr>
                <a:xfrm>
                  <a:off x="6096000" y="4480330"/>
                  <a:ext cx="2465774" cy="369332"/>
                </a:xfrm>
                <a:prstGeom prst="rect">
                  <a:avLst/>
                </a:prstGeom>
                <a:noFill/>
              </p:spPr>
              <p:txBody>
                <a:bodyPr wrap="square">
                  <a:spAutoFit/>
                </a:bodyPr>
                <a:lstStyle/>
                <a:p>
                  <a14:m>
                    <m:oMath xmlns:m="http://schemas.openxmlformats.org/officeDocument/2006/math">
                      <m:sSub>
                        <m:sSubPr>
                          <m:ctrlPr>
                            <a:rPr lang="zh-CN" altLang="en-US" sz="1800" i="1" smtClean="0">
                              <a:latin typeface="Cambria Math" panose="02040503050406030204" pitchFamily="18" charset="0"/>
                            </a:rPr>
                          </m:ctrlPr>
                        </m:sSubPr>
                        <m:e>
                          <m:r>
                            <a:rPr lang="zh-CN" altLang="en-US" sz="1800" i="1">
                              <a:latin typeface="Cambria Math" panose="02040503050406030204" pitchFamily="18" charset="0"/>
                            </a:rPr>
                            <m:t>𝑁</m:t>
                          </m:r>
                        </m:e>
                        <m:sub>
                          <m:r>
                            <a:rPr lang="en-US" altLang="zh-CN" sz="1800" b="0" i="1" baseline="-25000" smtClean="0">
                              <a:latin typeface="Cambria Math" panose="02040503050406030204" pitchFamily="18" charset="0"/>
                            </a:rPr>
                            <m:t>9</m:t>
                          </m:r>
                          <m:r>
                            <m:rPr>
                              <m:sty m:val="p"/>
                            </m:rPr>
                            <a:rPr lang="en-US" altLang="zh-CN" i="1" baseline="-25000">
                              <a:latin typeface="Cambria Math" panose="02040503050406030204" pitchFamily="18" charset="0"/>
                            </a:rPr>
                            <m:t>Be</m:t>
                          </m:r>
                        </m:sub>
                      </m:sSub>
                      <m:r>
                        <a:rPr lang="zh-CN" altLang="en-US" sz="1800" i="1" baseline="-25000">
                          <a:latin typeface="Cambria Math" panose="02040503050406030204" pitchFamily="18" charset="0"/>
                        </a:rPr>
                        <m:t> </m:t>
                      </m:r>
                    </m:oMath>
                  </a14:m>
                  <a:r>
                    <a:rPr lang="en-US" altLang="zh-CN" dirty="0"/>
                    <a:t>/</a:t>
                  </a:r>
                  <a:r>
                    <a:rPr lang="zh-CN" altLang="en-US" dirty="0"/>
                    <a:t> </a:t>
                  </a:r>
                  <a14:m>
                    <m:oMath xmlns:m="http://schemas.openxmlformats.org/officeDocument/2006/math">
                      <m:sSub>
                        <m:sSubPr>
                          <m:ctrlPr>
                            <a:rPr lang="zh-CN" altLang="en-US" i="1">
                              <a:latin typeface="Cambria Math" panose="02040503050406030204" pitchFamily="18" charset="0"/>
                            </a:rPr>
                          </m:ctrlPr>
                        </m:sSubPr>
                        <m:e>
                          <m:r>
                            <a:rPr lang="zh-CN" altLang="en-US" i="1">
                              <a:latin typeface="Cambria Math" panose="02040503050406030204" pitchFamily="18" charset="0"/>
                            </a:rPr>
                            <m:t>𝑁</m:t>
                          </m:r>
                        </m:e>
                        <m:sub>
                          <m:r>
                            <a:rPr lang="en-US" altLang="zh-CN" i="1" baseline="-25000">
                              <a:latin typeface="Cambria Math" panose="02040503050406030204" pitchFamily="18" charset="0"/>
                            </a:rPr>
                            <m:t>10</m:t>
                          </m:r>
                          <m:r>
                            <m:rPr>
                              <m:sty m:val="p"/>
                            </m:rPr>
                            <a:rPr lang="en-US" altLang="zh-CN" i="1" baseline="-25000">
                              <a:latin typeface="Cambria Math" panose="02040503050406030204" pitchFamily="18" charset="0"/>
                            </a:rPr>
                            <m:t>Be</m:t>
                          </m:r>
                        </m:sub>
                      </m:sSub>
                      <m:r>
                        <a:rPr lang="zh-CN" altLang="en-US" i="1" baseline="-25000">
                          <a:latin typeface="Cambria Math" panose="02040503050406030204" pitchFamily="18" charset="0"/>
                        </a:rPr>
                        <m:t> </m:t>
                      </m:r>
                    </m:oMath>
                  </a14:m>
                  <a:r>
                    <a:rPr lang="en-US" altLang="zh-CN" dirty="0"/>
                    <a:t>=</a:t>
                  </a:r>
                  <a:r>
                    <a:rPr lang="en-US" altLang="zh-CN" dirty="0">
                      <a:latin typeface="Times New Roman" panose="02020603050405020304" pitchFamily="18" charset="0"/>
                      <a:cs typeface="Times New Roman" panose="02020603050405020304" pitchFamily="18" charset="0"/>
                    </a:rPr>
                    <a:t>4.16*10</a:t>
                  </a:r>
                  <a:r>
                    <a:rPr lang="en-US" altLang="zh-CN" baseline="30000" dirty="0">
                      <a:latin typeface="Times New Roman" panose="02020603050405020304" pitchFamily="18" charset="0"/>
                      <a:cs typeface="Times New Roman" panose="02020603050405020304" pitchFamily="18" charset="0"/>
                    </a:rPr>
                    <a:t>-13</a:t>
                  </a:r>
                  <a:endParaRPr lang="zh-CN" altLang="en-US" baseline="30000" dirty="0">
                    <a:latin typeface="Times New Roman" panose="02020603050405020304" pitchFamily="18" charset="0"/>
                    <a:cs typeface="Times New Roman" panose="02020603050405020304" pitchFamily="18" charset="0"/>
                  </a:endParaRPr>
                </a:p>
              </p:txBody>
            </p:sp>
          </mc:Choice>
          <mc:Fallback xmlns="">
            <p:sp>
              <p:nvSpPr>
                <p:cNvPr id="9" name="文本框 8">
                  <a:extLst>
                    <a:ext uri="{FF2B5EF4-FFF2-40B4-BE49-F238E27FC236}">
                      <a16:creationId xmlns:a16="http://schemas.microsoft.com/office/drawing/2014/main" id="{DA0C72FB-5C45-91B3-D258-82006171377D}"/>
                    </a:ext>
                  </a:extLst>
                </p:cNvPr>
                <p:cNvSpPr txBox="1">
                  <a:spLocks noRot="1" noChangeAspect="1" noMove="1" noResize="1" noEditPoints="1" noAdjustHandles="1" noChangeArrowheads="1" noChangeShapeType="1" noTextEdit="1"/>
                </p:cNvSpPr>
                <p:nvPr/>
              </p:nvSpPr>
              <p:spPr>
                <a:xfrm>
                  <a:off x="6096000" y="4480330"/>
                  <a:ext cx="2465774" cy="369332"/>
                </a:xfrm>
                <a:prstGeom prst="rect">
                  <a:avLst/>
                </a:prstGeom>
                <a:blipFill>
                  <a:blip r:embed="rId5"/>
                  <a:stretch>
                    <a:fillRect t="-9836" b="-24590"/>
                  </a:stretch>
                </a:blipFill>
              </p:spPr>
              <p:txBody>
                <a:bodyPr/>
                <a:lstStyle/>
                <a:p>
                  <a:r>
                    <a:rPr lang="zh-CN" altLang="en-US">
                      <a:noFill/>
                    </a:rPr>
                    <a:t> </a:t>
                  </a:r>
                </a:p>
              </p:txBody>
            </p:sp>
          </mc:Fallback>
        </mc:AlternateContent>
        <p:sp>
          <p:nvSpPr>
            <p:cNvPr id="10" name="矩形 9">
              <a:extLst>
                <a:ext uri="{FF2B5EF4-FFF2-40B4-BE49-F238E27FC236}">
                  <a16:creationId xmlns:a16="http://schemas.microsoft.com/office/drawing/2014/main" id="{AC348745-2F57-415C-A035-CF0574745124}"/>
                </a:ext>
              </a:extLst>
            </p:cNvPr>
            <p:cNvSpPr/>
            <p:nvPr/>
          </p:nvSpPr>
          <p:spPr>
            <a:xfrm>
              <a:off x="5763713" y="4341769"/>
              <a:ext cx="2948243" cy="646455"/>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文本框 7">
            <a:extLst>
              <a:ext uri="{FF2B5EF4-FFF2-40B4-BE49-F238E27FC236}">
                <a16:creationId xmlns:a16="http://schemas.microsoft.com/office/drawing/2014/main" id="{3A796F39-D02D-D008-C006-924B9FD6A19D}"/>
              </a:ext>
            </a:extLst>
          </p:cNvPr>
          <p:cNvSpPr txBox="1"/>
          <p:nvPr/>
        </p:nvSpPr>
        <p:spPr>
          <a:xfrm>
            <a:off x="11347704" y="6372880"/>
            <a:ext cx="901446" cy="523220"/>
          </a:xfrm>
          <a:prstGeom prst="rect">
            <a:avLst/>
          </a:prstGeom>
          <a:noFill/>
        </p:spPr>
        <p:txBody>
          <a:bodyPr wrap="square">
            <a:spAutoFit/>
          </a:bodyPr>
          <a:lstStyle/>
          <a:p>
            <a:fld id="{B96A77BD-1F55-4801-AA87-42BE9000531D}" type="slidenum">
              <a:rPr lang="zh-CN" altLang="en-US" sz="2800" b="1" smtClean="0">
                <a:solidFill>
                  <a:srgbClr val="FF0000"/>
                </a:solidFill>
                <a:latin typeface="Times New Roman" panose="02020603050405020304" pitchFamily="18" charset="0"/>
                <a:cs typeface="Times New Roman" panose="02020603050405020304" pitchFamily="18" charset="0"/>
              </a:rPr>
              <a:pPr/>
              <a:t>11</a:t>
            </a:fld>
            <a:r>
              <a:rPr lang="en-US" altLang="zh-CN" sz="1800" b="1" dirty="0">
                <a:solidFill>
                  <a:schemeClr val="tx1"/>
                </a:solidFill>
                <a:latin typeface="Times New Roman" panose="02020603050405020304" pitchFamily="18" charset="0"/>
                <a:cs typeface="Times New Roman" panose="02020603050405020304" pitchFamily="18" charset="0"/>
              </a:rPr>
              <a:t>/20</a:t>
            </a:r>
            <a:endParaRPr lang="zh-CN" altLang="en-US" sz="1800" b="1" dirty="0">
              <a:solidFill>
                <a:schemeClr val="tx1"/>
              </a:solidFill>
              <a:latin typeface="Times New Roman" panose="02020603050405020304" pitchFamily="18" charset="0"/>
              <a:cs typeface="Times New Roman" panose="02020603050405020304" pitchFamily="18" charset="0"/>
            </a:endParaRPr>
          </a:p>
        </p:txBody>
      </p:sp>
      <p:grpSp>
        <p:nvGrpSpPr>
          <p:cNvPr id="18" name="组合 17">
            <a:extLst>
              <a:ext uri="{FF2B5EF4-FFF2-40B4-BE49-F238E27FC236}">
                <a16:creationId xmlns:a16="http://schemas.microsoft.com/office/drawing/2014/main" id="{7AEBB695-04D5-B8A1-A341-2FA4E6B6CF53}"/>
              </a:ext>
            </a:extLst>
          </p:cNvPr>
          <p:cNvGrpSpPr/>
          <p:nvPr/>
        </p:nvGrpSpPr>
        <p:grpSpPr>
          <a:xfrm>
            <a:off x="441716" y="4125031"/>
            <a:ext cx="7014139" cy="2125908"/>
            <a:chOff x="414284" y="4332424"/>
            <a:chExt cx="7014139" cy="2125908"/>
          </a:xfrm>
        </p:grpSpPr>
        <p:sp>
          <p:nvSpPr>
            <p:cNvPr id="6" name="文本框 5">
              <a:extLst>
                <a:ext uri="{FF2B5EF4-FFF2-40B4-BE49-F238E27FC236}">
                  <a16:creationId xmlns:a16="http://schemas.microsoft.com/office/drawing/2014/main" id="{05DD4EAC-04F2-E1C9-E3E7-8F30561DDADE}"/>
                </a:ext>
              </a:extLst>
            </p:cNvPr>
            <p:cNvSpPr txBox="1"/>
            <p:nvPr/>
          </p:nvSpPr>
          <p:spPr>
            <a:xfrm>
              <a:off x="414284" y="5656920"/>
              <a:ext cx="4333238" cy="369332"/>
            </a:xfrm>
            <a:prstGeom prst="rect">
              <a:avLst/>
            </a:prstGeom>
            <a:noFill/>
          </p:spPr>
          <p:txBody>
            <a:bodyPr wrap="none" rtlCol="0">
              <a:spAutoFit/>
            </a:bodyPr>
            <a:lstStyle/>
            <a:p>
              <a:r>
                <a:rPr lang="zh-CN" altLang="en-US" dirty="0">
                  <a:latin typeface="Times New Roman" panose="02020603050405020304" pitchFamily="18" charset="0"/>
                  <a:ea typeface="黑体" panose="02010609060101010101" pitchFamily="49" charset="-122"/>
                  <a:cs typeface="Times New Roman" panose="02020603050405020304" pitchFamily="18" charset="0"/>
                </a:rPr>
                <a:t>溶解后加入</a:t>
              </a:r>
              <a:r>
                <a:rPr lang="en-US" altLang="zh-CN" dirty="0">
                  <a:latin typeface="Times New Roman" panose="02020603050405020304" pitchFamily="18" charset="0"/>
                  <a:ea typeface="黑体" panose="02010609060101010101" pitchFamily="49" charset="-122"/>
                  <a:cs typeface="Times New Roman" panose="02020603050405020304" pitchFamily="18" charset="0"/>
                </a:rPr>
                <a:t>0.5mg</a:t>
              </a:r>
              <a:r>
                <a:rPr lang="zh-CN" altLang="en-US" dirty="0">
                  <a:latin typeface="Times New Roman" panose="02020603050405020304" pitchFamily="18" charset="0"/>
                  <a:ea typeface="黑体" panose="02010609060101010101" pitchFamily="49" charset="-122"/>
                  <a:cs typeface="Times New Roman" panose="02020603050405020304" pitchFamily="18" charset="0"/>
                </a:rPr>
                <a:t>的</a:t>
              </a:r>
              <a:r>
                <a:rPr lang="en-US" altLang="zh-CN" baseline="30000" dirty="0">
                  <a:latin typeface="Times New Roman" panose="02020603050405020304" pitchFamily="18" charset="0"/>
                  <a:ea typeface="黑体" panose="02010609060101010101" pitchFamily="49" charset="-122"/>
                  <a:cs typeface="Times New Roman" panose="02020603050405020304" pitchFamily="18" charset="0"/>
                </a:rPr>
                <a:t>9</a:t>
              </a:r>
              <a:r>
                <a:rPr lang="en-US" altLang="zh-CN" dirty="0">
                  <a:latin typeface="Times New Roman" panose="02020603050405020304" pitchFamily="18" charset="0"/>
                  <a:ea typeface="黑体" panose="02010609060101010101" pitchFamily="49" charset="-122"/>
                  <a:cs typeface="Times New Roman" panose="02020603050405020304" pitchFamily="18" charset="0"/>
                </a:rPr>
                <a:t>Be</a:t>
              </a:r>
              <a:r>
                <a:rPr lang="zh-CN" altLang="en-US" dirty="0">
                  <a:latin typeface="Times New Roman" panose="02020603050405020304" pitchFamily="18" charset="0"/>
                  <a:ea typeface="黑体" panose="02010609060101010101" pitchFamily="49" charset="-122"/>
                  <a:cs typeface="Times New Roman" panose="02020603050405020304" pitchFamily="18" charset="0"/>
                </a:rPr>
                <a:t>载体，对应原子数</a:t>
              </a:r>
            </a:p>
          </p:txBody>
        </p:sp>
        <p:grpSp>
          <p:nvGrpSpPr>
            <p:cNvPr id="16" name="组合 15">
              <a:extLst>
                <a:ext uri="{FF2B5EF4-FFF2-40B4-BE49-F238E27FC236}">
                  <a16:creationId xmlns:a16="http://schemas.microsoft.com/office/drawing/2014/main" id="{2664CF31-FBC1-A8BF-51D2-C4E2A5BA9FED}"/>
                </a:ext>
              </a:extLst>
            </p:cNvPr>
            <p:cNvGrpSpPr/>
            <p:nvPr/>
          </p:nvGrpSpPr>
          <p:grpSpPr>
            <a:xfrm>
              <a:off x="414965" y="4332424"/>
              <a:ext cx="7013458" cy="2125908"/>
              <a:chOff x="5261804" y="1272964"/>
              <a:chExt cx="7013458" cy="2125908"/>
            </a:xfrm>
          </p:grpSpPr>
          <p:sp>
            <p:nvSpPr>
              <p:cNvPr id="5" name="文本框 4">
                <a:extLst>
                  <a:ext uri="{FF2B5EF4-FFF2-40B4-BE49-F238E27FC236}">
                    <a16:creationId xmlns:a16="http://schemas.microsoft.com/office/drawing/2014/main" id="{F08CAF30-9CDF-0F2E-88F8-390FB4F0776A}"/>
                  </a:ext>
                </a:extLst>
              </p:cNvPr>
              <p:cNvSpPr txBox="1"/>
              <p:nvPr/>
            </p:nvSpPr>
            <p:spPr>
              <a:xfrm>
                <a:off x="5261804" y="1272964"/>
                <a:ext cx="7013458" cy="369332"/>
              </a:xfrm>
              <a:prstGeom prst="rect">
                <a:avLst/>
              </a:prstGeom>
              <a:noFill/>
            </p:spPr>
            <p:txBody>
              <a:bodyPr wrap="none" rtlCol="0">
                <a:spAutoFit/>
              </a:bodyPr>
              <a:lstStyle/>
              <a:p>
                <a:r>
                  <a:rPr lang="en-US" altLang="zh-CN" dirty="0">
                    <a:latin typeface="Times New Roman" panose="02020603050405020304" pitchFamily="18" charset="0"/>
                    <a:ea typeface="黑体" panose="02010609060101010101" pitchFamily="49" charset="-122"/>
                    <a:cs typeface="Times New Roman" panose="02020603050405020304" pitchFamily="18" charset="0"/>
                  </a:rPr>
                  <a:t>0.1g</a:t>
                </a:r>
                <a:r>
                  <a:rPr lang="zh-CN" altLang="en-US" dirty="0">
                    <a:latin typeface="Times New Roman" panose="02020603050405020304" pitchFamily="18" charset="0"/>
                    <a:ea typeface="黑体" panose="02010609060101010101" pitchFamily="49" charset="-122"/>
                    <a:cs typeface="Times New Roman" panose="02020603050405020304" pitchFamily="18" charset="0"/>
                  </a:rPr>
                  <a:t>石英，在</a:t>
                </a:r>
                <a:r>
                  <a:rPr lang="en-US" altLang="zh-CN" dirty="0">
                    <a:latin typeface="Times New Roman" panose="02020603050405020304" pitchFamily="18" charset="0"/>
                    <a:ea typeface="黑体" panose="02010609060101010101" pitchFamily="49" charset="-122"/>
                    <a:cs typeface="Times New Roman" panose="02020603050405020304" pitchFamily="18" charset="0"/>
                  </a:rPr>
                  <a:t>1600MeV</a:t>
                </a:r>
                <a:r>
                  <a:rPr lang="zh-CN" altLang="en-US" dirty="0">
                    <a:latin typeface="Times New Roman" panose="02020603050405020304" pitchFamily="18" charset="0"/>
                    <a:ea typeface="黑体" panose="02010609060101010101" pitchFamily="49" charset="-122"/>
                    <a:cs typeface="Times New Roman" panose="02020603050405020304" pitchFamily="18" charset="0"/>
                  </a:rPr>
                  <a:t>质子能量下辐照</a:t>
                </a:r>
                <a:r>
                  <a:rPr lang="en-US" altLang="zh-CN" dirty="0">
                    <a:latin typeface="Times New Roman" panose="02020603050405020304" pitchFamily="18" charset="0"/>
                    <a:ea typeface="黑体" panose="02010609060101010101" pitchFamily="49" charset="-122"/>
                    <a:cs typeface="Times New Roman" panose="02020603050405020304" pitchFamily="18" charset="0"/>
                  </a:rPr>
                  <a:t>20</a:t>
                </a:r>
                <a:r>
                  <a:rPr lang="zh-CN" altLang="en-US" dirty="0">
                    <a:latin typeface="Times New Roman" panose="02020603050405020304" pitchFamily="18" charset="0"/>
                    <a:ea typeface="黑体" panose="02010609060101010101" pitchFamily="49" charset="-122"/>
                    <a:cs typeface="Times New Roman" panose="02020603050405020304" pitchFamily="18" charset="0"/>
                  </a:rPr>
                  <a:t>小时大约产生的</a:t>
                </a:r>
                <a:r>
                  <a:rPr lang="en-US" altLang="zh-CN" baseline="30000" dirty="0">
                    <a:latin typeface="Times New Roman" panose="02020603050405020304" pitchFamily="18" charset="0"/>
                    <a:ea typeface="黑体" panose="02010609060101010101" pitchFamily="49" charset="-122"/>
                    <a:cs typeface="Times New Roman" panose="02020603050405020304" pitchFamily="18" charset="0"/>
                  </a:rPr>
                  <a:t>10</a:t>
                </a:r>
                <a:r>
                  <a:rPr lang="en-US" altLang="zh-CN" dirty="0">
                    <a:latin typeface="Times New Roman" panose="02020603050405020304" pitchFamily="18" charset="0"/>
                    <a:ea typeface="黑体" panose="02010609060101010101" pitchFamily="49" charset="-122"/>
                    <a:cs typeface="Times New Roman" panose="02020603050405020304" pitchFamily="18" charset="0"/>
                  </a:rPr>
                  <a:t>Be</a:t>
                </a:r>
                <a:r>
                  <a:rPr lang="zh-CN" altLang="en-US" dirty="0">
                    <a:latin typeface="Times New Roman" panose="02020603050405020304" pitchFamily="18" charset="0"/>
                    <a:ea typeface="黑体" panose="02010609060101010101" pitchFamily="49" charset="-122"/>
                    <a:cs typeface="Times New Roman" panose="02020603050405020304" pitchFamily="18" charset="0"/>
                  </a:rPr>
                  <a:t>原子数</a:t>
                </a:r>
              </a:p>
            </p:txBody>
          </p:sp>
          <p:grpSp>
            <p:nvGrpSpPr>
              <p:cNvPr id="12" name="组合 11">
                <a:extLst>
                  <a:ext uri="{FF2B5EF4-FFF2-40B4-BE49-F238E27FC236}">
                    <a16:creationId xmlns:a16="http://schemas.microsoft.com/office/drawing/2014/main" id="{196E5502-637D-B2D9-3E18-CC624A8735E6}"/>
                  </a:ext>
                </a:extLst>
              </p:cNvPr>
              <p:cNvGrpSpPr/>
              <p:nvPr/>
            </p:nvGrpSpPr>
            <p:grpSpPr>
              <a:xfrm>
                <a:off x="5380031" y="1796049"/>
                <a:ext cx="6128475" cy="1602823"/>
                <a:chOff x="5380031" y="1796049"/>
                <a:chExt cx="6128475" cy="1602823"/>
              </a:xfrm>
            </p:grpSpPr>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AE253EBB-A397-A109-534A-1FEC15AC5979}"/>
                        </a:ext>
                      </a:extLst>
                    </p:cNvPr>
                    <p:cNvSpPr txBox="1"/>
                    <p:nvPr/>
                  </p:nvSpPr>
                  <p:spPr>
                    <a:xfrm>
                      <a:off x="5681783" y="1796049"/>
                      <a:ext cx="5826723" cy="369332"/>
                    </a:xfrm>
                    <a:prstGeom prst="rect">
                      <a:avLst/>
                    </a:prstGeom>
                    <a:noFill/>
                  </p:spPr>
                  <p:txBody>
                    <a:bodyPr wrap="none" rtlCol="0">
                      <a:spAutoFit/>
                    </a:bodyPr>
                    <a:lstStyle/>
                    <a:p>
                      <a14:m>
                        <m:oMath xmlns:m="http://schemas.openxmlformats.org/officeDocument/2006/math">
                          <m:sSub>
                            <m:sSubPr>
                              <m:ctrlPr>
                                <a:rPr lang="zh-CN" altLang="en-US" sz="1800" i="1" smtClean="0">
                                  <a:latin typeface="Cambria Math" panose="02040503050406030204" pitchFamily="18" charset="0"/>
                                </a:rPr>
                              </m:ctrlPr>
                            </m:sSubPr>
                            <m:e>
                              <m:r>
                                <a:rPr lang="zh-CN" altLang="en-US" sz="1800" i="1">
                                  <a:latin typeface="Cambria Math" panose="02040503050406030204" pitchFamily="18" charset="0"/>
                                </a:rPr>
                                <m:t>𝑁</m:t>
                              </m:r>
                            </m:e>
                            <m:sub>
                              <m:r>
                                <a:rPr lang="en-US" altLang="zh-CN" sz="1800" b="0" i="1" baseline="-25000" smtClean="0">
                                  <a:latin typeface="Cambria Math" panose="02040503050406030204" pitchFamily="18" charset="0"/>
                                </a:rPr>
                                <m:t>10</m:t>
                              </m:r>
                              <m:r>
                                <m:rPr>
                                  <m:sty m:val="p"/>
                                </m:rPr>
                                <a:rPr lang="en-US" altLang="zh-CN" i="1" baseline="-25000">
                                  <a:latin typeface="Cambria Math" panose="02040503050406030204" pitchFamily="18" charset="0"/>
                                </a:rPr>
                                <m:t>Be</m:t>
                              </m:r>
                            </m:sub>
                          </m:sSub>
                          <m:r>
                            <a:rPr lang="zh-CN" altLang="en-US" sz="1800" i="1" baseline="-25000">
                              <a:latin typeface="Cambria Math" panose="02040503050406030204" pitchFamily="18" charset="0"/>
                            </a:rPr>
                            <m:t> </m:t>
                          </m:r>
                        </m:oMath>
                      </a14:m>
                      <a:r>
                        <a:rPr lang="en-US" altLang="zh-CN" dirty="0">
                          <a:latin typeface="Times New Roman" panose="02020603050405020304" pitchFamily="18" charset="0"/>
                          <a:cs typeface="Times New Roman" panose="02020603050405020304" pitchFamily="18" charset="0"/>
                        </a:rPr>
                        <a:t>=</a:t>
                      </a:r>
                      <a:r>
                        <a:rPr lang="en-US" altLang="zh-CN" dirty="0">
                          <a:highlight>
                            <a:srgbClr val="00FF00"/>
                          </a:highlight>
                          <a:latin typeface="Times New Roman" panose="02020603050405020304" pitchFamily="18" charset="0"/>
                          <a:cs typeface="Times New Roman" panose="02020603050405020304" pitchFamily="18" charset="0"/>
                        </a:rPr>
                        <a:t>1.93×10</a:t>
                      </a:r>
                      <a:r>
                        <a:rPr lang="en-US" altLang="zh-CN" baseline="30000" dirty="0">
                          <a:highlight>
                            <a:srgbClr val="00FF00"/>
                          </a:highlight>
                          <a:latin typeface="Times New Roman" panose="02020603050405020304" pitchFamily="18" charset="0"/>
                          <a:cs typeface="Times New Roman" panose="02020603050405020304" pitchFamily="18" charset="0"/>
                        </a:rPr>
                        <a:t>-27</a:t>
                      </a:r>
                      <a:r>
                        <a:rPr lang="en-US" altLang="zh-CN" dirty="0">
                          <a:latin typeface="Times New Roman" panose="02020603050405020304" pitchFamily="18" charset="0"/>
                          <a:cs typeface="Times New Roman" panose="02020603050405020304" pitchFamily="18" charset="0"/>
                        </a:rPr>
                        <a:t>×0.1/60*6.02*10</a:t>
                      </a:r>
                      <a:r>
                        <a:rPr lang="en-US" altLang="zh-CN" baseline="30000" dirty="0">
                          <a:latin typeface="Times New Roman" panose="02020603050405020304" pitchFamily="18" charset="0"/>
                          <a:cs typeface="Times New Roman" panose="02020603050405020304" pitchFamily="18" charset="0"/>
                        </a:rPr>
                        <a:t>23</a:t>
                      </a:r>
                      <a:r>
                        <a:rPr lang="en-US" altLang="zh-CN" dirty="0">
                          <a:latin typeface="Times New Roman" panose="02020603050405020304" pitchFamily="18" charset="0"/>
                          <a:cs typeface="Times New Roman" panose="02020603050405020304" pitchFamily="18" charset="0"/>
                        </a:rPr>
                        <a:t>*</a:t>
                      </a:r>
                      <a:r>
                        <a:rPr lang="en-US" altLang="zh-CN" dirty="0">
                          <a:highlight>
                            <a:srgbClr val="00FFFF"/>
                          </a:highlight>
                          <a:latin typeface="Times New Roman" panose="02020603050405020304" pitchFamily="18" charset="0"/>
                          <a:cs typeface="Times New Roman" panose="02020603050405020304" pitchFamily="18" charset="0"/>
                        </a:rPr>
                        <a:t>10</a:t>
                      </a:r>
                      <a:r>
                        <a:rPr lang="en-US" altLang="zh-CN" baseline="30000" dirty="0">
                          <a:highlight>
                            <a:srgbClr val="00FFFF"/>
                          </a:highlight>
                          <a:latin typeface="Times New Roman" panose="02020603050405020304" pitchFamily="18" charset="0"/>
                          <a:cs typeface="Times New Roman" panose="02020603050405020304" pitchFamily="18" charset="0"/>
                        </a:rPr>
                        <a:t>8</a:t>
                      </a:r>
                      <a:r>
                        <a:rPr lang="en-US" altLang="zh-CN" dirty="0">
                          <a:highlight>
                            <a:srgbClr val="00FFFF"/>
                          </a:highlight>
                          <a:latin typeface="Times New Roman" panose="02020603050405020304" pitchFamily="18" charset="0"/>
                          <a:cs typeface="Times New Roman" panose="02020603050405020304" pitchFamily="18" charset="0"/>
                        </a:rPr>
                        <a:t>*3600*20</a:t>
                      </a:r>
                      <a:r>
                        <a:rPr lang="en-US" altLang="zh-CN" dirty="0">
                          <a:latin typeface="Times New Roman" panose="02020603050405020304" pitchFamily="18" charset="0"/>
                          <a:cs typeface="Times New Roman" panose="02020603050405020304" pitchFamily="18" charset="0"/>
                        </a:rPr>
                        <a:t>=</a:t>
                      </a:r>
                      <a:r>
                        <a:rPr lang="en-US" altLang="zh-CN" dirty="0">
                          <a:highlight>
                            <a:srgbClr val="00FF00"/>
                          </a:highlight>
                          <a:latin typeface="Times New Roman" panose="02020603050405020304" pitchFamily="18" charset="0"/>
                          <a:cs typeface="Times New Roman" panose="02020603050405020304" pitchFamily="18" charset="0"/>
                        </a:rPr>
                        <a:t>1.39*10</a:t>
                      </a:r>
                      <a:r>
                        <a:rPr lang="en-US" altLang="zh-CN" baseline="30000" dirty="0">
                          <a:highlight>
                            <a:srgbClr val="00FF00"/>
                          </a:highlight>
                          <a:latin typeface="Times New Roman" panose="02020603050405020304" pitchFamily="18" charset="0"/>
                          <a:cs typeface="Times New Roman" panose="02020603050405020304" pitchFamily="18" charset="0"/>
                        </a:rPr>
                        <a:t>7</a:t>
                      </a:r>
                      <a:endParaRPr lang="zh-CN" altLang="en-US" baseline="30000" dirty="0">
                        <a:highlight>
                          <a:srgbClr val="00FF00"/>
                        </a:highlight>
                        <a:latin typeface="Times New Roman" panose="02020603050405020304" pitchFamily="18" charset="0"/>
                        <a:cs typeface="Times New Roman" panose="02020603050405020304" pitchFamily="18" charset="0"/>
                      </a:endParaRPr>
                    </a:p>
                  </p:txBody>
                </p:sp>
              </mc:Choice>
              <mc:Fallback xmlns="">
                <p:sp>
                  <p:nvSpPr>
                    <p:cNvPr id="4" name="文本框 3">
                      <a:extLst>
                        <a:ext uri="{FF2B5EF4-FFF2-40B4-BE49-F238E27FC236}">
                          <a16:creationId xmlns:a16="http://schemas.microsoft.com/office/drawing/2014/main" id="{AE253EBB-A397-A109-534A-1FEC15AC5979}"/>
                        </a:ext>
                      </a:extLst>
                    </p:cNvPr>
                    <p:cNvSpPr txBox="1">
                      <a:spLocks noRot="1" noChangeAspect="1" noMove="1" noResize="1" noEditPoints="1" noAdjustHandles="1" noChangeArrowheads="1" noChangeShapeType="1" noTextEdit="1"/>
                    </p:cNvSpPr>
                    <p:nvPr/>
                  </p:nvSpPr>
                  <p:spPr>
                    <a:xfrm>
                      <a:off x="5681783" y="1796049"/>
                      <a:ext cx="5826723" cy="369332"/>
                    </a:xfrm>
                    <a:prstGeom prst="rect">
                      <a:avLst/>
                    </a:prstGeom>
                    <a:blipFill>
                      <a:blip r:embed="rId6"/>
                      <a:stretch>
                        <a:fillRect t="-9836" b="-2459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2CB7F581-592B-A9DA-2114-B9CF3690B69A}"/>
                        </a:ext>
                      </a:extLst>
                    </p:cNvPr>
                    <p:cNvSpPr txBox="1"/>
                    <p:nvPr/>
                  </p:nvSpPr>
                  <p:spPr>
                    <a:xfrm>
                      <a:off x="5380031" y="3029540"/>
                      <a:ext cx="3820277" cy="369332"/>
                    </a:xfrm>
                    <a:prstGeom prst="rect">
                      <a:avLst/>
                    </a:prstGeom>
                    <a:noFill/>
                  </p:spPr>
                  <p:txBody>
                    <a:bodyPr wrap="none" rtlCol="0">
                      <a:spAutoFit/>
                    </a:bodyPr>
                    <a:lstStyle/>
                    <a:p>
                      <a14:m>
                        <m:oMath xmlns:m="http://schemas.openxmlformats.org/officeDocument/2006/math">
                          <m:sSub>
                            <m:sSubPr>
                              <m:ctrlPr>
                                <a:rPr lang="zh-CN" altLang="en-US" sz="1800" i="1" smtClean="0">
                                  <a:latin typeface="Cambria Math" panose="02040503050406030204" pitchFamily="18" charset="0"/>
                                </a:rPr>
                              </m:ctrlPr>
                            </m:sSubPr>
                            <m:e>
                              <m:r>
                                <a:rPr lang="zh-CN" altLang="en-US" sz="1800" i="1">
                                  <a:latin typeface="Cambria Math" panose="02040503050406030204" pitchFamily="18" charset="0"/>
                                </a:rPr>
                                <m:t>𝑁</m:t>
                              </m:r>
                            </m:e>
                            <m:sub>
                              <m:r>
                                <a:rPr lang="en-US" altLang="zh-CN" sz="1800" b="0" i="1" baseline="-25000" smtClean="0">
                                  <a:latin typeface="Cambria Math" panose="02040503050406030204" pitchFamily="18" charset="0"/>
                                </a:rPr>
                                <m:t>9</m:t>
                              </m:r>
                              <m:r>
                                <m:rPr>
                                  <m:sty m:val="p"/>
                                </m:rPr>
                                <a:rPr lang="en-US" altLang="zh-CN" i="1" baseline="-25000">
                                  <a:latin typeface="Cambria Math" panose="02040503050406030204" pitchFamily="18" charset="0"/>
                                </a:rPr>
                                <m:t>Be</m:t>
                              </m:r>
                            </m:sub>
                          </m:sSub>
                          <m:r>
                            <a:rPr lang="zh-CN" altLang="en-US" sz="1800" i="1" baseline="-25000">
                              <a:latin typeface="Cambria Math" panose="02040503050406030204" pitchFamily="18" charset="0"/>
                            </a:rPr>
                            <m:t> </m:t>
                          </m:r>
                        </m:oMath>
                      </a14:m>
                      <a:r>
                        <a:rPr lang="en-US" altLang="zh-CN" dirty="0">
                          <a:latin typeface="Times New Roman" panose="02020603050405020304" pitchFamily="18" charset="0"/>
                          <a:cs typeface="Times New Roman" panose="02020603050405020304" pitchFamily="18" charset="0"/>
                        </a:rPr>
                        <a:t>=0.5×10</a:t>
                      </a:r>
                      <a:r>
                        <a:rPr lang="en-US" altLang="zh-CN" baseline="30000" dirty="0">
                          <a:latin typeface="Times New Roman" panose="02020603050405020304" pitchFamily="18" charset="0"/>
                          <a:cs typeface="Times New Roman" panose="02020603050405020304" pitchFamily="18" charset="0"/>
                        </a:rPr>
                        <a:t>-3</a:t>
                      </a:r>
                      <a:r>
                        <a:rPr lang="en-US" altLang="zh-CN" dirty="0">
                          <a:latin typeface="Times New Roman" panose="02020603050405020304" pitchFamily="18" charset="0"/>
                          <a:cs typeface="Times New Roman" panose="02020603050405020304" pitchFamily="18" charset="0"/>
                        </a:rPr>
                        <a:t>/9*6.02*10</a:t>
                      </a:r>
                      <a:r>
                        <a:rPr lang="en-US" altLang="zh-CN" baseline="30000" dirty="0">
                          <a:latin typeface="Times New Roman" panose="02020603050405020304" pitchFamily="18" charset="0"/>
                          <a:cs typeface="Times New Roman" panose="02020603050405020304" pitchFamily="18" charset="0"/>
                        </a:rPr>
                        <a:t>23</a:t>
                      </a:r>
                      <a:r>
                        <a:rPr lang="en-US" altLang="zh-CN" dirty="0">
                          <a:latin typeface="Times New Roman" panose="02020603050405020304" pitchFamily="18" charset="0"/>
                          <a:cs typeface="Times New Roman" panose="02020603050405020304" pitchFamily="18" charset="0"/>
                        </a:rPr>
                        <a:t>=</a:t>
                      </a:r>
                      <a:r>
                        <a:rPr lang="en-US" altLang="zh-CN" dirty="0">
                          <a:highlight>
                            <a:srgbClr val="00FF00"/>
                          </a:highlight>
                          <a:latin typeface="Times New Roman" panose="02020603050405020304" pitchFamily="18" charset="0"/>
                          <a:cs typeface="Times New Roman" panose="02020603050405020304" pitchFamily="18" charset="0"/>
                        </a:rPr>
                        <a:t>3.34*10</a:t>
                      </a:r>
                      <a:r>
                        <a:rPr lang="en-US" altLang="zh-CN" baseline="30000" dirty="0">
                          <a:highlight>
                            <a:srgbClr val="00FF00"/>
                          </a:highlight>
                          <a:latin typeface="Times New Roman" panose="02020603050405020304" pitchFamily="18" charset="0"/>
                          <a:cs typeface="Times New Roman" panose="02020603050405020304" pitchFamily="18" charset="0"/>
                        </a:rPr>
                        <a:t>19</a:t>
                      </a:r>
                      <a:endParaRPr lang="zh-CN" altLang="en-US" baseline="30000" dirty="0">
                        <a:highlight>
                          <a:srgbClr val="00FF00"/>
                        </a:highlight>
                        <a:latin typeface="Times New Roman" panose="02020603050405020304" pitchFamily="18" charset="0"/>
                        <a:cs typeface="Times New Roman" panose="02020603050405020304" pitchFamily="18" charset="0"/>
                      </a:endParaRPr>
                    </a:p>
                  </p:txBody>
                </p:sp>
              </mc:Choice>
              <mc:Fallback xmlns="">
                <p:sp>
                  <p:nvSpPr>
                    <p:cNvPr id="7" name="文本框 6">
                      <a:extLst>
                        <a:ext uri="{FF2B5EF4-FFF2-40B4-BE49-F238E27FC236}">
                          <a16:creationId xmlns:a16="http://schemas.microsoft.com/office/drawing/2014/main" id="{2CB7F581-592B-A9DA-2114-B9CF3690B69A}"/>
                        </a:ext>
                      </a:extLst>
                    </p:cNvPr>
                    <p:cNvSpPr txBox="1">
                      <a:spLocks noRot="1" noChangeAspect="1" noMove="1" noResize="1" noEditPoints="1" noAdjustHandles="1" noChangeArrowheads="1" noChangeShapeType="1" noTextEdit="1"/>
                    </p:cNvSpPr>
                    <p:nvPr/>
                  </p:nvSpPr>
                  <p:spPr>
                    <a:xfrm>
                      <a:off x="5380031" y="3029540"/>
                      <a:ext cx="3820277" cy="369332"/>
                    </a:xfrm>
                    <a:prstGeom prst="rect">
                      <a:avLst/>
                    </a:prstGeom>
                    <a:blipFill>
                      <a:blip r:embed="rId7"/>
                      <a:stretch>
                        <a:fillRect t="-11667" b="-26667"/>
                      </a:stretch>
                    </a:blipFill>
                  </p:spPr>
                  <p:txBody>
                    <a:bodyPr/>
                    <a:lstStyle/>
                    <a:p>
                      <a:r>
                        <a:rPr lang="zh-CN" altLang="en-US">
                          <a:noFill/>
                        </a:rPr>
                        <a:t> </a:t>
                      </a:r>
                    </a:p>
                  </p:txBody>
                </p:sp>
              </mc:Fallback>
            </mc:AlternateContent>
            <p:sp>
              <p:nvSpPr>
                <p:cNvPr id="2" name="文本框 1">
                  <a:extLst>
                    <a:ext uri="{FF2B5EF4-FFF2-40B4-BE49-F238E27FC236}">
                      <a16:creationId xmlns:a16="http://schemas.microsoft.com/office/drawing/2014/main" id="{F2E5ED59-0219-393F-7F14-5A3E84BBB873}"/>
                    </a:ext>
                  </a:extLst>
                </p:cNvPr>
                <p:cNvSpPr txBox="1"/>
                <p:nvPr/>
              </p:nvSpPr>
              <p:spPr>
                <a:xfrm>
                  <a:off x="6564072" y="2165381"/>
                  <a:ext cx="646331" cy="369332"/>
                </a:xfrm>
                <a:prstGeom prst="rect">
                  <a:avLst/>
                </a:prstGeom>
                <a:noFill/>
              </p:spPr>
              <p:txBody>
                <a:bodyPr wrap="none" rtlCol="0">
                  <a:spAutoFit/>
                </a:bodyPr>
                <a:lstStyle/>
                <a:p>
                  <a:r>
                    <a:rPr lang="zh-CN" altLang="en-US" dirty="0"/>
                    <a:t>截面</a:t>
                  </a:r>
                </a:p>
              </p:txBody>
            </p:sp>
            <p:sp>
              <p:nvSpPr>
                <p:cNvPr id="15" name="文本框 14">
                  <a:extLst>
                    <a:ext uri="{FF2B5EF4-FFF2-40B4-BE49-F238E27FC236}">
                      <a16:creationId xmlns:a16="http://schemas.microsoft.com/office/drawing/2014/main" id="{45C08387-5CD5-290F-05B1-ADC78E6306F1}"/>
                    </a:ext>
                  </a:extLst>
                </p:cNvPr>
                <p:cNvSpPr txBox="1"/>
                <p:nvPr/>
              </p:nvSpPr>
              <p:spPr>
                <a:xfrm>
                  <a:off x="9200308" y="2147383"/>
                  <a:ext cx="1107996" cy="369332"/>
                </a:xfrm>
                <a:prstGeom prst="rect">
                  <a:avLst/>
                </a:prstGeom>
                <a:noFill/>
              </p:spPr>
              <p:txBody>
                <a:bodyPr wrap="none" rtlCol="0">
                  <a:spAutoFit/>
                </a:bodyPr>
                <a:lstStyle/>
                <a:p>
                  <a:r>
                    <a:rPr lang="zh-CN" altLang="en-US" dirty="0"/>
                    <a:t>质子通量</a:t>
                  </a:r>
                </a:p>
              </p:txBody>
            </p:sp>
          </p:grpSp>
        </p:grpSp>
      </p:grpSp>
      <p:sp>
        <p:nvSpPr>
          <p:cNvPr id="20" name="矩形 19">
            <a:extLst>
              <a:ext uri="{FF2B5EF4-FFF2-40B4-BE49-F238E27FC236}">
                <a16:creationId xmlns:a16="http://schemas.microsoft.com/office/drawing/2014/main" id="{0F32E8C0-AD54-F5B4-B4D6-347DE04D378E}"/>
              </a:ext>
            </a:extLst>
          </p:cNvPr>
          <p:cNvSpPr/>
          <p:nvPr/>
        </p:nvSpPr>
        <p:spPr>
          <a:xfrm>
            <a:off x="441716" y="1389888"/>
            <a:ext cx="11198596" cy="2581390"/>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22">
            <a:extLst>
              <a:ext uri="{FF2B5EF4-FFF2-40B4-BE49-F238E27FC236}">
                <a16:creationId xmlns:a16="http://schemas.microsoft.com/office/drawing/2014/main" id="{D18BE39F-C062-5B18-7875-8BF3B0573830}"/>
              </a:ext>
            </a:extLst>
          </p:cNvPr>
          <p:cNvPicPr>
            <a:picLocks noChangeAspect="1"/>
          </p:cNvPicPr>
          <p:nvPr/>
        </p:nvPicPr>
        <p:blipFill>
          <a:blip r:embed="rId8"/>
          <a:stretch>
            <a:fillRect/>
          </a:stretch>
        </p:blipFill>
        <p:spPr>
          <a:xfrm>
            <a:off x="6540421" y="1458758"/>
            <a:ext cx="5003802" cy="2376376"/>
          </a:xfrm>
          <a:prstGeom prst="rect">
            <a:avLst/>
          </a:prstGeom>
        </p:spPr>
      </p:pic>
      <p:sp>
        <p:nvSpPr>
          <p:cNvPr id="24" name="矩形 23">
            <a:extLst>
              <a:ext uri="{FF2B5EF4-FFF2-40B4-BE49-F238E27FC236}">
                <a16:creationId xmlns:a16="http://schemas.microsoft.com/office/drawing/2014/main" id="{BC0737AB-96AA-888D-ADE8-4EBBAFA5023A}"/>
              </a:ext>
            </a:extLst>
          </p:cNvPr>
          <p:cNvSpPr/>
          <p:nvPr/>
        </p:nvSpPr>
        <p:spPr>
          <a:xfrm>
            <a:off x="6446118" y="2404085"/>
            <a:ext cx="4626521" cy="143366"/>
          </a:xfrm>
          <a:prstGeom prst="rect">
            <a:avLst/>
          </a:prstGeom>
          <a:solidFill>
            <a:srgbClr val="FFC000">
              <a:alpha val="3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矩形 24">
            <a:extLst>
              <a:ext uri="{FF2B5EF4-FFF2-40B4-BE49-F238E27FC236}">
                <a16:creationId xmlns:a16="http://schemas.microsoft.com/office/drawing/2014/main" id="{78E70357-9DBE-E351-0FDF-C8E884A1EDD3}"/>
              </a:ext>
            </a:extLst>
          </p:cNvPr>
          <p:cNvSpPr/>
          <p:nvPr/>
        </p:nvSpPr>
        <p:spPr>
          <a:xfrm>
            <a:off x="441716" y="4107830"/>
            <a:ext cx="7193524" cy="2384410"/>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73808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1C647-5989-0E28-8571-25004F504EC7}"/>
            </a:ext>
          </a:extLst>
        </p:cNvPr>
        <p:cNvGrpSpPr/>
        <p:nvPr/>
      </p:nvGrpSpPr>
      <p:grpSpPr>
        <a:xfrm>
          <a:off x="0" y="0"/>
          <a:ext cx="0" cy="0"/>
          <a:chOff x="0" y="0"/>
          <a:chExt cx="0" cy="0"/>
        </a:xfrm>
      </p:grpSpPr>
      <p:sp>
        <p:nvSpPr>
          <p:cNvPr id="129" name="文本框 128">
            <a:extLst>
              <a:ext uri="{FF2B5EF4-FFF2-40B4-BE49-F238E27FC236}">
                <a16:creationId xmlns:a16="http://schemas.microsoft.com/office/drawing/2014/main" id="{164B1446-6850-B7E1-F5F2-D1CC8F2E3D28}"/>
              </a:ext>
            </a:extLst>
          </p:cNvPr>
          <p:cNvSpPr txBox="1"/>
          <p:nvPr/>
        </p:nvSpPr>
        <p:spPr>
          <a:xfrm>
            <a:off x="283755" y="769203"/>
            <a:ext cx="4594296" cy="523220"/>
          </a:xfrm>
          <a:prstGeom prst="rect">
            <a:avLst/>
          </a:prstGeom>
          <a:noFill/>
        </p:spPr>
        <p:txBody>
          <a:bodyPr wrap="square" rtlCol="0">
            <a:spAutoFit/>
          </a:bodyPr>
          <a:lstStyle/>
          <a:p>
            <a:pPr marL="342900" indent="-342900">
              <a:buFont typeface="Wingdings" panose="05000000000000000000" pitchFamily="2" charset="2"/>
              <a:buChar char="p"/>
            </a:pPr>
            <a:r>
              <a:rPr lang="en-US" altLang="zh-CN" sz="28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π+</a:t>
            </a:r>
            <a:r>
              <a:rPr lang="zh-CN" altLang="en-US" sz="28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介子辐照时间评估</a:t>
            </a:r>
          </a:p>
        </p:txBody>
      </p:sp>
      <p:sp>
        <p:nvSpPr>
          <p:cNvPr id="130" name="文本框 129">
            <a:extLst>
              <a:ext uri="{FF2B5EF4-FFF2-40B4-BE49-F238E27FC236}">
                <a16:creationId xmlns:a16="http://schemas.microsoft.com/office/drawing/2014/main" id="{AE26D5E7-4DA1-4C31-49D2-7F1C41079144}"/>
              </a:ext>
            </a:extLst>
          </p:cNvPr>
          <p:cNvSpPr txBox="1"/>
          <p:nvPr/>
        </p:nvSpPr>
        <p:spPr>
          <a:xfrm>
            <a:off x="88594" y="39928"/>
            <a:ext cx="4087479" cy="523220"/>
          </a:xfrm>
          <a:prstGeom prst="rect">
            <a:avLst/>
          </a:prstGeom>
          <a:noFill/>
        </p:spPr>
        <p:txBody>
          <a:bodyPr wrap="square" rtlCol="0">
            <a:spAutoFit/>
          </a:bodyPr>
          <a:lstStyle/>
          <a:p>
            <a:r>
              <a:rPr lang="en-US" altLang="zh-CN" sz="2800" b="1" dirty="0">
                <a:solidFill>
                  <a:schemeClr val="bg1"/>
                </a:solidFill>
              </a:rPr>
              <a:t>2. </a:t>
            </a:r>
            <a:r>
              <a:rPr lang="zh-CN" altLang="en-US" sz="2800" b="1" dirty="0">
                <a:solidFill>
                  <a:schemeClr val="bg1"/>
                </a:solidFill>
              </a:rPr>
              <a:t>实验方案</a:t>
            </a:r>
          </a:p>
        </p:txBody>
      </p:sp>
      <p:sp>
        <p:nvSpPr>
          <p:cNvPr id="5" name="文本框 4">
            <a:extLst>
              <a:ext uri="{FF2B5EF4-FFF2-40B4-BE49-F238E27FC236}">
                <a16:creationId xmlns:a16="http://schemas.microsoft.com/office/drawing/2014/main" id="{F2F60F39-1F06-0092-05C1-1A6B1127DBFD}"/>
              </a:ext>
            </a:extLst>
          </p:cNvPr>
          <p:cNvSpPr txBox="1"/>
          <p:nvPr/>
        </p:nvSpPr>
        <p:spPr>
          <a:xfrm>
            <a:off x="257939" y="5565577"/>
            <a:ext cx="7570342" cy="369332"/>
          </a:xfrm>
          <a:prstGeom prst="rect">
            <a:avLst/>
          </a:prstGeom>
          <a:noFill/>
        </p:spPr>
        <p:txBody>
          <a:bodyPr wrap="none" rtlCol="0">
            <a:spAutoFit/>
          </a:bodyPr>
          <a:lstStyle/>
          <a:p>
            <a:r>
              <a:rPr lang="en-US" altLang="zh-CN" dirty="0">
                <a:latin typeface="Times New Roman" panose="02020603050405020304" pitchFamily="18" charset="0"/>
                <a:ea typeface="黑体" panose="02010609060101010101" pitchFamily="49" charset="-122"/>
                <a:cs typeface="Times New Roman" panose="02020603050405020304" pitchFamily="18" charset="0"/>
              </a:rPr>
              <a:t>100MeV π+</a:t>
            </a:r>
            <a:r>
              <a:rPr lang="zh-CN" altLang="en-US" dirty="0">
                <a:latin typeface="Times New Roman" panose="02020603050405020304" pitchFamily="18" charset="0"/>
                <a:ea typeface="黑体" panose="02010609060101010101" pitchFamily="49" charset="-122"/>
                <a:cs typeface="Times New Roman" panose="02020603050405020304" pitchFamily="18" charset="0"/>
              </a:rPr>
              <a:t>介子辐照</a:t>
            </a:r>
            <a:r>
              <a:rPr lang="en-US" altLang="zh-CN" dirty="0">
                <a:latin typeface="Times New Roman" panose="02020603050405020304" pitchFamily="18" charset="0"/>
                <a:ea typeface="黑体" panose="02010609060101010101" pitchFamily="49" charset="-122"/>
                <a:cs typeface="Times New Roman" panose="02020603050405020304" pitchFamily="18" charset="0"/>
              </a:rPr>
              <a:t>1g</a:t>
            </a:r>
            <a:r>
              <a:rPr lang="zh-CN" altLang="en-US" dirty="0">
                <a:latin typeface="Times New Roman" panose="02020603050405020304" pitchFamily="18" charset="0"/>
                <a:ea typeface="黑体" panose="02010609060101010101" pitchFamily="49" charset="-122"/>
                <a:cs typeface="Times New Roman" panose="02020603050405020304" pitchFamily="18" charset="0"/>
              </a:rPr>
              <a:t>石英</a:t>
            </a:r>
            <a:r>
              <a:rPr lang="en-US" altLang="zh-CN"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1</a:t>
            </a:r>
            <a:r>
              <a:rPr lang="zh-CN" altLang="en-US"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天</a:t>
            </a:r>
            <a:r>
              <a:rPr lang="zh-CN" altLang="en-US" dirty="0">
                <a:latin typeface="Times New Roman" panose="02020603050405020304" pitchFamily="18" charset="0"/>
                <a:ea typeface="黑体" panose="02010609060101010101" pitchFamily="49" charset="-122"/>
                <a:cs typeface="Times New Roman" panose="02020603050405020304" pitchFamily="18" charset="0"/>
              </a:rPr>
              <a:t>产生</a:t>
            </a:r>
            <a:r>
              <a:rPr lang="en-US" altLang="zh-CN" dirty="0">
                <a:latin typeface="Times New Roman" panose="02020603050405020304" pitchFamily="18" charset="0"/>
                <a:ea typeface="黑体" panose="02010609060101010101" pitchFamily="49" charset="-122"/>
                <a:cs typeface="Times New Roman" panose="02020603050405020304" pitchFamily="18" charset="0"/>
              </a:rPr>
              <a:t>3.34E5</a:t>
            </a:r>
            <a:r>
              <a:rPr lang="zh-CN" altLang="en-US" dirty="0">
                <a:latin typeface="Times New Roman" panose="02020603050405020304" pitchFamily="18" charset="0"/>
                <a:ea typeface="黑体" panose="02010609060101010101" pitchFamily="49" charset="-122"/>
                <a:cs typeface="Times New Roman" panose="02020603050405020304" pitchFamily="18" charset="0"/>
              </a:rPr>
              <a:t>个</a:t>
            </a:r>
            <a:r>
              <a:rPr lang="en-US" altLang="zh-CN" baseline="30000" dirty="0">
                <a:latin typeface="Times New Roman" panose="02020603050405020304" pitchFamily="18" charset="0"/>
                <a:ea typeface="黑体" panose="02010609060101010101" pitchFamily="49" charset="-122"/>
                <a:cs typeface="Times New Roman" panose="02020603050405020304" pitchFamily="18" charset="0"/>
              </a:rPr>
              <a:t>10</a:t>
            </a:r>
            <a:r>
              <a:rPr lang="en-US" altLang="zh-CN" dirty="0">
                <a:latin typeface="Times New Roman" panose="02020603050405020304" pitchFamily="18" charset="0"/>
                <a:ea typeface="黑体" panose="02010609060101010101" pitchFamily="49" charset="-122"/>
                <a:cs typeface="Times New Roman" panose="02020603050405020304" pitchFamily="18" charset="0"/>
              </a:rPr>
              <a:t>Be</a:t>
            </a:r>
            <a:r>
              <a:rPr lang="zh-CN" altLang="en-US" dirty="0">
                <a:latin typeface="Times New Roman" panose="02020603050405020304" pitchFamily="18" charset="0"/>
                <a:ea typeface="黑体" panose="02010609060101010101" pitchFamily="49" charset="-122"/>
                <a:cs typeface="Times New Roman" panose="02020603050405020304" pitchFamily="18" charset="0"/>
              </a:rPr>
              <a:t>原子数需要介子注量率：</a:t>
            </a:r>
          </a:p>
        </p:txBody>
      </p:sp>
      <p:sp>
        <p:nvSpPr>
          <p:cNvPr id="8" name="文本框 7">
            <a:extLst>
              <a:ext uri="{FF2B5EF4-FFF2-40B4-BE49-F238E27FC236}">
                <a16:creationId xmlns:a16="http://schemas.microsoft.com/office/drawing/2014/main" id="{C3DB0EDE-1CCE-D33A-E71A-7923E62F5934}"/>
              </a:ext>
            </a:extLst>
          </p:cNvPr>
          <p:cNvSpPr txBox="1"/>
          <p:nvPr/>
        </p:nvSpPr>
        <p:spPr>
          <a:xfrm>
            <a:off x="11347704" y="6372880"/>
            <a:ext cx="901446" cy="523220"/>
          </a:xfrm>
          <a:prstGeom prst="rect">
            <a:avLst/>
          </a:prstGeom>
          <a:noFill/>
        </p:spPr>
        <p:txBody>
          <a:bodyPr wrap="square">
            <a:spAutoFit/>
          </a:bodyPr>
          <a:lstStyle/>
          <a:p>
            <a:fld id="{B96A77BD-1F55-4801-AA87-42BE9000531D}" type="slidenum">
              <a:rPr lang="zh-CN" altLang="en-US" sz="2800" b="1" smtClean="0">
                <a:solidFill>
                  <a:srgbClr val="FF0000"/>
                </a:solidFill>
                <a:latin typeface="Times New Roman" panose="02020603050405020304" pitchFamily="18" charset="0"/>
                <a:cs typeface="Times New Roman" panose="02020603050405020304" pitchFamily="18" charset="0"/>
              </a:rPr>
              <a:pPr/>
              <a:t>12</a:t>
            </a:fld>
            <a:r>
              <a:rPr lang="en-US" altLang="zh-CN" sz="1800" b="1" dirty="0">
                <a:solidFill>
                  <a:schemeClr val="tx1"/>
                </a:solidFill>
                <a:latin typeface="Times New Roman" panose="02020603050405020304" pitchFamily="18" charset="0"/>
                <a:cs typeface="Times New Roman" panose="02020603050405020304" pitchFamily="18" charset="0"/>
              </a:rPr>
              <a:t>/20</a:t>
            </a:r>
            <a:endParaRPr lang="zh-CN" altLang="en-US" sz="1800" b="1" dirty="0">
              <a:solidFill>
                <a:schemeClr val="tx1"/>
              </a:solidFill>
              <a:latin typeface="Times New Roman" panose="02020603050405020304" pitchFamily="18" charset="0"/>
              <a:cs typeface="Times New Roman" panose="02020603050405020304" pitchFamily="18" charset="0"/>
            </a:endParaRPr>
          </a:p>
        </p:txBody>
      </p:sp>
      <p:pic>
        <p:nvPicPr>
          <p:cNvPr id="14" name="图片 13">
            <a:extLst>
              <a:ext uri="{FF2B5EF4-FFF2-40B4-BE49-F238E27FC236}">
                <a16:creationId xmlns:a16="http://schemas.microsoft.com/office/drawing/2014/main" id="{6BCD82A7-062D-37DD-3F3C-1BCAA819D6AC}"/>
              </a:ext>
            </a:extLst>
          </p:cNvPr>
          <p:cNvPicPr>
            <a:picLocks noChangeAspect="1"/>
          </p:cNvPicPr>
          <p:nvPr/>
        </p:nvPicPr>
        <p:blipFill>
          <a:blip r:embed="rId2"/>
          <a:stretch>
            <a:fillRect/>
          </a:stretch>
        </p:blipFill>
        <p:spPr>
          <a:xfrm>
            <a:off x="4314825" y="1317583"/>
            <a:ext cx="4657725" cy="2681921"/>
          </a:xfrm>
          <a:prstGeom prst="rect">
            <a:avLst/>
          </a:prstGeom>
        </p:spPr>
      </p:pic>
      <p:grpSp>
        <p:nvGrpSpPr>
          <p:cNvPr id="12" name="组合 11">
            <a:extLst>
              <a:ext uri="{FF2B5EF4-FFF2-40B4-BE49-F238E27FC236}">
                <a16:creationId xmlns:a16="http://schemas.microsoft.com/office/drawing/2014/main" id="{B661B488-B7AD-F019-C3F7-4104777F1473}"/>
              </a:ext>
            </a:extLst>
          </p:cNvPr>
          <p:cNvGrpSpPr/>
          <p:nvPr/>
        </p:nvGrpSpPr>
        <p:grpSpPr>
          <a:xfrm>
            <a:off x="283755" y="4366336"/>
            <a:ext cx="6657592" cy="853104"/>
            <a:chOff x="5131275" y="2030085"/>
            <a:chExt cx="6657592" cy="853104"/>
          </a:xfrm>
        </p:grpSpPr>
        <p:sp>
          <p:nvSpPr>
            <p:cNvPr id="6" name="文本框 5">
              <a:extLst>
                <a:ext uri="{FF2B5EF4-FFF2-40B4-BE49-F238E27FC236}">
                  <a16:creationId xmlns:a16="http://schemas.microsoft.com/office/drawing/2014/main" id="{F5E7B855-B200-8E86-1370-512C1D4F5C4B}"/>
                </a:ext>
              </a:extLst>
            </p:cNvPr>
            <p:cNvSpPr txBox="1"/>
            <p:nvPr/>
          </p:nvSpPr>
          <p:spPr>
            <a:xfrm>
              <a:off x="5131275" y="2030085"/>
              <a:ext cx="6657592" cy="369332"/>
            </a:xfrm>
            <a:prstGeom prst="rect">
              <a:avLst/>
            </a:prstGeom>
            <a:noFill/>
          </p:spPr>
          <p:txBody>
            <a:bodyPr wrap="none" rtlCol="0">
              <a:spAutoFit/>
            </a:bodyPr>
            <a:lstStyle/>
            <a:p>
              <a:r>
                <a:rPr lang="zh-CN" altLang="en-US" dirty="0">
                  <a:latin typeface="Times New Roman" panose="02020603050405020304" pitchFamily="18" charset="0"/>
                  <a:ea typeface="黑体" panose="02010609060101010101" pitchFamily="49" charset="-122"/>
                  <a:cs typeface="Times New Roman" panose="02020603050405020304" pitchFamily="18" charset="0"/>
                </a:rPr>
                <a:t>假设</a:t>
              </a:r>
              <a:r>
                <a:rPr lang="en-US" altLang="zh-CN" dirty="0">
                  <a:latin typeface="Times New Roman" panose="02020603050405020304" pitchFamily="18" charset="0"/>
                  <a:ea typeface="黑体" panose="02010609060101010101" pitchFamily="49" charset="-122"/>
                  <a:cs typeface="Times New Roman" panose="02020603050405020304" pitchFamily="18" charset="0"/>
                </a:rPr>
                <a:t>π+</a:t>
              </a:r>
              <a:r>
                <a:rPr lang="zh-CN" altLang="en-US" dirty="0">
                  <a:latin typeface="Times New Roman" panose="02020603050405020304" pitchFamily="18" charset="0"/>
                  <a:ea typeface="黑体" panose="02010609060101010101" pitchFamily="49" charset="-122"/>
                  <a:cs typeface="Times New Roman" panose="02020603050405020304" pitchFamily="18" charset="0"/>
                </a:rPr>
                <a:t>介子辐照后，溶解加入</a:t>
              </a:r>
              <a:r>
                <a:rPr lang="en-US" altLang="zh-CN" dirty="0">
                  <a:latin typeface="Times New Roman" panose="02020603050405020304" pitchFamily="18" charset="0"/>
                  <a:ea typeface="黑体" panose="02010609060101010101" pitchFamily="49" charset="-122"/>
                  <a:cs typeface="Times New Roman" panose="02020603050405020304" pitchFamily="18" charset="0"/>
                </a:rPr>
                <a:t>0.5mg</a:t>
              </a:r>
              <a:r>
                <a:rPr lang="zh-CN" altLang="en-US" dirty="0">
                  <a:latin typeface="Times New Roman" panose="02020603050405020304" pitchFamily="18" charset="0"/>
                  <a:ea typeface="黑体" panose="02010609060101010101" pitchFamily="49" charset="-122"/>
                  <a:cs typeface="Times New Roman" panose="02020603050405020304" pitchFamily="18" charset="0"/>
                </a:rPr>
                <a:t>的</a:t>
              </a:r>
              <a:r>
                <a:rPr lang="en-US" altLang="zh-CN" baseline="30000" dirty="0">
                  <a:latin typeface="Times New Roman" panose="02020603050405020304" pitchFamily="18" charset="0"/>
                  <a:ea typeface="黑体" panose="02010609060101010101" pitchFamily="49" charset="-122"/>
                  <a:cs typeface="Times New Roman" panose="02020603050405020304" pitchFamily="18" charset="0"/>
                </a:rPr>
                <a:t>9</a:t>
              </a:r>
              <a:r>
                <a:rPr lang="en-US" altLang="zh-CN" dirty="0">
                  <a:latin typeface="Times New Roman" panose="02020603050405020304" pitchFamily="18" charset="0"/>
                  <a:ea typeface="黑体" panose="02010609060101010101" pitchFamily="49" charset="-122"/>
                  <a:cs typeface="Times New Roman" panose="02020603050405020304" pitchFamily="18" charset="0"/>
                </a:rPr>
                <a:t>Be</a:t>
              </a:r>
              <a:r>
                <a:rPr lang="zh-CN" altLang="en-US" dirty="0">
                  <a:latin typeface="Times New Roman" panose="02020603050405020304" pitchFamily="18" charset="0"/>
                  <a:ea typeface="黑体" panose="02010609060101010101" pitchFamily="49" charset="-122"/>
                  <a:cs typeface="Times New Roman" panose="02020603050405020304" pitchFamily="18" charset="0"/>
                </a:rPr>
                <a:t>载体，</a:t>
              </a:r>
              <a:r>
                <a:rPr lang="en-US" altLang="zh-CN" dirty="0">
                  <a:latin typeface="Times New Roman" panose="02020603050405020304" pitchFamily="18" charset="0"/>
                  <a:ea typeface="黑体" panose="02010609060101010101" pitchFamily="49" charset="-122"/>
                  <a:cs typeface="Times New Roman" panose="02020603050405020304" pitchFamily="18" charset="0"/>
                </a:rPr>
                <a:t>10Be/9Be</a:t>
              </a:r>
              <a:r>
                <a:rPr lang="zh-CN" altLang="en-US" dirty="0">
                  <a:latin typeface="Times New Roman" panose="02020603050405020304" pitchFamily="18" charset="0"/>
                  <a:ea typeface="黑体" panose="02010609060101010101" pitchFamily="49" charset="-122"/>
                  <a:cs typeface="Times New Roman" panose="02020603050405020304" pitchFamily="18" charset="0"/>
                </a:rPr>
                <a:t>比值：</a:t>
              </a:r>
            </a:p>
          </p:txBody>
        </p:sp>
        <mc:AlternateContent xmlns:mc="http://schemas.openxmlformats.org/markup-compatibility/2006">
          <mc:Choice xmlns:a14="http://schemas.microsoft.com/office/drawing/2010/main" Requires="a14">
            <p:sp>
              <p:nvSpPr>
                <p:cNvPr id="7" name="文本框 6">
                  <a:extLst>
                    <a:ext uri="{FF2B5EF4-FFF2-40B4-BE49-F238E27FC236}">
                      <a16:creationId xmlns:a16="http://schemas.microsoft.com/office/drawing/2014/main" id="{DD67EB24-D570-BE42-3E8B-13CD50478BE1}"/>
                    </a:ext>
                  </a:extLst>
                </p:cNvPr>
                <p:cNvSpPr txBox="1"/>
                <p:nvPr/>
              </p:nvSpPr>
              <p:spPr>
                <a:xfrm>
                  <a:off x="5203316" y="2513857"/>
                  <a:ext cx="3820277" cy="369332"/>
                </a:xfrm>
                <a:prstGeom prst="rect">
                  <a:avLst/>
                </a:prstGeom>
                <a:noFill/>
              </p:spPr>
              <p:txBody>
                <a:bodyPr wrap="none" rtlCol="0">
                  <a:spAutoFit/>
                </a:bodyPr>
                <a:lstStyle/>
                <a:p>
                  <a14:m>
                    <m:oMath xmlns:m="http://schemas.openxmlformats.org/officeDocument/2006/math">
                      <m:sSub>
                        <m:sSubPr>
                          <m:ctrlPr>
                            <a:rPr lang="zh-CN" altLang="en-US" sz="1800" i="1" smtClean="0">
                              <a:latin typeface="Cambria Math" panose="02040503050406030204" pitchFamily="18" charset="0"/>
                            </a:rPr>
                          </m:ctrlPr>
                        </m:sSubPr>
                        <m:e>
                          <m:r>
                            <a:rPr lang="zh-CN" altLang="en-US" sz="1800" i="1">
                              <a:latin typeface="Cambria Math" panose="02040503050406030204" pitchFamily="18" charset="0"/>
                            </a:rPr>
                            <m:t>𝑁</m:t>
                          </m:r>
                        </m:e>
                        <m:sub>
                          <m:r>
                            <a:rPr lang="en-US" altLang="zh-CN" sz="1800" b="0" i="1" baseline="-25000" smtClean="0">
                              <a:latin typeface="Cambria Math" panose="02040503050406030204" pitchFamily="18" charset="0"/>
                            </a:rPr>
                            <m:t>9</m:t>
                          </m:r>
                          <m:r>
                            <m:rPr>
                              <m:sty m:val="p"/>
                            </m:rPr>
                            <a:rPr lang="en-US" altLang="zh-CN" i="1" baseline="-25000">
                              <a:latin typeface="Cambria Math" panose="02040503050406030204" pitchFamily="18" charset="0"/>
                            </a:rPr>
                            <m:t>Be</m:t>
                          </m:r>
                        </m:sub>
                      </m:sSub>
                      <m:r>
                        <a:rPr lang="zh-CN" altLang="en-US" sz="1800" i="1" baseline="-25000">
                          <a:latin typeface="Cambria Math" panose="02040503050406030204" pitchFamily="18" charset="0"/>
                        </a:rPr>
                        <m:t> </m:t>
                      </m:r>
                    </m:oMath>
                  </a14:m>
                  <a:r>
                    <a:rPr lang="en-US" altLang="zh-CN" dirty="0">
                      <a:latin typeface="Times New Roman" panose="02020603050405020304" pitchFamily="18" charset="0"/>
                      <a:cs typeface="Times New Roman" panose="02020603050405020304" pitchFamily="18" charset="0"/>
                    </a:rPr>
                    <a:t>=0.5×10</a:t>
                  </a:r>
                  <a:r>
                    <a:rPr lang="en-US" altLang="zh-CN" baseline="30000" dirty="0">
                      <a:latin typeface="Times New Roman" panose="02020603050405020304" pitchFamily="18" charset="0"/>
                      <a:cs typeface="Times New Roman" panose="02020603050405020304" pitchFamily="18" charset="0"/>
                    </a:rPr>
                    <a:t>-3</a:t>
                  </a:r>
                  <a:r>
                    <a:rPr lang="en-US" altLang="zh-CN" dirty="0">
                      <a:latin typeface="Times New Roman" panose="02020603050405020304" pitchFamily="18" charset="0"/>
                      <a:cs typeface="Times New Roman" panose="02020603050405020304" pitchFamily="18" charset="0"/>
                    </a:rPr>
                    <a:t>/9*6.02*10</a:t>
                  </a:r>
                  <a:r>
                    <a:rPr lang="en-US" altLang="zh-CN" baseline="30000" dirty="0">
                      <a:latin typeface="Times New Roman" panose="02020603050405020304" pitchFamily="18" charset="0"/>
                      <a:cs typeface="Times New Roman" panose="02020603050405020304" pitchFamily="18" charset="0"/>
                    </a:rPr>
                    <a:t>23</a:t>
                  </a:r>
                  <a:r>
                    <a:rPr lang="en-US" altLang="zh-CN" dirty="0">
                      <a:latin typeface="Times New Roman" panose="02020603050405020304" pitchFamily="18" charset="0"/>
                      <a:cs typeface="Times New Roman" panose="02020603050405020304" pitchFamily="18" charset="0"/>
                    </a:rPr>
                    <a:t>=</a:t>
                  </a:r>
                  <a:r>
                    <a:rPr lang="en-US" altLang="zh-CN" dirty="0">
                      <a:highlight>
                        <a:srgbClr val="00FF00"/>
                      </a:highlight>
                      <a:latin typeface="Times New Roman" panose="02020603050405020304" pitchFamily="18" charset="0"/>
                      <a:cs typeface="Times New Roman" panose="02020603050405020304" pitchFamily="18" charset="0"/>
                    </a:rPr>
                    <a:t>3.34*10</a:t>
                  </a:r>
                  <a:r>
                    <a:rPr lang="en-US" altLang="zh-CN" baseline="30000" dirty="0">
                      <a:highlight>
                        <a:srgbClr val="00FF00"/>
                      </a:highlight>
                      <a:latin typeface="Times New Roman" panose="02020603050405020304" pitchFamily="18" charset="0"/>
                      <a:cs typeface="Times New Roman" panose="02020603050405020304" pitchFamily="18" charset="0"/>
                    </a:rPr>
                    <a:t>19</a:t>
                  </a:r>
                  <a:endParaRPr lang="zh-CN" altLang="en-US" baseline="30000" dirty="0">
                    <a:highlight>
                      <a:srgbClr val="00FF00"/>
                    </a:highlight>
                    <a:latin typeface="Times New Roman" panose="02020603050405020304" pitchFamily="18" charset="0"/>
                    <a:cs typeface="Times New Roman" panose="02020603050405020304" pitchFamily="18" charset="0"/>
                  </a:endParaRPr>
                </a:p>
              </p:txBody>
            </p:sp>
          </mc:Choice>
          <mc:Fallback>
            <p:sp>
              <p:nvSpPr>
                <p:cNvPr id="7" name="文本框 6">
                  <a:extLst>
                    <a:ext uri="{FF2B5EF4-FFF2-40B4-BE49-F238E27FC236}">
                      <a16:creationId xmlns:a16="http://schemas.microsoft.com/office/drawing/2014/main" id="{DD67EB24-D570-BE42-3E8B-13CD50478BE1}"/>
                    </a:ext>
                  </a:extLst>
                </p:cNvPr>
                <p:cNvSpPr txBox="1">
                  <a:spLocks noRot="1" noChangeAspect="1" noMove="1" noResize="1" noEditPoints="1" noAdjustHandles="1" noChangeArrowheads="1" noChangeShapeType="1" noTextEdit="1"/>
                </p:cNvSpPr>
                <p:nvPr/>
              </p:nvSpPr>
              <p:spPr>
                <a:xfrm>
                  <a:off x="5203316" y="2513857"/>
                  <a:ext cx="3820277" cy="369332"/>
                </a:xfrm>
                <a:prstGeom prst="rect">
                  <a:avLst/>
                </a:prstGeom>
                <a:blipFill>
                  <a:blip r:embed="rId3"/>
                  <a:stretch>
                    <a:fillRect t="-11667" b="-26667"/>
                  </a:stretch>
                </a:blipFill>
              </p:spPr>
              <p:txBody>
                <a:bodyPr/>
                <a:lstStyle/>
                <a:p>
                  <a:r>
                    <a:rPr lang="zh-CN" altLang="en-US">
                      <a:noFill/>
                    </a:rPr>
                    <a:t> </a:t>
                  </a:r>
                </a:p>
              </p:txBody>
            </p:sp>
          </mc:Fallback>
        </mc:AlternateContent>
      </p:grpSp>
      <p:pic>
        <p:nvPicPr>
          <p:cNvPr id="17" name="图片 16">
            <a:extLst>
              <a:ext uri="{FF2B5EF4-FFF2-40B4-BE49-F238E27FC236}">
                <a16:creationId xmlns:a16="http://schemas.microsoft.com/office/drawing/2014/main" id="{B8C82F4B-CC9D-C05B-41AD-88B6B13F8359}"/>
              </a:ext>
            </a:extLst>
          </p:cNvPr>
          <p:cNvPicPr>
            <a:picLocks noChangeAspect="1"/>
          </p:cNvPicPr>
          <p:nvPr/>
        </p:nvPicPr>
        <p:blipFill>
          <a:blip r:embed="rId4"/>
          <a:stretch>
            <a:fillRect/>
          </a:stretch>
        </p:blipFill>
        <p:spPr>
          <a:xfrm>
            <a:off x="160548" y="1292423"/>
            <a:ext cx="4015525" cy="2713970"/>
          </a:xfrm>
          <a:prstGeom prst="rect">
            <a:avLst/>
          </a:prstGeom>
        </p:spPr>
      </p:pic>
      <p:sp>
        <p:nvSpPr>
          <p:cNvPr id="21" name="文本框 20">
            <a:extLst>
              <a:ext uri="{FF2B5EF4-FFF2-40B4-BE49-F238E27FC236}">
                <a16:creationId xmlns:a16="http://schemas.microsoft.com/office/drawing/2014/main" id="{F2068E7A-4DFB-BCAF-6819-A984A1FB5326}"/>
              </a:ext>
            </a:extLst>
          </p:cNvPr>
          <p:cNvSpPr txBox="1"/>
          <p:nvPr/>
        </p:nvSpPr>
        <p:spPr>
          <a:xfrm>
            <a:off x="9216348" y="1649489"/>
            <a:ext cx="2687088" cy="1688924"/>
          </a:xfrm>
          <a:prstGeom prst="rect">
            <a:avLst/>
          </a:prstGeom>
          <a:noFill/>
        </p:spPr>
        <p:txBody>
          <a:bodyPr wrap="square" rtlCol="0">
            <a:spAutoFit/>
          </a:bodyPr>
          <a:lstStyle/>
          <a:p>
            <a:pPr>
              <a:lnSpc>
                <a:spcPct val="150000"/>
              </a:lnSpc>
            </a:pPr>
            <a:r>
              <a:rPr lang="en-US" altLang="zh-CN" sz="2400" dirty="0">
                <a:latin typeface="华文中宋" panose="02010600040101010101" pitchFamily="2" charset="-122"/>
                <a:ea typeface="华文中宋" panose="02010600040101010101" pitchFamily="2" charset="-122"/>
              </a:rPr>
              <a:t>G4</a:t>
            </a:r>
            <a:r>
              <a:rPr lang="zh-CN" altLang="en-US" sz="2400" dirty="0">
                <a:latin typeface="华文中宋" panose="02010600040101010101" pitchFamily="2" charset="-122"/>
                <a:ea typeface="华文中宋" panose="02010600040101010101" pitchFamily="2" charset="-122"/>
              </a:rPr>
              <a:t>模拟月壤中</a:t>
            </a:r>
            <a:r>
              <a:rPr lang="en-US" altLang="zh-CN" sz="2400" dirty="0">
                <a:latin typeface="华文中宋" panose="02010600040101010101" pitchFamily="2" charset="-122"/>
                <a:ea typeface="华文中宋" panose="02010600040101010101" pitchFamily="2" charset="-122"/>
              </a:rPr>
              <a:t>π</a:t>
            </a:r>
            <a:r>
              <a:rPr lang="zh-CN" altLang="en-US" sz="2400" dirty="0">
                <a:latin typeface="华文中宋" panose="02010600040101010101" pitchFamily="2" charset="-122"/>
                <a:ea typeface="华文中宋" panose="02010600040101010101" pitchFamily="2" charset="-122"/>
              </a:rPr>
              <a:t>介子诱发产生</a:t>
            </a:r>
            <a:r>
              <a:rPr lang="en-US" altLang="zh-CN" sz="2400" baseline="30000" dirty="0">
                <a:latin typeface="华文中宋" panose="02010600040101010101" pitchFamily="2" charset="-122"/>
                <a:ea typeface="华文中宋" panose="02010600040101010101" pitchFamily="2" charset="-122"/>
              </a:rPr>
              <a:t>10</a:t>
            </a:r>
            <a:r>
              <a:rPr lang="en-US" altLang="zh-CN" sz="2400" dirty="0">
                <a:latin typeface="华文中宋" panose="02010600040101010101" pitchFamily="2" charset="-122"/>
                <a:ea typeface="华文中宋" panose="02010600040101010101" pitchFamily="2" charset="-122"/>
              </a:rPr>
              <a:t>Be</a:t>
            </a:r>
            <a:r>
              <a:rPr lang="zh-CN" altLang="en-US" sz="2400" dirty="0">
                <a:latin typeface="华文中宋" panose="02010600040101010101" pitchFamily="2" charset="-122"/>
                <a:ea typeface="华文中宋" panose="02010600040101010101" pitchFamily="2" charset="-122"/>
              </a:rPr>
              <a:t>的贡献高达</a:t>
            </a:r>
            <a:r>
              <a:rPr lang="en-US" altLang="zh-CN" sz="2400" dirty="0">
                <a:latin typeface="华文中宋" panose="02010600040101010101" pitchFamily="2" charset="-122"/>
                <a:ea typeface="华文中宋" panose="02010600040101010101" pitchFamily="2" charset="-122"/>
              </a:rPr>
              <a:t>21%</a:t>
            </a:r>
            <a:endParaRPr lang="zh-CN" altLang="en-US" sz="2400" dirty="0">
              <a:latin typeface="华文中宋" panose="02010600040101010101" pitchFamily="2" charset="-122"/>
              <a:ea typeface="华文中宋" panose="02010600040101010101" pitchFamily="2" charset="-122"/>
            </a:endParaRPr>
          </a:p>
        </p:txBody>
      </p:sp>
      <mc:AlternateContent xmlns:mc="http://schemas.openxmlformats.org/markup-compatibility/2006">
        <mc:Choice xmlns:a14="http://schemas.microsoft.com/office/drawing/2010/main" Requires="a14">
          <p:sp>
            <p:nvSpPr>
              <p:cNvPr id="16" name="矩形 15">
                <a:extLst>
                  <a:ext uri="{FF2B5EF4-FFF2-40B4-BE49-F238E27FC236}">
                    <a16:creationId xmlns:a16="http://schemas.microsoft.com/office/drawing/2014/main" id="{50B5F872-A536-B862-8D4E-F5B873FC23AC}"/>
                  </a:ext>
                </a:extLst>
              </p:cNvPr>
              <p:cNvSpPr/>
              <p:nvPr/>
            </p:nvSpPr>
            <p:spPr>
              <a:xfrm>
                <a:off x="6794338" y="4242163"/>
                <a:ext cx="1324080" cy="748603"/>
              </a:xfrm>
              <a:prstGeom prst="rect">
                <a:avLst/>
              </a:prstGeom>
            </p:spPr>
            <p:txBody>
              <a:bodyPr wrap="none">
                <a:spAutoFit/>
              </a:bodyPr>
              <a:lstStyle/>
              <a:p>
                <a14:m>
                  <m:oMath xmlns:m="http://schemas.openxmlformats.org/officeDocument/2006/math">
                    <m:f>
                      <m:fPr>
                        <m:ctrlPr>
                          <a:rPr lang="zh-CN" altLang="en-US" sz="2400" i="1">
                            <a:latin typeface="Cambria Math" panose="02040503050406030204" pitchFamily="18" charset="0"/>
                          </a:rPr>
                        </m:ctrlPr>
                      </m:fPr>
                      <m:num>
                        <m:sSub>
                          <m:sSubPr>
                            <m:ctrlPr>
                              <a:rPr lang="zh-CN" altLang="en-US" sz="2400" i="1">
                                <a:latin typeface="Cambria Math" panose="02040503050406030204" pitchFamily="18" charset="0"/>
                              </a:rPr>
                            </m:ctrlPr>
                          </m:sSubPr>
                          <m:e>
                            <m:r>
                              <a:rPr lang="zh-CN" altLang="en-US" sz="2400" i="1">
                                <a:latin typeface="Cambria Math" panose="02040503050406030204" pitchFamily="18" charset="0"/>
                              </a:rPr>
                              <m:t>𝑁</m:t>
                            </m:r>
                          </m:e>
                          <m:sub>
                            <m:r>
                              <a:rPr lang="zh-CN" altLang="en-US" sz="2400" i="1" baseline="-25000">
                                <a:latin typeface="Cambria Math" panose="02040503050406030204" pitchFamily="18" charset="0"/>
                              </a:rPr>
                              <m:t>子</m:t>
                            </m:r>
                          </m:sub>
                        </m:sSub>
                      </m:num>
                      <m:den>
                        <m:sSub>
                          <m:sSubPr>
                            <m:ctrlPr>
                              <a:rPr lang="zh-CN" altLang="en-US" sz="2400" i="1">
                                <a:latin typeface="Cambria Math" panose="02040503050406030204" pitchFamily="18" charset="0"/>
                              </a:rPr>
                            </m:ctrlPr>
                          </m:sSubPr>
                          <m:e>
                            <m:r>
                              <a:rPr lang="zh-CN" altLang="en-US" sz="2400" i="1">
                                <a:latin typeface="Cambria Math" panose="02040503050406030204" pitchFamily="18" charset="0"/>
                              </a:rPr>
                              <m:t>𝑁</m:t>
                            </m:r>
                          </m:e>
                          <m:sub>
                            <m:r>
                              <a:rPr lang="zh-CN" altLang="en-US" sz="2400" i="1" baseline="-25000">
                                <a:latin typeface="Cambria Math" panose="02040503050406030204" pitchFamily="18" charset="0"/>
                              </a:rPr>
                              <m:t>母</m:t>
                            </m:r>
                          </m:sub>
                        </m:sSub>
                      </m:den>
                    </m:f>
                  </m:oMath>
                </a14:m>
                <a:r>
                  <a:rPr lang="en-US" altLang="zh-CN" sz="2400" dirty="0">
                    <a:latin typeface="Times New Roman" panose="02020603050405020304" pitchFamily="18" charset="0"/>
                    <a:cs typeface="Times New Roman" panose="02020603050405020304" pitchFamily="18" charset="0"/>
                  </a:rPr>
                  <a:t>=10</a:t>
                </a:r>
                <a:r>
                  <a:rPr lang="en-US" altLang="zh-CN" sz="2400" baseline="30000" dirty="0">
                    <a:latin typeface="Times New Roman" panose="02020603050405020304" pitchFamily="18" charset="0"/>
                    <a:cs typeface="Times New Roman" panose="02020603050405020304" pitchFamily="18" charset="0"/>
                  </a:rPr>
                  <a:t>-14</a:t>
                </a:r>
                <a:endParaRPr lang="zh-CN" altLang="en-US" sz="2400" baseline="30000" dirty="0">
                  <a:latin typeface="Times New Roman" panose="02020603050405020304" pitchFamily="18" charset="0"/>
                  <a:cs typeface="Times New Roman" panose="02020603050405020304" pitchFamily="18" charset="0"/>
                </a:endParaRPr>
              </a:p>
            </p:txBody>
          </p:sp>
        </mc:Choice>
        <mc:Fallback>
          <p:sp>
            <p:nvSpPr>
              <p:cNvPr id="16" name="矩形 15">
                <a:extLst>
                  <a:ext uri="{FF2B5EF4-FFF2-40B4-BE49-F238E27FC236}">
                    <a16:creationId xmlns:a16="http://schemas.microsoft.com/office/drawing/2014/main" id="{50B5F872-A536-B862-8D4E-F5B873FC23AC}"/>
                  </a:ext>
                </a:extLst>
              </p:cNvPr>
              <p:cNvSpPr>
                <a:spLocks noRot="1" noChangeAspect="1" noMove="1" noResize="1" noEditPoints="1" noAdjustHandles="1" noChangeArrowheads="1" noChangeShapeType="1" noTextEdit="1"/>
              </p:cNvSpPr>
              <p:nvPr/>
            </p:nvSpPr>
            <p:spPr>
              <a:xfrm>
                <a:off x="6794338" y="4242163"/>
                <a:ext cx="1324080" cy="748603"/>
              </a:xfrm>
              <a:prstGeom prst="rect">
                <a:avLst/>
              </a:prstGeom>
              <a:blipFill>
                <a:blip r:embed="rId5"/>
                <a:stretch>
                  <a:fillRect r="-922" b="-3252"/>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22" name="矩形 21">
                <a:extLst>
                  <a:ext uri="{FF2B5EF4-FFF2-40B4-BE49-F238E27FC236}">
                    <a16:creationId xmlns:a16="http://schemas.microsoft.com/office/drawing/2014/main" id="{6EDB7B41-7DB4-8A17-5268-2D9908FA7B4B}"/>
                  </a:ext>
                </a:extLst>
              </p:cNvPr>
              <p:cNvSpPr/>
              <p:nvPr/>
            </p:nvSpPr>
            <p:spPr>
              <a:xfrm>
                <a:off x="8497757" y="4488937"/>
                <a:ext cx="2849947" cy="477182"/>
              </a:xfrm>
              <a:prstGeom prst="rect">
                <a:avLst/>
              </a:prstGeom>
            </p:spPr>
            <p:txBody>
              <a:bodyPr wrap="none">
                <a:spAutoFit/>
              </a:bodyPr>
              <a:lstStyle/>
              <a:p>
                <a14:m>
                  <m:oMath xmlns:m="http://schemas.openxmlformats.org/officeDocument/2006/math">
                    <m:sSub>
                      <m:sSubPr>
                        <m:ctrlPr>
                          <a:rPr lang="zh-CN" altLang="en-US" sz="2400" i="1" smtClean="0">
                            <a:latin typeface="Cambria Math" panose="02040503050406030204" pitchFamily="18" charset="0"/>
                          </a:rPr>
                        </m:ctrlPr>
                      </m:sSubPr>
                      <m:e>
                        <m:r>
                          <a:rPr lang="zh-CN" altLang="en-US" sz="2400" i="1">
                            <a:latin typeface="Cambria Math" panose="02040503050406030204" pitchFamily="18" charset="0"/>
                          </a:rPr>
                          <m:t>𝑁</m:t>
                        </m:r>
                      </m:e>
                      <m:sub>
                        <m:r>
                          <a:rPr lang="zh-CN" altLang="en-US" sz="2400" i="1" baseline="-25000">
                            <a:latin typeface="Cambria Math" panose="02040503050406030204" pitchFamily="18" charset="0"/>
                          </a:rPr>
                          <m:t>子</m:t>
                        </m:r>
                      </m:sub>
                    </m:sSub>
                    <m:r>
                      <a:rPr lang="zh-CN" altLang="en-US" sz="2400" i="0">
                        <a:latin typeface="Cambria Math" panose="02040503050406030204" pitchFamily="18" charset="0"/>
                      </a:rPr>
                      <m:t>=</m:t>
                    </m:r>
                    <m:r>
                      <a:rPr lang="en-US" altLang="zh-CN" sz="2400" b="0" i="1" smtClean="0">
                        <a:latin typeface="Cambria Math" panose="02040503050406030204" pitchFamily="18" charset="0"/>
                      </a:rPr>
                      <m:t>3.34</m:t>
                    </m:r>
                    <m:r>
                      <m:rPr>
                        <m:nor/>
                      </m:rPr>
                      <a:rPr lang="en-US" altLang="zh-CN" sz="2400" b="0" i="0" smtClean="0">
                        <a:latin typeface="Cambria Math" panose="02040503050406030204" pitchFamily="18" charset="0"/>
                      </a:rPr>
                      <m:t>∗</m:t>
                    </m:r>
                    <m:r>
                      <m:rPr>
                        <m:nor/>
                      </m:rPr>
                      <a:rPr lang="en-US" altLang="zh-CN" sz="2400" dirty="0">
                        <a:latin typeface="Times New Roman" panose="02020603050405020304" pitchFamily="18" charset="0"/>
                        <a:cs typeface="Times New Roman" panose="02020603050405020304" pitchFamily="18" charset="0"/>
                      </a:rPr>
                      <m:t>10</m:t>
                    </m:r>
                    <m:r>
                      <m:rPr>
                        <m:nor/>
                      </m:rPr>
                      <a:rPr lang="en-US" altLang="zh-CN" sz="2400" b="0" i="0" baseline="30000" dirty="0" smtClean="0">
                        <a:latin typeface="Times New Roman" panose="02020603050405020304" pitchFamily="18" charset="0"/>
                        <a:cs typeface="Times New Roman" panose="02020603050405020304" pitchFamily="18" charset="0"/>
                      </a:rPr>
                      <m:t>5</m:t>
                    </m:r>
                    <m:r>
                      <m:rPr>
                        <m:nor/>
                      </m:rPr>
                      <a:rPr lang="en-US" altLang="zh-CN" sz="2400" b="0" i="0" dirty="0" smtClean="0">
                        <a:latin typeface="Times New Roman" panose="02020603050405020304" pitchFamily="18" charset="0"/>
                        <a:cs typeface="Times New Roman" panose="02020603050405020304" pitchFamily="18" charset="0"/>
                      </a:rPr>
                      <m:t>=</m:t>
                    </m:r>
                  </m:oMath>
                </a14:m>
                <a:r>
                  <a:rPr lang="zh-CN" altLang="en-US" sz="2400" dirty="0"/>
                  <a:t> </a:t>
                </a:r>
                <a14:m>
                  <m:oMath xmlns:m="http://schemas.openxmlformats.org/officeDocument/2006/math">
                    <m:r>
                      <m:rPr>
                        <m:sty m:val="p"/>
                      </m:rPr>
                      <a:rPr lang="zh-CN" altLang="en-US" sz="2400">
                        <a:latin typeface="Cambria Math" panose="02040503050406030204" pitchFamily="18" charset="0"/>
                      </a:rPr>
                      <m:t>σ</m:t>
                    </m:r>
                    <m:r>
                      <a:rPr lang="zh-CN" altLang="en-US" sz="2400">
                        <a:latin typeface="Cambria Math" panose="02040503050406030204" pitchFamily="18" charset="0"/>
                      </a:rPr>
                      <m:t>∅</m:t>
                    </m:r>
                    <m:r>
                      <m:rPr>
                        <m:sty m:val="p"/>
                      </m:rPr>
                      <a:rPr lang="en-US" altLang="zh-CN" sz="2400" b="0" i="0" smtClean="0">
                        <a:latin typeface="Cambria Math" panose="02040503050406030204" pitchFamily="18" charset="0"/>
                      </a:rPr>
                      <m:t>t</m:t>
                    </m:r>
                  </m:oMath>
                </a14:m>
                <a:endParaRPr lang="zh-CN" altLang="en-US" sz="2400" dirty="0">
                  <a:latin typeface="Times New Roman" panose="02020603050405020304" pitchFamily="18" charset="0"/>
                  <a:cs typeface="Times New Roman" panose="02020603050405020304" pitchFamily="18" charset="0"/>
                </a:endParaRPr>
              </a:p>
            </p:txBody>
          </p:sp>
        </mc:Choice>
        <mc:Fallback>
          <p:sp>
            <p:nvSpPr>
              <p:cNvPr id="22" name="矩形 21">
                <a:extLst>
                  <a:ext uri="{FF2B5EF4-FFF2-40B4-BE49-F238E27FC236}">
                    <a16:creationId xmlns:a16="http://schemas.microsoft.com/office/drawing/2014/main" id="{6EDB7B41-7DB4-8A17-5268-2D9908FA7B4B}"/>
                  </a:ext>
                </a:extLst>
              </p:cNvPr>
              <p:cNvSpPr>
                <a:spLocks noRot="1" noChangeAspect="1" noMove="1" noResize="1" noEditPoints="1" noAdjustHandles="1" noChangeArrowheads="1" noChangeShapeType="1" noTextEdit="1"/>
              </p:cNvSpPr>
              <p:nvPr/>
            </p:nvSpPr>
            <p:spPr>
              <a:xfrm>
                <a:off x="8497757" y="4488937"/>
                <a:ext cx="2849947" cy="477182"/>
              </a:xfrm>
              <a:prstGeom prst="rect">
                <a:avLst/>
              </a:prstGeom>
              <a:blipFill>
                <a:blip r:embed="rId6"/>
                <a:stretch>
                  <a:fillRect l="-641" b="-24051"/>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25" name="文本框 24">
                <a:extLst>
                  <a:ext uri="{FF2B5EF4-FFF2-40B4-BE49-F238E27FC236}">
                    <a16:creationId xmlns:a16="http://schemas.microsoft.com/office/drawing/2014/main" id="{C00F1DE0-AB9E-889D-721F-3F219E1079B1}"/>
                  </a:ext>
                </a:extLst>
              </p:cNvPr>
              <p:cNvSpPr txBox="1"/>
              <p:nvPr/>
            </p:nvSpPr>
            <p:spPr>
              <a:xfrm>
                <a:off x="8358012" y="5473244"/>
                <a:ext cx="3749640" cy="461665"/>
              </a:xfrm>
              <a:prstGeom prst="rect">
                <a:avLst/>
              </a:prstGeom>
              <a:noFill/>
            </p:spPr>
            <p:txBody>
              <a:bodyPr wrap="square">
                <a:spAutoFit/>
              </a:bodyPr>
              <a:lstStyle/>
              <a:p>
                <a14:m>
                  <m:oMath xmlns:m="http://schemas.openxmlformats.org/officeDocument/2006/math">
                    <m:r>
                      <a:rPr lang="zh-CN" altLang="en-US" sz="2400" smtClean="0">
                        <a:highlight>
                          <a:srgbClr val="FFFF00"/>
                        </a:highlight>
                        <a:latin typeface="Cambria Math" panose="02040503050406030204" pitchFamily="18" charset="0"/>
                      </a:rPr>
                      <m:t>∅</m:t>
                    </m:r>
                  </m:oMath>
                </a14:m>
                <a:r>
                  <a:rPr lang="en-US" altLang="zh-CN" sz="2400" dirty="0">
                    <a:highlight>
                      <a:srgbClr val="FFFF00"/>
                    </a:highlight>
                    <a:latin typeface="Times New Roman" panose="02020603050405020304" pitchFamily="18" charset="0"/>
                    <a:cs typeface="Times New Roman" panose="02020603050405020304" pitchFamily="18" charset="0"/>
                  </a:rPr>
                  <a:t>=3.86</a:t>
                </a:r>
                <a14:m>
                  <m:oMath xmlns:m="http://schemas.openxmlformats.org/officeDocument/2006/math">
                    <m:r>
                      <m:rPr>
                        <m:nor/>
                      </m:rPr>
                      <a:rPr lang="en-US" altLang="zh-CN" sz="2400">
                        <a:highlight>
                          <a:srgbClr val="FFFF00"/>
                        </a:highlight>
                        <a:latin typeface="Times New Roman" panose="02020603050405020304" pitchFamily="18" charset="0"/>
                        <a:cs typeface="Times New Roman" panose="02020603050405020304" pitchFamily="18" charset="0"/>
                      </a:rPr>
                      <m:t>∗</m:t>
                    </m:r>
                    <m:r>
                      <m:rPr>
                        <m:nor/>
                      </m:rPr>
                      <a:rPr lang="en-US" altLang="zh-CN" sz="2400" dirty="0">
                        <a:highlight>
                          <a:srgbClr val="FFFF00"/>
                        </a:highlight>
                        <a:latin typeface="Times New Roman" panose="02020603050405020304" pitchFamily="18" charset="0"/>
                        <a:cs typeface="Times New Roman" panose="02020603050405020304" pitchFamily="18" charset="0"/>
                      </a:rPr>
                      <m:t>10</m:t>
                    </m:r>
                    <m:r>
                      <m:rPr>
                        <m:nor/>
                      </m:rPr>
                      <a:rPr lang="en-US" altLang="zh-CN" sz="2400" baseline="30000" dirty="0">
                        <a:highlight>
                          <a:srgbClr val="FFFF00"/>
                        </a:highlight>
                        <a:latin typeface="Times New Roman" panose="02020603050405020304" pitchFamily="18" charset="0"/>
                        <a:cs typeface="Times New Roman" panose="02020603050405020304" pitchFamily="18" charset="0"/>
                      </a:rPr>
                      <m:t>5</m:t>
                    </m:r>
                    <m:r>
                      <a:rPr lang="en-US" altLang="zh-CN" sz="2400" b="0" i="1" baseline="30000" dirty="0" smtClean="0">
                        <a:highlight>
                          <a:srgbClr val="FFFF00"/>
                        </a:highlight>
                        <a:latin typeface="Cambria Math" panose="02040503050406030204" pitchFamily="18" charset="0"/>
                        <a:cs typeface="Times New Roman" panose="02020603050405020304" pitchFamily="18" charset="0"/>
                      </a:rPr>
                      <m:t> </m:t>
                    </m:r>
                    <m:r>
                      <m:rPr>
                        <m:sty m:val="p"/>
                      </m:rPr>
                      <a:rPr lang="en-US" altLang="zh-CN" sz="2400" i="1" dirty="0" smtClean="0">
                        <a:highlight>
                          <a:srgbClr val="FFFF00"/>
                        </a:highlight>
                        <a:latin typeface="Cambria Math" panose="02040503050406030204" pitchFamily="18" charset="0"/>
                        <a:cs typeface="Times New Roman" panose="02020603050405020304" pitchFamily="18" charset="0"/>
                      </a:rPr>
                      <m:t>couts</m:t>
                    </m:r>
                  </m:oMath>
                </a14:m>
                <a:r>
                  <a:rPr lang="en-US" altLang="zh-CN" sz="2400" dirty="0">
                    <a:highlight>
                      <a:srgbClr val="FFFF00"/>
                    </a:highlight>
                    <a:latin typeface="Times New Roman" panose="02020603050405020304" pitchFamily="18" charset="0"/>
                    <a:cs typeface="Times New Roman" panose="02020603050405020304" pitchFamily="18" charset="0"/>
                  </a:rPr>
                  <a:t>/s/cm</a:t>
                </a:r>
                <a:r>
                  <a:rPr lang="en-US" altLang="zh-CN" sz="2400" baseline="30000" dirty="0">
                    <a:highlight>
                      <a:srgbClr val="FFFF00"/>
                    </a:highlight>
                    <a:latin typeface="Times New Roman" panose="02020603050405020304" pitchFamily="18" charset="0"/>
                    <a:cs typeface="Times New Roman" panose="02020603050405020304" pitchFamily="18" charset="0"/>
                  </a:rPr>
                  <a:t>2</a:t>
                </a:r>
                <a:endParaRPr lang="zh-CN" altLang="en-US" sz="2400" baseline="30000" dirty="0">
                  <a:highlight>
                    <a:srgbClr val="FFFF00"/>
                  </a:highlight>
                  <a:latin typeface="Times New Roman" panose="02020603050405020304" pitchFamily="18" charset="0"/>
                  <a:cs typeface="Times New Roman" panose="02020603050405020304" pitchFamily="18" charset="0"/>
                </a:endParaRPr>
              </a:p>
            </p:txBody>
          </p:sp>
        </mc:Choice>
        <mc:Fallback>
          <p:sp>
            <p:nvSpPr>
              <p:cNvPr id="25" name="文本框 24">
                <a:extLst>
                  <a:ext uri="{FF2B5EF4-FFF2-40B4-BE49-F238E27FC236}">
                    <a16:creationId xmlns:a16="http://schemas.microsoft.com/office/drawing/2014/main" id="{C00F1DE0-AB9E-889D-721F-3F219E1079B1}"/>
                  </a:ext>
                </a:extLst>
              </p:cNvPr>
              <p:cNvSpPr txBox="1">
                <a:spLocks noRot="1" noChangeAspect="1" noMove="1" noResize="1" noEditPoints="1" noAdjustHandles="1" noChangeArrowheads="1" noChangeShapeType="1" noTextEdit="1"/>
              </p:cNvSpPr>
              <p:nvPr/>
            </p:nvSpPr>
            <p:spPr>
              <a:xfrm>
                <a:off x="8358012" y="5473244"/>
                <a:ext cx="3749640" cy="461665"/>
              </a:xfrm>
              <a:prstGeom prst="rect">
                <a:avLst/>
              </a:prstGeom>
              <a:blipFill>
                <a:blip r:embed="rId7"/>
                <a:stretch>
                  <a:fillRect l="-813" t="-10526" b="-28947"/>
                </a:stretch>
              </a:blipFill>
            </p:spPr>
            <p:txBody>
              <a:bodyPr/>
              <a:lstStyle/>
              <a:p>
                <a:r>
                  <a:rPr lang="zh-CN" altLang="en-US">
                    <a:noFill/>
                  </a:rPr>
                  <a:t> </a:t>
                </a:r>
              </a:p>
            </p:txBody>
          </p:sp>
        </mc:Fallback>
      </mc:AlternateContent>
      <p:cxnSp>
        <p:nvCxnSpPr>
          <p:cNvPr id="27" name="直接连接符 26">
            <a:extLst>
              <a:ext uri="{FF2B5EF4-FFF2-40B4-BE49-F238E27FC236}">
                <a16:creationId xmlns:a16="http://schemas.microsoft.com/office/drawing/2014/main" id="{BB24AB41-1F62-990C-85F5-FCBD1F263469}"/>
              </a:ext>
            </a:extLst>
          </p:cNvPr>
          <p:cNvCxnSpPr/>
          <p:nvPr/>
        </p:nvCxnSpPr>
        <p:spPr>
          <a:xfrm>
            <a:off x="4246" y="4120833"/>
            <a:ext cx="12103406" cy="0"/>
          </a:xfrm>
          <a:prstGeom prst="line">
            <a:avLst/>
          </a:prstGeom>
        </p:spPr>
        <p:style>
          <a:lnRef idx="1">
            <a:schemeClr val="accent1"/>
          </a:lnRef>
          <a:fillRef idx="0">
            <a:schemeClr val="accent1"/>
          </a:fillRef>
          <a:effectRef idx="0">
            <a:schemeClr val="accent1"/>
          </a:effectRef>
          <a:fontRef idx="minor">
            <a:schemeClr val="tx1"/>
          </a:fontRef>
        </p:style>
      </p:cxnSp>
      <p:sp>
        <p:nvSpPr>
          <p:cNvPr id="28" name="文本框 27">
            <a:extLst>
              <a:ext uri="{FF2B5EF4-FFF2-40B4-BE49-F238E27FC236}">
                <a16:creationId xmlns:a16="http://schemas.microsoft.com/office/drawing/2014/main" id="{1303D8A8-04CF-BB40-B190-2DE56D7CCDA0}"/>
              </a:ext>
            </a:extLst>
          </p:cNvPr>
          <p:cNvSpPr txBox="1"/>
          <p:nvPr/>
        </p:nvSpPr>
        <p:spPr>
          <a:xfrm>
            <a:off x="257939" y="6148555"/>
            <a:ext cx="7801175" cy="369332"/>
          </a:xfrm>
          <a:prstGeom prst="rect">
            <a:avLst/>
          </a:prstGeom>
          <a:noFill/>
        </p:spPr>
        <p:txBody>
          <a:bodyPr wrap="none" rtlCol="0">
            <a:spAutoFit/>
          </a:bodyPr>
          <a:lstStyle/>
          <a:p>
            <a:r>
              <a:rPr lang="en-US" altLang="zh-CN" dirty="0">
                <a:latin typeface="Times New Roman" panose="02020603050405020304" pitchFamily="18" charset="0"/>
                <a:ea typeface="黑体" panose="02010609060101010101" pitchFamily="49" charset="-122"/>
                <a:cs typeface="Times New Roman" panose="02020603050405020304" pitchFamily="18" charset="0"/>
              </a:rPr>
              <a:t>100MeV π+</a:t>
            </a:r>
            <a:r>
              <a:rPr lang="zh-CN" altLang="en-US" dirty="0">
                <a:latin typeface="Times New Roman" panose="02020603050405020304" pitchFamily="18" charset="0"/>
                <a:ea typeface="黑体" panose="02010609060101010101" pitchFamily="49" charset="-122"/>
                <a:cs typeface="Times New Roman" panose="02020603050405020304" pitchFamily="18" charset="0"/>
              </a:rPr>
              <a:t>介子辐照</a:t>
            </a:r>
            <a:r>
              <a:rPr lang="en-US" altLang="zh-CN" dirty="0">
                <a:latin typeface="Times New Roman" panose="02020603050405020304" pitchFamily="18" charset="0"/>
                <a:ea typeface="黑体" panose="02010609060101010101" pitchFamily="49" charset="-122"/>
                <a:cs typeface="Times New Roman" panose="02020603050405020304" pitchFamily="18" charset="0"/>
              </a:rPr>
              <a:t>1g</a:t>
            </a:r>
            <a:r>
              <a:rPr lang="zh-CN" altLang="en-US" dirty="0">
                <a:latin typeface="Times New Roman" panose="02020603050405020304" pitchFamily="18" charset="0"/>
                <a:ea typeface="黑体" panose="02010609060101010101" pitchFamily="49" charset="-122"/>
                <a:cs typeface="Times New Roman" panose="02020603050405020304" pitchFamily="18" charset="0"/>
              </a:rPr>
              <a:t>石英</a:t>
            </a:r>
            <a:r>
              <a:rPr lang="en-US" altLang="zh-CN"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100</a:t>
            </a:r>
            <a:r>
              <a:rPr lang="zh-CN" altLang="en-US"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天</a:t>
            </a:r>
            <a:r>
              <a:rPr lang="zh-CN" altLang="en-US" dirty="0">
                <a:latin typeface="Times New Roman" panose="02020603050405020304" pitchFamily="18" charset="0"/>
                <a:ea typeface="黑体" panose="02010609060101010101" pitchFamily="49" charset="-122"/>
                <a:cs typeface="Times New Roman" panose="02020603050405020304" pitchFamily="18" charset="0"/>
              </a:rPr>
              <a:t>产生</a:t>
            </a:r>
            <a:r>
              <a:rPr lang="en-US" altLang="zh-CN" dirty="0">
                <a:latin typeface="Times New Roman" panose="02020603050405020304" pitchFamily="18" charset="0"/>
                <a:ea typeface="黑体" panose="02010609060101010101" pitchFamily="49" charset="-122"/>
                <a:cs typeface="Times New Roman" panose="02020603050405020304" pitchFamily="18" charset="0"/>
              </a:rPr>
              <a:t>3.34E5</a:t>
            </a:r>
            <a:r>
              <a:rPr lang="zh-CN" altLang="en-US" dirty="0">
                <a:latin typeface="Times New Roman" panose="02020603050405020304" pitchFamily="18" charset="0"/>
                <a:ea typeface="黑体" panose="02010609060101010101" pitchFamily="49" charset="-122"/>
                <a:cs typeface="Times New Roman" panose="02020603050405020304" pitchFamily="18" charset="0"/>
              </a:rPr>
              <a:t>个</a:t>
            </a:r>
            <a:r>
              <a:rPr lang="en-US" altLang="zh-CN" baseline="30000" dirty="0">
                <a:latin typeface="Times New Roman" panose="02020603050405020304" pitchFamily="18" charset="0"/>
                <a:ea typeface="黑体" panose="02010609060101010101" pitchFamily="49" charset="-122"/>
                <a:cs typeface="Times New Roman" panose="02020603050405020304" pitchFamily="18" charset="0"/>
              </a:rPr>
              <a:t>10</a:t>
            </a:r>
            <a:r>
              <a:rPr lang="en-US" altLang="zh-CN" dirty="0">
                <a:latin typeface="Times New Roman" panose="02020603050405020304" pitchFamily="18" charset="0"/>
                <a:ea typeface="黑体" panose="02010609060101010101" pitchFamily="49" charset="-122"/>
                <a:cs typeface="Times New Roman" panose="02020603050405020304" pitchFamily="18" charset="0"/>
              </a:rPr>
              <a:t>Be</a:t>
            </a:r>
            <a:r>
              <a:rPr lang="zh-CN" altLang="en-US" dirty="0">
                <a:latin typeface="Times New Roman" panose="02020603050405020304" pitchFamily="18" charset="0"/>
                <a:ea typeface="黑体" panose="02010609060101010101" pitchFamily="49" charset="-122"/>
                <a:cs typeface="Times New Roman" panose="02020603050405020304" pitchFamily="18" charset="0"/>
              </a:rPr>
              <a:t>原子数需要介子注量率：</a:t>
            </a:r>
          </a:p>
        </p:txBody>
      </p:sp>
      <mc:AlternateContent xmlns:mc="http://schemas.openxmlformats.org/markup-compatibility/2006">
        <mc:Choice xmlns:a14="http://schemas.microsoft.com/office/drawing/2010/main" Requires="a14">
          <p:sp>
            <p:nvSpPr>
              <p:cNvPr id="29" name="文本框 28">
                <a:extLst>
                  <a:ext uri="{FF2B5EF4-FFF2-40B4-BE49-F238E27FC236}">
                    <a16:creationId xmlns:a16="http://schemas.microsoft.com/office/drawing/2014/main" id="{C7BD08AB-CCDD-8FE0-D645-33D97882E878}"/>
                  </a:ext>
                </a:extLst>
              </p:cNvPr>
              <p:cNvSpPr txBox="1"/>
              <p:nvPr/>
            </p:nvSpPr>
            <p:spPr>
              <a:xfrm>
                <a:off x="8358012" y="6102388"/>
                <a:ext cx="3749640" cy="461665"/>
              </a:xfrm>
              <a:prstGeom prst="rect">
                <a:avLst/>
              </a:prstGeom>
              <a:noFill/>
            </p:spPr>
            <p:txBody>
              <a:bodyPr wrap="square">
                <a:spAutoFit/>
              </a:bodyPr>
              <a:lstStyle/>
              <a:p>
                <a14:m>
                  <m:oMath xmlns:m="http://schemas.openxmlformats.org/officeDocument/2006/math">
                    <m:r>
                      <a:rPr lang="zh-CN" altLang="en-US" sz="2400" smtClean="0">
                        <a:highlight>
                          <a:srgbClr val="FFFF00"/>
                        </a:highlight>
                        <a:latin typeface="Cambria Math" panose="02040503050406030204" pitchFamily="18" charset="0"/>
                      </a:rPr>
                      <m:t>∅</m:t>
                    </m:r>
                  </m:oMath>
                </a14:m>
                <a:r>
                  <a:rPr lang="en-US" altLang="zh-CN" sz="2400" dirty="0">
                    <a:highlight>
                      <a:srgbClr val="FFFF00"/>
                    </a:highlight>
                    <a:latin typeface="Times New Roman" panose="02020603050405020304" pitchFamily="18" charset="0"/>
                    <a:cs typeface="Times New Roman" panose="02020603050405020304" pitchFamily="18" charset="0"/>
                  </a:rPr>
                  <a:t>=3.86</a:t>
                </a:r>
                <a14:m>
                  <m:oMath xmlns:m="http://schemas.openxmlformats.org/officeDocument/2006/math">
                    <m:r>
                      <m:rPr>
                        <m:nor/>
                      </m:rPr>
                      <a:rPr lang="en-US" altLang="zh-CN" sz="2400">
                        <a:highlight>
                          <a:srgbClr val="FFFF00"/>
                        </a:highlight>
                        <a:latin typeface="Times New Roman" panose="02020603050405020304" pitchFamily="18" charset="0"/>
                        <a:cs typeface="Times New Roman" panose="02020603050405020304" pitchFamily="18" charset="0"/>
                      </a:rPr>
                      <m:t>∗</m:t>
                    </m:r>
                    <m:r>
                      <m:rPr>
                        <m:nor/>
                      </m:rPr>
                      <a:rPr lang="en-US" altLang="zh-CN" sz="2400" dirty="0">
                        <a:highlight>
                          <a:srgbClr val="FFFF00"/>
                        </a:highlight>
                        <a:latin typeface="Times New Roman" panose="02020603050405020304" pitchFamily="18" charset="0"/>
                        <a:cs typeface="Times New Roman" panose="02020603050405020304" pitchFamily="18" charset="0"/>
                      </a:rPr>
                      <m:t>10</m:t>
                    </m:r>
                    <m:r>
                      <m:rPr>
                        <m:nor/>
                      </m:rPr>
                      <a:rPr lang="en-US" altLang="zh-CN" sz="2400" b="0" i="0" baseline="30000" dirty="0" smtClean="0">
                        <a:highlight>
                          <a:srgbClr val="FFFF00"/>
                        </a:highlight>
                        <a:latin typeface="Times New Roman" panose="02020603050405020304" pitchFamily="18" charset="0"/>
                        <a:cs typeface="Times New Roman" panose="02020603050405020304" pitchFamily="18" charset="0"/>
                      </a:rPr>
                      <m:t>3</m:t>
                    </m:r>
                    <m:r>
                      <a:rPr lang="en-US" altLang="zh-CN" sz="2400" b="0" i="1" baseline="30000" dirty="0" smtClean="0">
                        <a:highlight>
                          <a:srgbClr val="FFFF00"/>
                        </a:highlight>
                        <a:latin typeface="Cambria Math" panose="02040503050406030204" pitchFamily="18" charset="0"/>
                        <a:cs typeface="Times New Roman" panose="02020603050405020304" pitchFamily="18" charset="0"/>
                      </a:rPr>
                      <m:t> </m:t>
                    </m:r>
                    <m:r>
                      <m:rPr>
                        <m:sty m:val="p"/>
                      </m:rPr>
                      <a:rPr lang="en-US" altLang="zh-CN" sz="2400" i="1" dirty="0" smtClean="0">
                        <a:highlight>
                          <a:srgbClr val="FFFF00"/>
                        </a:highlight>
                        <a:latin typeface="Cambria Math" panose="02040503050406030204" pitchFamily="18" charset="0"/>
                        <a:cs typeface="Times New Roman" panose="02020603050405020304" pitchFamily="18" charset="0"/>
                      </a:rPr>
                      <m:t>couts</m:t>
                    </m:r>
                  </m:oMath>
                </a14:m>
                <a:r>
                  <a:rPr lang="en-US" altLang="zh-CN" sz="2400" dirty="0">
                    <a:highlight>
                      <a:srgbClr val="FFFF00"/>
                    </a:highlight>
                    <a:latin typeface="Times New Roman" panose="02020603050405020304" pitchFamily="18" charset="0"/>
                    <a:cs typeface="Times New Roman" panose="02020603050405020304" pitchFamily="18" charset="0"/>
                  </a:rPr>
                  <a:t>/s/cm</a:t>
                </a:r>
                <a:r>
                  <a:rPr lang="en-US" altLang="zh-CN" sz="2400" baseline="30000" dirty="0">
                    <a:highlight>
                      <a:srgbClr val="FFFF00"/>
                    </a:highlight>
                    <a:latin typeface="Times New Roman" panose="02020603050405020304" pitchFamily="18" charset="0"/>
                    <a:cs typeface="Times New Roman" panose="02020603050405020304" pitchFamily="18" charset="0"/>
                  </a:rPr>
                  <a:t>2</a:t>
                </a:r>
                <a:endParaRPr lang="zh-CN" altLang="en-US" sz="2400" baseline="30000" dirty="0">
                  <a:highlight>
                    <a:srgbClr val="FFFF00"/>
                  </a:highlight>
                  <a:latin typeface="Times New Roman" panose="02020603050405020304" pitchFamily="18" charset="0"/>
                  <a:cs typeface="Times New Roman" panose="02020603050405020304" pitchFamily="18" charset="0"/>
                </a:endParaRPr>
              </a:p>
            </p:txBody>
          </p:sp>
        </mc:Choice>
        <mc:Fallback>
          <p:sp>
            <p:nvSpPr>
              <p:cNvPr id="29" name="文本框 28">
                <a:extLst>
                  <a:ext uri="{FF2B5EF4-FFF2-40B4-BE49-F238E27FC236}">
                    <a16:creationId xmlns:a16="http://schemas.microsoft.com/office/drawing/2014/main" id="{C7BD08AB-CCDD-8FE0-D645-33D97882E878}"/>
                  </a:ext>
                </a:extLst>
              </p:cNvPr>
              <p:cNvSpPr txBox="1">
                <a:spLocks noRot="1" noChangeAspect="1" noMove="1" noResize="1" noEditPoints="1" noAdjustHandles="1" noChangeArrowheads="1" noChangeShapeType="1" noTextEdit="1"/>
              </p:cNvSpPr>
              <p:nvPr/>
            </p:nvSpPr>
            <p:spPr>
              <a:xfrm>
                <a:off x="8358012" y="6102388"/>
                <a:ext cx="3749640" cy="461665"/>
              </a:xfrm>
              <a:prstGeom prst="rect">
                <a:avLst/>
              </a:prstGeom>
              <a:blipFill>
                <a:blip r:embed="rId8"/>
                <a:stretch>
                  <a:fillRect l="-813" t="-10526" b="-28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767839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232E2-C7EE-0B52-7A9F-FF377C80DD10}"/>
            </a:ext>
          </a:extLst>
        </p:cNvPr>
        <p:cNvGrpSpPr/>
        <p:nvPr/>
      </p:nvGrpSpPr>
      <p:grpSpPr>
        <a:xfrm>
          <a:off x="0" y="0"/>
          <a:ext cx="0" cy="0"/>
          <a:chOff x="0" y="0"/>
          <a:chExt cx="0" cy="0"/>
        </a:xfrm>
      </p:grpSpPr>
      <p:sp>
        <p:nvSpPr>
          <p:cNvPr id="129" name="文本框 128">
            <a:extLst>
              <a:ext uri="{FF2B5EF4-FFF2-40B4-BE49-F238E27FC236}">
                <a16:creationId xmlns:a16="http://schemas.microsoft.com/office/drawing/2014/main" id="{C1783203-75A1-C890-41E1-3FE090619EE9}"/>
              </a:ext>
            </a:extLst>
          </p:cNvPr>
          <p:cNvSpPr txBox="1"/>
          <p:nvPr/>
        </p:nvSpPr>
        <p:spPr>
          <a:xfrm>
            <a:off x="283754" y="769203"/>
            <a:ext cx="5147781" cy="523220"/>
          </a:xfrm>
          <a:prstGeom prst="rect">
            <a:avLst/>
          </a:prstGeom>
          <a:noFill/>
        </p:spPr>
        <p:txBody>
          <a:bodyPr wrap="square" rtlCol="0">
            <a:spAutoFit/>
          </a:bodyPr>
          <a:lstStyle/>
          <a:p>
            <a:pPr marL="342900" indent="-342900">
              <a:buFont typeface="Wingdings" panose="05000000000000000000" pitchFamily="2" charset="2"/>
              <a:buChar char="p"/>
            </a:pPr>
            <a:r>
              <a:rPr lang="en-US" altLang="zh-CN" sz="2800" b="1" baseline="3000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10</a:t>
            </a:r>
            <a:r>
              <a:rPr lang="en-US" altLang="zh-CN" sz="28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Be</a:t>
            </a:r>
            <a:r>
              <a:rPr lang="zh-CN" altLang="en-US" sz="28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800" b="1" baseline="3000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26</a:t>
            </a:r>
            <a:r>
              <a:rPr lang="en-US" altLang="zh-CN" sz="28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Al</a:t>
            </a:r>
            <a:r>
              <a:rPr lang="zh-CN" altLang="en-US" sz="28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样品制备与测量</a:t>
            </a:r>
          </a:p>
        </p:txBody>
      </p:sp>
      <p:sp>
        <p:nvSpPr>
          <p:cNvPr id="130" name="文本框 129">
            <a:extLst>
              <a:ext uri="{FF2B5EF4-FFF2-40B4-BE49-F238E27FC236}">
                <a16:creationId xmlns:a16="http://schemas.microsoft.com/office/drawing/2014/main" id="{AA0C944E-13FD-5707-67F8-21292E3B55EE}"/>
              </a:ext>
            </a:extLst>
          </p:cNvPr>
          <p:cNvSpPr txBox="1"/>
          <p:nvPr/>
        </p:nvSpPr>
        <p:spPr>
          <a:xfrm>
            <a:off x="88594" y="39928"/>
            <a:ext cx="4087479" cy="523220"/>
          </a:xfrm>
          <a:prstGeom prst="rect">
            <a:avLst/>
          </a:prstGeom>
          <a:noFill/>
        </p:spPr>
        <p:txBody>
          <a:bodyPr wrap="square" rtlCol="0">
            <a:spAutoFit/>
          </a:bodyPr>
          <a:lstStyle/>
          <a:p>
            <a:r>
              <a:rPr lang="en-US" altLang="zh-CN" sz="2800" b="1" dirty="0">
                <a:solidFill>
                  <a:schemeClr val="bg1"/>
                </a:solidFill>
              </a:rPr>
              <a:t>2. </a:t>
            </a:r>
            <a:r>
              <a:rPr lang="zh-CN" altLang="en-US" sz="2800" b="1" dirty="0">
                <a:solidFill>
                  <a:schemeClr val="bg1"/>
                </a:solidFill>
              </a:rPr>
              <a:t>实验方案</a:t>
            </a:r>
          </a:p>
        </p:txBody>
      </p:sp>
      <p:sp>
        <p:nvSpPr>
          <p:cNvPr id="134" name="矩形 133">
            <a:extLst>
              <a:ext uri="{FF2B5EF4-FFF2-40B4-BE49-F238E27FC236}">
                <a16:creationId xmlns:a16="http://schemas.microsoft.com/office/drawing/2014/main" id="{D10D7F6C-AC73-66C7-5CF8-A03C7F5E1E87}"/>
              </a:ext>
            </a:extLst>
          </p:cNvPr>
          <p:cNvSpPr/>
          <p:nvPr/>
        </p:nvSpPr>
        <p:spPr>
          <a:xfrm>
            <a:off x="4314825" y="6143626"/>
            <a:ext cx="4657725" cy="3238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 name="图片 2">
            <a:extLst>
              <a:ext uri="{FF2B5EF4-FFF2-40B4-BE49-F238E27FC236}">
                <a16:creationId xmlns:a16="http://schemas.microsoft.com/office/drawing/2014/main" id="{F4EE36E9-9DF9-7E4F-043A-7D9675822D68}"/>
              </a:ext>
            </a:extLst>
          </p:cNvPr>
          <p:cNvPicPr>
            <a:picLocks noChangeAspect="1"/>
          </p:cNvPicPr>
          <p:nvPr/>
        </p:nvPicPr>
        <p:blipFill>
          <a:blip r:embed="rId2"/>
          <a:stretch>
            <a:fillRect/>
          </a:stretch>
        </p:blipFill>
        <p:spPr>
          <a:xfrm>
            <a:off x="332003" y="3672098"/>
            <a:ext cx="7305765" cy="3145974"/>
          </a:xfrm>
          <a:prstGeom prst="rect">
            <a:avLst/>
          </a:prstGeom>
        </p:spPr>
      </p:pic>
      <p:grpSp>
        <p:nvGrpSpPr>
          <p:cNvPr id="13" name="组合 12">
            <a:extLst>
              <a:ext uri="{FF2B5EF4-FFF2-40B4-BE49-F238E27FC236}">
                <a16:creationId xmlns:a16="http://schemas.microsoft.com/office/drawing/2014/main" id="{415F7F1B-ED7A-075F-E7EB-C285F8268D87}"/>
              </a:ext>
            </a:extLst>
          </p:cNvPr>
          <p:cNvGrpSpPr/>
          <p:nvPr/>
        </p:nvGrpSpPr>
        <p:grpSpPr>
          <a:xfrm>
            <a:off x="10220612" y="1295695"/>
            <a:ext cx="1213986" cy="2376403"/>
            <a:chOff x="9809132" y="732811"/>
            <a:chExt cx="1213986" cy="2376403"/>
          </a:xfrm>
        </p:grpSpPr>
        <p:pic>
          <p:nvPicPr>
            <p:cNvPr id="5" name="图片 4" descr="图片包含 图示&#10;&#10;描述已自动生成">
              <a:extLst>
                <a:ext uri="{FF2B5EF4-FFF2-40B4-BE49-F238E27FC236}">
                  <a16:creationId xmlns:a16="http://schemas.microsoft.com/office/drawing/2014/main" id="{6D7C74BD-C289-1FEA-2978-5971F00EB9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9132" y="1994948"/>
              <a:ext cx="1213986" cy="1114266"/>
            </a:xfrm>
            <a:prstGeom prst="rect">
              <a:avLst/>
            </a:prstGeom>
          </p:spPr>
        </p:pic>
        <p:pic>
          <p:nvPicPr>
            <p:cNvPr id="7" name="图片 6" descr="图片包含 图示&#10;&#10;描述已自动生成">
              <a:extLst>
                <a:ext uri="{FF2B5EF4-FFF2-40B4-BE49-F238E27FC236}">
                  <a16:creationId xmlns:a16="http://schemas.microsoft.com/office/drawing/2014/main" id="{2B2F0F98-67EA-D12A-63FB-A06350E8A0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09132" y="732811"/>
              <a:ext cx="1213986" cy="1090890"/>
            </a:xfrm>
            <a:prstGeom prst="rect">
              <a:avLst/>
            </a:prstGeom>
          </p:spPr>
        </p:pic>
      </p:grpSp>
      <p:grpSp>
        <p:nvGrpSpPr>
          <p:cNvPr id="11" name="组合 10">
            <a:extLst>
              <a:ext uri="{FF2B5EF4-FFF2-40B4-BE49-F238E27FC236}">
                <a16:creationId xmlns:a16="http://schemas.microsoft.com/office/drawing/2014/main" id="{4A6ACF32-BC63-9E75-F3C7-33A72149698B}"/>
              </a:ext>
            </a:extLst>
          </p:cNvPr>
          <p:cNvGrpSpPr/>
          <p:nvPr/>
        </p:nvGrpSpPr>
        <p:grpSpPr>
          <a:xfrm>
            <a:off x="332003" y="1295694"/>
            <a:ext cx="9687153" cy="2415866"/>
            <a:chOff x="445389" y="1289050"/>
            <a:chExt cx="9687153" cy="2415866"/>
          </a:xfrm>
        </p:grpSpPr>
        <p:pic>
          <p:nvPicPr>
            <p:cNvPr id="9" name="图片 8" descr="树上的房子&#10;&#10;描述已自动生成">
              <a:extLst>
                <a:ext uri="{FF2B5EF4-FFF2-40B4-BE49-F238E27FC236}">
                  <a16:creationId xmlns:a16="http://schemas.microsoft.com/office/drawing/2014/main" id="{77D656A8-8541-F5D8-2620-A830764CBC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389" y="1293014"/>
              <a:ext cx="3215869" cy="2411902"/>
            </a:xfrm>
            <a:prstGeom prst="rect">
              <a:avLst/>
            </a:prstGeom>
          </p:spPr>
        </p:pic>
        <p:pic>
          <p:nvPicPr>
            <p:cNvPr id="10" name="图片 9">
              <a:extLst>
                <a:ext uri="{FF2B5EF4-FFF2-40B4-BE49-F238E27FC236}">
                  <a16:creationId xmlns:a16="http://schemas.microsoft.com/office/drawing/2014/main" id="{8253DC26-DF16-28CC-0629-BA3CD7507449}"/>
                </a:ext>
              </a:extLst>
            </p:cNvPr>
            <p:cNvPicPr>
              <a:picLocks noChangeAspect="1"/>
            </p:cNvPicPr>
            <p:nvPr/>
          </p:nvPicPr>
          <p:blipFill>
            <a:blip r:embed="rId6"/>
            <a:stretch>
              <a:fillRect/>
            </a:stretch>
          </p:blipFill>
          <p:spPr>
            <a:xfrm>
              <a:off x="3661258" y="1289050"/>
              <a:ext cx="6471284" cy="2411902"/>
            </a:xfrm>
            <a:prstGeom prst="rect">
              <a:avLst/>
            </a:prstGeom>
          </p:spPr>
        </p:pic>
      </p:grpSp>
      <p:sp>
        <p:nvSpPr>
          <p:cNvPr id="12" name="矩形 11">
            <a:extLst>
              <a:ext uri="{FF2B5EF4-FFF2-40B4-BE49-F238E27FC236}">
                <a16:creationId xmlns:a16="http://schemas.microsoft.com/office/drawing/2014/main" id="{61151E01-00B3-2108-6337-AAA0B2B5FE41}"/>
              </a:ext>
            </a:extLst>
          </p:cNvPr>
          <p:cNvSpPr/>
          <p:nvPr/>
        </p:nvSpPr>
        <p:spPr>
          <a:xfrm>
            <a:off x="283755" y="3780351"/>
            <a:ext cx="7433781" cy="303772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descr="图表&#10;&#10;描述已自动生成">
            <a:extLst>
              <a:ext uri="{FF2B5EF4-FFF2-40B4-BE49-F238E27FC236}">
                <a16:creationId xmlns:a16="http://schemas.microsoft.com/office/drawing/2014/main" id="{96F4569B-B169-D58E-85E4-B642C72229E8}"/>
              </a:ext>
            </a:extLst>
          </p:cNvPr>
          <p:cNvPicPr>
            <a:picLocks noChangeAspect="1"/>
          </p:cNvPicPr>
          <p:nvPr/>
        </p:nvPicPr>
        <p:blipFill>
          <a:blip r:embed="rId7" cstate="print">
            <a:extLst>
              <a:ext uri="{28A0092B-C50C-407E-A947-70E740481C1C}">
                <a14:useLocalDpi xmlns:a14="http://schemas.microsoft.com/office/drawing/2010/main" val="0"/>
              </a:ext>
            </a:extLst>
          </a:blip>
          <a:srcRect t="9784" r="11188" b="7116"/>
          <a:stretch/>
        </p:blipFill>
        <p:spPr>
          <a:xfrm>
            <a:off x="8105764" y="4049667"/>
            <a:ext cx="3662191" cy="2499089"/>
          </a:xfrm>
          <a:prstGeom prst="rect">
            <a:avLst/>
          </a:prstGeom>
        </p:spPr>
      </p:pic>
      <p:pic>
        <p:nvPicPr>
          <p:cNvPr id="15" name="图片 14" descr="图示&#10;&#10;描述已自动生成">
            <a:extLst>
              <a:ext uri="{FF2B5EF4-FFF2-40B4-BE49-F238E27FC236}">
                <a16:creationId xmlns:a16="http://schemas.microsoft.com/office/drawing/2014/main" id="{6A0F5DD1-C3FA-0F17-4EFB-6170BD664B78}"/>
              </a:ext>
            </a:extLst>
          </p:cNvPr>
          <p:cNvPicPr>
            <a:picLocks noChangeAspect="1"/>
          </p:cNvPicPr>
          <p:nvPr/>
        </p:nvPicPr>
        <p:blipFill>
          <a:blip r:embed="rId8" cstate="print">
            <a:extLst>
              <a:ext uri="{28A0092B-C50C-407E-A947-70E740481C1C}">
                <a14:useLocalDpi xmlns:a14="http://schemas.microsoft.com/office/drawing/2010/main" val="0"/>
              </a:ext>
            </a:extLst>
          </a:blip>
          <a:srcRect t="8460" r="11188" b="5085"/>
          <a:stretch/>
        </p:blipFill>
        <p:spPr>
          <a:xfrm>
            <a:off x="8144106" y="4006700"/>
            <a:ext cx="3750100" cy="2699122"/>
          </a:xfrm>
          <a:prstGeom prst="rect">
            <a:avLst/>
          </a:prstGeom>
        </p:spPr>
      </p:pic>
      <p:sp>
        <p:nvSpPr>
          <p:cNvPr id="2" name="文本框 1">
            <a:extLst>
              <a:ext uri="{FF2B5EF4-FFF2-40B4-BE49-F238E27FC236}">
                <a16:creationId xmlns:a16="http://schemas.microsoft.com/office/drawing/2014/main" id="{6615FC41-1C89-F2A0-DCB6-0653899C291F}"/>
              </a:ext>
            </a:extLst>
          </p:cNvPr>
          <p:cNvSpPr txBox="1"/>
          <p:nvPr/>
        </p:nvSpPr>
        <p:spPr>
          <a:xfrm>
            <a:off x="11347704" y="6372880"/>
            <a:ext cx="901446" cy="523220"/>
          </a:xfrm>
          <a:prstGeom prst="rect">
            <a:avLst/>
          </a:prstGeom>
          <a:noFill/>
        </p:spPr>
        <p:txBody>
          <a:bodyPr wrap="square">
            <a:spAutoFit/>
          </a:bodyPr>
          <a:lstStyle/>
          <a:p>
            <a:fld id="{B96A77BD-1F55-4801-AA87-42BE9000531D}" type="slidenum">
              <a:rPr lang="zh-CN" altLang="en-US" sz="2800" b="1" smtClean="0">
                <a:solidFill>
                  <a:srgbClr val="FF0000"/>
                </a:solidFill>
                <a:latin typeface="Times New Roman" panose="02020603050405020304" pitchFamily="18" charset="0"/>
                <a:cs typeface="Times New Roman" panose="02020603050405020304" pitchFamily="18" charset="0"/>
              </a:rPr>
              <a:pPr/>
              <a:t>13</a:t>
            </a:fld>
            <a:r>
              <a:rPr lang="en-US" altLang="zh-CN" sz="1800" b="1" dirty="0">
                <a:solidFill>
                  <a:schemeClr val="tx1"/>
                </a:solidFill>
                <a:latin typeface="Times New Roman" panose="02020603050405020304" pitchFamily="18" charset="0"/>
                <a:cs typeface="Times New Roman" panose="02020603050405020304" pitchFamily="18" charset="0"/>
              </a:rPr>
              <a:t>/20</a:t>
            </a:r>
            <a:endParaRPr lang="zh-CN" altLang="en-US" sz="1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3439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CDBB0391-27C6-6409-DD91-471194BA813F}"/>
              </a:ext>
            </a:extLst>
          </p:cNvPr>
          <p:cNvSpPr txBox="1"/>
          <p:nvPr/>
        </p:nvSpPr>
        <p:spPr>
          <a:xfrm>
            <a:off x="283754" y="769203"/>
            <a:ext cx="8964983" cy="523220"/>
          </a:xfrm>
          <a:prstGeom prst="rect">
            <a:avLst/>
          </a:prstGeom>
          <a:noFill/>
        </p:spPr>
        <p:txBody>
          <a:bodyPr wrap="square" rtlCol="0">
            <a:spAutoFit/>
          </a:bodyPr>
          <a:lstStyle/>
          <a:p>
            <a:pPr marL="342900" indent="-342900">
              <a:buFont typeface="Wingdings" panose="05000000000000000000" pitchFamily="2" charset="2"/>
              <a:buChar char="p"/>
            </a:pPr>
            <a:r>
              <a:rPr lang="zh-CN" altLang="en-US" sz="28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地化所实验分析设备</a:t>
            </a:r>
            <a:r>
              <a:rPr lang="en-US" altLang="zh-CN" sz="28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8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部分</a:t>
            </a:r>
            <a:r>
              <a:rPr lang="en-US" altLang="zh-CN" sz="28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a:t>
            </a:r>
            <a:endParaRPr lang="zh-CN" altLang="en-US" sz="28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 name="文本框 3">
            <a:extLst>
              <a:ext uri="{FF2B5EF4-FFF2-40B4-BE49-F238E27FC236}">
                <a16:creationId xmlns:a16="http://schemas.microsoft.com/office/drawing/2014/main" id="{17966CDF-62B1-B07F-A2DB-6A0FD0B4F784}"/>
              </a:ext>
            </a:extLst>
          </p:cNvPr>
          <p:cNvSpPr txBox="1"/>
          <p:nvPr/>
        </p:nvSpPr>
        <p:spPr>
          <a:xfrm>
            <a:off x="11347704" y="6372880"/>
            <a:ext cx="901446" cy="523220"/>
          </a:xfrm>
          <a:prstGeom prst="rect">
            <a:avLst/>
          </a:prstGeom>
          <a:noFill/>
        </p:spPr>
        <p:txBody>
          <a:bodyPr wrap="square">
            <a:spAutoFit/>
          </a:bodyPr>
          <a:lstStyle/>
          <a:p>
            <a:fld id="{B96A77BD-1F55-4801-AA87-42BE9000531D}" type="slidenum">
              <a:rPr lang="zh-CN" altLang="en-US" sz="2800" b="1" smtClean="0">
                <a:solidFill>
                  <a:srgbClr val="FF0000"/>
                </a:solidFill>
                <a:latin typeface="Times New Roman" panose="02020603050405020304" pitchFamily="18" charset="0"/>
                <a:cs typeface="Times New Roman" panose="02020603050405020304" pitchFamily="18" charset="0"/>
              </a:rPr>
              <a:pPr/>
              <a:t>14</a:t>
            </a:fld>
            <a:r>
              <a:rPr lang="en-US" altLang="zh-CN" sz="1800" b="1" dirty="0">
                <a:solidFill>
                  <a:schemeClr val="tx1"/>
                </a:solidFill>
                <a:latin typeface="Times New Roman" panose="02020603050405020304" pitchFamily="18" charset="0"/>
                <a:cs typeface="Times New Roman" panose="02020603050405020304" pitchFamily="18" charset="0"/>
              </a:rPr>
              <a:t>/20</a:t>
            </a:r>
            <a:endParaRPr lang="zh-CN" altLang="en-US" sz="1800" b="1" dirty="0">
              <a:solidFill>
                <a:schemeClr val="tx1"/>
              </a:solidFill>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6C76FDC3-368E-6CE5-FF74-07E295334D02}"/>
              </a:ext>
            </a:extLst>
          </p:cNvPr>
          <p:cNvSpPr txBox="1"/>
          <p:nvPr/>
        </p:nvSpPr>
        <p:spPr>
          <a:xfrm>
            <a:off x="88594" y="39928"/>
            <a:ext cx="4087479" cy="523220"/>
          </a:xfrm>
          <a:prstGeom prst="rect">
            <a:avLst/>
          </a:prstGeom>
          <a:noFill/>
        </p:spPr>
        <p:txBody>
          <a:bodyPr wrap="square" rtlCol="0">
            <a:spAutoFit/>
          </a:bodyPr>
          <a:lstStyle/>
          <a:p>
            <a:r>
              <a:rPr lang="en-US" altLang="zh-CN" sz="2800" b="1" dirty="0">
                <a:solidFill>
                  <a:schemeClr val="bg1"/>
                </a:solidFill>
              </a:rPr>
              <a:t>3. </a:t>
            </a:r>
            <a:r>
              <a:rPr lang="zh-CN" altLang="en-US" sz="2800" b="1" dirty="0">
                <a:solidFill>
                  <a:schemeClr val="bg1"/>
                </a:solidFill>
              </a:rPr>
              <a:t>实验条件与团队</a:t>
            </a:r>
          </a:p>
        </p:txBody>
      </p:sp>
      <p:pic>
        <p:nvPicPr>
          <p:cNvPr id="17" name="图片 16">
            <a:extLst>
              <a:ext uri="{FF2B5EF4-FFF2-40B4-BE49-F238E27FC236}">
                <a16:creationId xmlns:a16="http://schemas.microsoft.com/office/drawing/2014/main" id="{805C75DA-CCC3-A357-FF6B-5F71BDCADF0E}"/>
              </a:ext>
            </a:extLst>
          </p:cNvPr>
          <p:cNvPicPr>
            <a:picLocks noChangeAspect="1"/>
          </p:cNvPicPr>
          <p:nvPr/>
        </p:nvPicPr>
        <p:blipFill>
          <a:blip r:embed="rId2"/>
          <a:stretch>
            <a:fillRect/>
          </a:stretch>
        </p:blipFill>
        <p:spPr>
          <a:xfrm>
            <a:off x="907985" y="1436923"/>
            <a:ext cx="3064304" cy="2274623"/>
          </a:xfrm>
          <a:prstGeom prst="rect">
            <a:avLst/>
          </a:prstGeom>
        </p:spPr>
      </p:pic>
      <p:pic>
        <p:nvPicPr>
          <p:cNvPr id="22" name="图片 21">
            <a:extLst>
              <a:ext uri="{FF2B5EF4-FFF2-40B4-BE49-F238E27FC236}">
                <a16:creationId xmlns:a16="http://schemas.microsoft.com/office/drawing/2014/main" id="{B26881C7-B99B-A369-9AF9-D407835325A8}"/>
              </a:ext>
            </a:extLst>
          </p:cNvPr>
          <p:cNvPicPr>
            <a:picLocks noChangeAspect="1"/>
          </p:cNvPicPr>
          <p:nvPr/>
        </p:nvPicPr>
        <p:blipFill>
          <a:blip r:embed="rId3"/>
          <a:stretch>
            <a:fillRect/>
          </a:stretch>
        </p:blipFill>
        <p:spPr>
          <a:xfrm>
            <a:off x="4387401" y="1436923"/>
            <a:ext cx="3024312" cy="2274623"/>
          </a:xfrm>
          <a:prstGeom prst="rect">
            <a:avLst/>
          </a:prstGeom>
        </p:spPr>
      </p:pic>
      <p:pic>
        <p:nvPicPr>
          <p:cNvPr id="26" name="图片 25">
            <a:extLst>
              <a:ext uri="{FF2B5EF4-FFF2-40B4-BE49-F238E27FC236}">
                <a16:creationId xmlns:a16="http://schemas.microsoft.com/office/drawing/2014/main" id="{5A134EAB-490D-402A-8704-C9EB8A8FC517}"/>
              </a:ext>
            </a:extLst>
          </p:cNvPr>
          <p:cNvPicPr>
            <a:picLocks noChangeAspect="1"/>
          </p:cNvPicPr>
          <p:nvPr/>
        </p:nvPicPr>
        <p:blipFill>
          <a:blip r:embed="rId4"/>
          <a:stretch>
            <a:fillRect/>
          </a:stretch>
        </p:blipFill>
        <p:spPr>
          <a:xfrm>
            <a:off x="7868099" y="1436923"/>
            <a:ext cx="3013026" cy="2274623"/>
          </a:xfrm>
          <a:prstGeom prst="rect">
            <a:avLst/>
          </a:prstGeom>
        </p:spPr>
      </p:pic>
      <p:pic>
        <p:nvPicPr>
          <p:cNvPr id="28" name="图片 27">
            <a:extLst>
              <a:ext uri="{FF2B5EF4-FFF2-40B4-BE49-F238E27FC236}">
                <a16:creationId xmlns:a16="http://schemas.microsoft.com/office/drawing/2014/main" id="{B36513D3-D12E-4793-32C3-57B370EA957E}"/>
              </a:ext>
            </a:extLst>
          </p:cNvPr>
          <p:cNvPicPr>
            <a:picLocks noChangeAspect="1"/>
          </p:cNvPicPr>
          <p:nvPr/>
        </p:nvPicPr>
        <p:blipFill>
          <a:blip r:embed="rId5"/>
          <a:stretch>
            <a:fillRect/>
          </a:stretch>
        </p:blipFill>
        <p:spPr>
          <a:xfrm>
            <a:off x="907985" y="4160139"/>
            <a:ext cx="3064304" cy="2295270"/>
          </a:xfrm>
          <a:prstGeom prst="rect">
            <a:avLst/>
          </a:prstGeom>
        </p:spPr>
      </p:pic>
      <p:pic>
        <p:nvPicPr>
          <p:cNvPr id="30" name="图片 29">
            <a:extLst>
              <a:ext uri="{FF2B5EF4-FFF2-40B4-BE49-F238E27FC236}">
                <a16:creationId xmlns:a16="http://schemas.microsoft.com/office/drawing/2014/main" id="{B78594E6-76E8-8498-6159-3040E9DA1246}"/>
              </a:ext>
            </a:extLst>
          </p:cNvPr>
          <p:cNvPicPr>
            <a:picLocks noChangeAspect="1"/>
          </p:cNvPicPr>
          <p:nvPr/>
        </p:nvPicPr>
        <p:blipFill>
          <a:blip r:embed="rId6"/>
          <a:stretch>
            <a:fillRect/>
          </a:stretch>
        </p:blipFill>
        <p:spPr>
          <a:xfrm>
            <a:off x="4387401" y="4343054"/>
            <a:ext cx="3064304" cy="2112355"/>
          </a:xfrm>
          <a:prstGeom prst="rect">
            <a:avLst/>
          </a:prstGeom>
        </p:spPr>
      </p:pic>
      <p:sp>
        <p:nvSpPr>
          <p:cNvPr id="31" name="文本框 30">
            <a:extLst>
              <a:ext uri="{FF2B5EF4-FFF2-40B4-BE49-F238E27FC236}">
                <a16:creationId xmlns:a16="http://schemas.microsoft.com/office/drawing/2014/main" id="{05BED414-3835-D5A3-4C0F-696F6DFC2A97}"/>
              </a:ext>
            </a:extLst>
          </p:cNvPr>
          <p:cNvSpPr txBox="1"/>
          <p:nvPr/>
        </p:nvSpPr>
        <p:spPr>
          <a:xfrm>
            <a:off x="1862480" y="3711546"/>
            <a:ext cx="745717" cy="369332"/>
          </a:xfrm>
          <a:prstGeom prst="rect">
            <a:avLst/>
          </a:prstGeom>
          <a:noFill/>
        </p:spPr>
        <p:txBody>
          <a:bodyPr wrap="none" rtlCol="0">
            <a:spAutoFit/>
          </a:bodyPr>
          <a:lstStyle/>
          <a:p>
            <a:r>
              <a:rPr lang="en-US" altLang="zh-CN" dirty="0" err="1">
                <a:latin typeface="Times New Roman" panose="02020603050405020304" pitchFamily="18" charset="0"/>
                <a:cs typeface="Times New Roman" panose="02020603050405020304" pitchFamily="18" charset="0"/>
              </a:rPr>
              <a:t>HPGe</a:t>
            </a:r>
            <a:endParaRPr lang="zh-CN" altLang="en-US" dirty="0">
              <a:latin typeface="Times New Roman" panose="02020603050405020304" pitchFamily="18" charset="0"/>
              <a:cs typeface="Times New Roman" panose="02020603050405020304" pitchFamily="18" charset="0"/>
            </a:endParaRPr>
          </a:p>
        </p:txBody>
      </p:sp>
      <p:sp>
        <p:nvSpPr>
          <p:cNvPr id="32" name="文本框 31">
            <a:extLst>
              <a:ext uri="{FF2B5EF4-FFF2-40B4-BE49-F238E27FC236}">
                <a16:creationId xmlns:a16="http://schemas.microsoft.com/office/drawing/2014/main" id="{5D45CF06-7782-4F9D-0535-50FD2EB32E0E}"/>
              </a:ext>
            </a:extLst>
          </p:cNvPr>
          <p:cNvSpPr txBox="1"/>
          <p:nvPr/>
        </p:nvSpPr>
        <p:spPr>
          <a:xfrm>
            <a:off x="5736488" y="3711546"/>
            <a:ext cx="736099" cy="369332"/>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TIMS</a:t>
            </a:r>
            <a:endParaRPr lang="zh-CN" altLang="en-US" dirty="0">
              <a:latin typeface="Times New Roman" panose="02020603050405020304" pitchFamily="18" charset="0"/>
              <a:cs typeface="Times New Roman" panose="02020603050405020304" pitchFamily="18" charset="0"/>
            </a:endParaRPr>
          </a:p>
        </p:txBody>
      </p:sp>
      <p:sp>
        <p:nvSpPr>
          <p:cNvPr id="33" name="文本框 32">
            <a:extLst>
              <a:ext uri="{FF2B5EF4-FFF2-40B4-BE49-F238E27FC236}">
                <a16:creationId xmlns:a16="http://schemas.microsoft.com/office/drawing/2014/main" id="{82D2E18C-9C24-CF37-6686-516C3D64410C}"/>
              </a:ext>
            </a:extLst>
          </p:cNvPr>
          <p:cNvSpPr txBox="1"/>
          <p:nvPr/>
        </p:nvSpPr>
        <p:spPr>
          <a:xfrm>
            <a:off x="8845120" y="3711546"/>
            <a:ext cx="1390124" cy="369332"/>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MC-ICP-MS</a:t>
            </a:r>
            <a:endParaRPr lang="zh-CN" altLang="en-US" dirty="0">
              <a:latin typeface="Times New Roman" panose="02020603050405020304" pitchFamily="18" charset="0"/>
              <a:cs typeface="Times New Roman" panose="02020603050405020304" pitchFamily="18" charset="0"/>
            </a:endParaRPr>
          </a:p>
        </p:txBody>
      </p:sp>
      <p:sp>
        <p:nvSpPr>
          <p:cNvPr id="34" name="文本框 33">
            <a:extLst>
              <a:ext uri="{FF2B5EF4-FFF2-40B4-BE49-F238E27FC236}">
                <a16:creationId xmlns:a16="http://schemas.microsoft.com/office/drawing/2014/main" id="{6672B377-0015-9DD6-8C73-FFA33B86C766}"/>
              </a:ext>
            </a:extLst>
          </p:cNvPr>
          <p:cNvSpPr txBox="1"/>
          <p:nvPr/>
        </p:nvSpPr>
        <p:spPr>
          <a:xfrm>
            <a:off x="5242109" y="6488668"/>
            <a:ext cx="1300356" cy="369332"/>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Nano-SIMS</a:t>
            </a:r>
            <a:endParaRPr lang="zh-CN" altLang="en-US" dirty="0">
              <a:latin typeface="Times New Roman" panose="02020603050405020304" pitchFamily="18" charset="0"/>
              <a:cs typeface="Times New Roman" panose="02020603050405020304" pitchFamily="18" charset="0"/>
            </a:endParaRPr>
          </a:p>
        </p:txBody>
      </p:sp>
      <p:sp>
        <p:nvSpPr>
          <p:cNvPr id="36" name="文本框 35">
            <a:extLst>
              <a:ext uri="{FF2B5EF4-FFF2-40B4-BE49-F238E27FC236}">
                <a16:creationId xmlns:a16="http://schemas.microsoft.com/office/drawing/2014/main" id="{5FA58652-8D3A-F45F-4DA9-40676BD1F746}"/>
              </a:ext>
            </a:extLst>
          </p:cNvPr>
          <p:cNvSpPr txBox="1"/>
          <p:nvPr/>
        </p:nvSpPr>
        <p:spPr>
          <a:xfrm>
            <a:off x="1684389" y="6488668"/>
            <a:ext cx="1511495" cy="369332"/>
          </a:xfrm>
          <a:prstGeom prst="rect">
            <a:avLst/>
          </a:prstGeom>
          <a:noFill/>
        </p:spPr>
        <p:txBody>
          <a:bodyPr wrap="square">
            <a:spAutoFit/>
          </a:bodyPr>
          <a:lstStyle/>
          <a:p>
            <a:r>
              <a:rPr lang="en-US" altLang="zh-CN" dirty="0">
                <a:latin typeface="Times New Roman" panose="02020603050405020304" pitchFamily="18" charset="0"/>
                <a:cs typeface="Times New Roman" panose="02020603050405020304" pitchFamily="18" charset="0"/>
              </a:rPr>
              <a:t>Rare gas MS </a:t>
            </a:r>
            <a:endParaRPr lang="zh-CN" altLang="en-US" dirty="0">
              <a:latin typeface="Times New Roman" panose="02020603050405020304" pitchFamily="18" charset="0"/>
              <a:cs typeface="Times New Roman" panose="02020603050405020304" pitchFamily="18" charset="0"/>
            </a:endParaRPr>
          </a:p>
        </p:txBody>
      </p:sp>
      <p:pic>
        <p:nvPicPr>
          <p:cNvPr id="38" name="图片 37">
            <a:extLst>
              <a:ext uri="{FF2B5EF4-FFF2-40B4-BE49-F238E27FC236}">
                <a16:creationId xmlns:a16="http://schemas.microsoft.com/office/drawing/2014/main" id="{7CB7D562-B6C5-8695-C604-146145CD8B37}"/>
              </a:ext>
            </a:extLst>
          </p:cNvPr>
          <p:cNvPicPr>
            <a:picLocks noChangeAspect="1"/>
          </p:cNvPicPr>
          <p:nvPr/>
        </p:nvPicPr>
        <p:blipFill>
          <a:blip r:embed="rId7"/>
          <a:stretch>
            <a:fillRect/>
          </a:stretch>
        </p:blipFill>
        <p:spPr>
          <a:xfrm>
            <a:off x="7987064" y="4353431"/>
            <a:ext cx="2856123" cy="2101978"/>
          </a:xfrm>
          <a:prstGeom prst="rect">
            <a:avLst/>
          </a:prstGeom>
        </p:spPr>
      </p:pic>
      <p:sp>
        <p:nvSpPr>
          <p:cNvPr id="40" name="文本框 39">
            <a:extLst>
              <a:ext uri="{FF2B5EF4-FFF2-40B4-BE49-F238E27FC236}">
                <a16:creationId xmlns:a16="http://schemas.microsoft.com/office/drawing/2014/main" id="{5ADFCCCE-9AF5-D8B5-1BA8-6733124C700E}"/>
              </a:ext>
            </a:extLst>
          </p:cNvPr>
          <p:cNvSpPr txBox="1"/>
          <p:nvPr/>
        </p:nvSpPr>
        <p:spPr>
          <a:xfrm>
            <a:off x="8845120" y="6483230"/>
            <a:ext cx="1758962" cy="369332"/>
          </a:xfrm>
          <a:prstGeom prst="rect">
            <a:avLst/>
          </a:prstGeom>
          <a:noFill/>
        </p:spPr>
        <p:txBody>
          <a:bodyPr wrap="square">
            <a:spAutoFit/>
          </a:bodyPr>
          <a:lstStyle/>
          <a:p>
            <a:r>
              <a:rPr lang="en-US" altLang="zh-CN" dirty="0">
                <a:latin typeface="Times New Roman" panose="02020603050405020304" pitchFamily="18" charset="0"/>
                <a:cs typeface="Times New Roman" panose="02020603050405020304" pitchFamily="18" charset="0"/>
              </a:rPr>
              <a:t>HPLC-ICP-MS</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6941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63EA162F-50A8-368C-FCC6-6CE8F012EC3A}"/>
              </a:ext>
            </a:extLst>
          </p:cNvPr>
          <p:cNvSpPr txBox="1"/>
          <p:nvPr/>
        </p:nvSpPr>
        <p:spPr>
          <a:xfrm>
            <a:off x="283755" y="769203"/>
            <a:ext cx="4594296" cy="523220"/>
          </a:xfrm>
          <a:prstGeom prst="rect">
            <a:avLst/>
          </a:prstGeom>
          <a:noFill/>
        </p:spPr>
        <p:txBody>
          <a:bodyPr wrap="square" rtlCol="0">
            <a:spAutoFit/>
          </a:bodyPr>
          <a:lstStyle/>
          <a:p>
            <a:pPr marL="342900" indent="-342900">
              <a:buFont typeface="Wingdings" panose="05000000000000000000" pitchFamily="2" charset="2"/>
              <a:buChar char="p"/>
            </a:pPr>
            <a:r>
              <a:rPr lang="zh-CN" altLang="en-US" sz="28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地化所团队介绍</a:t>
            </a:r>
          </a:p>
        </p:txBody>
      </p:sp>
      <p:grpSp>
        <p:nvGrpSpPr>
          <p:cNvPr id="16" name="组合 15">
            <a:extLst>
              <a:ext uri="{FF2B5EF4-FFF2-40B4-BE49-F238E27FC236}">
                <a16:creationId xmlns:a16="http://schemas.microsoft.com/office/drawing/2014/main" id="{0DE51F52-FB3A-EC8B-55D3-7EE0A8860B1F}"/>
              </a:ext>
            </a:extLst>
          </p:cNvPr>
          <p:cNvGrpSpPr/>
          <p:nvPr/>
        </p:nvGrpSpPr>
        <p:grpSpPr>
          <a:xfrm>
            <a:off x="1298759" y="1355782"/>
            <a:ext cx="9888275" cy="2841100"/>
            <a:chOff x="868991" y="1511230"/>
            <a:chExt cx="9888275" cy="2841100"/>
          </a:xfrm>
        </p:grpSpPr>
        <p:pic>
          <p:nvPicPr>
            <p:cNvPr id="4" name="图片 3">
              <a:extLst>
                <a:ext uri="{FF2B5EF4-FFF2-40B4-BE49-F238E27FC236}">
                  <a16:creationId xmlns:a16="http://schemas.microsoft.com/office/drawing/2014/main" id="{C8920164-DA55-FFEA-F637-12B3978EBA32}"/>
                </a:ext>
              </a:extLst>
            </p:cNvPr>
            <p:cNvPicPr>
              <a:picLocks noChangeAspect="1"/>
            </p:cNvPicPr>
            <p:nvPr/>
          </p:nvPicPr>
          <p:blipFill>
            <a:blip r:embed="rId2"/>
            <a:stretch>
              <a:fillRect/>
            </a:stretch>
          </p:blipFill>
          <p:spPr>
            <a:xfrm>
              <a:off x="1242429" y="1527429"/>
              <a:ext cx="1215647" cy="1764649"/>
            </a:xfrm>
            <a:prstGeom prst="rect">
              <a:avLst/>
            </a:prstGeom>
          </p:spPr>
        </p:pic>
        <p:pic>
          <p:nvPicPr>
            <p:cNvPr id="6" name="图片 5">
              <a:extLst>
                <a:ext uri="{FF2B5EF4-FFF2-40B4-BE49-F238E27FC236}">
                  <a16:creationId xmlns:a16="http://schemas.microsoft.com/office/drawing/2014/main" id="{4EB86193-0DDA-677A-B57B-534796EB2178}"/>
                </a:ext>
              </a:extLst>
            </p:cNvPr>
            <p:cNvPicPr>
              <a:picLocks noChangeAspect="1"/>
            </p:cNvPicPr>
            <p:nvPr/>
          </p:nvPicPr>
          <p:blipFill>
            <a:blip r:embed="rId3"/>
            <a:stretch>
              <a:fillRect/>
            </a:stretch>
          </p:blipFill>
          <p:spPr>
            <a:xfrm>
              <a:off x="3662404" y="1527429"/>
              <a:ext cx="1215647" cy="1764649"/>
            </a:xfrm>
            <a:prstGeom prst="rect">
              <a:avLst/>
            </a:prstGeom>
          </p:spPr>
        </p:pic>
        <p:pic>
          <p:nvPicPr>
            <p:cNvPr id="8" name="图片 7">
              <a:extLst>
                <a:ext uri="{FF2B5EF4-FFF2-40B4-BE49-F238E27FC236}">
                  <a16:creationId xmlns:a16="http://schemas.microsoft.com/office/drawing/2014/main" id="{D9BBE316-C3E8-66B7-4C14-AF221A051EBB}"/>
                </a:ext>
              </a:extLst>
            </p:cNvPr>
            <p:cNvPicPr>
              <a:picLocks noChangeAspect="1"/>
            </p:cNvPicPr>
            <p:nvPr/>
          </p:nvPicPr>
          <p:blipFill>
            <a:blip r:embed="rId4"/>
            <a:stretch>
              <a:fillRect/>
            </a:stretch>
          </p:blipFill>
          <p:spPr>
            <a:xfrm>
              <a:off x="6226179" y="1511230"/>
              <a:ext cx="1260464" cy="1764649"/>
            </a:xfrm>
            <a:prstGeom prst="rect">
              <a:avLst/>
            </a:prstGeom>
          </p:spPr>
        </p:pic>
        <p:sp>
          <p:nvSpPr>
            <p:cNvPr id="10" name="文本框 9">
              <a:extLst>
                <a:ext uri="{FF2B5EF4-FFF2-40B4-BE49-F238E27FC236}">
                  <a16:creationId xmlns:a16="http://schemas.microsoft.com/office/drawing/2014/main" id="{BE6BF6C9-6527-B40F-EE5B-DC269C02865F}"/>
                </a:ext>
              </a:extLst>
            </p:cNvPr>
            <p:cNvSpPr txBox="1"/>
            <p:nvPr/>
          </p:nvSpPr>
          <p:spPr>
            <a:xfrm>
              <a:off x="868991" y="3419856"/>
              <a:ext cx="1830813" cy="923330"/>
            </a:xfrm>
            <a:prstGeom prst="rect">
              <a:avLst/>
            </a:prstGeom>
            <a:noFill/>
          </p:spPr>
          <p:txBody>
            <a:bodyPr wrap="square">
              <a:spAutoFit/>
            </a:bodyPr>
            <a:lstStyle/>
            <a:p>
              <a:pPr algn="ctr"/>
              <a:r>
                <a:rPr lang="zh-CN" altLang="en-US" dirty="0">
                  <a:latin typeface="宋体" panose="02010600030101010101" pitchFamily="2" charset="-122"/>
                  <a:ea typeface="宋体" panose="02010600030101010101" pitchFamily="2" charset="-122"/>
                </a:rPr>
                <a:t>李阳研究员</a:t>
              </a:r>
              <a:endParaRPr lang="en-US" altLang="zh-CN" dirty="0">
                <a:latin typeface="宋体" panose="02010600030101010101" pitchFamily="2" charset="-122"/>
                <a:ea typeface="宋体" panose="02010600030101010101" pitchFamily="2" charset="-122"/>
              </a:endParaRPr>
            </a:p>
            <a:p>
              <a:pPr algn="ctr"/>
              <a:r>
                <a:rPr lang="zh-CN" altLang="en-US" dirty="0">
                  <a:latin typeface="宋体" panose="02010600030101010101" pitchFamily="2" charset="-122"/>
                  <a:ea typeface="宋体" panose="02010600030101010101" pitchFamily="2" charset="-122"/>
                </a:rPr>
                <a:t>行星科学</a:t>
              </a:r>
              <a:endParaRPr lang="en-US" altLang="zh-CN" dirty="0">
                <a:latin typeface="宋体" panose="02010600030101010101" pitchFamily="2" charset="-122"/>
                <a:ea typeface="宋体" panose="02010600030101010101" pitchFamily="2" charset="-122"/>
              </a:endParaRPr>
            </a:p>
            <a:p>
              <a:pPr algn="ctr"/>
              <a:r>
                <a:rPr lang="zh-CN" altLang="en-US" dirty="0">
                  <a:latin typeface="宋体" panose="02010600030101010101" pitchFamily="2" charset="-122"/>
                  <a:ea typeface="宋体" panose="02010600030101010101" pitchFamily="2" charset="-122"/>
                </a:rPr>
                <a:t>月壤形成与演化</a:t>
              </a:r>
            </a:p>
          </p:txBody>
        </p:sp>
        <p:sp>
          <p:nvSpPr>
            <p:cNvPr id="11" name="文本框 10">
              <a:extLst>
                <a:ext uri="{FF2B5EF4-FFF2-40B4-BE49-F238E27FC236}">
                  <a16:creationId xmlns:a16="http://schemas.microsoft.com/office/drawing/2014/main" id="{6B846BB3-307D-C852-38EA-5FA6CFDD275F}"/>
                </a:ext>
              </a:extLst>
            </p:cNvPr>
            <p:cNvSpPr txBox="1"/>
            <p:nvPr/>
          </p:nvSpPr>
          <p:spPr>
            <a:xfrm>
              <a:off x="3354820" y="3429000"/>
              <a:ext cx="1830813" cy="923330"/>
            </a:xfrm>
            <a:prstGeom prst="rect">
              <a:avLst/>
            </a:prstGeom>
            <a:noFill/>
          </p:spPr>
          <p:txBody>
            <a:bodyPr wrap="square">
              <a:spAutoFit/>
            </a:bodyPr>
            <a:lstStyle/>
            <a:p>
              <a:pPr algn="ctr"/>
              <a:r>
                <a:rPr lang="zh-CN" altLang="en-US" dirty="0">
                  <a:latin typeface="宋体" panose="02010600030101010101" pitchFamily="2" charset="-122"/>
                  <a:ea typeface="宋体" panose="02010600030101010101" pitchFamily="2" charset="-122"/>
                </a:rPr>
                <a:t>刘彧副研究员</a:t>
              </a:r>
              <a:endParaRPr lang="en-US" altLang="zh-CN" dirty="0">
                <a:latin typeface="宋体" panose="02010600030101010101" pitchFamily="2" charset="-122"/>
                <a:ea typeface="宋体" panose="02010600030101010101" pitchFamily="2" charset="-122"/>
              </a:endParaRPr>
            </a:p>
            <a:p>
              <a:pPr algn="ctr"/>
              <a:r>
                <a:rPr lang="zh-CN" altLang="en-US" dirty="0">
                  <a:latin typeface="宋体" panose="02010600030101010101" pitchFamily="2" charset="-122"/>
                  <a:ea typeface="宋体" panose="02010600030101010101" pitchFamily="2" charset="-122"/>
                </a:rPr>
                <a:t>同位素地球化学宇生核素应用</a:t>
              </a:r>
            </a:p>
          </p:txBody>
        </p:sp>
        <p:sp>
          <p:nvSpPr>
            <p:cNvPr id="12" name="文本框 11">
              <a:extLst>
                <a:ext uri="{FF2B5EF4-FFF2-40B4-BE49-F238E27FC236}">
                  <a16:creationId xmlns:a16="http://schemas.microsoft.com/office/drawing/2014/main" id="{74493BA6-44BF-E56B-7DB4-65070D3B909B}"/>
                </a:ext>
              </a:extLst>
            </p:cNvPr>
            <p:cNvSpPr txBox="1"/>
            <p:nvPr/>
          </p:nvSpPr>
          <p:spPr>
            <a:xfrm>
              <a:off x="5840649" y="3429000"/>
              <a:ext cx="2107216" cy="923330"/>
            </a:xfrm>
            <a:prstGeom prst="rect">
              <a:avLst/>
            </a:prstGeom>
            <a:noFill/>
          </p:spPr>
          <p:txBody>
            <a:bodyPr wrap="square">
              <a:spAutoFit/>
            </a:bodyPr>
            <a:lstStyle/>
            <a:p>
              <a:pPr algn="ctr"/>
              <a:r>
                <a:rPr lang="zh-CN" altLang="en-US" dirty="0">
                  <a:latin typeface="宋体" panose="02010600030101010101" pitchFamily="2" charset="-122"/>
                  <a:ea typeface="宋体" panose="02010600030101010101" pitchFamily="2" charset="-122"/>
                </a:rPr>
                <a:t>崔立峰助理研究员</a:t>
              </a:r>
              <a:endParaRPr lang="en-US" altLang="zh-CN" dirty="0">
                <a:latin typeface="宋体" panose="02010600030101010101" pitchFamily="2" charset="-122"/>
                <a:ea typeface="宋体" panose="02010600030101010101" pitchFamily="2" charset="-122"/>
              </a:endParaRPr>
            </a:p>
            <a:p>
              <a:pPr algn="ctr"/>
              <a:r>
                <a:rPr lang="zh-CN" altLang="en-US" dirty="0">
                  <a:latin typeface="宋体" panose="02010600030101010101" pitchFamily="2" charset="-122"/>
                  <a:ea typeface="宋体" panose="02010600030101010101" pitchFamily="2" charset="-122"/>
                </a:rPr>
                <a:t>同位素地球化学</a:t>
              </a:r>
              <a:endParaRPr lang="en-US" altLang="zh-CN" dirty="0">
                <a:latin typeface="宋体" panose="02010600030101010101" pitchFamily="2" charset="-122"/>
                <a:ea typeface="宋体" panose="02010600030101010101" pitchFamily="2" charset="-122"/>
              </a:endParaRPr>
            </a:p>
            <a:p>
              <a:pPr algn="ctr"/>
              <a:r>
                <a:rPr lang="zh-CN" altLang="en-US" dirty="0">
                  <a:latin typeface="宋体" panose="02010600030101010101" pitchFamily="2" charset="-122"/>
                  <a:ea typeface="宋体" panose="02010600030101010101" pitchFamily="2" charset="-122"/>
                </a:rPr>
                <a:t>宇生核素应用</a:t>
              </a:r>
            </a:p>
          </p:txBody>
        </p:sp>
        <p:pic>
          <p:nvPicPr>
            <p:cNvPr id="14" name="图片 13">
              <a:extLst>
                <a:ext uri="{FF2B5EF4-FFF2-40B4-BE49-F238E27FC236}">
                  <a16:creationId xmlns:a16="http://schemas.microsoft.com/office/drawing/2014/main" id="{88E6E714-A745-1616-0EB1-F34B5A092787}"/>
                </a:ext>
              </a:extLst>
            </p:cNvPr>
            <p:cNvPicPr>
              <a:picLocks noChangeAspect="1"/>
            </p:cNvPicPr>
            <p:nvPr/>
          </p:nvPicPr>
          <p:blipFill>
            <a:blip r:embed="rId5"/>
            <a:stretch>
              <a:fillRect/>
            </a:stretch>
          </p:blipFill>
          <p:spPr>
            <a:xfrm>
              <a:off x="8679652" y="1636773"/>
              <a:ext cx="1283408" cy="1655305"/>
            </a:xfrm>
            <a:prstGeom prst="rect">
              <a:avLst/>
            </a:prstGeom>
          </p:spPr>
        </p:pic>
        <p:sp>
          <p:nvSpPr>
            <p:cNvPr id="15" name="文本框 14">
              <a:extLst>
                <a:ext uri="{FF2B5EF4-FFF2-40B4-BE49-F238E27FC236}">
                  <a16:creationId xmlns:a16="http://schemas.microsoft.com/office/drawing/2014/main" id="{C80D87DA-3E7F-E085-7702-B033B65C4FF6}"/>
                </a:ext>
              </a:extLst>
            </p:cNvPr>
            <p:cNvSpPr txBox="1"/>
            <p:nvPr/>
          </p:nvSpPr>
          <p:spPr>
            <a:xfrm>
              <a:off x="7885446" y="3419856"/>
              <a:ext cx="2871820" cy="923330"/>
            </a:xfrm>
            <a:prstGeom prst="rect">
              <a:avLst/>
            </a:prstGeom>
            <a:noFill/>
          </p:spPr>
          <p:txBody>
            <a:bodyPr wrap="square">
              <a:spAutoFit/>
            </a:bodyPr>
            <a:lstStyle/>
            <a:p>
              <a:pPr algn="ctr"/>
              <a:r>
                <a:rPr lang="zh-CN" altLang="en-US" dirty="0">
                  <a:latin typeface="宋体" panose="02010600030101010101" pitchFamily="2" charset="-122"/>
                  <a:ea typeface="宋体" panose="02010600030101010101" pitchFamily="2" charset="-122"/>
                </a:rPr>
                <a:t>杨宪林工程师</a:t>
              </a:r>
              <a:endParaRPr lang="en-US" altLang="zh-CN" dirty="0">
                <a:latin typeface="宋体" panose="02010600030101010101" pitchFamily="2" charset="-122"/>
                <a:ea typeface="宋体" panose="02010600030101010101" pitchFamily="2" charset="-122"/>
              </a:endParaRPr>
            </a:p>
            <a:p>
              <a:pPr algn="ctr"/>
              <a:r>
                <a:rPr lang="zh-CN" altLang="en-US" dirty="0">
                  <a:latin typeface="宋体" panose="02010600030101010101" pitchFamily="2" charset="-122"/>
                  <a:ea typeface="宋体" panose="02010600030101010101" pitchFamily="2" charset="-122"/>
                </a:rPr>
                <a:t>加速器质谱技术</a:t>
              </a:r>
              <a:endParaRPr lang="en-US" altLang="zh-CN" dirty="0">
                <a:latin typeface="宋体" panose="02010600030101010101" pitchFamily="2" charset="-122"/>
                <a:ea typeface="宋体" panose="02010600030101010101" pitchFamily="2" charset="-122"/>
              </a:endParaRPr>
            </a:p>
            <a:p>
              <a:pPr algn="ctr"/>
              <a:r>
                <a:rPr lang="zh-CN" altLang="en-US" dirty="0">
                  <a:latin typeface="宋体" panose="02010600030101010101" pitchFamily="2" charset="-122"/>
                  <a:ea typeface="宋体" panose="02010600030101010101" pitchFamily="2" charset="-122"/>
                </a:rPr>
                <a:t>质子</a:t>
              </a:r>
              <a:r>
                <a:rPr lang="en-US" altLang="zh-CN" dirty="0">
                  <a:latin typeface="宋体" panose="02010600030101010101" pitchFamily="2" charset="-122"/>
                  <a:ea typeface="宋体" panose="02010600030101010101" pitchFamily="2" charset="-122"/>
                </a:rPr>
                <a:t>/</a:t>
              </a:r>
              <a:r>
                <a:rPr lang="zh-CN" altLang="en-US" dirty="0">
                  <a:latin typeface="宋体" panose="02010600030101010101" pitchFamily="2" charset="-122"/>
                  <a:ea typeface="宋体" panose="02010600030101010101" pitchFamily="2" charset="-122"/>
                </a:rPr>
                <a:t>中子核反应截面测量</a:t>
              </a:r>
            </a:p>
          </p:txBody>
        </p:sp>
      </p:grpSp>
      <p:sp>
        <p:nvSpPr>
          <p:cNvPr id="17" name="文本框 16">
            <a:extLst>
              <a:ext uri="{FF2B5EF4-FFF2-40B4-BE49-F238E27FC236}">
                <a16:creationId xmlns:a16="http://schemas.microsoft.com/office/drawing/2014/main" id="{2C0A076D-6D00-31BB-E9D1-1C71BD84B49F}"/>
              </a:ext>
            </a:extLst>
          </p:cNvPr>
          <p:cNvSpPr txBox="1"/>
          <p:nvPr/>
        </p:nvSpPr>
        <p:spPr>
          <a:xfrm>
            <a:off x="283755" y="4334185"/>
            <a:ext cx="4594296" cy="523220"/>
          </a:xfrm>
          <a:prstGeom prst="rect">
            <a:avLst/>
          </a:prstGeom>
          <a:noFill/>
        </p:spPr>
        <p:txBody>
          <a:bodyPr wrap="square" rtlCol="0">
            <a:spAutoFit/>
          </a:bodyPr>
          <a:lstStyle/>
          <a:p>
            <a:pPr marL="342900" indent="-342900">
              <a:buFont typeface="Wingdings" panose="05000000000000000000" pitchFamily="2" charset="2"/>
              <a:buChar char="p"/>
            </a:pPr>
            <a:r>
              <a:rPr lang="zh-CN" altLang="en-US" sz="28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所外合作团队</a:t>
            </a:r>
          </a:p>
        </p:txBody>
      </p:sp>
      <p:sp>
        <p:nvSpPr>
          <p:cNvPr id="18" name="文本框 17">
            <a:extLst>
              <a:ext uri="{FF2B5EF4-FFF2-40B4-BE49-F238E27FC236}">
                <a16:creationId xmlns:a16="http://schemas.microsoft.com/office/drawing/2014/main" id="{B9D1534B-F6AC-4291-AB30-DC3DD196F92A}"/>
              </a:ext>
            </a:extLst>
          </p:cNvPr>
          <p:cNvSpPr txBox="1"/>
          <p:nvPr/>
        </p:nvSpPr>
        <p:spPr>
          <a:xfrm>
            <a:off x="690913" y="4795850"/>
            <a:ext cx="7686720" cy="1689373"/>
          </a:xfrm>
          <a:prstGeom prst="rect">
            <a:avLst/>
          </a:prstGeom>
          <a:noFill/>
        </p:spPr>
        <p:txBody>
          <a:bodyPr wrap="none" rtlCol="0">
            <a:spAutoFit/>
          </a:bodyPr>
          <a:lstStyle/>
          <a:p>
            <a:pPr>
              <a:lnSpc>
                <a:spcPct val="150000"/>
              </a:lnSpc>
            </a:pPr>
            <a:r>
              <a:rPr lang="zh-CN" altLang="en-US" dirty="0">
                <a:latin typeface="宋体" panose="02010600030101010101" pitchFamily="2" charset="-122"/>
                <a:ea typeface="宋体" panose="02010600030101010101" pitchFamily="2" charset="-122"/>
              </a:rPr>
              <a:t>近代物理研究所：刘丙岩博士、魏玉婷博士（质子核反应截面测量）</a:t>
            </a:r>
            <a:endParaRPr lang="en-US" altLang="zh-CN" dirty="0">
              <a:latin typeface="宋体" panose="02010600030101010101" pitchFamily="2" charset="-122"/>
              <a:ea typeface="宋体" panose="02010600030101010101" pitchFamily="2" charset="-122"/>
            </a:endParaRPr>
          </a:p>
          <a:p>
            <a:pPr>
              <a:lnSpc>
                <a:spcPct val="150000"/>
              </a:lnSpc>
            </a:pPr>
            <a:r>
              <a:rPr lang="zh-CN" altLang="en-US" dirty="0">
                <a:latin typeface="宋体" panose="02010600030101010101" pitchFamily="2" charset="-122"/>
                <a:ea typeface="宋体" panose="02010600030101010101" pitchFamily="2" charset="-122"/>
              </a:rPr>
              <a:t>哈尔滨工业大学：刘剑利教授（</a:t>
            </a:r>
            <a:r>
              <a:rPr lang="en-US" altLang="zh-CN" dirty="0">
                <a:latin typeface="Times New Roman" panose="02020603050405020304" pitchFamily="18" charset="0"/>
                <a:ea typeface="宋体" panose="02010600030101010101" pitchFamily="2" charset="-122"/>
                <a:cs typeface="Times New Roman" panose="02020603050405020304" pitchFamily="18" charset="0"/>
              </a:rPr>
              <a:t>300MeV</a:t>
            </a:r>
            <a:r>
              <a:rPr lang="zh-CN" altLang="en-US" dirty="0">
                <a:latin typeface="宋体" panose="02010600030101010101" pitchFamily="2" charset="-122"/>
                <a:ea typeface="宋体" panose="02010600030101010101" pitchFamily="2" charset="-122"/>
              </a:rPr>
              <a:t>质子加速器）</a:t>
            </a:r>
            <a:endParaRPr lang="en-US" altLang="zh-CN" dirty="0">
              <a:latin typeface="宋体" panose="02010600030101010101" pitchFamily="2" charset="-122"/>
              <a:ea typeface="宋体" panose="02010600030101010101" pitchFamily="2" charset="-122"/>
            </a:endParaRPr>
          </a:p>
          <a:p>
            <a:pPr>
              <a:lnSpc>
                <a:spcPct val="150000"/>
              </a:lnSpc>
            </a:pPr>
            <a:r>
              <a:rPr lang="zh-CN" altLang="en-US" dirty="0">
                <a:latin typeface="宋体" panose="02010600030101010101" pitchFamily="2" charset="-122"/>
                <a:ea typeface="宋体" panose="02010600030101010101" pitchFamily="2" charset="-122"/>
              </a:rPr>
              <a:t>散裂中子源：莫莉华博士（大气中子谱仪）</a:t>
            </a:r>
            <a:endParaRPr lang="en-US" altLang="zh-CN" dirty="0">
              <a:latin typeface="宋体" panose="02010600030101010101" pitchFamily="2" charset="-122"/>
              <a:ea typeface="宋体" panose="02010600030101010101" pitchFamily="2" charset="-122"/>
            </a:endParaRPr>
          </a:p>
          <a:p>
            <a:pPr>
              <a:lnSpc>
                <a:spcPct val="150000"/>
              </a:lnSpc>
            </a:pPr>
            <a:r>
              <a:rPr lang="zh-CN" altLang="en-US" dirty="0">
                <a:latin typeface="宋体" panose="02010600030101010101" pitchFamily="2" charset="-122"/>
                <a:ea typeface="宋体" panose="02010600030101010101" pitchFamily="2" charset="-122"/>
              </a:rPr>
              <a:t>西安地球环境创新研究院</a:t>
            </a:r>
            <a:r>
              <a:rPr lang="en-US" altLang="zh-CN" dirty="0">
                <a:latin typeface="宋体" panose="02010600030101010101" pitchFamily="2" charset="-122"/>
                <a:ea typeface="宋体" panose="02010600030101010101" pitchFamily="2" charset="-122"/>
              </a:rPr>
              <a:t>/</a:t>
            </a:r>
            <a:r>
              <a:rPr lang="zh-CN" altLang="en-US" dirty="0">
                <a:latin typeface="宋体" panose="02010600030101010101" pitchFamily="2" charset="-122"/>
                <a:ea typeface="宋体" panose="02010600030101010101" pitchFamily="2" charset="-122"/>
              </a:rPr>
              <a:t>西安加速器质谱中心：周杰博士</a:t>
            </a:r>
            <a:r>
              <a:rPr lang="en-US" altLang="zh-CN" dirty="0">
                <a:latin typeface="宋体" panose="02010600030101010101" pitchFamily="2" charset="-122"/>
                <a:ea typeface="宋体" panose="02010600030101010101" pitchFamily="2" charset="-122"/>
              </a:rPr>
              <a:t>(</a:t>
            </a:r>
            <a:r>
              <a:rPr lang="zh-CN" altLang="en-US" dirty="0">
                <a:latin typeface="宋体" panose="02010600030101010101" pitchFamily="2" charset="-122"/>
                <a:ea typeface="宋体" panose="02010600030101010101" pitchFamily="2" charset="-122"/>
              </a:rPr>
              <a:t>宇生核素应用</a:t>
            </a:r>
            <a:r>
              <a:rPr lang="en-US" altLang="zh-CN" dirty="0">
                <a:latin typeface="宋体" panose="02010600030101010101" pitchFamily="2" charset="-122"/>
                <a:ea typeface="宋体" panose="02010600030101010101" pitchFamily="2" charset="-122"/>
              </a:rPr>
              <a:t>)</a:t>
            </a:r>
            <a:endParaRPr lang="zh-CN" altLang="en-US" dirty="0">
              <a:latin typeface="宋体" panose="02010600030101010101" pitchFamily="2" charset="-122"/>
              <a:ea typeface="宋体" panose="02010600030101010101" pitchFamily="2" charset="-122"/>
            </a:endParaRPr>
          </a:p>
        </p:txBody>
      </p:sp>
      <p:sp>
        <p:nvSpPr>
          <p:cNvPr id="19" name="文本框 18">
            <a:extLst>
              <a:ext uri="{FF2B5EF4-FFF2-40B4-BE49-F238E27FC236}">
                <a16:creationId xmlns:a16="http://schemas.microsoft.com/office/drawing/2014/main" id="{7224E6D0-ADE9-D74C-1E4B-BD308E50E2A7}"/>
              </a:ext>
            </a:extLst>
          </p:cNvPr>
          <p:cNvSpPr txBox="1"/>
          <p:nvPr/>
        </p:nvSpPr>
        <p:spPr>
          <a:xfrm>
            <a:off x="88594" y="39928"/>
            <a:ext cx="4087479" cy="523220"/>
          </a:xfrm>
          <a:prstGeom prst="rect">
            <a:avLst/>
          </a:prstGeom>
          <a:noFill/>
        </p:spPr>
        <p:txBody>
          <a:bodyPr wrap="square" rtlCol="0">
            <a:spAutoFit/>
          </a:bodyPr>
          <a:lstStyle/>
          <a:p>
            <a:r>
              <a:rPr lang="en-US" altLang="zh-CN" sz="2800" b="1" dirty="0">
                <a:solidFill>
                  <a:schemeClr val="bg1"/>
                </a:solidFill>
              </a:rPr>
              <a:t>3. </a:t>
            </a:r>
            <a:r>
              <a:rPr lang="zh-CN" altLang="en-US" sz="2800" b="1" dirty="0">
                <a:solidFill>
                  <a:schemeClr val="bg1"/>
                </a:solidFill>
              </a:rPr>
              <a:t>实验条件与团队</a:t>
            </a:r>
          </a:p>
        </p:txBody>
      </p:sp>
    </p:spTree>
    <p:extLst>
      <p:ext uri="{BB962C8B-B14F-4D97-AF65-F5344CB8AC3E}">
        <p14:creationId xmlns:p14="http://schemas.microsoft.com/office/powerpoint/2010/main" val="28707916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DD2CC-A427-155B-48E7-B1097FA0FF85}"/>
            </a:ext>
          </a:extLst>
        </p:cNvPr>
        <p:cNvGrpSpPr/>
        <p:nvPr/>
      </p:nvGrpSpPr>
      <p:grpSpPr>
        <a:xfrm>
          <a:off x="0" y="0"/>
          <a:ext cx="0" cy="0"/>
          <a:chOff x="0" y="0"/>
          <a:chExt cx="0" cy="0"/>
        </a:xfrm>
      </p:grpSpPr>
      <p:sp>
        <p:nvSpPr>
          <p:cNvPr id="134" name="矩形 133">
            <a:extLst>
              <a:ext uri="{FF2B5EF4-FFF2-40B4-BE49-F238E27FC236}">
                <a16:creationId xmlns:a16="http://schemas.microsoft.com/office/drawing/2014/main" id="{A08C1E86-44B9-08DF-BDD4-B3AEA6F1A663}"/>
              </a:ext>
            </a:extLst>
          </p:cNvPr>
          <p:cNvSpPr/>
          <p:nvPr/>
        </p:nvSpPr>
        <p:spPr>
          <a:xfrm>
            <a:off x="4314825" y="6143626"/>
            <a:ext cx="4657725" cy="3238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文本框 3">
            <a:extLst>
              <a:ext uri="{FF2B5EF4-FFF2-40B4-BE49-F238E27FC236}">
                <a16:creationId xmlns:a16="http://schemas.microsoft.com/office/drawing/2014/main" id="{8303B2EF-0158-DD0C-18E8-FCE71A1DAA96}"/>
              </a:ext>
            </a:extLst>
          </p:cNvPr>
          <p:cNvSpPr txBox="1"/>
          <p:nvPr/>
        </p:nvSpPr>
        <p:spPr>
          <a:xfrm>
            <a:off x="11347704" y="6372880"/>
            <a:ext cx="901446" cy="523220"/>
          </a:xfrm>
          <a:prstGeom prst="rect">
            <a:avLst/>
          </a:prstGeom>
          <a:noFill/>
        </p:spPr>
        <p:txBody>
          <a:bodyPr wrap="square">
            <a:spAutoFit/>
          </a:bodyPr>
          <a:lstStyle/>
          <a:p>
            <a:fld id="{B96A77BD-1F55-4801-AA87-42BE9000531D}" type="slidenum">
              <a:rPr lang="zh-CN" altLang="en-US" sz="2800" b="1" smtClean="0">
                <a:solidFill>
                  <a:srgbClr val="FF0000"/>
                </a:solidFill>
                <a:latin typeface="Times New Roman" panose="02020603050405020304" pitchFamily="18" charset="0"/>
                <a:cs typeface="Times New Roman" panose="02020603050405020304" pitchFamily="18" charset="0"/>
              </a:rPr>
              <a:pPr/>
              <a:t>16</a:t>
            </a:fld>
            <a:r>
              <a:rPr lang="en-US" altLang="zh-CN" sz="1800" b="1" dirty="0">
                <a:solidFill>
                  <a:schemeClr val="tx1"/>
                </a:solidFill>
                <a:latin typeface="Times New Roman" panose="02020603050405020304" pitchFamily="18" charset="0"/>
                <a:cs typeface="Times New Roman" panose="02020603050405020304" pitchFamily="18" charset="0"/>
              </a:rPr>
              <a:t>/20</a:t>
            </a:r>
            <a:endParaRPr lang="zh-CN" altLang="en-US" sz="1800" b="1" dirty="0">
              <a:solidFill>
                <a:schemeClr val="tx1"/>
              </a:solidFill>
              <a:latin typeface="Times New Roman" panose="02020603050405020304" pitchFamily="18" charset="0"/>
              <a:cs typeface="Times New Roman" panose="02020603050405020304" pitchFamily="18" charset="0"/>
            </a:endParaRPr>
          </a:p>
        </p:txBody>
      </p:sp>
      <p:pic>
        <p:nvPicPr>
          <p:cNvPr id="3" name="图片 2">
            <a:extLst>
              <a:ext uri="{FF2B5EF4-FFF2-40B4-BE49-F238E27FC236}">
                <a16:creationId xmlns:a16="http://schemas.microsoft.com/office/drawing/2014/main" id="{816C1281-EBDC-AE88-BDB6-E2A84C2EF5D5}"/>
              </a:ext>
            </a:extLst>
          </p:cNvPr>
          <p:cNvPicPr>
            <a:picLocks noChangeAspect="1"/>
          </p:cNvPicPr>
          <p:nvPr/>
        </p:nvPicPr>
        <p:blipFill>
          <a:blip r:embed="rId2"/>
          <a:stretch>
            <a:fillRect/>
          </a:stretch>
        </p:blipFill>
        <p:spPr>
          <a:xfrm>
            <a:off x="2797872" y="1358730"/>
            <a:ext cx="5965277" cy="3350430"/>
          </a:xfrm>
          <a:prstGeom prst="rect">
            <a:avLst/>
          </a:prstGeom>
        </p:spPr>
      </p:pic>
      <p:sp>
        <p:nvSpPr>
          <p:cNvPr id="5" name="文本框 4">
            <a:extLst>
              <a:ext uri="{FF2B5EF4-FFF2-40B4-BE49-F238E27FC236}">
                <a16:creationId xmlns:a16="http://schemas.microsoft.com/office/drawing/2014/main" id="{A4355845-18F1-21BC-E030-3759E82A7DBD}"/>
              </a:ext>
            </a:extLst>
          </p:cNvPr>
          <p:cNvSpPr txBox="1"/>
          <p:nvPr/>
        </p:nvSpPr>
        <p:spPr>
          <a:xfrm>
            <a:off x="880872" y="5425631"/>
            <a:ext cx="10430256" cy="584775"/>
          </a:xfrm>
          <a:prstGeom prst="rect">
            <a:avLst/>
          </a:prstGeom>
          <a:noFill/>
        </p:spPr>
        <p:txBody>
          <a:bodyPr wrap="square">
            <a:spAutoFit/>
          </a:bodyPr>
          <a:lstStyle/>
          <a:p>
            <a:r>
              <a:rPr lang="zh-CN" altLang="en-US" sz="3200" b="0" i="0" dirty="0">
                <a:solidFill>
                  <a:srgbClr val="222222"/>
                </a:solidFill>
                <a:effectLst/>
                <a:latin typeface="华文中宋" panose="02010600040101010101" pitchFamily="2" charset="-122"/>
                <a:ea typeface="华文中宋" panose="02010600040101010101" pitchFamily="2" charset="-122"/>
              </a:rPr>
              <a:t>“要比以前的工作做得好，让全世界都用中国的数据”</a:t>
            </a:r>
            <a:endParaRPr lang="zh-CN" altLang="en-US" sz="3200" dirty="0">
              <a:latin typeface="华文中宋" panose="02010600040101010101" pitchFamily="2" charset="-122"/>
              <a:ea typeface="华文中宋" panose="02010600040101010101" pitchFamily="2" charset="-122"/>
            </a:endParaRPr>
          </a:p>
        </p:txBody>
      </p:sp>
      <p:sp>
        <p:nvSpPr>
          <p:cNvPr id="6" name="文本框 5">
            <a:extLst>
              <a:ext uri="{FF2B5EF4-FFF2-40B4-BE49-F238E27FC236}">
                <a16:creationId xmlns:a16="http://schemas.microsoft.com/office/drawing/2014/main" id="{5F57CA32-E1EC-55C9-0CA2-371D5738F1E3}"/>
              </a:ext>
            </a:extLst>
          </p:cNvPr>
          <p:cNvSpPr txBox="1"/>
          <p:nvPr/>
        </p:nvSpPr>
        <p:spPr>
          <a:xfrm>
            <a:off x="1161288" y="6231364"/>
            <a:ext cx="6576060" cy="369332"/>
          </a:xfrm>
          <a:prstGeom prst="rect">
            <a:avLst/>
          </a:prstGeom>
          <a:noFill/>
        </p:spPr>
        <p:txBody>
          <a:bodyPr wrap="square">
            <a:spAutoFit/>
          </a:bodyPr>
          <a:lstStyle/>
          <a:p>
            <a:r>
              <a:rPr lang="zh-CN" altLang="en-US" b="1" i="0" dirty="0">
                <a:solidFill>
                  <a:srgbClr val="343434"/>
                </a:solidFill>
                <a:effectLst/>
                <a:latin typeface="Microsoft Yahei" panose="020B0503020204020204" pitchFamily="34" charset="-122"/>
                <a:ea typeface="Microsoft Yahei" panose="020B0503020204020204" pitchFamily="34" charset="-122"/>
              </a:rPr>
              <a:t>摘自：老骥伏枥心“自远”</a:t>
            </a:r>
            <a:r>
              <a:rPr lang="en-US" altLang="zh-CN" b="1" i="0" dirty="0">
                <a:solidFill>
                  <a:srgbClr val="343434"/>
                </a:solidFill>
                <a:effectLst/>
                <a:latin typeface="Microsoft Yahei" panose="020B0503020204020204" pitchFamily="34" charset="-122"/>
                <a:ea typeface="Microsoft Yahei" panose="020B0503020204020204" pitchFamily="34" charset="-122"/>
              </a:rPr>
              <a:t>——</a:t>
            </a:r>
            <a:r>
              <a:rPr lang="zh-CN" altLang="en-US" b="1" i="0" dirty="0">
                <a:solidFill>
                  <a:srgbClr val="343434"/>
                </a:solidFill>
                <a:effectLst/>
                <a:latin typeface="Microsoft Yahei" panose="020B0503020204020204" pitchFamily="34" charset="-122"/>
                <a:ea typeface="Microsoft Yahei" panose="020B0503020204020204" pitchFamily="34" charset="-122"/>
              </a:rPr>
              <a:t>多彩贵州网专访欧阳自远院士</a:t>
            </a:r>
            <a:endParaRPr lang="zh-CN" altLang="en-US" dirty="0"/>
          </a:p>
        </p:txBody>
      </p:sp>
    </p:spTree>
    <p:extLst>
      <p:ext uri="{BB962C8B-B14F-4D97-AF65-F5344CB8AC3E}">
        <p14:creationId xmlns:p14="http://schemas.microsoft.com/office/powerpoint/2010/main" val="19766662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2A805847-57CC-77BD-3EF8-C460505D6275}"/>
              </a:ext>
            </a:extLst>
          </p:cNvPr>
          <p:cNvSpPr txBox="1"/>
          <p:nvPr/>
        </p:nvSpPr>
        <p:spPr>
          <a:xfrm>
            <a:off x="1426935" y="2486485"/>
            <a:ext cx="9507765" cy="1107996"/>
          </a:xfrm>
          <a:prstGeom prst="rect">
            <a:avLst/>
          </a:prstGeom>
          <a:noFill/>
        </p:spPr>
        <p:txBody>
          <a:bodyPr wrap="square" rtlCol="0">
            <a:spAutoFit/>
          </a:bodyPr>
          <a:lstStyle/>
          <a:p>
            <a:r>
              <a:rPr lang="zh-CN" altLang="en-US" sz="6600" b="1" spc="600" dirty="0">
                <a:solidFill>
                  <a:srgbClr val="00469C"/>
                </a:solidFill>
                <a:latin typeface="微软雅黑" panose="020B0503020204020204" pitchFamily="34" charset="-122"/>
                <a:ea typeface="微软雅黑" panose="020B0503020204020204" pitchFamily="34" charset="-122"/>
              </a:rPr>
              <a:t>敬请各位老师批评指正！</a:t>
            </a:r>
          </a:p>
        </p:txBody>
      </p:sp>
      <p:cxnSp>
        <p:nvCxnSpPr>
          <p:cNvPr id="7" name="直接连接符 6">
            <a:extLst>
              <a:ext uri="{FF2B5EF4-FFF2-40B4-BE49-F238E27FC236}">
                <a16:creationId xmlns:a16="http://schemas.microsoft.com/office/drawing/2014/main" id="{CC23E8CA-F7CF-7A82-F54E-B3C2D31AE876}"/>
              </a:ext>
            </a:extLst>
          </p:cNvPr>
          <p:cNvCxnSpPr/>
          <p:nvPr/>
        </p:nvCxnSpPr>
        <p:spPr>
          <a:xfrm>
            <a:off x="666750" y="3667125"/>
            <a:ext cx="10944225"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8" name="矩形 7">
            <a:extLst>
              <a:ext uri="{FF2B5EF4-FFF2-40B4-BE49-F238E27FC236}">
                <a16:creationId xmlns:a16="http://schemas.microsoft.com/office/drawing/2014/main" id="{A9E32E10-2152-DBDB-2863-467A20174BA3}"/>
              </a:ext>
            </a:extLst>
          </p:cNvPr>
          <p:cNvSpPr/>
          <p:nvPr/>
        </p:nvSpPr>
        <p:spPr>
          <a:xfrm>
            <a:off x="0" y="6229350"/>
            <a:ext cx="12192000" cy="628650"/>
          </a:xfrm>
          <a:prstGeom prst="rect">
            <a:avLst/>
          </a:prstGeom>
          <a:solidFill>
            <a:srgbClr val="00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5193607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F8B21296-6C78-6FB6-955A-B8F38E6AD4BB}"/>
              </a:ext>
            </a:extLst>
          </p:cNvPr>
          <p:cNvSpPr txBox="1"/>
          <p:nvPr/>
        </p:nvSpPr>
        <p:spPr>
          <a:xfrm>
            <a:off x="100584" y="4968059"/>
            <a:ext cx="11664696" cy="1705275"/>
          </a:xfrm>
          <a:prstGeom prst="rect">
            <a:avLst/>
          </a:prstGeom>
          <a:noFill/>
        </p:spPr>
        <p:txBody>
          <a:bodyPr wrap="square">
            <a:spAutoFit/>
          </a:bodyPr>
          <a:lstStyle/>
          <a:p>
            <a:pPr marL="285750" indent="-285750">
              <a:lnSpc>
                <a:spcPct val="150000"/>
              </a:lnSpc>
              <a:buFont typeface="Wingdings" panose="05000000000000000000" pitchFamily="2" charset="2"/>
              <a:buChar char="Ø"/>
            </a:pPr>
            <a:r>
              <a:rPr lang="zh-CN" altLang="en-US" dirty="0">
                <a:latin typeface="华文中宋" panose="02010600040101010101" pitchFamily="2" charset="-122"/>
                <a:ea typeface="华文中宋" panose="02010600040101010101" pitchFamily="2" charset="-122"/>
              </a:rPr>
              <a:t>克里普岩（</a:t>
            </a:r>
            <a:r>
              <a:rPr lang="en-US" altLang="zh-CN" dirty="0">
                <a:latin typeface="华文中宋" panose="02010600040101010101" pitchFamily="2" charset="-122"/>
                <a:ea typeface="华文中宋" panose="02010600040101010101" pitchFamily="2" charset="-122"/>
              </a:rPr>
              <a:t>KREEP</a:t>
            </a:r>
            <a:r>
              <a:rPr lang="zh-CN" altLang="en-US" dirty="0">
                <a:latin typeface="华文中宋" panose="02010600040101010101" pitchFamily="2" charset="-122"/>
                <a:ea typeface="华文中宋" panose="02010600040101010101" pitchFamily="2" charset="-122"/>
              </a:rPr>
              <a:t>）是月球表面特有的岩石类型，其名称来源于富含钾（</a:t>
            </a:r>
            <a:r>
              <a:rPr lang="en-US" altLang="zh-CN" dirty="0">
                <a:latin typeface="华文中宋" panose="02010600040101010101" pitchFamily="2" charset="-122"/>
                <a:ea typeface="华文中宋" panose="02010600040101010101" pitchFamily="2" charset="-122"/>
              </a:rPr>
              <a:t>K</a:t>
            </a:r>
            <a:r>
              <a:rPr lang="zh-CN" altLang="en-US" dirty="0">
                <a:latin typeface="华文中宋" panose="02010600040101010101" pitchFamily="2" charset="-122"/>
                <a:ea typeface="华文中宋" panose="02010600040101010101" pitchFamily="2" charset="-122"/>
              </a:rPr>
              <a:t>）、稀土元素（</a:t>
            </a:r>
            <a:r>
              <a:rPr lang="en-US" altLang="zh-CN" dirty="0">
                <a:latin typeface="华文中宋" panose="02010600040101010101" pitchFamily="2" charset="-122"/>
                <a:ea typeface="华文中宋" panose="02010600040101010101" pitchFamily="2" charset="-122"/>
              </a:rPr>
              <a:t>REE</a:t>
            </a:r>
            <a:r>
              <a:rPr lang="zh-CN" altLang="en-US" dirty="0">
                <a:latin typeface="华文中宋" panose="02010600040101010101" pitchFamily="2" charset="-122"/>
                <a:ea typeface="华文中宋" panose="02010600040101010101" pitchFamily="2" charset="-122"/>
              </a:rPr>
              <a:t>）和磷（</a:t>
            </a:r>
            <a:r>
              <a:rPr lang="en-US" altLang="zh-CN" dirty="0">
                <a:latin typeface="华文中宋" panose="02010600040101010101" pitchFamily="2" charset="-122"/>
                <a:ea typeface="华文中宋" panose="02010600040101010101" pitchFamily="2" charset="-122"/>
              </a:rPr>
              <a:t>P</a:t>
            </a:r>
            <a:r>
              <a:rPr lang="zh-CN" altLang="en-US" dirty="0">
                <a:latin typeface="华文中宋" panose="02010600040101010101" pitchFamily="2" charset="-122"/>
                <a:ea typeface="华文中宋" panose="02010600040101010101" pitchFamily="2" charset="-122"/>
              </a:rPr>
              <a:t>）的化学特征，并含有较多的铀、钍等放射性元素；</a:t>
            </a:r>
            <a:endParaRPr lang="en-US" altLang="zh-CN" dirty="0">
              <a:latin typeface="华文中宋" panose="02010600040101010101" pitchFamily="2" charset="-122"/>
              <a:ea typeface="华文中宋" panose="02010600040101010101" pitchFamily="2" charset="-122"/>
            </a:endParaRPr>
          </a:p>
          <a:p>
            <a:pPr marL="285750" indent="-285750">
              <a:lnSpc>
                <a:spcPct val="150000"/>
              </a:lnSpc>
              <a:buFont typeface="Wingdings" panose="05000000000000000000" pitchFamily="2" charset="2"/>
              <a:buChar char="Ø"/>
            </a:pPr>
            <a:r>
              <a:rPr lang="zh-CN" altLang="en-US" dirty="0">
                <a:latin typeface="华文中宋" panose="02010600040101010101" pitchFamily="2" charset="-122"/>
                <a:ea typeface="华文中宋" panose="02010600040101010101" pitchFamily="2" charset="-122"/>
              </a:rPr>
              <a:t>月球玄武岩主要由氧、硅、铝、铁、钙、镁、钛等元素组成；</a:t>
            </a:r>
            <a:endParaRPr lang="en-US" altLang="zh-CN" dirty="0">
              <a:latin typeface="华文中宋" panose="02010600040101010101" pitchFamily="2" charset="-122"/>
              <a:ea typeface="华文中宋" panose="02010600040101010101" pitchFamily="2" charset="-122"/>
            </a:endParaRPr>
          </a:p>
          <a:p>
            <a:pPr marL="285750" indent="-285750">
              <a:lnSpc>
                <a:spcPct val="150000"/>
              </a:lnSpc>
              <a:buFont typeface="Wingdings" panose="05000000000000000000" pitchFamily="2" charset="2"/>
              <a:buChar char="Ø"/>
            </a:pPr>
            <a:r>
              <a:rPr lang="zh-CN" altLang="en-US" dirty="0">
                <a:latin typeface="华文中宋" panose="02010600040101010101" pitchFamily="2" charset="-122"/>
                <a:ea typeface="华文中宋" panose="02010600040101010101" pitchFamily="2" charset="-122"/>
              </a:rPr>
              <a:t>斜长岩主要由氧、硅、铝、钙等元素组成，贫铁、贫镁、贫钛</a:t>
            </a:r>
          </a:p>
        </p:txBody>
      </p:sp>
      <p:pic>
        <p:nvPicPr>
          <p:cNvPr id="4" name="图片 3">
            <a:extLst>
              <a:ext uri="{FF2B5EF4-FFF2-40B4-BE49-F238E27FC236}">
                <a16:creationId xmlns:a16="http://schemas.microsoft.com/office/drawing/2014/main" id="{97FC9B2C-D176-2CBB-6956-FAA183A709B0}"/>
              </a:ext>
            </a:extLst>
          </p:cNvPr>
          <p:cNvPicPr>
            <a:picLocks noChangeAspect="1"/>
          </p:cNvPicPr>
          <p:nvPr/>
        </p:nvPicPr>
        <p:blipFill>
          <a:blip r:embed="rId2"/>
          <a:stretch>
            <a:fillRect/>
          </a:stretch>
        </p:blipFill>
        <p:spPr>
          <a:xfrm>
            <a:off x="100584" y="1292025"/>
            <a:ext cx="7185415" cy="3636591"/>
          </a:xfrm>
          <a:prstGeom prst="rect">
            <a:avLst/>
          </a:prstGeom>
        </p:spPr>
      </p:pic>
      <p:pic>
        <p:nvPicPr>
          <p:cNvPr id="1026" name="Picture 2">
            <a:extLst>
              <a:ext uri="{FF2B5EF4-FFF2-40B4-BE49-F238E27FC236}">
                <a16:creationId xmlns:a16="http://schemas.microsoft.com/office/drawing/2014/main" id="{3248F13A-A701-CC83-4884-3CFE0F5B3A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12" r="41438"/>
          <a:stretch>
            <a:fillRect/>
          </a:stretch>
        </p:blipFill>
        <p:spPr bwMode="auto">
          <a:xfrm>
            <a:off x="7612092" y="1276416"/>
            <a:ext cx="3817908" cy="3652200"/>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C6B295F7-740D-C54E-14BB-438EE8137AE9}"/>
              </a:ext>
            </a:extLst>
          </p:cNvPr>
          <p:cNvSpPr txBox="1"/>
          <p:nvPr/>
        </p:nvSpPr>
        <p:spPr>
          <a:xfrm>
            <a:off x="762000" y="1276416"/>
            <a:ext cx="6237605" cy="369332"/>
          </a:xfrm>
          <a:prstGeom prst="rect">
            <a:avLst/>
          </a:prstGeom>
          <a:noFill/>
        </p:spPr>
        <p:txBody>
          <a:bodyPr wrap="none" rtlCol="0">
            <a:spAutoFit/>
          </a:bodyPr>
          <a:lstStyle/>
          <a:p>
            <a:r>
              <a:rPr lang="zh-CN" altLang="en-US" dirty="0">
                <a:highlight>
                  <a:srgbClr val="00FF00"/>
                </a:highlight>
              </a:rPr>
              <a:t>图片摘自</a:t>
            </a:r>
            <a:r>
              <a:rPr lang="en-US" altLang="zh-CN" dirty="0">
                <a:highlight>
                  <a:srgbClr val="00FF00"/>
                </a:highlight>
              </a:rPr>
              <a:t>20241130</a:t>
            </a:r>
            <a:r>
              <a:rPr lang="zh-CN" altLang="en-US" dirty="0">
                <a:highlight>
                  <a:srgbClr val="00FF00"/>
                </a:highlight>
              </a:rPr>
              <a:t>央视开讲啦刘建忠研究员</a:t>
            </a:r>
            <a:r>
              <a:rPr lang="en-US" altLang="zh-CN" dirty="0">
                <a:highlight>
                  <a:srgbClr val="00FF00"/>
                </a:highlight>
              </a:rPr>
              <a:t>《</a:t>
            </a:r>
            <a:r>
              <a:rPr lang="zh-CN" altLang="en-US" dirty="0">
                <a:highlight>
                  <a:srgbClr val="00FF00"/>
                </a:highlight>
              </a:rPr>
              <a:t>月亮的故事</a:t>
            </a:r>
            <a:r>
              <a:rPr lang="en-US" altLang="zh-CN" dirty="0">
                <a:highlight>
                  <a:srgbClr val="00FF00"/>
                </a:highlight>
              </a:rPr>
              <a:t>》</a:t>
            </a:r>
            <a:endParaRPr lang="zh-CN" altLang="en-US" dirty="0">
              <a:highlight>
                <a:srgbClr val="00FF00"/>
              </a:highlight>
            </a:endParaRPr>
          </a:p>
        </p:txBody>
      </p:sp>
      <p:sp>
        <p:nvSpPr>
          <p:cNvPr id="5" name="文本框 4">
            <a:extLst>
              <a:ext uri="{FF2B5EF4-FFF2-40B4-BE49-F238E27FC236}">
                <a16:creationId xmlns:a16="http://schemas.microsoft.com/office/drawing/2014/main" id="{D4F5FBE4-2300-1909-9413-45E632C876E8}"/>
              </a:ext>
            </a:extLst>
          </p:cNvPr>
          <p:cNvSpPr txBox="1"/>
          <p:nvPr/>
        </p:nvSpPr>
        <p:spPr>
          <a:xfrm>
            <a:off x="283755" y="769203"/>
            <a:ext cx="4594296" cy="523220"/>
          </a:xfrm>
          <a:prstGeom prst="rect">
            <a:avLst/>
          </a:prstGeom>
          <a:noFill/>
        </p:spPr>
        <p:txBody>
          <a:bodyPr wrap="square" rtlCol="0">
            <a:spAutoFit/>
          </a:bodyPr>
          <a:lstStyle/>
          <a:p>
            <a:pPr marL="342900" indent="-342900">
              <a:buFont typeface="Wingdings" panose="05000000000000000000" pitchFamily="2" charset="2"/>
              <a:buChar char="p"/>
            </a:pPr>
            <a:r>
              <a:rPr lang="zh-CN" altLang="en-US" sz="28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宇生核素的应用</a:t>
            </a:r>
          </a:p>
        </p:txBody>
      </p:sp>
      <p:cxnSp>
        <p:nvCxnSpPr>
          <p:cNvPr id="7" name="直接箭头连接符 6">
            <a:extLst>
              <a:ext uri="{FF2B5EF4-FFF2-40B4-BE49-F238E27FC236}">
                <a16:creationId xmlns:a16="http://schemas.microsoft.com/office/drawing/2014/main" id="{1E4CF879-39FB-4D25-4B18-F762180B585B}"/>
              </a:ext>
            </a:extLst>
          </p:cNvPr>
          <p:cNvCxnSpPr>
            <a:cxnSpLocks/>
          </p:cNvCxnSpPr>
          <p:nvPr/>
        </p:nvCxnSpPr>
        <p:spPr>
          <a:xfrm flipV="1">
            <a:off x="10095674" y="1133856"/>
            <a:ext cx="822262" cy="11704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a16="http://schemas.microsoft.com/office/drawing/2014/main" id="{93D6338D-9A03-6F50-8831-ABD88A6EFD3F}"/>
              </a:ext>
            </a:extLst>
          </p:cNvPr>
          <p:cNvSpPr txBox="1"/>
          <p:nvPr/>
        </p:nvSpPr>
        <p:spPr>
          <a:xfrm>
            <a:off x="10735387" y="818814"/>
            <a:ext cx="877163" cy="369332"/>
          </a:xfrm>
          <a:prstGeom prst="rect">
            <a:avLst/>
          </a:prstGeom>
          <a:noFill/>
        </p:spPr>
        <p:txBody>
          <a:bodyPr wrap="none" rtlCol="0">
            <a:spAutoFit/>
          </a:bodyPr>
          <a:lstStyle/>
          <a:p>
            <a:r>
              <a:rPr lang="zh-CN" altLang="en-US" dirty="0"/>
              <a:t>玄武岩</a:t>
            </a:r>
          </a:p>
        </p:txBody>
      </p:sp>
      <p:cxnSp>
        <p:nvCxnSpPr>
          <p:cNvPr id="10" name="直接箭头连接符 9">
            <a:extLst>
              <a:ext uri="{FF2B5EF4-FFF2-40B4-BE49-F238E27FC236}">
                <a16:creationId xmlns:a16="http://schemas.microsoft.com/office/drawing/2014/main" id="{0ED3C83F-9CD0-742C-B97F-91691AD373FF}"/>
              </a:ext>
            </a:extLst>
          </p:cNvPr>
          <p:cNvCxnSpPr>
            <a:cxnSpLocks/>
          </p:cNvCxnSpPr>
          <p:nvPr/>
        </p:nvCxnSpPr>
        <p:spPr>
          <a:xfrm>
            <a:off x="10193210" y="3542472"/>
            <a:ext cx="1090649" cy="14255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36A99DC1-3EAD-ACD8-113E-9DE565CD8EC8}"/>
              </a:ext>
            </a:extLst>
          </p:cNvPr>
          <p:cNvSpPr txBox="1"/>
          <p:nvPr/>
        </p:nvSpPr>
        <p:spPr>
          <a:xfrm>
            <a:off x="11241312" y="4897440"/>
            <a:ext cx="877163" cy="369332"/>
          </a:xfrm>
          <a:prstGeom prst="rect">
            <a:avLst/>
          </a:prstGeom>
          <a:noFill/>
        </p:spPr>
        <p:txBody>
          <a:bodyPr wrap="none" rtlCol="0">
            <a:spAutoFit/>
          </a:bodyPr>
          <a:lstStyle/>
          <a:p>
            <a:r>
              <a:rPr lang="zh-CN" altLang="en-US" dirty="0"/>
              <a:t>斜长岩</a:t>
            </a:r>
          </a:p>
        </p:txBody>
      </p:sp>
    </p:spTree>
    <p:extLst>
      <p:ext uri="{BB962C8B-B14F-4D97-AF65-F5344CB8AC3E}">
        <p14:creationId xmlns:p14="http://schemas.microsoft.com/office/powerpoint/2010/main" val="395567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1CCE46D-3B8C-8B9F-1147-DE1445D96AAD}"/>
            </a:ext>
          </a:extLst>
        </p:cNvPr>
        <p:cNvGrpSpPr/>
        <p:nvPr/>
      </p:nvGrpSpPr>
      <p:grpSpPr>
        <a:xfrm>
          <a:off x="0" y="0"/>
          <a:ext cx="0" cy="0"/>
          <a:chOff x="0" y="0"/>
          <a:chExt cx="0" cy="0"/>
        </a:xfrm>
      </p:grpSpPr>
      <p:sp>
        <p:nvSpPr>
          <p:cNvPr id="5" name="文本框 4">
            <a:extLst>
              <a:ext uri="{FF2B5EF4-FFF2-40B4-BE49-F238E27FC236}">
                <a16:creationId xmlns:a16="http://schemas.microsoft.com/office/drawing/2014/main" id="{3D03A87E-77DE-3C84-13B2-FF1B190F9FB6}"/>
              </a:ext>
            </a:extLst>
          </p:cNvPr>
          <p:cNvSpPr txBox="1"/>
          <p:nvPr/>
        </p:nvSpPr>
        <p:spPr>
          <a:xfrm>
            <a:off x="88595" y="39928"/>
            <a:ext cx="3413218" cy="523220"/>
          </a:xfrm>
          <a:prstGeom prst="rect">
            <a:avLst/>
          </a:prstGeom>
          <a:noFill/>
        </p:spPr>
        <p:txBody>
          <a:bodyPr wrap="square" rtlCol="0">
            <a:spAutoFit/>
          </a:bodyPr>
          <a:lstStyle/>
          <a:p>
            <a:r>
              <a:rPr lang="en-US" altLang="zh-CN" sz="2800" b="1" dirty="0">
                <a:solidFill>
                  <a:schemeClr val="bg1"/>
                </a:solidFill>
              </a:rPr>
              <a:t>1. </a:t>
            </a:r>
            <a:r>
              <a:rPr lang="zh-CN" altLang="en-US" sz="2800" b="1" dirty="0">
                <a:solidFill>
                  <a:schemeClr val="bg1"/>
                </a:solidFill>
              </a:rPr>
              <a:t>研究背景</a:t>
            </a:r>
          </a:p>
        </p:txBody>
      </p:sp>
      <p:sp>
        <p:nvSpPr>
          <p:cNvPr id="34" name="文本框 33">
            <a:extLst>
              <a:ext uri="{FF2B5EF4-FFF2-40B4-BE49-F238E27FC236}">
                <a16:creationId xmlns:a16="http://schemas.microsoft.com/office/drawing/2014/main" id="{B22E03A1-8A94-621C-AB95-F2B2840BE5BE}"/>
              </a:ext>
            </a:extLst>
          </p:cNvPr>
          <p:cNvSpPr txBox="1"/>
          <p:nvPr/>
        </p:nvSpPr>
        <p:spPr>
          <a:xfrm>
            <a:off x="11384280" y="6372880"/>
            <a:ext cx="864870" cy="523220"/>
          </a:xfrm>
          <a:prstGeom prst="rect">
            <a:avLst/>
          </a:prstGeom>
          <a:noFill/>
        </p:spPr>
        <p:txBody>
          <a:bodyPr wrap="square">
            <a:spAutoFit/>
          </a:bodyPr>
          <a:lstStyle/>
          <a:p>
            <a:fld id="{B96A77BD-1F55-4801-AA87-42BE9000531D}" type="slidenum">
              <a:rPr lang="zh-CN" altLang="en-US" sz="2800" b="1" smtClean="0">
                <a:solidFill>
                  <a:srgbClr val="FF0000"/>
                </a:solidFill>
                <a:latin typeface="Times New Roman" panose="02020603050405020304" pitchFamily="18" charset="0"/>
                <a:cs typeface="Times New Roman" panose="02020603050405020304" pitchFamily="18" charset="0"/>
              </a:rPr>
              <a:pPr/>
              <a:t>19</a:t>
            </a:fld>
            <a:r>
              <a:rPr lang="en-US" altLang="zh-CN" sz="1800" b="1" dirty="0">
                <a:solidFill>
                  <a:schemeClr val="tx1"/>
                </a:solidFill>
                <a:latin typeface="Times New Roman" panose="02020603050405020304" pitchFamily="18" charset="0"/>
                <a:cs typeface="Times New Roman" panose="02020603050405020304" pitchFamily="18" charset="0"/>
              </a:rPr>
              <a:t>/20</a:t>
            </a:r>
            <a:endParaRPr lang="zh-CN" altLang="en-US" sz="1800" b="1" dirty="0">
              <a:solidFill>
                <a:schemeClr val="tx1"/>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75364A0B-7978-F0D9-3B0F-998B909087B3}"/>
              </a:ext>
            </a:extLst>
          </p:cNvPr>
          <p:cNvSpPr txBox="1"/>
          <p:nvPr/>
        </p:nvSpPr>
        <p:spPr>
          <a:xfrm>
            <a:off x="283755" y="769203"/>
            <a:ext cx="4594296" cy="461665"/>
          </a:xfrm>
          <a:prstGeom prst="rect">
            <a:avLst/>
          </a:prstGeom>
          <a:noFill/>
        </p:spPr>
        <p:txBody>
          <a:bodyPr wrap="square" rtlCol="0">
            <a:spAutoFit/>
          </a:bodyPr>
          <a:lstStyle/>
          <a:p>
            <a:pPr marL="342900" indent="-342900">
              <a:buFont typeface="Wingdings" panose="05000000000000000000" pitchFamily="2" charset="2"/>
              <a:buChar char="p"/>
            </a:pPr>
            <a:r>
              <a:rPr lang="zh-CN" altLang="en-US" sz="24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加速器质谱测量核素</a:t>
            </a:r>
          </a:p>
        </p:txBody>
      </p:sp>
      <p:pic>
        <p:nvPicPr>
          <p:cNvPr id="2" name="图片 1">
            <a:extLst>
              <a:ext uri="{FF2B5EF4-FFF2-40B4-BE49-F238E27FC236}">
                <a16:creationId xmlns:a16="http://schemas.microsoft.com/office/drawing/2014/main" id="{7206474E-D43D-C959-8EAD-89F674C1356A}"/>
              </a:ext>
            </a:extLst>
          </p:cNvPr>
          <p:cNvPicPr>
            <a:picLocks noChangeAspect="1"/>
          </p:cNvPicPr>
          <p:nvPr/>
        </p:nvPicPr>
        <p:blipFill>
          <a:blip r:embed="rId3"/>
          <a:stretch>
            <a:fillRect/>
          </a:stretch>
        </p:blipFill>
        <p:spPr>
          <a:xfrm>
            <a:off x="210603" y="2151019"/>
            <a:ext cx="6096000" cy="3714750"/>
          </a:xfrm>
          <a:prstGeom prst="rect">
            <a:avLst/>
          </a:prstGeom>
        </p:spPr>
      </p:pic>
      <p:sp>
        <p:nvSpPr>
          <p:cNvPr id="8" name="文本框 7">
            <a:extLst>
              <a:ext uri="{FF2B5EF4-FFF2-40B4-BE49-F238E27FC236}">
                <a16:creationId xmlns:a16="http://schemas.microsoft.com/office/drawing/2014/main" id="{48B3E79F-F589-B937-9BE5-937A8782F73E}"/>
              </a:ext>
            </a:extLst>
          </p:cNvPr>
          <p:cNvSpPr txBox="1"/>
          <p:nvPr/>
        </p:nvSpPr>
        <p:spPr>
          <a:xfrm>
            <a:off x="3593592" y="6232542"/>
            <a:ext cx="7879842" cy="646331"/>
          </a:xfrm>
          <a:prstGeom prst="rect">
            <a:avLst/>
          </a:prstGeom>
          <a:noFill/>
        </p:spPr>
        <p:txBody>
          <a:bodyPr wrap="square">
            <a:spAutoFit/>
          </a:bodyPr>
          <a:lstStyle/>
          <a:p>
            <a:r>
              <a:rPr lang="en-US" altLang="zh-CN" dirty="0"/>
              <a:t>Comprehensive mapping of lunar surface chemistry by adding Chang‘e-5 samples with deep learning.</a:t>
            </a:r>
            <a:r>
              <a:rPr lang="fr-FR" altLang="zh-CN" dirty="0"/>
              <a:t> Nature Communications, 14, 7554 , 2023</a:t>
            </a:r>
            <a:endParaRPr lang="zh-CN" altLang="en-US" dirty="0"/>
          </a:p>
        </p:txBody>
      </p:sp>
      <p:pic>
        <p:nvPicPr>
          <p:cNvPr id="16" name="图片 15">
            <a:extLst>
              <a:ext uri="{FF2B5EF4-FFF2-40B4-BE49-F238E27FC236}">
                <a16:creationId xmlns:a16="http://schemas.microsoft.com/office/drawing/2014/main" id="{897AD604-05E5-2BA8-B117-DDE2174BEE58}"/>
              </a:ext>
            </a:extLst>
          </p:cNvPr>
          <p:cNvPicPr>
            <a:picLocks noChangeAspect="1"/>
          </p:cNvPicPr>
          <p:nvPr/>
        </p:nvPicPr>
        <p:blipFill>
          <a:blip r:embed="rId4"/>
          <a:stretch>
            <a:fillRect/>
          </a:stretch>
        </p:blipFill>
        <p:spPr>
          <a:xfrm>
            <a:off x="6096000" y="2114878"/>
            <a:ext cx="6153150" cy="3995426"/>
          </a:xfrm>
          <a:prstGeom prst="rect">
            <a:avLst/>
          </a:prstGeom>
        </p:spPr>
      </p:pic>
      <p:sp>
        <p:nvSpPr>
          <p:cNvPr id="19" name="文本框 18">
            <a:extLst>
              <a:ext uri="{FF2B5EF4-FFF2-40B4-BE49-F238E27FC236}">
                <a16:creationId xmlns:a16="http://schemas.microsoft.com/office/drawing/2014/main" id="{9C74EFF6-ACA2-ADD0-8BAF-39B6257CA7B2}"/>
              </a:ext>
            </a:extLst>
          </p:cNvPr>
          <p:cNvSpPr txBox="1"/>
          <p:nvPr/>
        </p:nvSpPr>
        <p:spPr>
          <a:xfrm>
            <a:off x="283755" y="1194727"/>
            <a:ext cx="11908245" cy="923330"/>
          </a:xfrm>
          <a:prstGeom prst="rect">
            <a:avLst/>
          </a:prstGeom>
          <a:noFill/>
        </p:spPr>
        <p:txBody>
          <a:bodyPr wrap="square">
            <a:spAutoFit/>
          </a:bodyPr>
          <a:lstStyle/>
          <a:p>
            <a:pPr algn="just"/>
            <a:r>
              <a:rPr lang="zh-CN" altLang="en-US" dirty="0">
                <a:latin typeface="华文中宋" panose="02010600040101010101" pitchFamily="2" charset="-122"/>
                <a:ea typeface="华文中宋" panose="02010600040101010101" pitchFamily="2" charset="-122"/>
              </a:rPr>
              <a:t>研究团队结合我国嫦娥五号、美国</a:t>
            </a:r>
            <a:r>
              <a:rPr lang="en-US" altLang="zh-CN" dirty="0">
                <a:latin typeface="华文中宋" panose="02010600040101010101" pitchFamily="2" charset="-122"/>
                <a:ea typeface="华文中宋" panose="02010600040101010101" pitchFamily="2" charset="-122"/>
              </a:rPr>
              <a:t>Apollo</a:t>
            </a:r>
            <a:r>
              <a:rPr lang="zh-CN" altLang="en-US" dirty="0">
                <a:latin typeface="华文中宋" panose="02010600040101010101" pitchFamily="2" charset="-122"/>
                <a:ea typeface="华文中宋" panose="02010600040101010101" pitchFamily="2" charset="-122"/>
              </a:rPr>
              <a:t>、前苏联</a:t>
            </a:r>
            <a:r>
              <a:rPr lang="en-US" altLang="zh-CN" dirty="0">
                <a:latin typeface="华文中宋" panose="02010600040101010101" pitchFamily="2" charset="-122"/>
                <a:ea typeface="华文中宋" panose="02010600040101010101" pitchFamily="2" charset="-122"/>
              </a:rPr>
              <a:t>Luna</a:t>
            </a:r>
            <a:r>
              <a:rPr lang="zh-CN" altLang="en-US" dirty="0">
                <a:latin typeface="华文中宋" panose="02010600040101010101" pitchFamily="2" charset="-122"/>
                <a:ea typeface="华文中宋" panose="02010600040101010101" pitchFamily="2" charset="-122"/>
              </a:rPr>
              <a:t>样品数据，基于深度学习建立了月球光学遥感影像光谱特征与月球样品元素含量之间的复杂非线性关系，对月球表面主要元素含量进行了精确估计（平均反演精度达</a:t>
            </a:r>
            <a:r>
              <a:rPr lang="en-US" altLang="zh-CN" dirty="0">
                <a:latin typeface="华文中宋" panose="02010600040101010101" pitchFamily="2" charset="-122"/>
                <a:ea typeface="华文中宋" panose="02010600040101010101" pitchFamily="2" charset="-122"/>
              </a:rPr>
              <a:t>96%</a:t>
            </a:r>
            <a:r>
              <a:rPr lang="zh-CN" altLang="en-US" dirty="0">
                <a:latin typeface="华文中宋" panose="02010600040101010101" pitchFamily="2" charset="-122"/>
                <a:ea typeface="华文中宋" panose="02010600040101010101" pitchFamily="2" charset="-122"/>
              </a:rPr>
              <a:t>），获得了全新的南北纬</a:t>
            </a:r>
            <a:r>
              <a:rPr lang="en-US" altLang="zh-CN" dirty="0">
                <a:latin typeface="华文中宋" panose="02010600040101010101" pitchFamily="2" charset="-122"/>
                <a:ea typeface="华文中宋" panose="02010600040101010101" pitchFamily="2" charset="-122"/>
              </a:rPr>
              <a:t>65°</a:t>
            </a:r>
            <a:r>
              <a:rPr lang="zh-CN" altLang="en-US" dirty="0">
                <a:latin typeface="华文中宋" panose="02010600040101010101" pitchFamily="2" charset="-122"/>
                <a:ea typeface="华文中宋" panose="02010600040101010101" pitchFamily="2" charset="-122"/>
              </a:rPr>
              <a:t>之间、分辨率为</a:t>
            </a:r>
            <a:r>
              <a:rPr lang="en-US" altLang="zh-CN" dirty="0">
                <a:latin typeface="华文中宋" panose="02010600040101010101" pitchFamily="2" charset="-122"/>
                <a:ea typeface="华文中宋" panose="02010600040101010101" pitchFamily="2" charset="-122"/>
              </a:rPr>
              <a:t>59</a:t>
            </a:r>
            <a:r>
              <a:rPr lang="zh-CN" altLang="en-US" dirty="0">
                <a:latin typeface="华文中宋" panose="02010600040101010101" pitchFamily="2" charset="-122"/>
                <a:ea typeface="华文中宋" panose="02010600040101010101" pitchFamily="2" charset="-122"/>
              </a:rPr>
              <a:t>米</a:t>
            </a:r>
            <a:r>
              <a:rPr lang="en-US" altLang="zh-CN" dirty="0">
                <a:latin typeface="华文中宋" panose="02010600040101010101" pitchFamily="2" charset="-122"/>
                <a:ea typeface="华文中宋" panose="02010600040101010101" pitchFamily="2" charset="-122"/>
              </a:rPr>
              <a:t>/</a:t>
            </a:r>
            <a:r>
              <a:rPr lang="zh-CN" altLang="en-US" dirty="0">
                <a:latin typeface="华文中宋" panose="02010600040101010101" pitchFamily="2" charset="-122"/>
                <a:ea typeface="华文中宋" panose="02010600040101010101" pitchFamily="2" charset="-122"/>
              </a:rPr>
              <a:t>像素的高分辨率月球表面化学成分分布图</a:t>
            </a:r>
          </a:p>
        </p:txBody>
      </p:sp>
    </p:spTree>
    <p:extLst>
      <p:ext uri="{BB962C8B-B14F-4D97-AF65-F5344CB8AC3E}">
        <p14:creationId xmlns:p14="http://schemas.microsoft.com/office/powerpoint/2010/main" val="10380616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8C76C7EB-73DB-CC60-C396-70D907AD965D}"/>
              </a:ext>
            </a:extLst>
          </p:cNvPr>
          <p:cNvSpPr/>
          <p:nvPr/>
        </p:nvSpPr>
        <p:spPr>
          <a:xfrm>
            <a:off x="821531" y="650081"/>
            <a:ext cx="92869" cy="1193007"/>
          </a:xfrm>
          <a:prstGeom prst="rect">
            <a:avLst/>
          </a:prstGeom>
          <a:solidFill>
            <a:srgbClr val="0046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194C0470-1B1A-DA14-EADA-CA3CDDD40FEF}"/>
              </a:ext>
            </a:extLst>
          </p:cNvPr>
          <p:cNvSpPr txBox="1"/>
          <p:nvPr/>
        </p:nvSpPr>
        <p:spPr>
          <a:xfrm rot="5400000" flipH="1">
            <a:off x="-1563772" y="3616793"/>
            <a:ext cx="7133752" cy="1200329"/>
          </a:xfrm>
          <a:prstGeom prst="rect">
            <a:avLst/>
          </a:prstGeom>
          <a:noFill/>
        </p:spPr>
        <p:txBody>
          <a:bodyPr wrap="square" rtlCol="0">
            <a:spAutoFit/>
          </a:bodyPr>
          <a:lstStyle/>
          <a:p>
            <a:r>
              <a:rPr lang="en-US" altLang="zh-CN" sz="7200" kern="2100" spc="800" dirty="0">
                <a:solidFill>
                  <a:schemeClr val="bg1">
                    <a:lumMod val="85000"/>
                  </a:schemeClr>
                </a:solidFill>
                <a:latin typeface="方正粗黑宋简体" panose="02000000000000000000" pitchFamily="2" charset="-122"/>
                <a:ea typeface="方正粗黑宋简体" panose="02000000000000000000" pitchFamily="2" charset="-122"/>
              </a:rPr>
              <a:t>Contents</a:t>
            </a:r>
            <a:endParaRPr lang="zh-CN" altLang="en-US" sz="7200" kern="2100" spc="800" dirty="0">
              <a:solidFill>
                <a:schemeClr val="bg1">
                  <a:lumMod val="85000"/>
                </a:schemeClr>
              </a:solidFill>
              <a:latin typeface="方正粗黑宋简体" panose="02000000000000000000" pitchFamily="2" charset="-122"/>
              <a:ea typeface="方正粗黑宋简体" panose="02000000000000000000" pitchFamily="2" charset="-122"/>
            </a:endParaRPr>
          </a:p>
        </p:txBody>
      </p:sp>
      <p:sp>
        <p:nvSpPr>
          <p:cNvPr id="6" name="文本框 5">
            <a:extLst>
              <a:ext uri="{FF2B5EF4-FFF2-40B4-BE49-F238E27FC236}">
                <a16:creationId xmlns:a16="http://schemas.microsoft.com/office/drawing/2014/main" id="{29C60267-A887-4298-C331-0B3888D5DA33}"/>
              </a:ext>
            </a:extLst>
          </p:cNvPr>
          <p:cNvSpPr txBox="1"/>
          <p:nvPr/>
        </p:nvSpPr>
        <p:spPr>
          <a:xfrm flipH="1">
            <a:off x="1088705" y="1451252"/>
            <a:ext cx="914399" cy="1754326"/>
          </a:xfrm>
          <a:prstGeom prst="rect">
            <a:avLst/>
          </a:prstGeom>
          <a:noFill/>
        </p:spPr>
        <p:txBody>
          <a:bodyPr wrap="square" rtlCol="0">
            <a:spAutoFit/>
          </a:bodyPr>
          <a:lstStyle/>
          <a:p>
            <a:r>
              <a:rPr lang="zh-CN" altLang="en-US" sz="5400" dirty="0">
                <a:solidFill>
                  <a:srgbClr val="00469C"/>
                </a:solidFill>
                <a:latin typeface="方正粗黑宋简体" panose="02000000000000000000" pitchFamily="2" charset="-122"/>
                <a:ea typeface="方正粗黑宋简体" panose="02000000000000000000" pitchFamily="2" charset="-122"/>
              </a:rPr>
              <a:t>目录</a:t>
            </a:r>
          </a:p>
        </p:txBody>
      </p:sp>
      <p:sp>
        <p:nvSpPr>
          <p:cNvPr id="9" name="椭圆 8">
            <a:extLst>
              <a:ext uri="{FF2B5EF4-FFF2-40B4-BE49-F238E27FC236}">
                <a16:creationId xmlns:a16="http://schemas.microsoft.com/office/drawing/2014/main" id="{C61C20CF-E610-4FFE-99D7-2D2E2B51288A}"/>
              </a:ext>
            </a:extLst>
          </p:cNvPr>
          <p:cNvSpPr/>
          <p:nvPr/>
        </p:nvSpPr>
        <p:spPr>
          <a:xfrm>
            <a:off x="4243360" y="1185463"/>
            <a:ext cx="692944" cy="685799"/>
          </a:xfrm>
          <a:prstGeom prst="ellipse">
            <a:avLst/>
          </a:prstGeom>
          <a:solidFill>
            <a:srgbClr val="0046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9582E54A-50C8-220C-AF9C-6577B0240363}"/>
              </a:ext>
            </a:extLst>
          </p:cNvPr>
          <p:cNvSpPr/>
          <p:nvPr/>
        </p:nvSpPr>
        <p:spPr>
          <a:xfrm>
            <a:off x="4243359" y="4437928"/>
            <a:ext cx="692944" cy="685799"/>
          </a:xfrm>
          <a:prstGeom prst="ellipse">
            <a:avLst/>
          </a:prstGeom>
          <a:solidFill>
            <a:srgbClr val="0046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11E6AC60-85A7-7EEB-B1AD-ADB4FDBD5A7F}"/>
              </a:ext>
            </a:extLst>
          </p:cNvPr>
          <p:cNvSpPr/>
          <p:nvPr/>
        </p:nvSpPr>
        <p:spPr>
          <a:xfrm>
            <a:off x="4243359" y="2759700"/>
            <a:ext cx="692944" cy="685799"/>
          </a:xfrm>
          <a:prstGeom prst="ellipse">
            <a:avLst/>
          </a:prstGeom>
          <a:solidFill>
            <a:srgbClr val="0046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AA1F72D1-5D55-A9F7-D244-EA3E0862FF58}"/>
              </a:ext>
            </a:extLst>
          </p:cNvPr>
          <p:cNvSpPr txBox="1"/>
          <p:nvPr/>
        </p:nvSpPr>
        <p:spPr>
          <a:xfrm>
            <a:off x="4289200" y="1243628"/>
            <a:ext cx="657465" cy="584775"/>
          </a:xfrm>
          <a:prstGeom prst="rect">
            <a:avLst/>
          </a:prstGeom>
          <a:noFill/>
        </p:spPr>
        <p:txBody>
          <a:bodyPr wrap="square" rtlCol="0">
            <a:spAutoFit/>
          </a:bodyPr>
          <a:lstStyle/>
          <a:p>
            <a:r>
              <a:rPr lang="zh-CN" altLang="en-US" sz="3200" dirty="0">
                <a:solidFill>
                  <a:schemeClr val="bg1"/>
                </a:solidFill>
                <a:latin typeface="方正粗黑宋简体" panose="02000000000000000000" pitchFamily="2" charset="-122"/>
                <a:ea typeface="方正粗黑宋简体" panose="02000000000000000000" pitchFamily="2" charset="-122"/>
              </a:rPr>
              <a:t>壹</a:t>
            </a:r>
          </a:p>
        </p:txBody>
      </p:sp>
      <p:sp>
        <p:nvSpPr>
          <p:cNvPr id="16" name="文本框 15">
            <a:extLst>
              <a:ext uri="{FF2B5EF4-FFF2-40B4-BE49-F238E27FC236}">
                <a16:creationId xmlns:a16="http://schemas.microsoft.com/office/drawing/2014/main" id="{296C7A10-D182-3E22-B30D-DDC99D9FC8F5}"/>
              </a:ext>
            </a:extLst>
          </p:cNvPr>
          <p:cNvSpPr txBox="1"/>
          <p:nvPr/>
        </p:nvSpPr>
        <p:spPr>
          <a:xfrm>
            <a:off x="4289198" y="2804083"/>
            <a:ext cx="601265" cy="584775"/>
          </a:xfrm>
          <a:prstGeom prst="rect">
            <a:avLst/>
          </a:prstGeom>
          <a:noFill/>
        </p:spPr>
        <p:txBody>
          <a:bodyPr wrap="square" rtlCol="0">
            <a:spAutoFit/>
          </a:bodyPr>
          <a:lstStyle/>
          <a:p>
            <a:r>
              <a:rPr lang="zh-CN" altLang="en-US" sz="3200" dirty="0">
                <a:solidFill>
                  <a:schemeClr val="bg1"/>
                </a:solidFill>
                <a:latin typeface="方正粗黑宋简体" panose="02000000000000000000" pitchFamily="2" charset="-122"/>
                <a:ea typeface="方正粗黑宋简体" panose="02000000000000000000" pitchFamily="2" charset="-122"/>
              </a:rPr>
              <a:t>贰</a:t>
            </a:r>
          </a:p>
        </p:txBody>
      </p:sp>
      <p:sp>
        <p:nvSpPr>
          <p:cNvPr id="17" name="文本框 16">
            <a:extLst>
              <a:ext uri="{FF2B5EF4-FFF2-40B4-BE49-F238E27FC236}">
                <a16:creationId xmlns:a16="http://schemas.microsoft.com/office/drawing/2014/main" id="{763D2C5A-BA0E-C410-3767-CE195FB07AE9}"/>
              </a:ext>
            </a:extLst>
          </p:cNvPr>
          <p:cNvSpPr txBox="1"/>
          <p:nvPr/>
        </p:nvSpPr>
        <p:spPr>
          <a:xfrm>
            <a:off x="4289199" y="4496094"/>
            <a:ext cx="601265" cy="584775"/>
          </a:xfrm>
          <a:prstGeom prst="rect">
            <a:avLst/>
          </a:prstGeom>
          <a:noFill/>
        </p:spPr>
        <p:txBody>
          <a:bodyPr wrap="square" rtlCol="0">
            <a:spAutoFit/>
          </a:bodyPr>
          <a:lstStyle/>
          <a:p>
            <a:r>
              <a:rPr lang="zh-CN" altLang="en-US" sz="3200" dirty="0">
                <a:solidFill>
                  <a:schemeClr val="bg1"/>
                </a:solidFill>
                <a:latin typeface="方正粗黑宋简体" panose="02000000000000000000" pitchFamily="2" charset="-122"/>
                <a:ea typeface="方正粗黑宋简体" panose="02000000000000000000" pitchFamily="2" charset="-122"/>
              </a:rPr>
              <a:t>叁</a:t>
            </a:r>
          </a:p>
        </p:txBody>
      </p:sp>
      <p:sp>
        <p:nvSpPr>
          <p:cNvPr id="21" name="文本框 20">
            <a:extLst>
              <a:ext uri="{FF2B5EF4-FFF2-40B4-BE49-F238E27FC236}">
                <a16:creationId xmlns:a16="http://schemas.microsoft.com/office/drawing/2014/main" id="{288EB846-66EF-89E5-5123-1EAAD3DD28F3}"/>
              </a:ext>
            </a:extLst>
          </p:cNvPr>
          <p:cNvSpPr txBox="1"/>
          <p:nvPr/>
        </p:nvSpPr>
        <p:spPr>
          <a:xfrm>
            <a:off x="5054420" y="1285154"/>
            <a:ext cx="1994694" cy="523220"/>
          </a:xfrm>
          <a:prstGeom prst="rect">
            <a:avLst/>
          </a:prstGeom>
          <a:noFill/>
        </p:spPr>
        <p:txBody>
          <a:bodyPr wrap="square" rtlCol="0">
            <a:spAutoFit/>
          </a:bodyPr>
          <a:lstStyle/>
          <a:p>
            <a:r>
              <a:rPr lang="zh-CN" altLang="en-US" sz="2800" b="1" dirty="0"/>
              <a:t>研究背景</a:t>
            </a:r>
          </a:p>
        </p:txBody>
      </p:sp>
      <p:sp>
        <p:nvSpPr>
          <p:cNvPr id="37" name="矩形 36">
            <a:extLst>
              <a:ext uri="{FF2B5EF4-FFF2-40B4-BE49-F238E27FC236}">
                <a16:creationId xmlns:a16="http://schemas.microsoft.com/office/drawing/2014/main" id="{36921884-CDDE-1A42-A18A-1ED2859D665D}"/>
              </a:ext>
            </a:extLst>
          </p:cNvPr>
          <p:cNvSpPr/>
          <p:nvPr/>
        </p:nvSpPr>
        <p:spPr>
          <a:xfrm>
            <a:off x="0" y="6229350"/>
            <a:ext cx="12192000" cy="628650"/>
          </a:xfrm>
          <a:prstGeom prst="rect">
            <a:avLst/>
          </a:prstGeom>
          <a:solidFill>
            <a:srgbClr val="004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639C10F4-7A2F-6590-23B2-C8EC0CCFBFA3}"/>
              </a:ext>
            </a:extLst>
          </p:cNvPr>
          <p:cNvSpPr txBox="1"/>
          <p:nvPr/>
        </p:nvSpPr>
        <p:spPr>
          <a:xfrm>
            <a:off x="5054419" y="2859781"/>
            <a:ext cx="5213208" cy="523220"/>
          </a:xfrm>
          <a:prstGeom prst="rect">
            <a:avLst/>
          </a:prstGeom>
          <a:noFill/>
        </p:spPr>
        <p:txBody>
          <a:bodyPr wrap="square" rtlCol="0">
            <a:spAutoFit/>
          </a:bodyPr>
          <a:lstStyle/>
          <a:p>
            <a:r>
              <a:rPr lang="zh-CN" altLang="en-US" sz="2800" b="1" dirty="0"/>
              <a:t>质子活化</a:t>
            </a:r>
            <a:r>
              <a:rPr lang="en-US" altLang="zh-CN" sz="2800" b="1" dirty="0"/>
              <a:t>+AMS</a:t>
            </a:r>
            <a:r>
              <a:rPr lang="zh-CN" altLang="en-US" sz="2800" b="1" dirty="0"/>
              <a:t>实验方案</a:t>
            </a:r>
          </a:p>
        </p:txBody>
      </p:sp>
      <p:sp>
        <p:nvSpPr>
          <p:cNvPr id="4" name="文本框 3">
            <a:extLst>
              <a:ext uri="{FF2B5EF4-FFF2-40B4-BE49-F238E27FC236}">
                <a16:creationId xmlns:a16="http://schemas.microsoft.com/office/drawing/2014/main" id="{48417A4F-8BA8-74F0-7E00-892968DCB29D}"/>
              </a:ext>
            </a:extLst>
          </p:cNvPr>
          <p:cNvSpPr txBox="1"/>
          <p:nvPr/>
        </p:nvSpPr>
        <p:spPr>
          <a:xfrm>
            <a:off x="5054419" y="4544565"/>
            <a:ext cx="3750215" cy="523220"/>
          </a:xfrm>
          <a:prstGeom prst="rect">
            <a:avLst/>
          </a:prstGeom>
          <a:noFill/>
        </p:spPr>
        <p:txBody>
          <a:bodyPr wrap="square" rtlCol="0">
            <a:spAutoFit/>
          </a:bodyPr>
          <a:lstStyle/>
          <a:p>
            <a:r>
              <a:rPr lang="zh-CN" altLang="en-US" sz="2800" b="1" dirty="0"/>
              <a:t>预期结果</a:t>
            </a:r>
          </a:p>
        </p:txBody>
      </p:sp>
    </p:spTree>
    <p:extLst>
      <p:ext uri="{BB962C8B-B14F-4D97-AF65-F5344CB8AC3E}">
        <p14:creationId xmlns:p14="http://schemas.microsoft.com/office/powerpoint/2010/main" val="994574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028E7-5200-9D7D-6BF3-E19DBDCB84BB}"/>
            </a:ext>
          </a:extLst>
        </p:cNvPr>
        <p:cNvGrpSpPr/>
        <p:nvPr/>
      </p:nvGrpSpPr>
      <p:grpSpPr>
        <a:xfrm>
          <a:off x="0" y="0"/>
          <a:ext cx="0" cy="0"/>
          <a:chOff x="0" y="0"/>
          <a:chExt cx="0" cy="0"/>
        </a:xfrm>
      </p:grpSpPr>
      <p:sp>
        <p:nvSpPr>
          <p:cNvPr id="5" name="文本框 4">
            <a:extLst>
              <a:ext uri="{FF2B5EF4-FFF2-40B4-BE49-F238E27FC236}">
                <a16:creationId xmlns:a16="http://schemas.microsoft.com/office/drawing/2014/main" id="{11938C4F-A022-0BC1-F364-11D196D8A75A}"/>
              </a:ext>
            </a:extLst>
          </p:cNvPr>
          <p:cNvSpPr txBox="1"/>
          <p:nvPr/>
        </p:nvSpPr>
        <p:spPr>
          <a:xfrm>
            <a:off x="88595" y="39928"/>
            <a:ext cx="3413218" cy="523220"/>
          </a:xfrm>
          <a:prstGeom prst="rect">
            <a:avLst/>
          </a:prstGeom>
          <a:noFill/>
        </p:spPr>
        <p:txBody>
          <a:bodyPr wrap="square" rtlCol="0">
            <a:spAutoFit/>
          </a:bodyPr>
          <a:lstStyle/>
          <a:p>
            <a:r>
              <a:rPr lang="en-US" altLang="zh-CN" sz="2800" b="1" dirty="0">
                <a:solidFill>
                  <a:schemeClr val="bg1"/>
                </a:solidFill>
              </a:rPr>
              <a:t>1. </a:t>
            </a:r>
            <a:r>
              <a:rPr lang="zh-CN" altLang="en-US" sz="2800" b="1" dirty="0">
                <a:solidFill>
                  <a:schemeClr val="bg1"/>
                </a:solidFill>
              </a:rPr>
              <a:t>研究背景</a:t>
            </a:r>
          </a:p>
        </p:txBody>
      </p:sp>
      <p:sp>
        <p:nvSpPr>
          <p:cNvPr id="34" name="文本框 33">
            <a:extLst>
              <a:ext uri="{FF2B5EF4-FFF2-40B4-BE49-F238E27FC236}">
                <a16:creationId xmlns:a16="http://schemas.microsoft.com/office/drawing/2014/main" id="{813C2522-2AC0-5E81-2064-6E8F91F98341}"/>
              </a:ext>
            </a:extLst>
          </p:cNvPr>
          <p:cNvSpPr txBox="1"/>
          <p:nvPr/>
        </p:nvSpPr>
        <p:spPr>
          <a:xfrm>
            <a:off x="11581846" y="6372880"/>
            <a:ext cx="667304" cy="523220"/>
          </a:xfrm>
          <a:prstGeom prst="rect">
            <a:avLst/>
          </a:prstGeom>
          <a:noFill/>
        </p:spPr>
        <p:txBody>
          <a:bodyPr wrap="square">
            <a:spAutoFit/>
          </a:bodyPr>
          <a:lstStyle/>
          <a:p>
            <a:fld id="{B96A77BD-1F55-4801-AA87-42BE9000531D}" type="slidenum">
              <a:rPr lang="zh-CN" altLang="en-US" sz="2800" b="1" smtClean="0">
                <a:solidFill>
                  <a:srgbClr val="FF0000"/>
                </a:solidFill>
                <a:latin typeface="Times New Roman" panose="02020603050405020304" pitchFamily="18" charset="0"/>
                <a:cs typeface="Times New Roman" panose="02020603050405020304" pitchFamily="18" charset="0"/>
              </a:rPr>
              <a:pPr/>
              <a:t>3</a:t>
            </a:fld>
            <a:r>
              <a:rPr lang="en-US" altLang="zh-CN" sz="1800" b="1" dirty="0">
                <a:solidFill>
                  <a:schemeClr val="tx1"/>
                </a:solidFill>
                <a:latin typeface="Times New Roman" panose="02020603050405020304" pitchFamily="18" charset="0"/>
                <a:cs typeface="Times New Roman" panose="02020603050405020304" pitchFamily="18" charset="0"/>
              </a:rPr>
              <a:t>/20</a:t>
            </a:r>
            <a:endParaRPr lang="zh-CN" altLang="en-US" sz="1800" b="1" dirty="0">
              <a:solidFill>
                <a:schemeClr val="tx1"/>
              </a:solidFill>
              <a:latin typeface="Times New Roman" panose="02020603050405020304" pitchFamily="18" charset="0"/>
              <a:cs typeface="Times New Roman" panose="02020603050405020304" pitchFamily="18" charset="0"/>
            </a:endParaRPr>
          </a:p>
        </p:txBody>
      </p:sp>
      <p:pic>
        <p:nvPicPr>
          <p:cNvPr id="6" name="图片 5">
            <a:extLst>
              <a:ext uri="{FF2B5EF4-FFF2-40B4-BE49-F238E27FC236}">
                <a16:creationId xmlns:a16="http://schemas.microsoft.com/office/drawing/2014/main" id="{8EF817C8-4F24-32D5-38F1-31981CA02745}"/>
              </a:ext>
            </a:extLst>
          </p:cNvPr>
          <p:cNvPicPr>
            <a:picLocks noChangeAspect="1"/>
          </p:cNvPicPr>
          <p:nvPr/>
        </p:nvPicPr>
        <p:blipFill>
          <a:blip r:embed="rId3"/>
          <a:srcRect/>
          <a:stretch>
            <a:fillRect/>
          </a:stretch>
        </p:blipFill>
        <p:spPr>
          <a:xfrm>
            <a:off x="6931197" y="2038703"/>
            <a:ext cx="4034204" cy="1859305"/>
          </a:xfrm>
          <a:prstGeom prst="rect">
            <a:avLst/>
          </a:prstGeom>
        </p:spPr>
      </p:pic>
      <p:pic>
        <p:nvPicPr>
          <p:cNvPr id="14" name="图片 13">
            <a:extLst>
              <a:ext uri="{FF2B5EF4-FFF2-40B4-BE49-F238E27FC236}">
                <a16:creationId xmlns:a16="http://schemas.microsoft.com/office/drawing/2014/main" id="{0D1A2C05-FA85-BFD7-FFC7-C2A1721634FB}"/>
              </a:ext>
            </a:extLst>
          </p:cNvPr>
          <p:cNvPicPr>
            <a:picLocks noChangeAspect="1"/>
          </p:cNvPicPr>
          <p:nvPr/>
        </p:nvPicPr>
        <p:blipFill>
          <a:blip r:embed="rId4"/>
          <a:srcRect l="3931"/>
          <a:stretch>
            <a:fillRect/>
          </a:stretch>
        </p:blipFill>
        <p:spPr>
          <a:xfrm>
            <a:off x="6952865" y="4359045"/>
            <a:ext cx="4034204" cy="2015162"/>
          </a:xfrm>
          <a:prstGeom prst="rect">
            <a:avLst/>
          </a:prstGeom>
        </p:spPr>
      </p:pic>
      <p:sp>
        <p:nvSpPr>
          <p:cNvPr id="16" name="文本框 15">
            <a:extLst>
              <a:ext uri="{FF2B5EF4-FFF2-40B4-BE49-F238E27FC236}">
                <a16:creationId xmlns:a16="http://schemas.microsoft.com/office/drawing/2014/main" id="{379E8B8B-44DB-498B-E263-7FBAC6F2525B}"/>
              </a:ext>
            </a:extLst>
          </p:cNvPr>
          <p:cNvSpPr txBox="1"/>
          <p:nvPr/>
        </p:nvSpPr>
        <p:spPr>
          <a:xfrm>
            <a:off x="7042476" y="6372880"/>
            <a:ext cx="4235958" cy="435825"/>
          </a:xfrm>
          <a:prstGeom prst="rect">
            <a:avLst/>
          </a:prstGeom>
          <a:noFill/>
        </p:spPr>
        <p:txBody>
          <a:bodyPr wrap="square">
            <a:spAutoFit/>
          </a:bodyPr>
          <a:lstStyle/>
          <a:p>
            <a:pPr algn="ctr">
              <a:lnSpc>
                <a:spcPts val="3000"/>
              </a:lnSpc>
              <a:spcBef>
                <a:spcPts val="1950"/>
              </a:spcBef>
              <a:spcAft>
                <a:spcPts val="1500"/>
              </a:spcAft>
            </a:pPr>
            <a:r>
              <a:rPr lang="zh-CN" altLang="en-US" b="1" i="0" dirty="0">
                <a:solidFill>
                  <a:srgbClr val="3D55A7"/>
                </a:solidFill>
                <a:effectLst/>
                <a:latin typeface="微软雅黑" panose="020B0503020204020204" pitchFamily="34" charset="-122"/>
                <a:ea typeface="微软雅黑" panose="020B0503020204020204" pitchFamily="34" charset="-122"/>
              </a:rPr>
              <a:t>我国</a:t>
            </a:r>
            <a:r>
              <a:rPr lang="en-US" altLang="zh-CN" b="1" i="0" dirty="0">
                <a:solidFill>
                  <a:srgbClr val="3D55A7"/>
                </a:solidFill>
                <a:effectLst/>
                <a:latin typeface="微软雅黑" panose="020B0503020204020204" pitchFamily="34" charset="-122"/>
                <a:ea typeface="微软雅黑" panose="020B0503020204020204" pitchFamily="34" charset="-122"/>
              </a:rPr>
              <a:t>2030</a:t>
            </a:r>
            <a:r>
              <a:rPr lang="zh-CN" altLang="en-US" b="1" i="0" dirty="0">
                <a:solidFill>
                  <a:srgbClr val="3D55A7"/>
                </a:solidFill>
                <a:effectLst/>
                <a:latin typeface="微软雅黑" panose="020B0503020204020204" pitchFamily="34" charset="-122"/>
                <a:ea typeface="微软雅黑" panose="020B0503020204020204" pitchFamily="34" charset="-122"/>
              </a:rPr>
              <a:t>年前后实施火星取样返回</a:t>
            </a:r>
          </a:p>
        </p:txBody>
      </p:sp>
      <p:sp>
        <p:nvSpPr>
          <p:cNvPr id="17" name="文本框 16">
            <a:extLst>
              <a:ext uri="{FF2B5EF4-FFF2-40B4-BE49-F238E27FC236}">
                <a16:creationId xmlns:a16="http://schemas.microsoft.com/office/drawing/2014/main" id="{A1242231-3830-D05F-6A69-9629CB36F29A}"/>
              </a:ext>
            </a:extLst>
          </p:cNvPr>
          <p:cNvSpPr txBox="1"/>
          <p:nvPr/>
        </p:nvSpPr>
        <p:spPr>
          <a:xfrm>
            <a:off x="6618164" y="3892326"/>
            <a:ext cx="4660270" cy="435825"/>
          </a:xfrm>
          <a:prstGeom prst="rect">
            <a:avLst/>
          </a:prstGeom>
          <a:noFill/>
        </p:spPr>
        <p:txBody>
          <a:bodyPr wrap="square">
            <a:spAutoFit/>
          </a:bodyPr>
          <a:lstStyle/>
          <a:p>
            <a:pPr algn="ctr">
              <a:lnSpc>
                <a:spcPts val="3000"/>
              </a:lnSpc>
              <a:spcBef>
                <a:spcPts val="1950"/>
              </a:spcBef>
              <a:spcAft>
                <a:spcPts val="1500"/>
              </a:spcAft>
            </a:pPr>
            <a:r>
              <a:rPr lang="zh-CN" altLang="en-US" b="1" i="0" dirty="0">
                <a:solidFill>
                  <a:srgbClr val="3D55A7"/>
                </a:solidFill>
                <a:effectLst/>
                <a:latin typeface="微软雅黑" panose="020B0503020204020204" pitchFamily="34" charset="-122"/>
                <a:ea typeface="微软雅黑" panose="020B0503020204020204" pitchFamily="34" charset="-122"/>
              </a:rPr>
              <a:t>我国</a:t>
            </a:r>
            <a:r>
              <a:rPr lang="en-US" altLang="zh-CN" b="1" i="0" dirty="0">
                <a:solidFill>
                  <a:srgbClr val="3D55A7"/>
                </a:solidFill>
                <a:effectLst/>
                <a:latin typeface="微软雅黑" panose="020B0503020204020204" pitchFamily="34" charset="-122"/>
                <a:ea typeface="微软雅黑" panose="020B0503020204020204" pitchFamily="34" charset="-122"/>
              </a:rPr>
              <a:t>2025</a:t>
            </a:r>
            <a:r>
              <a:rPr lang="zh-CN" altLang="en-US" b="1" i="0" dirty="0">
                <a:solidFill>
                  <a:srgbClr val="3D55A7"/>
                </a:solidFill>
                <a:effectLst/>
                <a:latin typeface="微软雅黑" panose="020B0503020204020204" pitchFamily="34" charset="-122"/>
                <a:ea typeface="微软雅黑" panose="020B0503020204020204" pitchFamily="34" charset="-122"/>
              </a:rPr>
              <a:t>年首次开展小行星探测和采样返回</a:t>
            </a:r>
          </a:p>
        </p:txBody>
      </p:sp>
      <p:sp>
        <p:nvSpPr>
          <p:cNvPr id="18" name="文本框 17">
            <a:extLst>
              <a:ext uri="{FF2B5EF4-FFF2-40B4-BE49-F238E27FC236}">
                <a16:creationId xmlns:a16="http://schemas.microsoft.com/office/drawing/2014/main" id="{54E7FA12-9E9F-0450-3BB1-A00DB1FCC40B}"/>
              </a:ext>
            </a:extLst>
          </p:cNvPr>
          <p:cNvSpPr txBox="1"/>
          <p:nvPr/>
        </p:nvSpPr>
        <p:spPr>
          <a:xfrm>
            <a:off x="29712" y="681039"/>
            <a:ext cx="12038838" cy="1134926"/>
          </a:xfrm>
          <a:prstGeom prst="rect">
            <a:avLst/>
          </a:prstGeom>
          <a:noFill/>
        </p:spPr>
        <p:txBody>
          <a:bodyPr wrap="square" rtlCol="0">
            <a:spAutoFit/>
          </a:bodyPr>
          <a:lstStyle/>
          <a:p>
            <a:pPr>
              <a:lnSpc>
                <a:spcPct val="150000"/>
              </a:lnSpc>
            </a:pPr>
            <a:r>
              <a:rPr lang="zh-CN" altLang="en-US" dirty="0">
                <a:latin typeface="华文中宋" panose="02010600040101010101" pitchFamily="2" charset="-122"/>
                <a:ea typeface="华文中宋" panose="02010600040101010101" pitchFamily="2" charset="-122"/>
              </a:rPr>
              <a:t>       </a:t>
            </a:r>
            <a:r>
              <a:rPr lang="zh-CN" altLang="en-US" sz="2400" dirty="0">
                <a:latin typeface="华文中宋" panose="02010600040101010101" pitchFamily="2" charset="-122"/>
                <a:ea typeface="华文中宋" panose="02010600040101010101" pitchFamily="2" charset="-122"/>
              </a:rPr>
              <a:t>随着我国深空探测技术的不断发展，基于地外样品开展月球、小行星和火星等地外天体起源及演化等前沿科学问题研究是我国行星科学领域目前热门研究方向之一。</a:t>
            </a:r>
          </a:p>
        </p:txBody>
      </p:sp>
      <p:pic>
        <p:nvPicPr>
          <p:cNvPr id="19" name="图片 18">
            <a:extLst>
              <a:ext uri="{FF2B5EF4-FFF2-40B4-BE49-F238E27FC236}">
                <a16:creationId xmlns:a16="http://schemas.microsoft.com/office/drawing/2014/main" id="{26ED0E9F-D2C2-96D9-5874-8ADC422ED2D5}"/>
              </a:ext>
            </a:extLst>
          </p:cNvPr>
          <p:cNvPicPr>
            <a:picLocks noChangeAspect="1"/>
          </p:cNvPicPr>
          <p:nvPr/>
        </p:nvPicPr>
        <p:blipFill>
          <a:blip r:embed="rId5"/>
          <a:stretch>
            <a:fillRect/>
          </a:stretch>
        </p:blipFill>
        <p:spPr>
          <a:xfrm>
            <a:off x="3340446" y="2033685"/>
            <a:ext cx="3017643" cy="4650720"/>
          </a:xfrm>
          <a:prstGeom prst="rect">
            <a:avLst/>
          </a:prstGeom>
        </p:spPr>
      </p:pic>
      <p:pic>
        <p:nvPicPr>
          <p:cNvPr id="20" name="图片 19">
            <a:extLst>
              <a:ext uri="{FF2B5EF4-FFF2-40B4-BE49-F238E27FC236}">
                <a16:creationId xmlns:a16="http://schemas.microsoft.com/office/drawing/2014/main" id="{DEE3C580-57EF-7C00-ECE2-6944053F9FC7}"/>
              </a:ext>
            </a:extLst>
          </p:cNvPr>
          <p:cNvPicPr>
            <a:picLocks noChangeAspect="1"/>
          </p:cNvPicPr>
          <p:nvPr/>
        </p:nvPicPr>
        <p:blipFill>
          <a:blip r:embed="rId6"/>
          <a:stretch>
            <a:fillRect/>
          </a:stretch>
        </p:blipFill>
        <p:spPr>
          <a:xfrm>
            <a:off x="160531" y="1983770"/>
            <a:ext cx="2866882" cy="4650720"/>
          </a:xfrm>
          <a:prstGeom prst="rect">
            <a:avLst/>
          </a:prstGeom>
        </p:spPr>
      </p:pic>
    </p:spTree>
    <p:extLst>
      <p:ext uri="{BB962C8B-B14F-4D97-AF65-F5344CB8AC3E}">
        <p14:creationId xmlns:p14="http://schemas.microsoft.com/office/powerpoint/2010/main" val="924435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8E6C19-22C5-3FEC-840E-58E143D4FF1A}"/>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A7037963-FF66-0B75-F3D5-FE2C32796419}"/>
              </a:ext>
            </a:extLst>
          </p:cNvPr>
          <p:cNvSpPr/>
          <p:nvPr/>
        </p:nvSpPr>
        <p:spPr>
          <a:xfrm>
            <a:off x="186174" y="1375950"/>
            <a:ext cx="11883906" cy="1042416"/>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025A3A52-6FFF-6ECA-5240-A0078E98B20E}"/>
              </a:ext>
            </a:extLst>
          </p:cNvPr>
          <p:cNvSpPr txBox="1"/>
          <p:nvPr/>
        </p:nvSpPr>
        <p:spPr>
          <a:xfrm>
            <a:off x="88595" y="39928"/>
            <a:ext cx="3413218" cy="523220"/>
          </a:xfrm>
          <a:prstGeom prst="rect">
            <a:avLst/>
          </a:prstGeom>
          <a:noFill/>
        </p:spPr>
        <p:txBody>
          <a:bodyPr wrap="square" rtlCol="0">
            <a:spAutoFit/>
          </a:bodyPr>
          <a:lstStyle/>
          <a:p>
            <a:r>
              <a:rPr lang="en-US" altLang="zh-CN" sz="2800" b="1" dirty="0">
                <a:solidFill>
                  <a:schemeClr val="bg1"/>
                </a:solidFill>
              </a:rPr>
              <a:t>1. </a:t>
            </a:r>
            <a:r>
              <a:rPr lang="zh-CN" altLang="en-US" sz="2800" b="1" dirty="0">
                <a:solidFill>
                  <a:schemeClr val="bg1"/>
                </a:solidFill>
              </a:rPr>
              <a:t>研究背景</a:t>
            </a:r>
          </a:p>
        </p:txBody>
      </p:sp>
      <p:sp>
        <p:nvSpPr>
          <p:cNvPr id="34" name="文本框 33">
            <a:extLst>
              <a:ext uri="{FF2B5EF4-FFF2-40B4-BE49-F238E27FC236}">
                <a16:creationId xmlns:a16="http://schemas.microsoft.com/office/drawing/2014/main" id="{EA21FD20-4940-1EA9-7A03-6153D481FBE4}"/>
              </a:ext>
            </a:extLst>
          </p:cNvPr>
          <p:cNvSpPr txBox="1"/>
          <p:nvPr/>
        </p:nvSpPr>
        <p:spPr>
          <a:xfrm>
            <a:off x="11581846" y="6372880"/>
            <a:ext cx="667304" cy="523220"/>
          </a:xfrm>
          <a:prstGeom prst="rect">
            <a:avLst/>
          </a:prstGeom>
          <a:noFill/>
        </p:spPr>
        <p:txBody>
          <a:bodyPr wrap="square">
            <a:spAutoFit/>
          </a:bodyPr>
          <a:lstStyle/>
          <a:p>
            <a:fld id="{B96A77BD-1F55-4801-AA87-42BE9000531D}" type="slidenum">
              <a:rPr lang="zh-CN" altLang="en-US" sz="2800" b="1" smtClean="0">
                <a:solidFill>
                  <a:srgbClr val="FF0000"/>
                </a:solidFill>
                <a:latin typeface="Times New Roman" panose="02020603050405020304" pitchFamily="18" charset="0"/>
                <a:cs typeface="Times New Roman" panose="02020603050405020304" pitchFamily="18" charset="0"/>
              </a:rPr>
              <a:pPr/>
              <a:t>4</a:t>
            </a:fld>
            <a:r>
              <a:rPr lang="en-US" altLang="zh-CN" sz="1800" b="1" dirty="0">
                <a:solidFill>
                  <a:schemeClr val="tx1"/>
                </a:solidFill>
                <a:latin typeface="Times New Roman" panose="02020603050405020304" pitchFamily="18" charset="0"/>
                <a:cs typeface="Times New Roman" panose="02020603050405020304" pitchFamily="18" charset="0"/>
              </a:rPr>
              <a:t>/20</a:t>
            </a:r>
            <a:endParaRPr lang="zh-CN" altLang="en-US" sz="1800" b="1" dirty="0">
              <a:solidFill>
                <a:schemeClr val="tx1"/>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24BB168B-7DF4-94B2-CF7B-8A827B0C21FC}"/>
              </a:ext>
            </a:extLst>
          </p:cNvPr>
          <p:cNvSpPr txBox="1"/>
          <p:nvPr/>
        </p:nvSpPr>
        <p:spPr>
          <a:xfrm>
            <a:off x="283755" y="769203"/>
            <a:ext cx="4594296" cy="523220"/>
          </a:xfrm>
          <a:prstGeom prst="rect">
            <a:avLst/>
          </a:prstGeom>
          <a:noFill/>
        </p:spPr>
        <p:txBody>
          <a:bodyPr wrap="square" rtlCol="0">
            <a:spAutoFit/>
          </a:bodyPr>
          <a:lstStyle/>
          <a:p>
            <a:pPr marL="342900" indent="-342900">
              <a:buFont typeface="Wingdings" panose="05000000000000000000" pitchFamily="2" charset="2"/>
              <a:buChar char="p"/>
            </a:pPr>
            <a:r>
              <a:rPr lang="zh-CN" altLang="en-US" sz="28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宇宙成因核素主要来源</a:t>
            </a:r>
          </a:p>
        </p:txBody>
      </p:sp>
      <p:sp>
        <p:nvSpPr>
          <p:cNvPr id="47" name="文本框 46">
            <a:extLst>
              <a:ext uri="{FF2B5EF4-FFF2-40B4-BE49-F238E27FC236}">
                <a16:creationId xmlns:a16="http://schemas.microsoft.com/office/drawing/2014/main" id="{6019748A-8963-E3AC-2BCD-08B8B8E2F621}"/>
              </a:ext>
            </a:extLst>
          </p:cNvPr>
          <p:cNvSpPr txBox="1"/>
          <p:nvPr/>
        </p:nvSpPr>
        <p:spPr>
          <a:xfrm>
            <a:off x="186175" y="1269635"/>
            <a:ext cx="11819651" cy="1589859"/>
          </a:xfrm>
          <a:prstGeom prst="rect">
            <a:avLst/>
          </a:prstGeom>
          <a:noFill/>
        </p:spPr>
        <p:txBody>
          <a:bodyPr wrap="square">
            <a:spAutoFit/>
          </a:bodyPr>
          <a:lstStyle/>
          <a:p>
            <a:pPr algn="just">
              <a:lnSpc>
                <a:spcPct val="150000"/>
              </a:lnSpc>
            </a:pPr>
            <a:r>
              <a:rPr lang="zh-CN" altLang="en-US" sz="2400" dirty="0">
                <a:latin typeface="黑体" panose="02010609060101010101" pitchFamily="49" charset="-122"/>
                <a:ea typeface="黑体" panose="02010609060101010101" pitchFamily="49" charset="-122"/>
              </a:rPr>
              <a:t>高能宇宙线及其次级粒子与星系云、小行星、宇宙尘埃、月球等介质发生相互作用生成的核素被称为宇宙成因核素。</a:t>
            </a:r>
            <a:endParaRPr lang="en-US" altLang="zh-CN" sz="2000" b="1" kern="100" dirty="0">
              <a:latin typeface="Times New Roman" panose="02020603050405020304" pitchFamily="18" charset="0"/>
              <a:ea typeface="SimHei" panose="02010609060101010101" pitchFamily="49" charset="-122"/>
              <a:cs typeface="KaiTi_GB2312"/>
            </a:endParaRPr>
          </a:p>
          <a:p>
            <a:pPr algn="just">
              <a:lnSpc>
                <a:spcPct val="150000"/>
              </a:lnSpc>
            </a:pPr>
            <a:endParaRPr lang="en-US" altLang="zh-CN" sz="2000" dirty="0">
              <a:latin typeface="黑体" panose="02010609060101010101" pitchFamily="49" charset="-122"/>
              <a:ea typeface="黑体" panose="02010609060101010101" pitchFamily="49" charset="-122"/>
            </a:endParaRPr>
          </a:p>
        </p:txBody>
      </p:sp>
      <p:pic>
        <p:nvPicPr>
          <p:cNvPr id="6" name="图片 5">
            <a:extLst>
              <a:ext uri="{FF2B5EF4-FFF2-40B4-BE49-F238E27FC236}">
                <a16:creationId xmlns:a16="http://schemas.microsoft.com/office/drawing/2014/main" id="{BAAD9EE9-9B02-90FE-E124-D7C94BD61BDD}"/>
              </a:ext>
            </a:extLst>
          </p:cNvPr>
          <p:cNvPicPr>
            <a:picLocks noChangeAspect="1"/>
          </p:cNvPicPr>
          <p:nvPr/>
        </p:nvPicPr>
        <p:blipFill>
          <a:blip r:embed="rId3"/>
          <a:stretch>
            <a:fillRect/>
          </a:stretch>
        </p:blipFill>
        <p:spPr>
          <a:xfrm>
            <a:off x="7952437" y="4790229"/>
            <a:ext cx="3629409" cy="1945712"/>
          </a:xfrm>
          <a:prstGeom prst="rect">
            <a:avLst/>
          </a:prstGeom>
        </p:spPr>
      </p:pic>
      <p:pic>
        <p:nvPicPr>
          <p:cNvPr id="8" name="图片 7">
            <a:extLst>
              <a:ext uri="{FF2B5EF4-FFF2-40B4-BE49-F238E27FC236}">
                <a16:creationId xmlns:a16="http://schemas.microsoft.com/office/drawing/2014/main" id="{402D4D6B-B5D9-5BC5-F39B-D81CBD3E0D52}"/>
              </a:ext>
            </a:extLst>
          </p:cNvPr>
          <p:cNvPicPr>
            <a:picLocks noChangeAspect="1"/>
          </p:cNvPicPr>
          <p:nvPr/>
        </p:nvPicPr>
        <p:blipFill>
          <a:blip r:embed="rId4"/>
          <a:srcRect r="249"/>
          <a:stretch>
            <a:fillRect/>
          </a:stretch>
        </p:blipFill>
        <p:spPr>
          <a:xfrm>
            <a:off x="406349" y="4790229"/>
            <a:ext cx="3429707" cy="1935628"/>
          </a:xfrm>
          <a:prstGeom prst="rect">
            <a:avLst/>
          </a:prstGeom>
        </p:spPr>
      </p:pic>
      <p:pic>
        <p:nvPicPr>
          <p:cNvPr id="9" name="图片 8">
            <a:extLst>
              <a:ext uri="{FF2B5EF4-FFF2-40B4-BE49-F238E27FC236}">
                <a16:creationId xmlns:a16="http://schemas.microsoft.com/office/drawing/2014/main" id="{969E8B78-0707-6CBB-E790-0EE517C66697}"/>
              </a:ext>
            </a:extLst>
          </p:cNvPr>
          <p:cNvPicPr>
            <a:picLocks noChangeAspect="1"/>
          </p:cNvPicPr>
          <p:nvPr/>
        </p:nvPicPr>
        <p:blipFill>
          <a:blip r:embed="rId5"/>
          <a:stretch>
            <a:fillRect/>
          </a:stretch>
        </p:blipFill>
        <p:spPr>
          <a:xfrm>
            <a:off x="4246439" y="4790229"/>
            <a:ext cx="3499420" cy="1935628"/>
          </a:xfrm>
          <a:prstGeom prst="rect">
            <a:avLst/>
          </a:prstGeom>
        </p:spPr>
      </p:pic>
      <p:sp>
        <p:nvSpPr>
          <p:cNvPr id="10" name="文本框 9">
            <a:extLst>
              <a:ext uri="{FF2B5EF4-FFF2-40B4-BE49-F238E27FC236}">
                <a16:creationId xmlns:a16="http://schemas.microsoft.com/office/drawing/2014/main" id="{97ACA1F0-FC72-8AF8-E83B-0044E5B612D8}"/>
              </a:ext>
            </a:extLst>
          </p:cNvPr>
          <p:cNvSpPr txBox="1"/>
          <p:nvPr/>
        </p:nvSpPr>
        <p:spPr>
          <a:xfrm>
            <a:off x="244660" y="2247560"/>
            <a:ext cx="6284214" cy="2192075"/>
          </a:xfrm>
          <a:prstGeom prst="rect">
            <a:avLst/>
          </a:prstGeom>
          <a:noFill/>
        </p:spPr>
        <p:txBody>
          <a:bodyPr wrap="square">
            <a:spAutoFit/>
          </a:bodyPr>
          <a:lstStyle/>
          <a:p>
            <a:pPr algn="just">
              <a:lnSpc>
                <a:spcPct val="200000"/>
              </a:lnSpc>
            </a:pPr>
            <a:r>
              <a:rPr lang="zh-CN" altLang="en-US" sz="2400" b="1" kern="100" dirty="0">
                <a:latin typeface="Times New Roman" panose="02020603050405020304" pitchFamily="18" charset="0"/>
                <a:ea typeface="SimHei" panose="02010609060101010101" pitchFamily="49" charset="-122"/>
              </a:rPr>
              <a:t>宇宙成因核素主要包括：</a:t>
            </a:r>
            <a:endParaRPr lang="en-US" altLang="zh-CN" sz="2400" b="1" kern="100" dirty="0">
              <a:latin typeface="Times New Roman" panose="02020603050405020304" pitchFamily="18" charset="0"/>
              <a:ea typeface="SimHei" panose="02010609060101010101" pitchFamily="49" charset="-122"/>
            </a:endParaRPr>
          </a:p>
          <a:p>
            <a:pPr>
              <a:lnSpc>
                <a:spcPct val="200000"/>
              </a:lnSpc>
            </a:pPr>
            <a:r>
              <a:rPr lang="zh-CN" altLang="en-US" sz="2400" dirty="0">
                <a:solidFill>
                  <a:srgbClr val="0000FF"/>
                </a:solidFill>
                <a:latin typeface="黑体" panose="02010609060101010101" pitchFamily="49" charset="-122"/>
                <a:ea typeface="黑体" panose="02010609060101010101" pitchFamily="49" charset="-122"/>
              </a:rPr>
              <a:t>稳定：</a:t>
            </a:r>
            <a:r>
              <a:rPr lang="en-US" altLang="zh-CN" sz="2400" baseline="3000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3</a:t>
            </a:r>
            <a:r>
              <a:rPr lang="en-US" altLang="zh-CN" sz="240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He,</a:t>
            </a:r>
            <a:r>
              <a:rPr lang="en-US" altLang="zh-CN" sz="2400" baseline="3000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4</a:t>
            </a:r>
            <a:r>
              <a:rPr lang="en-US" altLang="zh-CN" sz="240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He,</a:t>
            </a:r>
            <a:r>
              <a:rPr lang="en-US" altLang="zh-CN" sz="2400" baseline="3000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20</a:t>
            </a:r>
            <a:r>
              <a:rPr lang="en-US" altLang="zh-CN" sz="240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Ne,</a:t>
            </a:r>
            <a:r>
              <a:rPr lang="en-US" altLang="zh-CN" sz="2400" baseline="3000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21</a:t>
            </a:r>
            <a:r>
              <a:rPr lang="en-US" altLang="zh-CN" sz="240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Ne,</a:t>
            </a:r>
            <a:r>
              <a:rPr lang="en-US" altLang="zh-CN" sz="2400" baseline="3000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22</a:t>
            </a:r>
            <a:r>
              <a:rPr lang="en-US" altLang="zh-CN" sz="240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Ne……</a:t>
            </a:r>
          </a:p>
          <a:p>
            <a:pPr>
              <a:lnSpc>
                <a:spcPct val="200000"/>
              </a:lnSpc>
            </a:pPr>
            <a:r>
              <a:rPr lang="zh-CN" altLang="en-US" sz="2400" dirty="0">
                <a:solidFill>
                  <a:srgbClr val="0000FF"/>
                </a:solidFill>
                <a:latin typeface="黑体" panose="02010609060101010101" pitchFamily="49" charset="-122"/>
                <a:ea typeface="黑体" panose="02010609060101010101" pitchFamily="49" charset="-122"/>
              </a:rPr>
              <a:t>放射性：</a:t>
            </a:r>
            <a:r>
              <a:rPr lang="en-US" altLang="zh-CN" sz="2400" baseline="3000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3</a:t>
            </a:r>
            <a:r>
              <a:rPr lang="en-US" altLang="zh-CN" sz="240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H,</a:t>
            </a:r>
            <a:r>
              <a:rPr lang="en-US" altLang="zh-CN" sz="2400" baseline="3000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7</a:t>
            </a:r>
            <a:r>
              <a:rPr lang="en-US" altLang="zh-CN" sz="240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Be,</a:t>
            </a:r>
            <a:r>
              <a:rPr lang="en-US" altLang="zh-CN" sz="2400" baseline="3000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10</a:t>
            </a:r>
            <a:r>
              <a:rPr lang="en-US" altLang="zh-CN" sz="240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Be,</a:t>
            </a:r>
            <a:r>
              <a:rPr lang="en-US" altLang="zh-CN" sz="2400" baseline="3000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14</a:t>
            </a:r>
            <a:r>
              <a:rPr lang="en-US" altLang="zh-CN" sz="240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C,</a:t>
            </a:r>
            <a:r>
              <a:rPr lang="en-US" altLang="zh-CN" sz="2400" baseline="3000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22</a:t>
            </a:r>
            <a:r>
              <a:rPr lang="en-US" altLang="zh-CN" sz="240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Na,</a:t>
            </a:r>
            <a:r>
              <a:rPr lang="en-US" altLang="zh-CN" sz="2400" baseline="3000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26</a:t>
            </a:r>
            <a:r>
              <a:rPr lang="en-US" altLang="zh-CN" sz="240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Al……</a:t>
            </a:r>
          </a:p>
        </p:txBody>
      </p:sp>
    </p:spTree>
    <p:extLst>
      <p:ext uri="{BB962C8B-B14F-4D97-AF65-F5344CB8AC3E}">
        <p14:creationId xmlns:p14="http://schemas.microsoft.com/office/powerpoint/2010/main" val="3399430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0A9BAA-6312-4791-FC2E-3A8D647C75A0}"/>
            </a:ext>
          </a:extLst>
        </p:cNvPr>
        <p:cNvGrpSpPr/>
        <p:nvPr/>
      </p:nvGrpSpPr>
      <p:grpSpPr>
        <a:xfrm>
          <a:off x="0" y="0"/>
          <a:ext cx="0" cy="0"/>
          <a:chOff x="0" y="0"/>
          <a:chExt cx="0" cy="0"/>
        </a:xfrm>
      </p:grpSpPr>
      <p:sp>
        <p:nvSpPr>
          <p:cNvPr id="5" name="文本框 4">
            <a:extLst>
              <a:ext uri="{FF2B5EF4-FFF2-40B4-BE49-F238E27FC236}">
                <a16:creationId xmlns:a16="http://schemas.microsoft.com/office/drawing/2014/main" id="{8BE17BAD-D551-821C-7991-D3CB0F3D165C}"/>
              </a:ext>
            </a:extLst>
          </p:cNvPr>
          <p:cNvSpPr txBox="1"/>
          <p:nvPr/>
        </p:nvSpPr>
        <p:spPr>
          <a:xfrm>
            <a:off x="88595" y="39928"/>
            <a:ext cx="3413218" cy="523220"/>
          </a:xfrm>
          <a:prstGeom prst="rect">
            <a:avLst/>
          </a:prstGeom>
          <a:noFill/>
        </p:spPr>
        <p:txBody>
          <a:bodyPr wrap="square" rtlCol="0">
            <a:spAutoFit/>
          </a:bodyPr>
          <a:lstStyle/>
          <a:p>
            <a:r>
              <a:rPr lang="en-US" altLang="zh-CN" sz="2800" b="1" dirty="0">
                <a:solidFill>
                  <a:schemeClr val="bg1"/>
                </a:solidFill>
              </a:rPr>
              <a:t>1. </a:t>
            </a:r>
            <a:r>
              <a:rPr lang="zh-CN" altLang="en-US" sz="2800" b="1" dirty="0">
                <a:solidFill>
                  <a:schemeClr val="bg1"/>
                </a:solidFill>
              </a:rPr>
              <a:t>研究背景</a:t>
            </a:r>
          </a:p>
        </p:txBody>
      </p:sp>
      <p:sp>
        <p:nvSpPr>
          <p:cNvPr id="34" name="文本框 33">
            <a:extLst>
              <a:ext uri="{FF2B5EF4-FFF2-40B4-BE49-F238E27FC236}">
                <a16:creationId xmlns:a16="http://schemas.microsoft.com/office/drawing/2014/main" id="{EC3CCD4D-F3C2-EA00-6DB0-2FBAA1329217}"/>
              </a:ext>
            </a:extLst>
          </p:cNvPr>
          <p:cNvSpPr txBox="1"/>
          <p:nvPr/>
        </p:nvSpPr>
        <p:spPr>
          <a:xfrm>
            <a:off x="11581846" y="6372880"/>
            <a:ext cx="667304" cy="523220"/>
          </a:xfrm>
          <a:prstGeom prst="rect">
            <a:avLst/>
          </a:prstGeom>
          <a:noFill/>
        </p:spPr>
        <p:txBody>
          <a:bodyPr wrap="square">
            <a:spAutoFit/>
          </a:bodyPr>
          <a:lstStyle/>
          <a:p>
            <a:fld id="{B96A77BD-1F55-4801-AA87-42BE9000531D}" type="slidenum">
              <a:rPr lang="zh-CN" altLang="en-US" sz="2800" b="1" smtClean="0">
                <a:solidFill>
                  <a:srgbClr val="FF0000"/>
                </a:solidFill>
                <a:latin typeface="Times New Roman" panose="02020603050405020304" pitchFamily="18" charset="0"/>
                <a:cs typeface="Times New Roman" panose="02020603050405020304" pitchFamily="18" charset="0"/>
              </a:rPr>
              <a:pPr/>
              <a:t>5</a:t>
            </a:fld>
            <a:r>
              <a:rPr lang="en-US" altLang="zh-CN" sz="1800" b="1" dirty="0">
                <a:solidFill>
                  <a:schemeClr val="tx1"/>
                </a:solidFill>
                <a:latin typeface="Times New Roman" panose="02020603050405020304" pitchFamily="18" charset="0"/>
                <a:cs typeface="Times New Roman" panose="02020603050405020304" pitchFamily="18" charset="0"/>
              </a:rPr>
              <a:t>/20</a:t>
            </a:r>
            <a:endParaRPr lang="zh-CN" altLang="en-US" sz="1800" b="1" dirty="0">
              <a:solidFill>
                <a:schemeClr val="tx1"/>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188DD356-9E7C-86A5-3DCC-256289586744}"/>
              </a:ext>
            </a:extLst>
          </p:cNvPr>
          <p:cNvSpPr txBox="1"/>
          <p:nvPr/>
        </p:nvSpPr>
        <p:spPr>
          <a:xfrm>
            <a:off x="283755" y="769203"/>
            <a:ext cx="4594296" cy="523220"/>
          </a:xfrm>
          <a:prstGeom prst="rect">
            <a:avLst/>
          </a:prstGeom>
          <a:noFill/>
        </p:spPr>
        <p:txBody>
          <a:bodyPr wrap="square" rtlCol="0">
            <a:spAutoFit/>
          </a:bodyPr>
          <a:lstStyle/>
          <a:p>
            <a:pPr marL="342900" indent="-342900">
              <a:buFont typeface="Wingdings" panose="05000000000000000000" pitchFamily="2" charset="2"/>
              <a:buChar char="p"/>
            </a:pPr>
            <a:r>
              <a:rPr lang="zh-CN" altLang="en-US" sz="28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宇生核素的应用</a:t>
            </a:r>
          </a:p>
        </p:txBody>
      </p:sp>
      <p:sp>
        <p:nvSpPr>
          <p:cNvPr id="2" name="文本框 1">
            <a:extLst>
              <a:ext uri="{FF2B5EF4-FFF2-40B4-BE49-F238E27FC236}">
                <a16:creationId xmlns:a16="http://schemas.microsoft.com/office/drawing/2014/main" id="{BEF179C8-E159-5859-3480-B682A1371737}"/>
              </a:ext>
            </a:extLst>
          </p:cNvPr>
          <p:cNvSpPr txBox="1"/>
          <p:nvPr/>
        </p:nvSpPr>
        <p:spPr>
          <a:xfrm>
            <a:off x="283755" y="1421899"/>
            <a:ext cx="9390597" cy="1602105"/>
          </a:xfrm>
          <a:prstGeom prst="rect">
            <a:avLst/>
          </a:prstGeom>
          <a:noFill/>
        </p:spPr>
        <p:txBody>
          <a:bodyPr wrap="square">
            <a:spAutoFit/>
          </a:bodyPr>
          <a:lstStyle/>
          <a:p>
            <a:pPr marL="285750" indent="-285750" algn="just">
              <a:lnSpc>
                <a:spcPct val="150000"/>
              </a:lnSpc>
              <a:buFont typeface="Wingdings" panose="05000000000000000000" pitchFamily="2" charset="2"/>
              <a:buChar char="Ø"/>
            </a:pPr>
            <a:r>
              <a:rPr lang="zh-CN" altLang="en-US" sz="2300" dirty="0">
                <a:latin typeface="黑体" panose="02010609060101010101" pitchFamily="49" charset="-122"/>
                <a:ea typeface="黑体" panose="02010609060101010101" pitchFamily="49" charset="-122"/>
              </a:rPr>
              <a:t>了解太阳</a:t>
            </a:r>
            <a:r>
              <a:rPr lang="en-US" altLang="zh-CN" sz="2300" dirty="0">
                <a:latin typeface="Times New Roman" panose="02020603050405020304" pitchFamily="18" charset="0"/>
                <a:ea typeface="黑体" panose="02010609060101010101" pitchFamily="49" charset="-122"/>
                <a:cs typeface="Times New Roman" panose="02020603050405020304" pitchFamily="18" charset="0"/>
              </a:rPr>
              <a:t>(SCR)</a:t>
            </a:r>
            <a:r>
              <a:rPr lang="zh-CN" altLang="en-US" sz="2300" dirty="0">
                <a:latin typeface="黑体" panose="02010609060101010101" pitchFamily="49" charset="-122"/>
                <a:ea typeface="黑体" panose="02010609060101010101" pitchFamily="49" charset="-122"/>
              </a:rPr>
              <a:t>和银河系宇宙射线</a:t>
            </a:r>
            <a:r>
              <a:rPr lang="en-US" altLang="zh-CN" sz="2300" dirty="0">
                <a:latin typeface="Times New Roman" panose="02020603050405020304" pitchFamily="18" charset="0"/>
                <a:ea typeface="黑体" panose="02010609060101010101" pitchFamily="49" charset="-122"/>
                <a:cs typeface="Times New Roman" panose="02020603050405020304" pitchFamily="18" charset="0"/>
              </a:rPr>
              <a:t>(GCR)</a:t>
            </a:r>
            <a:r>
              <a:rPr lang="zh-CN" altLang="en-US" sz="2300" dirty="0">
                <a:latin typeface="黑体" panose="02010609060101010101" pitchFamily="49" charset="-122"/>
                <a:ea typeface="黑体" panose="02010609060101010101" pitchFamily="49" charset="-122"/>
              </a:rPr>
              <a:t>的通量变化；</a:t>
            </a:r>
            <a:endParaRPr lang="en-US" altLang="zh-CN" sz="2300" dirty="0">
              <a:latin typeface="黑体" panose="02010609060101010101" pitchFamily="49" charset="-122"/>
              <a:ea typeface="黑体" panose="02010609060101010101" pitchFamily="49" charset="-122"/>
            </a:endParaRPr>
          </a:p>
          <a:p>
            <a:pPr marL="285750" indent="-285750" algn="just">
              <a:lnSpc>
                <a:spcPct val="150000"/>
              </a:lnSpc>
              <a:buFont typeface="Wingdings" panose="05000000000000000000" pitchFamily="2" charset="2"/>
              <a:buChar char="Ø"/>
            </a:pPr>
            <a:r>
              <a:rPr lang="zh-CN" altLang="en-US" sz="2300" dirty="0">
                <a:latin typeface="黑体" panose="02010609060101010101" pitchFamily="49" charset="-122"/>
                <a:ea typeface="黑体" panose="02010609060101010101" pitchFamily="49" charset="-122"/>
              </a:rPr>
              <a:t>研究月岩、陨石和小行星等固体物体的暴露历史；</a:t>
            </a:r>
            <a:endParaRPr lang="en-US" altLang="zh-CN" sz="2300" dirty="0">
              <a:latin typeface="黑体" panose="02010609060101010101" pitchFamily="49" charset="-122"/>
              <a:ea typeface="黑体" panose="02010609060101010101" pitchFamily="49" charset="-122"/>
            </a:endParaRPr>
          </a:p>
          <a:p>
            <a:pPr marL="285750" indent="-285750" algn="just">
              <a:lnSpc>
                <a:spcPct val="150000"/>
              </a:lnSpc>
              <a:buFont typeface="Wingdings" panose="05000000000000000000" pitchFamily="2" charset="2"/>
              <a:buChar char="Ø"/>
            </a:pPr>
            <a:r>
              <a:rPr lang="zh-CN" altLang="en-US" sz="2300" dirty="0">
                <a:latin typeface="黑体" panose="02010609060101010101" pitchFamily="49" charset="-122"/>
                <a:ea typeface="黑体" panose="02010609060101010101" pitchFamily="49" charset="-122"/>
              </a:rPr>
              <a:t>用于月壤翻腾历史研究</a:t>
            </a:r>
            <a:endParaRPr lang="en-US" altLang="zh-CN" sz="2300" dirty="0">
              <a:latin typeface="黑体" panose="02010609060101010101" pitchFamily="49" charset="-122"/>
              <a:ea typeface="黑体" panose="02010609060101010101" pitchFamily="49" charset="-122"/>
            </a:endParaRPr>
          </a:p>
        </p:txBody>
      </p:sp>
      <p:sp>
        <p:nvSpPr>
          <p:cNvPr id="8" name="文本框 7">
            <a:extLst>
              <a:ext uri="{FF2B5EF4-FFF2-40B4-BE49-F238E27FC236}">
                <a16:creationId xmlns:a16="http://schemas.microsoft.com/office/drawing/2014/main" id="{51FD159B-1583-140D-408A-EEFEF14B1C49}"/>
              </a:ext>
            </a:extLst>
          </p:cNvPr>
          <p:cNvSpPr txBox="1"/>
          <p:nvPr/>
        </p:nvSpPr>
        <p:spPr>
          <a:xfrm>
            <a:off x="283755" y="3372332"/>
            <a:ext cx="4807726" cy="461665"/>
          </a:xfrm>
          <a:prstGeom prst="rect">
            <a:avLst/>
          </a:prstGeom>
          <a:noFill/>
        </p:spPr>
        <p:txBody>
          <a:bodyPr wrap="none" rtlCol="0">
            <a:spAutoFit/>
          </a:bodyPr>
          <a:lstStyle/>
          <a:p>
            <a:r>
              <a:rPr lang="zh-CN" altLang="en-US" sz="2400" b="1" dirty="0">
                <a:solidFill>
                  <a:srgbClr val="C00000"/>
                </a:solidFill>
                <a:highlight>
                  <a:srgbClr val="00FF00"/>
                </a:highlight>
                <a:latin typeface="黑体" panose="02010609060101010101" pitchFamily="49" charset="-122"/>
                <a:ea typeface="黑体" panose="02010609060101010101" pitchFamily="49" charset="-122"/>
              </a:rPr>
              <a:t>“有用”</a:t>
            </a:r>
            <a:r>
              <a:rPr lang="zh-CN" altLang="en-US" sz="2400" dirty="0">
                <a:highlight>
                  <a:srgbClr val="00FF00"/>
                </a:highlight>
                <a:latin typeface="黑体" panose="02010609060101010101" pitchFamily="49" charset="-122"/>
                <a:ea typeface="黑体" panose="02010609060101010101" pitchFamily="49" charset="-122"/>
              </a:rPr>
              <a:t>宇宙成因核素判别条件：</a:t>
            </a:r>
          </a:p>
        </p:txBody>
      </p:sp>
      <p:sp>
        <p:nvSpPr>
          <p:cNvPr id="9" name="文本框 8">
            <a:extLst>
              <a:ext uri="{FF2B5EF4-FFF2-40B4-BE49-F238E27FC236}">
                <a16:creationId xmlns:a16="http://schemas.microsoft.com/office/drawing/2014/main" id="{7A5D1CF4-B6A3-36B3-3AC3-67FE0A4910BF}"/>
              </a:ext>
            </a:extLst>
          </p:cNvPr>
          <p:cNvSpPr txBox="1"/>
          <p:nvPr/>
        </p:nvSpPr>
        <p:spPr>
          <a:xfrm>
            <a:off x="283755" y="3615145"/>
            <a:ext cx="5422101" cy="2591094"/>
          </a:xfrm>
          <a:prstGeom prst="rect">
            <a:avLst/>
          </a:prstGeom>
          <a:noFill/>
        </p:spPr>
        <p:txBody>
          <a:bodyPr wrap="square" rtlCol="0">
            <a:spAutoFit/>
          </a:bodyPr>
          <a:lstStyle/>
          <a:p>
            <a:endParaRPr lang="en-US" altLang="zh-CN" sz="2400" dirty="0">
              <a:solidFill>
                <a:srgbClr val="0000FF"/>
              </a:solidFill>
              <a:latin typeface="黑体" panose="02010609060101010101" pitchFamily="49" charset="-122"/>
              <a:ea typeface="黑体" panose="02010609060101010101" pitchFamily="49" charset="-122"/>
            </a:endParaRPr>
          </a:p>
          <a:p>
            <a:pPr marL="342900" indent="-342900">
              <a:lnSpc>
                <a:spcPct val="150000"/>
              </a:lnSpc>
              <a:buFont typeface="Wingdings" panose="05000000000000000000" pitchFamily="2" charset="2"/>
              <a:buChar char="Ø"/>
            </a:pPr>
            <a:r>
              <a:rPr lang="zh-CN" altLang="en-US" sz="2400" dirty="0">
                <a:latin typeface="黑体" panose="02010609060101010101" pitchFamily="49" charset="-122"/>
                <a:ea typeface="黑体" panose="02010609060101010101" pitchFamily="49" charset="-122"/>
              </a:rPr>
              <a:t>在地质材料中</a:t>
            </a:r>
            <a:r>
              <a:rPr lang="zh-CN" altLang="en-US" sz="2400" dirty="0">
                <a:solidFill>
                  <a:srgbClr val="C00000"/>
                </a:solidFill>
                <a:latin typeface="黑体" panose="02010609060101010101" pitchFamily="49" charset="-122"/>
                <a:ea typeface="黑体" panose="02010609060101010101" pitchFamily="49" charset="-122"/>
              </a:rPr>
              <a:t>自然罕见且有所保留</a:t>
            </a:r>
            <a:r>
              <a:rPr lang="zh-CN" altLang="en-US" sz="2400" dirty="0">
                <a:latin typeface="黑体" panose="02010609060101010101" pitchFamily="49" charset="-122"/>
                <a:ea typeface="黑体" panose="02010609060101010101" pitchFamily="49" charset="-122"/>
              </a:rPr>
              <a:t>；</a:t>
            </a:r>
            <a:endParaRPr lang="en-US" altLang="zh-CN" sz="2400" dirty="0">
              <a:latin typeface="黑体" panose="02010609060101010101" pitchFamily="49" charset="-122"/>
              <a:ea typeface="黑体" panose="02010609060101010101" pitchFamily="49" charset="-122"/>
            </a:endParaRPr>
          </a:p>
          <a:p>
            <a:pPr marL="342900" indent="-342900">
              <a:lnSpc>
                <a:spcPct val="150000"/>
              </a:lnSpc>
              <a:buFont typeface="Wingdings" panose="05000000000000000000" pitchFamily="2" charset="2"/>
              <a:buChar char="Ø"/>
            </a:pPr>
            <a:r>
              <a:rPr lang="zh-CN" altLang="en-US" sz="2400" dirty="0">
                <a:latin typeface="黑体" panose="02010609060101010101" pitchFamily="49" charset="-122"/>
                <a:ea typeface="黑体" panose="02010609060101010101" pitchFamily="49" charset="-122"/>
              </a:rPr>
              <a:t>稳定或者长寿命的放射性核素；</a:t>
            </a:r>
            <a:endParaRPr lang="en-US" altLang="zh-CN" sz="2400" dirty="0">
              <a:latin typeface="黑体" panose="02010609060101010101" pitchFamily="49" charset="-122"/>
              <a:ea typeface="黑体" panose="02010609060101010101" pitchFamily="49" charset="-122"/>
            </a:endParaRPr>
          </a:p>
          <a:p>
            <a:pPr marL="342900" indent="-342900">
              <a:lnSpc>
                <a:spcPct val="150000"/>
              </a:lnSpc>
              <a:buFont typeface="Wingdings" panose="05000000000000000000" pitchFamily="2" charset="2"/>
              <a:buChar char="Ø"/>
            </a:pPr>
            <a:r>
              <a:rPr lang="zh-CN" altLang="en-US" sz="2400" dirty="0">
                <a:latin typeface="黑体" panose="02010609060101010101" pitchFamily="49" charset="-122"/>
                <a:ea typeface="黑体" panose="02010609060101010101" pitchFamily="49" charset="-122"/>
              </a:rPr>
              <a:t>产生的</a:t>
            </a:r>
            <a:r>
              <a:rPr lang="zh-CN" altLang="en-US" sz="2400" b="1" dirty="0">
                <a:solidFill>
                  <a:srgbClr val="C00000"/>
                </a:solidFill>
                <a:latin typeface="黑体" panose="02010609060101010101" pitchFamily="49" charset="-122"/>
                <a:ea typeface="黑体" panose="02010609060101010101" pitchFamily="49" charset="-122"/>
              </a:rPr>
              <a:t>干扰</a:t>
            </a:r>
            <a:r>
              <a:rPr lang="zh-CN" altLang="en-US" sz="2400" b="1" dirty="0">
                <a:latin typeface="黑体" panose="02010609060101010101" pitchFamily="49" charset="-122"/>
                <a:ea typeface="黑体" panose="02010609060101010101" pitchFamily="49" charset="-122"/>
              </a:rPr>
              <a:t>可</a:t>
            </a:r>
            <a:r>
              <a:rPr lang="zh-CN" altLang="en-US" sz="2400" dirty="0">
                <a:latin typeface="黑体" panose="02010609060101010101" pitchFamily="49" charset="-122"/>
                <a:ea typeface="黑体" panose="02010609060101010101" pitchFamily="49" charset="-122"/>
              </a:rPr>
              <a:t>以用分析方法</a:t>
            </a:r>
            <a:r>
              <a:rPr lang="zh-CN" altLang="en-US" sz="2400" b="1" dirty="0">
                <a:solidFill>
                  <a:srgbClr val="C00000"/>
                </a:solidFill>
                <a:latin typeface="黑体" panose="02010609060101010101" pitchFamily="49" charset="-122"/>
                <a:ea typeface="黑体" panose="02010609060101010101" pitchFamily="49" charset="-122"/>
              </a:rPr>
              <a:t>解决</a:t>
            </a:r>
            <a:r>
              <a:rPr lang="zh-CN" altLang="en-US" sz="2400" dirty="0">
                <a:latin typeface="黑体" panose="02010609060101010101" pitchFamily="49" charset="-122"/>
                <a:ea typeface="黑体" panose="02010609060101010101" pitchFamily="49" charset="-122"/>
              </a:rPr>
              <a:t>；</a:t>
            </a:r>
            <a:endParaRPr lang="en-US" altLang="zh-CN" sz="2400" dirty="0">
              <a:latin typeface="黑体" panose="02010609060101010101" pitchFamily="49" charset="-122"/>
              <a:ea typeface="黑体" panose="02010609060101010101" pitchFamily="49" charset="-122"/>
            </a:endParaRPr>
          </a:p>
          <a:p>
            <a:pPr marL="342900" indent="-342900">
              <a:lnSpc>
                <a:spcPct val="150000"/>
              </a:lnSpc>
              <a:buFont typeface="Wingdings" panose="05000000000000000000" pitchFamily="2" charset="2"/>
              <a:buChar char="Ø"/>
            </a:pPr>
            <a:r>
              <a:rPr lang="zh-CN" altLang="en-US" sz="2400" b="1" dirty="0">
                <a:solidFill>
                  <a:srgbClr val="C00000"/>
                </a:solidFill>
                <a:latin typeface="黑体" panose="02010609060101010101" pitchFamily="49" charset="-122"/>
                <a:ea typeface="黑体" panose="02010609060101010101" pitchFamily="49" charset="-122"/>
              </a:rPr>
              <a:t>明晰</a:t>
            </a:r>
            <a:r>
              <a:rPr lang="zh-CN" altLang="en-US" sz="2400" dirty="0">
                <a:latin typeface="黑体" panose="02010609060101010101" pitchFamily="49" charset="-122"/>
                <a:ea typeface="黑体" panose="02010609060101010101" pitchFamily="49" charset="-122"/>
              </a:rPr>
              <a:t>核素的产生机制。</a:t>
            </a:r>
            <a:endParaRPr lang="en-US" altLang="zh-CN" sz="2400" dirty="0">
              <a:latin typeface="黑体" panose="02010609060101010101" pitchFamily="49" charset="-122"/>
              <a:ea typeface="黑体" panose="02010609060101010101" pitchFamily="49" charset="-122"/>
            </a:endParaRPr>
          </a:p>
        </p:txBody>
      </p:sp>
      <p:pic>
        <p:nvPicPr>
          <p:cNvPr id="10" name="图片 9">
            <a:extLst>
              <a:ext uri="{FF2B5EF4-FFF2-40B4-BE49-F238E27FC236}">
                <a16:creationId xmlns:a16="http://schemas.microsoft.com/office/drawing/2014/main" id="{CF7999D4-4D62-915F-3AF7-A7CFEACE2688}"/>
              </a:ext>
            </a:extLst>
          </p:cNvPr>
          <p:cNvPicPr>
            <a:picLocks noChangeAspect="1"/>
          </p:cNvPicPr>
          <p:nvPr/>
        </p:nvPicPr>
        <p:blipFill>
          <a:blip r:embed="rId3"/>
          <a:stretch>
            <a:fillRect/>
          </a:stretch>
        </p:blipFill>
        <p:spPr>
          <a:xfrm>
            <a:off x="6278671" y="2861280"/>
            <a:ext cx="4828450" cy="3511600"/>
          </a:xfrm>
          <a:prstGeom prst="rect">
            <a:avLst/>
          </a:prstGeom>
        </p:spPr>
      </p:pic>
    </p:spTree>
    <p:extLst>
      <p:ext uri="{BB962C8B-B14F-4D97-AF65-F5344CB8AC3E}">
        <p14:creationId xmlns:p14="http://schemas.microsoft.com/office/powerpoint/2010/main" val="35894633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CB070-B746-977C-D924-4C43AECA9642}"/>
            </a:ext>
          </a:extLst>
        </p:cNvPr>
        <p:cNvGrpSpPr/>
        <p:nvPr/>
      </p:nvGrpSpPr>
      <p:grpSpPr>
        <a:xfrm>
          <a:off x="0" y="0"/>
          <a:ext cx="0" cy="0"/>
          <a:chOff x="0" y="0"/>
          <a:chExt cx="0" cy="0"/>
        </a:xfrm>
      </p:grpSpPr>
      <p:sp>
        <p:nvSpPr>
          <p:cNvPr id="5" name="文本框 4">
            <a:extLst>
              <a:ext uri="{FF2B5EF4-FFF2-40B4-BE49-F238E27FC236}">
                <a16:creationId xmlns:a16="http://schemas.microsoft.com/office/drawing/2014/main" id="{94AFD69C-8D6B-4AA4-2D52-396128067E10}"/>
              </a:ext>
            </a:extLst>
          </p:cNvPr>
          <p:cNvSpPr txBox="1"/>
          <p:nvPr/>
        </p:nvSpPr>
        <p:spPr>
          <a:xfrm>
            <a:off x="88595" y="39928"/>
            <a:ext cx="3413218" cy="523220"/>
          </a:xfrm>
          <a:prstGeom prst="rect">
            <a:avLst/>
          </a:prstGeom>
          <a:noFill/>
        </p:spPr>
        <p:txBody>
          <a:bodyPr wrap="square" rtlCol="0">
            <a:spAutoFit/>
          </a:bodyPr>
          <a:lstStyle/>
          <a:p>
            <a:r>
              <a:rPr lang="en-US" altLang="zh-CN" sz="2800" b="1" dirty="0">
                <a:solidFill>
                  <a:schemeClr val="bg1"/>
                </a:solidFill>
              </a:rPr>
              <a:t>1. </a:t>
            </a:r>
            <a:r>
              <a:rPr lang="zh-CN" altLang="en-US" sz="2800" b="1" dirty="0">
                <a:solidFill>
                  <a:schemeClr val="bg1"/>
                </a:solidFill>
              </a:rPr>
              <a:t>研究背景</a:t>
            </a:r>
          </a:p>
        </p:txBody>
      </p:sp>
      <p:sp>
        <p:nvSpPr>
          <p:cNvPr id="34" name="文本框 33">
            <a:extLst>
              <a:ext uri="{FF2B5EF4-FFF2-40B4-BE49-F238E27FC236}">
                <a16:creationId xmlns:a16="http://schemas.microsoft.com/office/drawing/2014/main" id="{9CBA2A50-13F5-BEE7-8F8A-188DB0FBEBF4}"/>
              </a:ext>
            </a:extLst>
          </p:cNvPr>
          <p:cNvSpPr txBox="1"/>
          <p:nvPr/>
        </p:nvSpPr>
        <p:spPr>
          <a:xfrm>
            <a:off x="11581846" y="6372880"/>
            <a:ext cx="667304" cy="523220"/>
          </a:xfrm>
          <a:prstGeom prst="rect">
            <a:avLst/>
          </a:prstGeom>
          <a:noFill/>
        </p:spPr>
        <p:txBody>
          <a:bodyPr wrap="square">
            <a:spAutoFit/>
          </a:bodyPr>
          <a:lstStyle/>
          <a:p>
            <a:fld id="{B96A77BD-1F55-4801-AA87-42BE9000531D}" type="slidenum">
              <a:rPr lang="zh-CN" altLang="en-US" sz="2800" b="1" smtClean="0">
                <a:solidFill>
                  <a:srgbClr val="FF0000"/>
                </a:solidFill>
                <a:latin typeface="Times New Roman" panose="02020603050405020304" pitchFamily="18" charset="0"/>
                <a:cs typeface="Times New Roman" panose="02020603050405020304" pitchFamily="18" charset="0"/>
              </a:rPr>
              <a:pPr/>
              <a:t>6</a:t>
            </a:fld>
            <a:r>
              <a:rPr lang="en-US" altLang="zh-CN" sz="1800" b="1" dirty="0">
                <a:solidFill>
                  <a:schemeClr val="tx1"/>
                </a:solidFill>
                <a:latin typeface="Times New Roman" panose="02020603050405020304" pitchFamily="18" charset="0"/>
                <a:cs typeface="Times New Roman" panose="02020603050405020304" pitchFamily="18" charset="0"/>
              </a:rPr>
              <a:t>/20</a:t>
            </a:r>
            <a:endParaRPr lang="zh-CN" altLang="en-US" sz="1800" b="1" dirty="0">
              <a:solidFill>
                <a:schemeClr val="tx1"/>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E94FA345-7855-A01D-35A1-D462F39FEB53}"/>
              </a:ext>
            </a:extLst>
          </p:cNvPr>
          <p:cNvSpPr txBox="1"/>
          <p:nvPr/>
        </p:nvSpPr>
        <p:spPr>
          <a:xfrm>
            <a:off x="283755" y="769203"/>
            <a:ext cx="4594296" cy="523220"/>
          </a:xfrm>
          <a:prstGeom prst="rect">
            <a:avLst/>
          </a:prstGeom>
          <a:noFill/>
        </p:spPr>
        <p:txBody>
          <a:bodyPr wrap="square" rtlCol="0">
            <a:spAutoFit/>
          </a:bodyPr>
          <a:lstStyle/>
          <a:p>
            <a:pPr marL="342900" indent="-342900">
              <a:buFont typeface="Wingdings" panose="05000000000000000000" pitchFamily="2" charset="2"/>
              <a:buChar char="p"/>
            </a:pPr>
            <a:r>
              <a:rPr lang="zh-CN" altLang="en-US" sz="28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宇生核素产率计算公式</a:t>
            </a:r>
          </a:p>
        </p:txBody>
      </p:sp>
      <p:pic>
        <p:nvPicPr>
          <p:cNvPr id="8" name="图片 7">
            <a:extLst>
              <a:ext uri="{FF2B5EF4-FFF2-40B4-BE49-F238E27FC236}">
                <a16:creationId xmlns:a16="http://schemas.microsoft.com/office/drawing/2014/main" id="{5E242D48-A18E-DD4E-57DC-DAD5EEF8EA3C}"/>
              </a:ext>
            </a:extLst>
          </p:cNvPr>
          <p:cNvPicPr>
            <a:picLocks noChangeAspect="1"/>
          </p:cNvPicPr>
          <p:nvPr/>
        </p:nvPicPr>
        <p:blipFill>
          <a:blip r:embed="rId3"/>
          <a:stretch>
            <a:fillRect/>
          </a:stretch>
        </p:blipFill>
        <p:spPr>
          <a:xfrm>
            <a:off x="3932210" y="2063496"/>
            <a:ext cx="4067175" cy="609600"/>
          </a:xfrm>
          <a:prstGeom prst="rect">
            <a:avLst/>
          </a:prstGeom>
        </p:spPr>
      </p:pic>
      <p:sp>
        <p:nvSpPr>
          <p:cNvPr id="10" name="文本框 9">
            <a:extLst>
              <a:ext uri="{FF2B5EF4-FFF2-40B4-BE49-F238E27FC236}">
                <a16:creationId xmlns:a16="http://schemas.microsoft.com/office/drawing/2014/main" id="{90E98395-B1A3-91F3-0988-757B0CE7FF14}"/>
              </a:ext>
            </a:extLst>
          </p:cNvPr>
          <p:cNvSpPr txBox="1"/>
          <p:nvPr/>
        </p:nvSpPr>
        <p:spPr>
          <a:xfrm>
            <a:off x="466634" y="1417165"/>
            <a:ext cx="5193502" cy="400110"/>
          </a:xfrm>
          <a:prstGeom prst="rect">
            <a:avLst/>
          </a:prstGeom>
          <a:noFill/>
        </p:spPr>
        <p:txBody>
          <a:bodyPr wrap="square">
            <a:spAutoFit/>
          </a:bodyPr>
          <a:lstStyle/>
          <a:p>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特定深度</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d</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处某核反应的产率</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P(d)</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计算公式：</a:t>
            </a:r>
          </a:p>
        </p:txBody>
      </p:sp>
      <p:sp>
        <p:nvSpPr>
          <p:cNvPr id="13" name="文本框 12">
            <a:extLst>
              <a:ext uri="{FF2B5EF4-FFF2-40B4-BE49-F238E27FC236}">
                <a16:creationId xmlns:a16="http://schemas.microsoft.com/office/drawing/2014/main" id="{904D6617-160E-41DB-58E8-2AF48C53A5AD}"/>
              </a:ext>
            </a:extLst>
          </p:cNvPr>
          <p:cNvSpPr txBox="1"/>
          <p:nvPr/>
        </p:nvSpPr>
        <p:spPr>
          <a:xfrm>
            <a:off x="466634" y="2859393"/>
            <a:ext cx="11283696" cy="646331"/>
          </a:xfrm>
          <a:prstGeom prst="rect">
            <a:avLst/>
          </a:prstGeom>
          <a:noFill/>
        </p:spPr>
        <p:txBody>
          <a:bodyPr wrap="square">
            <a:spAutoFit/>
          </a:bodyPr>
          <a:lstStyle/>
          <a:p>
            <a:r>
              <a:rPr lang="zh-CN" altLang="en-US" dirty="0">
                <a:latin typeface="Times New Roman" panose="02020603050405020304" pitchFamily="18" charset="0"/>
                <a:ea typeface="黑体" panose="02010609060101010101" pitchFamily="49" charset="-122"/>
                <a:cs typeface="Times New Roman" panose="02020603050405020304" pitchFamily="18" charset="0"/>
              </a:rPr>
              <a:t>其中，</a:t>
            </a:r>
            <a:r>
              <a:rPr lang="el-GR" altLang="zh-CN"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σ</a:t>
            </a:r>
            <a:r>
              <a:rPr lang="en-US" altLang="zh-CN"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(E)</a:t>
            </a:r>
            <a:r>
              <a:rPr lang="zh-CN" altLang="en-US"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为该反应的激发函数</a:t>
            </a:r>
            <a:r>
              <a:rPr lang="zh-CN" altLang="en-US"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dirty="0">
                <a:latin typeface="Times New Roman" panose="02020603050405020304" pitchFamily="18" charset="0"/>
                <a:ea typeface="黑体" panose="02010609060101010101" pitchFamily="49" charset="-122"/>
                <a:cs typeface="Times New Roman" panose="02020603050405020304" pitchFamily="18" charset="0"/>
              </a:rPr>
              <a:t>N</a:t>
            </a:r>
            <a:r>
              <a:rPr lang="zh-CN" altLang="en-US" dirty="0">
                <a:latin typeface="Times New Roman" panose="02020603050405020304" pitchFamily="18" charset="0"/>
                <a:ea typeface="黑体" panose="02010609060101010101" pitchFamily="49" charset="-122"/>
                <a:cs typeface="Times New Roman" panose="02020603050405020304" pitchFamily="18" charset="0"/>
              </a:rPr>
              <a:t>为单位质量的目标原子数，（</a:t>
            </a:r>
            <a:r>
              <a:rPr lang="en-US" altLang="zh-CN" dirty="0" err="1">
                <a:latin typeface="Times New Roman" panose="02020603050405020304" pitchFamily="18" charset="0"/>
                <a:ea typeface="黑体" panose="02010609060101010101" pitchFamily="49" charset="-122"/>
                <a:cs typeface="Times New Roman" panose="02020603050405020304" pitchFamily="18" charset="0"/>
              </a:rPr>
              <a:t>dJ</a:t>
            </a:r>
            <a:r>
              <a:rPr lang="en-US" altLang="zh-CN"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dirty="0" err="1">
                <a:latin typeface="Times New Roman" panose="02020603050405020304" pitchFamily="18" charset="0"/>
                <a:ea typeface="黑体" panose="02010609060101010101" pitchFamily="49" charset="-122"/>
                <a:cs typeface="Times New Roman" panose="02020603050405020304" pitchFamily="18" charset="0"/>
              </a:rPr>
              <a:t>dE</a:t>
            </a:r>
            <a:r>
              <a:rPr lang="en-US" altLang="zh-CN" dirty="0">
                <a:latin typeface="Times New Roman" panose="02020603050405020304" pitchFamily="18" charset="0"/>
                <a:ea typeface="黑体" panose="02010609060101010101" pitchFamily="49" charset="-122"/>
                <a:cs typeface="Times New Roman" panose="02020603050405020304" pitchFamily="18" charset="0"/>
              </a:rPr>
              <a:t>)(E, d)</a:t>
            </a:r>
            <a:r>
              <a:rPr lang="zh-CN" altLang="en-US" dirty="0">
                <a:latin typeface="Times New Roman" panose="02020603050405020304" pitchFamily="18" charset="0"/>
                <a:ea typeface="黑体" panose="02010609060101010101" pitchFamily="49" charset="-122"/>
                <a:cs typeface="Times New Roman" panose="02020603050405020304" pitchFamily="18" charset="0"/>
              </a:rPr>
              <a:t>为该深度处强相互作用粒子的微分通量。</a:t>
            </a:r>
          </a:p>
        </p:txBody>
      </p:sp>
      <p:sp>
        <p:nvSpPr>
          <p:cNvPr id="20" name="文本框 19">
            <a:extLst>
              <a:ext uri="{FF2B5EF4-FFF2-40B4-BE49-F238E27FC236}">
                <a16:creationId xmlns:a16="http://schemas.microsoft.com/office/drawing/2014/main" id="{A64C7B4E-61F3-3F6E-E4E0-1C796807BA4B}"/>
              </a:ext>
            </a:extLst>
          </p:cNvPr>
          <p:cNvSpPr txBox="1"/>
          <p:nvPr/>
        </p:nvSpPr>
        <p:spPr>
          <a:xfrm>
            <a:off x="3575304" y="3828421"/>
            <a:ext cx="8175026" cy="2221762"/>
          </a:xfrm>
          <a:prstGeom prst="rect">
            <a:avLst/>
          </a:prstGeom>
          <a:noFill/>
        </p:spPr>
        <p:txBody>
          <a:bodyPr wrap="square">
            <a:spAutoFit/>
          </a:bodyPr>
          <a:lstStyle/>
          <a:p>
            <a:pPr>
              <a:lnSpc>
                <a:spcPct val="150000"/>
              </a:lnSpc>
            </a:pPr>
            <a:r>
              <a:rPr lang="zh-CN" altLang="en-US" sz="24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当且仅当所有宇宙射线粒子与月球岩石中发现的所有元素相互作用的截面都是众所周知的</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，深度剖面的精确分析才有可能实现。因为</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98%</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的太阳宇宙射线和</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87%</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的银河宇宙射线是质子，目前主要关注质子产生宇生核素的截面。</a:t>
            </a:r>
          </a:p>
        </p:txBody>
      </p:sp>
      <p:pic>
        <p:nvPicPr>
          <p:cNvPr id="21" name="图片 20">
            <a:extLst>
              <a:ext uri="{FF2B5EF4-FFF2-40B4-BE49-F238E27FC236}">
                <a16:creationId xmlns:a16="http://schemas.microsoft.com/office/drawing/2014/main" id="{D63FC3D2-CC19-84ED-25C4-6C209C8F90A2}"/>
              </a:ext>
            </a:extLst>
          </p:cNvPr>
          <p:cNvPicPr>
            <a:picLocks noChangeAspect="1"/>
          </p:cNvPicPr>
          <p:nvPr/>
        </p:nvPicPr>
        <p:blipFill>
          <a:blip r:embed="rId4"/>
          <a:stretch>
            <a:fillRect/>
          </a:stretch>
        </p:blipFill>
        <p:spPr>
          <a:xfrm>
            <a:off x="494914" y="3596645"/>
            <a:ext cx="2608629" cy="3037845"/>
          </a:xfrm>
          <a:prstGeom prst="rect">
            <a:avLst/>
          </a:prstGeom>
        </p:spPr>
      </p:pic>
      <p:sp>
        <p:nvSpPr>
          <p:cNvPr id="2" name="矩形 1">
            <a:extLst>
              <a:ext uri="{FF2B5EF4-FFF2-40B4-BE49-F238E27FC236}">
                <a16:creationId xmlns:a16="http://schemas.microsoft.com/office/drawing/2014/main" id="{A89C1038-7E4F-A283-6EB0-DD396970E58D}"/>
              </a:ext>
            </a:extLst>
          </p:cNvPr>
          <p:cNvSpPr/>
          <p:nvPr/>
        </p:nvSpPr>
        <p:spPr>
          <a:xfrm>
            <a:off x="6409944" y="2063496"/>
            <a:ext cx="466344" cy="609600"/>
          </a:xfrm>
          <a:prstGeom prst="rect">
            <a:avLst/>
          </a:prstGeom>
          <a:no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66987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A268A-6D5D-077A-B369-A212B5E16D61}"/>
            </a:ext>
          </a:extLst>
        </p:cNvPr>
        <p:cNvGrpSpPr/>
        <p:nvPr/>
      </p:nvGrpSpPr>
      <p:grpSpPr>
        <a:xfrm>
          <a:off x="0" y="0"/>
          <a:ext cx="0" cy="0"/>
          <a:chOff x="0" y="0"/>
          <a:chExt cx="0" cy="0"/>
        </a:xfrm>
      </p:grpSpPr>
      <p:sp>
        <p:nvSpPr>
          <p:cNvPr id="5" name="文本框 4">
            <a:extLst>
              <a:ext uri="{FF2B5EF4-FFF2-40B4-BE49-F238E27FC236}">
                <a16:creationId xmlns:a16="http://schemas.microsoft.com/office/drawing/2014/main" id="{E7DBACEB-5D1D-1ED4-0AB8-CBF4750F545C}"/>
              </a:ext>
            </a:extLst>
          </p:cNvPr>
          <p:cNvSpPr txBox="1"/>
          <p:nvPr/>
        </p:nvSpPr>
        <p:spPr>
          <a:xfrm>
            <a:off x="88595" y="39928"/>
            <a:ext cx="3413218" cy="523220"/>
          </a:xfrm>
          <a:prstGeom prst="rect">
            <a:avLst/>
          </a:prstGeom>
          <a:noFill/>
        </p:spPr>
        <p:txBody>
          <a:bodyPr wrap="square" rtlCol="0">
            <a:spAutoFit/>
          </a:bodyPr>
          <a:lstStyle/>
          <a:p>
            <a:r>
              <a:rPr lang="en-US" altLang="zh-CN" sz="2800" b="1" dirty="0">
                <a:solidFill>
                  <a:schemeClr val="bg1"/>
                </a:solidFill>
              </a:rPr>
              <a:t>1. </a:t>
            </a:r>
            <a:r>
              <a:rPr lang="zh-CN" altLang="en-US" sz="2800" b="1" dirty="0">
                <a:solidFill>
                  <a:schemeClr val="bg1"/>
                </a:solidFill>
              </a:rPr>
              <a:t>研究背景</a:t>
            </a:r>
          </a:p>
        </p:txBody>
      </p:sp>
      <p:sp>
        <p:nvSpPr>
          <p:cNvPr id="34" name="文本框 33">
            <a:extLst>
              <a:ext uri="{FF2B5EF4-FFF2-40B4-BE49-F238E27FC236}">
                <a16:creationId xmlns:a16="http://schemas.microsoft.com/office/drawing/2014/main" id="{B48BE717-413F-ACF4-9DA8-54526CAFFCE3}"/>
              </a:ext>
            </a:extLst>
          </p:cNvPr>
          <p:cNvSpPr txBox="1"/>
          <p:nvPr/>
        </p:nvSpPr>
        <p:spPr>
          <a:xfrm>
            <a:off x="11334539" y="6372880"/>
            <a:ext cx="914611" cy="523220"/>
          </a:xfrm>
          <a:prstGeom prst="rect">
            <a:avLst/>
          </a:prstGeom>
          <a:noFill/>
        </p:spPr>
        <p:txBody>
          <a:bodyPr wrap="square">
            <a:spAutoFit/>
          </a:bodyPr>
          <a:lstStyle/>
          <a:p>
            <a:fld id="{B96A77BD-1F55-4801-AA87-42BE9000531D}" type="slidenum">
              <a:rPr lang="zh-CN" altLang="en-US" sz="2800" b="1" smtClean="0">
                <a:solidFill>
                  <a:srgbClr val="FF0000"/>
                </a:solidFill>
                <a:latin typeface="Times New Roman" panose="02020603050405020304" pitchFamily="18" charset="0"/>
                <a:cs typeface="Times New Roman" panose="02020603050405020304" pitchFamily="18" charset="0"/>
              </a:rPr>
              <a:pPr/>
              <a:t>7</a:t>
            </a:fld>
            <a:r>
              <a:rPr lang="en-US" altLang="zh-CN" sz="1800" b="1" dirty="0">
                <a:solidFill>
                  <a:schemeClr val="tx1"/>
                </a:solidFill>
                <a:latin typeface="Times New Roman" panose="02020603050405020304" pitchFamily="18" charset="0"/>
                <a:cs typeface="Times New Roman" panose="02020603050405020304" pitchFamily="18" charset="0"/>
              </a:rPr>
              <a:t>/20</a:t>
            </a:r>
            <a:endParaRPr lang="zh-CN" altLang="en-US" sz="1800" b="1" dirty="0">
              <a:solidFill>
                <a:schemeClr val="tx1"/>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56BB118C-F6F2-BEEB-FD47-6F38E881A73C}"/>
              </a:ext>
            </a:extLst>
          </p:cNvPr>
          <p:cNvSpPr txBox="1"/>
          <p:nvPr/>
        </p:nvSpPr>
        <p:spPr>
          <a:xfrm>
            <a:off x="283754" y="769203"/>
            <a:ext cx="5065485" cy="523220"/>
          </a:xfrm>
          <a:prstGeom prst="rect">
            <a:avLst/>
          </a:prstGeom>
          <a:noFill/>
        </p:spPr>
        <p:txBody>
          <a:bodyPr wrap="square" rtlCol="0">
            <a:spAutoFit/>
          </a:bodyPr>
          <a:lstStyle/>
          <a:p>
            <a:pPr marL="342900" indent="-342900">
              <a:buFont typeface="Wingdings" panose="05000000000000000000" pitchFamily="2" charset="2"/>
              <a:buChar char="p"/>
            </a:pPr>
            <a:r>
              <a:rPr lang="zh-CN" altLang="en-US" sz="28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中高能质子核反应数据现状</a:t>
            </a:r>
          </a:p>
        </p:txBody>
      </p:sp>
      <p:sp>
        <p:nvSpPr>
          <p:cNvPr id="3" name="文本框 2">
            <a:extLst>
              <a:ext uri="{FF2B5EF4-FFF2-40B4-BE49-F238E27FC236}">
                <a16:creationId xmlns:a16="http://schemas.microsoft.com/office/drawing/2014/main" id="{9E4573B8-A2A3-AC4B-5697-C0B094927C85}"/>
              </a:ext>
            </a:extLst>
          </p:cNvPr>
          <p:cNvSpPr txBox="1"/>
          <p:nvPr/>
        </p:nvSpPr>
        <p:spPr>
          <a:xfrm>
            <a:off x="472272" y="1230868"/>
            <a:ext cx="11369208" cy="2328523"/>
          </a:xfrm>
          <a:prstGeom prst="rect">
            <a:avLst/>
          </a:prstGeom>
          <a:noFill/>
        </p:spPr>
        <p:txBody>
          <a:bodyPr wrap="square">
            <a:spAutoFit/>
          </a:bodyPr>
          <a:lstStyle/>
          <a:p>
            <a:pPr>
              <a:lnSpc>
                <a:spcPct val="150000"/>
              </a:lnSpc>
            </a:pPr>
            <a:r>
              <a:rPr lang="zh-CN" altLang="en-US" sz="2000" dirty="0">
                <a:latin typeface="黑体" panose="02010609060101010101" pitchFamily="49" charset="-122"/>
                <a:ea typeface="黑体" panose="02010609060101010101" pitchFamily="49" charset="-122"/>
              </a:rPr>
              <a:t>尽管在过去数十年里已经有部分实验数据，但对中高能带电粒子诱发核反应截面的测量仍存在不足。</a:t>
            </a:r>
            <a:endParaRPr lang="en-US" altLang="zh-CN" sz="2000" dirty="0">
              <a:latin typeface="黑体" panose="02010609060101010101" pitchFamily="49" charset="-122"/>
              <a:ea typeface="黑体" panose="02010609060101010101" pitchFamily="49" charset="-122"/>
            </a:endParaRPr>
          </a:p>
          <a:p>
            <a:pPr marL="342900" indent="-342900">
              <a:lnSpc>
                <a:spcPct val="150000"/>
              </a:lnSpc>
              <a:buFont typeface="Wingdings" panose="05000000000000000000" pitchFamily="2" charset="2"/>
              <a:buChar char="p"/>
            </a:pPr>
            <a:r>
              <a:rPr lang="zh-CN" altLang="en-US" sz="2000" dirty="0">
                <a:latin typeface="黑体" panose="02010609060101010101" pitchFamily="49" charset="-122"/>
                <a:ea typeface="黑体" panose="02010609060101010101" pitchFamily="49" charset="-122"/>
              </a:rPr>
              <a:t>在靶</a:t>
            </a: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元素的覆盖范围以及粒子能量方面不完整；</a:t>
            </a:r>
            <a:endParaRPr lang="en-US" altLang="zh-CN" sz="2000" dirty="0">
              <a:latin typeface="黑体" panose="02010609060101010101" pitchFamily="49" charset="-122"/>
              <a:ea typeface="黑体" panose="02010609060101010101" pitchFamily="49" charset="-122"/>
            </a:endParaRPr>
          </a:p>
          <a:p>
            <a:pPr marL="342900" indent="-342900">
              <a:lnSpc>
                <a:spcPct val="150000"/>
              </a:lnSpc>
              <a:buFont typeface="Wingdings" panose="05000000000000000000" pitchFamily="2" charset="2"/>
              <a:buChar char="p"/>
            </a:pPr>
            <a:r>
              <a:rPr lang="zh-CN" altLang="en-US" sz="2000" dirty="0">
                <a:latin typeface="黑体" panose="02010609060101010101" pitchFamily="49" charset="-122"/>
                <a:ea typeface="黑体" panose="02010609060101010101" pitchFamily="49" charset="-122"/>
              </a:rPr>
              <a:t>缺乏关于长寿命放射性核素、稳定核素和远离</a:t>
            </a:r>
            <a:r>
              <a:rPr lang="en-US" altLang="zh-CN" sz="2000" dirty="0">
                <a:latin typeface="黑体" panose="02010609060101010101" pitchFamily="49" charset="-122"/>
                <a:ea typeface="黑体" panose="02010609060101010101" pitchFamily="49" charset="-122"/>
              </a:rPr>
              <a:t>β</a:t>
            </a:r>
            <a:r>
              <a:rPr lang="zh-CN" altLang="en-US" sz="2000" dirty="0">
                <a:latin typeface="黑体" panose="02010609060101010101" pitchFamily="49" charset="-122"/>
                <a:ea typeface="黑体" panose="02010609060101010101" pitchFamily="49" charset="-122"/>
              </a:rPr>
              <a:t>稳定线核素的数据；</a:t>
            </a:r>
            <a:endParaRPr lang="en-US" altLang="zh-CN" sz="2000" dirty="0">
              <a:latin typeface="黑体" panose="02010609060101010101" pitchFamily="49" charset="-122"/>
              <a:ea typeface="黑体" panose="02010609060101010101" pitchFamily="49" charset="-122"/>
            </a:endParaRPr>
          </a:p>
          <a:p>
            <a:pPr marL="342900" indent="-342900">
              <a:lnSpc>
                <a:spcPct val="150000"/>
              </a:lnSpc>
              <a:buFont typeface="Wingdings" panose="05000000000000000000" pitchFamily="2" charset="2"/>
              <a:buChar char="p"/>
            </a:pPr>
            <a:r>
              <a:rPr lang="zh-CN" altLang="en-US" sz="2000" dirty="0">
                <a:latin typeface="黑体" panose="02010609060101010101" pitchFamily="49" charset="-122"/>
                <a:ea typeface="黑体" panose="02010609060101010101" pitchFamily="49" charset="-122"/>
              </a:rPr>
              <a:t>精度不够，现有的文献差异高达一个数量级</a:t>
            </a:r>
            <a:endParaRPr lang="en-US" altLang="zh-CN" sz="2000" dirty="0">
              <a:latin typeface="黑体" panose="02010609060101010101" pitchFamily="49" charset="-122"/>
              <a:ea typeface="黑体" panose="02010609060101010101" pitchFamily="49" charset="-122"/>
            </a:endParaRPr>
          </a:p>
          <a:p>
            <a:pPr>
              <a:lnSpc>
                <a:spcPct val="150000"/>
              </a:lnSpc>
            </a:pPr>
            <a:endParaRPr lang="en-US" altLang="zh-CN" sz="2000" dirty="0">
              <a:latin typeface="黑体" panose="02010609060101010101" pitchFamily="49" charset="-122"/>
              <a:ea typeface="黑体" panose="02010609060101010101" pitchFamily="49" charset="-122"/>
            </a:endParaRPr>
          </a:p>
        </p:txBody>
      </p:sp>
      <p:pic>
        <p:nvPicPr>
          <p:cNvPr id="12" name="图片 11">
            <a:extLst>
              <a:ext uri="{FF2B5EF4-FFF2-40B4-BE49-F238E27FC236}">
                <a16:creationId xmlns:a16="http://schemas.microsoft.com/office/drawing/2014/main" id="{9790B5B9-3B3A-EEA2-4AFC-337BEF7992D6}"/>
              </a:ext>
            </a:extLst>
          </p:cNvPr>
          <p:cNvPicPr>
            <a:picLocks noChangeAspect="1"/>
          </p:cNvPicPr>
          <p:nvPr/>
        </p:nvPicPr>
        <p:blipFill>
          <a:blip r:embed="rId3"/>
          <a:srcRect l="2405" r="2676"/>
          <a:stretch/>
        </p:blipFill>
        <p:spPr>
          <a:xfrm>
            <a:off x="105832" y="3428998"/>
            <a:ext cx="3954465" cy="2928411"/>
          </a:xfrm>
          <a:prstGeom prst="rect">
            <a:avLst/>
          </a:prstGeom>
        </p:spPr>
      </p:pic>
      <p:pic>
        <p:nvPicPr>
          <p:cNvPr id="14" name="图片 13">
            <a:extLst>
              <a:ext uri="{FF2B5EF4-FFF2-40B4-BE49-F238E27FC236}">
                <a16:creationId xmlns:a16="http://schemas.microsoft.com/office/drawing/2014/main" id="{96058875-F64A-B4BA-962F-B8D65FD80592}"/>
              </a:ext>
            </a:extLst>
          </p:cNvPr>
          <p:cNvPicPr>
            <a:picLocks noChangeAspect="1"/>
          </p:cNvPicPr>
          <p:nvPr/>
        </p:nvPicPr>
        <p:blipFill>
          <a:blip r:embed="rId4"/>
          <a:srcRect l="2963" r="4864"/>
          <a:stretch/>
        </p:blipFill>
        <p:spPr>
          <a:xfrm>
            <a:off x="7984975" y="3504629"/>
            <a:ext cx="4160227" cy="2777147"/>
          </a:xfrm>
          <a:prstGeom prst="rect">
            <a:avLst/>
          </a:prstGeom>
        </p:spPr>
      </p:pic>
      <p:pic>
        <p:nvPicPr>
          <p:cNvPr id="10" name="图片 9">
            <a:extLst>
              <a:ext uri="{FF2B5EF4-FFF2-40B4-BE49-F238E27FC236}">
                <a16:creationId xmlns:a16="http://schemas.microsoft.com/office/drawing/2014/main" id="{B3CA6087-90C6-3B26-5FA0-F4C91308E7C2}"/>
              </a:ext>
            </a:extLst>
          </p:cNvPr>
          <p:cNvPicPr>
            <a:picLocks noChangeAspect="1"/>
          </p:cNvPicPr>
          <p:nvPr/>
        </p:nvPicPr>
        <p:blipFill>
          <a:blip r:embed="rId5"/>
          <a:srcRect l="4755" r="9376"/>
          <a:stretch/>
        </p:blipFill>
        <p:spPr>
          <a:xfrm>
            <a:off x="4030511" y="3428998"/>
            <a:ext cx="3954464" cy="2928412"/>
          </a:xfrm>
          <a:prstGeom prst="rect">
            <a:avLst/>
          </a:prstGeom>
        </p:spPr>
      </p:pic>
      <p:sp>
        <p:nvSpPr>
          <p:cNvPr id="16" name="文本框 15">
            <a:extLst>
              <a:ext uri="{FF2B5EF4-FFF2-40B4-BE49-F238E27FC236}">
                <a16:creationId xmlns:a16="http://schemas.microsoft.com/office/drawing/2014/main" id="{D3554B48-749F-C059-60EE-C146521CE2F1}"/>
              </a:ext>
            </a:extLst>
          </p:cNvPr>
          <p:cNvSpPr txBox="1"/>
          <p:nvPr/>
        </p:nvSpPr>
        <p:spPr>
          <a:xfrm>
            <a:off x="2542233" y="6449824"/>
            <a:ext cx="7693897" cy="369332"/>
          </a:xfrm>
          <a:prstGeom prst="rect">
            <a:avLst/>
          </a:prstGeom>
          <a:noFill/>
        </p:spPr>
        <p:txBody>
          <a:bodyPr wrap="square">
            <a:spAutoFit/>
          </a:bodyPr>
          <a:lstStyle/>
          <a:p>
            <a:r>
              <a:rPr lang="en-US" altLang="zh-CN" dirty="0">
                <a:latin typeface="Times New Roman" panose="02020603050405020304" pitchFamily="18" charset="0"/>
                <a:cs typeface="Times New Roman" panose="02020603050405020304" pitchFamily="18" charset="0"/>
              </a:rPr>
              <a:t>J.M. Sisterson</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et</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al., </a:t>
            </a:r>
            <a:r>
              <a:rPr lang="en-US" altLang="zh-CN" dirty="0" err="1">
                <a:latin typeface="Times New Roman" panose="02020603050405020304" pitchFamily="18" charset="0"/>
                <a:cs typeface="Times New Roman" panose="02020603050405020304" pitchFamily="18" charset="0"/>
              </a:rPr>
              <a:t>Nucl</a:t>
            </a:r>
            <a:r>
              <a:rPr lang="en-US" altLang="zh-CN" dirty="0">
                <a:latin typeface="Times New Roman" panose="02020603050405020304" pitchFamily="18" charset="0"/>
                <a:cs typeface="Times New Roman" panose="02020603050405020304" pitchFamily="18" charset="0"/>
              </a:rPr>
              <a:t>. Instr. and Meth. in Phys. Res. B 123 (1997) 324-329</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25051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8C88A-E56F-D73C-245A-902323E4FD91}"/>
            </a:ext>
          </a:extLst>
        </p:cNvPr>
        <p:cNvGrpSpPr/>
        <p:nvPr/>
      </p:nvGrpSpPr>
      <p:grpSpPr>
        <a:xfrm>
          <a:off x="0" y="0"/>
          <a:ext cx="0" cy="0"/>
          <a:chOff x="0" y="0"/>
          <a:chExt cx="0" cy="0"/>
        </a:xfrm>
      </p:grpSpPr>
      <p:pic>
        <p:nvPicPr>
          <p:cNvPr id="19" name="图片 18">
            <a:extLst>
              <a:ext uri="{FF2B5EF4-FFF2-40B4-BE49-F238E27FC236}">
                <a16:creationId xmlns:a16="http://schemas.microsoft.com/office/drawing/2014/main" id="{0534B012-BCFF-3CE7-2898-BAB0E9ED0FE4}"/>
              </a:ext>
            </a:extLst>
          </p:cNvPr>
          <p:cNvPicPr>
            <a:picLocks noChangeAspect="1"/>
          </p:cNvPicPr>
          <p:nvPr/>
        </p:nvPicPr>
        <p:blipFill>
          <a:blip r:embed="rId3"/>
          <a:stretch>
            <a:fillRect/>
          </a:stretch>
        </p:blipFill>
        <p:spPr>
          <a:xfrm>
            <a:off x="2142467" y="1500262"/>
            <a:ext cx="5666232" cy="3541395"/>
          </a:xfrm>
          <a:prstGeom prst="rect">
            <a:avLst/>
          </a:prstGeom>
        </p:spPr>
      </p:pic>
      <p:sp>
        <p:nvSpPr>
          <p:cNvPr id="5" name="文本框 4">
            <a:extLst>
              <a:ext uri="{FF2B5EF4-FFF2-40B4-BE49-F238E27FC236}">
                <a16:creationId xmlns:a16="http://schemas.microsoft.com/office/drawing/2014/main" id="{525D4BAB-A91A-C2D7-6180-7B72F7A403E5}"/>
              </a:ext>
            </a:extLst>
          </p:cNvPr>
          <p:cNvSpPr txBox="1"/>
          <p:nvPr/>
        </p:nvSpPr>
        <p:spPr>
          <a:xfrm>
            <a:off x="88595" y="39928"/>
            <a:ext cx="3413218" cy="523220"/>
          </a:xfrm>
          <a:prstGeom prst="rect">
            <a:avLst/>
          </a:prstGeom>
          <a:noFill/>
        </p:spPr>
        <p:txBody>
          <a:bodyPr wrap="square" rtlCol="0">
            <a:spAutoFit/>
          </a:bodyPr>
          <a:lstStyle/>
          <a:p>
            <a:r>
              <a:rPr lang="en-US" altLang="zh-CN" sz="2800" b="1" dirty="0">
                <a:solidFill>
                  <a:schemeClr val="bg1"/>
                </a:solidFill>
              </a:rPr>
              <a:t>1. </a:t>
            </a:r>
            <a:r>
              <a:rPr lang="zh-CN" altLang="en-US" sz="2800" b="1" dirty="0">
                <a:solidFill>
                  <a:schemeClr val="bg1"/>
                </a:solidFill>
              </a:rPr>
              <a:t>研究背景</a:t>
            </a:r>
          </a:p>
        </p:txBody>
      </p:sp>
      <p:sp>
        <p:nvSpPr>
          <p:cNvPr id="34" name="文本框 33">
            <a:extLst>
              <a:ext uri="{FF2B5EF4-FFF2-40B4-BE49-F238E27FC236}">
                <a16:creationId xmlns:a16="http://schemas.microsoft.com/office/drawing/2014/main" id="{7B11B816-6988-2C5C-55B8-323C7423D90C}"/>
              </a:ext>
            </a:extLst>
          </p:cNvPr>
          <p:cNvSpPr txBox="1"/>
          <p:nvPr/>
        </p:nvSpPr>
        <p:spPr>
          <a:xfrm>
            <a:off x="11374264" y="6372880"/>
            <a:ext cx="874886" cy="523220"/>
          </a:xfrm>
          <a:prstGeom prst="rect">
            <a:avLst/>
          </a:prstGeom>
          <a:noFill/>
        </p:spPr>
        <p:txBody>
          <a:bodyPr wrap="square">
            <a:spAutoFit/>
          </a:bodyPr>
          <a:lstStyle/>
          <a:p>
            <a:fld id="{B96A77BD-1F55-4801-AA87-42BE9000531D}" type="slidenum">
              <a:rPr lang="zh-CN" altLang="en-US" sz="2800" b="1" smtClean="0">
                <a:solidFill>
                  <a:srgbClr val="FF0000"/>
                </a:solidFill>
                <a:latin typeface="Times New Roman" panose="02020603050405020304" pitchFamily="18" charset="0"/>
                <a:cs typeface="Times New Roman" panose="02020603050405020304" pitchFamily="18" charset="0"/>
              </a:rPr>
              <a:pPr/>
              <a:t>8</a:t>
            </a:fld>
            <a:r>
              <a:rPr lang="en-US" altLang="zh-CN" sz="1800" b="1" dirty="0">
                <a:solidFill>
                  <a:schemeClr val="tx1"/>
                </a:solidFill>
                <a:latin typeface="Times New Roman" panose="02020603050405020304" pitchFamily="18" charset="0"/>
                <a:cs typeface="Times New Roman" panose="02020603050405020304" pitchFamily="18" charset="0"/>
              </a:rPr>
              <a:t>/20</a:t>
            </a:r>
            <a:endParaRPr lang="zh-CN" altLang="en-US" sz="1800" b="1" dirty="0">
              <a:solidFill>
                <a:schemeClr val="tx1"/>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CC341E2C-2D20-CCC6-579E-1817AC68CF74}"/>
              </a:ext>
            </a:extLst>
          </p:cNvPr>
          <p:cNvSpPr txBox="1"/>
          <p:nvPr/>
        </p:nvSpPr>
        <p:spPr>
          <a:xfrm>
            <a:off x="283754" y="769203"/>
            <a:ext cx="6391366" cy="523220"/>
          </a:xfrm>
          <a:prstGeom prst="rect">
            <a:avLst/>
          </a:prstGeom>
          <a:noFill/>
        </p:spPr>
        <p:txBody>
          <a:bodyPr wrap="square" rtlCol="0">
            <a:spAutoFit/>
          </a:bodyPr>
          <a:lstStyle/>
          <a:p>
            <a:pPr marL="342900" indent="-342900">
              <a:buFont typeface="Wingdings" panose="05000000000000000000" pitchFamily="2" charset="2"/>
              <a:buChar char="p"/>
            </a:pPr>
            <a:r>
              <a:rPr lang="zh-CN" altLang="en-US" sz="28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国外长寿命核素质子核反应数据现状</a:t>
            </a:r>
          </a:p>
        </p:txBody>
      </p:sp>
      <p:cxnSp>
        <p:nvCxnSpPr>
          <p:cNvPr id="4" name="直接箭头连接符 3">
            <a:extLst>
              <a:ext uri="{FF2B5EF4-FFF2-40B4-BE49-F238E27FC236}">
                <a16:creationId xmlns:a16="http://schemas.microsoft.com/office/drawing/2014/main" id="{8351BE72-C690-58C0-2767-582B62EC2566}"/>
              </a:ext>
            </a:extLst>
          </p:cNvPr>
          <p:cNvCxnSpPr/>
          <p:nvPr/>
        </p:nvCxnSpPr>
        <p:spPr>
          <a:xfrm flipV="1">
            <a:off x="6967728" y="2834640"/>
            <a:ext cx="2295144" cy="2286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文本框 5">
            <a:extLst>
              <a:ext uri="{FF2B5EF4-FFF2-40B4-BE49-F238E27FC236}">
                <a16:creationId xmlns:a16="http://schemas.microsoft.com/office/drawing/2014/main" id="{B4565A1D-30E0-5C01-F1E9-FEC791A0B091}"/>
              </a:ext>
            </a:extLst>
          </p:cNvPr>
          <p:cNvSpPr txBox="1"/>
          <p:nvPr/>
        </p:nvSpPr>
        <p:spPr>
          <a:xfrm>
            <a:off x="9262872" y="2634585"/>
            <a:ext cx="2880360" cy="923330"/>
          </a:xfrm>
          <a:prstGeom prst="rect">
            <a:avLst/>
          </a:prstGeom>
          <a:noFill/>
        </p:spPr>
        <p:txBody>
          <a:bodyPr wrap="square" rtlCol="0">
            <a:spAutoFit/>
          </a:bodyPr>
          <a:lstStyle/>
          <a:p>
            <a:pPr algn="just"/>
            <a:r>
              <a:rPr lang="en-US" altLang="zh-CN"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1965</a:t>
            </a:r>
            <a:r>
              <a:rPr lang="zh-CN" altLang="en-US"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年，</a:t>
            </a:r>
            <a:r>
              <a:rPr lang="en-US" altLang="zh-CN"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1971</a:t>
            </a:r>
            <a:r>
              <a:rPr lang="zh-CN" altLang="en-US"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年日本基于</a:t>
            </a:r>
            <a:r>
              <a:rPr lang="en-US" altLang="zh-CN"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55MeV</a:t>
            </a:r>
            <a:r>
              <a:rPr lang="zh-CN" altLang="en-US"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质子加速器测量</a:t>
            </a:r>
            <a:r>
              <a:rPr lang="en-US" altLang="zh-CN" baseline="3000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7</a:t>
            </a:r>
            <a:r>
              <a:rPr lang="en-US" altLang="zh-CN"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Be,</a:t>
            </a:r>
            <a:r>
              <a:rPr lang="en-US" altLang="zh-CN" baseline="3000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22</a:t>
            </a:r>
            <a:r>
              <a:rPr lang="en-US" altLang="zh-CN"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Na</a:t>
            </a:r>
            <a:r>
              <a:rPr lang="zh-CN" altLang="en-US"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和</a:t>
            </a:r>
            <a:r>
              <a:rPr lang="en-US" altLang="zh-CN" baseline="3000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26</a:t>
            </a:r>
            <a:r>
              <a:rPr lang="en-US" altLang="zh-CN"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Na</a:t>
            </a:r>
            <a:r>
              <a:rPr lang="zh-CN" altLang="en-US"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的产生截面</a:t>
            </a:r>
            <a:endParaRPr lang="en-US" altLang="zh-CN"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endParaRPr>
          </a:p>
        </p:txBody>
      </p:sp>
      <p:cxnSp>
        <p:nvCxnSpPr>
          <p:cNvPr id="11" name="直接箭头连接符 10">
            <a:extLst>
              <a:ext uri="{FF2B5EF4-FFF2-40B4-BE49-F238E27FC236}">
                <a16:creationId xmlns:a16="http://schemas.microsoft.com/office/drawing/2014/main" id="{B1C925EE-E288-77B7-AB68-FEC7420059B5}"/>
              </a:ext>
            </a:extLst>
          </p:cNvPr>
          <p:cNvCxnSpPr>
            <a:cxnSpLocks/>
          </p:cNvCxnSpPr>
          <p:nvPr/>
        </p:nvCxnSpPr>
        <p:spPr>
          <a:xfrm flipV="1">
            <a:off x="4983480" y="1172773"/>
            <a:ext cx="2946862" cy="158871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接箭头连接符 13">
            <a:extLst>
              <a:ext uri="{FF2B5EF4-FFF2-40B4-BE49-F238E27FC236}">
                <a16:creationId xmlns:a16="http://schemas.microsoft.com/office/drawing/2014/main" id="{3B8F30B2-1039-A71B-CD43-467C3ABFE587}"/>
              </a:ext>
            </a:extLst>
          </p:cNvPr>
          <p:cNvCxnSpPr>
            <a:cxnSpLocks/>
          </p:cNvCxnSpPr>
          <p:nvPr/>
        </p:nvCxnSpPr>
        <p:spPr>
          <a:xfrm flipH="1">
            <a:off x="3035808" y="2761488"/>
            <a:ext cx="128016" cy="254203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文本框 14">
            <a:extLst>
              <a:ext uri="{FF2B5EF4-FFF2-40B4-BE49-F238E27FC236}">
                <a16:creationId xmlns:a16="http://schemas.microsoft.com/office/drawing/2014/main" id="{DC9ECE0A-D744-69CB-7AD0-2B88CEC81535}"/>
              </a:ext>
            </a:extLst>
          </p:cNvPr>
          <p:cNvSpPr txBox="1"/>
          <p:nvPr/>
        </p:nvSpPr>
        <p:spPr>
          <a:xfrm>
            <a:off x="1935015" y="5311051"/>
            <a:ext cx="4218897" cy="1200329"/>
          </a:xfrm>
          <a:prstGeom prst="rect">
            <a:avLst/>
          </a:prstGeom>
          <a:noFill/>
        </p:spPr>
        <p:txBody>
          <a:bodyPr wrap="square" rtlCol="0">
            <a:spAutoFit/>
          </a:bodyPr>
          <a:lstStyle/>
          <a:p>
            <a:pPr algn="just"/>
            <a:r>
              <a:rPr lang="en-US" altLang="zh-CN"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1995</a:t>
            </a:r>
            <a:r>
              <a:rPr lang="zh-CN" altLang="en-US"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年在美国</a:t>
            </a:r>
            <a:r>
              <a:rPr lang="en-US" altLang="zh-CN"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LANL</a:t>
            </a:r>
            <a:r>
              <a:rPr lang="zh-CN" altLang="en-US"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和法国</a:t>
            </a:r>
            <a:r>
              <a:rPr lang="en-US" altLang="zh-CN" dirty="0" err="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Laboratoire</a:t>
            </a:r>
            <a:r>
              <a:rPr lang="en-US" altLang="zh-CN"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National SATURNE (LNS)</a:t>
            </a:r>
            <a:r>
              <a:rPr lang="zh-CN" altLang="en-US"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实验室完成</a:t>
            </a:r>
            <a:r>
              <a:rPr lang="en-US" altLang="zh-CN"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800MeV-2600MeV</a:t>
            </a:r>
            <a:r>
              <a:rPr lang="zh-CN" altLang="en-US"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质子轰击</a:t>
            </a:r>
            <a:r>
              <a:rPr lang="en-US" altLang="zh-CN"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6</a:t>
            </a:r>
            <a:r>
              <a:rPr lang="zh-CN" altLang="en-US"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Z</a:t>
            </a:r>
            <a:r>
              <a:rPr lang="zh-CN" altLang="en-US"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29</a:t>
            </a:r>
            <a:r>
              <a:rPr lang="zh-CN" altLang="en-US"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元素产生长寿寿命核素的截面</a:t>
            </a:r>
            <a:endParaRPr lang="en-US" altLang="zh-CN"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endParaRPr>
          </a:p>
        </p:txBody>
      </p:sp>
      <p:cxnSp>
        <p:nvCxnSpPr>
          <p:cNvPr id="18" name="直接箭头连接符 17">
            <a:extLst>
              <a:ext uri="{FF2B5EF4-FFF2-40B4-BE49-F238E27FC236}">
                <a16:creationId xmlns:a16="http://schemas.microsoft.com/office/drawing/2014/main" id="{1F2159A1-E2A9-E020-233C-AC44BA741606}"/>
              </a:ext>
            </a:extLst>
          </p:cNvPr>
          <p:cNvCxnSpPr>
            <a:cxnSpLocks/>
          </p:cNvCxnSpPr>
          <p:nvPr/>
        </p:nvCxnSpPr>
        <p:spPr>
          <a:xfrm flipH="1">
            <a:off x="3310128" y="2834640"/>
            <a:ext cx="1673352" cy="249631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接箭头连接符 25">
            <a:extLst>
              <a:ext uri="{FF2B5EF4-FFF2-40B4-BE49-F238E27FC236}">
                <a16:creationId xmlns:a16="http://schemas.microsoft.com/office/drawing/2014/main" id="{D0C6D465-06DD-3BB6-B1A2-75CDDD93B416}"/>
              </a:ext>
            </a:extLst>
          </p:cNvPr>
          <p:cNvCxnSpPr/>
          <p:nvPr/>
        </p:nvCxnSpPr>
        <p:spPr>
          <a:xfrm>
            <a:off x="6053328" y="3429000"/>
            <a:ext cx="1005840" cy="210312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文本框 26">
            <a:extLst>
              <a:ext uri="{FF2B5EF4-FFF2-40B4-BE49-F238E27FC236}">
                <a16:creationId xmlns:a16="http://schemas.microsoft.com/office/drawing/2014/main" id="{CAFA4F1B-C24E-A0EC-FBE0-D6C0D603A78B}"/>
              </a:ext>
            </a:extLst>
          </p:cNvPr>
          <p:cNvSpPr txBox="1"/>
          <p:nvPr/>
        </p:nvSpPr>
        <p:spPr>
          <a:xfrm>
            <a:off x="7059168" y="5369146"/>
            <a:ext cx="3409840" cy="1200329"/>
          </a:xfrm>
          <a:prstGeom prst="rect">
            <a:avLst/>
          </a:prstGeom>
          <a:noFill/>
        </p:spPr>
        <p:txBody>
          <a:bodyPr wrap="square" rtlCol="0">
            <a:spAutoFit/>
          </a:bodyPr>
          <a:lstStyle/>
          <a:p>
            <a:pPr algn="just"/>
            <a:r>
              <a:rPr lang="en-US" altLang="zh-CN"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1972</a:t>
            </a:r>
            <a:r>
              <a:rPr lang="zh-CN" altLang="en-US"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年，印度学者基于</a:t>
            </a:r>
            <a:r>
              <a:rPr lang="en-US" altLang="zh-CN"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Orsay and CERN</a:t>
            </a:r>
            <a:r>
              <a:rPr lang="zh-CN" altLang="en-US"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回旋加速器完成</a:t>
            </a:r>
            <a:r>
              <a:rPr lang="en-US" altLang="zh-CN"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135MeV</a:t>
            </a:r>
            <a:r>
              <a:rPr lang="zh-CN" altLang="en-US"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和</a:t>
            </a:r>
            <a:r>
              <a:rPr lang="en-US" altLang="zh-CN"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550MeV</a:t>
            </a:r>
            <a:r>
              <a:rPr lang="zh-CN" altLang="en-US"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质子产生</a:t>
            </a:r>
            <a:r>
              <a:rPr lang="en-US" altLang="zh-CN" baseline="3000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7</a:t>
            </a:r>
            <a:r>
              <a:rPr lang="en-US" altLang="zh-CN"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Be</a:t>
            </a:r>
            <a:r>
              <a:rPr lang="zh-CN" altLang="en-US"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和</a:t>
            </a:r>
            <a:r>
              <a:rPr lang="en-US" altLang="zh-CN" baseline="3000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10</a:t>
            </a:r>
            <a:r>
              <a:rPr lang="en-US" altLang="zh-CN"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Be</a:t>
            </a:r>
            <a:r>
              <a:rPr lang="zh-CN" altLang="en-US"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截面测量</a:t>
            </a:r>
            <a:endParaRPr lang="en-US" altLang="zh-CN"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endParaRPr>
          </a:p>
        </p:txBody>
      </p:sp>
      <p:cxnSp>
        <p:nvCxnSpPr>
          <p:cNvPr id="29" name="直接箭头连接符 28">
            <a:extLst>
              <a:ext uri="{FF2B5EF4-FFF2-40B4-BE49-F238E27FC236}">
                <a16:creationId xmlns:a16="http://schemas.microsoft.com/office/drawing/2014/main" id="{8EC2A445-9265-E4BC-F525-DE30282D7F10}"/>
              </a:ext>
            </a:extLst>
          </p:cNvPr>
          <p:cNvCxnSpPr/>
          <p:nvPr/>
        </p:nvCxnSpPr>
        <p:spPr>
          <a:xfrm flipH="1">
            <a:off x="2020824" y="2634585"/>
            <a:ext cx="941832" cy="32807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文本框 29">
            <a:extLst>
              <a:ext uri="{FF2B5EF4-FFF2-40B4-BE49-F238E27FC236}">
                <a16:creationId xmlns:a16="http://schemas.microsoft.com/office/drawing/2014/main" id="{CA11888F-766F-1B78-C7CC-BF8D912FA990}"/>
              </a:ext>
            </a:extLst>
          </p:cNvPr>
          <p:cNvSpPr txBox="1"/>
          <p:nvPr/>
        </p:nvSpPr>
        <p:spPr>
          <a:xfrm>
            <a:off x="417885" y="1829970"/>
            <a:ext cx="1729537" cy="2585323"/>
          </a:xfrm>
          <a:prstGeom prst="rect">
            <a:avLst/>
          </a:prstGeom>
          <a:noFill/>
        </p:spPr>
        <p:txBody>
          <a:bodyPr wrap="square" rtlCol="0">
            <a:spAutoFit/>
          </a:bodyPr>
          <a:lstStyle/>
          <a:p>
            <a:pPr algn="just"/>
            <a:r>
              <a:rPr lang="en-US" altLang="zh-CN"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1994</a:t>
            </a:r>
            <a:r>
              <a:rPr lang="zh-CN" altLang="en-US"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年美国哈佛大学完成</a:t>
            </a:r>
            <a:r>
              <a:rPr lang="en-US" altLang="zh-CN"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31-450MeV</a:t>
            </a:r>
            <a:r>
              <a:rPr lang="zh-CN" altLang="en-US"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质子产生</a:t>
            </a:r>
            <a:r>
              <a:rPr lang="en-US" altLang="zh-CN" baseline="3000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14</a:t>
            </a:r>
            <a:r>
              <a:rPr lang="en-US" altLang="zh-CN"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C</a:t>
            </a:r>
            <a:r>
              <a:rPr lang="zh-CN" altLang="en-US"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截面；</a:t>
            </a:r>
            <a:endParaRPr lang="en-US" altLang="zh-CN"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endParaRPr>
          </a:p>
          <a:p>
            <a:pPr algn="just"/>
            <a:r>
              <a:rPr lang="en-US" altLang="zh-CN"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1995</a:t>
            </a:r>
            <a:r>
              <a:rPr lang="zh-CN" altLang="en-US"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年又完成</a:t>
            </a:r>
            <a:r>
              <a:rPr lang="en-US" altLang="zh-CN"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25-500MeV</a:t>
            </a:r>
            <a:r>
              <a:rPr lang="zh-CN" altLang="en-US"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质子产生</a:t>
            </a:r>
            <a:r>
              <a:rPr lang="en-US" altLang="zh-CN" baseline="3000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10</a:t>
            </a:r>
            <a:r>
              <a:rPr lang="en-US" altLang="zh-CN"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Be</a:t>
            </a:r>
            <a:r>
              <a:rPr lang="zh-CN" altLang="en-US"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baseline="3000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26</a:t>
            </a:r>
            <a:r>
              <a:rPr lang="en-US" altLang="zh-CN"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Al,</a:t>
            </a:r>
            <a:r>
              <a:rPr lang="en-US" altLang="zh-CN" baseline="3000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7</a:t>
            </a:r>
            <a:r>
              <a:rPr lang="en-US" altLang="zh-CN"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Be</a:t>
            </a:r>
            <a:r>
              <a:rPr lang="zh-CN" altLang="en-US"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及</a:t>
            </a:r>
            <a:r>
              <a:rPr lang="en-US" altLang="zh-CN" baseline="3000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22</a:t>
            </a:r>
            <a:r>
              <a:rPr lang="en-US" altLang="zh-CN"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Na</a:t>
            </a:r>
            <a:r>
              <a:rPr lang="zh-CN" altLang="en-US"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截面测量</a:t>
            </a:r>
            <a:endParaRPr lang="en-US" altLang="zh-CN"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2" name="文本框 31">
            <a:extLst>
              <a:ext uri="{FF2B5EF4-FFF2-40B4-BE49-F238E27FC236}">
                <a16:creationId xmlns:a16="http://schemas.microsoft.com/office/drawing/2014/main" id="{F6C8D24E-BAEE-EF1C-8F2D-6B36CDBC5247}"/>
              </a:ext>
            </a:extLst>
          </p:cNvPr>
          <p:cNvSpPr txBox="1"/>
          <p:nvPr/>
        </p:nvSpPr>
        <p:spPr>
          <a:xfrm>
            <a:off x="7930342" y="823354"/>
            <a:ext cx="3865142" cy="923330"/>
          </a:xfrm>
          <a:prstGeom prst="rect">
            <a:avLst/>
          </a:prstGeom>
          <a:noFill/>
        </p:spPr>
        <p:txBody>
          <a:bodyPr wrap="square" rtlCol="0">
            <a:spAutoFit/>
          </a:bodyPr>
          <a:lstStyle/>
          <a:p>
            <a:pPr algn="just"/>
            <a:r>
              <a:rPr lang="en-US" altLang="zh-CN"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1991</a:t>
            </a:r>
            <a:r>
              <a:rPr lang="zh-CN" altLang="en-US"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年德国学者基于</a:t>
            </a:r>
            <a:r>
              <a:rPr lang="en-US" altLang="zh-CN"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100MeV</a:t>
            </a:r>
            <a:r>
              <a:rPr lang="zh-CN" altLang="en-US"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质子加速器完成</a:t>
            </a:r>
            <a:r>
              <a:rPr lang="en-US" altLang="zh-CN"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C/N/O/Mg/Al/Si</a:t>
            </a:r>
            <a:r>
              <a:rPr lang="zh-CN" altLang="en-US"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多种样品多个能点产生</a:t>
            </a:r>
            <a:r>
              <a:rPr lang="en-US" altLang="zh-CN" baseline="3000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10</a:t>
            </a:r>
            <a:r>
              <a:rPr lang="en-US" altLang="zh-CN"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Be</a:t>
            </a:r>
            <a:r>
              <a:rPr lang="zh-CN" altLang="en-US"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和</a:t>
            </a:r>
            <a:r>
              <a:rPr lang="en-US" altLang="zh-CN" baseline="3000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26</a:t>
            </a:r>
            <a:r>
              <a:rPr lang="en-US" altLang="zh-CN"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Al</a:t>
            </a:r>
            <a:r>
              <a:rPr lang="zh-CN" altLang="en-US"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的截面</a:t>
            </a:r>
            <a:endParaRPr lang="en-US" altLang="zh-CN"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5859033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33614-D779-BC52-7E09-716DE2F777FC}"/>
            </a:ext>
          </a:extLst>
        </p:cNvPr>
        <p:cNvGrpSpPr/>
        <p:nvPr/>
      </p:nvGrpSpPr>
      <p:grpSpPr>
        <a:xfrm>
          <a:off x="0" y="0"/>
          <a:ext cx="0" cy="0"/>
          <a:chOff x="0" y="0"/>
          <a:chExt cx="0" cy="0"/>
        </a:xfrm>
      </p:grpSpPr>
      <p:sp>
        <p:nvSpPr>
          <p:cNvPr id="5" name="文本框 4">
            <a:extLst>
              <a:ext uri="{FF2B5EF4-FFF2-40B4-BE49-F238E27FC236}">
                <a16:creationId xmlns:a16="http://schemas.microsoft.com/office/drawing/2014/main" id="{E65898FD-7F67-BF57-43CF-33C785D8E9F1}"/>
              </a:ext>
            </a:extLst>
          </p:cNvPr>
          <p:cNvSpPr txBox="1"/>
          <p:nvPr/>
        </p:nvSpPr>
        <p:spPr>
          <a:xfrm>
            <a:off x="88595" y="39928"/>
            <a:ext cx="3413218" cy="523220"/>
          </a:xfrm>
          <a:prstGeom prst="rect">
            <a:avLst/>
          </a:prstGeom>
          <a:noFill/>
        </p:spPr>
        <p:txBody>
          <a:bodyPr wrap="square" rtlCol="0">
            <a:spAutoFit/>
          </a:bodyPr>
          <a:lstStyle/>
          <a:p>
            <a:r>
              <a:rPr lang="en-US" altLang="zh-CN" sz="2800" b="1" dirty="0">
                <a:solidFill>
                  <a:schemeClr val="bg1"/>
                </a:solidFill>
              </a:rPr>
              <a:t>1. </a:t>
            </a:r>
            <a:r>
              <a:rPr lang="zh-CN" altLang="en-US" sz="2800" b="1" dirty="0">
                <a:solidFill>
                  <a:schemeClr val="bg1"/>
                </a:solidFill>
              </a:rPr>
              <a:t>研究背景</a:t>
            </a:r>
          </a:p>
        </p:txBody>
      </p:sp>
      <p:sp>
        <p:nvSpPr>
          <p:cNvPr id="34" name="文本框 33">
            <a:extLst>
              <a:ext uri="{FF2B5EF4-FFF2-40B4-BE49-F238E27FC236}">
                <a16:creationId xmlns:a16="http://schemas.microsoft.com/office/drawing/2014/main" id="{EAB4E71F-2BB7-915B-0AA0-D1F7C9D199AC}"/>
              </a:ext>
            </a:extLst>
          </p:cNvPr>
          <p:cNvSpPr txBox="1"/>
          <p:nvPr/>
        </p:nvSpPr>
        <p:spPr>
          <a:xfrm>
            <a:off x="11389584" y="6372880"/>
            <a:ext cx="859566" cy="523220"/>
          </a:xfrm>
          <a:prstGeom prst="rect">
            <a:avLst/>
          </a:prstGeom>
          <a:noFill/>
        </p:spPr>
        <p:txBody>
          <a:bodyPr wrap="square">
            <a:spAutoFit/>
          </a:bodyPr>
          <a:lstStyle/>
          <a:p>
            <a:fld id="{B96A77BD-1F55-4801-AA87-42BE9000531D}" type="slidenum">
              <a:rPr lang="zh-CN" altLang="en-US" sz="2800" b="1" smtClean="0">
                <a:solidFill>
                  <a:srgbClr val="FF0000"/>
                </a:solidFill>
                <a:latin typeface="Times New Roman" panose="02020603050405020304" pitchFamily="18" charset="0"/>
                <a:cs typeface="Times New Roman" panose="02020603050405020304" pitchFamily="18" charset="0"/>
              </a:rPr>
              <a:pPr/>
              <a:t>9</a:t>
            </a:fld>
            <a:r>
              <a:rPr lang="en-US" altLang="zh-CN" sz="1800" b="1" dirty="0">
                <a:solidFill>
                  <a:schemeClr val="tx1"/>
                </a:solidFill>
                <a:latin typeface="Times New Roman" panose="02020603050405020304" pitchFamily="18" charset="0"/>
                <a:cs typeface="Times New Roman" panose="02020603050405020304" pitchFamily="18" charset="0"/>
              </a:rPr>
              <a:t>/20</a:t>
            </a:r>
            <a:endParaRPr lang="zh-CN" altLang="en-US" sz="1800" b="1" dirty="0">
              <a:solidFill>
                <a:schemeClr val="tx1"/>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4D796B2C-4E4F-0FEB-8446-8CC41C36C2D5}"/>
              </a:ext>
            </a:extLst>
          </p:cNvPr>
          <p:cNvSpPr txBox="1"/>
          <p:nvPr/>
        </p:nvSpPr>
        <p:spPr>
          <a:xfrm>
            <a:off x="283755" y="769203"/>
            <a:ext cx="4594296" cy="523220"/>
          </a:xfrm>
          <a:prstGeom prst="rect">
            <a:avLst/>
          </a:prstGeom>
          <a:noFill/>
        </p:spPr>
        <p:txBody>
          <a:bodyPr wrap="square" rtlCol="0">
            <a:spAutoFit/>
          </a:bodyPr>
          <a:lstStyle/>
          <a:p>
            <a:pPr marL="342900" indent="-342900">
              <a:buFont typeface="Wingdings" panose="05000000000000000000" pitchFamily="2" charset="2"/>
              <a:buChar char="p"/>
            </a:pPr>
            <a:r>
              <a:rPr lang="zh-CN" altLang="en-US" sz="28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国内质子核反应数据现状</a:t>
            </a:r>
          </a:p>
        </p:txBody>
      </p:sp>
      <p:graphicFrame>
        <p:nvGraphicFramePr>
          <p:cNvPr id="2" name="表格 1">
            <a:extLst>
              <a:ext uri="{FF2B5EF4-FFF2-40B4-BE49-F238E27FC236}">
                <a16:creationId xmlns:a16="http://schemas.microsoft.com/office/drawing/2014/main" id="{B9FDADF0-461E-8A15-97CF-6D29E42BCBC1}"/>
              </a:ext>
            </a:extLst>
          </p:cNvPr>
          <p:cNvGraphicFramePr>
            <a:graphicFrameLocks noGrp="1"/>
          </p:cNvGraphicFramePr>
          <p:nvPr>
            <p:extLst>
              <p:ext uri="{D42A27DB-BD31-4B8C-83A1-F6EECF244321}">
                <p14:modId xmlns:p14="http://schemas.microsoft.com/office/powerpoint/2010/main" val="3155315476"/>
              </p:ext>
            </p:extLst>
          </p:nvPr>
        </p:nvGraphicFramePr>
        <p:xfrm>
          <a:off x="2068839" y="3676741"/>
          <a:ext cx="7744968" cy="2590800"/>
        </p:xfrm>
        <a:graphic>
          <a:graphicData uri="http://schemas.openxmlformats.org/drawingml/2006/table">
            <a:tbl>
              <a:tblPr firstRow="1" bandRow="1">
                <a:tableStyleId>{5C22544A-7EE6-4342-B048-85BDC9FD1C3A}</a:tableStyleId>
              </a:tblPr>
              <a:tblGrid>
                <a:gridCol w="1314551">
                  <a:extLst>
                    <a:ext uri="{9D8B030D-6E8A-4147-A177-3AD203B41FA5}">
                      <a16:colId xmlns:a16="http://schemas.microsoft.com/office/drawing/2014/main" val="1159445886"/>
                    </a:ext>
                  </a:extLst>
                </a:gridCol>
                <a:gridCol w="1724825">
                  <a:extLst>
                    <a:ext uri="{9D8B030D-6E8A-4147-A177-3AD203B41FA5}">
                      <a16:colId xmlns:a16="http://schemas.microsoft.com/office/drawing/2014/main" val="2061985045"/>
                    </a:ext>
                  </a:extLst>
                </a:gridCol>
                <a:gridCol w="1682961">
                  <a:extLst>
                    <a:ext uri="{9D8B030D-6E8A-4147-A177-3AD203B41FA5}">
                      <a16:colId xmlns:a16="http://schemas.microsoft.com/office/drawing/2014/main" val="3840561650"/>
                    </a:ext>
                  </a:extLst>
                </a:gridCol>
                <a:gridCol w="1657842">
                  <a:extLst>
                    <a:ext uri="{9D8B030D-6E8A-4147-A177-3AD203B41FA5}">
                      <a16:colId xmlns:a16="http://schemas.microsoft.com/office/drawing/2014/main" val="314434617"/>
                    </a:ext>
                  </a:extLst>
                </a:gridCol>
                <a:gridCol w="1364789">
                  <a:extLst>
                    <a:ext uri="{9D8B030D-6E8A-4147-A177-3AD203B41FA5}">
                      <a16:colId xmlns:a16="http://schemas.microsoft.com/office/drawing/2014/main" val="304030210"/>
                    </a:ext>
                  </a:extLst>
                </a:gridCol>
              </a:tblGrid>
              <a:tr h="303154">
                <a:tc>
                  <a:txBody>
                    <a:bodyPr/>
                    <a:lstStyle/>
                    <a:p>
                      <a:pPr algn="ctr"/>
                      <a:r>
                        <a:rPr lang="zh-CN" altLang="en-US" sz="1600" dirty="0">
                          <a:latin typeface="Times New Roman" panose="02020603050405020304" pitchFamily="18" charset="0"/>
                          <a:cs typeface="Times New Roman" panose="02020603050405020304" pitchFamily="18" charset="0"/>
                        </a:rPr>
                        <a:t>设备安装地</a:t>
                      </a:r>
                    </a:p>
                  </a:txBody>
                  <a:tcPr/>
                </a:tc>
                <a:tc>
                  <a:txBody>
                    <a:bodyPr/>
                    <a:lstStyle/>
                    <a:p>
                      <a:pPr algn="ctr"/>
                      <a:r>
                        <a:rPr lang="zh-CN" altLang="en-US" sz="1600" dirty="0">
                          <a:latin typeface="Times New Roman" panose="02020603050405020304" pitchFamily="18" charset="0"/>
                          <a:cs typeface="Times New Roman" panose="02020603050405020304" pitchFamily="18" charset="0"/>
                        </a:rPr>
                        <a:t>质子能量（</a:t>
                      </a:r>
                      <a:r>
                        <a:rPr lang="en-US" altLang="zh-CN" sz="1600" dirty="0">
                          <a:latin typeface="Times New Roman" panose="02020603050405020304" pitchFamily="18" charset="0"/>
                          <a:cs typeface="Times New Roman" panose="02020603050405020304" pitchFamily="18" charset="0"/>
                        </a:rPr>
                        <a:t>MeV</a:t>
                      </a:r>
                      <a:r>
                        <a:rPr lang="zh-CN" altLang="en-US" sz="1600" dirty="0">
                          <a:latin typeface="Times New Roman" panose="02020603050405020304" pitchFamily="18" charset="0"/>
                          <a:cs typeface="Times New Roman" panose="02020603050405020304" pitchFamily="18" charset="0"/>
                        </a:rPr>
                        <a:t>）</a:t>
                      </a:r>
                    </a:p>
                  </a:txBody>
                  <a:tcPr/>
                </a:tc>
                <a:tc>
                  <a:txBody>
                    <a:bodyPr/>
                    <a:lstStyle/>
                    <a:p>
                      <a:pPr algn="ctr"/>
                      <a:r>
                        <a:rPr lang="zh-CN" altLang="en-US" sz="1600" dirty="0">
                          <a:latin typeface="Times New Roman" panose="02020603050405020304" pitchFamily="18" charset="0"/>
                          <a:cs typeface="Times New Roman" panose="02020603050405020304" pitchFamily="18" charset="0"/>
                        </a:rPr>
                        <a:t>质子通量</a:t>
                      </a:r>
                      <a:r>
                        <a:rPr lang="en-US" altLang="zh-CN" sz="1600" dirty="0">
                          <a:latin typeface="Times New Roman" panose="02020603050405020304" pitchFamily="18" charset="0"/>
                          <a:cs typeface="Times New Roman" panose="02020603050405020304" pitchFamily="18" charset="0"/>
                        </a:rPr>
                        <a:t>(/s/cm</a:t>
                      </a:r>
                      <a:r>
                        <a:rPr lang="en-US" altLang="zh-CN" sz="1600" baseline="30000" dirty="0">
                          <a:latin typeface="Times New Roman" panose="02020603050405020304" pitchFamily="18" charset="0"/>
                          <a:cs typeface="Times New Roman" panose="02020603050405020304" pitchFamily="18" charset="0"/>
                        </a:rPr>
                        <a:t>2</a:t>
                      </a:r>
                      <a:r>
                        <a:rPr lang="en-US" altLang="zh-CN" sz="1600" dirty="0">
                          <a:latin typeface="Times New Roman" panose="02020603050405020304" pitchFamily="18" charset="0"/>
                          <a:cs typeface="Times New Roman" panose="02020603050405020304" pitchFamily="18" charset="0"/>
                        </a:rPr>
                        <a:t>)</a:t>
                      </a:r>
                      <a:endParaRPr lang="zh-CN" altLang="en-US" sz="1600" dirty="0">
                        <a:latin typeface="Times New Roman" panose="02020603050405020304" pitchFamily="18" charset="0"/>
                        <a:cs typeface="Times New Roman" panose="02020603050405020304" pitchFamily="18" charset="0"/>
                      </a:endParaRPr>
                    </a:p>
                  </a:txBody>
                  <a:tcPr/>
                </a:tc>
                <a:tc>
                  <a:txBody>
                    <a:bodyPr/>
                    <a:lstStyle/>
                    <a:p>
                      <a:pPr algn="ctr"/>
                      <a:r>
                        <a:rPr lang="zh-CN" altLang="en-US" sz="1600" dirty="0">
                          <a:latin typeface="Times New Roman" panose="02020603050405020304" pitchFamily="18" charset="0"/>
                          <a:cs typeface="Times New Roman" panose="02020603050405020304" pitchFamily="18" charset="0"/>
                        </a:rPr>
                        <a:t>束斑尺寸（</a:t>
                      </a:r>
                      <a:r>
                        <a:rPr lang="en-US" altLang="zh-CN" sz="1600" dirty="0">
                          <a:latin typeface="Times New Roman" panose="02020603050405020304" pitchFamily="18" charset="0"/>
                          <a:cs typeface="Times New Roman" panose="02020603050405020304" pitchFamily="18" charset="0"/>
                        </a:rPr>
                        <a:t>cm</a:t>
                      </a:r>
                      <a:r>
                        <a:rPr lang="zh-CN" altLang="en-US" sz="1600" dirty="0">
                          <a:latin typeface="Times New Roman" panose="02020603050405020304" pitchFamily="18" charset="0"/>
                          <a:cs typeface="Times New Roman" panose="02020603050405020304" pitchFamily="18" charset="0"/>
                        </a:rPr>
                        <a:t>）</a:t>
                      </a:r>
                    </a:p>
                  </a:txBody>
                  <a:tcPr/>
                </a:tc>
                <a:tc>
                  <a:txBody>
                    <a:bodyPr/>
                    <a:lstStyle/>
                    <a:p>
                      <a:pPr algn="ctr"/>
                      <a:r>
                        <a:rPr lang="zh-CN" altLang="en-US" sz="1600" dirty="0">
                          <a:latin typeface="Times New Roman" panose="02020603050405020304" pitchFamily="18" charset="0"/>
                          <a:cs typeface="Times New Roman" panose="02020603050405020304" pitchFamily="18" charset="0"/>
                        </a:rPr>
                        <a:t>核数据测量</a:t>
                      </a:r>
                    </a:p>
                  </a:txBody>
                  <a:tcPr/>
                </a:tc>
                <a:extLst>
                  <a:ext uri="{0D108BD9-81ED-4DB2-BD59-A6C34878D82A}">
                    <a16:rowId xmlns:a16="http://schemas.microsoft.com/office/drawing/2014/main" val="677951976"/>
                  </a:ext>
                </a:extLst>
              </a:tr>
              <a:tr h="303154">
                <a:tc>
                  <a:txBody>
                    <a:bodyPr/>
                    <a:lstStyle/>
                    <a:p>
                      <a:pPr algn="ctr"/>
                      <a:r>
                        <a:rPr lang="en-US" altLang="zh-CN" sz="1600" dirty="0">
                          <a:latin typeface="Times New Roman" panose="02020603050405020304" pitchFamily="18" charset="0"/>
                          <a:cs typeface="Times New Roman" panose="02020603050405020304" pitchFamily="18" charset="0"/>
                        </a:rPr>
                        <a:t>21</a:t>
                      </a:r>
                      <a:r>
                        <a:rPr lang="zh-CN" altLang="en-US" sz="1600" dirty="0">
                          <a:latin typeface="Times New Roman" panose="02020603050405020304" pitchFamily="18" charset="0"/>
                          <a:cs typeface="Times New Roman" panose="02020603050405020304" pitchFamily="18" charset="0"/>
                        </a:rPr>
                        <a:t>所</a:t>
                      </a:r>
                    </a:p>
                  </a:txBody>
                  <a:tcPr/>
                </a:tc>
                <a:tc>
                  <a:txBody>
                    <a:bodyPr/>
                    <a:lstStyle/>
                    <a:p>
                      <a:pPr algn="ctr"/>
                      <a:r>
                        <a:rPr lang="en-US" altLang="zh-CN" sz="1600" dirty="0">
                          <a:latin typeface="Times New Roman" panose="02020603050405020304" pitchFamily="18" charset="0"/>
                          <a:cs typeface="Times New Roman" panose="02020603050405020304" pitchFamily="18" charset="0"/>
                        </a:rPr>
                        <a:t>230</a:t>
                      </a:r>
                      <a:endParaRPr lang="zh-CN" altLang="en-US" sz="16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600" dirty="0">
                          <a:latin typeface="Times New Roman" panose="02020603050405020304" pitchFamily="18" charset="0"/>
                          <a:cs typeface="Times New Roman" panose="02020603050405020304" pitchFamily="18" charset="0"/>
                        </a:rPr>
                        <a:t>10</a:t>
                      </a:r>
                      <a:r>
                        <a:rPr lang="en-US" altLang="zh-CN" sz="1600" baseline="30000" dirty="0">
                          <a:latin typeface="Times New Roman" panose="02020603050405020304" pitchFamily="18" charset="0"/>
                          <a:cs typeface="Times New Roman" panose="02020603050405020304" pitchFamily="18" charset="0"/>
                        </a:rPr>
                        <a:t>5</a:t>
                      </a:r>
                      <a:r>
                        <a:rPr lang="en-US" altLang="zh-CN" sz="1600" dirty="0">
                          <a:latin typeface="Times New Roman" panose="02020603050405020304" pitchFamily="18" charset="0"/>
                          <a:cs typeface="Times New Roman" panose="02020603050405020304" pitchFamily="18" charset="0"/>
                        </a:rPr>
                        <a:t>–10</a:t>
                      </a:r>
                      <a:r>
                        <a:rPr lang="en-US" altLang="zh-CN" sz="1600" kern="1200" baseline="30000" dirty="0">
                          <a:solidFill>
                            <a:schemeClr val="dk1"/>
                          </a:solidFill>
                          <a:latin typeface="Times New Roman" panose="02020603050405020304" pitchFamily="18" charset="0"/>
                          <a:ea typeface="+mn-ea"/>
                          <a:cs typeface="Times New Roman" panose="02020603050405020304" pitchFamily="18" charset="0"/>
                        </a:rPr>
                        <a:t>8</a:t>
                      </a:r>
                      <a:endParaRPr lang="zh-CN" altLang="en-US" sz="1600" kern="1200" baseline="30000" dirty="0">
                        <a:solidFill>
                          <a:schemeClr val="dk1"/>
                        </a:solidFill>
                        <a:latin typeface="Times New Roman" panose="02020603050405020304" pitchFamily="18" charset="0"/>
                        <a:ea typeface="+mn-ea"/>
                        <a:cs typeface="Times New Roman" panose="02020603050405020304" pitchFamily="18" charset="0"/>
                      </a:endParaRPr>
                    </a:p>
                  </a:txBody>
                  <a:tcPr/>
                </a:tc>
                <a:tc>
                  <a:txBody>
                    <a:bodyPr/>
                    <a:lstStyle/>
                    <a:p>
                      <a:pPr algn="ctr"/>
                      <a:r>
                        <a:rPr lang="en-US" altLang="zh-CN" sz="1600" dirty="0">
                          <a:latin typeface="Times New Roman" panose="02020603050405020304" pitchFamily="18" charset="0"/>
                          <a:cs typeface="Times New Roman" panose="02020603050405020304" pitchFamily="18" charset="0"/>
                        </a:rPr>
                        <a:t>≤10×10</a:t>
                      </a:r>
                      <a:endParaRPr lang="zh-CN" altLang="en-US" sz="1600" dirty="0">
                        <a:latin typeface="Times New Roman" panose="02020603050405020304" pitchFamily="18" charset="0"/>
                        <a:cs typeface="Times New Roman" panose="02020603050405020304" pitchFamily="18" charset="0"/>
                      </a:endParaRPr>
                    </a:p>
                  </a:txBody>
                  <a:tcPr/>
                </a:tc>
                <a:tc>
                  <a:txBody>
                    <a:bodyPr/>
                    <a:lstStyle/>
                    <a:p>
                      <a:pPr algn="ctr"/>
                      <a:endParaRPr lang="zh-CN" altLang="en-US" sz="16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285336226"/>
                  </a:ext>
                </a:extLst>
              </a:tr>
              <a:tr h="303154">
                <a:tc>
                  <a:txBody>
                    <a:bodyPr/>
                    <a:lstStyle/>
                    <a:p>
                      <a:pPr algn="ctr"/>
                      <a:r>
                        <a:rPr lang="en-US" altLang="zh-CN" sz="1600" dirty="0">
                          <a:latin typeface="Times New Roman" panose="02020603050405020304" pitchFamily="18" charset="0"/>
                          <a:cs typeface="Times New Roman" panose="02020603050405020304" pitchFamily="18" charset="0"/>
                        </a:rPr>
                        <a:t>401</a:t>
                      </a:r>
                      <a:endParaRPr lang="zh-CN" altLang="en-US" sz="16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600" dirty="0">
                          <a:latin typeface="Times New Roman" panose="02020603050405020304" pitchFamily="18" charset="0"/>
                          <a:cs typeface="Times New Roman" panose="02020603050405020304" pitchFamily="18" charset="0"/>
                        </a:rPr>
                        <a:t>100</a:t>
                      </a:r>
                      <a:endParaRPr lang="zh-CN" altLang="en-US" sz="16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600" dirty="0">
                          <a:latin typeface="Times New Roman" panose="02020603050405020304" pitchFamily="18" charset="0"/>
                          <a:cs typeface="Times New Roman" panose="02020603050405020304" pitchFamily="18" charset="0"/>
                        </a:rPr>
                        <a:t>10</a:t>
                      </a:r>
                      <a:r>
                        <a:rPr lang="en-US" altLang="zh-CN" sz="1600" kern="1200" baseline="30000" dirty="0">
                          <a:solidFill>
                            <a:schemeClr val="dk1"/>
                          </a:solidFill>
                          <a:latin typeface="Times New Roman" panose="02020603050405020304" pitchFamily="18" charset="0"/>
                          <a:ea typeface="+mn-ea"/>
                          <a:cs typeface="Times New Roman" panose="02020603050405020304" pitchFamily="18" charset="0"/>
                        </a:rPr>
                        <a:t>5</a:t>
                      </a:r>
                      <a:r>
                        <a:rPr lang="en-US" altLang="zh-CN" sz="1600" dirty="0">
                          <a:latin typeface="Times New Roman" panose="02020603050405020304" pitchFamily="18" charset="0"/>
                          <a:cs typeface="Times New Roman" panose="02020603050405020304" pitchFamily="18" charset="0"/>
                        </a:rPr>
                        <a:t>–10</a:t>
                      </a:r>
                      <a:r>
                        <a:rPr lang="en-US" altLang="zh-CN" sz="1600" kern="1200" baseline="30000" dirty="0">
                          <a:solidFill>
                            <a:schemeClr val="dk1"/>
                          </a:solidFill>
                          <a:latin typeface="Times New Roman" panose="02020603050405020304" pitchFamily="18" charset="0"/>
                          <a:ea typeface="+mn-ea"/>
                          <a:cs typeface="Times New Roman" panose="02020603050405020304" pitchFamily="18" charset="0"/>
                        </a:rPr>
                        <a:t>12</a:t>
                      </a:r>
                      <a:endParaRPr lang="zh-CN" altLang="en-US" sz="1600" kern="1200" baseline="30000" dirty="0">
                        <a:solidFill>
                          <a:schemeClr val="dk1"/>
                        </a:solidFill>
                        <a:latin typeface="Times New Roman" panose="02020603050405020304" pitchFamily="18" charset="0"/>
                        <a:ea typeface="+mn-ea"/>
                        <a:cs typeface="Times New Roman" panose="02020603050405020304" pitchFamily="18" charset="0"/>
                      </a:endParaRPr>
                    </a:p>
                  </a:txBody>
                  <a:tcPr/>
                </a:tc>
                <a:tc>
                  <a:txBody>
                    <a:bodyPr/>
                    <a:lstStyle/>
                    <a:p>
                      <a:pPr algn="ctr"/>
                      <a:r>
                        <a:rPr lang="en-US" altLang="zh-CN" sz="1600" dirty="0">
                          <a:latin typeface="Times New Roman" panose="02020603050405020304" pitchFamily="18" charset="0"/>
                          <a:cs typeface="Times New Roman" panose="02020603050405020304" pitchFamily="18" charset="0"/>
                        </a:rPr>
                        <a:t>1×1-10×10</a:t>
                      </a:r>
                      <a:endParaRPr lang="zh-CN" altLang="en-US" sz="16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600"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2788035229"/>
                  </a:ext>
                </a:extLst>
              </a:tr>
              <a:tr h="303154">
                <a:tc>
                  <a:txBody>
                    <a:bodyPr/>
                    <a:lstStyle/>
                    <a:p>
                      <a:pPr algn="ctr"/>
                      <a:r>
                        <a:rPr lang="zh-CN" altLang="en-US" sz="1600" dirty="0">
                          <a:latin typeface="Times New Roman" panose="02020603050405020304" pitchFamily="18" charset="0"/>
                          <a:cs typeface="Times New Roman" panose="02020603050405020304" pitchFamily="18" charset="0"/>
                        </a:rPr>
                        <a:t>兰州近物所</a:t>
                      </a:r>
                    </a:p>
                  </a:txBody>
                  <a:tcPr/>
                </a:tc>
                <a:tc>
                  <a:txBody>
                    <a:bodyPr/>
                    <a:lstStyle/>
                    <a:p>
                      <a:pPr algn="ctr"/>
                      <a:r>
                        <a:rPr lang="en-US" altLang="zh-CN" sz="1600" dirty="0">
                          <a:latin typeface="Times New Roman" panose="02020603050405020304" pitchFamily="18" charset="0"/>
                          <a:cs typeface="Times New Roman" panose="02020603050405020304" pitchFamily="18" charset="0"/>
                        </a:rPr>
                        <a:t>10-1000</a:t>
                      </a:r>
                      <a:endParaRPr lang="zh-CN" altLang="en-US" sz="16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600" dirty="0">
                          <a:latin typeface="Times New Roman" panose="02020603050405020304" pitchFamily="18" charset="0"/>
                          <a:cs typeface="Times New Roman" panose="02020603050405020304" pitchFamily="18" charset="0"/>
                        </a:rPr>
                        <a:t>10</a:t>
                      </a:r>
                      <a:r>
                        <a:rPr lang="en-US" altLang="zh-CN" sz="1600" baseline="30000" dirty="0">
                          <a:latin typeface="Times New Roman" panose="02020603050405020304" pitchFamily="18" charset="0"/>
                          <a:cs typeface="Times New Roman" panose="02020603050405020304" pitchFamily="18" charset="0"/>
                        </a:rPr>
                        <a:t>11</a:t>
                      </a:r>
                      <a:endParaRPr lang="zh-CN" altLang="en-US" sz="1600" baseline="30000" dirty="0">
                        <a:latin typeface="Times New Roman" panose="02020603050405020304" pitchFamily="18" charset="0"/>
                        <a:cs typeface="Times New Roman" panose="02020603050405020304" pitchFamily="18" charset="0"/>
                      </a:endParaRPr>
                    </a:p>
                  </a:txBody>
                  <a:tcPr/>
                </a:tc>
                <a:tc>
                  <a:txBody>
                    <a:bodyPr/>
                    <a:lstStyle/>
                    <a:p>
                      <a:pPr algn="ctr"/>
                      <a:r>
                        <a:rPr lang="zh-CN" altLang="en-US" sz="1600" dirty="0">
                          <a:latin typeface="Times New Roman" panose="02020603050405020304" pitchFamily="18" charset="0"/>
                          <a:cs typeface="Times New Roman" panose="02020603050405020304" pitchFamily="18" charset="0"/>
                        </a:rPr>
                        <a:t>＜</a:t>
                      </a:r>
                      <a:r>
                        <a:rPr lang="en-US" altLang="zh-CN" sz="1600" dirty="0">
                          <a:latin typeface="Times New Roman" panose="02020603050405020304" pitchFamily="18" charset="0"/>
                          <a:cs typeface="Times New Roman" panose="02020603050405020304" pitchFamily="18" charset="0"/>
                        </a:rPr>
                        <a:t>0.5×0.5</a:t>
                      </a:r>
                      <a:endParaRPr lang="zh-CN" altLang="en-US" sz="1600" dirty="0">
                        <a:latin typeface="Times New Roman" panose="02020603050405020304" pitchFamily="18" charset="0"/>
                        <a:cs typeface="Times New Roman" panose="02020603050405020304" pitchFamily="18" charset="0"/>
                      </a:endParaRPr>
                    </a:p>
                  </a:txBody>
                  <a:tcPr/>
                </a:tc>
                <a:tc>
                  <a:txBody>
                    <a:bodyPr/>
                    <a:lstStyle/>
                    <a:p>
                      <a:pPr algn="ctr"/>
                      <a:r>
                        <a:rPr lang="zh-CN" altLang="en-US" sz="1600"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1762517920"/>
                  </a:ext>
                </a:extLst>
              </a:tr>
              <a:tr h="303154">
                <a:tc>
                  <a:txBody>
                    <a:bodyPr/>
                    <a:lstStyle/>
                    <a:p>
                      <a:pPr algn="ctr"/>
                      <a:r>
                        <a:rPr lang="zh-CN" altLang="en-US" sz="1600" dirty="0">
                          <a:latin typeface="Times New Roman" panose="02020603050405020304" pitchFamily="18" charset="0"/>
                          <a:cs typeface="Times New Roman" panose="02020603050405020304" pitchFamily="18" charset="0"/>
                        </a:rPr>
                        <a:t>新疆理化所</a:t>
                      </a:r>
                    </a:p>
                  </a:txBody>
                  <a:tcPr/>
                </a:tc>
                <a:tc>
                  <a:txBody>
                    <a:bodyPr/>
                    <a:lstStyle/>
                    <a:p>
                      <a:pPr algn="ctr"/>
                      <a:r>
                        <a:rPr lang="en-US" altLang="zh-CN" sz="1600" dirty="0">
                          <a:latin typeface="Times New Roman" panose="02020603050405020304" pitchFamily="18" charset="0"/>
                          <a:cs typeface="Times New Roman" panose="02020603050405020304" pitchFamily="18" charset="0"/>
                        </a:rPr>
                        <a:t>10-60</a:t>
                      </a:r>
                      <a:endParaRPr lang="zh-CN" altLang="en-US" sz="16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600" dirty="0">
                          <a:latin typeface="Times New Roman" panose="02020603050405020304" pitchFamily="18" charset="0"/>
                          <a:cs typeface="Times New Roman" panose="02020603050405020304" pitchFamily="18" charset="0"/>
                        </a:rPr>
                        <a:t>?</a:t>
                      </a:r>
                      <a:endParaRPr lang="zh-CN" altLang="en-US" sz="16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600" dirty="0">
                          <a:latin typeface="Times New Roman" panose="02020603050405020304" pitchFamily="18" charset="0"/>
                          <a:cs typeface="Times New Roman" panose="02020603050405020304" pitchFamily="18" charset="0"/>
                        </a:rPr>
                        <a:t>?</a:t>
                      </a:r>
                      <a:endParaRPr lang="zh-CN" altLang="en-US" sz="1600" dirty="0">
                        <a:latin typeface="Times New Roman" panose="02020603050405020304" pitchFamily="18" charset="0"/>
                        <a:cs typeface="Times New Roman" panose="02020603050405020304" pitchFamily="18" charset="0"/>
                      </a:endParaRPr>
                    </a:p>
                  </a:txBody>
                  <a:tcPr/>
                </a:tc>
                <a:tc>
                  <a:txBody>
                    <a:bodyPr/>
                    <a:lstStyle/>
                    <a:p>
                      <a:pPr algn="ctr"/>
                      <a:endParaRPr lang="zh-CN" altLang="en-US"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88101191"/>
                  </a:ext>
                </a:extLst>
              </a:tr>
              <a:tr h="303154">
                <a:tc>
                  <a:txBody>
                    <a:bodyPr/>
                    <a:lstStyle/>
                    <a:p>
                      <a:pPr algn="ctr"/>
                      <a:r>
                        <a:rPr lang="zh-CN" altLang="en-US" sz="1600" dirty="0">
                          <a:latin typeface="Times New Roman" panose="02020603050405020304" pitchFamily="18" charset="0"/>
                          <a:cs typeface="Times New Roman" panose="02020603050405020304" pitchFamily="18" charset="0"/>
                        </a:rPr>
                        <a:t>散裂中子源</a:t>
                      </a:r>
                    </a:p>
                  </a:txBody>
                  <a:tcPr/>
                </a:tc>
                <a:tc>
                  <a:txBody>
                    <a:bodyPr/>
                    <a:lstStyle/>
                    <a:p>
                      <a:pPr algn="ctr"/>
                      <a:r>
                        <a:rPr lang="en-US" altLang="zh-CN" sz="1600" dirty="0">
                          <a:latin typeface="Times New Roman" panose="02020603050405020304" pitchFamily="18" charset="0"/>
                          <a:cs typeface="Times New Roman" panose="02020603050405020304" pitchFamily="18" charset="0"/>
                        </a:rPr>
                        <a:t>10-80</a:t>
                      </a:r>
                      <a:endParaRPr lang="zh-CN" altLang="en-US" sz="16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600" dirty="0">
                          <a:latin typeface="Times New Roman" panose="02020603050405020304" pitchFamily="18" charset="0"/>
                          <a:cs typeface="Times New Roman" panose="02020603050405020304" pitchFamily="18" charset="0"/>
                        </a:rPr>
                        <a:t>10</a:t>
                      </a:r>
                      <a:r>
                        <a:rPr lang="en-US" altLang="zh-CN" sz="1600" kern="1200" baseline="30000" dirty="0">
                          <a:solidFill>
                            <a:schemeClr val="dk1"/>
                          </a:solidFill>
                          <a:latin typeface="Times New Roman" panose="02020603050405020304" pitchFamily="18" charset="0"/>
                          <a:ea typeface="+mn-ea"/>
                          <a:cs typeface="Times New Roman" panose="02020603050405020304" pitchFamily="18" charset="0"/>
                        </a:rPr>
                        <a:t>7</a:t>
                      </a:r>
                      <a:r>
                        <a:rPr lang="en-US" altLang="zh-CN" sz="1600" dirty="0">
                          <a:latin typeface="Times New Roman" panose="02020603050405020304" pitchFamily="18" charset="0"/>
                          <a:cs typeface="Times New Roman" panose="02020603050405020304" pitchFamily="18" charset="0"/>
                        </a:rPr>
                        <a:t>–10</a:t>
                      </a:r>
                      <a:r>
                        <a:rPr lang="en-US" altLang="zh-CN" sz="1600" kern="1200" baseline="30000" dirty="0">
                          <a:solidFill>
                            <a:schemeClr val="dk1"/>
                          </a:solidFill>
                          <a:latin typeface="Times New Roman" panose="02020603050405020304" pitchFamily="18" charset="0"/>
                          <a:ea typeface="+mn-ea"/>
                          <a:cs typeface="Times New Roman" panose="02020603050405020304" pitchFamily="18" charset="0"/>
                        </a:rPr>
                        <a:t>10</a:t>
                      </a:r>
                      <a:endParaRPr lang="zh-CN" altLang="en-US" sz="1600" kern="1200" baseline="30000" dirty="0">
                        <a:solidFill>
                          <a:schemeClr val="dk1"/>
                        </a:solidFill>
                        <a:latin typeface="Times New Roman" panose="02020603050405020304" pitchFamily="18" charset="0"/>
                        <a:ea typeface="+mn-ea"/>
                        <a:cs typeface="Times New Roman" panose="02020603050405020304" pitchFamily="18" charset="0"/>
                      </a:endParaRPr>
                    </a:p>
                  </a:txBody>
                  <a:tcPr/>
                </a:tc>
                <a:tc>
                  <a:txBody>
                    <a:bodyPr/>
                    <a:lstStyle/>
                    <a:p>
                      <a:pPr algn="ctr"/>
                      <a:r>
                        <a:rPr lang="en-US" altLang="zh-CN" sz="1600" dirty="0">
                          <a:latin typeface="Times New Roman" panose="02020603050405020304" pitchFamily="18" charset="0"/>
                          <a:cs typeface="Times New Roman" panose="02020603050405020304" pitchFamily="18" charset="0"/>
                        </a:rPr>
                        <a:t>1 × 1–5 × 5</a:t>
                      </a:r>
                      <a:endParaRPr lang="zh-CN" altLang="en-US" sz="1600" dirty="0">
                        <a:latin typeface="Times New Roman" panose="02020603050405020304" pitchFamily="18" charset="0"/>
                        <a:cs typeface="Times New Roman" panose="02020603050405020304" pitchFamily="18" charset="0"/>
                      </a:endParaRPr>
                    </a:p>
                  </a:txBody>
                  <a:tcPr/>
                </a:tc>
                <a:tc>
                  <a:txBody>
                    <a:bodyPr/>
                    <a:lstStyle/>
                    <a:p>
                      <a:pPr algn="ctr"/>
                      <a:r>
                        <a:rPr lang="zh-CN" altLang="en-US" sz="1600"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599086589"/>
                  </a:ext>
                </a:extLst>
              </a:tr>
              <a:tr h="473418">
                <a:tc>
                  <a:txBody>
                    <a:bodyPr/>
                    <a:lstStyle/>
                    <a:p>
                      <a:pPr algn="ctr"/>
                      <a:r>
                        <a:rPr lang="zh-CN" altLang="en-US" sz="1600" dirty="0">
                          <a:latin typeface="Times New Roman" panose="02020603050405020304" pitchFamily="18" charset="0"/>
                          <a:cs typeface="Times New Roman" panose="02020603050405020304" pitchFamily="18" charset="0"/>
                        </a:rPr>
                        <a:t>哈工大</a:t>
                      </a:r>
                    </a:p>
                  </a:txBody>
                  <a:tcPr/>
                </a:tc>
                <a:tc>
                  <a:txBody>
                    <a:bodyPr/>
                    <a:lstStyle/>
                    <a:p>
                      <a:pPr algn="ctr"/>
                      <a:r>
                        <a:rPr lang="en-US" altLang="zh-CN" sz="1600" dirty="0">
                          <a:latin typeface="Times New Roman" panose="02020603050405020304" pitchFamily="18" charset="0"/>
                          <a:cs typeface="Times New Roman" panose="02020603050405020304" pitchFamily="18" charset="0"/>
                        </a:rPr>
                        <a:t>70-300</a:t>
                      </a:r>
                      <a:endParaRPr lang="zh-CN" altLang="en-US" sz="16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600" dirty="0">
                          <a:latin typeface="Times New Roman" panose="02020603050405020304" pitchFamily="18" charset="0"/>
                          <a:cs typeface="Times New Roman" panose="02020603050405020304" pitchFamily="18" charset="0"/>
                        </a:rPr>
                        <a:t>10</a:t>
                      </a:r>
                      <a:r>
                        <a:rPr lang="en-US" altLang="zh-CN" sz="1600" baseline="30000" dirty="0">
                          <a:latin typeface="Times New Roman" panose="02020603050405020304" pitchFamily="18" charset="0"/>
                          <a:cs typeface="Times New Roman" panose="02020603050405020304" pitchFamily="18" charset="0"/>
                        </a:rPr>
                        <a:t>8</a:t>
                      </a:r>
                      <a:endParaRPr lang="zh-CN" altLang="en-US" sz="1600" baseline="300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600" dirty="0">
                          <a:latin typeface="Times New Roman" panose="02020603050405020304" pitchFamily="18" charset="0"/>
                          <a:cs typeface="Times New Roman" panose="02020603050405020304" pitchFamily="18" charset="0"/>
                        </a:rPr>
                        <a:t>2×2</a:t>
                      </a:r>
                      <a:r>
                        <a:rPr lang="zh-CN" altLang="en-US" sz="1600" dirty="0">
                          <a:latin typeface="Times New Roman" panose="02020603050405020304" pitchFamily="18" charset="0"/>
                          <a:cs typeface="Times New Roman" panose="02020603050405020304" pitchFamily="18" charset="0"/>
                        </a:rPr>
                        <a:t>（大气）</a:t>
                      </a:r>
                      <a:endParaRPr lang="en-US" altLang="zh-CN" sz="1600" dirty="0">
                        <a:latin typeface="Times New Roman" panose="02020603050405020304" pitchFamily="18" charset="0"/>
                        <a:cs typeface="Times New Roman" panose="02020603050405020304" pitchFamily="18" charset="0"/>
                      </a:endParaRPr>
                    </a:p>
                    <a:p>
                      <a:pPr algn="ctr"/>
                      <a:r>
                        <a:rPr lang="en-US" altLang="zh-CN" sz="1600" dirty="0">
                          <a:latin typeface="Times New Roman" panose="02020603050405020304" pitchFamily="18" charset="0"/>
                          <a:cs typeface="Times New Roman" panose="02020603050405020304" pitchFamily="18" charset="0"/>
                        </a:rPr>
                        <a:t>30×30</a:t>
                      </a:r>
                      <a:r>
                        <a:rPr lang="zh-CN" altLang="en-US" sz="1600" dirty="0">
                          <a:latin typeface="Times New Roman" panose="02020603050405020304" pitchFamily="18" charset="0"/>
                          <a:cs typeface="Times New Roman" panose="02020603050405020304" pitchFamily="18" charset="0"/>
                        </a:rPr>
                        <a:t>（真空）</a:t>
                      </a:r>
                    </a:p>
                  </a:txBody>
                  <a:tcPr/>
                </a:tc>
                <a:tc>
                  <a:txBody>
                    <a:bodyPr/>
                    <a:lstStyle/>
                    <a:p>
                      <a:pPr algn="ctr"/>
                      <a:endParaRPr lang="zh-CN" altLang="en-US"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293373886"/>
                  </a:ext>
                </a:extLst>
              </a:tr>
            </a:tbl>
          </a:graphicData>
        </a:graphic>
      </p:graphicFrame>
      <p:sp>
        <p:nvSpPr>
          <p:cNvPr id="16" name="文本框 15">
            <a:extLst>
              <a:ext uri="{FF2B5EF4-FFF2-40B4-BE49-F238E27FC236}">
                <a16:creationId xmlns:a16="http://schemas.microsoft.com/office/drawing/2014/main" id="{2286AB02-2D58-682C-1BB8-59E480A1C4CC}"/>
              </a:ext>
            </a:extLst>
          </p:cNvPr>
          <p:cNvSpPr txBox="1"/>
          <p:nvPr/>
        </p:nvSpPr>
        <p:spPr>
          <a:xfrm>
            <a:off x="4579411" y="3244334"/>
            <a:ext cx="2723823" cy="369332"/>
          </a:xfrm>
          <a:prstGeom prst="rect">
            <a:avLst/>
          </a:prstGeom>
          <a:noFill/>
        </p:spPr>
        <p:txBody>
          <a:bodyPr wrap="none" rtlCol="0">
            <a:spAutoFit/>
          </a:bodyPr>
          <a:lstStyle/>
          <a:p>
            <a:r>
              <a:rPr lang="zh-CN" altLang="en-US" dirty="0">
                <a:latin typeface="黑体" panose="02010609060101010101" pitchFamily="49" charset="-122"/>
                <a:ea typeface="黑体" panose="02010609060101010101" pitchFamily="49" charset="-122"/>
              </a:rPr>
              <a:t>我国部分中高能质子装置</a:t>
            </a:r>
          </a:p>
        </p:txBody>
      </p:sp>
      <p:sp>
        <p:nvSpPr>
          <p:cNvPr id="4" name="文本框 3">
            <a:extLst>
              <a:ext uri="{FF2B5EF4-FFF2-40B4-BE49-F238E27FC236}">
                <a16:creationId xmlns:a16="http://schemas.microsoft.com/office/drawing/2014/main" id="{D115E527-D393-1346-E830-6742F320D1C6}"/>
              </a:ext>
            </a:extLst>
          </p:cNvPr>
          <p:cNvSpPr txBox="1"/>
          <p:nvPr/>
        </p:nvSpPr>
        <p:spPr>
          <a:xfrm>
            <a:off x="319820" y="1293943"/>
            <a:ext cx="11552360" cy="1691810"/>
          </a:xfrm>
          <a:prstGeom prst="rect">
            <a:avLst/>
          </a:prstGeom>
          <a:noFill/>
        </p:spPr>
        <p:txBody>
          <a:bodyPr wrap="square">
            <a:spAutoFit/>
          </a:bodyPr>
          <a:lstStyle/>
          <a:p>
            <a:pPr algn="just">
              <a:lnSpc>
                <a:spcPct val="150000"/>
              </a:lnSpc>
            </a:pPr>
            <a:r>
              <a:rPr lang="zh-CN" altLang="en-US" sz="1800" dirty="0">
                <a:latin typeface="黑体" panose="02010609060101010101" pitchFamily="49" charset="-122"/>
                <a:ea typeface="黑体" panose="02010609060101010101" pitchFamily="49" charset="-122"/>
              </a:rPr>
              <a:t>    </a:t>
            </a:r>
            <a:r>
              <a:rPr lang="zh-CN" altLang="en-US" sz="2400" dirty="0">
                <a:latin typeface="黑体" panose="02010609060101010101" pitchFamily="49" charset="-122"/>
                <a:ea typeface="黑体" panose="02010609060101010101" pitchFamily="49" charset="-122"/>
              </a:rPr>
              <a:t>仅有近物所、</a:t>
            </a:r>
            <a:r>
              <a:rPr lang="en-US" altLang="zh-CN" sz="2400" dirty="0">
                <a:latin typeface="黑体" panose="02010609060101010101" pitchFamily="49" charset="-122"/>
                <a:ea typeface="黑体" panose="02010609060101010101" pitchFamily="49" charset="-122"/>
              </a:rPr>
              <a:t>401</a:t>
            </a:r>
            <a:r>
              <a:rPr lang="zh-CN" altLang="en-US" sz="2400" dirty="0">
                <a:latin typeface="黑体" panose="02010609060101010101" pitchFamily="49" charset="-122"/>
                <a:ea typeface="黑体" panose="02010609060101010101" pitchFamily="49" charset="-122"/>
              </a:rPr>
              <a:t>和散裂中子源等少数单位开展过中高能质子诱发核反应截面数据的测量，且主要关注短寿命医用同位素和</a:t>
            </a:r>
            <a:r>
              <a:rPr lang="en-US" altLang="zh-CN" sz="2400" dirty="0">
                <a:latin typeface="黑体" panose="02010609060101010101" pitchFamily="49" charset="-122"/>
                <a:ea typeface="黑体" panose="02010609060101010101" pitchFamily="49" charset="-122"/>
              </a:rPr>
              <a:t>ADS</a:t>
            </a:r>
            <a:r>
              <a:rPr lang="zh-CN" altLang="en-US" sz="2400" dirty="0">
                <a:latin typeface="黑体" panose="02010609060101010101" pitchFamily="49" charset="-122"/>
                <a:ea typeface="黑体" panose="02010609060101010101" pitchFamily="49" charset="-122"/>
              </a:rPr>
              <a:t>相关数据的测量。</a:t>
            </a:r>
            <a:r>
              <a:rPr lang="zh-CN" altLang="en-US" sz="2400" b="1" dirty="0">
                <a:solidFill>
                  <a:srgbClr val="C00000"/>
                </a:solidFill>
                <a:latin typeface="黑体" panose="02010609060101010101" pitchFamily="49" charset="-122"/>
                <a:ea typeface="黑体" panose="02010609060101010101" pitchFamily="49" charset="-122"/>
              </a:rPr>
              <a:t>对于行星科学关注的中高能质子诱发产生长寿命放射性核素或者稳定核素的截面测量工作存在较大不足</a:t>
            </a:r>
            <a:r>
              <a:rPr lang="zh-CN" altLang="en-US" sz="2400" dirty="0">
                <a:latin typeface="黑体" panose="02010609060101010101" pitchFamily="49" charset="-122"/>
                <a:ea typeface="黑体" panose="02010609060101010101" pitchFamily="49" charset="-122"/>
              </a:rPr>
              <a:t>。</a:t>
            </a:r>
            <a:endParaRPr lang="zh-CN" altLang="en-US" sz="2400" dirty="0"/>
          </a:p>
        </p:txBody>
      </p:sp>
      <p:grpSp>
        <p:nvGrpSpPr>
          <p:cNvPr id="10" name="组合 9">
            <a:extLst>
              <a:ext uri="{FF2B5EF4-FFF2-40B4-BE49-F238E27FC236}">
                <a16:creationId xmlns:a16="http://schemas.microsoft.com/office/drawing/2014/main" id="{28840474-2673-7BF3-B838-01E7687171F4}"/>
              </a:ext>
            </a:extLst>
          </p:cNvPr>
          <p:cNvGrpSpPr/>
          <p:nvPr/>
        </p:nvGrpSpPr>
        <p:grpSpPr>
          <a:xfrm>
            <a:off x="319820" y="3040898"/>
            <a:ext cx="11396692" cy="3593592"/>
            <a:chOff x="319820" y="3040898"/>
            <a:chExt cx="11396692" cy="3593592"/>
          </a:xfrm>
        </p:grpSpPr>
        <p:grpSp>
          <p:nvGrpSpPr>
            <p:cNvPr id="8" name="组合 7">
              <a:extLst>
                <a:ext uri="{FF2B5EF4-FFF2-40B4-BE49-F238E27FC236}">
                  <a16:creationId xmlns:a16="http://schemas.microsoft.com/office/drawing/2014/main" id="{4A9B8620-5A28-63C2-7C0C-A6495BF48915}"/>
                </a:ext>
              </a:extLst>
            </p:cNvPr>
            <p:cNvGrpSpPr/>
            <p:nvPr/>
          </p:nvGrpSpPr>
          <p:grpSpPr>
            <a:xfrm>
              <a:off x="319820" y="3040898"/>
              <a:ext cx="11396692" cy="3593592"/>
              <a:chOff x="319820" y="3040898"/>
              <a:chExt cx="11396692" cy="3593592"/>
            </a:xfrm>
          </p:grpSpPr>
          <p:sp>
            <p:nvSpPr>
              <p:cNvPr id="6" name="矩形 5">
                <a:extLst>
                  <a:ext uri="{FF2B5EF4-FFF2-40B4-BE49-F238E27FC236}">
                    <a16:creationId xmlns:a16="http://schemas.microsoft.com/office/drawing/2014/main" id="{8A00DCC8-BD03-7FF1-5CD3-8FCA9AEFBFCC}"/>
                  </a:ext>
                </a:extLst>
              </p:cNvPr>
              <p:cNvSpPr/>
              <p:nvPr/>
            </p:nvSpPr>
            <p:spPr>
              <a:xfrm>
                <a:off x="880872" y="3040898"/>
                <a:ext cx="10835640" cy="35935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 name="图片 2" descr="图表, 折线图&#10;&#10;AI 生成的内容可能不正确。">
                <a:extLst>
                  <a:ext uri="{FF2B5EF4-FFF2-40B4-BE49-F238E27FC236}">
                    <a16:creationId xmlns:a16="http://schemas.microsoft.com/office/drawing/2014/main" id="{00104082-B7D2-E593-4582-A2D2825F17A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9820" y="3181259"/>
                <a:ext cx="5400040" cy="3345815"/>
              </a:xfrm>
              <a:prstGeom prst="rect">
                <a:avLst/>
              </a:prstGeom>
              <a:noFill/>
            </p:spPr>
          </p:pic>
        </p:grpSp>
        <p:sp>
          <p:nvSpPr>
            <p:cNvPr id="9" name="文本框 8">
              <a:extLst>
                <a:ext uri="{FF2B5EF4-FFF2-40B4-BE49-F238E27FC236}">
                  <a16:creationId xmlns:a16="http://schemas.microsoft.com/office/drawing/2014/main" id="{C135C971-1210-D66A-059B-BF32187821A2}"/>
                </a:ext>
              </a:extLst>
            </p:cNvPr>
            <p:cNvSpPr txBox="1"/>
            <p:nvPr/>
          </p:nvSpPr>
          <p:spPr>
            <a:xfrm>
              <a:off x="5891937" y="3811922"/>
              <a:ext cx="5620512" cy="1688924"/>
            </a:xfrm>
            <a:prstGeom prst="rect">
              <a:avLst/>
            </a:prstGeom>
            <a:noFill/>
          </p:spPr>
          <p:txBody>
            <a:bodyPr wrap="square" rtlCol="0">
              <a:spAutoFit/>
            </a:bodyPr>
            <a:lstStyle/>
            <a:p>
              <a:pPr>
                <a:lnSpc>
                  <a:spcPct val="150000"/>
                </a:lnSpc>
              </a:pPr>
              <a:r>
                <a:rPr lang="zh-CN" altLang="en-US" sz="2400" dirty="0">
                  <a:latin typeface="华文中宋" panose="02010600040101010101" pitchFamily="2" charset="-122"/>
                  <a:ea typeface="华文中宋" panose="02010600040101010101" pitchFamily="2" charset="-122"/>
                </a:rPr>
                <a:t>为了开展嫦娥五号和嫦娥六号以及未来地外样品的宇生核素数据分析工作，亟需开展相关的截面测量工作！</a:t>
              </a:r>
            </a:p>
          </p:txBody>
        </p:sp>
      </p:grpSp>
    </p:spTree>
    <p:extLst>
      <p:ext uri="{BB962C8B-B14F-4D97-AF65-F5344CB8AC3E}">
        <p14:creationId xmlns:p14="http://schemas.microsoft.com/office/powerpoint/2010/main" val="52984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29593</TotalTime>
  <Words>1715</Words>
  <Application>Microsoft Office PowerPoint</Application>
  <PresentationFormat>宽屏</PresentationFormat>
  <Paragraphs>186</Paragraphs>
  <Slides>19</Slides>
  <Notes>8</Notes>
  <HiddenSlides>2</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19</vt:i4>
      </vt:variant>
    </vt:vector>
  </HeadingPairs>
  <TitlesOfParts>
    <vt:vector size="32" baseType="lpstr">
      <vt:lpstr>等线</vt:lpstr>
      <vt:lpstr>等线 Light</vt:lpstr>
      <vt:lpstr>方正粗黑宋简体</vt:lpstr>
      <vt:lpstr>黑体</vt:lpstr>
      <vt:lpstr>华文中宋</vt:lpstr>
      <vt:lpstr>宋体</vt:lpstr>
      <vt:lpstr>微软雅黑</vt:lpstr>
      <vt:lpstr>微软雅黑</vt:lpstr>
      <vt:lpstr>Arial</vt:lpstr>
      <vt:lpstr>Cambria Math</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南华大学PPT模板</dc:title>
  <dc:creator>晶晶 鲍</dc:creator>
  <cp:lastModifiedBy>xianlin yang</cp:lastModifiedBy>
  <cp:revision>181</cp:revision>
  <dcterms:created xsi:type="dcterms:W3CDTF">2022-10-01T13:03:52Z</dcterms:created>
  <dcterms:modified xsi:type="dcterms:W3CDTF">2025-07-28T06:12:06Z</dcterms:modified>
</cp:coreProperties>
</file>