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019" r:id="rId2"/>
    <p:sldId id="1020" r:id="rId3"/>
  </p:sldIdLst>
  <p:sldSz cx="12192000" cy="6858000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FFCC"/>
    <a:srgbClr val="FF5050"/>
    <a:srgbClr val="CCCCFF"/>
    <a:srgbClr val="66FF99"/>
    <a:srgbClr val="CC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784" autoAdjust="0"/>
  </p:normalViewPr>
  <p:slideViewPr>
    <p:cSldViewPr>
      <p:cViewPr varScale="1">
        <p:scale>
          <a:sx n="73" d="100"/>
          <a:sy n="73" d="100"/>
        </p:scale>
        <p:origin x="496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40"/>
    </p:cViewPr>
  </p:sorterViewPr>
  <p:notesViewPr>
    <p:cSldViewPr>
      <p:cViewPr varScale="1">
        <p:scale>
          <a:sx n="64" d="100"/>
          <a:sy n="64" d="100"/>
        </p:scale>
        <p:origin x="-34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378F378-AF00-407A-95C7-8CFEF7E7466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632A30-5EBF-431E-8A75-2CC056881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5937835-E1C7-410B-8B82-D46CE4FBF11C}" type="datetimeFigureOut">
              <a:rPr lang="zh-CN" altLang="en-US"/>
              <a:pPr>
                <a:defRPr/>
              </a:pPr>
              <a:t>2025/2/18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3F01D5-A372-4B46-9607-83225C47A8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C8C1EC-AB25-48B7-9A5D-C133CDD79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/>
            </a:lvl1pPr>
          </a:lstStyle>
          <a:p>
            <a:pPr>
              <a:defRPr/>
            </a:pPr>
            <a:fld id="{DF5D6917-FFB2-4A8F-9C2E-5A6D412493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F520AB4-99DE-4925-A805-18E9AAF5D1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6FC0F0D-1E5C-46A5-A806-37E74B9724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895D8A-C5AF-41CA-BA7C-2076811AF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4AD8BB8-0E2A-404B-884E-4B919169A3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38F4784-44EF-4C45-913E-4A21C7054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304EBFB-E2DC-4F4C-BB3E-C9B6A8939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A214C-220A-4609-822B-E305D9187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AFA53-57AC-46AE-97B5-BBE551BD2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70114-6E6C-4DB8-816A-A016D0694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1E1BE-0F8F-4025-858C-436FDEF48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6DF362DE-1F0B-4D1D-8345-4B61397AD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33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AA5B07-E16F-4C9B-BCAA-8A42BCEC9B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7ED-838D-4934-B893-58A6AEAB5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8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EC5B5-B4E3-444B-9592-B3CB102A73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9CAD-CB82-4B59-9F7C-385069BBC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09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E23A00-8409-4061-AB2D-E14EF24A9C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4DE33-5BCF-4ADC-9231-91D04B92CC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7FF90D-1F41-47D4-94F8-EE02B3828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B328D-4FA9-4DE4-BAB4-37B5912FCB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11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9BF61-0CAD-4BB7-8EF4-CCA649284F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9F91-8E46-4883-ABB9-F71D489F2B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3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2BDBB6-A493-4689-B16B-BE03E18369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A127-0ACD-4B2B-8425-CC5530E96A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6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4E60C1-727F-4F1A-98C2-D86C5C071C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3B5FC-8DF7-4A98-902D-1C8786F58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93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29EB1E0-54C0-4137-B80A-EE2039C7B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A718-76C9-4CA6-AE36-1CB8185C11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0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676AE22-2AF2-462C-9D33-ACB54EF16C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1A49-B869-47D6-98FB-547D0180FA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6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9494F6-D916-4093-93EF-B2A2BC9206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27AE-F18F-4E63-8DFF-70828D8FBE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5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B04A91-9280-4B49-8546-507B4F48F3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0AB9-6784-4AE9-8C3F-30A607F5D0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9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164B40-EE22-4956-8883-A1BF81CA1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F1B84E-AD86-47F5-80C0-2D3189AAB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013"/>
            <a:ext cx="109728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F60528-FCDC-416B-9318-20BF40706E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26233" y="6524625"/>
            <a:ext cx="1219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63913E-DD88-42DD-A3D8-ACBD2E3768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2CC379EF-52A0-474F-8E77-2B482914BB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2300" y="876300"/>
            <a:ext cx="11074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280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40D5B8A-5D32-40E8-A6CB-8D19DED3FB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260350"/>
            <a:ext cx="109008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11" r:id="rId1"/>
    <p:sldLayoutId id="2147486200" r:id="rId2"/>
    <p:sldLayoutId id="2147486201" r:id="rId3"/>
    <p:sldLayoutId id="2147486202" r:id="rId4"/>
    <p:sldLayoutId id="2147486203" r:id="rId5"/>
    <p:sldLayoutId id="2147486204" r:id="rId6"/>
    <p:sldLayoutId id="2147486205" r:id="rId7"/>
    <p:sldLayoutId id="2147486206" r:id="rId8"/>
    <p:sldLayoutId id="2147486207" r:id="rId9"/>
    <p:sldLayoutId id="2147486208" r:id="rId10"/>
    <p:sldLayoutId id="2147486209" r:id="rId11"/>
    <p:sldLayoutId id="21474862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5FF101-3FFF-4FF4-B44D-5952E5AF6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Cost estimation breakdown discussed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CCAF8-9B54-4063-8CE4-09D5DD3BE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9012"/>
            <a:ext cx="10972800" cy="5868987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All sub-detector &amp; common electronics should be estimated in a unique standard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404040"/>
                </a:solidFill>
                <a:latin typeface="Inter"/>
              </a:rPr>
              <a:t>Breakdown scheme discussed 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ASIC Production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 (Wei/Yan):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Mask </a:t>
            </a:r>
            <a:r>
              <a:rPr lang="en-US" altLang="zh-CN" b="0" i="0" dirty="0" err="1">
                <a:solidFill>
                  <a:srgbClr val="404040"/>
                </a:solidFill>
                <a:effectLst/>
                <a:latin typeface="Inter"/>
              </a:rPr>
              <a:t>tapeout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, mass prod, dicing/packaging/test fees, yield factor.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FEE Module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(Jun/</a:t>
            </a:r>
            <a:r>
              <a:rPr lang="en-US" altLang="zh-CN" b="0" i="0" dirty="0" err="1">
                <a:solidFill>
                  <a:srgbClr val="404040"/>
                </a:solidFill>
                <a:effectLst/>
                <a:latin typeface="Inter"/>
              </a:rPr>
              <a:t>Jie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):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Design, mass prod, soldering, sockets, spare parts strategy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404040"/>
                </a:solidFill>
                <a:latin typeface="Inter"/>
              </a:rPr>
              <a:t>Common block</a:t>
            </a:r>
            <a:r>
              <a:rPr lang="en-US" altLang="zh-CN" b="0" dirty="0">
                <a:solidFill>
                  <a:srgbClr val="404040"/>
                </a:solidFill>
                <a:latin typeface="Inter"/>
              </a:rPr>
              <a:t> (Jun/Di)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altLang="zh-CN" sz="2000" b="0" dirty="0">
                <a:solidFill>
                  <a:srgbClr val="404040"/>
                </a:solidFill>
                <a:latin typeface="Inter"/>
              </a:rPr>
              <a:t>Data Link Module, FEE Power Module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BEE PCB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 (Jun/</a:t>
            </a:r>
            <a:r>
              <a:rPr lang="en-US" altLang="zh-CN" b="0" i="0" dirty="0" err="1">
                <a:solidFill>
                  <a:srgbClr val="404040"/>
                </a:solidFill>
                <a:effectLst/>
                <a:latin typeface="Inter"/>
              </a:rPr>
              <a:t>Jie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):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FPGA/RAM-centric design, mass production linked to fiber count, soldering, QA/QC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Cabling 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(Chang/Di):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Flex/twisted-pair/coax cables, installation sockets, on/off- detector cabling strategy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Crates &amp; Racks 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(</a:t>
            </a:r>
            <a:r>
              <a:rPr lang="en-US" altLang="zh-CN" b="0" i="0" dirty="0" err="1">
                <a:solidFill>
                  <a:srgbClr val="404040"/>
                </a:solidFill>
                <a:effectLst/>
                <a:latin typeface="Inter"/>
              </a:rPr>
              <a:t>Jie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Standard crates/racks, cabling in electronics room</a:t>
            </a:r>
          </a:p>
          <a:p>
            <a:r>
              <a:rPr lang="en-US" altLang="zh-CN" dirty="0">
                <a:latin typeface="Inter"/>
              </a:rPr>
              <a:t>Cost estimation tasks allocated</a:t>
            </a:r>
          </a:p>
          <a:p>
            <a:pPr lvl="1"/>
            <a:r>
              <a:rPr lang="en-US" altLang="zh-CN" dirty="0">
                <a:latin typeface="Inter"/>
              </a:rPr>
              <a:t>Will come up for a summary in 2 weeks</a:t>
            </a:r>
            <a:endParaRPr lang="zh-CN" altLang="en-US" dirty="0">
              <a:latin typeface="Inter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indent="-285750">
              <a:buFont typeface="Arial" panose="020B0604020202020204" pitchFamily="34" charset="0"/>
              <a:buChar char="•"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zh-CN" altLang="en-US" dirty="0">
              <a:latin typeface="Inter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0B5C626-E40B-4137-A1D6-EDA7E051CF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102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F481BD-EBD4-4FAA-8490-F1213C14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 works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4B61D2-A349-477B-BFA3-0CEE892FD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Inter"/>
              </a:rPr>
              <a:t>TDR text &amp; architecture tuned according to the feedback opinion </a:t>
            </a:r>
          </a:p>
          <a:p>
            <a:endParaRPr lang="en-US" altLang="zh-CN" dirty="0">
              <a:latin typeface="Inter"/>
            </a:endParaRPr>
          </a:p>
          <a:p>
            <a:r>
              <a:rPr lang="en-US" altLang="zh-CN" dirty="0">
                <a:latin typeface="Inter"/>
              </a:rPr>
              <a:t>Co-discussion with NDL </a:t>
            </a:r>
            <a:r>
              <a:rPr lang="en-US" altLang="zh-CN" dirty="0" err="1">
                <a:latin typeface="Inter"/>
              </a:rPr>
              <a:t>SiPM</a:t>
            </a:r>
            <a:r>
              <a:rPr lang="en-US" altLang="zh-CN" dirty="0">
                <a:latin typeface="Inter"/>
              </a:rPr>
              <a:t> vendor &amp; ECAL</a:t>
            </a:r>
          </a:p>
          <a:p>
            <a:pPr lvl="1"/>
            <a:r>
              <a:rPr lang="en-US" altLang="zh-CN" dirty="0">
                <a:latin typeface="Inter"/>
              </a:rPr>
              <a:t>Signal discretization problems also new to NDL</a:t>
            </a:r>
          </a:p>
          <a:p>
            <a:pPr lvl="2"/>
            <a:r>
              <a:rPr lang="en-US" altLang="zh-CN" b="0" dirty="0">
                <a:latin typeface="Inter"/>
              </a:rPr>
              <a:t>Due to the d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iscrepancy between the long BGO scintillation time and fast </a:t>
            </a:r>
            <a:r>
              <a:rPr lang="en-US" altLang="zh-CN" b="0" i="0" dirty="0" err="1">
                <a:solidFill>
                  <a:srgbClr val="404040"/>
                </a:solidFill>
                <a:effectLst/>
                <a:latin typeface="Inter"/>
              </a:rPr>
              <a:t>SiPM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 response</a:t>
            </a:r>
            <a:endParaRPr lang="en-US" altLang="zh-CN" b="0" dirty="0">
              <a:latin typeface="Inter"/>
            </a:endParaRPr>
          </a:p>
          <a:p>
            <a:pPr lvl="1"/>
            <a:r>
              <a:rPr lang="en-US" altLang="zh-CN" dirty="0">
                <a:latin typeface="Inter"/>
              </a:rPr>
              <a:t>Suggest try with additional Cd – unclear of feasibility</a:t>
            </a:r>
          </a:p>
          <a:p>
            <a:r>
              <a:rPr lang="en-US" altLang="zh-CN" dirty="0">
                <a:latin typeface="Inter"/>
              </a:rPr>
              <a:t>A Specification list of </a:t>
            </a:r>
            <a:r>
              <a:rPr lang="en-US" altLang="zh-CN" dirty="0" err="1">
                <a:latin typeface="Inter"/>
              </a:rPr>
              <a:t>ChoMin</a:t>
            </a:r>
            <a:r>
              <a:rPr lang="en-US" altLang="zh-CN" dirty="0">
                <a:latin typeface="Inter"/>
              </a:rPr>
              <a:t> ASIC ready for co-sign by electronics/detectors</a:t>
            </a:r>
          </a:p>
          <a:p>
            <a:endParaRPr lang="en-US" altLang="zh-CN" dirty="0">
              <a:latin typeface="Inter"/>
            </a:endParaRPr>
          </a:p>
          <a:p>
            <a:r>
              <a:rPr lang="en-US" altLang="zh-CN" dirty="0">
                <a:latin typeface="Inter"/>
              </a:rPr>
              <a:t>A</a:t>
            </a:r>
            <a:r>
              <a:rPr lang="zh-CN" altLang="en-US" dirty="0">
                <a:latin typeface="Inter"/>
              </a:rPr>
              <a:t> </a:t>
            </a:r>
            <a:r>
              <a:rPr lang="en-US" altLang="zh-CN" dirty="0">
                <a:latin typeface="Inter"/>
              </a:rPr>
              <a:t>review</a:t>
            </a:r>
            <a:r>
              <a:rPr lang="zh-CN" altLang="en-US" dirty="0">
                <a:latin typeface="Inter"/>
              </a:rPr>
              <a:t> </a:t>
            </a:r>
            <a:r>
              <a:rPr lang="en-US" altLang="zh-CN" dirty="0">
                <a:latin typeface="Inter"/>
              </a:rPr>
              <a:t>of</a:t>
            </a:r>
            <a:r>
              <a:rPr lang="zh-CN" altLang="en-US" dirty="0">
                <a:latin typeface="Inter"/>
              </a:rPr>
              <a:t> </a:t>
            </a:r>
            <a:r>
              <a:rPr lang="en-US" altLang="zh-CN" dirty="0">
                <a:latin typeface="Inter"/>
              </a:rPr>
              <a:t>4</a:t>
            </a:r>
            <a:r>
              <a:rPr lang="zh-CN" altLang="en-US" dirty="0">
                <a:latin typeface="Inter"/>
              </a:rPr>
              <a:t> </a:t>
            </a:r>
            <a:r>
              <a:rPr lang="en-US" altLang="zh-CN" dirty="0">
                <a:latin typeface="Inter"/>
              </a:rPr>
              <a:t>chips</a:t>
            </a:r>
            <a:r>
              <a:rPr lang="zh-CN" altLang="en-US" dirty="0">
                <a:latin typeface="Inter"/>
              </a:rPr>
              <a:t> </a:t>
            </a:r>
            <a:r>
              <a:rPr lang="en-US" altLang="zh-CN" dirty="0">
                <a:latin typeface="Inter"/>
              </a:rPr>
              <a:t>will</a:t>
            </a:r>
            <a:r>
              <a:rPr lang="zh-CN" altLang="en-US" dirty="0">
                <a:latin typeface="Inter"/>
              </a:rPr>
              <a:t> </a:t>
            </a:r>
            <a:r>
              <a:rPr lang="en-US" altLang="zh-CN" dirty="0">
                <a:latin typeface="Inter"/>
              </a:rPr>
              <a:t>be</a:t>
            </a:r>
            <a:r>
              <a:rPr lang="zh-CN" altLang="en-US" dirty="0">
                <a:latin typeface="Inter"/>
              </a:rPr>
              <a:t> </a:t>
            </a:r>
            <a:r>
              <a:rPr lang="en-US" altLang="zh-CN" dirty="0">
                <a:latin typeface="Inter"/>
              </a:rPr>
              <a:t>held</a:t>
            </a:r>
            <a:r>
              <a:rPr lang="zh-CN" altLang="en-US" dirty="0">
                <a:latin typeface="Inter"/>
              </a:rPr>
              <a:t> </a:t>
            </a:r>
            <a:r>
              <a:rPr lang="en-US" altLang="zh-CN" dirty="0">
                <a:latin typeface="Inter"/>
              </a:rPr>
              <a:t>this</a:t>
            </a:r>
            <a:r>
              <a:rPr lang="zh-CN" altLang="en-US" dirty="0">
                <a:latin typeface="Inter"/>
              </a:rPr>
              <a:t> </a:t>
            </a:r>
            <a:r>
              <a:rPr lang="en-US" altLang="zh-CN" dirty="0">
                <a:latin typeface="Inter"/>
              </a:rPr>
              <a:t>Wednesday &amp; Thursday</a:t>
            </a:r>
          </a:p>
          <a:p>
            <a:pPr lvl="1"/>
            <a:r>
              <a:rPr lang="en-US" altLang="zh-CN" dirty="0">
                <a:latin typeface="Inter"/>
              </a:rPr>
              <a:t>Data link</a:t>
            </a:r>
          </a:p>
          <a:p>
            <a:pPr lvl="1"/>
            <a:r>
              <a:rPr lang="en-US" altLang="zh-CN" dirty="0">
                <a:latin typeface="Inter"/>
              </a:rPr>
              <a:t>FEE Power</a:t>
            </a:r>
          </a:p>
          <a:p>
            <a:pPr lvl="1"/>
            <a:r>
              <a:rPr lang="en-US" altLang="zh-CN" dirty="0">
                <a:latin typeface="Inter"/>
              </a:rPr>
              <a:t>OTK ASIC</a:t>
            </a:r>
          </a:p>
          <a:p>
            <a:pPr lvl="1"/>
            <a:r>
              <a:rPr lang="en-US" altLang="zh-CN" dirty="0" err="1">
                <a:latin typeface="Inter"/>
              </a:rPr>
              <a:t>SiPM</a:t>
            </a:r>
            <a:r>
              <a:rPr lang="en-US" altLang="zh-CN">
                <a:latin typeface="Inter"/>
              </a:rPr>
              <a:t> ASIC</a:t>
            </a:r>
            <a:endParaRPr lang="en-US" altLang="zh-CN" dirty="0">
              <a:latin typeface="Inter"/>
            </a:endParaRPr>
          </a:p>
          <a:p>
            <a:pPr lvl="1"/>
            <a:endParaRPr lang="zh-CN" altLang="en-US" dirty="0">
              <a:latin typeface="Inter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B75980E-7224-4EEF-A4DD-F14968ECAB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849077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00FF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sz="16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C00000"/>
          </a:solidFill>
          <a:tailEnd type="triangl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30764</TotalTime>
  <Words>233</Words>
  <Application>Microsoft Office PowerPoint</Application>
  <PresentationFormat>宽屏</PresentationFormat>
  <Paragraphs>34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Inter</vt:lpstr>
      <vt:lpstr>Arial</vt:lpstr>
      <vt:lpstr>Times New Roman</vt:lpstr>
      <vt:lpstr>Wingdings</vt:lpstr>
      <vt:lpstr>内容</vt:lpstr>
      <vt:lpstr>Cost estimation breakdown discussed </vt:lpstr>
      <vt:lpstr>Other works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</dc:title>
  <dc:creator>li</dc:creator>
  <cp:lastModifiedBy>anuwei</cp:lastModifiedBy>
  <cp:revision>6863</cp:revision>
  <dcterms:created xsi:type="dcterms:W3CDTF">2010-05-11T03:26:31Z</dcterms:created>
  <dcterms:modified xsi:type="dcterms:W3CDTF">2025-02-18T02:20:59Z</dcterms:modified>
</cp:coreProperties>
</file>