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953" r:id="rId2"/>
    <p:sldId id="1078" r:id="rId3"/>
    <p:sldId id="261" r:id="rId4"/>
    <p:sldId id="293" r:id="rId5"/>
    <p:sldId id="1076" r:id="rId6"/>
    <p:sldId id="1079" r:id="rId7"/>
    <p:sldId id="1022" r:id="rId8"/>
    <p:sldId id="1073" r:id="rId9"/>
    <p:sldId id="258" r:id="rId10"/>
    <p:sldId id="1075" r:id="rId11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沙 鹏" initials="沙" lastIdx="1" clrIdx="0">
    <p:extLst>
      <p:ext uri="{19B8F6BF-5375-455C-9EA6-DF929625EA0E}">
        <p15:presenceInfo xmlns:p15="http://schemas.microsoft.com/office/powerpoint/2012/main" userId="b8608ec0e979a9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0000FF"/>
    <a:srgbClr val="003399"/>
    <a:srgbClr val="E6E6E6"/>
    <a:srgbClr val="0070C0"/>
    <a:srgbClr val="4D8357"/>
    <a:srgbClr val="005800"/>
    <a:srgbClr val="008400"/>
    <a:srgbClr val="FDCC6D"/>
    <a:srgbClr val="00A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45" autoAdjust="0"/>
    <p:restoredTop sz="90741" autoAdjust="0"/>
  </p:normalViewPr>
  <p:slideViewPr>
    <p:cSldViewPr>
      <p:cViewPr>
        <p:scale>
          <a:sx n="96" d="100"/>
          <a:sy n="96" d="100"/>
        </p:scale>
        <p:origin x="60" y="123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9182"/>
    </p:cViewPr>
  </p:sorterViewPr>
  <p:notesViewPr>
    <p:cSldViewPr>
      <p:cViewPr varScale="1">
        <p:scale>
          <a:sx n="62" d="100"/>
          <a:sy n="62" d="100"/>
        </p:scale>
        <p:origin x="3178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6D00-2C1C-47F1-8495-043F093F9ED6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A05AE-EECD-457A-A033-312F4EB81B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617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3E0D183-6031-4C32-B44B-14746A336CF0}" type="datetimeFigureOut">
              <a:rPr lang="zh-CN" altLang="en-US" smtClean="0"/>
              <a:pPr/>
              <a:t>2025/2/18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3A1DF17-A28C-4D46-829F-D8D110C09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4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3730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045CF8-66E6-6D5F-BF0D-FBD939B79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C4B0A73-313B-D1E2-FDB9-C780A2650E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F7DD0AB-DC74-B421-36D3-C77BB06A39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739BE3-DB3B-E425-3041-EA8EB71458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5D757-8141-4693-ACD1-ED0AA02123D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8476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AE7B8B-B99A-8776-BEC2-DEFBC1F7D2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FEE3CF2-1609-7240-D5AA-FA4F0B2FFD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0287DEE-A8F3-092F-B88F-0B1C718071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4A79251-6EF1-9C2C-EFF6-F2A0F07346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5D757-8141-4693-ACD1-ED0AA02123D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139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1308" y="1718148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364D-C919-45E7-A57D-C4BE4049E83B}" type="datetime1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733552" y="6356351"/>
            <a:ext cx="47387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CEPC Detector Ref-TDR Review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179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solidFill>
                  <a:srgbClr val="0000FF"/>
                </a:solidFill>
                <a:latin typeface="+mn-lt"/>
                <a:ea typeface="微软雅黑" pitchFamily="34" charset="-122"/>
              </a:defRPr>
            </a:lvl1pPr>
            <a:lvl2pPr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D583-47F1-4C9E-913E-9C8F8159BAED}" type="datetime1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ctr">
              <a:defRPr sz="4000" b="1" baseline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微软雅黑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/>
              <a:t>CEPC Detector Ref-TDR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7FF2-22DD-4CF8-BE9E-25F2457D970D}" type="datetime1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/>
              <a:t>CEPC Detector Ref-TDR Review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1474-FB53-481B-9A68-D9081559E308}" type="datetime1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Detector Ref-TDR Review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7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97A9A-512A-4894-931E-4EFF37503AC0}" type="datetime1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CEPC Detector Ref-TDR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55" r:id="rId3"/>
    <p:sldLayoutId id="2147483674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27.emf"/><Relationship Id="rId7" Type="http://schemas.openxmlformats.org/officeDocument/2006/relationships/image" Target="../media/image31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 descr="8d5d924e275b0c7f58feed1244176003"/>
          <p:cNvPicPr>
            <a:picLocks noChangeAspect="1"/>
          </p:cNvPicPr>
          <p:nvPr/>
        </p:nvPicPr>
        <p:blipFill rotWithShape="1">
          <a:blip r:embed="rId3"/>
          <a:srcRect t="28679" b="6192"/>
          <a:stretch/>
        </p:blipFill>
        <p:spPr>
          <a:xfrm>
            <a:off x="635" y="0"/>
            <a:ext cx="12191365" cy="2118283"/>
          </a:xfrm>
          <a:prstGeom prst="rect">
            <a:avLst/>
          </a:prstGeom>
        </p:spPr>
      </p:pic>
      <p:sp>
        <p:nvSpPr>
          <p:cNvPr id="6" name="标题 3"/>
          <p:cNvSpPr txBox="1">
            <a:spLocks/>
          </p:cNvSpPr>
          <p:nvPr/>
        </p:nvSpPr>
        <p:spPr>
          <a:xfrm>
            <a:off x="1692720" y="2860228"/>
            <a:ext cx="8627534" cy="157688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6000" dirty="0">
                <a:solidFill>
                  <a:srgbClr val="C00000"/>
                </a:solidFill>
              </a:rPr>
              <a:t>CEPC Muon Detector</a:t>
            </a:r>
          </a:p>
          <a:p>
            <a:r>
              <a:rPr lang="en-US" altLang="zh-CN" sz="6000" dirty="0">
                <a:solidFill>
                  <a:srgbClr val="C00000"/>
                </a:solidFill>
              </a:rPr>
              <a:t>--- </a:t>
            </a:r>
            <a:r>
              <a:rPr lang="en-FR" altLang="zh-CN" sz="6000" dirty="0">
                <a:solidFill>
                  <a:srgbClr val="C00000"/>
                </a:solidFill>
              </a:rPr>
              <a:t>Ref-</a:t>
            </a:r>
            <a:r>
              <a:rPr lang="en-US" altLang="zh-CN" sz="6000" dirty="0">
                <a:solidFill>
                  <a:srgbClr val="C00000"/>
                </a:solidFill>
              </a:rPr>
              <a:t>TDR</a:t>
            </a:r>
            <a:r>
              <a:rPr lang="zh-CN" altLang="en-US" sz="6000" dirty="0">
                <a:solidFill>
                  <a:srgbClr val="C00000"/>
                </a:solidFill>
              </a:rPr>
              <a:t> </a:t>
            </a:r>
            <a:r>
              <a:rPr lang="en-US" altLang="zh-CN" sz="6000" dirty="0">
                <a:solidFill>
                  <a:srgbClr val="C00000"/>
                </a:solidFill>
              </a:rPr>
              <a:t>status</a:t>
            </a:r>
            <a:br>
              <a:rPr lang="en-US" altLang="zh-CN" sz="6000" dirty="0">
                <a:solidFill>
                  <a:srgbClr val="C00000"/>
                </a:solidFill>
              </a:rPr>
            </a:br>
            <a:endParaRPr lang="zh-CN" altLang="en-US" sz="6000" dirty="0">
              <a:solidFill>
                <a:srgbClr val="C00000"/>
              </a:solidFill>
            </a:endParaRPr>
          </a:p>
        </p:txBody>
      </p:sp>
      <p:sp>
        <p:nvSpPr>
          <p:cNvPr id="7" name="文本框 7">
            <a:extLst>
              <a:ext uri="{FF2B5EF4-FFF2-40B4-BE49-F238E27FC236}">
                <a16:creationId xmlns:a16="http://schemas.microsoft.com/office/drawing/2014/main" id="{785816F2-AEF2-4FFE-A0DA-84B4490709A4}"/>
              </a:ext>
            </a:extLst>
          </p:cNvPr>
          <p:cNvSpPr txBox="1"/>
          <p:nvPr/>
        </p:nvSpPr>
        <p:spPr>
          <a:xfrm>
            <a:off x="2639616" y="4221088"/>
            <a:ext cx="67695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Xiaolong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Wang</a:t>
            </a: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(Fudan U.)</a:t>
            </a:r>
          </a:p>
          <a:p>
            <a:pPr algn="ctr"/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on</a:t>
            </a: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behalf</a:t>
            </a: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of</a:t>
            </a: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the Muon Detector Group</a:t>
            </a:r>
          </a:p>
          <a:p>
            <a:pPr algn="ctr"/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Tuesday Meeting, 02/18/2025</a:t>
            </a:r>
          </a:p>
        </p:txBody>
      </p:sp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2" y="35979"/>
            <a:ext cx="1548428" cy="9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39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6"/>
    </mc:Choice>
    <mc:Fallback xmlns="">
      <p:transition spd="slow" advTm="855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950AB106-3AAA-4B1D-91DA-59E44AD7F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DAC3ABF5-B6CD-4921-9435-9470757AC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136D1D7-FAF3-4E5C-B9A5-B253E76AA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10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701BCFA-1FE1-4BFC-B020-235DE582E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24"/>
            <a:ext cx="12144672" cy="682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127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AB38C1-613C-0C3A-521C-0A36C4824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Current Focus: TDR Edition</a:t>
            </a:r>
            <a:endParaRPr lang="en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D23EA5-FE3D-C9C7-C927-600A3EFF4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E371FA5-0AE7-71C6-22C1-EC999EBC4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5960" y="925821"/>
            <a:ext cx="5270376" cy="2503179"/>
          </a:xfrm>
        </p:spPr>
        <p:txBody>
          <a:bodyPr/>
          <a:lstStyle/>
          <a:p>
            <a:r>
              <a:rPr lang="en-US" altLang="zh-CN" sz="2400" dirty="0"/>
              <a:t>Current</a:t>
            </a:r>
            <a:r>
              <a:rPr lang="zh-CN" altLang="en-US" sz="2400" dirty="0"/>
              <a:t> </a:t>
            </a:r>
            <a:r>
              <a:rPr lang="en-US" altLang="zh-CN" sz="2400" dirty="0"/>
              <a:t>status:</a:t>
            </a:r>
          </a:p>
          <a:p>
            <a:pPr lvl="1"/>
            <a:r>
              <a:rPr lang="en-US" altLang="zh-CN" sz="1800" dirty="0">
                <a:solidFill>
                  <a:srgbClr val="FF0000"/>
                </a:solidFill>
              </a:rPr>
              <a:t>Muon chapter has 30 pages, but many details should be input.</a:t>
            </a:r>
          </a:p>
          <a:p>
            <a:pPr lvl="1"/>
            <a:r>
              <a:rPr lang="en-US" altLang="zh-CN" sz="1800" dirty="0"/>
              <a:t>HSE/LPI/MIPT have joined Muon group. They can contribute to the edition.</a:t>
            </a:r>
            <a:endParaRPr lang="zh-CN" altLang="en-US" sz="1800" dirty="0"/>
          </a:p>
          <a:p>
            <a:endParaRPr lang="en-FR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841091B-AC31-4365-8575-B4082649B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1268760"/>
            <a:ext cx="5045153" cy="404554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65B19D1-12F0-4485-8641-D2D3EA77F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936" y="3486499"/>
            <a:ext cx="5770751" cy="291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303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7CF65C-A175-1804-6F40-A98A0DA66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6BF69B7C-BFDA-4351-B3B7-F4A94B27A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200" dirty="0"/>
              <a:t>Software and simulation</a:t>
            </a:r>
            <a:br>
              <a:rPr lang="en-US" altLang="zh-CN" sz="3200" dirty="0"/>
            </a:br>
            <a:r>
              <a:rPr lang="en-US" altLang="zh-CN" sz="2400" dirty="0"/>
              <a:t>--- Muon ID and fake rate</a:t>
            </a:r>
            <a:endParaRPr lang="zh-CN" alt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" name="表格 11">
                <a:extLst>
                  <a:ext uri="{FF2B5EF4-FFF2-40B4-BE49-F238E27FC236}">
                    <a16:creationId xmlns:a16="http://schemas.microsoft.com/office/drawing/2014/main" id="{3238AA57-3A81-426C-B7C7-0B01A63A665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2628666"/>
                  </p:ext>
                </p:extLst>
              </p:nvPr>
            </p:nvGraphicFramePr>
            <p:xfrm>
              <a:off x="1055440" y="1196752"/>
              <a:ext cx="10224000" cy="16306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32000">
                      <a:extLst>
                        <a:ext uri="{9D8B030D-6E8A-4147-A177-3AD203B41FA5}">
                          <a16:colId xmlns:a16="http://schemas.microsoft.com/office/drawing/2014/main" val="1346293774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591242891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600141454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3846150612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456778629"/>
                        </a:ext>
                      </a:extLst>
                    </a:gridCol>
                    <a:gridCol w="1332000">
                      <a:extLst>
                        <a:ext uri="{9D8B030D-6E8A-4147-A177-3AD203B41FA5}">
                          <a16:colId xmlns:a16="http://schemas.microsoft.com/office/drawing/2014/main" val="4090202438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2982224299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636630311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07859272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  <m:r>
                                  <a:rPr lang="en-US" altLang="zh-CN" sz="14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4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GeV</m:t>
                                </m:r>
                                <m:r>
                                  <a:rPr lang="en-US" altLang="zh-CN" sz="14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4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μ</m:t>
                                </m:r>
                              </m:oMath>
                            </m:oMathPara>
                          </a14:m>
                          <a:endParaRPr lang="zh-CN" altLang="en-US" sz="1400" i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70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=70°</m:t>
                                </m:r>
                              </m:oMath>
                            </m:oMathPara>
                          </a14:m>
                          <a:endParaRPr lang="en-US" altLang="zh-CN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𝜑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=22.5°</m:t>
                                </m:r>
                              </m:oMath>
                            </m:oMathPara>
                          </a14:m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=70°</m:t>
                                </m:r>
                              </m:oMath>
                            </m:oMathPara>
                          </a14:m>
                          <a:endParaRPr lang="en-US" altLang="zh-CN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𝜑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=0°</m:t>
                                </m:r>
                              </m:oMath>
                            </m:oMathPara>
                          </a14:m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  <m:r>
                                  <a:rPr lang="en-US" altLang="zh-CN" sz="14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4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GeV</m:t>
                                </m:r>
                                <m:r>
                                  <a:rPr lang="en-US" altLang="zh-CN" sz="14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4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μ</m:t>
                                </m:r>
                              </m:oMath>
                            </m:oMathPara>
                          </a14:m>
                          <a:endParaRPr lang="zh-CN" altLang="en-US" sz="1400" i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=50°</m:t>
                                </m:r>
                              </m:oMath>
                            </m:oMathPara>
                          </a14:m>
                          <a:endParaRPr lang="en-US" altLang="zh-CN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=50°</m:t>
                                </m:r>
                              </m:oMath>
                            </m:oMathPara>
                          </a14:m>
                          <a:endParaRPr lang="en-US" altLang="zh-CN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𝜑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=15°</m:t>
                                </m:r>
                              </m:oMath>
                            </m:oMathPara>
                          </a14:m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=50°</m:t>
                                </m:r>
                              </m:oMath>
                            </m:oMathPara>
                          </a14:m>
                          <a:endParaRPr lang="en-US" altLang="zh-CN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𝜑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=0°</m:t>
                                </m:r>
                              </m:oMath>
                            </m:oMathPara>
                          </a14:m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254566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events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997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events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998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9526591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superlayer</m:t>
                                    </m:r>
                                  </m:sub>
                                </m:s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≥3</m:t>
                                </m:r>
                              </m:oMath>
                            </m:oMathPara>
                          </a14:m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997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98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superlayer</m:t>
                                    </m:r>
                                  </m:sub>
                                </m:s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≥3</m:t>
                                </m:r>
                              </m:oMath>
                            </m:oMathPara>
                          </a14:m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982 (98.4%)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032611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superlayer</m:t>
                                    </m:r>
                                  </m:sub>
                                </m:s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≥4</m:t>
                                </m:r>
                              </m:oMath>
                            </m:oMathPara>
                          </a14:m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878 (88.1%)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superlayer</m:t>
                                    </m:r>
                                  </m:sub>
                                </m:s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≥4</m:t>
                                </m:r>
                              </m:oMath>
                            </m:oMathPara>
                          </a14:m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790 (79.2%)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66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1632367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" name="表格 11">
                <a:extLst>
                  <a:ext uri="{FF2B5EF4-FFF2-40B4-BE49-F238E27FC236}">
                    <a16:creationId xmlns:a16="http://schemas.microsoft.com/office/drawing/2014/main" id="{3238AA57-3A81-426C-B7C7-0B01A63A665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2628666"/>
                  </p:ext>
                </p:extLst>
              </p:nvPr>
            </p:nvGraphicFramePr>
            <p:xfrm>
              <a:off x="1055440" y="1196752"/>
              <a:ext cx="10224000" cy="16306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32000">
                      <a:extLst>
                        <a:ext uri="{9D8B030D-6E8A-4147-A177-3AD203B41FA5}">
                          <a16:colId xmlns:a16="http://schemas.microsoft.com/office/drawing/2014/main" val="1346293774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591242891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600141454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3846150612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456778629"/>
                        </a:ext>
                      </a:extLst>
                    </a:gridCol>
                    <a:gridCol w="1332000">
                      <a:extLst>
                        <a:ext uri="{9D8B030D-6E8A-4147-A177-3AD203B41FA5}">
                          <a16:colId xmlns:a16="http://schemas.microsoft.com/office/drawing/2014/main" val="4090202438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2982224299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636630311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078592726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1176" r="-666667" b="-22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3729" t="-1176" r="-724859" b="-22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3729" t="-1176" r="-624859" b="-22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23729" t="-1176" r="-524859" b="-22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25688" t="-1176" r="-244495" b="-22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47458" t="-1176" r="-201130" b="-22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43258" t="-1176" r="-100000" b="-22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48023" t="-1176" r="-565" b="-2211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54566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t="-140984" r="-666667" b="-2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997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425688" t="-140984" r="-244495" b="-2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998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9526591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t="-240984" r="-666667" b="-1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997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98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25688" t="-240984" r="-244495" b="-1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982 (98.4%)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032611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340984" r="-666667" b="-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878 (88.1%)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25688" t="-340984" r="-244495" b="-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790 (79.2%)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66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1632367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3" name="图片 12">
            <a:extLst>
              <a:ext uri="{FF2B5EF4-FFF2-40B4-BE49-F238E27FC236}">
                <a16:creationId xmlns:a16="http://schemas.microsoft.com/office/drawing/2014/main" id="{F6D8D953-3776-4CF7-9526-1549A585F0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680" y="2879832"/>
            <a:ext cx="4076307" cy="2880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A1222D1-49CF-45F8-AE6B-FB6AAED35C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1784" y="2913019"/>
            <a:ext cx="4076308" cy="2880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C6300EE-7C03-41F8-8C2E-B130D4094367}"/>
                  </a:ext>
                </a:extLst>
              </p:cNvPr>
              <p:cNvSpPr txBox="1"/>
              <p:nvPr/>
            </p:nvSpPr>
            <p:spPr>
              <a:xfrm>
                <a:off x="7900" y="5684224"/>
                <a:ext cx="407630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GeV</m:t>
                      </m:r>
                      <m: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μ</m:t>
                      </m:r>
                    </m:oMath>
                  </m:oMathPara>
                </a14:m>
                <a:endParaRPr lang="zh-CN" altLang="en-US" sz="180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C6300EE-7C03-41F8-8C2E-B130D40943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0" y="5684224"/>
                <a:ext cx="4076306" cy="369332"/>
              </a:xfrm>
              <a:prstGeom prst="rect">
                <a:avLst/>
              </a:prstGeom>
              <a:blipFill>
                <a:blip r:embed="rId6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C3DE76F5-345A-4097-8C46-1B76027476F6}"/>
                  </a:ext>
                </a:extLst>
              </p:cNvPr>
              <p:cNvSpPr txBox="1"/>
              <p:nvPr/>
            </p:nvSpPr>
            <p:spPr>
              <a:xfrm>
                <a:off x="4051627" y="5747670"/>
                <a:ext cx="407630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7</m:t>
                      </m:r>
                      <m: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GeV</m:t>
                      </m:r>
                      <m: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μ</m:t>
                      </m:r>
                    </m:oMath>
                  </m:oMathPara>
                </a14:m>
                <a:endParaRPr lang="zh-CN" altLang="en-US" sz="180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C3DE76F5-345A-4097-8C46-1B76027476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627" y="5747670"/>
                <a:ext cx="4076306" cy="369332"/>
              </a:xfrm>
              <a:prstGeom prst="rect">
                <a:avLst/>
              </a:prstGeom>
              <a:blipFill>
                <a:blip r:embed="rId7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270919A1-B43A-442F-BBF1-715F122A6A1F}"/>
              </a:ext>
            </a:extLst>
          </p:cNvPr>
          <p:cNvSpPr txBox="1"/>
          <p:nvPr/>
        </p:nvSpPr>
        <p:spPr>
          <a:xfrm>
            <a:off x="191344" y="6071652"/>
            <a:ext cx="458413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Strange to see the Muon ID eff drops at some regions when requiring </a:t>
            </a:r>
            <a:r>
              <a:rPr lang="en-US" altLang="zh-CN" dirty="0" err="1"/>
              <a:t>N_hit_layer</a:t>
            </a:r>
            <a:r>
              <a:rPr lang="en-US" altLang="zh-CN" dirty="0"/>
              <a:t> &gt;= 4.</a:t>
            </a:r>
            <a:endParaRPr lang="zh-CN" altLang="en-US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A675B475-D8D4-46A4-A5C3-781D161F1C4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6" y="2996952"/>
            <a:ext cx="3672408" cy="2520728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85C9BB2C-0B65-49BF-9C05-6F2F4F292DD2}"/>
              </a:ext>
            </a:extLst>
          </p:cNvPr>
          <p:cNvSpPr txBox="1"/>
          <p:nvPr/>
        </p:nvSpPr>
        <p:spPr>
          <a:xfrm>
            <a:off x="8688288" y="5547615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Muon ID efficiency of the barrel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89433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4909F1-37B9-49E7-F812-A9E8C748A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879EA31-D381-4E74-9BC9-A60CB4607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7" y="1498905"/>
            <a:ext cx="3914882" cy="28846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79177BF-3632-4E4E-9F0C-1E74F312F1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7808" y="1531866"/>
            <a:ext cx="3914882" cy="28846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BBCB65F-F2E3-45A9-A03A-8C8A13DA37EC}"/>
                  </a:ext>
                </a:extLst>
              </p:cNvPr>
              <p:cNvSpPr txBox="1"/>
              <p:nvPr/>
            </p:nvSpPr>
            <p:spPr>
              <a:xfrm>
                <a:off x="-1104800" y="4457708"/>
                <a:ext cx="6096000" cy="3948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8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800" b="0" i="0" smtClean="0">
                              <a:latin typeface="Cambria Math" panose="02040503050406030204" pitchFamily="18" charset="0"/>
                            </a:rPr>
                            <m:t>superlayer</m:t>
                          </m:r>
                        </m:sub>
                      </m:sSub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≥3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BBCB65F-F2E3-45A9-A03A-8C8A13DA3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04800" y="4457708"/>
                <a:ext cx="6096000" cy="394852"/>
              </a:xfrm>
              <a:prstGeom prst="rect">
                <a:avLst/>
              </a:prstGeom>
              <a:blipFill>
                <a:blip r:embed="rId5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387271E-13C0-47F4-85EA-5B346E9A8048}"/>
                  </a:ext>
                </a:extLst>
              </p:cNvPr>
              <p:cNvSpPr txBox="1"/>
              <p:nvPr/>
            </p:nvSpPr>
            <p:spPr>
              <a:xfrm>
                <a:off x="3503712" y="4437112"/>
                <a:ext cx="6096000" cy="3948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8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800" b="0" i="0" smtClean="0">
                              <a:latin typeface="Cambria Math" panose="02040503050406030204" pitchFamily="18" charset="0"/>
                            </a:rPr>
                            <m:t>superlayer</m:t>
                          </m:r>
                        </m:sub>
                      </m:sSub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≥4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387271E-13C0-47F4-85EA-5B346E9A80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712" y="4437112"/>
                <a:ext cx="6096000" cy="394852"/>
              </a:xfrm>
              <a:prstGeom prst="rect">
                <a:avLst/>
              </a:prstGeom>
              <a:blipFill>
                <a:blip r:embed="rId6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59144657-DFC3-47F0-AE22-429274764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Muon ID eff drop due to gaps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0A78FF0-B4DC-42BB-8012-4807F9C375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00256" y="1491472"/>
            <a:ext cx="3561762" cy="3543450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665E786F-FB15-4AF5-BBCF-783FAD7B3B37}"/>
              </a:ext>
            </a:extLst>
          </p:cNvPr>
          <p:cNvSpPr/>
          <p:nvPr/>
        </p:nvSpPr>
        <p:spPr>
          <a:xfrm>
            <a:off x="10128448" y="1484784"/>
            <a:ext cx="144016" cy="158417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41F45227-2874-4B24-A8B5-CA7E8BEBD8F7}"/>
              </a:ext>
            </a:extLst>
          </p:cNvPr>
          <p:cNvSpPr/>
          <p:nvPr/>
        </p:nvSpPr>
        <p:spPr>
          <a:xfrm>
            <a:off x="9196536" y="1628800"/>
            <a:ext cx="211832" cy="6480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B79B318-539C-4802-9346-641952E3B173}"/>
              </a:ext>
            </a:extLst>
          </p:cNvPr>
          <p:cNvSpPr txBox="1"/>
          <p:nvPr/>
        </p:nvSpPr>
        <p:spPr>
          <a:xfrm>
            <a:off x="682551" y="5392260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Performing more studies of the gap regions in software and simulation.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86375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6331AEE0-8AD1-4C70-A372-1BA4E0A2C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Hit rate due to beam backgrounds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AC6329B-5403-40AD-8331-D3F379DC4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A6A67AB-23C1-402E-8D58-BD08D8337690}"/>
              </a:ext>
            </a:extLst>
          </p:cNvPr>
          <p:cNvSpPr txBox="1"/>
          <p:nvPr/>
        </p:nvSpPr>
        <p:spPr>
          <a:xfrm>
            <a:off x="673067" y="5382546"/>
            <a:ext cx="4853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Removing hits with small or no deposited energies, the hit rate is reduced. </a:t>
            </a:r>
            <a:endParaRPr lang="zh-CN" altLang="en-US" sz="2000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C97281FB-8A77-45B4-B5B1-C3A0116AC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3" y="1094868"/>
            <a:ext cx="3816424" cy="323774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F65CC71-6D3C-4DFC-A1EF-075EA9A57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735" y="1094868"/>
            <a:ext cx="3816425" cy="323774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21861C6-2C23-4874-9467-198E5A54E9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457" y="1073500"/>
            <a:ext cx="3445986" cy="292347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FA58175-82F4-4718-BF2F-6FF6CC97D4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401" y="4055726"/>
            <a:ext cx="3127925" cy="265364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4A5D1C4-EF1F-4E21-86FA-200133FD1246}"/>
              </a:ext>
            </a:extLst>
          </p:cNvPr>
          <p:cNvSpPr txBox="1"/>
          <p:nvPr/>
        </p:nvSpPr>
        <p:spPr>
          <a:xfrm>
            <a:off x="911424" y="443711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Endcap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ABDEB22-93CD-4649-94EE-5F00A89D3E19}"/>
              </a:ext>
            </a:extLst>
          </p:cNvPr>
          <p:cNvSpPr txBox="1"/>
          <p:nvPr/>
        </p:nvSpPr>
        <p:spPr>
          <a:xfrm>
            <a:off x="7626385" y="141277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Barrel</a:t>
            </a:r>
            <a:endParaRPr lang="zh-CN" altLang="en-US" dirty="0"/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DF3F22C9-581B-4CE3-AB7E-B2A2B5EED344}"/>
              </a:ext>
            </a:extLst>
          </p:cNvPr>
          <p:cNvCxnSpPr/>
          <p:nvPr/>
        </p:nvCxnSpPr>
        <p:spPr>
          <a:xfrm>
            <a:off x="7320136" y="1124744"/>
            <a:ext cx="72008" cy="53285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3285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8AABC7B1-B5EB-49AB-8AE0-8013ACD9A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104116"/>
            <a:ext cx="6633157" cy="4840303"/>
          </a:xfrm>
        </p:spPr>
        <p:txBody>
          <a:bodyPr/>
          <a:lstStyle/>
          <a:p>
            <a:r>
              <a:rPr lang="en-US" altLang="zh-CN" dirty="0"/>
              <a:t>The plan:</a:t>
            </a:r>
          </a:p>
          <a:p>
            <a:pPr lvl="1"/>
            <a:r>
              <a:rPr lang="en-US" altLang="zh-CN" sz="2000" dirty="0"/>
              <a:t>One aluminum frame is ready.</a:t>
            </a:r>
          </a:p>
          <a:p>
            <a:pPr lvl="1"/>
            <a:r>
              <a:rPr lang="en-US" altLang="zh-CN" sz="2000" dirty="0"/>
              <a:t>WLS </a:t>
            </a:r>
            <a:r>
              <a:rPr lang="en-US" altLang="zh-CN" sz="2000" dirty="0" err="1"/>
              <a:t>fibre</a:t>
            </a:r>
            <a:r>
              <a:rPr lang="en-US" altLang="zh-CN" sz="2000" dirty="0"/>
              <a:t> will be ready in the early March.</a:t>
            </a:r>
          </a:p>
          <a:p>
            <a:pPr lvl="1"/>
            <a:r>
              <a:rPr lang="en-US" altLang="zh-CN" sz="2000" dirty="0"/>
              <a:t>Still have some </a:t>
            </a:r>
            <a:r>
              <a:rPr lang="en-US" altLang="zh-CN" sz="2000" dirty="0" err="1"/>
              <a:t>SiPMs</a:t>
            </a:r>
            <a:r>
              <a:rPr lang="en-US" altLang="zh-CN" sz="2000" dirty="0"/>
              <a:t>, will purchase more.</a:t>
            </a:r>
          </a:p>
          <a:p>
            <a:pPr lvl="1"/>
            <a:r>
              <a:rPr lang="en-US" altLang="zh-CN" sz="2000" dirty="0"/>
              <a:t>Will purchase scintillator strips soon.</a:t>
            </a:r>
          </a:p>
          <a:p>
            <a:pPr lvl="1"/>
            <a:r>
              <a:rPr lang="en-US" altLang="zh-CN" sz="2000" dirty="0"/>
              <a:t>New designed DAQ made in Fudan can be used for testing.</a:t>
            </a:r>
            <a:endParaRPr lang="zh-CN" altLang="en-US" sz="20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B6792879-C2BB-44B3-AA35-96692D9F0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Start for prototype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BBFB12F-463F-4ECC-AEF2-A847322BB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6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F426FB4-B0B1-4FEF-A4BC-84086BDEF5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" t="17064" r="11043" b="16503"/>
          <a:stretch/>
        </p:blipFill>
        <p:spPr>
          <a:xfrm>
            <a:off x="6263843" y="1037632"/>
            <a:ext cx="4032450" cy="176419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57C05E9-616F-41EA-8303-072FE2055A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416" y="1958012"/>
            <a:ext cx="2179926" cy="135352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F7D4776-2EB3-4368-B50C-4EDD150463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8" t="25154" r="5245" b="32509"/>
          <a:stretch/>
        </p:blipFill>
        <p:spPr>
          <a:xfrm>
            <a:off x="2466430" y="4056688"/>
            <a:ext cx="4680520" cy="169045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88DA310F-2AC2-43A5-963B-C8EDAE4D3D37}"/>
              </a:ext>
            </a:extLst>
          </p:cNvPr>
          <p:cNvSpPr txBox="1"/>
          <p:nvPr/>
        </p:nvSpPr>
        <p:spPr>
          <a:xfrm>
            <a:off x="156927" y="4437112"/>
            <a:ext cx="2244525" cy="18968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/>
              <a:t>ADC</a:t>
            </a:r>
            <a:r>
              <a:rPr lang="zh-CN" altLang="en-US" sz="1600" b="1" dirty="0"/>
              <a:t>芯片：</a:t>
            </a:r>
            <a:r>
              <a:rPr lang="en-US" altLang="zh-CN" sz="1600" b="1" dirty="0"/>
              <a:t>AD9637 × 4</a:t>
            </a:r>
          </a:p>
          <a:p>
            <a:pPr>
              <a:lnSpc>
                <a:spcPct val="150000"/>
              </a:lnSpc>
            </a:pPr>
            <a:r>
              <a:rPr lang="zh-CN" altLang="en-US" sz="1600" b="1" dirty="0"/>
              <a:t>通道数：</a:t>
            </a:r>
            <a:r>
              <a:rPr lang="en-US" altLang="zh-CN" sz="1600" b="1" dirty="0"/>
              <a:t>32</a:t>
            </a:r>
            <a:r>
              <a:rPr lang="zh-CN" altLang="en-US" sz="1600" b="1" dirty="0"/>
              <a:t>通道</a:t>
            </a:r>
            <a:endParaRPr lang="en-US" altLang="zh-CN" sz="1600" b="1" dirty="0"/>
          </a:p>
          <a:p>
            <a:pPr>
              <a:lnSpc>
                <a:spcPct val="150000"/>
              </a:lnSpc>
            </a:pPr>
            <a:r>
              <a:rPr lang="zh-CN" altLang="en-US" sz="1600" b="1" dirty="0"/>
              <a:t>采样率：</a:t>
            </a:r>
            <a:r>
              <a:rPr lang="en-US" altLang="zh-CN" sz="1600" b="1" dirty="0"/>
              <a:t>80 MSPS</a:t>
            </a:r>
          </a:p>
          <a:p>
            <a:pPr>
              <a:lnSpc>
                <a:spcPct val="150000"/>
              </a:lnSpc>
            </a:pPr>
            <a:r>
              <a:rPr lang="zh-CN" altLang="en-US" sz="1600" b="1" dirty="0"/>
              <a:t>采样精度：</a:t>
            </a:r>
            <a:r>
              <a:rPr lang="en-US" altLang="zh-CN" sz="1600" b="1" dirty="0"/>
              <a:t>12bit</a:t>
            </a:r>
          </a:p>
          <a:p>
            <a:pPr>
              <a:lnSpc>
                <a:spcPct val="150000"/>
              </a:lnSpc>
            </a:pPr>
            <a:r>
              <a:rPr lang="zh-CN" altLang="en-US" sz="1600" b="1" dirty="0"/>
              <a:t>协议：</a:t>
            </a:r>
            <a:r>
              <a:rPr lang="en-US" altLang="zh-CN" sz="1600" b="1" dirty="0"/>
              <a:t>Serial LVDS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EFB3161-6269-4889-8BB4-82BEAB36F6A4}"/>
              </a:ext>
            </a:extLst>
          </p:cNvPr>
          <p:cNvSpPr txBox="1"/>
          <p:nvPr/>
        </p:nvSpPr>
        <p:spPr>
          <a:xfrm>
            <a:off x="2519428" y="5776187"/>
            <a:ext cx="4603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/>
              <a:t>Can be extended to more channels.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/>
              <a:t>Good performance, except the time resolution (2ns).</a:t>
            </a:r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E8FAFC8B-E163-4D56-96F3-C2FC574E40C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905" t="4818" r="5717"/>
          <a:stretch/>
        </p:blipFill>
        <p:spPr>
          <a:xfrm>
            <a:off x="7122711" y="3279928"/>
            <a:ext cx="2808312" cy="192647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1CD4C81-1593-493E-8001-5E6F606884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4468802"/>
            <a:ext cx="2536385" cy="1690454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2820C7CD-EC7D-403E-BA0D-7F3409A595A1}"/>
              </a:ext>
            </a:extLst>
          </p:cNvPr>
          <p:cNvSpPr txBox="1"/>
          <p:nvPr/>
        </p:nvSpPr>
        <p:spPr>
          <a:xfrm>
            <a:off x="10296293" y="4081305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p.e.</a:t>
            </a:r>
            <a:r>
              <a:rPr lang="en-US" altLang="zh-CN" dirty="0"/>
              <a:t> spectrum</a:t>
            </a:r>
            <a:endParaRPr lang="zh-CN" altLang="en-US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995AC701-D952-4331-A91F-073A376088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0507" y="5271794"/>
            <a:ext cx="2219691" cy="144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476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915432E5-FE89-4753-9DA7-A8406D38E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0E8CD70-C806-467A-9460-6232392CE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EF9BA9-C618-4D4F-BB69-E435AA122459}"/>
              </a:ext>
            </a:extLst>
          </p:cNvPr>
          <p:cNvSpPr txBox="1"/>
          <p:nvPr/>
        </p:nvSpPr>
        <p:spPr>
          <a:xfrm>
            <a:off x="4223792" y="3212976"/>
            <a:ext cx="3312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/>
              <a:t>Thank you!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95780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864998E0-DFFF-4000-8BB8-60DA11083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4" y="3573016"/>
            <a:ext cx="2846397" cy="245391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07AF268-F2FF-4785-8094-3BD310D63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276" y="3622965"/>
            <a:ext cx="3891520" cy="1628294"/>
          </a:xfrm>
          <a:prstGeom prst="rect">
            <a:avLst/>
          </a:prstGeo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99C3AA45-BA6F-406D-8F03-53AFE9A2E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Electronics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0B3F1F3-65CC-42AF-881C-546197B74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8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67CE6AB-8248-4F79-9A67-DAD1A391CC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79" y="1130957"/>
            <a:ext cx="5507934" cy="248875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DE64BF1-E8F6-4DF6-882E-C152CB43A37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8425"/>
          <a:stretch/>
        </p:blipFill>
        <p:spPr>
          <a:xfrm>
            <a:off x="6268892" y="1097113"/>
            <a:ext cx="4937416" cy="18002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607B3C51-7706-45B4-9502-420F520EE6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3620" y="4437112"/>
            <a:ext cx="2487572" cy="185426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C62CB9E-B2C5-48C3-87C4-6288748322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3780" y="4437112"/>
            <a:ext cx="2778869" cy="2016224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6BE87F75-E7DD-4E6B-9E53-05B24D7D88FD}"/>
              </a:ext>
            </a:extLst>
          </p:cNvPr>
          <p:cNvSpPr txBox="1"/>
          <p:nvPr/>
        </p:nvSpPr>
        <p:spPr>
          <a:xfrm>
            <a:off x="6758894" y="3113684"/>
            <a:ext cx="5183703" cy="98488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1600" dirty="0" err="1"/>
              <a:t>uMB</a:t>
            </a:r>
            <a:r>
              <a:rPr lang="en-US" altLang="zh-CN" sz="1600" dirty="0"/>
              <a:t>: Muon management board</a:t>
            </a:r>
          </a:p>
          <a:p>
            <a:r>
              <a:rPr lang="en-US" altLang="zh-CN" sz="1400" dirty="0"/>
              <a:t>–Up to 24 RJ45 connectors, CAT6 shielded cable (up to 2.5 m) to </a:t>
            </a:r>
            <a:r>
              <a:rPr lang="en-US" altLang="zh-CN" sz="1400" dirty="0" err="1"/>
              <a:t>uMB</a:t>
            </a:r>
            <a:endParaRPr lang="en-US" altLang="zh-CN" sz="1400" dirty="0"/>
          </a:p>
          <a:p>
            <a:r>
              <a:rPr lang="en-US" altLang="zh-CN" sz="1400" dirty="0"/>
              <a:t>– Fiber to backend</a:t>
            </a:r>
          </a:p>
          <a:p>
            <a:r>
              <a:rPr lang="en-US" altLang="zh-CN" sz="1400" dirty="0"/>
              <a:t>– Power input (AWG16 x4), 48V</a:t>
            </a:r>
            <a:endParaRPr lang="zh-CN" altLang="en-US" sz="1400" dirty="0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B0F30417-A3E2-445F-85A6-EF2B3BE280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3512" y="5380041"/>
            <a:ext cx="4608512" cy="1313379"/>
          </a:xfrm>
          <a:prstGeom prst="rect">
            <a:avLst/>
          </a:prstGeom>
        </p:spPr>
      </p:pic>
      <p:sp>
        <p:nvSpPr>
          <p:cNvPr id="28" name="箭头: 右 27">
            <a:extLst>
              <a:ext uri="{FF2B5EF4-FFF2-40B4-BE49-F238E27FC236}">
                <a16:creationId xmlns:a16="http://schemas.microsoft.com/office/drawing/2014/main" id="{DF2B6FE6-1124-4A16-BE0B-08826C0994B6}"/>
              </a:ext>
            </a:extLst>
          </p:cNvPr>
          <p:cNvSpPr/>
          <p:nvPr/>
        </p:nvSpPr>
        <p:spPr>
          <a:xfrm>
            <a:off x="5951984" y="1916832"/>
            <a:ext cx="50405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8919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1924" y="758346"/>
            <a:ext cx="5400600" cy="5913416"/>
          </a:xfrm>
          <a:prstGeom prst="rect">
            <a:avLst/>
          </a:prstGeom>
        </p:spPr>
      </p:pic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DC604309-AA19-0273-3E5E-1CD69F2B6F55}"/>
              </a:ext>
            </a:extLst>
          </p:cNvPr>
          <p:cNvCxnSpPr>
            <a:cxnSpLocks/>
          </p:cNvCxnSpPr>
          <p:nvPr/>
        </p:nvCxnSpPr>
        <p:spPr>
          <a:xfrm flipV="1">
            <a:off x="9696400" y="1556792"/>
            <a:ext cx="504056" cy="7200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0175984" y="1279611"/>
            <a:ext cx="1179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线缆出口</a:t>
            </a:r>
          </a:p>
        </p:txBody>
      </p:sp>
      <p:sp>
        <p:nvSpPr>
          <p:cNvPr id="11" name="椭圆 10"/>
          <p:cNvSpPr/>
          <p:nvPr/>
        </p:nvSpPr>
        <p:spPr>
          <a:xfrm>
            <a:off x="9189501" y="1415798"/>
            <a:ext cx="471968" cy="4792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6C7D5CA-A608-492C-A4D1-3ECFC64A78D7}"/>
              </a:ext>
            </a:extLst>
          </p:cNvPr>
          <p:cNvSpPr txBox="1"/>
          <p:nvPr/>
        </p:nvSpPr>
        <p:spPr>
          <a:xfrm>
            <a:off x="9092087" y="6025431"/>
            <a:ext cx="2711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线缆挪到两边输出，尽可能与其他系统的走线一致。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03643DBD-2590-4720-9D51-E4B8A90C34E5}"/>
              </a:ext>
            </a:extLst>
          </p:cNvPr>
          <p:cNvCxnSpPr>
            <a:cxnSpLocks/>
          </p:cNvCxnSpPr>
          <p:nvPr/>
        </p:nvCxnSpPr>
        <p:spPr>
          <a:xfrm>
            <a:off x="8847204" y="1262862"/>
            <a:ext cx="564841" cy="3659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DDC431BA-0D23-4CF7-BF28-33BCFBCE8610}"/>
              </a:ext>
            </a:extLst>
          </p:cNvPr>
          <p:cNvCxnSpPr>
            <a:cxnSpLocks/>
          </p:cNvCxnSpPr>
          <p:nvPr/>
        </p:nvCxnSpPr>
        <p:spPr>
          <a:xfrm>
            <a:off x="8331156" y="1320266"/>
            <a:ext cx="2666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>
            <a:extLst>
              <a:ext uri="{FF2B5EF4-FFF2-40B4-BE49-F238E27FC236}">
                <a16:creationId xmlns:a16="http://schemas.microsoft.com/office/drawing/2014/main" id="{2C8B0602-4184-4731-9904-10C5283E15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598" b="12023"/>
          <a:stretch/>
        </p:blipFill>
        <p:spPr>
          <a:xfrm>
            <a:off x="95173" y="1085099"/>
            <a:ext cx="4206083" cy="1913758"/>
          </a:xfrm>
          <a:prstGeom prst="rect">
            <a:avLst/>
          </a:prstGeom>
        </p:spPr>
      </p:pic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35268E9D-B7BF-4D91-AEE4-D5351E2B135E}"/>
              </a:ext>
            </a:extLst>
          </p:cNvPr>
          <p:cNvCxnSpPr/>
          <p:nvPr/>
        </p:nvCxnSpPr>
        <p:spPr>
          <a:xfrm>
            <a:off x="2423592" y="3284984"/>
            <a:ext cx="0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64B3E55A-CACC-4FF5-A0D4-DDD75341590A}"/>
              </a:ext>
            </a:extLst>
          </p:cNvPr>
          <p:cNvCxnSpPr>
            <a:cxnSpLocks/>
          </p:cNvCxnSpPr>
          <p:nvPr/>
        </p:nvCxnSpPr>
        <p:spPr>
          <a:xfrm>
            <a:off x="9480376" y="1700808"/>
            <a:ext cx="432048" cy="57606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02B075EF-463D-4880-8270-B56B7DF6B7FA}"/>
              </a:ext>
            </a:extLst>
          </p:cNvPr>
          <p:cNvCxnSpPr>
            <a:cxnSpLocks/>
          </p:cNvCxnSpPr>
          <p:nvPr/>
        </p:nvCxnSpPr>
        <p:spPr>
          <a:xfrm>
            <a:off x="10065371" y="2492896"/>
            <a:ext cx="207093" cy="57606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C3178292-2797-4E43-AEC6-D8C97E587592}"/>
              </a:ext>
            </a:extLst>
          </p:cNvPr>
          <p:cNvCxnSpPr>
            <a:cxnSpLocks/>
          </p:cNvCxnSpPr>
          <p:nvPr/>
        </p:nvCxnSpPr>
        <p:spPr>
          <a:xfrm>
            <a:off x="10447899" y="3429000"/>
            <a:ext cx="0" cy="4320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1916F55F-AA4E-45CC-9BA6-E1297CE7EE57}"/>
              </a:ext>
            </a:extLst>
          </p:cNvPr>
          <p:cNvCxnSpPr>
            <a:cxnSpLocks/>
          </p:cNvCxnSpPr>
          <p:nvPr/>
        </p:nvCxnSpPr>
        <p:spPr>
          <a:xfrm flipH="1">
            <a:off x="10200456" y="4185006"/>
            <a:ext cx="271023" cy="39612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图片 25">
            <a:extLst>
              <a:ext uri="{FF2B5EF4-FFF2-40B4-BE49-F238E27FC236}">
                <a16:creationId xmlns:a16="http://schemas.microsoft.com/office/drawing/2014/main" id="{D8044105-8E0F-4CEB-9640-FE570DE71D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61" y="3857238"/>
            <a:ext cx="3619108" cy="2965367"/>
          </a:xfrm>
          <a:prstGeom prst="rect">
            <a:avLst/>
          </a:prstGeom>
        </p:spPr>
      </p:pic>
      <p:sp>
        <p:nvSpPr>
          <p:cNvPr id="28" name="标题 2">
            <a:extLst>
              <a:ext uri="{FF2B5EF4-FFF2-40B4-BE49-F238E27FC236}">
                <a16:creationId xmlns:a16="http://schemas.microsoft.com/office/drawing/2014/main" id="{81E8117A-CA76-4D38-B557-70A873A16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/>
          <a:lstStyle/>
          <a:p>
            <a:r>
              <a:rPr lang="en-US" altLang="zh-CN" dirty="0"/>
              <a:t>Barrel - installation</a:t>
            </a:r>
            <a:endParaRPr lang="zh-CN" altLang="en-US" dirty="0"/>
          </a:p>
        </p:txBody>
      </p:sp>
      <p:sp>
        <p:nvSpPr>
          <p:cNvPr id="31" name="箭头: 右 30">
            <a:extLst>
              <a:ext uri="{FF2B5EF4-FFF2-40B4-BE49-F238E27FC236}">
                <a16:creationId xmlns:a16="http://schemas.microsoft.com/office/drawing/2014/main" id="{9236AD8B-D246-45F4-BA55-3D1FBD252388}"/>
              </a:ext>
            </a:extLst>
          </p:cNvPr>
          <p:cNvSpPr/>
          <p:nvPr/>
        </p:nvSpPr>
        <p:spPr>
          <a:xfrm rot="13845017">
            <a:off x="3305061" y="5080420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箭头: 右 31">
            <a:extLst>
              <a:ext uri="{FF2B5EF4-FFF2-40B4-BE49-F238E27FC236}">
                <a16:creationId xmlns:a16="http://schemas.microsoft.com/office/drawing/2014/main" id="{E790E445-D8FE-457A-AAEB-456073D42302}"/>
              </a:ext>
            </a:extLst>
          </p:cNvPr>
          <p:cNvSpPr/>
          <p:nvPr/>
        </p:nvSpPr>
        <p:spPr>
          <a:xfrm rot="11919510">
            <a:off x="3151321" y="4331958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2791BC3D-39C1-48FC-ACD4-D6BDEDCC2279}"/>
              </a:ext>
            </a:extLst>
          </p:cNvPr>
          <p:cNvSpPr txBox="1"/>
          <p:nvPr/>
        </p:nvSpPr>
        <p:spPr>
          <a:xfrm>
            <a:off x="3875861" y="4645973"/>
            <a:ext cx="1242576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374151"/>
                </a:solidFill>
                <a:latin typeface="-apple-system"/>
              </a:rPr>
              <a:t>I</a:t>
            </a:r>
            <a:r>
              <a:rPr lang="en-US" altLang="zh-CN" b="0" i="0" dirty="0">
                <a:solidFill>
                  <a:srgbClr val="374151"/>
                </a:solidFill>
                <a:effectLst/>
                <a:latin typeface="-apple-system"/>
              </a:rPr>
              <a:t>nstall from the side.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25741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49732</TotalTime>
  <Words>411</Words>
  <Application>Microsoft Office PowerPoint</Application>
  <PresentationFormat>宽屏</PresentationFormat>
  <Paragraphs>92</Paragraphs>
  <Slides>10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0" baseType="lpstr">
      <vt:lpstr>-apple-system</vt:lpstr>
      <vt:lpstr>等线</vt:lpstr>
      <vt:lpstr>微软雅黑</vt:lpstr>
      <vt:lpstr>Arial</vt:lpstr>
      <vt:lpstr>Arial Black</vt:lpstr>
      <vt:lpstr>Calibri</vt:lpstr>
      <vt:lpstr>Cambria Math</vt:lpstr>
      <vt:lpstr>Times New Roman</vt:lpstr>
      <vt:lpstr>Wingdings</vt:lpstr>
      <vt:lpstr>Office 主题</vt:lpstr>
      <vt:lpstr>PowerPoint 演示文稿</vt:lpstr>
      <vt:lpstr>Current Focus: TDR Edition</vt:lpstr>
      <vt:lpstr>Software and simulation --- Muon ID and fake rate</vt:lpstr>
      <vt:lpstr>Muon ID eff drop due to gaps</vt:lpstr>
      <vt:lpstr>Hit rate due to beam backgrounds</vt:lpstr>
      <vt:lpstr>Start for prototype</vt:lpstr>
      <vt:lpstr>PowerPoint 演示文稿</vt:lpstr>
      <vt:lpstr>Electronics</vt:lpstr>
      <vt:lpstr>Barrel - installation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vivi</dc:creator>
  <cp:lastModifiedBy>XiaoLong Wang</cp:lastModifiedBy>
  <cp:revision>2345</cp:revision>
  <cp:lastPrinted>2022-11-06T05:19:21Z</cp:lastPrinted>
  <dcterms:created xsi:type="dcterms:W3CDTF">2012-09-04T11:33:36Z</dcterms:created>
  <dcterms:modified xsi:type="dcterms:W3CDTF">2025-02-18T02:15:19Z</dcterms:modified>
</cp:coreProperties>
</file>