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4" r:id="rId2"/>
    <p:sldId id="325" r:id="rId3"/>
    <p:sldId id="270" r:id="rId4"/>
  </p:sldIdLst>
  <p:sldSz cx="12192000" cy="6858000"/>
  <p:notesSz cx="6858000" cy="12192000"/>
  <p:defaultTextStyle>
    <a:defPPr>
      <a:defRPr lang="zh-CN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78" autoAdjust="0"/>
    <p:restoredTop sz="94617" autoAdjust="0"/>
  </p:normalViewPr>
  <p:slideViewPr>
    <p:cSldViewPr>
      <p:cViewPr varScale="1">
        <p:scale>
          <a:sx n="85" d="100"/>
          <a:sy n="85" d="100"/>
        </p:scale>
        <p:origin x="36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26BAC-1989-42BE-9E12-EC389DC14592}" type="datetimeFigureOut">
              <a:rPr lang="zh-CN" altLang="en-US" smtClean="0"/>
              <a:t>2025/2/18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-228600" y="1524000"/>
            <a:ext cx="7315200" cy="411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5867400"/>
            <a:ext cx="5486400" cy="4800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62BB0-AA9F-48A9-9646-EC0FFCA331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62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62BB0-AA9F-48A9-9646-EC0FFCA331C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431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25902C-5827-AA54-A9E3-AD792630F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4E1926B-1FD4-3C1C-4B43-AA9BCCEE7C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C4490A4-A7E6-F40F-9714-AA04C04D36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7894A57-7C01-C186-3528-2BB20BF5A1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2CC853-60DC-499A-BA55-9E1C4347B38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878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25902C-5827-AA54-A9E3-AD792630F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4E1926B-1FD4-3C1C-4B43-AA9BCCEE7C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C4490A4-A7E6-F40F-9714-AA04C04D36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7894A57-7C01-C186-3528-2BB20BF5A1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2CC853-60DC-499A-BA55-9E1C4347B38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402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标题幻灯片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zh-CN"/>
              <a:t>单击此处编辑母版标题样式</a:t>
            </a:r>
            <a:endParaRPr/>
          </a:p>
        </p:txBody>
      </p:sp>
      <p:sp>
        <p:nvSpPr>
          <p:cNvPr id="5" name="副标题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zh-CN"/>
              <a:t>单击此处编辑母版副标题样式</a:t>
            </a:r>
            <a:endParaRPr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2/18/2025</a:t>
            </a:fld>
            <a:endParaRPr 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标题和竖排文字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zh-CN"/>
              <a:t>单击此处编辑母版标题样式</a:t>
            </a:r>
            <a:endParaRPr/>
          </a:p>
        </p:txBody>
      </p:sp>
      <p:sp>
        <p:nvSpPr>
          <p:cNvPr id="5" name="竖排文字占位符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zh-CN"/>
              <a:t>编辑母版文本样式</a:t>
            </a:r>
            <a:endParaRPr/>
          </a:p>
          <a:p>
            <a:pPr lvl="1">
              <a:defRPr/>
            </a:pPr>
            <a:r>
              <a:rPr lang="zh-CN"/>
              <a:t>第二级</a:t>
            </a:r>
            <a:endParaRPr/>
          </a:p>
          <a:p>
            <a:pPr lvl="2">
              <a:defRPr/>
            </a:pPr>
            <a:r>
              <a:rPr lang="zh-CN"/>
              <a:t>第三级</a:t>
            </a:r>
            <a:endParaRPr/>
          </a:p>
          <a:p>
            <a:pPr lvl="3">
              <a:defRPr/>
            </a:pPr>
            <a:r>
              <a:rPr lang="zh-CN"/>
              <a:t>第四级</a:t>
            </a:r>
            <a:endParaRPr/>
          </a:p>
          <a:p>
            <a:pPr lvl="4">
              <a:defRPr/>
            </a:pPr>
            <a:r>
              <a:rPr lang="zh-CN"/>
              <a:t>第五级</a:t>
            </a:r>
            <a:endParaRPr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2/18/2025</a:t>
            </a:fld>
            <a:endParaRPr 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竖排标题与文本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竖排标题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zh-CN"/>
              <a:t>单击此处编辑母版标题样式</a:t>
            </a:r>
            <a:endParaRPr/>
          </a:p>
        </p:txBody>
      </p:sp>
      <p:sp>
        <p:nvSpPr>
          <p:cNvPr id="5" name="竖排文字占位符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zh-CN"/>
              <a:t>编辑母版文本样式</a:t>
            </a:r>
            <a:endParaRPr/>
          </a:p>
          <a:p>
            <a:pPr lvl="1">
              <a:defRPr/>
            </a:pPr>
            <a:r>
              <a:rPr lang="zh-CN"/>
              <a:t>第二级</a:t>
            </a:r>
            <a:endParaRPr/>
          </a:p>
          <a:p>
            <a:pPr lvl="2">
              <a:defRPr/>
            </a:pPr>
            <a:r>
              <a:rPr lang="zh-CN"/>
              <a:t>第三级</a:t>
            </a:r>
            <a:endParaRPr/>
          </a:p>
          <a:p>
            <a:pPr lvl="3">
              <a:defRPr/>
            </a:pPr>
            <a:r>
              <a:rPr lang="zh-CN"/>
              <a:t>第四级</a:t>
            </a:r>
            <a:endParaRPr/>
          </a:p>
          <a:p>
            <a:pPr lvl="4">
              <a:defRPr/>
            </a:pPr>
            <a:r>
              <a:rPr lang="zh-CN"/>
              <a:t>第五级</a:t>
            </a:r>
            <a:endParaRPr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2/18/2025</a:t>
            </a:fld>
            <a:endParaRPr 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标题和内容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zh-CN"/>
              <a:t>单击此处编辑母版标题样式</a:t>
            </a:r>
            <a:endParaRPr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zh-CN"/>
              <a:t>编辑母版文本样式</a:t>
            </a:r>
            <a:endParaRPr/>
          </a:p>
          <a:p>
            <a:pPr lvl="1">
              <a:defRPr/>
            </a:pPr>
            <a:r>
              <a:rPr lang="zh-CN"/>
              <a:t>第二级</a:t>
            </a:r>
            <a:endParaRPr/>
          </a:p>
          <a:p>
            <a:pPr lvl="2">
              <a:defRPr/>
            </a:pPr>
            <a:r>
              <a:rPr lang="zh-CN"/>
              <a:t>第三级</a:t>
            </a:r>
            <a:endParaRPr/>
          </a:p>
          <a:p>
            <a:pPr lvl="3">
              <a:defRPr/>
            </a:pPr>
            <a:r>
              <a:rPr lang="zh-CN"/>
              <a:t>第四级</a:t>
            </a:r>
            <a:endParaRPr/>
          </a:p>
          <a:p>
            <a:pPr lvl="4">
              <a:defRPr/>
            </a:pPr>
            <a:r>
              <a:rPr lang="zh-CN"/>
              <a:t>第五级</a:t>
            </a:r>
            <a:endParaRPr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2/18/2025</a:t>
            </a:fld>
            <a:endParaRPr 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节标题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zh-CN"/>
              <a:t>单击此处编辑母版标题样式</a:t>
            </a:r>
            <a:endParaRPr/>
          </a:p>
        </p:txBody>
      </p:sp>
      <p:sp>
        <p:nvSpPr>
          <p:cNvPr id="5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zh-CN"/>
              <a:t>编辑母版文本样式</a:t>
            </a:r>
            <a:endParaRPr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2/18/2025</a:t>
            </a:fld>
            <a:endParaRPr 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两栏内容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zh-CN"/>
              <a:t>单击此处编辑母版标题样式</a:t>
            </a:r>
            <a:endParaRPr/>
          </a:p>
        </p:txBody>
      </p:sp>
      <p:sp>
        <p:nvSpPr>
          <p:cNvPr id="5" name="内容占位符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zh-CN"/>
              <a:t>编辑母版文本样式</a:t>
            </a:r>
            <a:endParaRPr/>
          </a:p>
          <a:p>
            <a:pPr lvl="1">
              <a:defRPr/>
            </a:pPr>
            <a:r>
              <a:rPr lang="zh-CN"/>
              <a:t>第二级</a:t>
            </a:r>
            <a:endParaRPr/>
          </a:p>
          <a:p>
            <a:pPr lvl="2">
              <a:defRPr/>
            </a:pPr>
            <a:r>
              <a:rPr lang="zh-CN"/>
              <a:t>第三级</a:t>
            </a:r>
            <a:endParaRPr/>
          </a:p>
          <a:p>
            <a:pPr lvl="3">
              <a:defRPr/>
            </a:pPr>
            <a:r>
              <a:rPr lang="zh-CN"/>
              <a:t>第四级</a:t>
            </a:r>
            <a:endParaRPr/>
          </a:p>
          <a:p>
            <a:pPr lvl="4">
              <a:defRPr/>
            </a:pPr>
            <a:r>
              <a:rPr lang="zh-CN"/>
              <a:t>第五级</a:t>
            </a:r>
            <a:endParaRPr/>
          </a:p>
        </p:txBody>
      </p:sp>
      <p:sp>
        <p:nvSpPr>
          <p:cNvPr id="6" name="内容占位符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zh-CN"/>
              <a:t>编辑母版文本样式</a:t>
            </a:r>
            <a:endParaRPr/>
          </a:p>
          <a:p>
            <a:pPr lvl="1">
              <a:defRPr/>
            </a:pPr>
            <a:r>
              <a:rPr lang="zh-CN"/>
              <a:t>第二级</a:t>
            </a:r>
            <a:endParaRPr/>
          </a:p>
          <a:p>
            <a:pPr lvl="2">
              <a:defRPr/>
            </a:pPr>
            <a:r>
              <a:rPr lang="zh-CN"/>
              <a:t>第三级</a:t>
            </a:r>
            <a:endParaRPr/>
          </a:p>
          <a:p>
            <a:pPr lvl="3">
              <a:defRPr/>
            </a:pPr>
            <a:r>
              <a:rPr lang="zh-CN"/>
              <a:t>第四级</a:t>
            </a:r>
            <a:endParaRPr/>
          </a:p>
          <a:p>
            <a:pPr lvl="4">
              <a:defRPr/>
            </a:pPr>
            <a:r>
              <a:rPr lang="zh-CN"/>
              <a:t>第五级</a:t>
            </a:r>
            <a:endParaRPr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2/18/2025</a:t>
            </a:fld>
            <a:endParaRPr lang="zh-CN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比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zh-CN"/>
              <a:t>单击此处编辑母版标题样式</a:t>
            </a:r>
            <a:endParaRPr/>
          </a:p>
        </p:txBody>
      </p:sp>
      <p:sp>
        <p:nvSpPr>
          <p:cNvPr id="5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zh-CN"/>
              <a:t>编辑母版文本样式</a:t>
            </a:r>
            <a:endParaRPr/>
          </a:p>
        </p:txBody>
      </p:sp>
      <p:sp>
        <p:nvSpPr>
          <p:cNvPr id="6" name="内容占位符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zh-CN"/>
              <a:t>编辑母版文本样式</a:t>
            </a:r>
            <a:endParaRPr/>
          </a:p>
          <a:p>
            <a:pPr lvl="1">
              <a:defRPr/>
            </a:pPr>
            <a:r>
              <a:rPr lang="zh-CN"/>
              <a:t>第二级</a:t>
            </a:r>
            <a:endParaRPr/>
          </a:p>
          <a:p>
            <a:pPr lvl="2">
              <a:defRPr/>
            </a:pPr>
            <a:r>
              <a:rPr lang="zh-CN"/>
              <a:t>第三级</a:t>
            </a:r>
            <a:endParaRPr/>
          </a:p>
          <a:p>
            <a:pPr lvl="3">
              <a:defRPr/>
            </a:pPr>
            <a:r>
              <a:rPr lang="zh-CN"/>
              <a:t>第四级</a:t>
            </a:r>
            <a:endParaRPr/>
          </a:p>
          <a:p>
            <a:pPr lvl="4">
              <a:defRPr/>
            </a:pPr>
            <a:r>
              <a:rPr lang="zh-CN"/>
              <a:t>第五级</a:t>
            </a:r>
            <a:endParaRPr/>
          </a:p>
        </p:txBody>
      </p:sp>
      <p:sp>
        <p:nvSpPr>
          <p:cNvPr id="7" name="文本占位符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zh-CN"/>
              <a:t>编辑母版文本样式</a:t>
            </a:r>
            <a:endParaRPr/>
          </a:p>
        </p:txBody>
      </p:sp>
      <p:sp>
        <p:nvSpPr>
          <p:cNvPr id="8" name="内容占位符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zh-CN"/>
              <a:t>编辑母版文本样式</a:t>
            </a:r>
            <a:endParaRPr/>
          </a:p>
          <a:p>
            <a:pPr lvl="1">
              <a:defRPr/>
            </a:pPr>
            <a:r>
              <a:rPr lang="zh-CN"/>
              <a:t>第二级</a:t>
            </a:r>
            <a:endParaRPr/>
          </a:p>
          <a:p>
            <a:pPr lvl="2">
              <a:defRPr/>
            </a:pPr>
            <a:r>
              <a:rPr lang="zh-CN"/>
              <a:t>第三级</a:t>
            </a:r>
            <a:endParaRPr/>
          </a:p>
          <a:p>
            <a:pPr lvl="3">
              <a:defRPr/>
            </a:pPr>
            <a:r>
              <a:rPr lang="zh-CN"/>
              <a:t>第四级</a:t>
            </a:r>
            <a:endParaRPr/>
          </a:p>
          <a:p>
            <a:pPr lvl="4">
              <a:defRPr/>
            </a:pPr>
            <a:r>
              <a:rPr lang="zh-CN"/>
              <a:t>第五级</a:t>
            </a:r>
            <a:endParaRPr/>
          </a:p>
        </p:txBody>
      </p:sp>
      <p:sp>
        <p:nvSpPr>
          <p:cNvPr id="9" name="日期占位符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2/18/2025</a:t>
            </a:fld>
            <a:endParaRPr lang="zh-CN"/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仅标题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zh-CN"/>
              <a:t>单击此处编辑母版标题样式</a:t>
            </a:r>
            <a:endParaRPr/>
          </a:p>
        </p:txBody>
      </p:sp>
      <p:sp>
        <p:nvSpPr>
          <p:cNvPr id="5" name="日期占位符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2/18/2025</a:t>
            </a:fld>
            <a:endParaRPr lang="zh-CN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7" name="灯片编号占位符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空白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2/18/2025</a:t>
            </a:fld>
            <a:endParaRPr lang="zh-CN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内容与标题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zh-CN"/>
              <a:t>单击此处编辑母版标题样式</a:t>
            </a:r>
            <a:endParaRPr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zh-CN"/>
              <a:t>编辑母版文本样式</a:t>
            </a:r>
            <a:endParaRPr/>
          </a:p>
          <a:p>
            <a:pPr lvl="1">
              <a:defRPr/>
            </a:pPr>
            <a:r>
              <a:rPr lang="zh-CN"/>
              <a:t>第二级</a:t>
            </a:r>
            <a:endParaRPr/>
          </a:p>
          <a:p>
            <a:pPr lvl="2">
              <a:defRPr/>
            </a:pPr>
            <a:r>
              <a:rPr lang="zh-CN"/>
              <a:t>第三级</a:t>
            </a:r>
            <a:endParaRPr/>
          </a:p>
          <a:p>
            <a:pPr lvl="3">
              <a:defRPr/>
            </a:pPr>
            <a:r>
              <a:rPr lang="zh-CN"/>
              <a:t>第四级</a:t>
            </a:r>
            <a:endParaRPr/>
          </a:p>
          <a:p>
            <a:pPr lvl="4">
              <a:defRPr/>
            </a:pPr>
            <a:r>
              <a:rPr lang="zh-CN"/>
              <a:t>第五级</a:t>
            </a:r>
            <a:endParaRPr/>
          </a:p>
        </p:txBody>
      </p:sp>
      <p:sp>
        <p:nvSpPr>
          <p:cNvPr id="6" name="文本占位符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zh-CN"/>
              <a:t>编辑母版文本样式</a:t>
            </a:r>
            <a:endParaRPr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2/18/2025</a:t>
            </a:fld>
            <a:endParaRPr lang="zh-CN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图片与标题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zh-CN"/>
              <a:t>单击此处编辑母版标题样式</a:t>
            </a:r>
            <a:endParaRPr/>
          </a:p>
        </p:txBody>
      </p:sp>
      <p:sp>
        <p:nvSpPr>
          <p:cNvPr id="5" name="图片占位符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zh-CN"/>
          </a:p>
        </p:txBody>
      </p:sp>
      <p:sp>
        <p:nvSpPr>
          <p:cNvPr id="6" name="文本占位符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zh-CN"/>
              <a:t>编辑母版文本样式</a:t>
            </a:r>
            <a:endParaRPr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2/18/2025</a:t>
            </a:fld>
            <a:endParaRPr lang="zh-CN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zh-CN"/>
              <a:t>单击此处编辑母版标题样式</a:t>
            </a:r>
            <a:endParaRPr/>
          </a:p>
        </p:txBody>
      </p:sp>
      <p:sp>
        <p:nvSpPr>
          <p:cNvPr id="5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zh-CN"/>
              <a:t>编辑母版文本样式</a:t>
            </a:r>
            <a:endParaRPr/>
          </a:p>
          <a:p>
            <a:pPr lvl="1">
              <a:defRPr/>
            </a:pPr>
            <a:r>
              <a:rPr lang="zh-CN"/>
              <a:t>第二级</a:t>
            </a:r>
            <a:endParaRPr/>
          </a:p>
          <a:p>
            <a:pPr lvl="2">
              <a:defRPr/>
            </a:pPr>
            <a:r>
              <a:rPr lang="zh-CN"/>
              <a:t>第三级</a:t>
            </a:r>
            <a:endParaRPr/>
          </a:p>
          <a:p>
            <a:pPr lvl="3">
              <a:defRPr/>
            </a:pPr>
            <a:r>
              <a:rPr lang="zh-CN"/>
              <a:t>第四级</a:t>
            </a:r>
            <a:endParaRPr/>
          </a:p>
          <a:p>
            <a:pPr lvl="4">
              <a:defRPr/>
            </a:pPr>
            <a:r>
              <a:rPr lang="zh-CN"/>
              <a:t>第五级</a:t>
            </a:r>
            <a:endParaRPr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15BD937-668E-4ED7-831D-23507F346543}" type="datetimeFigureOut">
              <a:rPr lang="en-US" altLang="zh-CN"/>
              <a:t>2/18/2025</a:t>
            </a:fld>
            <a:endParaRPr 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文本框 3">
            <a:extLst>
              <a:ext uri="{FF2B5EF4-FFF2-40B4-BE49-F238E27FC236}">
                <a16:creationId xmlns:a16="http://schemas.microsoft.com/office/drawing/2014/main" id="{07797FBD-03AB-446D-B3BF-2D537B354DE0}"/>
              </a:ext>
            </a:extLst>
          </p:cNvPr>
          <p:cNvSpPr/>
          <p:nvPr/>
        </p:nvSpPr>
        <p:spPr bwMode="auto">
          <a:xfrm>
            <a:off x="3553484" y="1993786"/>
            <a:ext cx="508504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2800" dirty="0">
                <a:latin typeface="+mn-ea"/>
                <a:cs typeface="Times New Roman"/>
              </a:rPr>
              <a:t>Progress in mechanical design</a:t>
            </a:r>
            <a:endParaRPr dirty="0"/>
          </a:p>
          <a:p>
            <a:pPr algn="ctr">
              <a:defRPr/>
            </a:pPr>
            <a:r>
              <a:rPr lang="en-US" sz="2800" dirty="0">
                <a:latin typeface="+mn-ea"/>
                <a:cs typeface="Times New Roman"/>
              </a:rPr>
              <a:t>of CEPC detector TDR</a:t>
            </a:r>
            <a:endParaRPr sz="36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6" name="文本框 1">
            <a:extLst>
              <a:ext uri="{FF2B5EF4-FFF2-40B4-BE49-F238E27FC236}">
                <a16:creationId xmlns:a16="http://schemas.microsoft.com/office/drawing/2014/main" id="{9D0CF001-0D0A-4413-8706-36D125B65295}"/>
              </a:ext>
            </a:extLst>
          </p:cNvPr>
          <p:cNvSpPr/>
          <p:nvPr/>
        </p:nvSpPr>
        <p:spPr bwMode="auto">
          <a:xfrm>
            <a:off x="5248658" y="4293096"/>
            <a:ext cx="16946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2800" dirty="0">
                <a:latin typeface="+mn-ea"/>
                <a:cs typeface="Times New Roman"/>
              </a:rPr>
              <a:t>Ji Quan</a:t>
            </a:r>
            <a:endParaRPr dirty="0"/>
          </a:p>
          <a:p>
            <a:pPr algn="ctr">
              <a:defRPr/>
            </a:pPr>
            <a:r>
              <a:rPr lang="en-US" altLang="zh-CN" sz="2000" dirty="0">
                <a:latin typeface="+mn-ea"/>
                <a:cs typeface="Times New Roman"/>
              </a:rPr>
              <a:t>Feb</a:t>
            </a:r>
            <a:r>
              <a:rPr lang="en-US" sz="2000" dirty="0">
                <a:latin typeface="+mn-ea"/>
                <a:cs typeface="Times New Roman"/>
              </a:rPr>
              <a:t> 18, 2025</a:t>
            </a:r>
            <a:endParaRPr lang="zh-CN" sz="2000" dirty="0">
              <a:latin typeface="+mn-ea"/>
              <a:cs typeface="Times New Roman"/>
            </a:endParaRP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BE65F9C5-BE0A-4B8B-BAC8-7169F8364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4632" y="6381328"/>
            <a:ext cx="263213" cy="276999"/>
          </a:xfrm>
        </p:spPr>
        <p:txBody>
          <a:bodyPr wrap="none">
            <a:spAutoFit/>
          </a:bodyPr>
          <a:lstStyle/>
          <a:p>
            <a:fld id="{F15E9139-A00B-4B2A-98A6-095DC08F1345}" type="slidenum">
              <a:rPr lang="zh-CN" altLang="en-US" smtClean="0"/>
              <a:pPr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6802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B04C2-AD19-FE1A-1CD6-4667254BB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36E56-642B-418F-9DC9-3FEE1D085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1784632" y="6381328"/>
            <a:ext cx="263213" cy="276999"/>
          </a:xfrm>
        </p:spPr>
        <p:txBody>
          <a:bodyPr wrap="none">
            <a:spAutoFit/>
          </a:bodyPr>
          <a:lstStyle/>
          <a:p>
            <a:fld id="{F15E9139-A00B-4B2A-98A6-095DC08F1345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5E3C599-D8ED-406A-9CC7-9A64BCFBE3AB}"/>
              </a:ext>
            </a:extLst>
          </p:cNvPr>
          <p:cNvSpPr txBox="1"/>
          <p:nvPr/>
        </p:nvSpPr>
        <p:spPr>
          <a:xfrm>
            <a:off x="767408" y="404664"/>
            <a:ext cx="5181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0070C0"/>
                </a:solidFill>
                <a:latin typeface="+mn-ea"/>
              </a:rPr>
              <a:t>Progress of the Ref-TDR report</a:t>
            </a:r>
            <a:endParaRPr lang="en-US" altLang="zh-CN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5F3BFA8-0D8C-4937-8E7A-9334827BF2D8}"/>
              </a:ext>
            </a:extLst>
          </p:cNvPr>
          <p:cNvSpPr/>
          <p:nvPr/>
        </p:nvSpPr>
        <p:spPr bwMode="auto">
          <a:xfrm>
            <a:off x="551384" y="1102959"/>
            <a:ext cx="5073825" cy="5416868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altLang="zh-CN" sz="1200" b="1" dirty="0">
                <a:latin typeface="+mn-ea"/>
              </a:rPr>
              <a:t>14.1 Overall design of Detector Machinery</a:t>
            </a:r>
          </a:p>
          <a:p>
            <a:endParaRPr lang="en-US" altLang="zh-CN" sz="800" b="1" dirty="0">
              <a:latin typeface="+mn-ea"/>
            </a:endParaRPr>
          </a:p>
          <a:p>
            <a:r>
              <a:rPr lang="en-US" altLang="zh-CN" sz="1200" dirty="0">
                <a:latin typeface="+mn-ea"/>
              </a:rPr>
              <a:t>      </a:t>
            </a:r>
            <a:r>
              <a:rPr lang="en-US" altLang="zh-CN" sz="1200" dirty="0">
                <a:solidFill>
                  <a:srgbClr val="0070C0"/>
                </a:solidFill>
                <a:latin typeface="+mn-ea"/>
              </a:rPr>
              <a:t>14.1.1</a:t>
            </a:r>
            <a:r>
              <a:rPr lang="en-US" altLang="zh-CN" sz="1200" dirty="0">
                <a:latin typeface="+mn-ea"/>
              </a:rPr>
              <a:t> Overall layout of detectors machinery</a:t>
            </a:r>
            <a:endParaRPr lang="en-US" altLang="zh-CN" sz="800" dirty="0">
              <a:latin typeface="+mn-ea"/>
            </a:endParaRPr>
          </a:p>
          <a:p>
            <a:r>
              <a:rPr lang="en-US" altLang="zh-CN" sz="1200" dirty="0">
                <a:solidFill>
                  <a:srgbClr val="0070C0"/>
                </a:solidFill>
                <a:latin typeface="+mn-ea"/>
              </a:rPr>
              <a:t>      14.1.2</a:t>
            </a:r>
            <a:r>
              <a:rPr lang="en-US" altLang="zh-CN" sz="1200" dirty="0">
                <a:latin typeface="+mn-ea"/>
              </a:rPr>
              <a:t> Overall design requirement</a:t>
            </a:r>
          </a:p>
          <a:p>
            <a:r>
              <a:rPr lang="en-US" altLang="zh-CN" sz="1200" dirty="0">
                <a:latin typeface="+mn-ea"/>
              </a:rPr>
              <a:t>              1. Sub-detector boundary dimensions and constraints</a:t>
            </a:r>
          </a:p>
          <a:p>
            <a:r>
              <a:rPr lang="en-US" altLang="zh-CN" sz="1200" dirty="0">
                <a:latin typeface="+mn-ea"/>
              </a:rPr>
              <a:t>              2. Dimensional tolerances, installation clearances, </a:t>
            </a:r>
          </a:p>
          <a:p>
            <a:r>
              <a:rPr lang="en-US" altLang="zh-CN" sz="1200" dirty="0">
                <a:latin typeface="+mn-ea"/>
              </a:rPr>
              <a:t>                         and installation accuracy of sub detectors</a:t>
            </a:r>
          </a:p>
          <a:p>
            <a:r>
              <a:rPr lang="en-US" altLang="zh-CN" sz="1200" dirty="0">
                <a:latin typeface="+mn-ea"/>
              </a:rPr>
              <a:t>              3. Design requirements for the connection of each sub detector</a:t>
            </a:r>
          </a:p>
          <a:p>
            <a:r>
              <a:rPr lang="en-US" altLang="zh-CN" sz="1200" dirty="0">
                <a:latin typeface="+mn-ea"/>
              </a:rPr>
              <a:t>              4. Design Requirements for MDI Interface</a:t>
            </a:r>
          </a:p>
          <a:p>
            <a:endParaRPr lang="en-US" altLang="zh-CN" sz="800" dirty="0">
              <a:latin typeface="+mn-ea"/>
            </a:endParaRPr>
          </a:p>
          <a:p>
            <a:r>
              <a:rPr lang="en-US" altLang="zh-CN" sz="1200" b="1" dirty="0">
                <a:latin typeface="+mn-ea"/>
              </a:rPr>
              <a:t>14.2 Design of Connection structure between sub detectors</a:t>
            </a:r>
          </a:p>
          <a:p>
            <a:endParaRPr lang="en-US" altLang="zh-CN" sz="800" b="1" dirty="0">
              <a:latin typeface="+mn-ea"/>
            </a:endParaRPr>
          </a:p>
          <a:p>
            <a:r>
              <a:rPr lang="en-US" altLang="zh-CN" sz="1200" dirty="0">
                <a:solidFill>
                  <a:srgbClr val="0070C0"/>
                </a:solidFill>
                <a:latin typeface="+mn-ea"/>
              </a:rPr>
              <a:t>      14.2.1 </a:t>
            </a:r>
            <a:r>
              <a:rPr lang="en-US" altLang="zh-CN" sz="1200" dirty="0">
                <a:latin typeface="+mn-ea"/>
              </a:rPr>
              <a:t>Iron Yoke design</a:t>
            </a:r>
          </a:p>
          <a:p>
            <a:r>
              <a:rPr lang="en-US" altLang="zh-CN" sz="1200" dirty="0">
                <a:latin typeface="+mn-ea"/>
              </a:rPr>
              <a:t>      </a:t>
            </a:r>
            <a:r>
              <a:rPr lang="en-US" altLang="zh-CN" sz="1200" dirty="0">
                <a:solidFill>
                  <a:srgbClr val="0070C0"/>
                </a:solidFill>
                <a:latin typeface="+mn-ea"/>
              </a:rPr>
              <a:t>14.2.2</a:t>
            </a:r>
            <a:r>
              <a:rPr lang="en-US" altLang="zh-CN" sz="1200" dirty="0">
                <a:latin typeface="+mn-ea"/>
              </a:rPr>
              <a:t> Design of connection structures for magnet</a:t>
            </a:r>
            <a:endParaRPr lang="en-US" altLang="zh-CN" sz="1200" dirty="0">
              <a:solidFill>
                <a:srgbClr val="0070C0"/>
              </a:solidFill>
              <a:latin typeface="+mn-ea"/>
            </a:endParaRPr>
          </a:p>
          <a:p>
            <a:r>
              <a:rPr lang="en-US" altLang="zh-CN" sz="1200" dirty="0">
                <a:latin typeface="+mn-ea"/>
              </a:rPr>
              <a:t>      </a:t>
            </a:r>
            <a:r>
              <a:rPr lang="en-US" altLang="zh-CN" sz="1200" dirty="0">
                <a:solidFill>
                  <a:srgbClr val="0070C0"/>
                </a:solidFill>
                <a:latin typeface="+mn-ea"/>
              </a:rPr>
              <a:t>14.2.3</a:t>
            </a:r>
            <a:r>
              <a:rPr lang="en-US" altLang="zh-CN" sz="1200" dirty="0">
                <a:latin typeface="+mn-ea"/>
              </a:rPr>
              <a:t> Design of the connection structure for barrel HCAL</a:t>
            </a:r>
            <a:endParaRPr lang="en-US" altLang="zh-CN" sz="1200" dirty="0">
              <a:solidFill>
                <a:srgbClr val="0070C0"/>
              </a:solidFill>
              <a:latin typeface="+mn-ea"/>
            </a:endParaRPr>
          </a:p>
          <a:p>
            <a:r>
              <a:rPr lang="en-US" altLang="zh-CN" sz="1200" dirty="0">
                <a:latin typeface="+mn-ea"/>
              </a:rPr>
              <a:t>      </a:t>
            </a:r>
            <a:r>
              <a:rPr lang="en-US" altLang="zh-CN" sz="1200" dirty="0">
                <a:solidFill>
                  <a:srgbClr val="0070C0"/>
                </a:solidFill>
                <a:latin typeface="+mn-ea"/>
              </a:rPr>
              <a:t>14.2.4</a:t>
            </a:r>
            <a:r>
              <a:rPr lang="en-US" altLang="zh-CN" sz="1200" dirty="0">
                <a:latin typeface="+mn-ea"/>
              </a:rPr>
              <a:t> Design of the connection structure for barrel ECAL</a:t>
            </a:r>
          </a:p>
          <a:p>
            <a:r>
              <a:rPr lang="en-US" altLang="zh-CN" sz="1200" dirty="0">
                <a:latin typeface="+mn-ea"/>
              </a:rPr>
              <a:t>      </a:t>
            </a:r>
            <a:r>
              <a:rPr lang="en-US" altLang="zh-CN" sz="1200" dirty="0">
                <a:solidFill>
                  <a:srgbClr val="0070C0"/>
                </a:solidFill>
                <a:latin typeface="+mn-ea"/>
              </a:rPr>
              <a:t>14.2.5</a:t>
            </a:r>
            <a:r>
              <a:rPr lang="en-US" altLang="zh-CN" sz="1200" dirty="0">
                <a:latin typeface="+mn-ea"/>
              </a:rPr>
              <a:t> Design of the connection structure for TPC</a:t>
            </a:r>
          </a:p>
          <a:p>
            <a:r>
              <a:rPr lang="en-US" altLang="zh-CN" sz="1200" dirty="0">
                <a:latin typeface="+mn-ea"/>
              </a:rPr>
              <a:t>      </a:t>
            </a:r>
            <a:r>
              <a:rPr lang="en-US" altLang="zh-CN" sz="1200" dirty="0">
                <a:solidFill>
                  <a:srgbClr val="0070C0"/>
                </a:solidFill>
                <a:latin typeface="+mn-ea"/>
              </a:rPr>
              <a:t>14.2.6</a:t>
            </a:r>
            <a:r>
              <a:rPr lang="en-US" altLang="zh-CN" sz="1200" dirty="0">
                <a:latin typeface="+mn-ea"/>
              </a:rPr>
              <a:t> Design of the connection structure for ITK</a:t>
            </a:r>
          </a:p>
          <a:p>
            <a:r>
              <a:rPr lang="en-US" altLang="zh-CN" sz="1200" dirty="0">
                <a:latin typeface="+mn-ea"/>
              </a:rPr>
              <a:t>      </a:t>
            </a:r>
            <a:r>
              <a:rPr lang="en-US" altLang="zh-CN" sz="1200" dirty="0">
                <a:solidFill>
                  <a:srgbClr val="0070C0"/>
                </a:solidFill>
                <a:latin typeface="+mn-ea"/>
              </a:rPr>
              <a:t>14.2.7</a:t>
            </a:r>
            <a:r>
              <a:rPr lang="en-US" altLang="zh-CN" sz="1200" dirty="0">
                <a:latin typeface="+mn-ea"/>
              </a:rPr>
              <a:t> Design of the connection structure for beampipe</a:t>
            </a:r>
          </a:p>
          <a:p>
            <a:r>
              <a:rPr lang="en-US" altLang="zh-CN" sz="1200" dirty="0">
                <a:latin typeface="+mn-ea"/>
              </a:rPr>
              <a:t>      </a:t>
            </a:r>
            <a:r>
              <a:rPr lang="en-US" altLang="zh-CN" sz="1200" dirty="0">
                <a:solidFill>
                  <a:srgbClr val="0070C0"/>
                </a:solidFill>
                <a:latin typeface="+mn-ea"/>
              </a:rPr>
              <a:t>14.2.8</a:t>
            </a:r>
            <a:r>
              <a:rPr lang="en-US" altLang="zh-CN" sz="1200" dirty="0">
                <a:latin typeface="+mn-ea"/>
              </a:rPr>
              <a:t> Design of the connection structure for end ECAL</a:t>
            </a:r>
          </a:p>
          <a:p>
            <a:r>
              <a:rPr lang="en-US" altLang="zh-CN" sz="1200" dirty="0">
                <a:latin typeface="+mn-ea"/>
              </a:rPr>
              <a:t>      </a:t>
            </a:r>
            <a:r>
              <a:rPr lang="en-US" altLang="zh-CN" sz="1200" dirty="0">
                <a:solidFill>
                  <a:srgbClr val="0070C0"/>
                </a:solidFill>
                <a:latin typeface="+mn-ea"/>
              </a:rPr>
              <a:t>14.2.9</a:t>
            </a:r>
            <a:r>
              <a:rPr lang="en-US" altLang="zh-CN" sz="1200" dirty="0">
                <a:latin typeface="+mn-ea"/>
              </a:rPr>
              <a:t> Design of the connection structure for end HCAL</a:t>
            </a:r>
          </a:p>
          <a:p>
            <a:r>
              <a:rPr lang="en-US" altLang="zh-CN" sz="1200" dirty="0">
                <a:latin typeface="+mn-ea"/>
              </a:rPr>
              <a:t>      </a:t>
            </a:r>
            <a:r>
              <a:rPr lang="en-US" altLang="zh-CN" sz="1200" dirty="0">
                <a:solidFill>
                  <a:srgbClr val="0070C0"/>
                </a:solidFill>
                <a:latin typeface="+mn-ea"/>
              </a:rPr>
              <a:t>14.2.10</a:t>
            </a:r>
            <a:r>
              <a:rPr lang="en-US" altLang="zh-CN" sz="1200" dirty="0">
                <a:latin typeface="+mn-ea"/>
              </a:rPr>
              <a:t> Overall reliability and safety assessment</a:t>
            </a:r>
          </a:p>
          <a:p>
            <a:endParaRPr lang="en-US" altLang="zh-CN" sz="800" dirty="0">
              <a:latin typeface="+mn-ea"/>
            </a:endParaRPr>
          </a:p>
          <a:p>
            <a:r>
              <a:rPr lang="en-US" altLang="zh-CN" sz="1200" b="1" dirty="0">
                <a:latin typeface="+mn-ea"/>
              </a:rPr>
              <a:t>14.3 Installation design of each sub detector</a:t>
            </a:r>
          </a:p>
          <a:p>
            <a:endParaRPr lang="en-US" altLang="zh-CN" sz="800" b="1" dirty="0">
              <a:latin typeface="+mn-ea"/>
            </a:endParaRPr>
          </a:p>
          <a:p>
            <a:r>
              <a:rPr lang="en-US" altLang="zh-CN" sz="1200" dirty="0">
                <a:latin typeface="+mn-ea"/>
              </a:rPr>
              <a:t>     </a:t>
            </a:r>
            <a:r>
              <a:rPr lang="en-US" altLang="zh-CN" sz="1200" dirty="0">
                <a:solidFill>
                  <a:srgbClr val="0070C0"/>
                </a:solidFill>
                <a:latin typeface="+mn-ea"/>
              </a:rPr>
              <a:t> 14.3.1 </a:t>
            </a:r>
            <a:r>
              <a:rPr lang="en-US" altLang="zh-CN" sz="1200" dirty="0">
                <a:latin typeface="+mn-ea"/>
              </a:rPr>
              <a:t>Overall installation design</a:t>
            </a:r>
          </a:p>
          <a:p>
            <a:r>
              <a:rPr lang="en-US" altLang="zh-CN" sz="1200" dirty="0">
                <a:latin typeface="+mn-ea"/>
              </a:rPr>
              <a:t>     </a:t>
            </a:r>
            <a:r>
              <a:rPr lang="en-US" altLang="zh-CN" sz="1200" dirty="0">
                <a:solidFill>
                  <a:srgbClr val="0070C0"/>
                </a:solidFill>
                <a:latin typeface="+mn-ea"/>
              </a:rPr>
              <a:t> 14.3.2 </a:t>
            </a:r>
            <a:r>
              <a:rPr lang="en-US" altLang="zh-CN" sz="1200" dirty="0">
                <a:latin typeface="+mn-ea"/>
              </a:rPr>
              <a:t>Detailed installation design</a:t>
            </a:r>
          </a:p>
          <a:p>
            <a:r>
              <a:rPr lang="en-US" altLang="zh-CN" sz="1200" dirty="0">
                <a:latin typeface="+mn-ea"/>
              </a:rPr>
              <a:t>             1. Alternating installation</a:t>
            </a:r>
          </a:p>
          <a:p>
            <a:r>
              <a:rPr lang="en-US" altLang="zh-CN" sz="1200" dirty="0">
                <a:latin typeface="+mn-ea"/>
              </a:rPr>
              <a:t>             2. Core shaft installation</a:t>
            </a:r>
          </a:p>
          <a:p>
            <a:r>
              <a:rPr lang="en-US" altLang="zh-CN" sz="1200" dirty="0">
                <a:latin typeface="+mn-ea"/>
              </a:rPr>
              <a:t>             3. Cantilever installation</a:t>
            </a:r>
          </a:p>
          <a:p>
            <a:r>
              <a:rPr lang="en-US" altLang="zh-CN" sz="1200" dirty="0">
                <a:latin typeface="+mn-ea"/>
              </a:rPr>
              <a:t>             4. Positioning and Alignment of the Entire Detector System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984A6A5-EE0E-43C4-A2E7-2DC304A6C3A4}"/>
              </a:ext>
            </a:extLst>
          </p:cNvPr>
          <p:cNvSpPr txBox="1"/>
          <p:nvPr/>
        </p:nvSpPr>
        <p:spPr bwMode="auto">
          <a:xfrm>
            <a:off x="149296" y="1054631"/>
            <a:ext cx="37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√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3BC281B-F244-4240-B286-51A81DAB358F}"/>
              </a:ext>
            </a:extLst>
          </p:cNvPr>
          <p:cNvSpPr txBox="1"/>
          <p:nvPr/>
        </p:nvSpPr>
        <p:spPr bwMode="auto">
          <a:xfrm>
            <a:off x="135886" y="27089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√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E34EBBC-1050-4F26-A3A8-2582E50A172E}"/>
              </a:ext>
            </a:extLst>
          </p:cNvPr>
          <p:cNvSpPr/>
          <p:nvPr/>
        </p:nvSpPr>
        <p:spPr bwMode="auto">
          <a:xfrm>
            <a:off x="6162485" y="1177742"/>
            <a:ext cx="5915402" cy="492443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altLang="zh-CN" sz="1200" b="1" dirty="0">
                <a:solidFill>
                  <a:srgbClr val="FF0000"/>
                </a:solidFill>
                <a:latin typeface="+mn-ea"/>
              </a:rPr>
              <a:t>14.4 Design of detector auxiliary facilities</a:t>
            </a:r>
          </a:p>
          <a:p>
            <a:endParaRPr lang="en-US" altLang="zh-CN" sz="800" dirty="0">
              <a:solidFill>
                <a:srgbClr val="FF0000"/>
              </a:solidFill>
              <a:latin typeface="+mn-ea"/>
            </a:endParaRPr>
          </a:p>
          <a:p>
            <a:r>
              <a:rPr lang="en-US" altLang="zh-CN" sz="1200" b="1" dirty="0">
                <a:solidFill>
                  <a:srgbClr val="FF0000"/>
                </a:solidFill>
                <a:latin typeface="+mn-ea"/>
              </a:rPr>
              <a:t>14.5 Design of Underground Experimental Hall and Auxiliary Hall for Detectors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030B454E-497C-4FDA-84CE-16AD9FBF0FD9}"/>
              </a:ext>
            </a:extLst>
          </p:cNvPr>
          <p:cNvSpPr/>
          <p:nvPr/>
        </p:nvSpPr>
        <p:spPr>
          <a:xfrm>
            <a:off x="5384178" y="4653136"/>
            <a:ext cx="66062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rgbClr val="0070C0"/>
                </a:solidFill>
                <a:latin typeface="+mn-ea"/>
              </a:rPr>
              <a:t>● Chapters 1, 2, and </a:t>
            </a:r>
            <a:r>
              <a:rPr lang="en-US" altLang="zh-CN" sz="2000" dirty="0">
                <a:solidFill>
                  <a:srgbClr val="FF0000"/>
                </a:solidFill>
                <a:latin typeface="+mn-ea"/>
              </a:rPr>
              <a:t>3</a:t>
            </a:r>
            <a:r>
              <a:rPr lang="en-US" altLang="zh-CN" sz="2000" dirty="0">
                <a:solidFill>
                  <a:srgbClr val="0070C0"/>
                </a:solidFill>
                <a:latin typeface="+mn-ea"/>
              </a:rPr>
              <a:t>:  </a:t>
            </a:r>
            <a:r>
              <a:rPr lang="en-US" altLang="zh-CN" sz="2000" dirty="0">
                <a:latin typeface="+mn-ea"/>
              </a:rPr>
              <a:t>Have been written</a:t>
            </a:r>
          </a:p>
          <a:p>
            <a:r>
              <a:rPr lang="en-US" altLang="zh-CN" sz="2000" dirty="0">
                <a:solidFill>
                  <a:srgbClr val="0070C0"/>
                </a:solidFill>
                <a:latin typeface="+mn-ea"/>
              </a:rPr>
              <a:t>● Chapters 4 and 5:  </a:t>
            </a:r>
            <a:r>
              <a:rPr lang="en-US" altLang="zh-CN" sz="2000" dirty="0">
                <a:latin typeface="+mn-ea"/>
              </a:rPr>
              <a:t>Initial design have been completed </a:t>
            </a:r>
            <a:endParaRPr lang="zh-CN" altLang="en-US" sz="2000" dirty="0">
              <a:latin typeface="+mn-ea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733BFFF-5089-465B-B313-EED869B406DD}"/>
              </a:ext>
            </a:extLst>
          </p:cNvPr>
          <p:cNvSpPr txBox="1"/>
          <p:nvPr/>
        </p:nvSpPr>
        <p:spPr>
          <a:xfrm>
            <a:off x="6744072" y="2422996"/>
            <a:ext cx="472437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+mn-ea"/>
              </a:rPr>
              <a:t>Auxiliary facilities :</a:t>
            </a:r>
          </a:p>
          <a:p>
            <a:r>
              <a:rPr lang="en-US" altLang="zh-CN" dirty="0">
                <a:solidFill>
                  <a:srgbClr val="FF0000"/>
                </a:solidFill>
                <a:latin typeface="+mn-ea"/>
              </a:rPr>
              <a:t>14.4.1. Water cooling and air cooling system</a:t>
            </a:r>
          </a:p>
          <a:p>
            <a:r>
              <a:rPr lang="en-US" altLang="zh-CN" dirty="0">
                <a:solidFill>
                  <a:srgbClr val="FF0000"/>
                </a:solidFill>
                <a:latin typeface="+mn-ea"/>
              </a:rPr>
              <a:t>14.4.2. Electronic Integration</a:t>
            </a:r>
          </a:p>
          <a:p>
            <a:r>
              <a:rPr lang="en-US" altLang="zh-CN" dirty="0">
                <a:solidFill>
                  <a:srgbClr val="FF0000"/>
                </a:solidFill>
                <a:latin typeface="+mn-ea"/>
              </a:rPr>
              <a:t>14.4.3. Cryogenic system</a:t>
            </a:r>
          </a:p>
          <a:p>
            <a:r>
              <a:rPr lang="en-US" altLang="zh-CN" dirty="0">
                <a:solidFill>
                  <a:srgbClr val="FF0000"/>
                </a:solidFill>
                <a:latin typeface="+mn-ea"/>
              </a:rPr>
              <a:t>14.4.4. Power Integration</a:t>
            </a:r>
            <a:endParaRPr lang="zh-CN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3256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B04C2-AD19-FE1A-1CD6-4667254BB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36E56-642B-418F-9DC9-3FEE1D085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1784632" y="6381328"/>
            <a:ext cx="263213" cy="276999"/>
          </a:xfrm>
        </p:spPr>
        <p:txBody>
          <a:bodyPr wrap="none">
            <a:spAutoFit/>
          </a:bodyPr>
          <a:lstStyle/>
          <a:p>
            <a:fld id="{F15E9139-A00B-4B2A-98A6-095DC08F1345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8100F71-F2F3-4CF4-A8A8-1A904EBFA69D}"/>
              </a:ext>
            </a:extLst>
          </p:cNvPr>
          <p:cNvSpPr txBox="1"/>
          <p:nvPr/>
        </p:nvSpPr>
        <p:spPr>
          <a:xfrm>
            <a:off x="767408" y="692696"/>
            <a:ext cx="6789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0070C0"/>
                </a:solidFill>
                <a:latin typeface="+mn-ea"/>
              </a:rPr>
              <a:t>Regular meeting</a:t>
            </a:r>
            <a:r>
              <a:rPr lang="en-US" altLang="zh-CN" dirty="0">
                <a:latin typeface="+mn-ea"/>
              </a:rPr>
              <a:t>  --- </a:t>
            </a:r>
            <a:r>
              <a:rPr lang="en-US" altLang="zh-CN" dirty="0">
                <a:solidFill>
                  <a:srgbClr val="FF0000"/>
                </a:solidFill>
                <a:latin typeface="+mn-ea"/>
              </a:rPr>
              <a:t>How to complete Ref TDR report ?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7E57CD3-303C-4046-ACCA-86BF9861F41F}"/>
              </a:ext>
            </a:extLst>
          </p:cNvPr>
          <p:cNvSpPr txBox="1"/>
          <p:nvPr/>
        </p:nvSpPr>
        <p:spPr>
          <a:xfrm>
            <a:off x="1775520" y="1615175"/>
            <a:ext cx="62376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+mn-ea"/>
              </a:rPr>
              <a:t>Completion time :</a:t>
            </a:r>
          </a:p>
          <a:p>
            <a:r>
              <a:rPr lang="en-US" altLang="zh-CN" dirty="0">
                <a:latin typeface="+mn-ea"/>
              </a:rPr>
              <a:t>  1.  Before the end of </a:t>
            </a:r>
            <a:r>
              <a:rPr lang="en-US" altLang="zh-CN" dirty="0">
                <a:solidFill>
                  <a:srgbClr val="FF0000"/>
                </a:solidFill>
                <a:latin typeface="+mn-ea"/>
              </a:rPr>
              <a:t>February</a:t>
            </a:r>
            <a:r>
              <a:rPr lang="en-US" altLang="zh-CN" dirty="0">
                <a:latin typeface="+mn-ea"/>
              </a:rPr>
              <a:t> --- </a:t>
            </a:r>
            <a:r>
              <a:rPr lang="en-US" altLang="zh-CN" dirty="0">
                <a:solidFill>
                  <a:srgbClr val="0070C0"/>
                </a:solidFill>
                <a:latin typeface="+mn-ea"/>
              </a:rPr>
              <a:t>Complete the initial draft</a:t>
            </a:r>
          </a:p>
          <a:p>
            <a:r>
              <a:rPr lang="en-US" altLang="zh-CN" dirty="0">
                <a:latin typeface="+mn-ea"/>
              </a:rPr>
              <a:t>  2.  Before the end of </a:t>
            </a:r>
            <a:r>
              <a:rPr lang="en-US" altLang="zh-CN" dirty="0">
                <a:solidFill>
                  <a:srgbClr val="FF0000"/>
                </a:solidFill>
                <a:latin typeface="+mn-ea"/>
              </a:rPr>
              <a:t>March</a:t>
            </a:r>
            <a:r>
              <a:rPr lang="en-US" altLang="zh-CN" dirty="0">
                <a:latin typeface="+mn-ea"/>
              </a:rPr>
              <a:t> --- </a:t>
            </a:r>
            <a:r>
              <a:rPr lang="en-US" altLang="zh-CN" dirty="0">
                <a:solidFill>
                  <a:srgbClr val="0070C0"/>
                </a:solidFill>
                <a:latin typeface="+mn-ea"/>
              </a:rPr>
              <a:t>Modify, Supplement</a:t>
            </a:r>
            <a:endParaRPr lang="zh-CN" altLang="en-US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4F541A0-9469-42B1-84ED-FCB74838ED8B}"/>
              </a:ext>
            </a:extLst>
          </p:cNvPr>
          <p:cNvSpPr/>
          <p:nvPr/>
        </p:nvSpPr>
        <p:spPr>
          <a:xfrm>
            <a:off x="1775520" y="2965014"/>
            <a:ext cx="280076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+mn-ea"/>
              </a:rPr>
              <a:t>Self-consistent :</a:t>
            </a:r>
          </a:p>
          <a:p>
            <a:r>
              <a:rPr lang="en-US" altLang="zh-CN" dirty="0">
                <a:latin typeface="+mn-ea"/>
              </a:rPr>
              <a:t>  1. Size Boundary</a:t>
            </a:r>
          </a:p>
          <a:p>
            <a:r>
              <a:rPr lang="en-US" altLang="zh-CN" dirty="0">
                <a:latin typeface="+mn-ea"/>
              </a:rPr>
              <a:t>  2. Connection structure</a:t>
            </a:r>
          </a:p>
          <a:p>
            <a:r>
              <a:rPr lang="en-US" altLang="zh-CN" dirty="0">
                <a:latin typeface="+mn-ea"/>
              </a:rPr>
              <a:t>  3. Simulation calculation</a:t>
            </a:r>
            <a:endParaRPr lang="zh-CN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28227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</a:majorFont>
      <a:minorFont>
        <a:latin typeface="等线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27550</TotalTime>
  <Words>346</Words>
  <Application>Microsoft Office PowerPoint</Application>
  <DocSecurity>0</DocSecurity>
  <PresentationFormat>宽屏</PresentationFormat>
  <Paragraphs>62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DELL</dc:creator>
  <cp:keywords/>
  <dc:description/>
  <cp:lastModifiedBy>Q Ji</cp:lastModifiedBy>
  <cp:revision>4165</cp:revision>
  <dcterms:created xsi:type="dcterms:W3CDTF">2021-11-01T07:05:17Z</dcterms:created>
  <dcterms:modified xsi:type="dcterms:W3CDTF">2025-02-18T02:52:47Z</dcterms:modified>
  <cp:category/>
  <dc:identifier/>
  <cp:contentStatus/>
  <dc:language/>
  <cp:version/>
</cp:coreProperties>
</file>