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308" r:id="rId3"/>
    <p:sldId id="352" r:id="rId4"/>
    <p:sldId id="333" r:id="rId5"/>
    <p:sldId id="334" r:id="rId6"/>
    <p:sldId id="335" r:id="rId7"/>
    <p:sldId id="332" r:id="rId8"/>
    <p:sldId id="347" r:id="rId9"/>
    <p:sldId id="348" r:id="rId10"/>
    <p:sldId id="351" r:id="rId1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94"/>
  </p:normalViewPr>
  <p:slideViewPr>
    <p:cSldViewPr snapToGrid="0">
      <p:cViewPr varScale="1">
        <p:scale>
          <a:sx n="121" d="100"/>
          <a:sy n="121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A6C5-1BD8-B315-6557-12F5602FD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D723F-A732-FE44-F454-08466AB86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4FAD8-B23B-658D-0880-D3B5250D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8175A-0C7C-59BB-3319-231B1434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E134-4022-55C6-7B35-91023285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8496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7694-700D-64FF-3CAE-94B43B9D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66692-7EE2-FAB8-626C-318B811B9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6A2D-D775-A96C-C894-47E0AC6D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7946-40A8-C017-C4AC-4F5D31A2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E44E-BEE9-DFA4-1272-914CC560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804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5CD8B-9A8E-27D4-BC56-5831BE7F7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5352F-BCFF-07FA-6938-1A2906937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2475-CF17-ACA7-EAA7-E0E00DF7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9DC7-6446-E788-17AE-DEBC4C09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30C7-EB1A-2CB3-6420-1C3EE54D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612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739C-0241-37A2-C97E-4B2B251A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FC5F-171F-229E-0360-4D990EEC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65AFE-E857-E725-41A4-D21A27F1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E109-5EE8-ED87-0DB7-DD63C7BA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A966-884A-10A3-55F2-A9527794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78F1-CA38-BADE-B9B0-D2E5B44B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61D65-E6B7-E158-F9A5-3475A6CF6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8A304-6DA1-B141-C11F-1B166851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C35C3-628F-CF58-FB35-6DDD0B5F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4222F-02F5-3F66-DE0B-72E4B417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150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C1F1-56C3-E2C5-64A1-AC378371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2071-DDF8-6AF1-D937-C1CCF515E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FB032-E279-4075-6C13-B4CDB9639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B6EDE-D9ED-74E0-FC0C-ED2A687D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D894E-157B-B567-DA8A-E8D2ED3A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0A148-4F02-84B3-919A-13B58115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612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12A3-01D8-7E93-C40C-D029E584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1748C-6B9B-E34E-5C6F-3DABC1E8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9EE9B-53C9-7B5B-6FFA-D716C62C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693BD-21F4-7EAE-FD9D-5B6E19AE3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38FE5-D2CC-A871-B426-FAE9D33AA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5ED82-B166-6130-CB02-29A14105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949C8-4781-286E-9409-CA01637A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E2928-A594-82F0-902B-A4A73A7A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4846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101B-0CCE-C00F-5E8C-06918416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E2C38-58E8-609D-959D-F83C0AE4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E7F2C-7014-3ABB-D448-6E759D7D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3766D-24B2-FBC5-D6E9-771E0D90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8002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83DA1-7FE4-2DFC-C0CE-6AD705B3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7A8F8-A7E2-24AF-5477-5AC25B44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2CC31-84F0-5D78-4E8B-F8D1A6A1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529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1C9C-6E70-7E64-633B-30EED2EA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4A23-16B5-8054-4144-23F71698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2E1D4-8F01-5608-ADF1-61D55A854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BC66-161C-2C20-3725-46AFA0F8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C6CDC-F5B6-DDD5-A912-A2D710D2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CFCC3-249E-ED42-A81C-0263D62C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940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CCBF-D670-CAE2-47FF-C7C3F9A6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E12AF-CC84-1179-5012-A1C7AC3B0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D46F2-5547-201D-BAEC-E2014D011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7FCEB-C6E9-8014-C50C-FE264D4F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3F3C-14FC-861B-5604-441051DB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7F903-9265-BFDA-9D21-0B90D837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0045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62E1C-723C-D5FF-30B4-2C8C2D5F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D10F-E1DA-246B-C829-C07AC167B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6B4F-D5DC-F9BF-DD49-D19F76C91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3AD794-17CF-D74C-8ABE-C8C2A6A6930B}" type="datetimeFigureOut">
              <a:rPr lang="en-TH" smtClean="0"/>
              <a:t>18/2/2025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8A09-AC92-E5CD-10FE-0E1F352F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A890-0A64-7303-43A4-470BBAFB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00257-C1DB-8B4C-A819-9D765B6108A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0402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68">
            <a:extLst>
              <a:ext uri="{FF2B5EF4-FFF2-40B4-BE49-F238E27FC236}">
                <a16:creationId xmlns:a16="http://schemas.microsoft.com/office/drawing/2014/main" id="{2E2F9CA7-331C-5489-4517-67D91B20E6FE}"/>
              </a:ext>
            </a:extLst>
          </p:cNvPr>
          <p:cNvSpPr/>
          <p:nvPr/>
        </p:nvSpPr>
        <p:spPr>
          <a:xfrm>
            <a:off x="0" y="1"/>
            <a:ext cx="12192000" cy="342899"/>
          </a:xfrm>
          <a:prstGeom prst="rect">
            <a:avLst/>
          </a:prstGeom>
          <a:gradFill>
            <a:gsLst>
              <a:gs pos="85000">
                <a:srgbClr val="85939D">
                  <a:lumMod val="89000"/>
                  <a:lumOff val="11000"/>
                </a:srgbClr>
              </a:gs>
              <a:gs pos="23000">
                <a:srgbClr val="878662">
                  <a:lumMod val="90000"/>
                  <a:lumOff val="10000"/>
                </a:srgbClr>
              </a:gs>
              <a:gs pos="0">
                <a:srgbClr val="878662">
                  <a:lumMod val="95000"/>
                </a:srgbClr>
              </a:gs>
              <a:gs pos="100000">
                <a:srgbClr val="939393">
                  <a:lumMod val="70000"/>
                  <a:lumOff val="3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1AF-4E35-5DA9-9CF5-8DA34BDC14EA}"/>
              </a:ext>
            </a:extLst>
          </p:cNvPr>
          <p:cNvSpPr txBox="1"/>
          <p:nvPr/>
        </p:nvSpPr>
        <p:spPr>
          <a:xfrm>
            <a:off x="4410931" y="2291973"/>
            <a:ext cx="358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Research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8C139-D795-BC27-78A6-2785D7FAD828}"/>
              </a:ext>
            </a:extLst>
          </p:cNvPr>
          <p:cNvSpPr txBox="1"/>
          <p:nvPr/>
        </p:nvSpPr>
        <p:spPr>
          <a:xfrm>
            <a:off x="5127614" y="3298390"/>
            <a:ext cx="239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Wiriya </a:t>
            </a:r>
            <a:r>
              <a:rPr lang="en-US" sz="2400" dirty="0" err="1"/>
              <a:t>Ruangyoo</a:t>
            </a:r>
            <a:endParaRPr lang="th-TH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C57EA-DBE4-837F-5FC3-08A987828BE7}"/>
              </a:ext>
            </a:extLst>
          </p:cNvPr>
          <p:cNvSpPr txBox="1"/>
          <p:nvPr/>
        </p:nvSpPr>
        <p:spPr>
          <a:xfrm>
            <a:off x="4998252" y="5587394"/>
            <a:ext cx="247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 February 2025</a:t>
            </a:r>
            <a:endParaRPr lang="th-TH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FF7A89-E074-A6D6-6FEC-FB5C3D7A9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88" y="808941"/>
            <a:ext cx="1140344" cy="141071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7FA835-3627-65B0-D1DC-37BB2C44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71" y="842627"/>
            <a:ext cx="1410712" cy="1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68">
            <a:extLst>
              <a:ext uri="{FF2B5EF4-FFF2-40B4-BE49-F238E27FC236}">
                <a16:creationId xmlns:a16="http://schemas.microsoft.com/office/drawing/2014/main" id="{4946245A-8349-E0F8-E173-CECCD19AED45}"/>
              </a:ext>
            </a:extLst>
          </p:cNvPr>
          <p:cNvSpPr/>
          <p:nvPr/>
        </p:nvSpPr>
        <p:spPr>
          <a:xfrm>
            <a:off x="-1" y="6526712"/>
            <a:ext cx="12192000" cy="342899"/>
          </a:xfrm>
          <a:prstGeom prst="rect">
            <a:avLst/>
          </a:prstGeom>
          <a:gradFill>
            <a:gsLst>
              <a:gs pos="85000">
                <a:srgbClr val="85939D">
                  <a:lumMod val="89000"/>
                  <a:lumOff val="11000"/>
                </a:srgbClr>
              </a:gs>
              <a:gs pos="23000">
                <a:srgbClr val="878662">
                  <a:lumMod val="90000"/>
                  <a:lumOff val="10000"/>
                </a:srgbClr>
              </a:gs>
              <a:gs pos="0">
                <a:srgbClr val="878662">
                  <a:lumMod val="95000"/>
                </a:srgbClr>
              </a:gs>
              <a:gs pos="100000">
                <a:srgbClr val="939393">
                  <a:lumMod val="70000"/>
                  <a:lumOff val="3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12C89-42B0-9523-CCC0-D93FDD561199}"/>
              </a:ext>
            </a:extLst>
          </p:cNvPr>
          <p:cNvSpPr txBox="1"/>
          <p:nvPr/>
        </p:nvSpPr>
        <p:spPr>
          <a:xfrm>
            <a:off x="3272607" y="4175116"/>
            <a:ext cx="5858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collaboration between Nankai University </a:t>
            </a:r>
          </a:p>
          <a:p>
            <a:pPr algn="ctr"/>
            <a:r>
              <a:rPr lang="en-US" sz="2400" dirty="0"/>
              <a:t>and </a:t>
            </a:r>
            <a:r>
              <a:rPr lang="en-US" sz="2400" dirty="0" err="1"/>
              <a:t>Suranaree</a:t>
            </a:r>
            <a:r>
              <a:rPr lang="en-US" sz="2400" dirty="0"/>
              <a:t> University of Technology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96274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5697AC-D641-AD98-D802-B27AB106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06" y="207491"/>
            <a:ext cx="7188200" cy="110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0F01-63DB-55D2-D3D9-BC81D1FB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106" y="1560041"/>
            <a:ext cx="5003800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7977C-37BC-FD45-3621-3379CE2B9D26}"/>
              </a:ext>
            </a:extLst>
          </p:cNvPr>
          <p:cNvSpPr txBox="1"/>
          <p:nvPr/>
        </p:nvSpPr>
        <p:spPr>
          <a:xfrm>
            <a:off x="506627" y="359831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000" dirty="0"/>
              <a:t> In 2001</a:t>
            </a:r>
          </a:p>
        </p:txBody>
      </p:sp>
    </p:spTree>
    <p:extLst>
      <p:ext uri="{BB962C8B-B14F-4D97-AF65-F5344CB8AC3E}">
        <p14:creationId xmlns:p14="http://schemas.microsoft.com/office/powerpoint/2010/main" val="106997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7CADC-2903-B87D-2530-EB3661BA61C2}"/>
                  </a:ext>
                </a:extLst>
              </p:cNvPr>
              <p:cNvSpPr txBox="1"/>
              <p:nvPr/>
            </p:nvSpPr>
            <p:spPr>
              <a:xfrm>
                <a:off x="6962629" y="1321731"/>
                <a:ext cx="439145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TH" dirty="0"/>
                  <a:t>After using Muc_depth (FOM by myself) </a:t>
                </a:r>
                <a:br>
                  <a:rPr lang="en-TH" dirty="0"/>
                </a:br>
                <a:r>
                  <a:rPr lang="en-TH" dirty="0"/>
                  <a:t>[7. 63% for BGs]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T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TH" dirty="0"/>
                  <a:t>The main BG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TH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7CADC-2903-B87D-2530-EB3661BA6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29" y="1321731"/>
                <a:ext cx="4391459" cy="1200329"/>
              </a:xfrm>
              <a:prstGeom prst="rect">
                <a:avLst/>
              </a:prstGeom>
              <a:blipFill>
                <a:blip r:embed="rId2"/>
                <a:stretch>
                  <a:fillRect l="-865" t="-3158" b="-7368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7D2AE84-55A8-D2C1-4DAB-BC538E7B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9" y="0"/>
            <a:ext cx="655833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88D0FD-5760-FE85-415C-DCE887871317}"/>
              </a:ext>
            </a:extLst>
          </p:cNvPr>
          <p:cNvSpPr/>
          <p:nvPr/>
        </p:nvSpPr>
        <p:spPr>
          <a:xfrm>
            <a:off x="388883" y="902983"/>
            <a:ext cx="5969876" cy="684079"/>
          </a:xfrm>
          <a:prstGeom prst="rect">
            <a:avLst/>
          </a:prstGeom>
          <a:solidFill>
            <a:srgbClr val="84E291">
              <a:alpha val="21176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6AE7C-34DF-FAB8-0B1F-8575B3CF1B13}"/>
              </a:ext>
            </a:extLst>
          </p:cNvPr>
          <p:cNvSpPr/>
          <p:nvPr/>
        </p:nvSpPr>
        <p:spPr>
          <a:xfrm>
            <a:off x="383630" y="2379682"/>
            <a:ext cx="5969876" cy="684079"/>
          </a:xfrm>
          <a:prstGeom prst="rect">
            <a:avLst/>
          </a:prstGeom>
          <a:solidFill>
            <a:srgbClr val="84E291">
              <a:alpha val="21176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FFE21-2381-0681-9FCC-A69F4982D6E2}"/>
              </a:ext>
            </a:extLst>
          </p:cNvPr>
          <p:cNvSpPr/>
          <p:nvPr/>
        </p:nvSpPr>
        <p:spPr>
          <a:xfrm>
            <a:off x="378373" y="3110152"/>
            <a:ext cx="5969876" cy="684079"/>
          </a:xfrm>
          <a:prstGeom prst="rect">
            <a:avLst/>
          </a:prstGeom>
          <a:solidFill>
            <a:srgbClr val="84E291">
              <a:alpha val="21176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3525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B73C63E-73B7-9571-A81F-BF6646AF90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64155" y="1814003"/>
              <a:ext cx="6063687" cy="3229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21229">
                      <a:extLst>
                        <a:ext uri="{9D8B030D-6E8A-4147-A177-3AD203B41FA5}">
                          <a16:colId xmlns:a16="http://schemas.microsoft.com/office/drawing/2014/main" val="3389209794"/>
                        </a:ext>
                      </a:extLst>
                    </a:gridCol>
                    <a:gridCol w="2021229">
                      <a:extLst>
                        <a:ext uri="{9D8B030D-6E8A-4147-A177-3AD203B41FA5}">
                          <a16:colId xmlns:a16="http://schemas.microsoft.com/office/drawing/2014/main" val="3233762915"/>
                        </a:ext>
                      </a:extLst>
                    </a:gridCol>
                    <a:gridCol w="2021229">
                      <a:extLst>
                        <a:ext uri="{9D8B030D-6E8A-4147-A177-3AD203B41FA5}">
                          <a16:colId xmlns:a16="http://schemas.microsoft.com/office/drawing/2014/main" val="3829749484"/>
                        </a:ext>
                      </a:extLst>
                    </a:gridCol>
                  </a:tblGrid>
                  <a:tr h="32036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TH" sz="1400" b="1" dirty="0"/>
                            <a:t>Classes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Particles</a:t>
                          </a:r>
                          <a:endParaRPr lang="en-TH" sz="1400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T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6883094"/>
                      </a:ext>
                    </a:extLst>
                  </a:tr>
                  <a:tr h="320367">
                    <a:tc vMerge="1">
                      <a:txBody>
                        <a:bodyPr/>
                        <a:lstStyle/>
                        <a:p>
                          <a:endParaRPr lang="en-T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Electron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Muon(Pion)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635680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Momentum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</a:t>
                          </a:r>
                          <a:r>
                            <a:rPr lang="en-TH" sz="1400" dirty="0"/>
                            <a:t> &lt; 1.2 GeV/c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</a:t>
                          </a:r>
                          <a:r>
                            <a:rPr lang="en-TH" sz="1400" dirty="0"/>
                            <a:t> &lt; 1.2 GeV/c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16262824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𝑑𝐸𝑑𝑥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−2&lt;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𝑑𝐸𝑑𝑥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oMath>
                          </a14:m>
                          <a:r>
                            <a:rPr lang="en-TH" sz="1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−2&lt;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𝑑𝐸𝑑𝑥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oMath>
                          </a14:m>
                          <a:r>
                            <a:rPr lang="en-TH" sz="1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2232519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</a:t>
                          </a:r>
                          <a:r>
                            <a:rPr lang="en-TH" sz="1400" dirty="0"/>
                            <a:t>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𝑑𝐸𝑑𝑥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oMath>
                          </a14:m>
                          <a:r>
                            <a:rPr lang="en-TH" sz="1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</a:t>
                          </a:r>
                          <a:r>
                            <a:rPr lang="en-TH" sz="1400" dirty="0"/>
                            <a:t>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𝑑𝐸𝑑𝑥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oMath>
                          </a14:m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34480075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Deposited energy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0 &lt; E &lt; 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0 &lt; E &lt; 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3741984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E/P ratio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0.6&lt;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&lt;1.2</m:t>
                              </m:r>
                            </m:oMath>
                          </a14:m>
                          <a:r>
                            <a:rPr lang="en-TH" sz="1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&lt;0.6</m:t>
                              </m:r>
                            </m:oMath>
                          </a14:m>
                          <a:r>
                            <a:rPr lang="en-TH" sz="1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9323246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𝑡𝑜𝑓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𝑡𝑜𝑓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&lt;0.3</m:t>
                                </m:r>
                              </m:oMath>
                            </m:oMathPara>
                          </a14:m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𝑡𝑜𝑓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&lt;0.3</m:t>
                                </m:r>
                              </m:oMath>
                            </m:oMathPara>
                          </a14:m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86018897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MUC condition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TH" sz="1400" dirty="0"/>
                            <a:t>Muc_depth &gt; 0 &amp;&amp;  Muc_depth &gt; 59*(p</a:t>
                          </a:r>
                          <a:r>
                            <a:rPr lang="en-TH" sz="1400" baseline="-25000" dirty="0"/>
                            <a:t>mu</a:t>
                          </a:r>
                          <a:r>
                            <a:rPr lang="en-TH" sz="1400" baseline="30000" dirty="0"/>
                            <a:t>  </a:t>
                          </a:r>
                          <a:r>
                            <a:rPr lang="en-TH" sz="1400" dirty="0"/>
                            <a:t>- 0.63)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94757518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m:rPr>
                                    <m:lit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𝑚𝑖𝑠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TH" sz="1400" dirty="0"/>
                            <a:t>- 0.99 &lt;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m:rPr>
                                  <m:lit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𝑚𝑖𝑠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TH" sz="1400" dirty="0"/>
                            <a:t>&lt; 0.99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910065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B73C63E-73B7-9571-A81F-BF6646AF90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64155" y="1814003"/>
              <a:ext cx="6063687" cy="3229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21229">
                      <a:extLst>
                        <a:ext uri="{9D8B030D-6E8A-4147-A177-3AD203B41FA5}">
                          <a16:colId xmlns:a16="http://schemas.microsoft.com/office/drawing/2014/main" val="3389209794"/>
                        </a:ext>
                      </a:extLst>
                    </a:gridCol>
                    <a:gridCol w="2021229">
                      <a:extLst>
                        <a:ext uri="{9D8B030D-6E8A-4147-A177-3AD203B41FA5}">
                          <a16:colId xmlns:a16="http://schemas.microsoft.com/office/drawing/2014/main" val="3233762915"/>
                        </a:ext>
                      </a:extLst>
                    </a:gridCol>
                    <a:gridCol w="2021229">
                      <a:extLst>
                        <a:ext uri="{9D8B030D-6E8A-4147-A177-3AD203B41FA5}">
                          <a16:colId xmlns:a16="http://schemas.microsoft.com/office/drawing/2014/main" val="3829749484"/>
                        </a:ext>
                      </a:extLst>
                    </a:gridCol>
                  </a:tblGrid>
                  <a:tr h="32036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TH" sz="1400" b="1" dirty="0"/>
                            <a:t>Classes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Particles</a:t>
                          </a:r>
                          <a:endParaRPr lang="en-TH" sz="1400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T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6883094"/>
                      </a:ext>
                    </a:extLst>
                  </a:tr>
                  <a:tr h="320367">
                    <a:tc vMerge="1">
                      <a:txBody>
                        <a:bodyPr/>
                        <a:lstStyle/>
                        <a:p>
                          <a:endParaRPr lang="en-T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Electron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Muon(Pion)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635680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Momentum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</a:t>
                          </a:r>
                          <a:r>
                            <a:rPr lang="en-TH" sz="1400" dirty="0"/>
                            <a:t> &lt; 1.2 GeV/c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</a:t>
                          </a:r>
                          <a:r>
                            <a:rPr lang="en-TH" sz="1400" dirty="0"/>
                            <a:t> &lt; 1.2 GeV/c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16262824"/>
                      </a:ext>
                    </a:extLst>
                  </a:tr>
                  <a:tr h="328168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9" t="-292308" r="-201258" b="-6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92308" r="-100000" b="-6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258" t="-292308" r="-629" b="-6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232519"/>
                      </a:ext>
                    </a:extLst>
                  </a:tr>
                  <a:tr h="337312">
                    <a:tc>
                      <a:txBody>
                        <a:bodyPr/>
                        <a:lstStyle/>
                        <a:p>
                          <a:pPr algn="ctr"/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377778" r="-100000" b="-4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258" t="-377778" r="-629" b="-4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480075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Deposited energy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0 &lt; E &lt; 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0 &lt; E &lt; 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3741984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E/P ratio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592308" r="-100000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258" t="-592308" r="-629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323246"/>
                      </a:ext>
                    </a:extLst>
                  </a:tr>
                  <a:tr h="321945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9" t="-720000" r="-20125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720000" r="-1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258" t="-720000" r="-629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018897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TH" sz="1400" dirty="0"/>
                            <a:t>MUC condition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TH" sz="1400" dirty="0"/>
                            <a:t>Muc_depth &gt; 0 &amp;&amp;  Muc_depth &gt; 59*(p</a:t>
                          </a:r>
                          <a:r>
                            <a:rPr lang="en-TH" sz="1400" baseline="-25000" dirty="0"/>
                            <a:t>mu</a:t>
                          </a:r>
                          <a:r>
                            <a:rPr lang="en-TH" sz="1400" baseline="30000" dirty="0"/>
                            <a:t>  </a:t>
                          </a:r>
                          <a:r>
                            <a:rPr lang="en-TH" sz="1400" dirty="0"/>
                            <a:t>- 0.63)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94757518"/>
                      </a:ext>
                    </a:extLst>
                  </a:tr>
                  <a:tr h="320367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9" t="-924000" r="-201258" b="-16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157" t="-924000" r="-313" b="-16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TH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91006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267B27-B980-45EA-1718-C7E6A6F39A52}"/>
              </a:ext>
            </a:extLst>
          </p:cNvPr>
          <p:cNvSpPr txBox="1"/>
          <p:nvPr/>
        </p:nvSpPr>
        <p:spPr>
          <a:xfrm>
            <a:off x="4358985" y="1306803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Conclusion the particle selection</a:t>
            </a:r>
          </a:p>
        </p:txBody>
      </p:sp>
    </p:spTree>
    <p:extLst>
      <p:ext uri="{BB962C8B-B14F-4D97-AF65-F5344CB8AC3E}">
        <p14:creationId xmlns:p14="http://schemas.microsoft.com/office/powerpoint/2010/main" val="128326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90114-5B78-5BDC-833C-B16AB2D9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52" y="1560785"/>
            <a:ext cx="5599737" cy="3871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053B56-70E8-AC72-F2DC-4CD5328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35" y="1493153"/>
            <a:ext cx="5599738" cy="3871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0E340-7DC6-F692-BCC9-3715BF063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56" y="5770837"/>
            <a:ext cx="1625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0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B7722A-C504-AAA3-FBCC-A0AE36CBE5CF}"/>
              </a:ext>
            </a:extLst>
          </p:cNvPr>
          <p:cNvSpPr txBox="1"/>
          <p:nvPr/>
        </p:nvSpPr>
        <p:spPr>
          <a:xfrm>
            <a:off x="893379" y="483472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4-Neutrinos (missing particles)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4EDD2-FC30-E9FE-9F93-26AABD9D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7" y="1348671"/>
            <a:ext cx="5459983" cy="3948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B9D5D-6AEF-300A-2DF7-49189A7C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78" y="1348670"/>
            <a:ext cx="5459983" cy="39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8A45C-7B8B-FB6A-F40A-00E5DF88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66" y="771278"/>
            <a:ext cx="7252758" cy="53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C25D3B-71A9-F04C-772E-980F84D48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1"/>
          <a:stretch/>
        </p:blipFill>
        <p:spPr>
          <a:xfrm>
            <a:off x="930302" y="1592933"/>
            <a:ext cx="3239163" cy="4508500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29DFF2-2782-D23F-B245-A5AD2457359C}"/>
                  </a:ext>
                </a:extLst>
              </p:cNvPr>
              <p:cNvSpPr txBox="1"/>
              <p:nvPr/>
            </p:nvSpPr>
            <p:spPr>
              <a:xfrm>
                <a:off x="5968863" y="2630581"/>
                <a:ext cx="5315494" cy="668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0,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b="0" dirty="0"/>
                  <a:t> 	for  R1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0, 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TH" sz="2000" dirty="0"/>
                  <a:t> 	for  R2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29DFF2-2782-D23F-B245-A5AD2457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63" y="2630581"/>
                <a:ext cx="5315494" cy="668388"/>
              </a:xfrm>
              <a:prstGeom prst="rect">
                <a:avLst/>
              </a:prstGeom>
              <a:blipFill>
                <a:blip r:embed="rId3"/>
                <a:stretch>
                  <a:fillRect l="-1667" t="-9434" r="-1905" b="-20755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6799E-8805-679D-6E07-D9BF8FCCF8FA}"/>
                  </a:ext>
                </a:extLst>
              </p:cNvPr>
              <p:cNvSpPr txBox="1"/>
              <p:nvPr/>
            </p:nvSpPr>
            <p:spPr>
              <a:xfrm>
                <a:off x="7043637" y="3563488"/>
                <a:ext cx="311335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 = 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TH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6799E-8805-679D-6E07-D9BF8FCCF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37" y="3563488"/>
                <a:ext cx="3113353" cy="332463"/>
              </a:xfrm>
              <a:prstGeom prst="rect">
                <a:avLst/>
              </a:prstGeom>
              <a:blipFill>
                <a:blip r:embed="rId4"/>
                <a:stretch>
                  <a:fillRect l="-813" t="-7407" r="-1220" b="-29630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DD720F2-66C1-084D-4D0F-27672701D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325" y="4039529"/>
            <a:ext cx="5572263" cy="2506992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870A6231-76CF-1E2F-86A8-EA5AE1E3D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936974" y="374839"/>
            <a:ext cx="5045795" cy="202145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F7A3108-5C74-4A0A-C6DB-4272D35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98866"/>
            <a:ext cx="10515600" cy="589032"/>
          </a:xfrm>
        </p:spPr>
        <p:txBody>
          <a:bodyPr>
            <a:normAutofit/>
          </a:bodyPr>
          <a:lstStyle/>
          <a:p>
            <a:r>
              <a:rPr lang="en-TH" sz="2800" b="1" dirty="0"/>
              <a:t>Study the T/CP violation</a:t>
            </a:r>
          </a:p>
        </p:txBody>
      </p:sp>
    </p:spTree>
    <p:extLst>
      <p:ext uri="{BB962C8B-B14F-4D97-AF65-F5344CB8AC3E}">
        <p14:creationId xmlns:p14="http://schemas.microsoft.com/office/powerpoint/2010/main" val="199265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44E0BF-2A35-ED9C-C44A-F3028C0FA786}"/>
              </a:ext>
            </a:extLst>
          </p:cNvPr>
          <p:cNvSpPr/>
          <p:nvPr/>
        </p:nvSpPr>
        <p:spPr>
          <a:xfrm>
            <a:off x="308262" y="3281422"/>
            <a:ext cx="11575473" cy="3410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467DF-54AE-2214-2BB1-568FE12E692C}"/>
              </a:ext>
            </a:extLst>
          </p:cNvPr>
          <p:cNvSpPr/>
          <p:nvPr/>
        </p:nvSpPr>
        <p:spPr>
          <a:xfrm>
            <a:off x="332507" y="363681"/>
            <a:ext cx="11575473" cy="202622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BF7E0-D13E-A2C2-490E-C944AF05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9" y="3840569"/>
            <a:ext cx="5333055" cy="2399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C89DF8-8169-8575-6FC9-4BD3DFB06F8D}"/>
                  </a:ext>
                </a:extLst>
              </p:cNvPr>
              <p:cNvSpPr txBox="1"/>
              <p:nvPr/>
            </p:nvSpPr>
            <p:spPr>
              <a:xfrm>
                <a:off x="882526" y="1163162"/>
                <a:ext cx="311335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 = 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TH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C89DF8-8169-8575-6FC9-4BD3DFB0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26" y="1163162"/>
                <a:ext cx="3113353" cy="332463"/>
              </a:xfrm>
              <a:prstGeom prst="rect">
                <a:avLst/>
              </a:prstGeom>
              <a:blipFill>
                <a:blip r:embed="rId3"/>
                <a:stretch>
                  <a:fillRect l="-1220" t="-7407" r="-1220" b="-29630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712822-CA76-7514-74A6-65DECA2071F8}"/>
                  </a:ext>
                </a:extLst>
              </p:cNvPr>
              <p:cNvSpPr txBox="1"/>
              <p:nvPr/>
            </p:nvSpPr>
            <p:spPr>
              <a:xfrm>
                <a:off x="5662941" y="709992"/>
                <a:ext cx="1887440" cy="1238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&gt;0)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TH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712822-CA76-7514-74A6-65DECA207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941" y="709992"/>
                <a:ext cx="1887440" cy="1238801"/>
              </a:xfrm>
              <a:prstGeom prst="rect">
                <a:avLst/>
              </a:prstGeom>
              <a:blipFill>
                <a:blip r:embed="rId4"/>
                <a:stretch>
                  <a:fillRect l="-4667" t="-1010" r="-4000" b="-505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90147166-03D4-753E-71BB-3AE65F12BE33}"/>
              </a:ext>
            </a:extLst>
          </p:cNvPr>
          <p:cNvSpPr/>
          <p:nvPr/>
        </p:nvSpPr>
        <p:spPr>
          <a:xfrm>
            <a:off x="4341037" y="1163162"/>
            <a:ext cx="789710" cy="332463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676D8DA-32E2-2C12-2CE5-F2FBFD778515}"/>
              </a:ext>
            </a:extLst>
          </p:cNvPr>
          <p:cNvSpPr/>
          <p:nvPr/>
        </p:nvSpPr>
        <p:spPr>
          <a:xfrm rot="5400000">
            <a:off x="5776487" y="2682074"/>
            <a:ext cx="546653" cy="33246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EE209E-3321-D142-9F87-A1E1EBD85C08}"/>
                  </a:ext>
                </a:extLst>
              </p:cNvPr>
              <p:cNvSpPr txBox="1"/>
              <p:nvPr/>
            </p:nvSpPr>
            <p:spPr>
              <a:xfrm>
                <a:off x="9592405" y="4287245"/>
                <a:ext cx="1965242" cy="1315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TH" dirty="0"/>
                  <a:t> = 0.0232004  </a:t>
                </a: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TH" dirty="0"/>
                  <a:t> = -0.027136</a:t>
                </a: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p>
                    </m:sSubSup>
                  </m:oMath>
                </a14:m>
                <a:r>
                  <a:rPr lang="en-TH" dirty="0"/>
                  <a:t> = -0.0025385</a:t>
                </a: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p>
                    </m:sSubSup>
                  </m:oMath>
                </a14:m>
                <a:r>
                  <a:rPr lang="en-TH" dirty="0"/>
                  <a:t> = -0.0026698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EE209E-3321-D142-9F87-A1E1EBD85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405" y="4287245"/>
                <a:ext cx="1965242" cy="1315360"/>
              </a:xfrm>
              <a:prstGeom prst="rect">
                <a:avLst/>
              </a:prstGeom>
              <a:blipFill>
                <a:blip r:embed="rId5"/>
                <a:stretch>
                  <a:fillRect t="-952" b="-4762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C5D94A-9AAD-FA7E-1170-EC9F508A582C}"/>
                  </a:ext>
                </a:extLst>
              </p:cNvPr>
              <p:cNvSpPr txBox="1"/>
              <p:nvPr/>
            </p:nvSpPr>
            <p:spPr>
              <a:xfrm>
                <a:off x="6458311" y="4251341"/>
                <a:ext cx="2003497" cy="14079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1.0464008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0.945728 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0.994923 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94661 </m:t>
                      </m:r>
                    </m:oMath>
                  </m:oMathPara>
                </a14:m>
                <a:endParaRPr lang="en-TH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C5D94A-9AAD-FA7E-1170-EC9F508A5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311" y="4251341"/>
                <a:ext cx="2003497" cy="1407950"/>
              </a:xfrm>
              <a:prstGeom prst="rect">
                <a:avLst/>
              </a:prstGeom>
              <a:blipFill>
                <a:blip r:embed="rId6"/>
                <a:stretch>
                  <a:fillRect l="-1875" r="-2500" b="-3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557CF78F-7EBE-8525-7865-CAC3931B77CB}"/>
              </a:ext>
            </a:extLst>
          </p:cNvPr>
          <p:cNvSpPr/>
          <p:nvPr/>
        </p:nvSpPr>
        <p:spPr>
          <a:xfrm>
            <a:off x="8660855" y="4820399"/>
            <a:ext cx="789710" cy="332463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456CF9-736F-2AC7-E611-D9CB62F3E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830" y="776942"/>
            <a:ext cx="3822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31A72-95D4-D195-5D9D-E058B7D9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6" y="305621"/>
            <a:ext cx="9396076" cy="1253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1D52E1-B0BF-0AD5-3123-2C5D96B7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01" y="994302"/>
            <a:ext cx="1439876" cy="513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1811D-6DC1-BE5C-6AF3-E07C3DD97016}"/>
                  </a:ext>
                </a:extLst>
              </p:cNvPr>
              <p:cNvSpPr txBox="1"/>
              <p:nvPr/>
            </p:nvSpPr>
            <p:spPr>
              <a:xfrm>
                <a:off x="3515497" y="1936714"/>
                <a:ext cx="5227328" cy="350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89611      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=−0.0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0259725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1811D-6DC1-BE5C-6AF3-E07C3DD9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497" y="1936714"/>
                <a:ext cx="5227328" cy="350289"/>
              </a:xfrm>
              <a:prstGeom prst="rect">
                <a:avLst/>
              </a:prstGeom>
              <a:blipFill>
                <a:blip r:embed="rId4"/>
                <a:stretch>
                  <a:fillRect l="-484" r="-726" b="-21429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CB613-16D5-BC14-D80D-A8245F4378EA}"/>
                  </a:ext>
                </a:extLst>
              </p:cNvPr>
              <p:cNvSpPr txBox="1"/>
              <p:nvPr/>
            </p:nvSpPr>
            <p:spPr>
              <a:xfrm>
                <a:off x="3515497" y="2410390"/>
                <a:ext cx="5227328" cy="353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89611   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=−0.0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0259725</m:t>
                      </m:r>
                    </m:oMath>
                  </m:oMathPara>
                </a14:m>
                <a:endParaRPr lang="en-TH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CB613-16D5-BC14-D80D-A8245F437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497" y="2410390"/>
                <a:ext cx="5227328" cy="353687"/>
              </a:xfrm>
              <a:prstGeom prst="rect">
                <a:avLst/>
              </a:prstGeom>
              <a:blipFill>
                <a:blip r:embed="rId5"/>
                <a:stretch>
                  <a:fillRect l="-484" r="-726" b="-1724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253E8F6-3311-BD2E-6EF9-3A8EE7BBD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001" y="4139198"/>
            <a:ext cx="5054600" cy="863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C564C4-10CF-94E3-8AC8-DBCB1AAA8284}"/>
                  </a:ext>
                </a:extLst>
              </p:cNvPr>
              <p:cNvSpPr txBox="1"/>
              <p:nvPr/>
            </p:nvSpPr>
            <p:spPr>
              <a:xfrm>
                <a:off x="1254210" y="3490589"/>
                <a:ext cx="4148123" cy="397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TH" dirty="0"/>
                  <a:t>On the paper, they set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TH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TH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C564C4-10CF-94E3-8AC8-DBCB1AAA8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10" y="3490589"/>
                <a:ext cx="4148123" cy="397288"/>
              </a:xfrm>
              <a:prstGeom prst="rect">
                <a:avLst/>
              </a:prstGeom>
              <a:blipFill>
                <a:blip r:embed="rId7"/>
                <a:stretch>
                  <a:fillRect l="-1220" t="-6250" b="-18750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74B8934A-C9BB-EC12-02EC-9020D8F7B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9850" y="3308995"/>
            <a:ext cx="5045795" cy="20214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D65354-C2A1-CD60-FE1B-757589E8F1BB}"/>
                  </a:ext>
                </a:extLst>
              </p:cNvPr>
              <p:cNvSpPr txBox="1"/>
              <p:nvPr/>
            </p:nvSpPr>
            <p:spPr>
              <a:xfrm>
                <a:off x="2738550" y="5939422"/>
                <a:ext cx="6627327" cy="445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TH" dirty="0"/>
                  <a:t>My results </a:t>
                </a:r>
                <a:r>
                  <a:rPr lang="en-US" dirty="0"/>
                  <a:t>do not relate with the equation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TH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D65354-C2A1-CD60-FE1B-757589E8F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550" y="5939422"/>
                <a:ext cx="6627327" cy="445186"/>
              </a:xfrm>
              <a:prstGeom prst="rect">
                <a:avLst/>
              </a:prstGeom>
              <a:blipFill>
                <a:blip r:embed="rId9"/>
                <a:stretch>
                  <a:fillRect l="-765" b="-11111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F538D425-13FF-E26E-36CD-122203229A63}"/>
              </a:ext>
            </a:extLst>
          </p:cNvPr>
          <p:cNvSpPr/>
          <p:nvPr/>
        </p:nvSpPr>
        <p:spPr>
          <a:xfrm>
            <a:off x="1696691" y="5995783"/>
            <a:ext cx="789710" cy="3324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F71DFB-1F67-1B3B-3CA1-CEB1D0E99CC6}"/>
              </a:ext>
            </a:extLst>
          </p:cNvPr>
          <p:cNvSpPr/>
          <p:nvPr/>
        </p:nvSpPr>
        <p:spPr>
          <a:xfrm>
            <a:off x="1882001" y="4226011"/>
            <a:ext cx="2961848" cy="333632"/>
          </a:xfrm>
          <a:prstGeom prst="rect">
            <a:avLst/>
          </a:pr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2176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316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the T/CP violation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WIRIYA RUANGYOO</dc:creator>
  <cp:lastModifiedBy>WIRIYA RUANGYOO</cp:lastModifiedBy>
  <cp:revision>2</cp:revision>
  <dcterms:created xsi:type="dcterms:W3CDTF">2025-02-18T12:36:13Z</dcterms:created>
  <dcterms:modified xsi:type="dcterms:W3CDTF">2025-02-18T12:41:02Z</dcterms:modified>
</cp:coreProperties>
</file>