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81" r:id="rId1"/>
  </p:sldMasterIdLst>
  <p:notesMasterIdLst>
    <p:notesMasterId r:id="rId36"/>
  </p:notesMasterIdLst>
  <p:handoutMasterIdLst>
    <p:handoutMasterId r:id="rId37"/>
  </p:handoutMasterIdLst>
  <p:sldIdLst>
    <p:sldId id="423" r:id="rId2"/>
    <p:sldId id="848" r:id="rId3"/>
    <p:sldId id="853" r:id="rId4"/>
    <p:sldId id="735" r:id="rId5"/>
    <p:sldId id="736" r:id="rId6"/>
    <p:sldId id="849" r:id="rId7"/>
    <p:sldId id="850" r:id="rId8"/>
    <p:sldId id="852" r:id="rId9"/>
    <p:sldId id="828" r:id="rId10"/>
    <p:sldId id="747" r:id="rId11"/>
    <p:sldId id="748" r:id="rId12"/>
    <p:sldId id="741" r:id="rId13"/>
    <p:sldId id="745" r:id="rId14"/>
    <p:sldId id="854" r:id="rId15"/>
    <p:sldId id="827" r:id="rId16"/>
    <p:sldId id="829" r:id="rId17"/>
    <p:sldId id="830" r:id="rId18"/>
    <p:sldId id="851" r:id="rId19"/>
    <p:sldId id="782" r:id="rId20"/>
    <p:sldId id="783" r:id="rId21"/>
    <p:sldId id="855" r:id="rId22"/>
    <p:sldId id="856" r:id="rId23"/>
    <p:sldId id="837" r:id="rId24"/>
    <p:sldId id="836" r:id="rId25"/>
    <p:sldId id="832" r:id="rId26"/>
    <p:sldId id="831" r:id="rId27"/>
    <p:sldId id="806" r:id="rId28"/>
    <p:sldId id="804" r:id="rId29"/>
    <p:sldId id="816" r:id="rId30"/>
    <p:sldId id="847" r:id="rId31"/>
    <p:sldId id="833" r:id="rId32"/>
    <p:sldId id="835" r:id="rId33"/>
    <p:sldId id="839" r:id="rId34"/>
    <p:sldId id="840" r:id="rId35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lke" initials="W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4" autoAdjust="0"/>
    <p:restoredTop sz="85565" autoAdjust="0"/>
  </p:normalViewPr>
  <p:slideViewPr>
    <p:cSldViewPr>
      <p:cViewPr varScale="1">
        <p:scale>
          <a:sx n="147" d="100"/>
          <a:sy n="147" d="100"/>
        </p:scale>
        <p:origin x="132" y="1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73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137" d="100"/>
          <a:sy n="137" d="100"/>
        </p:scale>
        <p:origin x="1622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r">
              <a:defRPr sz="1200"/>
            </a:lvl1pPr>
          </a:lstStyle>
          <a:p>
            <a:fld id="{E9CCA479-EB8F-4BFC-A9AA-4AAFD2ADB582}" type="datetimeFigureOut">
              <a:rPr lang="nl-NL" smtClean="0"/>
              <a:pPr/>
              <a:t>2-9-2025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0218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30218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r">
              <a:defRPr sz="1200"/>
            </a:lvl1pPr>
          </a:lstStyle>
          <a:p>
            <a:fld id="{6831870B-7C67-4FC4-BEF5-2ACD4DF981DD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7411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r">
              <a:defRPr sz="1200"/>
            </a:lvl1pPr>
          </a:lstStyle>
          <a:p>
            <a:fld id="{A70ED500-B3E1-471C-A9B2-CD8A511BE04B}" type="datetimeFigureOut">
              <a:rPr lang="nl-NL" smtClean="0"/>
              <a:pPr/>
              <a:t>1-9-2025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18" tIns="45859" rIns="91718" bIns="45859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2"/>
          </a:xfrm>
          <a:prstGeom prst="rect">
            <a:avLst/>
          </a:prstGeom>
        </p:spPr>
        <p:txBody>
          <a:bodyPr vert="horz" lIns="91718" tIns="45859" rIns="91718" bIns="4585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r">
              <a:defRPr sz="1200"/>
            </a:lvl1pPr>
          </a:lstStyle>
          <a:p>
            <a:fld id="{20A93C87-F0F0-4BC6-BDC5-2C6B968D78C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2948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83195-29C5-4042-A450-98C8D476F76F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50992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A93C87-F0F0-4BC6-BDC5-2C6B968D78C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726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A93C87-F0F0-4BC6-BDC5-2C6B968D78C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842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67781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5106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B6716-BF21-11B2-1C27-63B5E8858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FE8063-A2B1-C150-4A77-EB6CBE1A6C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84419B-FA4D-3BD3-7A99-FA9EC4E271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D93B7-0DB9-48C9-E704-8BAED73398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2379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DA13F-FB16-8E68-99C5-C8685B843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A28F3B-2ADF-F986-5287-A45D2A7BD4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6C96A0-A83F-F3DB-A50F-7CEB0A112A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1B80-1AB3-73DA-E97E-1C1F2E5D9F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18132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F01F9-4D07-CD6E-D9E3-0A7788989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6264A8-797E-4354-04B1-C6EB879595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A0FA5D-7A1E-DBED-2746-BFBE1867F5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B1D187-59F9-E43F-43F7-54B719A44F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45632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5EAF9-65B9-4212-F102-7F6E1517D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235F52-71A8-E4B6-9AC1-005CA4CB3B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DD0C57-2A55-F970-54F5-C890F46038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C4BDE3-84D1-CF58-3CBD-AFFABABEFB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3246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73D6C-BE59-55E1-887C-080E7EBB5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3A0FCC-2BAB-A05B-D6DC-E87FB145B2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912EE2-46AA-AC71-9B5B-33193118B5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479D5-2F49-44E8-3582-D9BDFA26AB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A93C87-F0F0-4BC6-BDC5-2C6B968D78C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5914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4056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4C153-EF54-FBF5-5EAC-3D63693C6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DD631D-B57A-BC42-0BEC-0E205A157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2DCF25-0522-4AF7-81E1-8B07FC6E8A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4A0C1-07E2-583E-ED55-2B72A1A841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96588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57270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10CC0-015C-5963-BEB7-8C0708F95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CD5926-9930-85D2-6D13-0B8A5358BD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069EF0-D22F-7E5F-3E6E-AD27E2B794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BBBC80-4AAE-8C7C-EEB6-85208D93FE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44101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44860-A3BC-EE98-0D3E-40676F467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6880D3-95D4-A15C-81E0-DBF2FD0F80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E0D7D9-B2BA-23BB-7210-78624BB375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8411C3-CC2E-2AE9-FF9B-4EC40C2115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61756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A512C-1C24-4F55-E484-51DCEDC23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81A69B-21D9-2619-CB1C-F33F59CCA0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C601C5-012C-594E-7CF5-6AE57EAAE8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CDBA8F-E806-C9B5-0E10-F27D4900DF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8480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79104-B3AC-5ED9-944D-69D701ADC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D38DF3-5038-75F4-5AF9-DE582E704C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DC7773-8C00-9A01-BED1-4ACF0E36DB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9D0E9B-E2E5-9E0E-60E3-EC725DBDB7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91966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FEA31-4797-64FB-705E-373AD9C52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DF1384-9F56-AA45-10FA-6783518052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C49573-590C-CB48-F39F-0DD29497E0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3B1B7-15AF-A3A3-3E4E-644921EC6D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36548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29823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2627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54200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A16DD-3EB9-76AA-DF81-93A6BF431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580B8D-A812-0223-EAC0-438B7FE209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B04FFC-BB9D-CA0A-4DE9-8CD1C4AA15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0D3E6-281F-8907-BF60-21796DB9E8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6326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0C2F6-FEAC-9D3C-ABEC-C5858C5D7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9DE73A-E43C-6393-F3EC-CB61963EB3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C4708B-F354-84E9-245C-ADEC834023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79B52-F730-A17E-0206-7B13E2DA9C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92144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F9706-AFC4-0504-CB94-AB70E84CF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0F014D-6A5A-A200-E60C-01ACAA66C7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3CE36F-31C9-C33F-FC62-9BC22A244C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0A9E44-FC97-BFAB-9483-1718D2387D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90003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A5F98-A1FF-7C26-6E7C-8257C9FC1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6BFF35-70B6-0E66-2638-2F40C01336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5813B3-A4B4-C4D5-7418-C1AF6A4972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74AE4-1E5D-98F4-F760-8C3CC6038E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73933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10CC0-015C-5963-BEB7-8C0708F95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CD5926-9930-85D2-6D13-0B8A5358BD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069EF0-D22F-7E5F-3E6E-AD27E2B794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BBBC80-4AAE-8C7C-EEB6-85208D93FE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4410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470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6788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0CB4E-C47C-06E6-FF3C-C3345257E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6D65E7-CA0A-FBB4-5442-CB27E6D366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927F00-DB42-D298-B5BA-F71082128E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Parameters </a:t>
            </a:r>
            <a:r>
              <a:rPr lang="nl-NL" dirty="0" err="1"/>
              <a:t>influence</a:t>
            </a:r>
            <a:r>
              <a:rPr lang="nl-NL" dirty="0"/>
              <a:t> </a:t>
            </a:r>
            <a:r>
              <a:rPr lang="nl-NL" dirty="0" err="1"/>
              <a:t>observables</a:t>
            </a:r>
            <a:r>
              <a:rPr lang="nl-NL" dirty="0"/>
              <a:t> in complex </a:t>
            </a:r>
            <a:r>
              <a:rPr lang="nl-NL" dirty="0" err="1"/>
              <a:t>and</a:t>
            </a:r>
            <a:r>
              <a:rPr lang="nl-NL" dirty="0"/>
              <a:t> non-</a:t>
            </a:r>
            <a:r>
              <a:rPr lang="nl-NL" dirty="0" err="1"/>
              <a:t>linear</a:t>
            </a:r>
            <a:r>
              <a:rPr lang="nl-NL" dirty="0"/>
              <a:t> way</a:t>
            </a:r>
          </a:p>
          <a:p>
            <a:r>
              <a:rPr lang="nl-NL" dirty="0"/>
              <a:t>Global analysis </a:t>
            </a:r>
            <a:r>
              <a:rPr lang="nl-NL" dirty="0" err="1"/>
              <a:t>needed</a:t>
            </a:r>
            <a:endParaRPr lang="nl-NL" dirty="0"/>
          </a:p>
          <a:p>
            <a:r>
              <a:rPr lang="nl-NL" dirty="0"/>
              <a:t>Run on design points + </a:t>
            </a:r>
            <a:r>
              <a:rPr lang="nl-NL" dirty="0" err="1"/>
              <a:t>emulate</a:t>
            </a:r>
            <a:endParaRPr lang="nl-NL" dirty="0"/>
          </a:p>
          <a:p>
            <a:r>
              <a:rPr lang="nl-NL" dirty="0"/>
              <a:t>MCMC </a:t>
            </a:r>
            <a:r>
              <a:rPr lang="nl-NL" dirty="0" err="1"/>
              <a:t>with</a:t>
            </a:r>
            <a:r>
              <a:rPr lang="nl-NL" dirty="0"/>
              <a:t> Bayes </a:t>
            </a:r>
            <a:r>
              <a:rPr lang="nl-NL" dirty="0" err="1"/>
              <a:t>theorem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over 500 datapoints</a:t>
            </a:r>
          </a:p>
          <a:p>
            <a:r>
              <a:rPr lang="nl-NL" dirty="0" err="1"/>
              <a:t>Verify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high </a:t>
            </a:r>
            <a:r>
              <a:rPr lang="nl-NL" dirty="0" err="1"/>
              <a:t>probability</a:t>
            </a:r>
            <a:r>
              <a:rPr lang="nl-NL" dirty="0"/>
              <a:t> parameter set </a:t>
            </a:r>
            <a:r>
              <a:rPr lang="nl-NL" dirty="0" err="1"/>
              <a:t>works</a:t>
            </a:r>
            <a:r>
              <a:rPr lang="nl-NL" dirty="0"/>
              <a:t> well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other</a:t>
            </a:r>
            <a:r>
              <a:rPr lang="nl-NL" dirty="0"/>
              <a:t> </a:t>
            </a:r>
            <a:r>
              <a:rPr lang="nl-NL" dirty="0" err="1"/>
              <a:t>observables</a:t>
            </a:r>
            <a:endParaRPr lang="nl-NL" dirty="0"/>
          </a:p>
          <a:p>
            <a:r>
              <a:rPr lang="nl-NL" dirty="0" err="1"/>
              <a:t>Similar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gravitational</a:t>
            </a:r>
            <a:r>
              <a:rPr lang="nl-NL" dirty="0"/>
              <a:t> waves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instance</a:t>
            </a:r>
            <a:r>
              <a:rPr lang="nl-NL" dirty="0"/>
              <a:t> </a:t>
            </a:r>
            <a:r>
              <a:rPr lang="nl-NL" dirty="0" err="1"/>
              <a:t>waveform</a:t>
            </a:r>
            <a:r>
              <a:rPr lang="nl-NL" dirty="0"/>
              <a:t> </a:t>
            </a:r>
            <a:r>
              <a:rPr lang="nl-NL" dirty="0" err="1"/>
              <a:t>determines</a:t>
            </a:r>
            <a:r>
              <a:rPr lang="nl-NL" dirty="0"/>
              <a:t> </a:t>
            </a:r>
            <a:r>
              <a:rPr lang="nl-NL" dirty="0" err="1"/>
              <a:t>correlation</a:t>
            </a:r>
            <a:r>
              <a:rPr lang="nl-NL" dirty="0"/>
              <a:t> </a:t>
            </a:r>
            <a:r>
              <a:rPr lang="nl-NL" dirty="0" err="1"/>
              <a:t>between</a:t>
            </a:r>
            <a:r>
              <a:rPr lang="nl-NL" dirty="0"/>
              <a:t> </a:t>
            </a:r>
            <a:r>
              <a:rPr lang="nl-NL" dirty="0" err="1"/>
              <a:t>distance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inclination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A0940A-BDA0-C81D-5683-92C696268F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1246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4EAA1-8419-487D-BADD-75E6985B0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7E8C32-7935-4CB3-E2A3-84661C3CF7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03B720-B48E-9A7D-84C0-86DAF028BE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6C74FB-909B-CB93-9A69-0471DC1F85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A93C87-F0F0-4BC6-BDC5-2C6B968D78C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802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38137-3037-837D-EA6C-9FB88554F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C815AC-A0D9-5346-C6CE-E88D7E6C30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9BAE72-E235-A55A-0BAA-E7F161895D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7C359-4B07-30F7-6F89-3C20916312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1544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F2B55-F67F-9891-E6B7-57A22694C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5FD298-284B-01A7-8F9C-257A4D70E6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58C7CC-BE06-9337-CE37-22B32AF0EE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8E2F2-C790-E7F7-A84D-1D861207C9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2012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0433-150C-447F-9FFC-AF24AA8E2DE9}" type="datetime1">
              <a:rPr lang="nl-NL" smtClean="0"/>
              <a:pPr/>
              <a:t>1-9-2025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94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AC46-674D-4E4A-A028-7F0C6C230921}" type="datetime1">
              <a:rPr lang="nl-NL" smtClean="0"/>
              <a:pPr/>
              <a:t>1-9-2025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812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9564-2026-4974-AD2F-20BD4F973867}" type="datetime1">
              <a:rPr lang="nl-NL" smtClean="0"/>
              <a:pPr/>
              <a:t>1-9-2025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2329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B749A-1546-454C-BB68-60CBF38B78B2}" type="datetime1">
              <a:rPr lang="nl-NL" smtClean="0"/>
              <a:pPr/>
              <a:t>1-9-2025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1414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B326-F20E-4FB1-AB68-E3C700D0A079}" type="datetime1">
              <a:rPr lang="nl-NL" smtClean="0"/>
              <a:pPr/>
              <a:t>1-9-2025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719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7776-E099-4984-8B60-76848BAB2E26}" type="datetime1">
              <a:rPr lang="nl-NL" smtClean="0"/>
              <a:pPr/>
              <a:t>1-9-2025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0875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10B8A-84FA-41C6-8A41-CD6B6025AECB}" type="datetime1">
              <a:rPr lang="nl-NL" smtClean="0"/>
              <a:pPr/>
              <a:t>1-9-2025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134671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5CF1D-D203-42D2-9024-C11945ED8C09}" type="datetime1">
              <a:rPr lang="nl-NL" smtClean="0"/>
              <a:pPr/>
              <a:t>1-9-2025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0965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74D4-ADBC-4B47-A8A5-0D08DA2649AF}" type="datetime1">
              <a:rPr lang="nl-NL" smtClean="0"/>
              <a:pPr/>
              <a:t>1-9-2025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1122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CA5D93F-3442-4693-93B6-87F31361A5E8}" type="datetime1">
              <a:rPr lang="nl-NL" smtClean="0"/>
              <a:pPr/>
              <a:t>1-9-2025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1658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96A3B-B161-406A-8D19-8D7F6B6D71CB}" type="datetime1">
              <a:rPr lang="nl-NL" smtClean="0"/>
              <a:pPr/>
              <a:t>1-9-2025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4576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8110B8A-84FA-41C6-8A41-CD6B6025AECB}" type="datetime1">
              <a:rPr lang="nl-NL" smtClean="0"/>
              <a:pPr/>
              <a:t>1-9-2025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005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jbernhard/hic-param-est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139644/contributions/5343932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ilkevanderschee.nl/trajectum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sites.google.com/view/govertnijs/trajectum" TargetMode="Externa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581400" y="2876822"/>
            <a:ext cx="8031919" cy="6858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en-GB" sz="3400" b="1" dirty="0"/>
              <a:t>Bayesian inference in heavy ion collisions</a:t>
            </a:r>
            <a:endParaRPr lang="en-GB" sz="34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05400" y="5368352"/>
            <a:ext cx="687625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700" b="1" dirty="0"/>
              <a:t>Wilke van der Schee</a:t>
            </a:r>
            <a:endParaRPr lang="nl-NL" sz="1700" dirty="0"/>
          </a:p>
          <a:p>
            <a:pPr algn="r"/>
            <a:r>
              <a:rPr lang="en-GB" sz="1700" dirty="0"/>
              <a:t>Precision Frontier of QCD Matter: Inference and Uncertainty Quantification</a:t>
            </a:r>
          </a:p>
          <a:p>
            <a:pPr algn="r"/>
            <a:r>
              <a:rPr lang="en-US" sz="1700" dirty="0"/>
              <a:t>Wuhan, China, 2 September 2025</a:t>
            </a:r>
            <a:endParaRPr lang="nl-NL" sz="1700" dirty="0"/>
          </a:p>
        </p:txBody>
      </p:sp>
      <p:pic>
        <p:nvPicPr>
          <p:cNvPr id="15" name="Picture 2" descr="Image result for cern logo">
            <a:extLst>
              <a:ext uri="{FF2B5EF4-FFF2-40B4-BE49-F238E27FC236}">
                <a16:creationId xmlns:a16="http://schemas.microsoft.com/office/drawing/2014/main" id="{B2D6CF3D-6565-4D3C-B247-426A40C88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3"/>
          <a:stretch/>
        </p:blipFill>
        <p:spPr bwMode="auto">
          <a:xfrm>
            <a:off x="-67235" y="16164"/>
            <a:ext cx="1981200" cy="200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DB8A181-1E44-441D-9D0C-60EF415D7F30}"/>
              </a:ext>
            </a:extLst>
          </p:cNvPr>
          <p:cNvGrpSpPr/>
          <p:nvPr/>
        </p:nvGrpSpPr>
        <p:grpSpPr>
          <a:xfrm>
            <a:off x="5486400" y="3962400"/>
            <a:ext cx="3786139" cy="1355488"/>
            <a:chOff x="8815339" y="3893982"/>
            <a:chExt cx="3200400" cy="120986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F0C7571-6D12-4694-9A9A-5A4F2C108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5339" y="4035366"/>
              <a:ext cx="3200400" cy="85620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CC32CFF-0B43-4745-BDCA-B35C525F5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00FF66"/>
                </a:clrFrom>
                <a:clrTo>
                  <a:srgbClr val="00FF6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188073" y="3893982"/>
              <a:ext cx="437553" cy="1209861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452FB49-E279-5A75-884E-91A4F9793CAE}"/>
              </a:ext>
            </a:extLst>
          </p:cNvPr>
          <p:cNvGrpSpPr/>
          <p:nvPr/>
        </p:nvGrpSpPr>
        <p:grpSpPr>
          <a:xfrm>
            <a:off x="2298700" y="-501412"/>
            <a:ext cx="3200400" cy="2342322"/>
            <a:chOff x="6400255" y="-862273"/>
            <a:chExt cx="5548320" cy="3909624"/>
          </a:xfrm>
        </p:grpSpPr>
        <p:pic>
          <p:nvPicPr>
            <p:cNvPr id="8" name="Picture 8" descr="Voorbeeld van het aangepaste UU-logo">
              <a:extLst>
                <a:ext uri="{FF2B5EF4-FFF2-40B4-BE49-F238E27FC236}">
                  <a16:creationId xmlns:a16="http://schemas.microsoft.com/office/drawing/2014/main" id="{28086C36-A740-D912-501D-A7553D142F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96" r="53750"/>
            <a:stretch/>
          </p:blipFill>
          <p:spPr bwMode="auto">
            <a:xfrm>
              <a:off x="6400255" y="-862273"/>
              <a:ext cx="3651958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Voorbeeld van het aangepaste UU-logo">
              <a:extLst>
                <a:ext uri="{FF2B5EF4-FFF2-40B4-BE49-F238E27FC236}">
                  <a16:creationId xmlns:a16="http://schemas.microsoft.com/office/drawing/2014/main" id="{7FC2BD33-B7ED-5BBC-F565-C5B52CAF84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85121"/>
            <a:stretch/>
          </p:blipFill>
          <p:spPr bwMode="auto">
            <a:xfrm>
              <a:off x="10134600" y="-762649"/>
              <a:ext cx="1813975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21F7384-BC6F-B362-EEB0-8ABAF257711E}"/>
              </a:ext>
            </a:extLst>
          </p:cNvPr>
          <p:cNvSpPr/>
          <p:nvPr/>
        </p:nvSpPr>
        <p:spPr>
          <a:xfrm>
            <a:off x="-216381" y="6264565"/>
            <a:ext cx="4407381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02AECA-F58F-D84D-51C7-DA0E0EA1E5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71476" y="2020720"/>
            <a:ext cx="5250485" cy="48876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76D776-07C1-3029-E47D-1D5A1CCB44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2366" y="-14885"/>
            <a:ext cx="3043721" cy="200096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33998" y="4905301"/>
            <a:ext cx="4988879" cy="15544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700" dirty="0">
                <a:solidFill>
                  <a:srgbClr val="FFFFFF"/>
                </a:solidFill>
              </a:rPr>
              <a:t>Experimental observables: </a:t>
            </a:r>
            <a:r>
              <a:rPr lang="en-US" sz="3700" i="1" dirty="0">
                <a:solidFill>
                  <a:srgbClr val="FFFFFF"/>
                </a:solidFill>
              </a:rPr>
              <a:t>a wealth of data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3783116-E3E4-40C5-9DF6-875C3D295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1A58DBF-7C61-4997-9886-539CDC07A38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/24</a:t>
            </a:r>
          </a:p>
        </p:txBody>
      </p:sp>
      <p:pic>
        <p:nvPicPr>
          <p:cNvPr id="18" name="Picture 17" descr="A picture containing ball&#10;&#10;Description automatically generated">
            <a:extLst>
              <a:ext uri="{FF2B5EF4-FFF2-40B4-BE49-F238E27FC236}">
                <a16:creationId xmlns:a16="http://schemas.microsoft.com/office/drawing/2014/main" id="{90C3AF5E-2D2E-48D3-90F7-3DCE6B260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761" y="4165385"/>
            <a:ext cx="528288" cy="552942"/>
          </a:xfrm>
          <a:prstGeom prst="rect">
            <a:avLst/>
          </a:prstGeom>
        </p:spPr>
      </p:pic>
      <p:pic>
        <p:nvPicPr>
          <p:cNvPr id="20" name="Picture 19" descr="A picture containing sweet, ball&#10;&#10;Description automatically generated">
            <a:extLst>
              <a:ext uri="{FF2B5EF4-FFF2-40B4-BE49-F238E27FC236}">
                <a16:creationId xmlns:a16="http://schemas.microsoft.com/office/drawing/2014/main" id="{683AB5C5-6F66-4A18-90F3-9E0B68675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854" y="4090687"/>
            <a:ext cx="690248" cy="7224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7D2D87-08C6-48C6-87C0-5F6C2B24D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563" y="0"/>
            <a:ext cx="11790436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3BC3B7F-3193-4435-893F-196D0816558A}"/>
              </a:ext>
            </a:extLst>
          </p:cNvPr>
          <p:cNvSpPr txBox="1"/>
          <p:nvPr/>
        </p:nvSpPr>
        <p:spPr>
          <a:xfrm>
            <a:off x="-1" y="0"/>
            <a:ext cx="1154625" cy="34471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r>
              <a:rPr lang="en-US" sz="2000" i="1" dirty="0">
                <a:latin typeface="Times" panose="02020603050405020304" pitchFamily="18" charset="0"/>
                <a:cs typeface="Times" panose="02020603050405020304" pitchFamily="18" charset="0"/>
              </a:rPr>
              <a:t>With </a:t>
            </a:r>
            <a:r>
              <a:rPr lang="en-US" sz="2000" i="1" dirty="0" err="1">
                <a:latin typeface="Symbol" panose="05050102010706020507" pitchFamily="18" charset="2"/>
                <a:cs typeface="Times" panose="02020603050405020304" pitchFamily="18" charset="0"/>
              </a:rPr>
              <a:t>s</a:t>
            </a:r>
            <a:r>
              <a:rPr lang="en-US" sz="2000" i="1" baseline="-25000" dirty="0" err="1">
                <a:latin typeface="Times" panose="02020603050405020304" pitchFamily="18" charset="0"/>
                <a:cs typeface="Times" panose="02020603050405020304" pitchFamily="18" charset="0"/>
              </a:rPr>
              <a:t>PbPb</a:t>
            </a:r>
            <a:endParaRPr lang="en-US" sz="2000" i="1" baseline="-25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590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33998" y="4905301"/>
            <a:ext cx="4988879" cy="15544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700" dirty="0">
                <a:solidFill>
                  <a:srgbClr val="FFFFFF"/>
                </a:solidFill>
              </a:rPr>
              <a:t>Experimental observables: </a:t>
            </a:r>
            <a:r>
              <a:rPr lang="en-US" sz="3700" i="1" dirty="0">
                <a:solidFill>
                  <a:srgbClr val="FFFFFF"/>
                </a:solidFill>
              </a:rPr>
              <a:t>a wealth of data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3783116-E3E4-40C5-9DF6-875C3D295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1A58DBF-7C61-4997-9886-539CDC07A38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/24</a:t>
            </a:r>
          </a:p>
        </p:txBody>
      </p:sp>
      <p:pic>
        <p:nvPicPr>
          <p:cNvPr id="18" name="Picture 17" descr="A picture containing ball&#10;&#10;Description automatically generated">
            <a:extLst>
              <a:ext uri="{FF2B5EF4-FFF2-40B4-BE49-F238E27FC236}">
                <a16:creationId xmlns:a16="http://schemas.microsoft.com/office/drawing/2014/main" id="{90C3AF5E-2D2E-48D3-90F7-3DCE6B260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761" y="4165385"/>
            <a:ext cx="528288" cy="552942"/>
          </a:xfrm>
          <a:prstGeom prst="rect">
            <a:avLst/>
          </a:prstGeom>
        </p:spPr>
      </p:pic>
      <p:pic>
        <p:nvPicPr>
          <p:cNvPr id="20" name="Picture 19" descr="A picture containing sweet, ball&#10;&#10;Description automatically generated">
            <a:extLst>
              <a:ext uri="{FF2B5EF4-FFF2-40B4-BE49-F238E27FC236}">
                <a16:creationId xmlns:a16="http://schemas.microsoft.com/office/drawing/2014/main" id="{683AB5C5-6F66-4A18-90F3-9E0B68675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854" y="4090687"/>
            <a:ext cx="690248" cy="7224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7D2D87-08C6-48C6-87C0-5F6C2B24D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563" y="0"/>
            <a:ext cx="11790436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8C3611-B9F5-4F6B-9A7C-D2EA18F93396}"/>
              </a:ext>
            </a:extLst>
          </p:cNvPr>
          <p:cNvSpPr txBox="1"/>
          <p:nvPr/>
        </p:nvSpPr>
        <p:spPr>
          <a:xfrm>
            <a:off x="-1" y="0"/>
            <a:ext cx="1154625" cy="34471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r>
              <a:rPr lang="en-US" sz="2000" i="1" dirty="0">
                <a:latin typeface="Times" panose="02020603050405020304" pitchFamily="18" charset="0"/>
                <a:cs typeface="Times" panose="02020603050405020304" pitchFamily="18" charset="0"/>
              </a:rPr>
              <a:t>No </a:t>
            </a:r>
            <a:r>
              <a:rPr lang="en-US" sz="2000" i="1" dirty="0" err="1">
                <a:latin typeface="Symbol" panose="05050102010706020507" pitchFamily="18" charset="2"/>
                <a:cs typeface="Times" panose="02020603050405020304" pitchFamily="18" charset="0"/>
              </a:rPr>
              <a:t>s</a:t>
            </a:r>
            <a:r>
              <a:rPr lang="en-US" sz="2000" i="1" baseline="-25000" dirty="0" err="1">
                <a:latin typeface="Times" panose="02020603050405020304" pitchFamily="18" charset="0"/>
                <a:cs typeface="Times" panose="02020603050405020304" pitchFamily="18" charset="0"/>
              </a:rPr>
              <a:t>PbPb</a:t>
            </a:r>
            <a:endParaRPr lang="en-US" sz="2000" i="1" baseline="-25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361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052" y="296977"/>
            <a:ext cx="10134600" cy="1295082"/>
          </a:xfrm>
        </p:spPr>
        <p:txBody>
          <a:bodyPr>
            <a:normAutofit fontScale="90000"/>
          </a:bodyPr>
          <a:lstStyle/>
          <a:p>
            <a:r>
              <a:rPr lang="nl-NL" sz="3600" dirty="0"/>
              <a:t>The nucleon </a:t>
            </a:r>
            <a:r>
              <a:rPr lang="nl-NL" sz="3600" dirty="0" err="1"/>
              <a:t>width</a:t>
            </a:r>
            <a:r>
              <a:rPr lang="nl-NL" sz="3600" dirty="0"/>
              <a:t> </a:t>
            </a:r>
            <a:r>
              <a:rPr lang="nl-NL" sz="3600" dirty="0" err="1"/>
              <a:t>and</a:t>
            </a:r>
            <a:r>
              <a:rPr lang="nl-NL" sz="3600" dirty="0"/>
              <a:t> </a:t>
            </a:r>
            <a:r>
              <a:rPr lang="nl-NL" sz="3600" dirty="0" err="1"/>
              <a:t>the</a:t>
            </a:r>
            <a:r>
              <a:rPr lang="nl-NL" sz="3600" dirty="0"/>
              <a:t> </a:t>
            </a:r>
            <a:r>
              <a:rPr lang="nl-NL" sz="3600" dirty="0" err="1"/>
              <a:t>total</a:t>
            </a:r>
            <a:r>
              <a:rPr lang="nl-NL" sz="3600" dirty="0"/>
              <a:t> </a:t>
            </a:r>
            <a:r>
              <a:rPr lang="nl-NL" sz="3600" dirty="0" err="1"/>
              <a:t>PbPb</a:t>
            </a:r>
            <a:r>
              <a:rPr lang="nl-NL" sz="3600" dirty="0"/>
              <a:t> </a:t>
            </a:r>
            <a:r>
              <a:rPr lang="nl-NL" sz="3600" dirty="0" err="1"/>
              <a:t>hadronic</a:t>
            </a:r>
            <a:r>
              <a:rPr lang="nl-NL" sz="3600" dirty="0"/>
              <a:t> cross </a:t>
            </a:r>
            <a:r>
              <a:rPr lang="nl-NL" sz="3600" dirty="0" err="1"/>
              <a:t>section</a:t>
            </a:r>
            <a:br>
              <a:rPr lang="nl-NL" sz="3600" dirty="0"/>
            </a:br>
            <a:r>
              <a:rPr lang="nl-NL" sz="2600" dirty="0" err="1">
                <a:solidFill>
                  <a:schemeClr val="accent5"/>
                </a:solidFill>
              </a:rPr>
              <a:t>What</a:t>
            </a:r>
            <a:r>
              <a:rPr lang="nl-NL" sz="2600" dirty="0">
                <a:solidFill>
                  <a:schemeClr val="accent5"/>
                </a:solidFill>
              </a:rPr>
              <a:t> is </a:t>
            </a:r>
            <a:r>
              <a:rPr lang="nl-NL" sz="2600" dirty="0" err="1">
                <a:solidFill>
                  <a:schemeClr val="accent5"/>
                </a:solidFill>
              </a:rPr>
              <a:t>easier</a:t>
            </a:r>
            <a:r>
              <a:rPr lang="nl-NL" sz="2600" dirty="0">
                <a:solidFill>
                  <a:schemeClr val="accent5"/>
                </a:solidFill>
              </a:rPr>
              <a:t> </a:t>
            </a:r>
            <a:r>
              <a:rPr lang="nl-NL" sz="2600" dirty="0" err="1">
                <a:solidFill>
                  <a:schemeClr val="accent5"/>
                </a:solidFill>
              </a:rPr>
              <a:t>to</a:t>
            </a:r>
            <a:r>
              <a:rPr lang="nl-NL" sz="2600" dirty="0">
                <a:solidFill>
                  <a:schemeClr val="accent5"/>
                </a:solidFill>
              </a:rPr>
              <a:t> </a:t>
            </a:r>
            <a:r>
              <a:rPr lang="nl-NL" sz="2600" dirty="0" err="1">
                <a:solidFill>
                  <a:schemeClr val="accent5"/>
                </a:solidFill>
              </a:rPr>
              <a:t>measure</a:t>
            </a:r>
            <a:r>
              <a:rPr lang="nl-NL" sz="2600" dirty="0">
                <a:solidFill>
                  <a:schemeClr val="accent5"/>
                </a:solidFill>
              </a:rPr>
              <a:t> </a:t>
            </a:r>
            <a:r>
              <a:rPr lang="nl-NL" sz="2600" dirty="0" err="1">
                <a:solidFill>
                  <a:schemeClr val="accent5"/>
                </a:solidFill>
              </a:rPr>
              <a:t>the</a:t>
            </a:r>
            <a:r>
              <a:rPr lang="nl-NL" sz="2600" dirty="0">
                <a:solidFill>
                  <a:schemeClr val="accent5"/>
                </a:solidFill>
              </a:rPr>
              <a:t> </a:t>
            </a:r>
            <a:r>
              <a:rPr lang="nl-NL" sz="2600" dirty="0" err="1">
                <a:solidFill>
                  <a:schemeClr val="accent5"/>
                </a:solidFill>
              </a:rPr>
              <a:t>width</a:t>
            </a:r>
            <a:r>
              <a:rPr lang="nl-NL" sz="2600" dirty="0">
                <a:solidFill>
                  <a:schemeClr val="accent5"/>
                </a:solidFill>
              </a:rPr>
              <a:t> </a:t>
            </a:r>
            <a:r>
              <a:rPr lang="nl-NL" sz="2600" dirty="0" err="1">
                <a:solidFill>
                  <a:schemeClr val="accent5"/>
                </a:solidFill>
              </a:rPr>
              <a:t>than</a:t>
            </a:r>
            <a:r>
              <a:rPr lang="nl-NL" sz="2600" dirty="0">
                <a:solidFill>
                  <a:schemeClr val="accent5"/>
                </a:solidFill>
              </a:rPr>
              <a:t> </a:t>
            </a:r>
            <a:r>
              <a:rPr lang="nl-NL" sz="2600" dirty="0" err="1">
                <a:solidFill>
                  <a:schemeClr val="accent5"/>
                </a:solidFill>
              </a:rPr>
              <a:t>by</a:t>
            </a:r>
            <a:r>
              <a:rPr lang="nl-NL" sz="2600" dirty="0">
                <a:solidFill>
                  <a:schemeClr val="accent5"/>
                </a:solidFill>
              </a:rPr>
              <a:t> </a:t>
            </a:r>
            <a:r>
              <a:rPr lang="nl-NL" sz="2600" dirty="0" err="1">
                <a:solidFill>
                  <a:schemeClr val="accent5"/>
                </a:solidFill>
              </a:rPr>
              <a:t>simply</a:t>
            </a:r>
            <a:r>
              <a:rPr lang="nl-NL" sz="2600" dirty="0">
                <a:solidFill>
                  <a:schemeClr val="accent5"/>
                </a:solidFill>
              </a:rPr>
              <a:t> </a:t>
            </a:r>
            <a:r>
              <a:rPr lang="nl-NL" sz="2600" dirty="0" err="1">
                <a:solidFill>
                  <a:schemeClr val="accent5"/>
                </a:solidFill>
              </a:rPr>
              <a:t>measuring</a:t>
            </a:r>
            <a:r>
              <a:rPr lang="nl-NL" sz="2600" dirty="0">
                <a:solidFill>
                  <a:schemeClr val="accent5"/>
                </a:solidFill>
              </a:rPr>
              <a:t> </a:t>
            </a:r>
            <a:r>
              <a:rPr lang="nl-NL" sz="2600" dirty="0" err="1">
                <a:solidFill>
                  <a:schemeClr val="accent5"/>
                </a:solidFill>
              </a:rPr>
              <a:t>the</a:t>
            </a:r>
            <a:r>
              <a:rPr lang="nl-NL" sz="2600" dirty="0">
                <a:solidFill>
                  <a:schemeClr val="accent5"/>
                </a:solidFill>
              </a:rPr>
              <a:t> </a:t>
            </a:r>
            <a:r>
              <a:rPr lang="nl-NL" sz="2600" dirty="0" err="1">
                <a:solidFill>
                  <a:schemeClr val="accent5"/>
                </a:solidFill>
              </a:rPr>
              <a:t>size</a:t>
            </a:r>
            <a:r>
              <a:rPr lang="nl-NL" sz="2600" dirty="0">
                <a:solidFill>
                  <a:schemeClr val="accent5"/>
                </a:solidFill>
              </a:rPr>
              <a:t>?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9AAF9157-3704-4406-8B09-39BD4D57E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12</a:t>
            </a:fld>
            <a:r>
              <a:rPr lang="nl-NL" dirty="0"/>
              <a:t>/24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D64A0E-2AE4-4FC4-89ED-B3BEFE833D5B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CERN/Utrecht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60841F10-CA3E-5456-FFCE-9456D08393FF}"/>
              </a:ext>
            </a:extLst>
          </p:cNvPr>
          <p:cNvSpPr txBox="1">
            <a:spLocks/>
          </p:cNvSpPr>
          <p:nvPr/>
        </p:nvSpPr>
        <p:spPr>
          <a:xfrm>
            <a:off x="979517" y="1855118"/>
            <a:ext cx="9913938" cy="48768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Fix nucleon-nucleon cross section:</a:t>
            </a:r>
          </a:p>
          <a:p>
            <a:endParaRPr lang="en-US" b="1" dirty="0"/>
          </a:p>
          <a:p>
            <a:r>
              <a:rPr lang="en-US" dirty="0"/>
              <a:t>e.g. collision probability tuned to </a:t>
            </a:r>
            <a:r>
              <a:rPr lang="en-US" dirty="0" err="1">
                <a:latin typeface="Symbol" panose="05050102010706020507" pitchFamily="18" charset="2"/>
              </a:rPr>
              <a:t>s</a:t>
            </a:r>
            <a:r>
              <a:rPr lang="en-US" baseline="-25000" dirty="0" err="1"/>
              <a:t>NN</a:t>
            </a:r>
            <a:r>
              <a:rPr lang="en-US" baseline="-25000" dirty="0"/>
              <a:t> </a:t>
            </a:r>
            <a:r>
              <a:rPr lang="en-US" dirty="0"/>
              <a:t>for Gaussian profile </a:t>
            </a:r>
            <a:r>
              <a:rPr lang="en-US" dirty="0">
                <a:latin typeface="Symbol" panose="05050102010706020507" pitchFamily="18" charset="2"/>
              </a:rPr>
              <a:t>r</a:t>
            </a:r>
            <a:endParaRPr lang="en-US" b="1" dirty="0">
              <a:latin typeface="Symbol" panose="05050102010706020507" pitchFamily="18" charset="2"/>
            </a:endParaRPr>
          </a:p>
          <a:p>
            <a:r>
              <a:rPr lang="en-US" b="1" dirty="0"/>
              <a:t>Theoretically, cross section only depends on</a:t>
            </a:r>
          </a:p>
          <a:p>
            <a:pPr lvl="1"/>
            <a:r>
              <a:rPr lang="en-US" dirty="0"/>
              <a:t>Nucleon-nucleon cross section</a:t>
            </a:r>
          </a:p>
          <a:p>
            <a:pPr lvl="1"/>
            <a:r>
              <a:rPr lang="en-US" dirty="0"/>
              <a:t>Nucleon Gaussian width (dominant)</a:t>
            </a:r>
          </a:p>
          <a:p>
            <a:pPr lvl="1"/>
            <a:r>
              <a:rPr lang="en-US" dirty="0"/>
              <a:t>Centrality </a:t>
            </a:r>
            <a:r>
              <a:rPr lang="en-US" dirty="0" err="1"/>
              <a:t>normalisation</a:t>
            </a:r>
            <a:endParaRPr lang="en-US" dirty="0"/>
          </a:p>
          <a:p>
            <a:pPr lvl="1"/>
            <a:r>
              <a:rPr lang="en-US" dirty="0"/>
              <a:t>Minimum inter-nucleon spacing</a:t>
            </a:r>
          </a:p>
          <a:p>
            <a:pPr lvl="1"/>
            <a:endParaRPr lang="en-US" sz="500" dirty="0"/>
          </a:p>
          <a:p>
            <a:r>
              <a:rPr lang="en-US" b="1" dirty="0"/>
              <a:t>Makes the cross section a robust observable</a:t>
            </a:r>
          </a:p>
          <a:p>
            <a:pPr lvl="1"/>
            <a:r>
              <a:rPr lang="en-US" dirty="0"/>
              <a:t>Basically implying every model needs to get this right</a:t>
            </a:r>
          </a:p>
          <a:p>
            <a:pPr lvl="1"/>
            <a:r>
              <a:rPr lang="en-US" dirty="0"/>
              <a:t>Basically implying the nucleon width should be small</a:t>
            </a:r>
          </a:p>
          <a:p>
            <a:pPr lvl="1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0A19B9-5385-66EC-A557-C5A680345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124" y="2159918"/>
            <a:ext cx="3924699" cy="562540"/>
          </a:xfrm>
          <a:prstGeom prst="rect">
            <a:avLst/>
          </a:prstGeom>
        </p:spPr>
      </p:pic>
      <p:pic>
        <p:nvPicPr>
          <p:cNvPr id="28" name="Picture 27" descr="A picture containing sweet, ball&#10;&#10;Description automatically generated">
            <a:extLst>
              <a:ext uri="{FF2B5EF4-FFF2-40B4-BE49-F238E27FC236}">
                <a16:creationId xmlns:a16="http://schemas.microsoft.com/office/drawing/2014/main" id="{65C28146-C326-0040-014B-33EB5752E4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02" y="1474118"/>
            <a:ext cx="1497655" cy="1567547"/>
          </a:xfrm>
          <a:prstGeom prst="rect">
            <a:avLst/>
          </a:prstGeom>
        </p:spPr>
      </p:pic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AD8092AE-EC9D-4A92-94EF-4B0409A371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571" y="2134538"/>
            <a:ext cx="4870029" cy="37905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AB220A-5E1F-4AD5-AE81-5FCC8107EA6D}"/>
              </a:ext>
            </a:extLst>
          </p:cNvPr>
          <p:cNvSpPr txBox="1"/>
          <p:nvPr/>
        </p:nvSpPr>
        <p:spPr>
          <a:xfrm>
            <a:off x="0" y="6593237"/>
            <a:ext cx="8763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See also David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d’Enterria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and Constantin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Loizides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Progress in the Glauber Model at Collider Energies (2020)</a:t>
            </a:r>
          </a:p>
        </p:txBody>
      </p:sp>
    </p:spTree>
    <p:extLst>
      <p:ext uri="{BB962C8B-B14F-4D97-AF65-F5344CB8AC3E}">
        <p14:creationId xmlns:p14="http://schemas.microsoft.com/office/powerpoint/2010/main" val="590945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13</a:t>
            </a:fld>
            <a:r>
              <a:rPr lang="nl-NL" dirty="0"/>
              <a:t>/24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19200" y="268287"/>
            <a:ext cx="8382000" cy="914400"/>
          </a:xfrm>
        </p:spPr>
        <p:txBody>
          <a:bodyPr>
            <a:normAutofit/>
          </a:bodyPr>
          <a:lstStyle/>
          <a:p>
            <a:r>
              <a:rPr lang="nl-NL" sz="3200" dirty="0" err="1"/>
              <a:t>Why</a:t>
            </a:r>
            <a:r>
              <a:rPr lang="nl-NL" sz="3200" dirty="0"/>
              <a:t> was </a:t>
            </a:r>
            <a:r>
              <a:rPr lang="nl-NL" sz="3200" dirty="0" err="1"/>
              <a:t>the</a:t>
            </a:r>
            <a:r>
              <a:rPr lang="nl-NL" sz="3200" dirty="0"/>
              <a:t> </a:t>
            </a:r>
            <a:r>
              <a:rPr lang="nl-NL" sz="3200" dirty="0" err="1"/>
              <a:t>width</a:t>
            </a:r>
            <a:r>
              <a:rPr lang="nl-NL" sz="3200" dirty="0"/>
              <a:t> </a:t>
            </a:r>
            <a:r>
              <a:rPr lang="nl-NL" sz="3200" dirty="0" err="1"/>
              <a:t>overestimated</a:t>
            </a:r>
            <a:r>
              <a:rPr lang="nl-NL" sz="3200" dirty="0"/>
              <a:t>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1219200" y="1143000"/>
            <a:ext cx="9913938" cy="5053012"/>
          </a:xfrm>
        </p:spPr>
        <p:txBody>
          <a:bodyPr>
            <a:normAutofit lnSpcReduction="10000"/>
          </a:bodyPr>
          <a:lstStyle/>
          <a:p>
            <a:pPr lvl="1"/>
            <a:endParaRPr lang="en-US" dirty="0"/>
          </a:p>
          <a:p>
            <a:r>
              <a:rPr lang="en-US" dirty="0"/>
              <a:t>Without cross section width is large, about 1.0 </a:t>
            </a:r>
            <a:r>
              <a:rPr lang="en-US" dirty="0" err="1"/>
              <a:t>fm</a:t>
            </a:r>
            <a:endParaRPr lang="en-US" dirty="0"/>
          </a:p>
          <a:p>
            <a:r>
              <a:rPr lang="en-US" dirty="0"/>
              <a:t>With the cross section width is smaller, about 0.7 </a:t>
            </a:r>
            <a:r>
              <a:rPr lang="en-US" dirty="0" err="1"/>
              <a:t>fm</a:t>
            </a:r>
            <a:endParaRPr lang="en-US" dirty="0"/>
          </a:p>
          <a:p>
            <a:pPr lvl="1"/>
            <a:r>
              <a:rPr lang="en-US" dirty="0"/>
              <a:t>Still tension with cross section: other data pushes width higher</a:t>
            </a:r>
          </a:p>
          <a:p>
            <a:pPr lvl="1"/>
            <a:endParaRPr lang="en-US" sz="400" dirty="0"/>
          </a:p>
          <a:p>
            <a:r>
              <a:rPr lang="en-US" dirty="0"/>
              <a:t>Need to capture `trust’ in observables: </a:t>
            </a:r>
            <a:r>
              <a:rPr lang="en-US" b="1" dirty="0"/>
              <a:t>weighting</a:t>
            </a:r>
          </a:p>
          <a:p>
            <a:pPr lvl="1"/>
            <a:r>
              <a:rPr lang="en-US" dirty="0"/>
              <a:t>Weight unity: cross section + integrated &amp; unidentified</a:t>
            </a:r>
          </a:p>
          <a:p>
            <a:pPr lvl="1"/>
            <a:r>
              <a:rPr lang="en-US" dirty="0"/>
              <a:t>Weight ½: integrated identified observables</a:t>
            </a:r>
          </a:p>
          <a:p>
            <a:pPr lvl="1"/>
            <a:r>
              <a:rPr lang="en-US" dirty="0"/>
              <a:t>Weight ¼: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-differential identified observables</a:t>
            </a:r>
          </a:p>
          <a:p>
            <a:pPr lvl="1"/>
            <a:r>
              <a:rPr lang="en-US" dirty="0"/>
              <a:t>Reduced weight: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&gt; 1.5 GeV (</a:t>
            </a:r>
            <a:r>
              <a:rPr lang="en-US" dirty="0" err="1">
                <a:latin typeface="Symbol" panose="05050102010706020507" pitchFamily="18" charset="2"/>
              </a:rPr>
              <a:t>p</a:t>
            </a:r>
            <a:r>
              <a:rPr lang="en-US" dirty="0" err="1"/>
              <a:t>+K</a:t>
            </a:r>
            <a:r>
              <a:rPr lang="en-US" dirty="0"/>
              <a:t>) and centrality &gt; 50%</a:t>
            </a:r>
          </a:p>
          <a:p>
            <a:pPr lvl="1"/>
            <a:endParaRPr lang="en-US" sz="400" dirty="0"/>
          </a:p>
          <a:p>
            <a:r>
              <a:rPr lang="en-US" dirty="0"/>
              <a:t>With weighting cross section comes out correctly</a:t>
            </a:r>
          </a:p>
          <a:p>
            <a:pPr lvl="1"/>
            <a:r>
              <a:rPr lang="en-US" dirty="0"/>
              <a:t>Broader uncertainties: reflect less `trust’ due to weighting</a:t>
            </a:r>
          </a:p>
          <a:p>
            <a:r>
              <a:rPr lang="en-US" dirty="0"/>
              <a:t>Also: description of data not much worse with smaller width</a:t>
            </a:r>
          </a:p>
          <a:p>
            <a:pPr lvl="1"/>
            <a:r>
              <a:rPr lang="en-US" dirty="0"/>
              <a:t>Important that Bayes factor is an addition of many (correlated!) data points</a:t>
            </a:r>
          </a:p>
          <a:p>
            <a:pPr lvl="1">
              <a:buClr>
                <a:schemeClr val="accent6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972B8A-85A9-4E40-869C-D4A856E570AA}"/>
              </a:ext>
            </a:extLst>
          </p:cNvPr>
          <p:cNvCxnSpPr/>
          <p:nvPr/>
        </p:nvCxnSpPr>
        <p:spPr>
          <a:xfrm flipV="1">
            <a:off x="1295400" y="1219200"/>
            <a:ext cx="5791200" cy="7620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2225E6-AD18-49F2-A031-FA01428D4E3D}"/>
              </a:ext>
            </a:extLst>
          </p:cNvPr>
          <p:cNvGrpSpPr/>
          <p:nvPr/>
        </p:nvGrpSpPr>
        <p:grpSpPr>
          <a:xfrm>
            <a:off x="0" y="6156325"/>
            <a:ext cx="2935249" cy="701675"/>
            <a:chOff x="5715000" y="666518"/>
            <a:chExt cx="3392449" cy="9144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D0AB86A-25AC-44FE-94C0-00F9A942BE24}"/>
                </a:ext>
              </a:extLst>
            </p:cNvPr>
            <p:cNvSpPr/>
            <p:nvPr/>
          </p:nvSpPr>
          <p:spPr>
            <a:xfrm>
              <a:off x="5715000" y="666518"/>
              <a:ext cx="3392449" cy="9144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B89A5D2-7D2B-4668-B903-516F47E08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41394" y="674102"/>
              <a:ext cx="3266055" cy="830887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520B9A7-5110-44D0-9EB8-581F52B8DFF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32834" y="1864040"/>
            <a:ext cx="3935248" cy="4152695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DFF0AD4-431A-4199-B8E2-2ECD47500F50}"/>
              </a:ext>
            </a:extLst>
          </p:cNvPr>
          <p:cNvCxnSpPr>
            <a:cxnSpLocks/>
          </p:cNvCxnSpPr>
          <p:nvPr/>
        </p:nvCxnSpPr>
        <p:spPr>
          <a:xfrm>
            <a:off x="6477000" y="1738450"/>
            <a:ext cx="4191000" cy="1938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CF53335-1B8C-4675-AABD-E5BB6AE7C791}"/>
              </a:ext>
            </a:extLst>
          </p:cNvPr>
          <p:cNvCxnSpPr>
            <a:cxnSpLocks/>
          </p:cNvCxnSpPr>
          <p:nvPr/>
        </p:nvCxnSpPr>
        <p:spPr>
          <a:xfrm>
            <a:off x="6705600" y="2170113"/>
            <a:ext cx="2730978" cy="13375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DA1C11E-EF86-47DF-B8E5-D7C50C51D9AE}"/>
              </a:ext>
            </a:extLst>
          </p:cNvPr>
          <p:cNvCxnSpPr>
            <a:cxnSpLocks/>
          </p:cNvCxnSpPr>
          <p:nvPr/>
        </p:nvCxnSpPr>
        <p:spPr>
          <a:xfrm flipV="1">
            <a:off x="6629400" y="3940387"/>
            <a:ext cx="2286000" cy="9364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D6F16F52-9C93-4922-BB41-7FEDF20D4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2103" y="92202"/>
            <a:ext cx="2834178" cy="152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29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CFBEB-6653-CDF7-E4AD-6095D19CA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B6AEB-1E34-A7EA-CE9E-6DCD2050E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dirty="0"/>
              <a:t>Four simple examples</a:t>
            </a:r>
            <a:endParaRPr lang="en-US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CC75E-A929-7AE9-C23E-529E78724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438400"/>
            <a:ext cx="4876800" cy="4781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What’s the likelihood?</a:t>
            </a:r>
          </a:p>
          <a:p>
            <a:pPr marL="457200" indent="-457200">
              <a:buFont typeface="+mj-lt"/>
              <a:buAutoNum type="arabicPeriod"/>
            </a:pPr>
            <a:endParaRPr lang="en-US" sz="2200" dirty="0"/>
          </a:p>
          <a:p>
            <a:pPr marL="749808" lvl="1" indent="-457200">
              <a:buFont typeface="+mj-lt"/>
              <a:buAutoNum type="arabicPeriod"/>
            </a:pPr>
            <a:r>
              <a:rPr lang="en-US" sz="2000" dirty="0"/>
              <a:t>For uncorrelated uncertainties?</a:t>
            </a:r>
          </a:p>
          <a:p>
            <a:pPr marL="932688" lvl="2" indent="-457200"/>
            <a:r>
              <a:rPr lang="en-US" sz="1600" dirty="0"/>
              <a:t>0.325</a:t>
            </a:r>
          </a:p>
          <a:p>
            <a:pPr marL="749808" lvl="1" indent="-457200">
              <a:buFont typeface="+mj-lt"/>
              <a:buAutoNum type="arabicPeriod"/>
            </a:pPr>
            <a:r>
              <a:rPr lang="en-US" sz="2000" dirty="0"/>
              <a:t>If 1 &amp; 2 are fully correlated?</a:t>
            </a:r>
          </a:p>
          <a:p>
            <a:pPr marL="932688" lvl="2" indent="-457200"/>
            <a:r>
              <a:rPr lang="en-US" sz="1600" dirty="0"/>
              <a:t>Ill defined / infinity</a:t>
            </a:r>
          </a:p>
          <a:p>
            <a:pPr marL="749808" lvl="1" indent="-457200">
              <a:buFont typeface="+mj-lt"/>
              <a:buAutoNum type="arabicPeriod"/>
            </a:pPr>
            <a:r>
              <a:rPr lang="en-US" sz="2000" dirty="0"/>
              <a:t>If 1 &amp; 3 are fully correlated?</a:t>
            </a:r>
          </a:p>
          <a:p>
            <a:pPr marL="932688" lvl="2" indent="-457200"/>
            <a:r>
              <a:rPr lang="en-US" sz="1600" dirty="0"/>
              <a:t>Ill defined / zero</a:t>
            </a:r>
          </a:p>
          <a:p>
            <a:pPr marL="749808" lvl="1" indent="-457200">
              <a:buFont typeface="+mj-lt"/>
              <a:buAutoNum type="arabicPeriod"/>
            </a:pPr>
            <a:r>
              <a:rPr lang="en-US" sz="2000" dirty="0"/>
              <a:t>For a realistic covariance matrix?</a:t>
            </a:r>
          </a:p>
          <a:p>
            <a:pPr marL="932688" lvl="2" indent="-457200"/>
            <a:r>
              <a:rPr lang="en-US" sz="1600" dirty="0"/>
              <a:t>1.439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47B6EE86-1301-C4B1-B598-2C3C97C6B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14</a:t>
            </a:fld>
            <a:r>
              <a:rPr lang="nl-NL" dirty="0"/>
              <a:t>/24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118C35-3EC7-28E6-3566-440A3C07C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8424" y="3205269"/>
            <a:ext cx="3807425" cy="263891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C06A41B-E852-8187-7291-F11D91B8A6FC}"/>
              </a:ext>
            </a:extLst>
          </p:cNvPr>
          <p:cNvGrpSpPr/>
          <p:nvPr/>
        </p:nvGrpSpPr>
        <p:grpSpPr>
          <a:xfrm>
            <a:off x="7614245" y="-5694"/>
            <a:ext cx="4577755" cy="1735187"/>
            <a:chOff x="5715000" y="381000"/>
            <a:chExt cx="3392449" cy="119991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9B2561-F07E-9875-592B-CA43BBF8B4D4}"/>
                </a:ext>
              </a:extLst>
            </p:cNvPr>
            <p:cNvSpPr/>
            <p:nvPr/>
          </p:nvSpPr>
          <p:spPr>
            <a:xfrm>
              <a:off x="5715000" y="381000"/>
              <a:ext cx="3392449" cy="11999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F385EFA-5D25-7084-D147-3B9C35721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41394" y="750031"/>
              <a:ext cx="3266055" cy="83088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B729197-4419-2815-03DE-6A46FD9E0C86}"/>
                </a:ext>
              </a:extLst>
            </p:cNvPr>
            <p:cNvSpPr txBox="1"/>
            <p:nvPr/>
          </p:nvSpPr>
          <p:spPr>
            <a:xfrm>
              <a:off x="5786718" y="415540"/>
              <a:ext cx="2514600" cy="281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Bayes theorem: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ABCCA90-CA0F-E302-C1CF-CE83086460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7400" y="3205269"/>
            <a:ext cx="2259930" cy="217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17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9A1BC-3DB3-BA1F-848A-257F73A6F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E82C-5BE5-3E64-44C0-B95ACB6AC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dirty="0"/>
              <a:t>A real example: mean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endParaRPr lang="en-US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87339-3637-885F-A3DB-7CB27101C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438400"/>
            <a:ext cx="5943600" cy="4781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800" dirty="0"/>
              <a:t>Most analyses likely follow the `Nature Physics’ approach</a:t>
            </a:r>
            <a:r>
              <a:rPr lang="en-US" sz="1800" dirty="0">
                <a:solidFill>
                  <a:srgbClr val="C00000"/>
                </a:solidFill>
              </a:rPr>
              <a:t>*</a:t>
            </a:r>
          </a:p>
          <a:p>
            <a:pPr marL="749808" lvl="1" indent="-457200"/>
            <a:r>
              <a:rPr lang="en-US" dirty="0"/>
              <a:t>Only correlations between equal observables</a:t>
            </a:r>
          </a:p>
          <a:p>
            <a:pPr marL="932688" lvl="2" indent="-457200"/>
            <a:r>
              <a:rPr lang="en-US" dirty="0"/>
              <a:t>If </a:t>
            </a:r>
            <a:r>
              <a:rPr lang="en-US" dirty="0" err="1"/>
              <a:t>subobservables</a:t>
            </a:r>
            <a:r>
              <a:rPr lang="en-US" dirty="0"/>
              <a:t> differ: multiply by 80%</a:t>
            </a:r>
          </a:p>
          <a:p>
            <a:pPr marL="749808" lvl="1" indent="-457200"/>
            <a:r>
              <a:rPr lang="en-US" dirty="0"/>
              <a:t>Covariance between two centralities:</a:t>
            </a:r>
          </a:p>
          <a:p>
            <a:pPr marL="749808" lvl="1" indent="-457200"/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Likely not very realistic for many observables…</a:t>
            </a:r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For e.g. mean </a:t>
            </a:r>
            <a:r>
              <a:rPr lang="en-US" sz="1800" dirty="0" err="1"/>
              <a:t>p</a:t>
            </a:r>
            <a:r>
              <a:rPr lang="en-US" sz="1800" baseline="-25000" dirty="0" err="1"/>
              <a:t>T</a:t>
            </a:r>
            <a:r>
              <a:rPr lang="en-US" sz="1800" dirty="0"/>
              <a:t> it really matters:</a:t>
            </a:r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500" dirty="0"/>
              <a:t>Changes bulk viscosity beyond uncertainty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CB7BFEE7-C698-83AA-CEC9-09EC2F957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15</a:t>
            </a:fld>
            <a:r>
              <a:rPr lang="nl-NL" dirty="0"/>
              <a:t>/24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FF932A-6903-028D-D6BD-1B0AB7DC7827}"/>
              </a:ext>
            </a:extLst>
          </p:cNvPr>
          <p:cNvSpPr txBox="1"/>
          <p:nvPr/>
        </p:nvSpPr>
        <p:spPr>
          <a:xfrm>
            <a:off x="0" y="6433664"/>
            <a:ext cx="929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Jonah E. Bernhard, J. Scott Moreland &amp; Steffen A. Bass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Bayesian estimation of the specific shear and bulk viscosity of quark–gluon plasma (Nature Physics, 2019)</a:t>
            </a:r>
          </a:p>
          <a:p>
            <a:r>
              <a:rPr lang="en-GB" sz="1100" dirty="0">
                <a:solidFill>
                  <a:srgbClr val="C00000"/>
                </a:solidFill>
                <a:latin typeface="Tw Cen MT" pitchFamily="34" charset="0"/>
              </a:rPr>
              <a:t>*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“for which we assume a reasonable correlation structure,”</a:t>
            </a:r>
          </a:p>
        </p:txBody>
      </p:sp>
      <p:pic>
        <p:nvPicPr>
          <p:cNvPr id="7" name="Picture 6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D715F054-63B3-F59F-3F59-960BDFCF17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189" y="3264171"/>
            <a:ext cx="6218823" cy="3034786"/>
          </a:xfrm>
          <a:prstGeom prst="rect">
            <a:avLst/>
          </a:prstGeom>
        </p:spPr>
      </p:pic>
      <p:pic>
        <p:nvPicPr>
          <p:cNvPr id="10" name="Picture 9" descr="A graph of covid-19&#10;&#10;AI-generated content may be incorrect.">
            <a:extLst>
              <a:ext uri="{FF2B5EF4-FFF2-40B4-BE49-F238E27FC236}">
                <a16:creationId xmlns:a16="http://schemas.microsoft.com/office/drawing/2014/main" id="{5156063A-779C-D207-E178-C5B6BEF524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-1859"/>
            <a:ext cx="2447613" cy="2024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BE0596-E3EF-DDC1-7528-CFF03E5FE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0" y="3597892"/>
            <a:ext cx="1267259" cy="3381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E17AB7-DB8F-FDC8-0BDC-50CDBCEB7D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000" y="-8209"/>
            <a:ext cx="2157915" cy="186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934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BA728-27DB-B413-BA10-04B1514F0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A1466-653A-EC61-DE07-E0966F859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41" y="152400"/>
            <a:ext cx="8458200" cy="1295082"/>
          </a:xfrm>
        </p:spPr>
        <p:txBody>
          <a:bodyPr>
            <a:normAutofit/>
          </a:bodyPr>
          <a:lstStyle/>
          <a:p>
            <a:r>
              <a:rPr lang="nl-NL" sz="3600" dirty="0"/>
              <a:t>Bayes </a:t>
            </a:r>
            <a:r>
              <a:rPr lang="nl-NL" sz="3600" dirty="0" err="1"/>
              <a:t>theorem</a:t>
            </a:r>
            <a:r>
              <a:rPr lang="nl-NL" sz="3600" dirty="0"/>
              <a:t>: </a:t>
            </a:r>
            <a:r>
              <a:rPr lang="nl-NL" sz="3600" dirty="0" err="1"/>
              <a:t>three</a:t>
            </a:r>
            <a:r>
              <a:rPr lang="nl-NL" sz="3600" dirty="0"/>
              <a:t> </a:t>
            </a:r>
            <a:r>
              <a:rPr lang="nl-NL" sz="3600" dirty="0" err="1"/>
              <a:t>words</a:t>
            </a:r>
            <a:r>
              <a:rPr lang="nl-NL" sz="3600" dirty="0"/>
              <a:t> of </a:t>
            </a:r>
            <a:r>
              <a:rPr lang="nl-NL" sz="3600" dirty="0" err="1"/>
              <a:t>caution</a:t>
            </a:r>
            <a:endParaRPr lang="nl-NL" sz="2600" dirty="0">
              <a:solidFill>
                <a:schemeClr val="accent5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4F7DC6-D2B3-3911-45EA-B19A50E42849}"/>
              </a:ext>
            </a:extLst>
          </p:cNvPr>
          <p:cNvSpPr txBox="1"/>
          <p:nvPr/>
        </p:nvSpPr>
        <p:spPr>
          <a:xfrm>
            <a:off x="2732095" y="1903666"/>
            <a:ext cx="33368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w Cen MT" pitchFamily="34" charset="0"/>
              </a:rPr>
              <a:t>Duke nature physics, 2018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82B5B01A-2559-5A71-3982-831F3B7A2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83656" y="6462755"/>
            <a:ext cx="1312025" cy="365125"/>
          </a:xfrm>
        </p:spPr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16</a:t>
            </a:fld>
            <a:r>
              <a:rPr lang="nl-NL" dirty="0"/>
              <a:t>/24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47504909-D45F-9C6A-B615-B7F487795D3B}"/>
              </a:ext>
            </a:extLst>
          </p:cNvPr>
          <p:cNvSpPr txBox="1">
            <a:spLocks/>
          </p:cNvSpPr>
          <p:nvPr/>
        </p:nvSpPr>
        <p:spPr>
          <a:xfrm>
            <a:off x="1034893" y="4559824"/>
            <a:ext cx="10756103" cy="3569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rgbClr val="C00000"/>
                </a:solidFill>
              </a:rPr>
              <a:t>First lesson:</a:t>
            </a:r>
            <a:endParaRPr lang="en-US" sz="2600" b="0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Be careful with many data points that `pull’ the Bayes factor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Are really all </a:t>
            </a:r>
            <a:r>
              <a:rPr lang="en-US" sz="1800" b="0" i="1" dirty="0"/>
              <a:t>known and unknown </a:t>
            </a:r>
            <a:r>
              <a:rPr lang="en-US" sz="1800" b="0" dirty="0"/>
              <a:t>uncertainties included in the covariance matrix? Including correlations?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555EBE-78CE-6575-D504-539EAEFDA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775" y="2281995"/>
            <a:ext cx="1119163" cy="16283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9EAFF7-77A7-66B1-33D1-CDBD54DDC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717" y="2273591"/>
            <a:ext cx="1114048" cy="16295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2B6642-9C09-9373-0A66-ED74085114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1287" y="2264534"/>
            <a:ext cx="1287356" cy="17872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CF6483-5AA4-FF1C-15A6-45CAE5DBBF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6918" y="2220346"/>
            <a:ext cx="1724044" cy="152242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A4137BD-B881-2A00-212A-7C3D96C79C11}"/>
              </a:ext>
            </a:extLst>
          </p:cNvPr>
          <p:cNvSpPr txBox="1"/>
          <p:nvPr/>
        </p:nvSpPr>
        <p:spPr>
          <a:xfrm>
            <a:off x="1016090" y="1959617"/>
            <a:ext cx="13233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w Cen MT" pitchFamily="34" charset="0"/>
              </a:rPr>
              <a:t>Duke + OSU, 2016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EA96B2-B670-841F-9794-EABC3135F11F}"/>
              </a:ext>
            </a:extLst>
          </p:cNvPr>
          <p:cNvSpPr txBox="1"/>
          <p:nvPr/>
        </p:nvSpPr>
        <p:spPr>
          <a:xfrm>
            <a:off x="4741857" y="1869295"/>
            <a:ext cx="18128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w Cen MT" pitchFamily="34" charset="0"/>
              </a:rPr>
              <a:t>Trajectum</a:t>
            </a:r>
            <a:r>
              <a:rPr lang="en-US" sz="1100" dirty="0">
                <a:latin typeface="Tw Cen MT" pitchFamily="34" charset="0"/>
              </a:rPr>
              <a:t>, 2020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CF7FB6-20CC-471F-D962-607AEFD9ABD2}"/>
              </a:ext>
            </a:extLst>
          </p:cNvPr>
          <p:cNvSpPr txBox="1"/>
          <p:nvPr/>
        </p:nvSpPr>
        <p:spPr>
          <a:xfrm>
            <a:off x="7096099" y="1844941"/>
            <a:ext cx="33368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w Cen MT" pitchFamily="34" charset="0"/>
              </a:rPr>
              <a:t>JETSCAPE, 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62DBBE-FA96-F2D9-5646-DEC3DDE8D98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7606" y="2165767"/>
            <a:ext cx="1844246" cy="19461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0C9DF1-2729-EB2D-9B83-B7D25D339D04}"/>
              </a:ext>
            </a:extLst>
          </p:cNvPr>
          <p:cNvSpPr txBox="1"/>
          <p:nvPr/>
        </p:nvSpPr>
        <p:spPr>
          <a:xfrm>
            <a:off x="8843795" y="1795810"/>
            <a:ext cx="18128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w Cen MT" pitchFamily="34" charset="0"/>
              </a:rPr>
              <a:t>Trajectum</a:t>
            </a:r>
            <a:r>
              <a:rPr lang="en-US" sz="1100" dirty="0">
                <a:latin typeface="Tw Cen MT" pitchFamily="34" charset="0"/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906882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27E14-A03E-305A-789D-D758EC201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A3756-35DD-EB7C-19AC-30F418FDC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272" y="2043782"/>
            <a:ext cx="6705600" cy="4781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rgbClr val="C00000"/>
                </a:solidFill>
              </a:rPr>
              <a:t>Second: </a:t>
            </a:r>
            <a:r>
              <a:rPr lang="en-US" sz="2200" dirty="0"/>
              <a:t>does the model capture all the (relevant) physics?</a:t>
            </a:r>
          </a:p>
          <a:p>
            <a:pPr marL="749808" lvl="1" indent="-457200"/>
            <a:r>
              <a:rPr lang="en-US" sz="2000" dirty="0"/>
              <a:t>In practice always compromise between</a:t>
            </a:r>
            <a:br>
              <a:rPr lang="en-US" sz="2000" dirty="0"/>
            </a:br>
            <a:r>
              <a:rPr lang="en-US" sz="2000" dirty="0"/>
              <a:t>computational cost and completeness of the model</a:t>
            </a:r>
          </a:p>
          <a:p>
            <a:pPr marL="749808" lvl="1" indent="-457200"/>
            <a:endParaRPr lang="en-US" sz="2000" dirty="0"/>
          </a:p>
          <a:p>
            <a:pPr marL="749808" lvl="1" indent="-457200"/>
            <a:endParaRPr lang="en-US" sz="2200" dirty="0"/>
          </a:p>
          <a:p>
            <a:pPr marL="0" indent="0">
              <a:buNone/>
            </a:pPr>
            <a:r>
              <a:rPr lang="en-US" sz="2200" dirty="0">
                <a:solidFill>
                  <a:srgbClr val="C00000"/>
                </a:solidFill>
              </a:rPr>
              <a:t>Hints can be seen in correlation matrix</a:t>
            </a:r>
          </a:p>
          <a:p>
            <a:pPr marL="749808" lvl="1" indent="-457200"/>
            <a:r>
              <a:rPr lang="en-US" sz="2000" dirty="0"/>
              <a:t>When `fixing’ one parameter this affects all other (correlated!) parameters</a:t>
            </a:r>
          </a:p>
          <a:p>
            <a:pPr marL="749808" lvl="1" indent="-457200"/>
            <a:r>
              <a:rPr lang="en-US" sz="2000" dirty="0"/>
              <a:t>`Posterior’ density unreliable if `artificially’ restricting a relevant parameter</a:t>
            </a:r>
          </a:p>
          <a:p>
            <a:pPr marL="749808" lvl="1" indent="-457200"/>
            <a:r>
              <a:rPr lang="en-US" sz="2200" dirty="0"/>
              <a:t>Meaning of `relevant’ depends on computation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6DD432B-9945-7183-6563-3D5F4C309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17</a:t>
            </a:fld>
            <a:r>
              <a:rPr lang="nl-NL" dirty="0"/>
              <a:t>/24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2FD31A0-84B9-F329-EB53-4567C233F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40" y="152400"/>
            <a:ext cx="10895059" cy="1295082"/>
          </a:xfrm>
        </p:spPr>
        <p:txBody>
          <a:bodyPr>
            <a:normAutofit/>
          </a:bodyPr>
          <a:lstStyle/>
          <a:p>
            <a:r>
              <a:rPr lang="nl-NL" sz="3600" dirty="0"/>
              <a:t>Bayes </a:t>
            </a:r>
            <a:r>
              <a:rPr lang="nl-NL" sz="3600" dirty="0" err="1"/>
              <a:t>theorem</a:t>
            </a:r>
            <a:r>
              <a:rPr lang="nl-NL" sz="3600" dirty="0"/>
              <a:t>: </a:t>
            </a:r>
            <a:r>
              <a:rPr lang="nl-NL" sz="3600" dirty="0" err="1"/>
              <a:t>three</a:t>
            </a:r>
            <a:r>
              <a:rPr lang="nl-NL" sz="3600" dirty="0"/>
              <a:t> </a:t>
            </a:r>
            <a:r>
              <a:rPr lang="nl-NL" sz="3600" dirty="0" err="1"/>
              <a:t>words</a:t>
            </a:r>
            <a:r>
              <a:rPr lang="nl-NL" sz="3600" dirty="0"/>
              <a:t> of </a:t>
            </a:r>
            <a:r>
              <a:rPr lang="nl-NL" sz="3600" dirty="0" err="1"/>
              <a:t>caution</a:t>
            </a:r>
            <a:endParaRPr lang="nl-NL" sz="2600" dirty="0">
              <a:solidFill>
                <a:schemeClr val="accent5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F90C3E1-3E2A-6716-6A70-CDF2A52CA72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9001" y="1828799"/>
            <a:ext cx="4953000" cy="461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21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8C77A-F178-C6A6-96FF-B1984477B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9110B-7CEB-AD1A-3181-54426E579E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3998" y="4905301"/>
            <a:ext cx="4988879" cy="15544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700" dirty="0">
                <a:solidFill>
                  <a:srgbClr val="FFFFFF"/>
                </a:solidFill>
              </a:rPr>
              <a:t>Experimental observables: </a:t>
            </a:r>
            <a:r>
              <a:rPr lang="en-US" sz="3700" i="1" dirty="0">
                <a:solidFill>
                  <a:srgbClr val="FFFFFF"/>
                </a:solidFill>
              </a:rPr>
              <a:t>a wealth of data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B65F5B54-C5E1-BB1D-F362-F4C37A4B7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1A58DBF-7C61-4997-9886-539CDC07A38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/24</a:t>
            </a:r>
          </a:p>
        </p:txBody>
      </p:sp>
      <p:pic>
        <p:nvPicPr>
          <p:cNvPr id="18" name="Picture 17" descr="A picture containing ball&#10;&#10;Description automatically generated">
            <a:extLst>
              <a:ext uri="{FF2B5EF4-FFF2-40B4-BE49-F238E27FC236}">
                <a16:creationId xmlns:a16="http://schemas.microsoft.com/office/drawing/2014/main" id="{A005AD8C-B108-7B0A-DBB9-DBA96E4633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761" y="4165385"/>
            <a:ext cx="528288" cy="552942"/>
          </a:xfrm>
          <a:prstGeom prst="rect">
            <a:avLst/>
          </a:prstGeom>
        </p:spPr>
      </p:pic>
      <p:pic>
        <p:nvPicPr>
          <p:cNvPr id="20" name="Picture 19" descr="A picture containing sweet, ball&#10;&#10;Description automatically generated">
            <a:extLst>
              <a:ext uri="{FF2B5EF4-FFF2-40B4-BE49-F238E27FC236}">
                <a16:creationId xmlns:a16="http://schemas.microsoft.com/office/drawing/2014/main" id="{0297AF41-82AC-F486-9792-BED8F93F73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854" y="4090687"/>
            <a:ext cx="690248" cy="7224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A78F9B-5A48-082D-6A09-AE1471D6E9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563" y="0"/>
            <a:ext cx="11790436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BD76A26-FCD3-BF8C-E367-62A96D93725C}"/>
              </a:ext>
            </a:extLst>
          </p:cNvPr>
          <p:cNvSpPr txBox="1"/>
          <p:nvPr/>
        </p:nvSpPr>
        <p:spPr>
          <a:xfrm>
            <a:off x="-1" y="0"/>
            <a:ext cx="1154625" cy="34471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r>
              <a:rPr lang="en-US" sz="2000" i="1" dirty="0">
                <a:latin typeface="Times" panose="02020603050405020304" pitchFamily="18" charset="0"/>
                <a:cs typeface="Times" panose="02020603050405020304" pitchFamily="18" charset="0"/>
              </a:rPr>
              <a:t>Posterior</a:t>
            </a:r>
            <a:endParaRPr lang="en-US" sz="2000" i="1" baseline="-25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783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dirty="0"/>
              <a:t>The neutron skin - posterior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957557"/>
            <a:ext cx="7848600" cy="4781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700" dirty="0"/>
              <a:t>Three parameters are most sensitive to the neutron skin:</a:t>
            </a:r>
          </a:p>
          <a:p>
            <a:pPr marL="749808" lvl="1" indent="-457200"/>
            <a:r>
              <a:rPr lang="en-US" sz="1300" dirty="0"/>
              <a:t>The nucleon width and the Trento parameters </a:t>
            </a:r>
            <a:r>
              <a:rPr lang="en-US" sz="1300" i="1" dirty="0">
                <a:latin typeface="Times" panose="02020603050405020304" pitchFamily="18" charset="0"/>
                <a:cs typeface="Times" panose="02020603050405020304" pitchFamily="18" charset="0"/>
              </a:rPr>
              <a:t>p</a:t>
            </a:r>
            <a:r>
              <a:rPr lang="en-US" sz="1300" dirty="0"/>
              <a:t> and </a:t>
            </a:r>
            <a:r>
              <a:rPr lang="en-US" sz="1300" i="1" dirty="0">
                <a:latin typeface="Times" panose="02020603050405020304" pitchFamily="18" charset="0"/>
                <a:cs typeface="Times" panose="02020603050405020304" pitchFamily="18" charset="0"/>
              </a:rPr>
              <a:t>q</a:t>
            </a:r>
          </a:p>
          <a:p>
            <a:pPr marL="749808" lvl="1" indent="-457200"/>
            <a:r>
              <a:rPr lang="en-US" sz="1300" dirty="0"/>
              <a:t>Small correlation with width (cross section is highly sensitive to </a:t>
            </a:r>
            <a:r>
              <a:rPr lang="en-US" sz="1300" i="1" dirty="0">
                <a:latin typeface="Times" panose="02020603050405020304" pitchFamily="18" charset="0"/>
                <a:cs typeface="Times" panose="02020603050405020304" pitchFamily="18" charset="0"/>
              </a:rPr>
              <a:t>w</a:t>
            </a:r>
            <a:r>
              <a:rPr lang="en-US" sz="1300" dirty="0"/>
              <a:t>)</a:t>
            </a:r>
          </a:p>
          <a:p>
            <a:pPr marL="749808" lvl="1" indent="-457200"/>
            <a:r>
              <a:rPr lang="en-US" sz="1300" dirty="0"/>
              <a:t>Very strong anticorrelation with </a:t>
            </a:r>
            <a:r>
              <a:rPr lang="en-US" sz="1300" i="1" dirty="0">
                <a:latin typeface="Times" panose="02020603050405020304" pitchFamily="18" charset="0"/>
                <a:cs typeface="Times" panose="02020603050405020304" pitchFamily="18" charset="0"/>
              </a:rPr>
              <a:t>p</a:t>
            </a:r>
            <a:r>
              <a:rPr lang="en-US" sz="1300" dirty="0"/>
              <a:t>; centrality dependence is important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19</a:t>
            </a:fld>
            <a:r>
              <a:rPr lang="nl-NL" dirty="0"/>
              <a:t>/24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853ECC-51AD-9584-34DB-BC37B38E75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390" y="65532"/>
            <a:ext cx="3448525" cy="32110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892FA6-6F92-7EF4-68EE-4C2A420721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596"/>
            <a:ext cx="3422732" cy="31095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DB2BD01-A8FF-4121-E013-077297CEF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3161" y="3350310"/>
            <a:ext cx="3371959" cy="30538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E22BA80-6F9D-10DE-7178-34662DDB6AF3}"/>
              </a:ext>
            </a:extLst>
          </p:cNvPr>
          <p:cNvGrpSpPr/>
          <p:nvPr/>
        </p:nvGrpSpPr>
        <p:grpSpPr>
          <a:xfrm>
            <a:off x="0" y="-8720"/>
            <a:ext cx="4648200" cy="475235"/>
            <a:chOff x="7543800" y="-18035"/>
            <a:chExt cx="4648200" cy="4752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9A68589-2265-AE98-BF9B-AB07749948D4}"/>
                </a:ext>
              </a:extLst>
            </p:cNvPr>
            <p:cNvSpPr/>
            <p:nvPr/>
          </p:nvSpPr>
          <p:spPr>
            <a:xfrm>
              <a:off x="7543800" y="0"/>
              <a:ext cx="46482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CF5177E-5E29-161E-FC63-8A9F98AB5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458200" y="1340"/>
              <a:ext cx="3657600" cy="33275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488F82-17C4-4A8B-9211-5DF332C71877}"/>
                </a:ext>
              </a:extLst>
            </p:cNvPr>
            <p:cNvSpPr txBox="1"/>
            <p:nvPr/>
          </p:nvSpPr>
          <p:spPr>
            <a:xfrm>
              <a:off x="7543800" y="-18035"/>
              <a:ext cx="8538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Trento: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4120747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65FEB-F26D-EEFB-9570-DE0848300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50BEE-DC22-6C15-39D1-2FD5D59D2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dirty="0"/>
              <a:t>Bayes theorem is about uncertainties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5E70E-6A96-F348-1955-2B12CF80C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199" y="1957557"/>
            <a:ext cx="6395045" cy="4781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A mathematical theorem with three basic ingredients: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A (physics) model with experimental data</a:t>
            </a:r>
            <a:br>
              <a:rPr lang="en-US" sz="1800" dirty="0"/>
            </a:br>
            <a:r>
              <a:rPr lang="en-US" sz="1800" dirty="0"/>
              <a:t>	</a:t>
            </a:r>
            <a:r>
              <a:rPr lang="en-US" sz="1600" dirty="0"/>
              <a:t>Parameter posterior not realistic if model is not realistic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Prior probability</a:t>
            </a:r>
            <a:br>
              <a:rPr lang="en-US" sz="1800" dirty="0"/>
            </a:br>
            <a:r>
              <a:rPr lang="en-US" sz="1600" dirty="0"/>
              <a:t>	Often more relevant than one would wish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Uncertainties:</a:t>
            </a:r>
          </a:p>
          <a:p>
            <a:pPr marL="749808" lvl="1" indent="-457200">
              <a:buFont typeface="+mj-lt"/>
              <a:buAutoNum type="arabicPeriod"/>
            </a:pPr>
            <a:r>
              <a:rPr lang="en-US" sz="1600" dirty="0">
                <a:solidFill>
                  <a:srgbClr val="C00000"/>
                </a:solidFill>
              </a:rPr>
              <a:t>Statistical and emulator uncertainties are relatively easy</a:t>
            </a:r>
          </a:p>
          <a:p>
            <a:pPr marL="749808" lvl="1" indent="-457200">
              <a:buFont typeface="+mj-lt"/>
              <a:buAutoNum type="arabicPeriod"/>
            </a:pPr>
            <a:r>
              <a:rPr lang="en-US" sz="1600" dirty="0">
                <a:solidFill>
                  <a:srgbClr val="C00000"/>
                </a:solidFill>
              </a:rPr>
              <a:t>Correlated observables already significantly harder</a:t>
            </a:r>
          </a:p>
          <a:p>
            <a:pPr marL="749808" lvl="1" indent="-457200">
              <a:buFont typeface="+mj-lt"/>
              <a:buAutoNum type="arabicPeriod"/>
            </a:pPr>
            <a:r>
              <a:rPr lang="en-US" sz="1600" dirty="0">
                <a:solidFill>
                  <a:srgbClr val="C00000"/>
                </a:solidFill>
              </a:rPr>
              <a:t>Systematic (model) uncertainty often impossible to estimate</a:t>
            </a:r>
            <a:br>
              <a:rPr lang="en-US" sz="1600" dirty="0">
                <a:solidFill>
                  <a:srgbClr val="C00000"/>
                </a:solidFill>
              </a:rPr>
            </a:br>
            <a:r>
              <a:rPr lang="en-US" sz="1400" dirty="0">
                <a:solidFill>
                  <a:schemeClr val="accent5"/>
                </a:solidFill>
              </a:rPr>
              <a:t>	Becomes more relevant if emulator is more accurate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What happens if we have many parameters? Too few parameters? Too many data points? Too few datapoints?</a:t>
            </a:r>
          </a:p>
          <a:p>
            <a:pPr marL="0" indent="0">
              <a:buNone/>
            </a:pPr>
            <a:r>
              <a:rPr lang="en-US" sz="1600" b="1" dirty="0">
                <a:solidFill>
                  <a:schemeClr val="tx1"/>
                </a:solidFill>
              </a:rPr>
              <a:t>Can we trust our posterior? 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b="1" dirty="0">
                <a:solidFill>
                  <a:srgbClr val="C00000"/>
                </a:solidFill>
              </a:rPr>
              <a:t>Only with a realistic model (for data considered) and realistic uncertainty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8888970D-8BFC-F857-C5B0-F16431A5A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</a:t>
            </a:fld>
            <a:r>
              <a:rPr lang="nl-NL" dirty="0"/>
              <a:t>/24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6045340-49F0-0721-2ABF-531B85CBDC4C}"/>
              </a:ext>
            </a:extLst>
          </p:cNvPr>
          <p:cNvGrpSpPr/>
          <p:nvPr/>
        </p:nvGrpSpPr>
        <p:grpSpPr>
          <a:xfrm>
            <a:off x="7614245" y="1752600"/>
            <a:ext cx="4577755" cy="1735187"/>
            <a:chOff x="5715000" y="381000"/>
            <a:chExt cx="3392449" cy="119991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C2C397A-FDEC-105B-0944-CF5C048FAA3E}"/>
                </a:ext>
              </a:extLst>
            </p:cNvPr>
            <p:cNvSpPr/>
            <p:nvPr/>
          </p:nvSpPr>
          <p:spPr>
            <a:xfrm>
              <a:off x="5715000" y="381000"/>
              <a:ext cx="3392449" cy="11999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E47DEA0-4063-4C4D-62AC-5780192FB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41394" y="750031"/>
              <a:ext cx="3266055" cy="83088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642301-6450-027C-293C-7699A136E3D4}"/>
                </a:ext>
              </a:extLst>
            </p:cNvPr>
            <p:cNvSpPr txBox="1"/>
            <p:nvPr/>
          </p:nvSpPr>
          <p:spPr>
            <a:xfrm>
              <a:off x="5786718" y="415540"/>
              <a:ext cx="2514600" cy="281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Bayes theorem: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C90A423-78AF-5A30-AD5F-928663E0D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8597" y="3960518"/>
            <a:ext cx="3043721" cy="200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82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dirty="0"/>
              <a:t>The neutron skin – final result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355456"/>
            <a:ext cx="7848600" cy="4781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700" dirty="0"/>
              <a:t>Transform to neutron radius minus proton radius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500" dirty="0"/>
              <a:t>Final result consistent but smaller than PREX II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500" dirty="0"/>
              <a:t>Uncertainty is about 20% smaller than PREX II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500" dirty="0"/>
              <a:t>Cross section is crucially important, but also centrality dependence</a:t>
            </a:r>
          </a:p>
          <a:p>
            <a:pPr marL="749808" lvl="1" indent="-457200"/>
            <a:r>
              <a:rPr lang="en-US" sz="1300" dirty="0"/>
              <a:t>Important to vary Trento parameters in particular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20</a:t>
            </a:fld>
            <a:r>
              <a:rPr lang="nl-NL" dirty="0"/>
              <a:t>/24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85CA0E-8D09-4382-95F4-1BE2638BE136}"/>
              </a:ext>
            </a:extLst>
          </p:cNvPr>
          <p:cNvSpPr txBox="1"/>
          <p:nvPr/>
        </p:nvSpPr>
        <p:spPr>
          <a:xfrm>
            <a:off x="0" y="6427113"/>
            <a:ext cx="8763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PREX II, Accurate Determination of the Neutron Skin Thickness of </a:t>
            </a:r>
            <a:r>
              <a:rPr lang="en-US" sz="1100" baseline="30000" dirty="0">
                <a:solidFill>
                  <a:schemeClr val="bg1"/>
                </a:solidFill>
                <a:latin typeface="Tw Cen MT" pitchFamily="34" charset="0"/>
              </a:rPr>
              <a:t>208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Pb through Parity-Violation in Electron Scattering (2022)</a:t>
            </a:r>
          </a:p>
          <a:p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Baishan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Hu et al, Ab initio predictions link the neutron skin of 208Pb to nuclear forces (2021)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DB2BD01-A8FF-4121-E013-077297CEF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896" y="33091"/>
            <a:ext cx="2151020" cy="19481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8E01FA-A8A5-2093-4BB7-59D60A7AD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9000" y="2640883"/>
            <a:ext cx="4720321" cy="281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87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95D7F-6916-6462-9E7B-FEE7047FF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C2331-591F-E28E-4953-DB48C3223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06270"/>
            <a:ext cx="10442448" cy="430887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More recent progress: more precision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47424-2295-9BF8-8F58-8281215BE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635" y="1823145"/>
            <a:ext cx="9223775" cy="4781128"/>
          </a:xfrm>
        </p:spPr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buNone/>
            </a:pPr>
            <a:r>
              <a:rPr lang="en-US" sz="1800" dirty="0"/>
              <a:t>Slightly technical, message: with more precision a better (model) understanding is needed</a:t>
            </a:r>
          </a:p>
          <a:p>
            <a:pPr marL="0" indent="0">
              <a:lnSpc>
                <a:spcPct val="125000"/>
              </a:lnSpc>
              <a:buNone/>
            </a:pPr>
            <a:r>
              <a:rPr lang="en-US" sz="1800" dirty="0"/>
              <a:t>Forward (</a:t>
            </a:r>
            <a:r>
              <a:rPr lang="en-US" sz="1800" dirty="0">
                <a:solidFill>
                  <a:srgbClr val="00B050"/>
                </a:solidFill>
              </a:rPr>
              <a:t>E</a:t>
            </a:r>
            <a:r>
              <a:rPr lang="en-US" sz="1800" baseline="-25000" dirty="0">
                <a:solidFill>
                  <a:srgbClr val="00B050"/>
                </a:solidFill>
              </a:rPr>
              <a:t>T</a:t>
            </a:r>
            <a:r>
              <a:rPr lang="en-US" sz="1800" dirty="0"/>
              <a:t>) versus mid-rapidity (</a:t>
            </a:r>
            <a:r>
              <a:rPr lang="en-US" sz="1800" dirty="0" err="1">
                <a:solidFill>
                  <a:srgbClr val="C00000"/>
                </a:solidFill>
              </a:rPr>
              <a:t>Nch</a:t>
            </a:r>
            <a:r>
              <a:rPr lang="en-US" sz="1800" dirty="0"/>
              <a:t>)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Forward considered `better’ (ATLAS, lower spread)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Mid-rapidity closer to our model (boost invariant)</a:t>
            </a:r>
          </a:p>
          <a:p>
            <a:pPr marL="749808" lvl="1" indent="-457200">
              <a:lnSpc>
                <a:spcPct val="125000"/>
              </a:lnSpc>
            </a:pPr>
            <a:endParaRPr lang="en-US" dirty="0"/>
          </a:p>
          <a:p>
            <a:pPr marL="0" indent="0">
              <a:lnSpc>
                <a:spcPct val="125000"/>
              </a:lnSpc>
              <a:buNone/>
            </a:pPr>
            <a:endParaRPr lang="en-US" dirty="0"/>
          </a:p>
          <a:p>
            <a:pPr marL="0" indent="0">
              <a:lnSpc>
                <a:spcPct val="125000"/>
              </a:lnSpc>
              <a:buNone/>
            </a:pPr>
            <a:endParaRPr lang="en-US" dirty="0"/>
          </a:p>
          <a:p>
            <a:pPr marL="0" indent="0">
              <a:lnSpc>
                <a:spcPct val="125000"/>
              </a:lnSpc>
              <a:buNone/>
            </a:pPr>
            <a:endParaRPr lang="en-US" dirty="0"/>
          </a:p>
          <a:p>
            <a:pPr marL="0" indent="0">
              <a:lnSpc>
                <a:spcPct val="125000"/>
              </a:lnSpc>
              <a:buNone/>
            </a:pPr>
            <a:endParaRPr lang="en-US" dirty="0"/>
          </a:p>
        </p:txBody>
      </p:sp>
      <p:pic>
        <p:nvPicPr>
          <p:cNvPr id="5" name="Picture 4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46FE1043-972D-7947-8E61-40843045A0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9049"/>
            <a:ext cx="1874044" cy="1694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EF8B9A-2CF4-5904-067C-3B67270C3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6424" y="2971800"/>
            <a:ext cx="4292766" cy="33114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18DC1F-3D36-6C3B-460E-4903EF58818E}"/>
              </a:ext>
            </a:extLst>
          </p:cNvPr>
          <p:cNvSpPr/>
          <p:nvPr/>
        </p:nvSpPr>
        <p:spPr>
          <a:xfrm>
            <a:off x="10287000" y="2590800"/>
            <a:ext cx="45719" cy="28956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1F8376-18F8-E1BB-BFAC-D16578B73EC0}"/>
              </a:ext>
            </a:extLst>
          </p:cNvPr>
          <p:cNvSpPr/>
          <p:nvPr/>
        </p:nvSpPr>
        <p:spPr>
          <a:xfrm flipV="1">
            <a:off x="8382000" y="4038599"/>
            <a:ext cx="3352800" cy="4571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55CFA9-C6E1-F47C-2F43-09130A7334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58" y="3624129"/>
            <a:ext cx="2965663" cy="26811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2187B8F-BFDD-8F2D-3002-85EAE76B33E4}"/>
              </a:ext>
            </a:extLst>
          </p:cNvPr>
          <p:cNvSpPr txBox="1"/>
          <p:nvPr/>
        </p:nvSpPr>
        <p:spPr>
          <a:xfrm>
            <a:off x="4042176" y="4724400"/>
            <a:ext cx="3764281" cy="116955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1400" dirty="0" err="1"/>
              <a:t>Somewhat</a:t>
            </a:r>
            <a:r>
              <a:rPr lang="nl-NL" sz="1400" dirty="0"/>
              <a:t> </a:t>
            </a:r>
            <a:r>
              <a:rPr lang="nl-NL" sz="1400" dirty="0" err="1"/>
              <a:t>ironic</a:t>
            </a:r>
            <a:r>
              <a:rPr lang="nl-NL" sz="1400" dirty="0"/>
              <a:t>:</a:t>
            </a:r>
          </a:p>
          <a:p>
            <a:r>
              <a:rPr lang="nl-NL" sz="1400" dirty="0"/>
              <a:t>ATLAS </a:t>
            </a:r>
            <a:r>
              <a:rPr lang="nl-NL" sz="1400" dirty="0" err="1"/>
              <a:t>sees</a:t>
            </a:r>
            <a:r>
              <a:rPr lang="nl-NL" sz="1400" dirty="0"/>
              <a:t> big effect at </a:t>
            </a:r>
            <a:r>
              <a:rPr lang="nl-NL" sz="1400" dirty="0" err="1"/>
              <a:t>central</a:t>
            </a:r>
            <a:r>
              <a:rPr lang="nl-NL" sz="1400" dirty="0"/>
              <a:t> </a:t>
            </a:r>
            <a:r>
              <a:rPr lang="nl-NL" sz="1400" dirty="0" err="1"/>
              <a:t>collisions</a:t>
            </a:r>
            <a:endParaRPr lang="nl-NL" sz="1400" dirty="0"/>
          </a:p>
          <a:p>
            <a:r>
              <a:rPr lang="nl-NL" sz="1400" dirty="0" err="1"/>
              <a:t>Trajectum</a:t>
            </a:r>
            <a:r>
              <a:rPr lang="nl-NL" sz="1400" dirty="0"/>
              <a:t> has big effect at </a:t>
            </a:r>
            <a:r>
              <a:rPr lang="nl-NL" sz="1400" dirty="0" err="1"/>
              <a:t>peripheral</a:t>
            </a:r>
            <a:r>
              <a:rPr lang="nl-NL" sz="1400" dirty="0"/>
              <a:t> </a:t>
            </a:r>
            <a:r>
              <a:rPr lang="nl-NL" sz="1400" dirty="0" err="1"/>
              <a:t>collisions</a:t>
            </a:r>
            <a:endParaRPr lang="nl-NL" sz="1400" dirty="0"/>
          </a:p>
          <a:p>
            <a:endParaRPr lang="nl-NL" sz="1400" dirty="0"/>
          </a:p>
          <a:p>
            <a:r>
              <a:rPr lang="nl-NL" sz="1400" dirty="0" err="1"/>
              <a:t>Trajectum</a:t>
            </a:r>
            <a:r>
              <a:rPr lang="nl-NL" sz="1400" dirty="0"/>
              <a:t>: big effect </a:t>
            </a:r>
            <a:r>
              <a:rPr lang="nl-NL" sz="1400" dirty="0" err="1"/>
              <a:t>p</a:t>
            </a:r>
            <a:r>
              <a:rPr lang="nl-NL" sz="1400" baseline="-25000" dirty="0" err="1"/>
              <a:t>T</a:t>
            </a:r>
            <a:r>
              <a:rPr lang="nl-NL" sz="1400" dirty="0"/>
              <a:t> cut on </a:t>
            </a:r>
            <a:r>
              <a:rPr lang="nl-NL" sz="1400" dirty="0" err="1"/>
              <a:t>N</a:t>
            </a:r>
            <a:r>
              <a:rPr lang="nl-NL" sz="1400" baseline="-25000" dirty="0" err="1"/>
              <a:t>ch</a:t>
            </a:r>
            <a:r>
              <a:rPr lang="nl-NL" sz="1400" dirty="0"/>
              <a:t> (</a:t>
            </a:r>
            <a:r>
              <a:rPr lang="nl-NL" sz="1400" dirty="0" err="1"/>
              <a:t>purple</a:t>
            </a:r>
            <a:r>
              <a:rPr lang="nl-NL" sz="1400" dirty="0"/>
              <a:t>)</a:t>
            </a:r>
            <a:endParaRPr lang="en-GB" sz="140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8CDBD12-2B0E-4D1B-4EAF-022BA6B69C3D}"/>
              </a:ext>
            </a:extLst>
          </p:cNvPr>
          <p:cNvCxnSpPr>
            <a:stCxn id="13" idx="1"/>
          </p:cNvCxnSpPr>
          <p:nvPr/>
        </p:nvCxnSpPr>
        <p:spPr>
          <a:xfrm flipH="1" flipV="1">
            <a:off x="1862857" y="4343400"/>
            <a:ext cx="2179319" cy="9657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368C960-B6C4-7689-C32C-113D36186D20}"/>
              </a:ext>
            </a:extLst>
          </p:cNvPr>
          <p:cNvCxnSpPr>
            <a:cxnSpLocks/>
          </p:cNvCxnSpPr>
          <p:nvPr/>
        </p:nvCxnSpPr>
        <p:spPr>
          <a:xfrm flipH="1" flipV="1">
            <a:off x="3581400" y="4084318"/>
            <a:ext cx="457200" cy="7827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7F335E3-7BE2-70EF-18BD-017F58902DD6}"/>
              </a:ext>
            </a:extLst>
          </p:cNvPr>
          <p:cNvSpPr txBox="1"/>
          <p:nvPr/>
        </p:nvSpPr>
        <p:spPr>
          <a:xfrm>
            <a:off x="0" y="6604273"/>
            <a:ext cx="1196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ATLAS, 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Correlations between flow and transverse momentum in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Xe+Xe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and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Pb+Pb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collisions at the LHC with the ATLAS detector: a probe of the heavy-ion initial state and nuclear deformation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(2022)</a:t>
            </a:r>
            <a:endParaRPr lang="en-GB" sz="1100" dirty="0">
              <a:solidFill>
                <a:schemeClr val="bg1"/>
              </a:solidFill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14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A7213-D62B-E457-0CB5-0B459F1F6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F885748-0550-F3A9-5650-81CAED89552F}"/>
              </a:ext>
            </a:extLst>
          </p:cNvPr>
          <p:cNvSpPr/>
          <p:nvPr/>
        </p:nvSpPr>
        <p:spPr>
          <a:xfrm>
            <a:off x="7467600" y="1861318"/>
            <a:ext cx="3733800" cy="415848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C14C5D-646F-D6F6-1ACB-3BC3121BA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06270"/>
            <a:ext cx="10442448" cy="430887"/>
          </a:xfrm>
        </p:spPr>
        <p:txBody>
          <a:bodyPr>
            <a:noAutofit/>
          </a:bodyPr>
          <a:lstStyle/>
          <a:p>
            <a:r>
              <a:rPr lang="en-US" sz="3300" dirty="0">
                <a:solidFill>
                  <a:srgbClr val="C00000"/>
                </a:solidFill>
              </a:rPr>
              <a:t>More recent progress: Xenon deformation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166E7-2F8F-D848-AA80-80C721348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5624" y="2076872"/>
            <a:ext cx="9223775" cy="4781128"/>
          </a:xfrm>
        </p:spPr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buNone/>
            </a:pPr>
            <a:r>
              <a:rPr lang="en-US" dirty="0"/>
              <a:t>First quantitative measurement of Xenon triaxiality</a:t>
            </a:r>
          </a:p>
          <a:p>
            <a:pPr marL="0" indent="0">
              <a:lnSpc>
                <a:spcPct val="125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Matches well with theoretical PGCM estimate</a:t>
            </a:r>
          </a:p>
          <a:p>
            <a:pPr marL="749808" lvl="1" indent="-457200">
              <a:lnSpc>
                <a:spcPct val="125000"/>
              </a:lnSpc>
            </a:pPr>
            <a:endParaRPr lang="en-US" dirty="0"/>
          </a:p>
          <a:p>
            <a:pPr marL="0" indent="0">
              <a:lnSpc>
                <a:spcPct val="125000"/>
              </a:lnSpc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D608FC-B194-7920-5F41-19822BDF8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714" y="4130546"/>
            <a:ext cx="2669792" cy="2133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DF27E6-4581-1A64-B1DD-3377D0DF0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2811" y="2632066"/>
            <a:ext cx="3045209" cy="31745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422201-FC23-3302-DA47-C320152B15C9}"/>
              </a:ext>
            </a:extLst>
          </p:cNvPr>
          <p:cNvSpPr txBox="1"/>
          <p:nvPr/>
        </p:nvSpPr>
        <p:spPr>
          <a:xfrm>
            <a:off x="2362200" y="3673346"/>
            <a:ext cx="1620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Theory</a:t>
            </a:r>
            <a:r>
              <a:rPr lang="nl-NL" dirty="0"/>
              <a:t> [PGCM]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0DCE2B-37BB-D7AF-BAFD-9B92EC2A5DD1}"/>
              </a:ext>
            </a:extLst>
          </p:cNvPr>
          <p:cNvSpPr txBox="1"/>
          <p:nvPr/>
        </p:nvSpPr>
        <p:spPr>
          <a:xfrm>
            <a:off x="7681851" y="2041938"/>
            <a:ext cx="1678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C00000"/>
                </a:solidFill>
              </a:rPr>
              <a:t>LHC [</a:t>
            </a:r>
            <a:r>
              <a:rPr lang="nl-NL" i="1" dirty="0" err="1">
                <a:solidFill>
                  <a:srgbClr val="C00000"/>
                </a:solidFill>
              </a:rPr>
              <a:t>Trajectum</a:t>
            </a:r>
            <a:r>
              <a:rPr lang="nl-NL" dirty="0">
                <a:solidFill>
                  <a:srgbClr val="C00000"/>
                </a:solidFill>
              </a:rPr>
              <a:t>]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5D1A36-D268-3375-0954-B6BE95CAF033}"/>
              </a:ext>
            </a:extLst>
          </p:cNvPr>
          <p:cNvSpPr txBox="1"/>
          <p:nvPr/>
        </p:nvSpPr>
        <p:spPr>
          <a:xfrm>
            <a:off x="-31062" y="6295097"/>
            <a:ext cx="11963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100" dirty="0">
              <a:solidFill>
                <a:schemeClr val="bg1"/>
              </a:solidFill>
              <a:latin typeface="Tw Cen MT" pitchFamily="34" charset="0"/>
            </a:endParaRPr>
          </a:p>
          <a:p>
            <a:endParaRPr lang="en-GB" sz="1100" dirty="0">
              <a:solidFill>
                <a:schemeClr val="bg1"/>
              </a:solidFill>
              <a:latin typeface="Tw Cen MT" pitchFamily="34" charset="0"/>
            </a:endParaRPr>
          </a:p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Benjamin Bally, Michael Bender, Giuliano Giacalone and Vittorio Soma, Evidence of the triaxial structure of </a:t>
            </a:r>
            <a:r>
              <a:rPr lang="en-GB" sz="1100" baseline="30000" dirty="0">
                <a:solidFill>
                  <a:schemeClr val="bg1"/>
                </a:solidFill>
                <a:latin typeface="Tw Cen MT" pitchFamily="34" charset="0"/>
              </a:rPr>
              <a:t>129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Xe at the Large Hadron Collider (2021)</a:t>
            </a:r>
          </a:p>
        </p:txBody>
      </p:sp>
    </p:spTree>
    <p:extLst>
      <p:ext uri="{BB962C8B-B14F-4D97-AF65-F5344CB8AC3E}">
        <p14:creationId xmlns:p14="http://schemas.microsoft.com/office/powerpoint/2010/main" val="2576659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BB6C8-B97C-301E-21CE-B4E90443B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B2605-7910-A3E2-B58D-014E04758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438400"/>
            <a:ext cx="5562600" cy="4781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rgbClr val="C00000"/>
                </a:solidFill>
              </a:rPr>
              <a:t>Third: </a:t>
            </a:r>
            <a:r>
              <a:rPr lang="en-US" sz="2200" dirty="0"/>
              <a:t>the prior is important</a:t>
            </a:r>
          </a:p>
          <a:p>
            <a:pPr marL="749808" lvl="1" indent="-457200"/>
            <a:r>
              <a:rPr lang="en-US" sz="2000" dirty="0"/>
              <a:t>If the data is `strong’ the prior doesn’t matter</a:t>
            </a:r>
          </a:p>
          <a:p>
            <a:pPr marL="749808" lvl="1" indent="-457200"/>
            <a:r>
              <a:rPr lang="en-US" sz="2000" dirty="0"/>
              <a:t>In practice it often matters…</a:t>
            </a:r>
          </a:p>
          <a:p>
            <a:pPr marL="749808" lvl="1" indent="-457200"/>
            <a:endParaRPr lang="en-US" sz="2200" dirty="0"/>
          </a:p>
          <a:p>
            <a:pPr marL="0" indent="0">
              <a:buNone/>
            </a:pPr>
            <a:r>
              <a:rPr lang="en-US" sz="2200" dirty="0">
                <a:solidFill>
                  <a:srgbClr val="C00000"/>
                </a:solidFill>
              </a:rPr>
              <a:t>Bayesian analysis or global analysis</a:t>
            </a:r>
          </a:p>
          <a:p>
            <a:pPr marL="749808" lvl="1" indent="-457200"/>
            <a:r>
              <a:rPr lang="en-US" sz="2000" dirty="0"/>
              <a:t>The only way to `properly’ combine all the wealth of data and knowledge we have</a:t>
            </a:r>
          </a:p>
          <a:p>
            <a:pPr marL="749808" lvl="1" indent="-457200"/>
            <a:r>
              <a:rPr lang="en-US" sz="2000" dirty="0"/>
              <a:t>Be careful about the </a:t>
            </a:r>
            <a:r>
              <a:rPr lang="en-US" sz="2000" b="1" dirty="0"/>
              <a:t>known and unknown </a:t>
            </a:r>
            <a:r>
              <a:rPr lang="en-US" sz="2000" dirty="0"/>
              <a:t>uncertainties, including correlations</a:t>
            </a:r>
            <a:endParaRPr lang="en-US" sz="2200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118D4CA-C0A1-112E-88D8-193E81BC6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23</a:t>
            </a:fld>
            <a:r>
              <a:rPr lang="nl-NL" dirty="0"/>
              <a:t>/24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723E31-AA14-56A9-3EE0-2E305B02B30F}"/>
              </a:ext>
            </a:extLst>
          </p:cNvPr>
          <p:cNvSpPr txBox="1"/>
          <p:nvPr/>
        </p:nvSpPr>
        <p:spPr>
          <a:xfrm>
            <a:off x="0" y="6590183"/>
            <a:ext cx="929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Kyle Cranmer, Practical Statistics for the LHC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BE02E35-15F2-9B7E-BC59-5BF0E7B40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40" y="152400"/>
            <a:ext cx="10895059" cy="1295082"/>
          </a:xfrm>
        </p:spPr>
        <p:txBody>
          <a:bodyPr>
            <a:normAutofit/>
          </a:bodyPr>
          <a:lstStyle/>
          <a:p>
            <a:r>
              <a:rPr lang="nl-NL" sz="3600" dirty="0"/>
              <a:t>Bayes </a:t>
            </a:r>
            <a:r>
              <a:rPr lang="nl-NL" sz="3600" dirty="0" err="1"/>
              <a:t>theorem</a:t>
            </a:r>
            <a:r>
              <a:rPr lang="nl-NL" sz="3600" dirty="0"/>
              <a:t>: </a:t>
            </a:r>
            <a:r>
              <a:rPr lang="nl-NL" sz="3600" dirty="0" err="1"/>
              <a:t>three</a:t>
            </a:r>
            <a:r>
              <a:rPr lang="nl-NL" sz="3600" dirty="0"/>
              <a:t> </a:t>
            </a:r>
            <a:r>
              <a:rPr lang="nl-NL" sz="3600" dirty="0" err="1"/>
              <a:t>words</a:t>
            </a:r>
            <a:r>
              <a:rPr lang="nl-NL" sz="3600" dirty="0"/>
              <a:t> of </a:t>
            </a:r>
            <a:r>
              <a:rPr lang="nl-NL" sz="3600" dirty="0" err="1"/>
              <a:t>caution</a:t>
            </a:r>
            <a:endParaRPr lang="nl-NL" sz="2600" dirty="0">
              <a:solidFill>
                <a:schemeClr val="accent5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1C0F9F-F1A7-EDB6-9676-FD19484EF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44620"/>
            <a:ext cx="6400800" cy="635778"/>
          </a:xfrm>
          <a:prstGeom prst="rect">
            <a:avLst/>
          </a:prstGeom>
        </p:spPr>
      </p:pic>
      <p:pic>
        <p:nvPicPr>
          <p:cNvPr id="11" name="Picture 10" descr="A graph of a function&#10;&#10;AI-generated content may be incorrect.">
            <a:extLst>
              <a:ext uri="{FF2B5EF4-FFF2-40B4-BE49-F238E27FC236}">
                <a16:creationId xmlns:a16="http://schemas.microsoft.com/office/drawing/2014/main" id="{E9F86682-3DA0-14B5-64E7-D18B8D6AC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866" y="2049406"/>
            <a:ext cx="4447750" cy="364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82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71674-EE8D-7A0C-BB94-064C4ED3C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94DE5-F595-F9B4-EE0F-9DAF57042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540" y="2209800"/>
            <a:ext cx="10895059" cy="4781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rgbClr val="C00000"/>
                </a:solidFill>
              </a:rPr>
              <a:t>Bayesian or global analyses</a:t>
            </a:r>
          </a:p>
          <a:p>
            <a:pPr marL="749808" lvl="1" indent="-457200"/>
            <a:r>
              <a:rPr lang="en-US" sz="2000" dirty="0"/>
              <a:t>Essential tool to assess parameters in view of experimental data</a:t>
            </a:r>
          </a:p>
          <a:p>
            <a:pPr marL="749808" lvl="1" indent="-457200"/>
            <a:r>
              <a:rPr lang="en-US" sz="2000" dirty="0"/>
              <a:t>Becoming more mainstream: public tools by e.g. JETSCAPE</a:t>
            </a:r>
          </a:p>
          <a:p>
            <a:pPr marL="749808" lvl="1" indent="-457200"/>
            <a:r>
              <a:rPr lang="en-US" sz="2000" dirty="0"/>
              <a:t>The uncertainties are essential and </a:t>
            </a:r>
            <a:r>
              <a:rPr lang="en-US" sz="2000" i="1" dirty="0"/>
              <a:t>sometimes difficult to control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rgbClr val="C00000"/>
                </a:solidFill>
              </a:rPr>
              <a:t>A personal biased overview of an answer to “Bayesian inference”</a:t>
            </a:r>
          </a:p>
          <a:p>
            <a:pPr marL="749808" lvl="1" indent="-457200"/>
            <a:r>
              <a:rPr lang="en-US" sz="2000" dirty="0"/>
              <a:t>Not covered: Technical implementation, non-flow effects, rapidity gaps, very peripheral or high </a:t>
            </a:r>
            <a:r>
              <a:rPr lang="en-US" sz="2000" dirty="0" err="1"/>
              <a:t>pT</a:t>
            </a:r>
            <a:r>
              <a:rPr lang="en-US" sz="2000" dirty="0"/>
              <a:t>, hadronic afterburner, collisions across beam energies and system sizes (light ions)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rgbClr val="C00000"/>
                </a:solidFill>
              </a:rPr>
              <a:t>Heavy ions as a precision science</a:t>
            </a:r>
          </a:p>
          <a:p>
            <a:pPr marL="749808" lvl="1" indent="-457200"/>
            <a:r>
              <a:rPr lang="en-US" sz="2000" dirty="0"/>
              <a:t>Uncertainties are small: apples-to-apples comparison is essential</a:t>
            </a:r>
          </a:p>
          <a:p>
            <a:pPr marL="749808" lvl="1" indent="-457200"/>
            <a:r>
              <a:rPr lang="en-US" sz="2000" dirty="0"/>
              <a:t>Many `basic’ observables turn out to be interesting </a:t>
            </a:r>
            <a:r>
              <a:rPr lang="en-US" sz="2000" dirty="0">
                <a:sym typeface="Wingdings" panose="05000000000000000000" pitchFamily="2" charset="2"/>
              </a:rPr>
              <a:t> (no time to cover </a:t>
            </a:r>
            <a:r>
              <a:rPr lang="en-US" sz="2000" dirty="0" err="1">
                <a:sym typeface="Wingdings" panose="05000000000000000000" pitchFamily="2" charset="2"/>
              </a:rPr>
              <a:t>ultracentral</a:t>
            </a:r>
            <a:r>
              <a:rPr lang="en-US" sz="2000" dirty="0">
                <a:sym typeface="Wingdings" panose="05000000000000000000" pitchFamily="2" charset="2"/>
              </a:rPr>
              <a:t>..)</a:t>
            </a:r>
            <a:endParaRPr lang="en-US" sz="1600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A1F658AC-A699-2466-6A60-4A9F6EDB5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24</a:t>
            </a:fld>
            <a:r>
              <a:rPr lang="nl-NL" dirty="0"/>
              <a:t>/24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4543633-0F95-37B9-4919-526887AFD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40" y="152400"/>
            <a:ext cx="10895059" cy="1295082"/>
          </a:xfrm>
        </p:spPr>
        <p:txBody>
          <a:bodyPr>
            <a:normAutofit/>
          </a:bodyPr>
          <a:lstStyle/>
          <a:p>
            <a:r>
              <a:rPr lang="nl-NL" sz="3600" dirty="0" err="1"/>
              <a:t>Discussion</a:t>
            </a:r>
            <a:endParaRPr lang="nl-NL" sz="2600" dirty="0">
              <a:solidFill>
                <a:schemeClr val="accent5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79229C-00E2-1051-4955-DA5448A45C6C}"/>
              </a:ext>
            </a:extLst>
          </p:cNvPr>
          <p:cNvSpPr txBox="1"/>
          <p:nvPr/>
        </p:nvSpPr>
        <p:spPr>
          <a:xfrm>
            <a:off x="0" y="6590183"/>
            <a:ext cx="929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Jonah E. Bernhard, J. Scott Moreland &amp; Steffen A. Bass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Bayesian estimation of the specific shear and bulk viscosity of quark–gluon plasma (Nature Physics, 2019)</a:t>
            </a:r>
          </a:p>
        </p:txBody>
      </p:sp>
    </p:spTree>
    <p:extLst>
      <p:ext uri="{BB962C8B-B14F-4D97-AF65-F5344CB8AC3E}">
        <p14:creationId xmlns:p14="http://schemas.microsoft.com/office/powerpoint/2010/main" val="15978583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DC078-89C2-116D-30F8-21B30AFCC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Back up / </a:t>
            </a:r>
            <a:r>
              <a:rPr lang="nl-NL" dirty="0" err="1"/>
              <a:t>discussion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26E53D-A41D-9775-81F7-6C7159E84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9649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31A08-1871-2794-2F5C-A5627D99E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71EA6-EE52-047D-923C-CFF5712E1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076872"/>
            <a:ext cx="10895059" cy="4781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Times" panose="02020603050405020304" pitchFamily="18" charset="0"/>
                <a:cs typeface="Times" panose="02020603050405020304" pitchFamily="18" charset="0"/>
              </a:rPr>
              <a:t>P(</a:t>
            </a:r>
            <a:r>
              <a:rPr lang="en-US" sz="2200" dirty="0" err="1">
                <a:latin typeface="Times" panose="02020603050405020304" pitchFamily="18" charset="0"/>
                <a:cs typeface="Times" panose="02020603050405020304" pitchFamily="18" charset="0"/>
              </a:rPr>
              <a:t>x|y</a:t>
            </a:r>
            <a:r>
              <a:rPr lang="en-US" sz="2200" baseline="-25000" dirty="0" err="1">
                <a:latin typeface="Times" panose="02020603050405020304" pitchFamily="18" charset="0"/>
                <a:cs typeface="Times" panose="02020603050405020304" pitchFamily="18" charset="0"/>
              </a:rPr>
              <a:t>exp</a:t>
            </a:r>
            <a:r>
              <a:rPr lang="en-US" sz="2200" dirty="0">
                <a:latin typeface="Times" panose="02020603050405020304" pitchFamily="18" charset="0"/>
                <a:cs typeface="Times" panose="02020603050405020304" pitchFamily="18" charset="0"/>
              </a:rPr>
              <a:t>) </a:t>
            </a:r>
            <a:r>
              <a:rPr lang="en-US" sz="2200" dirty="0"/>
              <a:t>can be a 25-dimensional function where </a:t>
            </a:r>
            <a:r>
              <a:rPr lang="en-US" sz="2200" dirty="0">
                <a:latin typeface="Times" panose="02020603050405020304" pitchFamily="18" charset="0"/>
                <a:cs typeface="Times" panose="02020603050405020304" pitchFamily="18" charset="0"/>
              </a:rPr>
              <a:t>y(x)</a:t>
            </a:r>
            <a:r>
              <a:rPr lang="en-US" sz="2200" dirty="0"/>
              <a:t> is expensive to evaluate</a:t>
            </a:r>
          </a:p>
          <a:p>
            <a:pPr marL="749808" lvl="1" indent="-457200"/>
            <a:r>
              <a:rPr lang="en-US" sz="2000" dirty="0"/>
              <a:t>Markov Chain Monte Carlo (emcee) can require order 10M evaluations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Technical steps to evaluate it</a:t>
            </a:r>
          </a:p>
          <a:p>
            <a:pPr marL="749808" lvl="1" indent="-457200"/>
            <a:r>
              <a:rPr lang="en-US" sz="2000" dirty="0"/>
              <a:t>Compute 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y(x)</a:t>
            </a:r>
            <a:r>
              <a:rPr lang="en-US" sz="2000" dirty="0"/>
              <a:t> for nicely </a:t>
            </a:r>
            <a:r>
              <a:rPr lang="en-US" sz="2000" dirty="0" err="1"/>
              <a:t>spreaded</a:t>
            </a:r>
            <a:r>
              <a:rPr lang="en-US" sz="2000" dirty="0"/>
              <a:t> sample of points (</a:t>
            </a:r>
            <a:r>
              <a:rPr lang="en-US" sz="2000" dirty="0" err="1"/>
              <a:t>latin</a:t>
            </a:r>
            <a:r>
              <a:rPr lang="en-US" sz="2000" dirty="0"/>
              <a:t> hypercube sampling, order 500 points)</a:t>
            </a:r>
          </a:p>
          <a:p>
            <a:pPr marL="749808" lvl="1" indent="-457200"/>
            <a:r>
              <a:rPr lang="en-US" sz="2000" dirty="0"/>
              <a:t>PCA on observables, keep order 20 principal components (PCs)</a:t>
            </a:r>
          </a:p>
          <a:p>
            <a:pPr marL="749808" lvl="1" indent="-457200"/>
            <a:r>
              <a:rPr lang="en-US" sz="2000" dirty="0"/>
              <a:t>Build a Gaussian Process Emulator for those PCs</a:t>
            </a:r>
          </a:p>
          <a:p>
            <a:pPr marL="932688" lvl="2" indent="-457200"/>
            <a:r>
              <a:rPr lang="en-US" sz="1600" dirty="0"/>
              <a:t>Basically a glorified interpolating function in higher dimensions</a:t>
            </a:r>
          </a:p>
          <a:p>
            <a:pPr marL="932688" lvl="2" indent="-457200"/>
            <a:r>
              <a:rPr lang="en-US" sz="1600" dirty="0"/>
              <a:t>`Easier’ if observables do not depend much on parameters (large length scale)</a:t>
            </a:r>
          </a:p>
          <a:p>
            <a:pPr marL="932688" lvl="2" indent="-457200"/>
            <a:r>
              <a:rPr lang="en-US" sz="1600" dirty="0"/>
              <a:t>Validated and includes emulation uncertainty </a:t>
            </a:r>
            <a:r>
              <a:rPr lang="en-US" sz="1600" b="1" dirty="0">
                <a:solidFill>
                  <a:srgbClr val="C00000"/>
                </a:solidFill>
              </a:rPr>
              <a:t>(often dominant)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Sample posterior of </a:t>
            </a:r>
            <a:r>
              <a:rPr lang="en-US" sz="2200" dirty="0">
                <a:latin typeface="Times" panose="02020603050405020304" pitchFamily="18" charset="0"/>
                <a:cs typeface="Times" panose="02020603050405020304" pitchFamily="18" charset="0"/>
              </a:rPr>
              <a:t>x</a:t>
            </a:r>
            <a:r>
              <a:rPr lang="en-US" sz="2200" dirty="0"/>
              <a:t> to obtain systematic model uncertainty </a:t>
            </a:r>
            <a:r>
              <a:rPr lang="en-US" sz="2200" dirty="0">
                <a:solidFill>
                  <a:srgbClr val="C00000"/>
                </a:solidFill>
              </a:rPr>
              <a:t>due to parameters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2E8EFCB-42A5-C451-27AD-49171D1ED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26</a:t>
            </a:fld>
            <a:r>
              <a:rPr lang="nl-NL" dirty="0"/>
              <a:t>/24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D076C8C-672C-1C32-74C9-573875462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40" y="152400"/>
            <a:ext cx="10895059" cy="1295082"/>
          </a:xfrm>
        </p:spPr>
        <p:txBody>
          <a:bodyPr>
            <a:normAutofit/>
          </a:bodyPr>
          <a:lstStyle/>
          <a:p>
            <a:r>
              <a:rPr lang="nl-NL" sz="3600" dirty="0"/>
              <a:t>Global analysis, </a:t>
            </a:r>
            <a:r>
              <a:rPr lang="nl-NL" sz="3600" dirty="0" err="1"/>
              <a:t>technical</a:t>
            </a:r>
            <a:r>
              <a:rPr lang="nl-NL" sz="3600" dirty="0"/>
              <a:t> </a:t>
            </a:r>
            <a:r>
              <a:rPr lang="nl-NL" sz="3600" dirty="0" err="1"/>
              <a:t>practicalities</a:t>
            </a:r>
            <a:endParaRPr lang="nl-NL" sz="2600" dirty="0">
              <a:solidFill>
                <a:schemeClr val="accent5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8C78B7-5283-B0D4-4538-D3536DB5C2C9}"/>
              </a:ext>
            </a:extLst>
          </p:cNvPr>
          <p:cNvSpPr txBox="1"/>
          <p:nvPr/>
        </p:nvSpPr>
        <p:spPr>
          <a:xfrm>
            <a:off x="0" y="6446163"/>
            <a:ext cx="929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Jonah E. Bernhard, J. Scott Moreland &amp; Steffen A. Bass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Bayesian estimation of the specific shear and bulk viscosity of quark–gluon plasma (Nature Physics, 2019)</a:t>
            </a:r>
          </a:p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Jonah E. Bernhard, Bayesian parameter estimation for relativistic heavy-ion collisions (2018), 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  <a:hlinkClick r:id="rId3"/>
              </a:rPr>
              <a:t>https://github.com/jbernhard/hic-param-est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ECF1E5-4F09-AE27-2C1C-8703A8B68C7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83028" y="0"/>
            <a:ext cx="3708972" cy="94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980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5443601"/>
            <a:ext cx="8382000" cy="129508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700" dirty="0"/>
              <a:t>A true </a:t>
            </a:r>
            <a:r>
              <a:rPr lang="en-US" sz="1700" i="1" dirty="0"/>
              <a:t>prediction</a:t>
            </a:r>
            <a:r>
              <a:rPr lang="en-US" sz="1700" dirty="0"/>
              <a:t> using hydrodynamics (rare these days…)</a:t>
            </a:r>
          </a:p>
          <a:p>
            <a:pPr marL="749808" lvl="1" indent="-457200"/>
            <a:r>
              <a:rPr lang="en-US" sz="1500" dirty="0"/>
              <a:t>Non-trivial curve; non-monotonicity was unexpected</a:t>
            </a:r>
          </a:p>
          <a:p>
            <a:pPr marL="749808" lvl="1" indent="-457200"/>
            <a:r>
              <a:rPr lang="en-US" sz="1500" dirty="0"/>
              <a:t>Extremely precise (&lt;0.1%) due to uncertainty </a:t>
            </a:r>
            <a:r>
              <a:rPr lang="en-US" sz="1500" i="1" dirty="0"/>
              <a:t>cancellations</a:t>
            </a:r>
            <a:r>
              <a:rPr lang="en-US" sz="1500" dirty="0"/>
              <a:t> in the ratio (theory &amp; experiment (!))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27</a:t>
            </a:fld>
            <a:r>
              <a:rPr lang="nl-NL" dirty="0"/>
              <a:t>/24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49E5A5-D8EE-5275-D725-A5B32AD41648}"/>
              </a:ext>
            </a:extLst>
          </p:cNvPr>
          <p:cNvSpPr txBox="1"/>
          <p:nvPr/>
        </p:nvSpPr>
        <p:spPr>
          <a:xfrm>
            <a:off x="0" y="6325543"/>
            <a:ext cx="10210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Fernando G. </a:t>
            </a:r>
            <a:r>
              <a:rPr lang="en-US" sz="1000" dirty="0" err="1">
                <a:solidFill>
                  <a:schemeClr val="bg1"/>
                </a:solidFill>
                <a:latin typeface="Tw Cen MT" pitchFamily="34" charset="0"/>
              </a:rPr>
              <a:t>Gardim</a:t>
            </a:r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, Giuliano Giacalone and Jean-Yves </a:t>
            </a:r>
            <a:r>
              <a:rPr lang="en-US" sz="1000" dirty="0" err="1">
                <a:solidFill>
                  <a:schemeClr val="bg1"/>
                </a:solidFill>
                <a:latin typeface="Tw Cen MT" pitchFamily="34" charset="0"/>
              </a:rPr>
              <a:t>Ollitrault</a:t>
            </a:r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, The mean transverse momentum of </a:t>
            </a:r>
            <a:r>
              <a:rPr lang="en-US" sz="1000" dirty="0" err="1">
                <a:solidFill>
                  <a:schemeClr val="bg1"/>
                </a:solidFill>
                <a:latin typeface="Tw Cen MT" pitchFamily="34" charset="0"/>
              </a:rPr>
              <a:t>ultracentral</a:t>
            </a:r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 heavy-ion collisions: A new probe of hydrodynamics (2019)</a:t>
            </a:r>
          </a:p>
          <a:p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Govert Nijs and WS, Predictions and </a:t>
            </a:r>
            <a:r>
              <a:rPr lang="en-US" sz="1000" dirty="0" err="1">
                <a:solidFill>
                  <a:schemeClr val="bg1"/>
                </a:solidFill>
                <a:latin typeface="Tw Cen MT" pitchFamily="34" charset="0"/>
              </a:rPr>
              <a:t>postdictions</a:t>
            </a:r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 for relativistic lead and oxygen collisions with the computational simulation code </a:t>
            </a:r>
            <a:r>
              <a:rPr lang="en-US" sz="1000" dirty="0" err="1">
                <a:solidFill>
                  <a:schemeClr val="bg1"/>
                </a:solidFill>
                <a:latin typeface="Tw Cen MT" pitchFamily="34" charset="0"/>
              </a:rPr>
              <a:t>Trajectum</a:t>
            </a:r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 (2021)</a:t>
            </a:r>
          </a:p>
          <a:p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Austin </a:t>
            </a:r>
            <a:r>
              <a:rPr lang="en-US" sz="1000" dirty="0" err="1">
                <a:solidFill>
                  <a:schemeClr val="bg1"/>
                </a:solidFill>
                <a:latin typeface="Tw Cen MT" pitchFamily="34" charset="0"/>
              </a:rPr>
              <a:t>Baty</a:t>
            </a:r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, Overview of Recent CMS results, </a:t>
            </a:r>
            <a:r>
              <a:rPr lang="en-US" sz="1000" dirty="0">
                <a:solidFill>
                  <a:schemeClr val="bg1"/>
                </a:solidFill>
                <a:latin typeface="Tw Cen MT" pitchFamily="34" charset="0"/>
                <a:hlinkClick r:id="rId3"/>
              </a:rPr>
              <a:t>https://indico.cern.ch/event/1139644/contributions/5343932/</a:t>
            </a:r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 (see also </a:t>
            </a:r>
            <a:r>
              <a:rPr lang="en-US" sz="1000" b="1" dirty="0">
                <a:solidFill>
                  <a:schemeClr val="bg1"/>
                </a:solidFill>
                <a:latin typeface="Tw Cen MT" pitchFamily="34" charset="0"/>
              </a:rPr>
              <a:t>Cesar </a:t>
            </a:r>
            <a:r>
              <a:rPr lang="en-US" sz="1000" b="1" dirty="0" err="1">
                <a:solidFill>
                  <a:schemeClr val="bg1"/>
                </a:solidFill>
                <a:latin typeface="Tw Cen MT" pitchFamily="34" charset="0"/>
              </a:rPr>
              <a:t>Bernardes</a:t>
            </a:r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25B649-C5A3-F7C4-0860-8A95E7500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33090"/>
            <a:ext cx="9372600" cy="5281829"/>
          </a:xfrm>
          <a:prstGeom prst="rect">
            <a:avLst/>
          </a:prstGeom>
          <a:ln w="127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F6B66E9-9DAD-8B65-74DA-0EDB59AE0C61}"/>
              </a:ext>
            </a:extLst>
          </p:cNvPr>
          <p:cNvSpPr/>
          <p:nvPr/>
        </p:nvSpPr>
        <p:spPr>
          <a:xfrm>
            <a:off x="10431780" y="1667256"/>
            <a:ext cx="12192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3130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dirty="0"/>
              <a:t>What is happening?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957557"/>
            <a:ext cx="10058400" cy="4367043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700" dirty="0"/>
              <a:t>(Extremely) </a:t>
            </a:r>
            <a:r>
              <a:rPr lang="en-US" sz="1700" dirty="0" err="1"/>
              <a:t>ultracentral</a:t>
            </a:r>
            <a:r>
              <a:rPr lang="en-US" sz="1700" dirty="0"/>
              <a:t> collisions are not driven by impact parameter</a:t>
            </a:r>
          </a:p>
          <a:p>
            <a:pPr marL="749808" lvl="1" indent="-457200"/>
            <a:r>
              <a:rPr lang="en-US" sz="1500" dirty="0"/>
              <a:t>Size does not extend beyond radius Lead nucleus</a:t>
            </a:r>
          </a:p>
          <a:p>
            <a:pPr marL="749808" lvl="1" indent="-457200"/>
            <a:r>
              <a:rPr lang="en-US" sz="1500" dirty="0"/>
              <a:t>(Local) </a:t>
            </a:r>
            <a:r>
              <a:rPr lang="en-US" sz="1500" b="1" dirty="0"/>
              <a:t>fluctuations</a:t>
            </a:r>
            <a:r>
              <a:rPr lang="en-US" sz="1500" dirty="0"/>
              <a:t> drive up multiplicity</a:t>
            </a:r>
          </a:p>
          <a:p>
            <a:pPr marL="749808" lvl="1" indent="-457200"/>
            <a:r>
              <a:rPr lang="en-US" sz="1500" dirty="0"/>
              <a:t>Average </a:t>
            </a:r>
            <a:r>
              <a:rPr lang="en-US" sz="1500" b="1" dirty="0"/>
              <a:t>temperature</a:t>
            </a:r>
            <a:r>
              <a:rPr lang="en-US" sz="1500" dirty="0"/>
              <a:t> can still increase</a:t>
            </a:r>
          </a:p>
          <a:p>
            <a:pPr marL="457200" indent="-457200">
              <a:buFont typeface="+mj-lt"/>
              <a:buAutoNum type="arabicPeriod"/>
            </a:pPr>
            <a:endParaRPr lang="en-US" sz="1700" dirty="0"/>
          </a:p>
          <a:p>
            <a:pPr marL="457200" indent="-457200">
              <a:buFont typeface="+mj-lt"/>
              <a:buAutoNum type="arabicPeriod"/>
            </a:pPr>
            <a:endParaRPr lang="en-US" sz="1700" dirty="0"/>
          </a:p>
          <a:p>
            <a:pPr marL="457200" indent="-457200">
              <a:buFont typeface="+mj-lt"/>
              <a:buAutoNum type="arabicPeriod"/>
            </a:pPr>
            <a:endParaRPr lang="en-US" sz="1700" dirty="0"/>
          </a:p>
          <a:p>
            <a:pPr marL="457200" indent="-457200">
              <a:buFont typeface="+mj-lt"/>
              <a:buAutoNum type="arabicPeriod"/>
            </a:pPr>
            <a:endParaRPr lang="en-US" sz="1700" dirty="0"/>
          </a:p>
          <a:p>
            <a:pPr marL="457200" indent="-457200">
              <a:buFont typeface="+mj-lt"/>
              <a:buAutoNum type="arabicPeriod"/>
            </a:pPr>
            <a:endParaRPr lang="en-US" sz="1700" dirty="0"/>
          </a:p>
          <a:p>
            <a:pPr marL="457200" indent="-457200">
              <a:buFont typeface="+mj-lt"/>
              <a:buAutoNum type="arabicPeriod"/>
            </a:pPr>
            <a:endParaRPr lang="en-US" sz="1700" dirty="0"/>
          </a:p>
          <a:p>
            <a:pPr marL="457200" indent="-457200">
              <a:buFont typeface="+mj-lt"/>
              <a:buAutoNum type="arabicPeriod"/>
            </a:pPr>
            <a:r>
              <a:rPr lang="en-US" sz="1700" dirty="0"/>
              <a:t>A simplified picture:</a:t>
            </a:r>
          </a:p>
          <a:p>
            <a:pPr marL="749808" lvl="1" indent="-457200"/>
            <a:r>
              <a:rPr lang="en-US" sz="1500" dirty="0"/>
              <a:t>Entropy increase </a:t>
            </a:r>
            <a:r>
              <a:rPr lang="en-US" sz="1500" dirty="0">
                <a:sym typeface="Wingdings" panose="05000000000000000000" pitchFamily="2" charset="2"/>
              </a:rPr>
              <a:t> multiplicity increases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Temperature increases  mean pt increases (assuming ideal hydro + constant `work’ done in rapidity direction)</a:t>
            </a:r>
          </a:p>
          <a:p>
            <a:pPr marL="749808" lvl="1" indent="-457200"/>
            <a:endParaRPr lang="en-US" sz="1500" dirty="0">
              <a:sym typeface="Wingdings" panose="05000000000000000000" pitchFamily="2" charset="2"/>
            </a:endParaRP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Slope: sensitive to speed of sound (solely ?!):</a:t>
            </a:r>
            <a:endParaRPr lang="en-US" sz="1500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28</a:t>
            </a:fld>
            <a:r>
              <a:rPr lang="nl-NL" dirty="0"/>
              <a:t>/24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E88AF3-5C22-A7D5-594E-D672BE2DE80B}"/>
              </a:ext>
            </a:extLst>
          </p:cNvPr>
          <p:cNvSpPr txBox="1"/>
          <p:nvPr/>
        </p:nvSpPr>
        <p:spPr>
          <a:xfrm>
            <a:off x="0" y="6590183"/>
            <a:ext cx="1021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Fernando G. </a:t>
            </a:r>
            <a:r>
              <a:rPr lang="en-US" sz="1100">
                <a:solidFill>
                  <a:schemeClr val="bg1"/>
                </a:solidFill>
                <a:latin typeface="Tw Cen MT" pitchFamily="34" charset="0"/>
              </a:rPr>
              <a:t>Gardim, 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Giuliano Giacalone and Jean-Yves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Ollitrault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The mean transverse momentum of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ultracentral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heavy-ion collisions: A new probe of hydrodynamics (2019)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5B8B78-4F12-B1A1-9C19-30EFB1359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5799194"/>
            <a:ext cx="2514600" cy="498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F93881-2365-98E4-D9B5-8D38098A6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886793"/>
            <a:ext cx="5515585" cy="195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434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06082"/>
            <a:ext cx="9832848" cy="700041"/>
          </a:xfrm>
        </p:spPr>
        <p:txBody>
          <a:bodyPr>
            <a:normAutofit fontScale="90000"/>
          </a:bodyPr>
          <a:lstStyle/>
          <a:p>
            <a:r>
              <a:rPr lang="en-US" dirty="0"/>
              <a:t>What then determines the slope?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29</a:t>
            </a:fld>
            <a:r>
              <a:rPr lang="nl-NL" dirty="0"/>
              <a:t>/24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E5DEB2-CA93-51F5-D3B9-D03EBDD87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235" y="1752600"/>
            <a:ext cx="9755157" cy="463484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7E65BA9-3302-F79A-12F2-3C6D1C09F148}"/>
              </a:ext>
            </a:extLst>
          </p:cNvPr>
          <p:cNvSpPr txBox="1">
            <a:spLocks/>
          </p:cNvSpPr>
          <p:nvPr/>
        </p:nvSpPr>
        <p:spPr>
          <a:xfrm>
            <a:off x="1219200" y="939721"/>
            <a:ext cx="10458080" cy="78564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dirty="0">
                <a:solidFill>
                  <a:schemeClr val="accent5"/>
                </a:solidFill>
              </a:rPr>
              <a:t>Centrality cuts are very important..; </a:t>
            </a:r>
            <a:br>
              <a:rPr lang="en-US" dirty="0">
                <a:solidFill>
                  <a:schemeClr val="accent5"/>
                </a:solidFill>
              </a:rPr>
            </a:br>
            <a:r>
              <a:rPr lang="en-US" dirty="0">
                <a:solidFill>
                  <a:schemeClr val="accent5"/>
                </a:solidFill>
              </a:rPr>
              <a:t>boost invariant, self-correlation, computationally expensive for |</a:t>
            </a:r>
            <a:r>
              <a:rPr lang="en-US" dirty="0">
                <a:solidFill>
                  <a:schemeClr val="accent5"/>
                </a:solidFill>
                <a:latin typeface="Symbol" panose="05050102010706020507" pitchFamily="18" charset="2"/>
              </a:rPr>
              <a:t>h|</a:t>
            </a:r>
            <a:r>
              <a:rPr lang="en-US" dirty="0">
                <a:solidFill>
                  <a:schemeClr val="accent5"/>
                </a:solidFill>
              </a:rPr>
              <a:t>&gt;1.5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60B285-560F-CC41-93F3-042DF0965B42}"/>
              </a:ext>
            </a:extLst>
          </p:cNvPr>
          <p:cNvSpPr txBox="1"/>
          <p:nvPr/>
        </p:nvSpPr>
        <p:spPr>
          <a:xfrm>
            <a:off x="2869324" y="4472151"/>
            <a:ext cx="1245149" cy="3693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b="1" dirty="0"/>
              <a:t>`CMS FCAL’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23C3EA-D689-F241-0226-3FC6B0BB925C}"/>
              </a:ext>
            </a:extLst>
          </p:cNvPr>
          <p:cNvSpPr txBox="1"/>
          <p:nvPr/>
        </p:nvSpPr>
        <p:spPr>
          <a:xfrm>
            <a:off x="6645165" y="2102069"/>
            <a:ext cx="566181" cy="3693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b="1" dirty="0"/>
              <a:t>`V0’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AFF6D7-483C-C33D-5862-E0640E541977}"/>
              </a:ext>
            </a:extLst>
          </p:cNvPr>
          <p:cNvSpPr txBox="1"/>
          <p:nvPr/>
        </p:nvSpPr>
        <p:spPr>
          <a:xfrm>
            <a:off x="2925789" y="2129503"/>
            <a:ext cx="1267398" cy="3693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b="1" dirty="0"/>
              <a:t>`</a:t>
            </a:r>
            <a:r>
              <a:rPr lang="nl-NL" b="1" dirty="0" err="1"/>
              <a:t>Trajectum</a:t>
            </a:r>
            <a:r>
              <a:rPr lang="nl-NL" b="1" dirty="0"/>
              <a:t>’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360F90-CA8B-D7A4-9CDC-7F1F77322F1C}"/>
              </a:ext>
            </a:extLst>
          </p:cNvPr>
          <p:cNvSpPr txBox="1"/>
          <p:nvPr/>
        </p:nvSpPr>
        <p:spPr>
          <a:xfrm>
            <a:off x="6227424" y="4425800"/>
            <a:ext cx="1312090" cy="3231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sz="1500" b="1" dirty="0"/>
              <a:t>`</a:t>
            </a:r>
            <a:r>
              <a:rPr lang="nl-NL" sz="1500" b="1" dirty="0" err="1"/>
              <a:t>other</a:t>
            </a:r>
            <a:r>
              <a:rPr lang="nl-NL" sz="1500" b="1" dirty="0"/>
              <a:t> </a:t>
            </a:r>
            <a:r>
              <a:rPr lang="nl-NL" sz="1500" b="1" dirty="0" err="1"/>
              <a:t>theory</a:t>
            </a:r>
            <a:r>
              <a:rPr lang="nl-NL" sz="1500" b="1" dirty="0"/>
              <a:t>’</a:t>
            </a:r>
            <a:endParaRPr lang="en-US" sz="15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BB4498-C0F5-FD93-AE98-837457F073E4}"/>
              </a:ext>
            </a:extLst>
          </p:cNvPr>
          <p:cNvSpPr txBox="1"/>
          <p:nvPr/>
        </p:nvSpPr>
        <p:spPr>
          <a:xfrm>
            <a:off x="9987059" y="4425800"/>
            <a:ext cx="581057" cy="3693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b="1" dirty="0"/>
              <a:t>‘ITS’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20479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6F083-EBDF-C024-D320-E7E3AACA4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19B2B-E86C-067F-FA23-042D98AD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dirty="0"/>
              <a:t>Two messages --- precision era of HIC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74570-3457-B45F-B046-C9BAE6033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199" y="1957557"/>
            <a:ext cx="6395045" cy="4781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noProof="0" dirty="0"/>
              <a:t>Wealth of data  poses a significant challenge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800" noProof="0" dirty="0"/>
              <a:t>Necessary to fully utilise experimental knowledge</a:t>
            </a:r>
            <a:endParaRPr lang="en-GB" sz="1600" noProof="0" dirty="0"/>
          </a:p>
          <a:p>
            <a:pPr marL="457200" indent="-457200">
              <a:buFont typeface="+mj-lt"/>
              <a:buAutoNum type="arabicPeriod"/>
            </a:pPr>
            <a:r>
              <a:rPr lang="en-GB" sz="1800" noProof="0" dirty="0"/>
              <a:t>Correlation matrix often important</a:t>
            </a:r>
            <a:br>
              <a:rPr lang="en-GB" sz="1800" noProof="0" dirty="0"/>
            </a:br>
            <a:r>
              <a:rPr lang="en-GB" sz="1800" noProof="0" dirty="0"/>
              <a:t>(Unknown) systematic uncertainty often important</a:t>
            </a:r>
            <a:br>
              <a:rPr lang="en-GB" sz="1800" noProof="0" dirty="0"/>
            </a:br>
            <a:r>
              <a:rPr lang="en-GB" sz="1800" noProof="0" dirty="0"/>
              <a:t>Rarely data follows standard </a:t>
            </a:r>
            <a:r>
              <a:rPr lang="en-GB" sz="1800" noProof="0" dirty="0">
                <a:latin typeface="Symbol" panose="05050102010706020507" pitchFamily="18" charset="2"/>
              </a:rPr>
              <a:t>c</a:t>
            </a:r>
            <a:r>
              <a:rPr lang="en-GB" sz="1800" baseline="30000" noProof="0" dirty="0"/>
              <a:t>2</a:t>
            </a:r>
            <a:r>
              <a:rPr lang="en-GB" sz="1800" noProof="0" dirty="0"/>
              <a:t> distribution …</a:t>
            </a:r>
          </a:p>
          <a:p>
            <a:pPr marL="457200" indent="-457200">
              <a:buFont typeface="+mj-lt"/>
              <a:buAutoNum type="arabicPeriod"/>
            </a:pPr>
            <a:endParaRPr lang="en-GB" sz="1800" noProof="0" dirty="0"/>
          </a:p>
          <a:p>
            <a:pPr marL="0" indent="0">
              <a:buNone/>
            </a:pPr>
            <a:r>
              <a:rPr lang="en-GB" sz="1800" noProof="0" dirty="0"/>
              <a:t>Often necessary to `interpret’ results: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800" noProof="0" dirty="0"/>
              <a:t>Some observables may be more reliable than others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800" noProof="0" dirty="0"/>
              <a:t>Some parameters can be trusted better than others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A4238C35-0522-CFE9-B542-A92CF681D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3</a:t>
            </a:fld>
            <a:r>
              <a:rPr lang="nl-NL" dirty="0"/>
              <a:t>/24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F986558-3F66-0C97-B426-6CDFCAB81AD9}"/>
              </a:ext>
            </a:extLst>
          </p:cNvPr>
          <p:cNvGrpSpPr/>
          <p:nvPr/>
        </p:nvGrpSpPr>
        <p:grpSpPr>
          <a:xfrm>
            <a:off x="7365999" y="2438400"/>
            <a:ext cx="4800601" cy="2466546"/>
            <a:chOff x="7391400" y="0"/>
            <a:chExt cx="4800601" cy="2466546"/>
          </a:xfrm>
        </p:grpSpPr>
        <p:pic>
          <p:nvPicPr>
            <p:cNvPr id="7" name="Picture 2" descr="Correlation">
              <a:extLst>
                <a:ext uri="{FF2B5EF4-FFF2-40B4-BE49-F238E27FC236}">
                  <a16:creationId xmlns:a16="http://schemas.microsoft.com/office/drawing/2014/main" id="{7157E209-C9CC-D478-DD54-9DA33C17BA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1378" y="0"/>
              <a:ext cx="4780623" cy="1920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C6AC38-BB56-C047-253E-A516CA351DB8}"/>
                </a:ext>
              </a:extLst>
            </p:cNvPr>
            <p:cNvSpPr txBox="1"/>
            <p:nvPr/>
          </p:nvSpPr>
          <p:spPr>
            <a:xfrm>
              <a:off x="7391400" y="1962546"/>
              <a:ext cx="4749377" cy="504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sz="12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Correlation doesn't imply causation, but it does waggle its eyebrows suggestively and gesture furtively while mouthing 'look over there'.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268708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7346D-FE2C-DE71-E731-105918B5E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400" dirty="0">
                <a:solidFill>
                  <a:srgbClr val="C00000"/>
                </a:solidFill>
              </a:rPr>
              <a:t>An </a:t>
            </a:r>
            <a:r>
              <a:rPr lang="nl-NL" sz="4400" dirty="0" err="1">
                <a:solidFill>
                  <a:srgbClr val="C00000"/>
                </a:solidFill>
              </a:rPr>
              <a:t>example</a:t>
            </a:r>
            <a:r>
              <a:rPr lang="nl-NL" sz="4400" dirty="0">
                <a:solidFill>
                  <a:srgbClr val="C00000"/>
                </a:solidFill>
              </a:rPr>
              <a:t> </a:t>
            </a:r>
            <a:r>
              <a:rPr lang="nl-NL" sz="4400" dirty="0" err="1">
                <a:solidFill>
                  <a:srgbClr val="C00000"/>
                </a:solidFill>
              </a:rPr>
              <a:t>analysing</a:t>
            </a:r>
            <a:r>
              <a:rPr lang="nl-NL" sz="4400" dirty="0">
                <a:solidFill>
                  <a:srgbClr val="C00000"/>
                </a:solidFill>
              </a:rPr>
              <a:t> data: </a:t>
            </a:r>
            <a:r>
              <a:rPr lang="nl-NL" sz="4400" dirty="0" err="1">
                <a:solidFill>
                  <a:srgbClr val="C00000"/>
                </a:solidFill>
              </a:rPr>
              <a:t>centrality</a:t>
            </a:r>
            <a:endParaRPr lang="nl-NL" sz="44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5F099-0804-1781-3AE5-AE099168F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92638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4ADCA-C2DC-4C2C-8D29-F34F703DF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0D501-3F0F-A43F-7051-53FDB4197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084" y="2016899"/>
            <a:ext cx="10895059" cy="4781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800" dirty="0"/>
              <a:t>Historically: </a:t>
            </a:r>
            <a:r>
              <a:rPr lang="en-US" sz="1800" dirty="0">
                <a:solidFill>
                  <a:srgbClr val="C00000"/>
                </a:solidFill>
              </a:rPr>
              <a:t>centrality meant </a:t>
            </a:r>
            <a:r>
              <a:rPr lang="en-US" sz="1800" i="1" dirty="0">
                <a:solidFill>
                  <a:srgbClr val="C00000"/>
                </a:solidFill>
              </a:rPr>
              <a:t>impact parameter</a:t>
            </a:r>
          </a:p>
          <a:p>
            <a:pPr marL="749808" lvl="1" indent="-457200"/>
            <a:r>
              <a:rPr lang="en-US" dirty="0"/>
              <a:t>Impact parameter is however never observable</a:t>
            </a:r>
          </a:p>
          <a:p>
            <a:pPr marL="749808" lvl="1" indent="-457200"/>
            <a:r>
              <a:rPr lang="en-US" dirty="0"/>
              <a:t>Traditionally V0 signal (multiplicity at forward rapidity) </a:t>
            </a:r>
            <a:br>
              <a:rPr lang="en-US" dirty="0"/>
            </a:br>
            <a:r>
              <a:rPr lang="en-US" dirty="0"/>
              <a:t>as a proxy</a:t>
            </a:r>
          </a:p>
          <a:p>
            <a:pPr marL="749808" lvl="1" indent="-457200"/>
            <a:r>
              <a:rPr lang="en-US" dirty="0"/>
              <a:t>Especially with small systems (p-Pb) the definition matters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Modern point of view: </a:t>
            </a:r>
            <a:r>
              <a:rPr lang="en-US" sz="1800" i="1" dirty="0">
                <a:solidFill>
                  <a:srgbClr val="C00000"/>
                </a:solidFill>
              </a:rPr>
              <a:t>centrality is event activity</a:t>
            </a:r>
          </a:p>
          <a:p>
            <a:pPr marL="749808" lvl="1" indent="-457200"/>
            <a:r>
              <a:rPr lang="en-US" dirty="0"/>
              <a:t>But where?</a:t>
            </a:r>
          </a:p>
          <a:p>
            <a:pPr marL="749808" lvl="1" indent="-457200"/>
            <a:r>
              <a:rPr lang="en-US" dirty="0"/>
              <a:t>Also, 90-100% cannot be measured but is modelled</a:t>
            </a:r>
            <a:br>
              <a:rPr lang="en-US" dirty="0"/>
            </a:br>
            <a:r>
              <a:rPr lang="en-US" dirty="0"/>
              <a:t>Do we have the anchor point at 90% under control?</a:t>
            </a:r>
          </a:p>
          <a:p>
            <a:pPr marL="749808" lvl="1" indent="-457200"/>
            <a:r>
              <a:rPr lang="en-US" dirty="0"/>
              <a:t>If not, all observables shift as a function of centrality (!)</a:t>
            </a:r>
          </a:p>
          <a:p>
            <a:pPr marL="932688" lvl="2" indent="-457200"/>
            <a:r>
              <a:rPr lang="en-US" sz="1600" dirty="0"/>
              <a:t>`the ultimate’ correlation of observables</a:t>
            </a:r>
          </a:p>
          <a:p>
            <a:pPr marL="932688" lvl="2" indent="-457200"/>
            <a:r>
              <a:rPr lang="en-US" sz="1600" dirty="0"/>
              <a:t>Related to total hadronic </a:t>
            </a:r>
            <a:r>
              <a:rPr lang="en-US" sz="1600" dirty="0" err="1"/>
              <a:t>PbPb</a:t>
            </a:r>
            <a:r>
              <a:rPr lang="en-US" sz="1600" dirty="0"/>
              <a:t> cross section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A3FEF65F-1DF7-CD8A-5679-FD8DB03E0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31</a:t>
            </a:fld>
            <a:r>
              <a:rPr lang="nl-NL" dirty="0"/>
              <a:t>/24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5A1874-924A-A427-4F57-3C8AA691C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26825"/>
            <a:ext cx="10895059" cy="1295082"/>
          </a:xfrm>
        </p:spPr>
        <p:txBody>
          <a:bodyPr>
            <a:normAutofit/>
          </a:bodyPr>
          <a:lstStyle/>
          <a:p>
            <a:r>
              <a:rPr lang="nl-NL" sz="2500" dirty="0">
                <a:solidFill>
                  <a:srgbClr val="C00000"/>
                </a:solidFill>
              </a:rPr>
              <a:t>An </a:t>
            </a:r>
            <a:r>
              <a:rPr lang="nl-NL" sz="2500" dirty="0" err="1">
                <a:solidFill>
                  <a:srgbClr val="C00000"/>
                </a:solidFill>
              </a:rPr>
              <a:t>example</a:t>
            </a:r>
            <a:r>
              <a:rPr lang="nl-NL" sz="2500" dirty="0">
                <a:solidFill>
                  <a:srgbClr val="C00000"/>
                </a:solidFill>
              </a:rPr>
              <a:t> </a:t>
            </a:r>
            <a:r>
              <a:rPr lang="nl-NL" sz="2500" dirty="0" err="1">
                <a:solidFill>
                  <a:srgbClr val="C00000"/>
                </a:solidFill>
              </a:rPr>
              <a:t>analysing</a:t>
            </a:r>
            <a:r>
              <a:rPr lang="nl-NL" sz="2500" dirty="0">
                <a:solidFill>
                  <a:srgbClr val="C00000"/>
                </a:solidFill>
              </a:rPr>
              <a:t> data: </a:t>
            </a:r>
            <a:r>
              <a:rPr lang="nl-NL" sz="2500" dirty="0" err="1">
                <a:solidFill>
                  <a:srgbClr val="C00000"/>
                </a:solidFill>
              </a:rPr>
              <a:t>centrality</a:t>
            </a:r>
            <a:endParaRPr lang="nl-NL" sz="2500" dirty="0">
              <a:solidFill>
                <a:srgbClr val="C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D540C3-0447-9F02-E2A9-46B2CDDE62DE}"/>
              </a:ext>
            </a:extLst>
          </p:cNvPr>
          <p:cNvGrpSpPr/>
          <p:nvPr/>
        </p:nvGrpSpPr>
        <p:grpSpPr>
          <a:xfrm>
            <a:off x="7666543" y="2016899"/>
            <a:ext cx="4525457" cy="2769207"/>
            <a:chOff x="7620000" y="1376276"/>
            <a:chExt cx="4525457" cy="276920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46CC8DF-5819-2B8E-6BA2-38E411206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000" y="1376276"/>
              <a:ext cx="4369646" cy="2575618"/>
            </a:xfrm>
            <a:prstGeom prst="rect">
              <a:avLst/>
            </a:prstGeom>
          </p:spPr>
        </p:pic>
        <p:pic>
          <p:nvPicPr>
            <p:cNvPr id="8" name="Picture 7" descr="A picture containing sweet, ball&#10;&#10;Description automatically generated">
              <a:extLst>
                <a:ext uri="{FF2B5EF4-FFF2-40B4-BE49-F238E27FC236}">
                  <a16:creationId xmlns:a16="http://schemas.microsoft.com/office/drawing/2014/main" id="{AC8FC68A-3CC2-EFA2-A6B0-159BBF74B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7563" y="3461343"/>
              <a:ext cx="653637" cy="684140"/>
            </a:xfrm>
            <a:prstGeom prst="rect">
              <a:avLst/>
            </a:prstGeom>
          </p:spPr>
        </p:pic>
        <p:pic>
          <p:nvPicPr>
            <p:cNvPr id="10" name="Picture 9" descr="A picture containing ball&#10;&#10;Description automatically generated">
              <a:extLst>
                <a:ext uri="{FF2B5EF4-FFF2-40B4-BE49-F238E27FC236}">
                  <a16:creationId xmlns:a16="http://schemas.microsoft.com/office/drawing/2014/main" id="{3A1934EB-632D-8674-92C1-692D82792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8600" y="3539111"/>
              <a:ext cx="486857" cy="509578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5106A7B-53D3-8543-B287-7210DC013B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4600" y="4852185"/>
            <a:ext cx="1947800" cy="13822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397D2-F003-01D4-3E4F-3119F79FC5DC}"/>
              </a:ext>
            </a:extLst>
          </p:cNvPr>
          <p:cNvSpPr txBox="1"/>
          <p:nvPr/>
        </p:nvSpPr>
        <p:spPr>
          <a:xfrm>
            <a:off x="-55667" y="6446999"/>
            <a:ext cx="8763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ALICE , Centrality determination of Pb-Pb collisions at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√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s</a:t>
            </a:r>
            <a:r>
              <a:rPr kumimoji="0" lang="en-US" sz="11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NN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= 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2.76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TeV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(2013)</a:t>
            </a:r>
          </a:p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ALICE luminosity determination for Pb-−Pb collisions at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√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s</a:t>
            </a:r>
            <a:r>
              <a:rPr kumimoji="0" lang="en-US" sz="11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NN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= 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5.02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TeV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(2022)</a:t>
            </a:r>
          </a:p>
        </p:txBody>
      </p:sp>
    </p:spTree>
    <p:extLst>
      <p:ext uri="{BB962C8B-B14F-4D97-AF65-F5344CB8AC3E}">
        <p14:creationId xmlns:p14="http://schemas.microsoft.com/office/powerpoint/2010/main" val="31604590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2E365-9D34-B671-64A1-8EA6B6B34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B0829-823A-ECED-9862-2D7FABBC8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0724" y="1861219"/>
            <a:ext cx="10895059" cy="4781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800" dirty="0"/>
              <a:t>An even more modern perspective: apples-to-apples comparison theory/experiment</a:t>
            </a:r>
            <a:endParaRPr lang="en-US" sz="1800" i="1" dirty="0"/>
          </a:p>
          <a:p>
            <a:pPr marL="749808" lvl="1" indent="-457200"/>
            <a:r>
              <a:rPr lang="en-US" dirty="0"/>
              <a:t>Even relevant in </a:t>
            </a:r>
            <a:r>
              <a:rPr lang="en-US" dirty="0" err="1"/>
              <a:t>PbPb</a:t>
            </a:r>
            <a:r>
              <a:rPr lang="en-US" dirty="0"/>
              <a:t> collisions; for instance in </a:t>
            </a:r>
            <a:r>
              <a:rPr lang="en-US" dirty="0" err="1"/>
              <a:t>ultracentral</a:t>
            </a:r>
            <a:r>
              <a:rPr lang="en-US" dirty="0"/>
              <a:t>:</a:t>
            </a:r>
          </a:p>
          <a:p>
            <a:pPr marL="749808" lvl="1" indent="-457200"/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Apples-to-apples only possible if theoretical modelling is valid at the centrality definition</a:t>
            </a:r>
          </a:p>
          <a:p>
            <a:pPr marL="749808" lvl="1" indent="-457200"/>
            <a:r>
              <a:rPr lang="en-US" dirty="0"/>
              <a:t>Can be problematic especially for boost invariant models (forward rapidity poorly described)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85D39A02-E607-B0BB-35C8-C78D032AD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32</a:t>
            </a:fld>
            <a:r>
              <a:rPr lang="nl-NL" dirty="0"/>
              <a:t>/24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0A2CF5-E8B9-6BF2-6432-F4B6CDDD41F6}"/>
              </a:ext>
            </a:extLst>
          </p:cNvPr>
          <p:cNvSpPr txBox="1"/>
          <p:nvPr/>
        </p:nvSpPr>
        <p:spPr>
          <a:xfrm>
            <a:off x="-55667" y="6574771"/>
            <a:ext cx="8763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ALICE, 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Assessing the QGP speed of sound in ultra-central heavy-ion collisions (2024)</a:t>
            </a:r>
            <a:endParaRPr lang="en-US" sz="1100" dirty="0">
              <a:solidFill>
                <a:schemeClr val="bg1"/>
              </a:solidFill>
              <a:latin typeface="Tw Cen MT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021173-1646-C28F-1D3C-FEE91E2DD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819400"/>
            <a:ext cx="5870346" cy="22908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6BB222-13C1-93C8-1C93-FD996ADB6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917" y="2667000"/>
            <a:ext cx="4476616" cy="289294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D5F84C9-F4C4-41FB-2E88-8E113CE69B89}"/>
              </a:ext>
            </a:extLst>
          </p:cNvPr>
          <p:cNvSpPr txBox="1">
            <a:spLocks/>
          </p:cNvSpPr>
          <p:nvPr/>
        </p:nvSpPr>
        <p:spPr>
          <a:xfrm>
            <a:off x="1085850" y="87047"/>
            <a:ext cx="10895059" cy="12950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500" dirty="0">
                <a:solidFill>
                  <a:srgbClr val="C00000"/>
                </a:solidFill>
              </a:rPr>
              <a:t>An </a:t>
            </a:r>
            <a:r>
              <a:rPr lang="nl-NL" sz="2500" dirty="0" err="1">
                <a:solidFill>
                  <a:srgbClr val="C00000"/>
                </a:solidFill>
              </a:rPr>
              <a:t>example</a:t>
            </a:r>
            <a:r>
              <a:rPr lang="nl-NL" sz="2500" dirty="0">
                <a:solidFill>
                  <a:srgbClr val="C00000"/>
                </a:solidFill>
              </a:rPr>
              <a:t> </a:t>
            </a:r>
            <a:r>
              <a:rPr lang="nl-NL" sz="2500" dirty="0" err="1">
                <a:solidFill>
                  <a:srgbClr val="C00000"/>
                </a:solidFill>
              </a:rPr>
              <a:t>analysing</a:t>
            </a:r>
            <a:r>
              <a:rPr lang="nl-NL" sz="2500" dirty="0">
                <a:solidFill>
                  <a:srgbClr val="C00000"/>
                </a:solidFill>
              </a:rPr>
              <a:t> data: </a:t>
            </a:r>
            <a:r>
              <a:rPr lang="nl-NL" sz="2500" dirty="0" err="1">
                <a:solidFill>
                  <a:srgbClr val="C00000"/>
                </a:solidFill>
              </a:rPr>
              <a:t>centrality</a:t>
            </a:r>
            <a:endParaRPr lang="nl-NL" sz="25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4169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7BB8C-B2C5-52DE-B424-6ED2C9659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FF701-B005-4608-F999-2C4B94043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06270"/>
            <a:ext cx="10442448" cy="430887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Centrality selection: the </a:t>
            </a:r>
            <a:r>
              <a:rPr lang="en-US" sz="2800" dirty="0">
                <a:solidFill>
                  <a:srgbClr val="C00000"/>
                </a:solidFill>
                <a:latin typeface="Symbol" panose="05050102010706020507" pitchFamily="18" charset="2"/>
              </a:rPr>
              <a:t>r</a:t>
            </a:r>
            <a:r>
              <a:rPr lang="en-US" sz="2800" baseline="-25000" dirty="0">
                <a:solidFill>
                  <a:srgbClr val="C00000"/>
                </a:solidFill>
              </a:rPr>
              <a:t>2</a:t>
            </a:r>
            <a:r>
              <a:rPr lang="en-US" sz="2800" dirty="0">
                <a:solidFill>
                  <a:srgbClr val="C00000"/>
                </a:solidFill>
              </a:rPr>
              <a:t> correlator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51B7B-8CB2-C4AF-E274-FC8002EFE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3945" y="2084755"/>
            <a:ext cx="6248400" cy="4087445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5000"/>
              </a:lnSpc>
              <a:buNone/>
            </a:pPr>
            <a:r>
              <a:rPr lang="nl-NL" sz="1800" dirty="0"/>
              <a:t>                          : </a:t>
            </a:r>
            <a:r>
              <a:rPr lang="nl-NL" sz="1800" dirty="0" err="1"/>
              <a:t>correlation</a:t>
            </a:r>
            <a:r>
              <a:rPr lang="nl-NL" sz="1800" dirty="0"/>
              <a:t> </a:t>
            </a:r>
            <a:r>
              <a:rPr lang="nl-NL" sz="1800" dirty="0" err="1"/>
              <a:t>anisotropic</a:t>
            </a:r>
            <a:r>
              <a:rPr lang="nl-NL" sz="1800" dirty="0"/>
              <a:t> flow </a:t>
            </a:r>
            <a:r>
              <a:rPr lang="nl-NL" sz="1800" dirty="0" err="1"/>
              <a:t>and</a:t>
            </a:r>
            <a:r>
              <a:rPr lang="nl-NL" sz="1800" dirty="0"/>
              <a:t> transverse momentum</a:t>
            </a:r>
            <a:endParaRPr lang="en-US" sz="1800" dirty="0"/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True correlator: zero if flow and momentum are independent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Intuition: smaller system </a:t>
            </a:r>
            <a:r>
              <a:rPr lang="en-US" dirty="0">
                <a:sym typeface="Wingdings" panose="05000000000000000000" pitchFamily="2" charset="2"/>
              </a:rPr>
              <a:t> larger </a:t>
            </a:r>
            <a:r>
              <a:rPr lang="en-US" dirty="0" err="1">
                <a:sym typeface="Wingdings" panose="05000000000000000000" pitchFamily="2" charset="2"/>
              </a:rPr>
              <a:t>pT</a:t>
            </a:r>
            <a:endParaRPr lang="en-US" dirty="0">
              <a:sym typeface="Wingdings" panose="05000000000000000000" pitchFamily="2" charset="2"/>
            </a:endParaRP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Intuition: more elliptic </a:t>
            </a:r>
            <a:r>
              <a:rPr lang="en-US" dirty="0">
                <a:sym typeface="Wingdings" panose="05000000000000000000" pitchFamily="2" charset="2"/>
              </a:rPr>
              <a:t> higher v2{2}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Intuition: central: smaller system often a bit more elliptical</a:t>
            </a:r>
          </a:p>
          <a:p>
            <a:pPr marL="0" indent="0">
              <a:lnSpc>
                <a:spcPct val="125000"/>
              </a:lnSpc>
              <a:buNone/>
            </a:pPr>
            <a:r>
              <a:rPr lang="en-US" sz="1800" dirty="0"/>
              <a:t>Centrality is an important detail: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The correlator is done in small centrality bins (1% for us)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Obtain larger bins by averaging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Relatively big effect (up to 0.1, exp </a:t>
            </a:r>
            <a:r>
              <a:rPr lang="en-US" dirty="0" err="1"/>
              <a:t>uncert</a:t>
            </a:r>
            <a:r>
              <a:rPr lang="en-US" dirty="0"/>
              <a:t>. is 0.01)</a:t>
            </a:r>
          </a:p>
          <a:p>
            <a:pPr marL="0" indent="0">
              <a:lnSpc>
                <a:spcPct val="125000"/>
              </a:lnSpc>
              <a:buNone/>
            </a:pPr>
            <a:r>
              <a:rPr lang="en-US" dirty="0">
                <a:solidFill>
                  <a:srgbClr val="C00000"/>
                </a:solidFill>
              </a:rPr>
              <a:t>But how do we define centrality?</a:t>
            </a:r>
          </a:p>
        </p:txBody>
      </p:sp>
      <p:pic>
        <p:nvPicPr>
          <p:cNvPr id="8" name="Picture 7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D5AC1163-B6AC-9840-8A4D-8D28EF73D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116" y="2084755"/>
            <a:ext cx="4271928" cy="386202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1DFBDD7-C089-0AF4-100E-BD6DA3ADC63B}"/>
              </a:ext>
            </a:extLst>
          </p:cNvPr>
          <p:cNvCxnSpPr>
            <a:cxnSpLocks/>
          </p:cNvCxnSpPr>
          <p:nvPr/>
        </p:nvCxnSpPr>
        <p:spPr>
          <a:xfrm flipV="1">
            <a:off x="4572000" y="4475319"/>
            <a:ext cx="6019800" cy="8586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0121678-FBC5-3E16-67A8-5DA349620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756582" y="1667400"/>
            <a:ext cx="252460" cy="11561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113B09-7AAB-9215-9C14-630C2DD31E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3142" y="31821"/>
            <a:ext cx="4067902" cy="17587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BCE99F-083A-BEB5-AA58-D8770F33E3D4}"/>
              </a:ext>
            </a:extLst>
          </p:cNvPr>
          <p:cNvSpPr txBox="1"/>
          <p:nvPr/>
        </p:nvSpPr>
        <p:spPr>
          <a:xfrm>
            <a:off x="-55668" y="6574771"/>
            <a:ext cx="91996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Giuliano Giacalone and Chun Shen, Manipulating strong electromagnetic fields with the average transverse momentum of relativistic nuclear collisions (2021)</a:t>
            </a:r>
            <a:endParaRPr lang="en-US" sz="1100" dirty="0">
              <a:solidFill>
                <a:schemeClr val="bg1"/>
              </a:solidFill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5046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95D7F-6916-6462-9E7B-FEE7047FF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C2331-591F-E28E-4953-DB48C3223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06270"/>
            <a:ext cx="10442448" cy="430887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Centrality selection: the </a:t>
            </a:r>
            <a:r>
              <a:rPr lang="en-US" sz="2800" dirty="0">
                <a:solidFill>
                  <a:srgbClr val="C00000"/>
                </a:solidFill>
                <a:latin typeface="Symbol" panose="05050102010706020507" pitchFamily="18" charset="2"/>
              </a:rPr>
              <a:t>r</a:t>
            </a:r>
            <a:r>
              <a:rPr lang="en-US" sz="2800" baseline="-25000" dirty="0">
                <a:solidFill>
                  <a:srgbClr val="C00000"/>
                </a:solidFill>
              </a:rPr>
              <a:t>2</a:t>
            </a:r>
            <a:r>
              <a:rPr lang="en-US" sz="2800" dirty="0">
                <a:solidFill>
                  <a:srgbClr val="C00000"/>
                </a:solidFill>
              </a:rPr>
              <a:t> correlator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47424-2295-9BF8-8F58-8281215BE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5624" y="1828800"/>
            <a:ext cx="9223775" cy="4781128"/>
          </a:xfrm>
        </p:spPr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buNone/>
            </a:pPr>
            <a:r>
              <a:rPr lang="en-US" sz="1800" dirty="0"/>
              <a:t>Forward (</a:t>
            </a:r>
            <a:r>
              <a:rPr lang="en-US" sz="1800" dirty="0">
                <a:solidFill>
                  <a:srgbClr val="00B050"/>
                </a:solidFill>
              </a:rPr>
              <a:t>E</a:t>
            </a:r>
            <a:r>
              <a:rPr lang="en-US" sz="1800" baseline="-25000" dirty="0">
                <a:solidFill>
                  <a:srgbClr val="00B050"/>
                </a:solidFill>
              </a:rPr>
              <a:t>T</a:t>
            </a:r>
            <a:r>
              <a:rPr lang="en-US" sz="1800" dirty="0"/>
              <a:t>) versus mid-rapidity (</a:t>
            </a:r>
            <a:r>
              <a:rPr lang="en-US" sz="1800" dirty="0" err="1">
                <a:solidFill>
                  <a:srgbClr val="C00000"/>
                </a:solidFill>
              </a:rPr>
              <a:t>Nch</a:t>
            </a:r>
            <a:r>
              <a:rPr lang="en-US" sz="1800" dirty="0"/>
              <a:t>): apples-to-apples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Forward considered `better’ (ATLAS, lower spread)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Mid-rapidity closer to model (boost invariant)</a:t>
            </a:r>
          </a:p>
          <a:p>
            <a:pPr marL="749808" lvl="1" indent="-457200">
              <a:lnSpc>
                <a:spcPct val="125000"/>
              </a:lnSpc>
            </a:pPr>
            <a:endParaRPr lang="en-US" dirty="0"/>
          </a:p>
          <a:p>
            <a:pPr marL="0" indent="0">
              <a:lnSpc>
                <a:spcPct val="125000"/>
              </a:lnSpc>
              <a:buNone/>
            </a:pPr>
            <a:endParaRPr lang="en-US" dirty="0"/>
          </a:p>
          <a:p>
            <a:pPr marL="0" indent="0">
              <a:lnSpc>
                <a:spcPct val="125000"/>
              </a:lnSpc>
              <a:buNone/>
            </a:pPr>
            <a:endParaRPr lang="en-US" dirty="0"/>
          </a:p>
          <a:p>
            <a:pPr marL="0" indent="0">
              <a:lnSpc>
                <a:spcPct val="125000"/>
              </a:lnSpc>
              <a:buNone/>
            </a:pPr>
            <a:endParaRPr lang="en-US" dirty="0"/>
          </a:p>
          <a:p>
            <a:pPr marL="0" indent="0">
              <a:lnSpc>
                <a:spcPct val="125000"/>
              </a:lnSpc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EF8B9A-2CF4-5904-067C-3B67270C3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848" y="2514600"/>
            <a:ext cx="4292766" cy="33114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18DC1F-3D36-6C3B-460E-4903EF58818E}"/>
              </a:ext>
            </a:extLst>
          </p:cNvPr>
          <p:cNvSpPr/>
          <p:nvPr/>
        </p:nvSpPr>
        <p:spPr>
          <a:xfrm>
            <a:off x="10287000" y="2590800"/>
            <a:ext cx="45719" cy="28956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1F8376-18F8-E1BB-BFAC-D16578B73EC0}"/>
              </a:ext>
            </a:extLst>
          </p:cNvPr>
          <p:cNvSpPr/>
          <p:nvPr/>
        </p:nvSpPr>
        <p:spPr>
          <a:xfrm flipV="1">
            <a:off x="8382000" y="4038599"/>
            <a:ext cx="3352800" cy="4571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55CFA9-C6E1-F47C-2F43-09130A7334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45" y="3099420"/>
            <a:ext cx="3876845" cy="35048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2187B8F-BFDD-8F2D-3002-85EAE76B33E4}"/>
              </a:ext>
            </a:extLst>
          </p:cNvPr>
          <p:cNvSpPr txBox="1"/>
          <p:nvPr/>
        </p:nvSpPr>
        <p:spPr>
          <a:xfrm>
            <a:off x="4038600" y="4267200"/>
            <a:ext cx="3764281" cy="116955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1400" dirty="0" err="1">
                <a:solidFill>
                  <a:srgbClr val="C00000"/>
                </a:solidFill>
              </a:rPr>
              <a:t>Somewhat</a:t>
            </a:r>
            <a:r>
              <a:rPr lang="nl-NL" sz="1400" dirty="0">
                <a:solidFill>
                  <a:srgbClr val="C00000"/>
                </a:solidFill>
              </a:rPr>
              <a:t> </a:t>
            </a:r>
            <a:r>
              <a:rPr lang="nl-NL" sz="1400" dirty="0" err="1">
                <a:solidFill>
                  <a:srgbClr val="C00000"/>
                </a:solidFill>
              </a:rPr>
              <a:t>ironic</a:t>
            </a:r>
            <a:r>
              <a:rPr lang="nl-NL" sz="1400" dirty="0">
                <a:solidFill>
                  <a:srgbClr val="C00000"/>
                </a:solidFill>
              </a:rPr>
              <a:t>:</a:t>
            </a:r>
          </a:p>
          <a:p>
            <a:r>
              <a:rPr lang="nl-NL" sz="1400" dirty="0"/>
              <a:t>ATLAS </a:t>
            </a:r>
            <a:r>
              <a:rPr lang="nl-NL" sz="1400" dirty="0" err="1"/>
              <a:t>sees</a:t>
            </a:r>
            <a:r>
              <a:rPr lang="nl-NL" sz="1400" dirty="0"/>
              <a:t> big effect at </a:t>
            </a:r>
            <a:r>
              <a:rPr lang="nl-NL" sz="1400" dirty="0" err="1"/>
              <a:t>central</a:t>
            </a:r>
            <a:r>
              <a:rPr lang="nl-NL" sz="1400" dirty="0"/>
              <a:t> </a:t>
            </a:r>
            <a:r>
              <a:rPr lang="nl-NL" sz="1400" dirty="0" err="1"/>
              <a:t>collisions</a:t>
            </a:r>
            <a:endParaRPr lang="nl-NL" sz="1400" dirty="0"/>
          </a:p>
          <a:p>
            <a:r>
              <a:rPr lang="nl-NL" sz="1400" dirty="0" err="1"/>
              <a:t>Trajectum</a:t>
            </a:r>
            <a:r>
              <a:rPr lang="nl-NL" sz="1400" dirty="0"/>
              <a:t> has big effect at </a:t>
            </a:r>
            <a:r>
              <a:rPr lang="nl-NL" sz="1400" dirty="0" err="1"/>
              <a:t>peripheral</a:t>
            </a:r>
            <a:r>
              <a:rPr lang="nl-NL" sz="1400" dirty="0"/>
              <a:t> </a:t>
            </a:r>
            <a:r>
              <a:rPr lang="nl-NL" sz="1400" dirty="0" err="1"/>
              <a:t>collisions</a:t>
            </a:r>
            <a:endParaRPr lang="nl-NL" sz="1400" dirty="0"/>
          </a:p>
          <a:p>
            <a:endParaRPr lang="nl-NL" sz="1400" dirty="0"/>
          </a:p>
          <a:p>
            <a:r>
              <a:rPr lang="nl-NL" sz="1400" dirty="0" err="1"/>
              <a:t>Trajectum</a:t>
            </a:r>
            <a:r>
              <a:rPr lang="nl-NL" sz="1400" dirty="0"/>
              <a:t>: big effect </a:t>
            </a:r>
            <a:r>
              <a:rPr lang="nl-NL" sz="1400" dirty="0" err="1"/>
              <a:t>p</a:t>
            </a:r>
            <a:r>
              <a:rPr lang="nl-NL" sz="1400" baseline="-25000" dirty="0" err="1"/>
              <a:t>T</a:t>
            </a:r>
            <a:r>
              <a:rPr lang="nl-NL" sz="1400" dirty="0"/>
              <a:t> cut on </a:t>
            </a:r>
            <a:r>
              <a:rPr lang="nl-NL" sz="1400" dirty="0" err="1"/>
              <a:t>N</a:t>
            </a:r>
            <a:r>
              <a:rPr lang="nl-NL" sz="1400" baseline="-25000" dirty="0" err="1"/>
              <a:t>ch</a:t>
            </a:r>
            <a:r>
              <a:rPr lang="nl-NL" sz="1400" dirty="0"/>
              <a:t> (</a:t>
            </a:r>
            <a:r>
              <a:rPr lang="nl-NL" sz="1400" dirty="0" err="1"/>
              <a:t>purple</a:t>
            </a:r>
            <a:r>
              <a:rPr lang="nl-NL" sz="1400" dirty="0"/>
              <a:t>)</a:t>
            </a:r>
            <a:endParaRPr lang="en-GB" sz="140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8CDBD12-2B0E-4D1B-4EAF-022BA6B69C3D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1371600" y="3975557"/>
            <a:ext cx="2667000" cy="8764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368C960-B6C4-7689-C32C-113D36186D20}"/>
              </a:ext>
            </a:extLst>
          </p:cNvPr>
          <p:cNvCxnSpPr>
            <a:cxnSpLocks/>
          </p:cNvCxnSpPr>
          <p:nvPr/>
        </p:nvCxnSpPr>
        <p:spPr>
          <a:xfrm flipH="1" flipV="1">
            <a:off x="3048000" y="4261545"/>
            <a:ext cx="990600" cy="6055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7F335E3-7BE2-70EF-18BD-017F58902DD6}"/>
              </a:ext>
            </a:extLst>
          </p:cNvPr>
          <p:cNvSpPr txBox="1"/>
          <p:nvPr/>
        </p:nvSpPr>
        <p:spPr>
          <a:xfrm>
            <a:off x="0" y="6604273"/>
            <a:ext cx="1196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ATLAS, 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Correlations between flow and transverse momentum in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Xe+Xe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and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Pb+Pb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collisions at the LHC with the ATLAS detector: a probe of the heavy-ion initial state and nuclear deformation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(2022)</a:t>
            </a:r>
            <a:endParaRPr lang="en-GB" sz="1100" dirty="0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4D3853-3524-285C-2BD6-0034CB53B25D}"/>
              </a:ext>
            </a:extLst>
          </p:cNvPr>
          <p:cNvSpPr txBox="1"/>
          <p:nvPr/>
        </p:nvSpPr>
        <p:spPr>
          <a:xfrm>
            <a:off x="4499250" y="22371"/>
            <a:ext cx="7686400" cy="360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Credit to ATLAS: </a:t>
            </a:r>
            <a:r>
              <a:rPr lang="en-US" dirty="0" err="1"/>
              <a:t>HEPdata</a:t>
            </a:r>
            <a:r>
              <a:rPr lang="en-US" dirty="0"/>
              <a:t> has 445 tables (!) that allows to figure these things out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5214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28FF642-F4B2-4A51-A7FC-A453F9D1CE29}"/>
              </a:ext>
            </a:extLst>
          </p:cNvPr>
          <p:cNvSpPr txBox="1">
            <a:spLocks/>
          </p:cNvSpPr>
          <p:nvPr/>
        </p:nvSpPr>
        <p:spPr>
          <a:xfrm>
            <a:off x="4607284" y="3063609"/>
            <a:ext cx="2968753" cy="378637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/>
              <a:t>Shear viscosity (</a:t>
            </a:r>
            <a:r>
              <a:rPr lang="en-US" sz="1500" dirty="0">
                <a:solidFill>
                  <a:srgbClr val="FF0000"/>
                </a:solidFill>
              </a:rPr>
              <a:t>4</a:t>
            </a:r>
            <a:r>
              <a:rPr lang="en-US" sz="1500" dirty="0"/>
              <a:t>)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dirty="0"/>
              <a:t>Bulk viscosity (</a:t>
            </a:r>
            <a:r>
              <a:rPr lang="en-US" sz="1500" dirty="0">
                <a:solidFill>
                  <a:srgbClr val="FF0000"/>
                </a:solidFill>
              </a:rPr>
              <a:t>3</a:t>
            </a:r>
            <a:r>
              <a:rPr lang="en-US" sz="1500" dirty="0"/>
              <a:t>)</a:t>
            </a:r>
            <a:br>
              <a:rPr lang="en-US" sz="1500" dirty="0"/>
            </a:br>
            <a:endParaRPr lang="en-US" sz="8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dirty="0"/>
              <a:t>Second order transports: </a:t>
            </a:r>
            <a:r>
              <a:rPr lang="en-US" sz="1500" dirty="0">
                <a:solidFill>
                  <a:srgbClr val="FF0000"/>
                </a:solidFill>
              </a:rPr>
              <a:t>2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EOS: </a:t>
            </a:r>
            <a:r>
              <a:rPr lang="en-US" sz="1500" dirty="0">
                <a:solidFill>
                  <a:srgbClr val="FF0000"/>
                </a:solidFill>
              </a:rPr>
              <a:t>1</a:t>
            </a:r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4905" y="-355153"/>
            <a:ext cx="8458200" cy="1295082"/>
          </a:xfrm>
        </p:spPr>
        <p:txBody>
          <a:bodyPr>
            <a:normAutofit/>
          </a:bodyPr>
          <a:lstStyle/>
          <a:p>
            <a:r>
              <a:rPr lang="en-US" sz="3600" dirty="0"/>
              <a:t>Standard model of heavy ion collisions</a:t>
            </a:r>
            <a:endParaRPr lang="nl-NL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358" y="2551164"/>
            <a:ext cx="2968753" cy="351310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500" dirty="0" err="1"/>
              <a:t>Subnucleonic</a:t>
            </a:r>
            <a:r>
              <a:rPr lang="en-US" sz="1500" dirty="0"/>
              <a:t> structure? (</a:t>
            </a:r>
            <a:r>
              <a:rPr lang="en-US" sz="1500" dirty="0">
                <a:solidFill>
                  <a:srgbClr val="FF0000"/>
                </a:solidFill>
              </a:rPr>
              <a:t>8</a:t>
            </a:r>
            <a:r>
              <a:rPr lang="en-US" sz="1500" dirty="0"/>
              <a:t>)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dirty="0"/>
              <a:t>Non-thermal flow? (</a:t>
            </a:r>
            <a:r>
              <a:rPr lang="en-US" sz="1500" dirty="0">
                <a:solidFill>
                  <a:srgbClr val="FF0000"/>
                </a:solidFill>
              </a:rPr>
              <a:t>2</a:t>
            </a:r>
            <a:r>
              <a:rPr lang="en-US" sz="1500" dirty="0"/>
              <a:t>)</a:t>
            </a:r>
            <a:br>
              <a:rPr lang="en-US" sz="1500" dirty="0"/>
            </a:br>
            <a:r>
              <a:rPr lang="en-US" sz="1500" dirty="0"/>
              <a:t>with </a:t>
            </a:r>
            <a:r>
              <a:rPr lang="en-US" sz="1500" dirty="0" err="1">
                <a:solidFill>
                  <a:schemeClr val="accent2"/>
                </a:solidFill>
              </a:rPr>
              <a:t>hydrodynamised</a:t>
            </a:r>
            <a:r>
              <a:rPr lang="en-US" sz="1500" dirty="0">
                <a:solidFill>
                  <a:schemeClr val="accent2"/>
                </a:solidFill>
              </a:rPr>
              <a:t> initial stage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1500" dirty="0"/>
              <a:t>Fluctuations? (</a:t>
            </a:r>
            <a:r>
              <a:rPr lang="en-US" sz="1500" dirty="0">
                <a:solidFill>
                  <a:srgbClr val="FF0000"/>
                </a:solidFill>
              </a:rPr>
              <a:t>1</a:t>
            </a:r>
            <a:r>
              <a:rPr lang="en-US" sz="1500" dirty="0"/>
              <a:t>)</a:t>
            </a:r>
          </a:p>
          <a:p>
            <a:pPr marL="0" indent="0">
              <a:buNone/>
            </a:pPr>
            <a:r>
              <a:rPr lang="en-US" sz="1500" dirty="0"/>
              <a:t>Shape (</a:t>
            </a:r>
            <a:r>
              <a:rPr lang="en-US" sz="1500" dirty="0">
                <a:solidFill>
                  <a:srgbClr val="FF0000"/>
                </a:solidFill>
              </a:rPr>
              <a:t>2</a:t>
            </a:r>
            <a:r>
              <a:rPr lang="en-US" sz="1500" dirty="0"/>
              <a:t>)</a:t>
            </a:r>
            <a:br>
              <a:rPr lang="en-US" sz="1500" dirty="0"/>
            </a:br>
            <a:endParaRPr lang="en-US" sz="15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388A42-A926-4D84-9E29-E173E5AF64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979" y="967902"/>
            <a:ext cx="3070407" cy="6650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679740D-F286-48D0-9649-39F417BBE9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909"/>
          <a:stretch/>
        </p:blipFill>
        <p:spPr>
          <a:xfrm>
            <a:off x="9896802" y="3495354"/>
            <a:ext cx="946172" cy="10304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2D9092-36C1-48AB-B8E6-28BD55C5D5C0}"/>
              </a:ext>
            </a:extLst>
          </p:cNvPr>
          <p:cNvSpPr txBox="1"/>
          <p:nvPr/>
        </p:nvSpPr>
        <p:spPr>
          <a:xfrm>
            <a:off x="840188" y="1976508"/>
            <a:ext cx="2590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Initial stage (</a:t>
            </a:r>
            <a:r>
              <a:rPr lang="en-US" sz="2200" dirty="0">
                <a:solidFill>
                  <a:srgbClr val="FF0000"/>
                </a:solidFill>
              </a:rPr>
              <a:t>13</a:t>
            </a:r>
            <a:r>
              <a:rPr lang="en-US" sz="2200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8C2F2B-DD5A-455A-9422-28625642C72D}"/>
              </a:ext>
            </a:extLst>
          </p:cNvPr>
          <p:cNvSpPr txBox="1"/>
          <p:nvPr/>
        </p:nvSpPr>
        <p:spPr>
          <a:xfrm>
            <a:off x="4423877" y="1961818"/>
            <a:ext cx="34117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Viscous hydrodynamics (</a:t>
            </a:r>
            <a:r>
              <a:rPr lang="en-US" sz="2100" dirty="0">
                <a:solidFill>
                  <a:srgbClr val="FF0000"/>
                </a:solidFill>
              </a:rPr>
              <a:t>10</a:t>
            </a:r>
            <a:r>
              <a:rPr lang="en-US" sz="2100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DE3E1D-3800-4AD9-BFF6-C3DF58C471E9}"/>
              </a:ext>
            </a:extLst>
          </p:cNvPr>
          <p:cNvSpPr txBox="1"/>
          <p:nvPr/>
        </p:nvSpPr>
        <p:spPr>
          <a:xfrm>
            <a:off x="8883345" y="2012460"/>
            <a:ext cx="266771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Cascade of hadrons (</a:t>
            </a:r>
            <a:r>
              <a:rPr lang="en-US" sz="2100" dirty="0">
                <a:solidFill>
                  <a:srgbClr val="FF0000"/>
                </a:solidFill>
              </a:rPr>
              <a:t>2</a:t>
            </a:r>
            <a:r>
              <a:rPr lang="en-US" sz="2100" dirty="0"/>
              <a:t>)</a:t>
            </a:r>
          </a:p>
          <a:p>
            <a:endParaRPr lang="en-US" sz="2100" dirty="0"/>
          </a:p>
          <a:p>
            <a:r>
              <a:rPr lang="en-US" sz="1500" dirty="0"/>
              <a:t>SMASH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0A05FA-4746-4D8F-A4C5-51B53AD69A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052" y="2927122"/>
            <a:ext cx="2895600" cy="145821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1F1436-D5C4-4275-B827-DDE96F1FB041}"/>
              </a:ext>
            </a:extLst>
          </p:cNvPr>
          <p:cNvCxnSpPr>
            <a:cxnSpLocks/>
          </p:cNvCxnSpPr>
          <p:nvPr/>
        </p:nvCxnSpPr>
        <p:spPr>
          <a:xfrm>
            <a:off x="4240933" y="1991970"/>
            <a:ext cx="8070" cy="4224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5EDD8EB-3257-4C18-957D-A7506B7E8E35}"/>
              </a:ext>
            </a:extLst>
          </p:cNvPr>
          <p:cNvCxnSpPr>
            <a:cxnSpLocks/>
          </p:cNvCxnSpPr>
          <p:nvPr/>
        </p:nvCxnSpPr>
        <p:spPr>
          <a:xfrm>
            <a:off x="8622332" y="1991970"/>
            <a:ext cx="0" cy="42297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E4A19FB-EFE1-4616-90AB-DCCDBDB74664}"/>
              </a:ext>
            </a:extLst>
          </p:cNvPr>
          <p:cNvSpPr txBox="1">
            <a:spLocks/>
          </p:cNvSpPr>
          <p:nvPr/>
        </p:nvSpPr>
        <p:spPr>
          <a:xfrm>
            <a:off x="8708471" y="2632649"/>
            <a:ext cx="3212069" cy="378637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5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24442B-97D1-4388-A0B2-7A6ECB32AD29}"/>
              </a:ext>
            </a:extLst>
          </p:cNvPr>
          <p:cNvSpPr txBox="1"/>
          <p:nvPr/>
        </p:nvSpPr>
        <p:spPr>
          <a:xfrm>
            <a:off x="-55667" y="6446999"/>
            <a:ext cx="8763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Jonah Bernhard, Scott Moreland and Steffen Bass, Bayesian estimation of the specific shear and bulk viscosity of quark–gluon plasma (2019)</a:t>
            </a:r>
          </a:p>
          <a:p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Govert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Nijs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</a:t>
            </a:r>
            <a:r>
              <a:rPr lang="en-US" sz="1100" dirty="0">
                <a:solidFill>
                  <a:srgbClr val="C00000"/>
                </a:solidFill>
                <a:latin typeface="Tw Cen MT" pitchFamily="34" charset="0"/>
              </a:rPr>
              <a:t>WS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Umut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Gursoy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and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Raimond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Snellings, A Bayesian analysis of Heavy Ion Collisions with </a:t>
            </a:r>
            <a:r>
              <a:rPr lang="en-US" sz="11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w Cen MT" pitchFamily="34" charset="0"/>
              </a:rPr>
              <a:t>Trajectum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(2020)</a:t>
            </a:r>
          </a:p>
        </p:txBody>
      </p: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39331DB6-825F-47E9-81DD-BAC23608C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4</a:t>
            </a:fld>
            <a:r>
              <a:rPr lang="nl-NL" dirty="0"/>
              <a:t>/24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356E49-FD53-4A5C-952C-9DD790388497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CERN/Utrecht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650465-9A22-40E2-8616-E4591295AFFF}"/>
              </a:ext>
            </a:extLst>
          </p:cNvPr>
          <p:cNvSpPr txBox="1"/>
          <p:nvPr/>
        </p:nvSpPr>
        <p:spPr>
          <a:xfrm>
            <a:off x="9567041" y="1299508"/>
            <a:ext cx="2590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(</a:t>
            </a:r>
            <a:r>
              <a:rPr lang="en-US" sz="2200" dirty="0">
                <a:solidFill>
                  <a:srgbClr val="FF0000"/>
                </a:solidFill>
              </a:rPr>
              <a:t># parameters</a:t>
            </a:r>
            <a:r>
              <a:rPr lang="en-US" sz="2200" dirty="0"/>
              <a:t>)</a:t>
            </a:r>
          </a:p>
        </p:txBody>
      </p:sp>
      <p:pic>
        <p:nvPicPr>
          <p:cNvPr id="9" name="Picture 8" descr="Graphical user interface, chart, line chart, histogram&#10;&#10;Description automatically generated">
            <a:extLst>
              <a:ext uri="{FF2B5EF4-FFF2-40B4-BE49-F238E27FC236}">
                <a16:creationId xmlns:a16="http://schemas.microsoft.com/office/drawing/2014/main" id="{74024F85-1937-F8E5-75F1-689D6CC4EE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17"/>
          <a:stretch/>
        </p:blipFill>
        <p:spPr>
          <a:xfrm>
            <a:off x="6550200" y="2460763"/>
            <a:ext cx="2026670" cy="1344753"/>
          </a:xfrm>
          <a:prstGeom prst="rect">
            <a:avLst/>
          </a:prstGeom>
        </p:spPr>
      </p:pic>
      <p:pic>
        <p:nvPicPr>
          <p:cNvPr id="13" name="Picture 12" descr="Graphical user interface, chart, line chart, histogram&#10;&#10;Description automatically generated">
            <a:extLst>
              <a:ext uri="{FF2B5EF4-FFF2-40B4-BE49-F238E27FC236}">
                <a16:creationId xmlns:a16="http://schemas.microsoft.com/office/drawing/2014/main" id="{2C1D735E-54A2-7FE5-08FC-DF083CD88B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8"/>
          <a:stretch/>
        </p:blipFill>
        <p:spPr>
          <a:xfrm>
            <a:off x="6454405" y="3802571"/>
            <a:ext cx="2081789" cy="135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64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dirty="0" err="1"/>
              <a:t>visualisation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957557"/>
            <a:ext cx="4044582" cy="4781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Depends on parameters</a:t>
            </a:r>
            <a:br>
              <a:rPr lang="en-US" dirty="0"/>
            </a:br>
            <a:r>
              <a:rPr lang="en-US" dirty="0"/>
              <a:t>(see param file, right)</a:t>
            </a:r>
          </a:p>
          <a:p>
            <a:pPr marL="749808" lvl="1" indent="-457200"/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In this case </a:t>
            </a:r>
            <a:r>
              <a:rPr lang="en-US" i="1" dirty="0" err="1"/>
              <a:t>Trajectum</a:t>
            </a:r>
            <a:r>
              <a:rPr lang="en-US" i="1" dirty="0"/>
              <a:t> </a:t>
            </a:r>
            <a:br>
              <a:rPr lang="en-US" dirty="0"/>
            </a:br>
            <a:r>
              <a:rPr lang="en-US" dirty="0"/>
              <a:t>(many other models available)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Compute observables as close to experiment as possible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5</a:t>
            </a:fld>
            <a:r>
              <a:rPr lang="nl-NL" dirty="0"/>
              <a:t>/24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139BF8-3902-49B7-9290-2965F6AC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0634" y="-6207"/>
            <a:ext cx="1639956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F7A671-79FC-4595-8E51-B9371E9CA637}"/>
              </a:ext>
            </a:extLst>
          </p:cNvPr>
          <p:cNvSpPr txBox="1"/>
          <p:nvPr/>
        </p:nvSpPr>
        <p:spPr>
          <a:xfrm>
            <a:off x="-55667" y="6446999"/>
            <a:ext cx="8763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92D050"/>
                </a:solidFill>
                <a:latin typeface="Tw Cen MT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http://sites.google.com/view/govertnijs/trajectum</a:t>
            </a:r>
            <a:endParaRPr lang="en-US" sz="1100" dirty="0">
              <a:solidFill>
                <a:srgbClr val="92D050"/>
              </a:solidFill>
              <a:latin typeface="Tw Cen MT" pitchFamily="34" charset="0"/>
            </a:endParaRPr>
          </a:p>
          <a:p>
            <a:r>
              <a:rPr lang="en-US" sz="1100" dirty="0">
                <a:solidFill>
                  <a:srgbClr val="92D050"/>
                </a:solidFill>
                <a:latin typeface="Tw Cen MT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http://wilkevanderschee.nl/trajectum</a:t>
            </a:r>
            <a:endParaRPr lang="en-US" sz="1100" dirty="0">
              <a:solidFill>
                <a:srgbClr val="92D050"/>
              </a:solidFill>
              <a:latin typeface="Tw Cen MT" pitchFamily="34" charset="0"/>
            </a:endParaRPr>
          </a:p>
        </p:txBody>
      </p:sp>
      <p:pic>
        <p:nvPicPr>
          <p:cNvPr id="4" name="moviehrv">
            <a:hlinkClick r:id="" action="ppaction://media"/>
            <a:extLst>
              <a:ext uri="{FF2B5EF4-FFF2-40B4-BE49-F238E27FC236}">
                <a16:creationId xmlns:a16="http://schemas.microsoft.com/office/drawing/2014/main" id="{7790F7D9-C730-45FD-DBD8-41EA0F0623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03387" y="1932880"/>
            <a:ext cx="5077741" cy="4374918"/>
          </a:xfrm>
          <a:prstGeom prst="rect">
            <a:avLst/>
          </a:prstGeom>
        </p:spPr>
      </p:pic>
      <p:pic>
        <p:nvPicPr>
          <p:cNvPr id="6" name="moviehrv">
            <a:hlinkClick r:id="" action="ppaction://media"/>
            <a:extLst>
              <a:ext uri="{FF2B5EF4-FFF2-40B4-BE49-F238E27FC236}">
                <a16:creationId xmlns:a16="http://schemas.microsoft.com/office/drawing/2014/main" id="{FF956BDB-FA9D-40C3-95F8-000DD98CA7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1916" y="84145"/>
            <a:ext cx="1877341" cy="161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6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797F4-9FC0-1A96-3F12-2A40C35BB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1E0CB22-80BB-6F81-0908-7426970EAF4A}"/>
              </a:ext>
            </a:extLst>
          </p:cNvPr>
          <p:cNvSpPr/>
          <p:nvPr/>
        </p:nvSpPr>
        <p:spPr>
          <a:xfrm>
            <a:off x="8229600" y="1850249"/>
            <a:ext cx="3953142" cy="4279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B260AA-51B6-412F-E99C-6F60D5C1A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73076"/>
            <a:ext cx="7162800" cy="1142682"/>
          </a:xfrm>
        </p:spPr>
        <p:txBody>
          <a:bodyPr>
            <a:normAutofit/>
          </a:bodyPr>
          <a:lstStyle/>
          <a:p>
            <a:r>
              <a:rPr lang="en-US" sz="3200" dirty="0"/>
              <a:t>Performing a global analysis</a:t>
            </a:r>
            <a:endParaRPr lang="en-US" sz="3200" baseline="-25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E217E9-096B-3DAB-FD97-7B9292ED4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133600"/>
            <a:ext cx="8153400" cy="5029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Model depends on parameters non-linearly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Run model on 3000 `design’ points 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Use an emulator for any point in parameter space (</a:t>
            </a:r>
            <a:r>
              <a:rPr lang="en-US" b="1" dirty="0">
                <a:solidFill>
                  <a:schemeClr val="accent1"/>
                </a:solidFill>
              </a:rPr>
              <a:t>GP</a:t>
            </a:r>
            <a:r>
              <a:rPr lang="en-US" dirty="0">
                <a:solidFill>
                  <a:schemeClr val="accent1"/>
                </a:solidFill>
              </a:rPr>
              <a:t>)</a:t>
            </a:r>
          </a:p>
          <a:p>
            <a:pPr lvl="1"/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Markov Chain Monte Carlo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653 data points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Obtain posterior probability density of parameters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Compare posterior with data</a:t>
            </a:r>
          </a:p>
          <a:p>
            <a:pPr lvl="1"/>
            <a:r>
              <a:rPr lang="en-US" dirty="0">
                <a:solidFill>
                  <a:schemeClr val="accent1"/>
                </a:solidFill>
                <a:sym typeface="Wingdings" pitchFamily="2" charset="2"/>
              </a:rPr>
              <a:t>Can include high statistics run</a:t>
            </a:r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2C39C7-5192-BA7F-7A01-52A5DB706658}"/>
              </a:ext>
            </a:extLst>
          </p:cNvPr>
          <p:cNvGrpSpPr/>
          <p:nvPr/>
        </p:nvGrpSpPr>
        <p:grpSpPr>
          <a:xfrm>
            <a:off x="8204233" y="388367"/>
            <a:ext cx="3392449" cy="1199918"/>
            <a:chOff x="5715000" y="381000"/>
            <a:chExt cx="3392449" cy="119991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46C6E4F-F2C6-9E7E-3BE0-AAD9B9DF359C}"/>
                </a:ext>
              </a:extLst>
            </p:cNvPr>
            <p:cNvSpPr/>
            <p:nvPr/>
          </p:nvSpPr>
          <p:spPr>
            <a:xfrm>
              <a:off x="5715000" y="381000"/>
              <a:ext cx="3392449" cy="11999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A18E229-E27C-A41E-F561-40FCCE616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41394" y="750031"/>
              <a:ext cx="3266055" cy="83088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6566390-8F14-D675-9419-C1267BD12753}"/>
                </a:ext>
              </a:extLst>
            </p:cNvPr>
            <p:cNvSpPr txBox="1"/>
            <p:nvPr/>
          </p:nvSpPr>
          <p:spPr>
            <a:xfrm>
              <a:off x="5786718" y="415540"/>
              <a:ext cx="2514600" cy="370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Bayes theorem:</a:t>
              </a:r>
            </a:p>
          </p:txBody>
        </p:sp>
      </p:grp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D8F65534-BC08-27EC-FA7E-8F69B8056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6</a:t>
            </a:fld>
            <a:r>
              <a:rPr lang="nl-NL" dirty="0"/>
              <a:t>/24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AB451F-37A8-3D2D-984E-DC2E21E5D68F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CERN/Utrecht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C0B265-9986-D469-4B38-76F37A3EA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8729" y="2219581"/>
            <a:ext cx="3648049" cy="18490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6776BC-FFE0-4EAA-ABF8-0B16478989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0774" y="4099876"/>
            <a:ext cx="3656029" cy="18728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18CB487-A87A-4AA6-B348-472CC7713BAC}"/>
              </a:ext>
            </a:extLst>
          </p:cNvPr>
          <p:cNvSpPr txBox="1"/>
          <p:nvPr/>
        </p:nvSpPr>
        <p:spPr>
          <a:xfrm>
            <a:off x="0" y="6590183"/>
            <a:ext cx="929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LIGO, Properties of the Binary Black Hole Merger GW150914 (2016)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7AD79D-F792-A18A-89C3-91095BC8B620}"/>
              </a:ext>
            </a:extLst>
          </p:cNvPr>
          <p:cNvSpPr txBox="1"/>
          <p:nvPr/>
        </p:nvSpPr>
        <p:spPr>
          <a:xfrm>
            <a:off x="8229600" y="1841483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Same technique: gravitational waves</a:t>
            </a:r>
          </a:p>
        </p:txBody>
      </p:sp>
    </p:spTree>
    <p:extLst>
      <p:ext uri="{BB962C8B-B14F-4D97-AF65-F5344CB8AC3E}">
        <p14:creationId xmlns:p14="http://schemas.microsoft.com/office/powerpoint/2010/main" val="674745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79FB9-B2A0-C827-C06C-DE91BC1D1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B1BF6-AA35-FC2D-8E9B-CF6B2C086A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3998" y="4905301"/>
            <a:ext cx="4988879" cy="15544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700" dirty="0">
                <a:solidFill>
                  <a:srgbClr val="FFFFFF"/>
                </a:solidFill>
              </a:rPr>
              <a:t>Experimental observables: </a:t>
            </a:r>
            <a:r>
              <a:rPr lang="en-US" sz="3700" i="1" dirty="0">
                <a:solidFill>
                  <a:srgbClr val="FFFFFF"/>
                </a:solidFill>
              </a:rPr>
              <a:t>a wealth of data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3E7C970-66D5-7A5D-7BDE-712F0703A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1A58DBF-7C61-4997-9886-539CDC07A38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/24</a:t>
            </a:r>
          </a:p>
        </p:txBody>
      </p:sp>
      <p:pic>
        <p:nvPicPr>
          <p:cNvPr id="18" name="Picture 17" descr="A picture containing ball&#10;&#10;Description automatically generated">
            <a:extLst>
              <a:ext uri="{FF2B5EF4-FFF2-40B4-BE49-F238E27FC236}">
                <a16:creationId xmlns:a16="http://schemas.microsoft.com/office/drawing/2014/main" id="{CB30D64A-0539-740F-02C6-3DED9160AB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761" y="4165385"/>
            <a:ext cx="528288" cy="552942"/>
          </a:xfrm>
          <a:prstGeom prst="rect">
            <a:avLst/>
          </a:prstGeom>
        </p:spPr>
      </p:pic>
      <p:pic>
        <p:nvPicPr>
          <p:cNvPr id="20" name="Picture 19" descr="A picture containing sweet, ball&#10;&#10;Description automatically generated">
            <a:extLst>
              <a:ext uri="{FF2B5EF4-FFF2-40B4-BE49-F238E27FC236}">
                <a16:creationId xmlns:a16="http://schemas.microsoft.com/office/drawing/2014/main" id="{D276E3E5-4AC6-07F4-F7E0-B294218722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854" y="4090687"/>
            <a:ext cx="690248" cy="722460"/>
          </a:xfrm>
          <a:prstGeom prst="rect">
            <a:avLst/>
          </a:prstGeom>
        </p:spPr>
      </p:pic>
      <p:pic>
        <p:nvPicPr>
          <p:cNvPr id="6" name="Picture 5" descr="Calendar&#10;&#10;Description automatically generated with low confidence">
            <a:extLst>
              <a:ext uri="{FF2B5EF4-FFF2-40B4-BE49-F238E27FC236}">
                <a16:creationId xmlns:a16="http://schemas.microsoft.com/office/drawing/2014/main" id="{6633AC29-81A8-7077-3F17-233076887E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63" y="0"/>
            <a:ext cx="11790437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31BF2A1-F733-782F-1B92-A2A642A42806}"/>
              </a:ext>
            </a:extLst>
          </p:cNvPr>
          <p:cNvSpPr txBox="1"/>
          <p:nvPr/>
        </p:nvSpPr>
        <p:spPr>
          <a:xfrm>
            <a:off x="-1" y="0"/>
            <a:ext cx="838201" cy="34471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r>
              <a:rPr lang="en-US" sz="2000" i="1" dirty="0">
                <a:latin typeface="Times" panose="02020603050405020304" pitchFamily="18" charset="0"/>
                <a:cs typeface="Times" panose="02020603050405020304" pitchFamily="18" charset="0"/>
              </a:rPr>
              <a:t>Prior</a:t>
            </a:r>
          </a:p>
        </p:txBody>
      </p:sp>
    </p:spTree>
    <p:extLst>
      <p:ext uri="{BB962C8B-B14F-4D97-AF65-F5344CB8AC3E}">
        <p14:creationId xmlns:p14="http://schemas.microsoft.com/office/powerpoint/2010/main" val="2307549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D8E90-779E-0B74-4878-9FBA16B44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792B8-E7B8-6684-E455-ACD0D62BF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517" y="381000"/>
            <a:ext cx="10442448" cy="1295082"/>
          </a:xfrm>
        </p:spPr>
        <p:txBody>
          <a:bodyPr>
            <a:normAutofit/>
          </a:bodyPr>
          <a:lstStyle/>
          <a:p>
            <a:r>
              <a:rPr lang="en-US" sz="3000" dirty="0"/>
              <a:t>Design parameter-observable correlations: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B3DECD82-F7E1-4855-A1FF-4559C6B10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8</a:t>
            </a:fld>
            <a:r>
              <a:rPr lang="nl-NL" dirty="0"/>
              <a:t>/24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F6A23B-C1D8-D587-5816-D4250CD9EBA1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CERN/Utrecht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0F761A-7ABC-4EAA-D652-F225088838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267" y="1828800"/>
            <a:ext cx="11957465" cy="41851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7E8157-B422-AE5E-7B91-A2D67BFCC2E3}"/>
              </a:ext>
            </a:extLst>
          </p:cNvPr>
          <p:cNvSpPr/>
          <p:nvPr/>
        </p:nvSpPr>
        <p:spPr>
          <a:xfrm>
            <a:off x="609600" y="5499101"/>
            <a:ext cx="11477898" cy="15239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21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341E8-829F-03CC-E8C9-101139A55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46CAB-4966-FB63-748C-CC49D3CB1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41" y="152400"/>
            <a:ext cx="8458200" cy="1295082"/>
          </a:xfrm>
        </p:spPr>
        <p:txBody>
          <a:bodyPr>
            <a:normAutofit/>
          </a:bodyPr>
          <a:lstStyle/>
          <a:p>
            <a:r>
              <a:rPr lang="nl-NL" sz="3600" dirty="0"/>
              <a:t>Bayes </a:t>
            </a:r>
            <a:r>
              <a:rPr lang="nl-NL" sz="3600" dirty="0" err="1"/>
              <a:t>theorem</a:t>
            </a:r>
            <a:r>
              <a:rPr lang="nl-NL" sz="3600" dirty="0"/>
              <a:t>: </a:t>
            </a:r>
            <a:r>
              <a:rPr lang="nl-NL" sz="3600" dirty="0" err="1"/>
              <a:t>three</a:t>
            </a:r>
            <a:r>
              <a:rPr lang="nl-NL" sz="3600" dirty="0"/>
              <a:t> </a:t>
            </a:r>
            <a:r>
              <a:rPr lang="nl-NL" sz="3600" dirty="0" err="1"/>
              <a:t>words</a:t>
            </a:r>
            <a:r>
              <a:rPr lang="nl-NL" sz="3600" dirty="0"/>
              <a:t> of </a:t>
            </a:r>
            <a:r>
              <a:rPr lang="nl-NL" sz="3600" dirty="0" err="1"/>
              <a:t>caution</a:t>
            </a:r>
            <a:endParaRPr lang="nl-NL" sz="2600" dirty="0">
              <a:solidFill>
                <a:schemeClr val="accent5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43D422-5CC0-53BF-C7E5-03431593E289}"/>
              </a:ext>
            </a:extLst>
          </p:cNvPr>
          <p:cNvSpPr txBox="1"/>
          <p:nvPr/>
        </p:nvSpPr>
        <p:spPr>
          <a:xfrm>
            <a:off x="2732095" y="1903666"/>
            <a:ext cx="33368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w Cen MT" pitchFamily="34" charset="0"/>
              </a:rPr>
              <a:t>Duke nature physics, 2018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6DEE2E67-C9E7-CD08-1C7A-DD48FD17D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83656" y="6462755"/>
            <a:ext cx="1312025" cy="365125"/>
          </a:xfrm>
        </p:spPr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9</a:t>
            </a:fld>
            <a:r>
              <a:rPr lang="nl-NL" dirty="0"/>
              <a:t>/24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7EB29143-99FE-480E-1A65-A3DE083D10CC}"/>
              </a:ext>
            </a:extLst>
          </p:cNvPr>
          <p:cNvSpPr txBox="1">
            <a:spLocks/>
          </p:cNvSpPr>
          <p:nvPr/>
        </p:nvSpPr>
        <p:spPr>
          <a:xfrm>
            <a:off x="1011163" y="4095816"/>
            <a:ext cx="10756103" cy="3569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0070C0"/>
                </a:solidFill>
              </a:rPr>
              <a:t>Nucleon width increased in 2018 (very significantly) and decreased (very significantly) in 2022</a:t>
            </a:r>
            <a:endParaRPr lang="en-US" sz="1800" b="0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Turns out that the width was inconsistent with the total hadronic </a:t>
            </a:r>
            <a:r>
              <a:rPr lang="en-US" sz="1800" b="0" dirty="0" err="1"/>
              <a:t>PbPb</a:t>
            </a:r>
            <a:r>
              <a:rPr lang="en-US" sz="1800" b="0" dirty="0"/>
              <a:t> cross section (measured in 2022)</a:t>
            </a:r>
          </a:p>
          <a:p>
            <a:r>
              <a:rPr lang="en-US" sz="1800" dirty="0">
                <a:solidFill>
                  <a:srgbClr val="0070C0"/>
                </a:solidFill>
              </a:rPr>
              <a:t>What happened?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In 2018: the initial stage model changed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In 2022: new measurement, but also:</a:t>
            </a:r>
            <a:br>
              <a:rPr lang="en-US" sz="1800" b="0" dirty="0"/>
            </a:br>
            <a:r>
              <a:rPr lang="en-US" sz="1800" b="0" dirty="0"/>
              <a:t>Many subtle changes in many data points `pulled’ to large width</a:t>
            </a:r>
            <a:br>
              <a:rPr lang="en-US" sz="1800" b="0" dirty="0"/>
            </a:br>
            <a:endParaRPr lang="en-US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59A25D-D451-7474-2354-5F4520655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775" y="2281995"/>
            <a:ext cx="1119163" cy="16283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048F1A-09DA-63CF-E285-40AC9FF1C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717" y="2273591"/>
            <a:ext cx="1114048" cy="16295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0C5235-DD7B-92FC-F85F-717F0FE0E2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1287" y="2264534"/>
            <a:ext cx="1287356" cy="17872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1EBC4B-B392-E1D1-CF8B-B6521F5119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6918" y="2220346"/>
            <a:ext cx="1724044" cy="152242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D717209-D093-83E2-DC30-97603DCEB861}"/>
              </a:ext>
            </a:extLst>
          </p:cNvPr>
          <p:cNvSpPr txBox="1"/>
          <p:nvPr/>
        </p:nvSpPr>
        <p:spPr>
          <a:xfrm>
            <a:off x="1016090" y="1959617"/>
            <a:ext cx="13233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w Cen MT" pitchFamily="34" charset="0"/>
              </a:rPr>
              <a:t>Duke + OSU, 2016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295C1A-B545-17F4-6AC7-B3B033C9266E}"/>
              </a:ext>
            </a:extLst>
          </p:cNvPr>
          <p:cNvSpPr txBox="1"/>
          <p:nvPr/>
        </p:nvSpPr>
        <p:spPr>
          <a:xfrm>
            <a:off x="4741857" y="1869295"/>
            <a:ext cx="18128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w Cen MT" pitchFamily="34" charset="0"/>
              </a:rPr>
              <a:t>Trajectum</a:t>
            </a:r>
            <a:r>
              <a:rPr lang="en-US" sz="1100" dirty="0">
                <a:latin typeface="Tw Cen MT" pitchFamily="34" charset="0"/>
              </a:rPr>
              <a:t>, 2020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E63B62-FF98-97E3-D1C0-5981D2759D49}"/>
              </a:ext>
            </a:extLst>
          </p:cNvPr>
          <p:cNvSpPr txBox="1"/>
          <p:nvPr/>
        </p:nvSpPr>
        <p:spPr>
          <a:xfrm>
            <a:off x="7096099" y="1844941"/>
            <a:ext cx="33368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w Cen MT" pitchFamily="34" charset="0"/>
              </a:rPr>
              <a:t>JETSCAPE, 2020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0894FD-3B82-45CD-5C01-01553EF20A26}"/>
              </a:ext>
            </a:extLst>
          </p:cNvPr>
          <p:cNvSpPr txBox="1"/>
          <p:nvPr/>
        </p:nvSpPr>
        <p:spPr>
          <a:xfrm>
            <a:off x="-52979" y="6612493"/>
            <a:ext cx="8763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Govert Nijs, WS,</a:t>
            </a:r>
            <a:r>
              <a:rPr lang="en-US" sz="1100" dirty="0">
                <a:solidFill>
                  <a:srgbClr val="C00000"/>
                </a:solidFill>
                <a:latin typeface="Tw Cen MT" pitchFamily="34" charset="0"/>
              </a:rPr>
              <a:t> 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Hadronic Nucleus-Nucleus Cross Section and the Nucleon Size (2022)</a:t>
            </a:r>
            <a:endParaRPr lang="en-US" sz="1100" dirty="0">
              <a:solidFill>
                <a:schemeClr val="bg1"/>
              </a:solidFill>
              <a:latin typeface="Tw Cen MT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C31DF6-052F-E509-8A40-CC426CCD595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7606" y="2165767"/>
            <a:ext cx="1844246" cy="19461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9229E7-1A17-8950-190F-52164B7A75A2}"/>
              </a:ext>
            </a:extLst>
          </p:cNvPr>
          <p:cNvSpPr txBox="1"/>
          <p:nvPr/>
        </p:nvSpPr>
        <p:spPr>
          <a:xfrm>
            <a:off x="8843795" y="1795810"/>
            <a:ext cx="18128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w Cen MT" pitchFamily="34" charset="0"/>
              </a:rPr>
              <a:t>Trajectum</a:t>
            </a:r>
            <a:r>
              <a:rPr lang="en-US" sz="1100" dirty="0">
                <a:latin typeface="Tw Cen MT" pitchFamily="34" charset="0"/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125383675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12967</TotalTime>
  <Words>2708</Words>
  <Application>Microsoft Office PowerPoint</Application>
  <PresentationFormat>Widescreen</PresentationFormat>
  <Paragraphs>391</Paragraphs>
  <Slides>34</Slides>
  <Notes>32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Symbol</vt:lpstr>
      <vt:lpstr>Times</vt:lpstr>
      <vt:lpstr>Tw Cen MT</vt:lpstr>
      <vt:lpstr>Wingdings</vt:lpstr>
      <vt:lpstr>Retrospect</vt:lpstr>
      <vt:lpstr>Bayesian inference in heavy ion collisions</vt:lpstr>
      <vt:lpstr>Bayes theorem is about uncertainties</vt:lpstr>
      <vt:lpstr>Two messages --- precision era of HIC</vt:lpstr>
      <vt:lpstr>Standard model of heavy ion collisions</vt:lpstr>
      <vt:lpstr>A visualisation</vt:lpstr>
      <vt:lpstr>Performing a global analysis</vt:lpstr>
      <vt:lpstr>Experimental observables: a wealth of data</vt:lpstr>
      <vt:lpstr>Design parameter-observable correlations:</vt:lpstr>
      <vt:lpstr>Bayes theorem: three words of caution</vt:lpstr>
      <vt:lpstr>Experimental observables: a wealth of data</vt:lpstr>
      <vt:lpstr>Experimental observables: a wealth of data</vt:lpstr>
      <vt:lpstr>The nucleon width and the total PbPb hadronic cross section What is easier to measure the width than by simply measuring the size?</vt:lpstr>
      <vt:lpstr>Why was the width overestimated?</vt:lpstr>
      <vt:lpstr>Four simple examples</vt:lpstr>
      <vt:lpstr>A real example: mean pT</vt:lpstr>
      <vt:lpstr>Bayes theorem: three words of caution</vt:lpstr>
      <vt:lpstr>Bayes theorem: three words of caution</vt:lpstr>
      <vt:lpstr>Experimental observables: a wealth of data</vt:lpstr>
      <vt:lpstr>The neutron skin - posterior</vt:lpstr>
      <vt:lpstr>The neutron skin – final result</vt:lpstr>
      <vt:lpstr>More recent progress: more precision</vt:lpstr>
      <vt:lpstr>More recent progress: Xenon deformation</vt:lpstr>
      <vt:lpstr>Bayes theorem: three words of caution</vt:lpstr>
      <vt:lpstr>Discussion</vt:lpstr>
      <vt:lpstr>Back up / discussion</vt:lpstr>
      <vt:lpstr>Global analysis, technical practicalities</vt:lpstr>
      <vt:lpstr>PowerPoint Presentation</vt:lpstr>
      <vt:lpstr>What is happening?</vt:lpstr>
      <vt:lpstr>What then determines the slope?</vt:lpstr>
      <vt:lpstr>An example analysing data: centrality</vt:lpstr>
      <vt:lpstr>An example analysing data: centrality</vt:lpstr>
      <vt:lpstr>PowerPoint Presentation</vt:lpstr>
      <vt:lpstr>Centrality selection: the r2 correlator</vt:lpstr>
      <vt:lpstr>Centrality selection: the r2 correlator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Uncovering the inner workings of the QGP</dc:title>
  <dc:creator>Wilke van der Schee</dc:creator>
  <cp:lastModifiedBy>Wilke van der Schee</cp:lastModifiedBy>
  <cp:revision>704</cp:revision>
  <cp:lastPrinted>2020-01-13T13:28:42Z</cp:lastPrinted>
  <dcterms:created xsi:type="dcterms:W3CDTF">2020-01-05T16:58:15Z</dcterms:created>
  <dcterms:modified xsi:type="dcterms:W3CDTF">2025-09-02T00:12:44Z</dcterms:modified>
</cp:coreProperties>
</file>