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4668" r:id="rId2"/>
    <p:sldMasterId id="2147484839" r:id="rId3"/>
    <p:sldMasterId id="2147485272" r:id="rId4"/>
    <p:sldMasterId id="2147485284" r:id="rId5"/>
    <p:sldMasterId id="2147485296" r:id="rId6"/>
    <p:sldMasterId id="2147485308" r:id="rId7"/>
    <p:sldMasterId id="2147485320" r:id="rId8"/>
    <p:sldMasterId id="2147485512" r:id="rId9"/>
  </p:sldMasterIdLst>
  <p:notesMasterIdLst>
    <p:notesMasterId r:id="rId58"/>
  </p:notesMasterIdLst>
  <p:sldIdLst>
    <p:sldId id="2069" r:id="rId10"/>
    <p:sldId id="2313" r:id="rId11"/>
    <p:sldId id="2314" r:id="rId12"/>
    <p:sldId id="2282" r:id="rId13"/>
    <p:sldId id="2301" r:id="rId14"/>
    <p:sldId id="2291" r:id="rId15"/>
    <p:sldId id="2073" r:id="rId16"/>
    <p:sldId id="2308" r:id="rId17"/>
    <p:sldId id="2277" r:id="rId18"/>
    <p:sldId id="2232" r:id="rId19"/>
    <p:sldId id="2315" r:id="rId20"/>
    <p:sldId id="2302" r:id="rId21"/>
    <p:sldId id="2303" r:id="rId22"/>
    <p:sldId id="2293" r:id="rId23"/>
    <p:sldId id="2304" r:id="rId24"/>
    <p:sldId id="2305" r:id="rId25"/>
    <p:sldId id="2306" r:id="rId26"/>
    <p:sldId id="2252" r:id="rId27"/>
    <p:sldId id="2274" r:id="rId28"/>
    <p:sldId id="2307" r:id="rId29"/>
    <p:sldId id="2309" r:id="rId30"/>
    <p:sldId id="2310" r:id="rId31"/>
    <p:sldId id="2311" r:id="rId32"/>
    <p:sldId id="2312" r:id="rId33"/>
    <p:sldId id="2298" r:id="rId34"/>
    <p:sldId id="2262" r:id="rId35"/>
    <p:sldId id="2300" r:id="rId36"/>
    <p:sldId id="2268" r:id="rId37"/>
    <p:sldId id="2299" r:id="rId38"/>
    <p:sldId id="2111" r:id="rId39"/>
    <p:sldId id="664" r:id="rId40"/>
    <p:sldId id="2275" r:id="rId41"/>
    <p:sldId id="2057" r:id="rId42"/>
    <p:sldId id="2230" r:id="rId43"/>
    <p:sldId id="2233" r:id="rId44"/>
    <p:sldId id="2256" r:id="rId45"/>
    <p:sldId id="2250" r:id="rId46"/>
    <p:sldId id="2285" r:id="rId47"/>
    <p:sldId id="1882" r:id="rId48"/>
    <p:sldId id="2219" r:id="rId49"/>
    <p:sldId id="2227" r:id="rId50"/>
    <p:sldId id="2239" r:id="rId51"/>
    <p:sldId id="2231" r:id="rId52"/>
    <p:sldId id="2255" r:id="rId53"/>
    <p:sldId id="2264" r:id="rId54"/>
    <p:sldId id="567" r:id="rId55"/>
    <p:sldId id="2269" r:id="rId56"/>
    <p:sldId id="2296" r:id="rId5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35" userDrawn="1">
          <p15:clr>
            <a:srgbClr val="A4A3A4"/>
          </p15:clr>
        </p15:guide>
        <p15:guide id="3" orient="horz" pos="2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EFF"/>
    <a:srgbClr val="009900"/>
    <a:srgbClr val="FFFC00"/>
    <a:srgbClr val="B1FB02"/>
    <a:srgbClr val="0066FF"/>
    <a:srgbClr val="FFFFA5"/>
    <a:srgbClr val="FF99FF"/>
    <a:srgbClr val="E764FF"/>
    <a:srgbClr val="FFD579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141"/>
    <p:restoredTop sz="94859" autoAdjust="0"/>
  </p:normalViewPr>
  <p:slideViewPr>
    <p:cSldViewPr>
      <p:cViewPr varScale="1">
        <p:scale>
          <a:sx n="107" d="100"/>
          <a:sy n="107" d="100"/>
        </p:scale>
        <p:origin x="184" y="376"/>
      </p:cViewPr>
      <p:guideLst>
        <p:guide pos="2835"/>
        <p:guide orient="horz" pos="2205"/>
      </p:guideLst>
    </p:cSldViewPr>
  </p:slideViewPr>
  <p:outlineViewPr>
    <p:cViewPr>
      <p:scale>
        <a:sx n="33" d="100"/>
        <a:sy n="33" d="100"/>
      </p:scale>
      <p:origin x="0" y="-392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" d="1"/>
        <a:sy n="1" d="1"/>
      </p:scale>
      <p:origin x="0" y="-1312"/>
    </p:cViewPr>
  </p:sorterViewPr>
  <p:notesViewPr>
    <p:cSldViewPr showGuides="1">
      <p:cViewPr varScale="1">
        <p:scale>
          <a:sx n="93" d="100"/>
          <a:sy n="93" d="100"/>
        </p:scale>
        <p:origin x="3784" y="21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C2BA4-8C1D-4499-B642-067A913E2EEB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E3782-C3E6-4E25-9605-7F11B3124A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321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3DD7E-E0B1-B84A-A845-7536A574197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609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E3782-C3E6-4E25-9605-7F11B3124A1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795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E3782-C3E6-4E25-9605-7F11B3124A17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036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E3782-C3E6-4E25-9605-7F11B3124A17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634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84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31846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56E83-8368-4DB6-B0BA-548BB4A7B7F9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851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E3782-C3E6-4E25-9605-7F11B3124A17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7945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467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\begin{align*}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 C_{\rm </a:t>
            </a:r>
            <a:r>
              <a:rPr kumimoji="1" lang="en-US" altLang="ja-JP" dirty="0" err="1"/>
              <a:t>expt</a:t>
            </a:r>
            <a:r>
              <a:rPr kumimoji="1" lang="en-US" altLang="ja-JP" dirty="0"/>
              <a:t>}(k^*) = \frac{\xi(k^*)  N_{\rm same}(k^*)}{N_{\rm mixed}(k^*)} =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 \end{align*}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\begin{</a:t>
            </a:r>
            <a:r>
              <a:rPr kumimoji="1" lang="en-US" altLang="ja-JP" dirty="0" err="1"/>
              <a:t>eqnarray</a:t>
            </a:r>
            <a:r>
              <a:rPr kumimoji="1" lang="en-US" altLang="ja-JP" dirty="0"/>
              <a:t>*}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&amp; &amp; C_{\rm </a:t>
            </a:r>
            <a:r>
              <a:rPr kumimoji="1" lang="en-US" altLang="ja-JP" dirty="0" err="1"/>
              <a:t>theo</a:t>
            </a:r>
            <a:r>
              <a:rPr kumimoji="1" lang="en-US" altLang="ja-JP" dirty="0"/>
              <a:t>}(k^*) \\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 &amp; &amp; = \int  d^3 r \</a:t>
            </a:r>
            <a:r>
              <a:rPr kumimoji="1" lang="en-US" altLang="ja-JP" dirty="0" err="1"/>
              <a:t>textcolor</a:t>
            </a:r>
            <a:r>
              <a:rPr kumimoji="1" lang="en-US" altLang="ja-JP" dirty="0"/>
              <a:t>[</a:t>
            </a:r>
            <a:r>
              <a:rPr kumimoji="1" lang="en-US" altLang="ja-JP" dirty="0" err="1"/>
              <a:t>rgb</a:t>
            </a:r>
            <a:r>
              <a:rPr kumimoji="1" lang="en-US" altLang="ja-JP" dirty="0"/>
              <a:t>]{1,0.4,0.4}{S(</a:t>
            </a:r>
            <a:r>
              <a:rPr kumimoji="1" lang="en-US" altLang="ja-JP" dirty="0" err="1"/>
              <a:t>r,k</a:t>
            </a:r>
            <a:r>
              <a:rPr kumimoji="1" lang="en-US" altLang="ja-JP" dirty="0"/>
              <a:t>^*)} \</a:t>
            </a:r>
            <a:r>
              <a:rPr kumimoji="1" lang="en-US" altLang="ja-JP" dirty="0" err="1"/>
              <a:t>textcolor</a:t>
            </a:r>
            <a:r>
              <a:rPr kumimoji="1" lang="en-US" altLang="ja-JP" dirty="0"/>
              <a:t>[</a:t>
            </a:r>
            <a:r>
              <a:rPr kumimoji="1" lang="en-US" altLang="ja-JP" dirty="0" err="1"/>
              <a:t>rgb</a:t>
            </a:r>
            <a:r>
              <a:rPr kumimoji="1" lang="en-US" altLang="ja-JP" dirty="0"/>
              <a:t>]{0.2,0.4,1}{|\Psi(</a:t>
            </a:r>
            <a:r>
              <a:rPr kumimoji="1" lang="en-US" altLang="ja-JP" dirty="0" err="1"/>
              <a:t>r,k</a:t>
            </a:r>
            <a:r>
              <a:rPr kumimoji="1" lang="en-US" altLang="ja-JP" dirty="0"/>
              <a:t>^*)|^2} \</a:t>
            </a:r>
            <a:r>
              <a:rPr kumimoji="1" lang="en-US" altLang="ja-JP" dirty="0" err="1"/>
              <a:t>nonumber</a:t>
            </a:r>
            <a:r>
              <a:rPr kumimoji="1" lang="en-US" altLang="ja-JP" dirty="0"/>
              <a:t> \\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 &amp; &amp; =  1+ \int  d^3 r {S(</a:t>
            </a:r>
            <a:r>
              <a:rPr kumimoji="1" lang="en-US" altLang="ja-JP" dirty="0" err="1"/>
              <a:t>r,k</a:t>
            </a:r>
            <a:r>
              <a:rPr kumimoji="1" lang="en-US" altLang="ja-JP" dirty="0"/>
              <a:t>^*)} [ {|\Psi_0(</a:t>
            </a:r>
            <a:r>
              <a:rPr kumimoji="1" lang="en-US" altLang="ja-JP" dirty="0" err="1"/>
              <a:t>r,k</a:t>
            </a:r>
            <a:r>
              <a:rPr kumimoji="1" lang="en-US" altLang="ja-JP" dirty="0"/>
              <a:t>^*)|^2 - |j_0( k^* r)|^2 }]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 \end{</a:t>
            </a:r>
            <a:r>
              <a:rPr kumimoji="1" lang="en-US" altLang="ja-JP" dirty="0" err="1"/>
              <a:t>eqnarray</a:t>
            </a:r>
            <a:r>
              <a:rPr kumimoji="1" lang="en-US" altLang="ja-JP" dirty="0"/>
              <a:t>*}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126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23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643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\begin{</a:t>
            </a:r>
            <a:r>
              <a:rPr kumimoji="1" lang="en-US" altLang="ja-JP" dirty="0" err="1"/>
              <a:t>eqnarray</a:t>
            </a:r>
            <a:r>
              <a:rPr kumimoji="1" lang="en-US" altLang="ja-JP" dirty="0"/>
              <a:t>}</a:t>
            </a:r>
          </a:p>
          <a:p>
            <a:r>
              <a:rPr kumimoji="1" lang="en-US" altLang="ja-JP" dirty="0"/>
              <a:t>&amp; &amp; \! \! \! \! \! \! \! \! \! \! \! \! \! \! \! \! \! \! \! \! \! \</a:t>
            </a:r>
            <a:r>
              <a:rPr kumimoji="1" lang="en-US" altLang="ja-JP" dirty="0" err="1"/>
              <a:t>langle</a:t>
            </a:r>
            <a:r>
              <a:rPr kumimoji="1" lang="en-US" altLang="ja-JP" dirty="0"/>
              <a:t> N_1({\bf x},t) N_2({\bf y},t) {\</a:t>
            </a:r>
            <a:r>
              <a:rPr kumimoji="1" lang="en-US" altLang="ja-JP" dirty="0" err="1"/>
              <a:t>cal</a:t>
            </a:r>
            <a:r>
              <a:rPr kumimoji="1" lang="en-US" altLang="ja-JP" dirty="0"/>
              <a:t> J}_1^{\dagger}(0) {\</a:t>
            </a:r>
            <a:r>
              <a:rPr kumimoji="1" lang="en-US" altLang="ja-JP" dirty="0" err="1"/>
              <a:t>cal</a:t>
            </a:r>
            <a:r>
              <a:rPr kumimoji="1" lang="en-US" altLang="ja-JP" dirty="0"/>
              <a:t> J}_2^{\dagger}(0) \</a:t>
            </a:r>
            <a:r>
              <a:rPr kumimoji="1" lang="en-US" altLang="ja-JP" dirty="0" err="1"/>
              <a:t>rangle</a:t>
            </a:r>
            <a:r>
              <a:rPr kumimoji="1" lang="en-US" altLang="ja-JP" dirty="0"/>
              <a:t> \</a:t>
            </a:r>
            <a:r>
              <a:rPr kumimoji="1" lang="en-US" altLang="ja-JP" dirty="0" err="1"/>
              <a:t>nonumber</a:t>
            </a:r>
            <a:r>
              <a:rPr kumimoji="1" lang="en-US" altLang="ja-JP" dirty="0"/>
              <a:t> \\</a:t>
            </a:r>
          </a:p>
          <a:p>
            <a:r>
              <a:rPr kumimoji="1" lang="en-US" altLang="ja-JP" dirty="0"/>
              <a:t>&amp; =&amp;  \! \! \! \! \! \! \sum_{n}\</a:t>
            </a:r>
            <a:r>
              <a:rPr kumimoji="1" lang="en-US" altLang="ja-JP" dirty="0" err="1"/>
              <a:t>langle</a:t>
            </a:r>
            <a:r>
              <a:rPr kumimoji="1" lang="en-US" altLang="ja-JP" dirty="0"/>
              <a:t> 0| N_1({\bf x})N_2({\bf y})|n\</a:t>
            </a:r>
            <a:r>
              <a:rPr kumimoji="1" lang="en-US" altLang="ja-JP" dirty="0" err="1"/>
              <a:t>rangle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a_n</a:t>
            </a:r>
            <a:r>
              <a:rPr kumimoji="1" lang="en-US" altLang="ja-JP" dirty="0"/>
              <a:t> e^{-</a:t>
            </a:r>
            <a:r>
              <a:rPr kumimoji="1" lang="en-US" altLang="ja-JP" dirty="0" err="1"/>
              <a:t>E_n</a:t>
            </a:r>
            <a:r>
              <a:rPr kumimoji="1" lang="en-US" altLang="ja-JP" dirty="0"/>
              <a:t> t}  \</a:t>
            </a:r>
            <a:r>
              <a:rPr kumimoji="1" lang="en-US" altLang="ja-JP" dirty="0" err="1"/>
              <a:t>nonumber</a:t>
            </a:r>
            <a:r>
              <a:rPr kumimoji="1" lang="en-US" altLang="ja-JP" dirty="0"/>
              <a:t> \\</a:t>
            </a:r>
          </a:p>
          <a:p>
            <a:r>
              <a:rPr kumimoji="1" lang="en-US" altLang="ja-JP" dirty="0"/>
              <a:t>&amp; \</a:t>
            </a:r>
            <a:r>
              <a:rPr kumimoji="1" lang="en-US" altLang="ja-JP" dirty="0" err="1"/>
              <a:t>xrightarrow</a:t>
            </a:r>
            <a:r>
              <a:rPr kumimoji="1" lang="en-US" altLang="ja-JP" dirty="0"/>
              <a:t>{t&gt;t^*} &amp;\! \! \! \!  \phi({\bf r},t) = \sum_{n&lt;n^*} </a:t>
            </a:r>
            <a:r>
              <a:rPr kumimoji="1" lang="en-US" altLang="ja-JP" dirty="0" err="1"/>
              <a:t>b_n</a:t>
            </a:r>
            <a:r>
              <a:rPr kumimoji="1" lang="en-US" altLang="ja-JP" dirty="0"/>
              <a:t> \</a:t>
            </a:r>
            <a:r>
              <a:rPr kumimoji="1" lang="en-US" altLang="ja-JP" dirty="0" err="1"/>
              <a:t>phi_n</a:t>
            </a:r>
            <a:r>
              <a:rPr kumimoji="1" lang="en-US" altLang="ja-JP" dirty="0"/>
              <a:t>({\bf r}) e^{-</a:t>
            </a:r>
            <a:r>
              <a:rPr kumimoji="1" lang="en-US" altLang="ja-JP" dirty="0" err="1"/>
              <a:t>E_n</a:t>
            </a:r>
            <a:r>
              <a:rPr kumimoji="1" lang="en-US" altLang="ja-JP" dirty="0"/>
              <a:t> t}  \</a:t>
            </a:r>
            <a:r>
              <a:rPr kumimoji="1" lang="en-US" altLang="ja-JP" dirty="0" err="1"/>
              <a:t>nonumber</a:t>
            </a:r>
            <a:endParaRPr kumimoji="1" lang="en-US" altLang="ja-JP" dirty="0"/>
          </a:p>
          <a:p>
            <a:r>
              <a:rPr kumimoji="1" lang="en-US" altLang="ja-JP" dirty="0"/>
              <a:t>\end{</a:t>
            </a:r>
            <a:r>
              <a:rPr kumimoji="1" lang="en-US" altLang="ja-JP" dirty="0" err="1"/>
              <a:t>eqnarray</a:t>
            </a:r>
            <a:r>
              <a:rPr kumimoji="1" lang="en-US" altLang="ja-JP" dirty="0"/>
              <a:t>}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\begin{align*}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C(r,\tau) = \</a:t>
            </a:r>
            <a:r>
              <a:rPr kumimoji="1" lang="en-US" altLang="ja-JP" dirty="0" err="1"/>
              <a:t>sum_n</a:t>
            </a:r>
            <a:r>
              <a:rPr kumimoji="1" lang="en-US" altLang="ja-JP" dirty="0"/>
              <a:t> \Psi_{n}(r) e^{-</a:t>
            </a:r>
            <a:r>
              <a:rPr kumimoji="1" lang="en-US" altLang="ja-JP" dirty="0" err="1"/>
              <a:t>E_n</a:t>
            </a:r>
            <a:r>
              <a:rPr kumimoji="1" lang="en-US" altLang="ja-JP" dirty="0"/>
              <a:t> \tau}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\end{align*}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616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84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620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32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E3782-C3E6-4E25-9605-7F11B3124A1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2607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E3782-C3E6-4E25-9605-7F11B3124A17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4986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BF28-1153-8A46-A3CA-FFE9ABA499D8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62CB4-141E-4ADE-87AE-990D17BF282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40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ACD41-1E02-3D49-B94E-A000951A60BA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A31F4-2BBE-41AF-B780-F1952E63BF1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69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6E229-9C0D-2045-A92C-D56C4B76CD31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9326F-4572-409E-811A-74CA7BF19EE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66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11E1-9BF2-9F4F-8C7C-EE14D209A7BE}" type="datetime1">
              <a:rPr lang="ja-JP" altLang="en-US" smtClean="0"/>
              <a:t>2025/9/3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63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BAF1-978D-D742-AB8D-FFA1D7987C5D}" type="datetime1">
              <a:rPr lang="ja-JP" altLang="en-US" smtClean="0"/>
              <a:t>2025/9/3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25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A985-729A-EF49-8B7D-573F9A0ED901}" type="datetime1">
              <a:rPr lang="ja-JP" altLang="en-US" smtClean="0"/>
              <a:t>2025/9/3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70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6F4E-BFFC-8D46-9EEA-5F4DC56BE327}" type="datetime1">
              <a:rPr lang="ja-JP" altLang="en-US" smtClean="0"/>
              <a:t>2025/9/3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87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4DB8-E86E-8749-87D8-977D2690FA85}" type="datetime1">
              <a:rPr lang="ja-JP" altLang="en-US" smtClean="0"/>
              <a:t>2025/9/3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22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079B-5500-ED4E-8ADA-DFE46909FFF3}" type="datetime1">
              <a:rPr lang="ja-JP" altLang="en-US" smtClean="0"/>
              <a:t>2025/9/3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73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A5A42-C90C-5744-B165-24E84B48F878}" type="datetime1">
              <a:rPr lang="ja-JP" altLang="en-US" smtClean="0"/>
              <a:t>2025/9/3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61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3546-04BC-BA4B-9E69-6533C0286F2C}" type="datetime1">
              <a:rPr lang="ja-JP" altLang="en-US" smtClean="0"/>
              <a:t>2025/9/3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58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E7EE5-3A61-134F-A513-A57695F23323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47226-8607-49AE-A2A4-D8EB674939E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27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73C2C-5385-4A4B-93DE-CBB20B6B1231}" type="datetime1">
              <a:rPr lang="ja-JP" altLang="en-US" smtClean="0"/>
              <a:t>2025/9/3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50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61F0-7ED1-BC48-9A6E-185B2DC76451}" type="datetime1">
              <a:rPr lang="ja-JP" altLang="en-US" smtClean="0"/>
              <a:t>2025/9/3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35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FCA4B-AB93-0A42-9314-59E791C6E298}" type="datetime1">
              <a:rPr lang="ja-JP" altLang="en-US" smtClean="0"/>
              <a:t>2025/9/3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71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28BE-F024-2F4F-A73C-2AB398184A3D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C1E43-AC43-4580-81EC-B5240EE19E6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77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F4957-7249-CB4B-8A1A-FE2BA1B3893E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5CDBC-5091-4327-822B-9DD61BFD3D9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1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497CF-91DB-9F4A-B435-CAC569703A0F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7148F-8CDD-469E-AA68-8C1DFA0E948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68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367FA-608F-F248-934D-020D6DA693DD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47D4D-5925-4C4B-ADAA-A9BDA9BCDA4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64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B0F12-C72F-5A4C-B554-2A44C79464AA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DFF9E-C59F-49D0-9B9E-A30259D0D5D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12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3E3C4-F76E-064A-8ADC-F0AA148AC5EA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B3CEB-9BB1-40F7-BB09-A55AC338106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94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F66C3-A5DA-724F-BFAD-1297679FCF63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D0816-5ECD-4338-89F8-43C24F0DC26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E6036-A1A0-1A49-96AE-5A244959C144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CBB9B-E315-40DC-854A-7E2535EED14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124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D21D-960B-1846-BDA3-5A2238907193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E3986-4F15-4C4B-9861-6E19B7C50B2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77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B3EB7-F8E6-5B4D-9BBB-CC82647E452D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C71B2-E95D-4930-9C9F-CA81C7A9F1D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13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5F6D4-C1E8-6B43-B1ED-AB3852A8815C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1EFCA-6728-490C-B594-542EA70ACE3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63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56C8A-725C-F843-97FF-0703ECDC0B4F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05180-EF5B-4917-A929-C5FB6F7EA74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212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2773B-46D8-F64E-8220-0F93B8B20379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8AD3C-96A0-4FC3-9912-E3C134AD823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71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1D546-EEB7-F148-9598-3D04F981F5C1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3FFE-EBB0-4D8B-A899-6845C53E95D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27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4A938-6ABC-9243-B62F-B248E5C0B390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B0AD8-23E2-4828-9049-D2F0149DAFA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39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B60A-74F0-8B40-ADD4-9A050331683C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AAC67-2017-4E63-A352-218593ACAA5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97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A2ED-CDA5-CB47-9504-13F755AFE934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B4F5C-9D9B-4C43-B69F-02CDCDCE009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64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273AE-EB85-0941-945D-4C71FBB7355E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0E1F9-604E-4534-8501-A0D860955B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3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0A993-7008-0144-9033-FC26CAE2DC5F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C11D2-6C8B-4084-8FBB-D2E9DB86A4A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505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BC3AE-EBEE-7745-A7BB-96134C78C0E8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FDA75-E985-4F9A-986F-67998C46FF7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34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C07D3-1C12-1F44-9D33-E4141703E184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64C1F-9002-45D1-A7FD-366960B8FE3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00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F0D15-F806-4444-8C61-BE618BC64374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97A31-9A93-42AC-A508-B029D81935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817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9F6A6-E15F-8E4A-A1F3-BD63836E8EF1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7BE0F-9222-4994-BFC0-722640919C5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90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0AEA2-0109-D243-AA21-9FDB278A012C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883F-FF66-4672-A992-9DEAD87880C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9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9A1D5C40-7CE9-9F4B-B9DD-7975645E6DBF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D2EB4F97-15C8-4622-9C3C-A3DE83DB55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0090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752CB07A-BD6B-3F47-B2FB-334BF91173AA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BC2CD28B-2265-416E-B6BC-A7C50CFDE1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33573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87D3E04A-4730-FA48-9AFB-C103DC8A6676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81CB17D0-7339-4DE5-8481-59C31C4F0E0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4751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9EF1F39F-00C2-0B4B-92C5-1897DDA4333D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7C9018DD-0A97-4CCC-9A03-955A3532DD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37948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6415841C-489D-C94C-9696-5F8250FBA10E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C86946DD-EC57-4FAA-BA85-E48CC10434D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2615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8EA2-3C50-AC47-882F-EBC5EC7CBA58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F2D94-50F0-4726-A061-0ABF2AB9DC8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23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7F611383-34D8-A940-9614-2DB24A099F2D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5583D295-756F-4BBB-A735-C9AAFAFEB7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73248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B41E19EC-3D0D-0E41-802D-D0B794EB4EC5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8E2B6452-DEB3-4E2C-9304-46BE59F1C60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63591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A7952B61-8CF8-D84C-8A8E-4A0BB27D2222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B14C07AB-09DA-4C3E-ADCA-B24EF964949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7528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AC7D26C2-9606-D54E-A4C4-DD86FA902D22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F049760C-0764-4ADA-A60A-A4AA5559C02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622460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05B4AA51-7BA4-9444-90F8-D516FA38CE5D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5C6435AF-EACD-4745-909E-BF2CEAD87C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417944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8327BB6B-72C5-9C42-A76D-710DAB9D8D7E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5F993A72-A374-4C19-A919-B88E6C1128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2478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42781-3514-5040-801D-EAC70465B3B0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55047-4036-4CFE-AE9C-1C140FE327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23835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C47CA-DE82-1544-A9B0-5D56F8CE1C66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36854-8BBD-4217-B983-30EB593371B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3907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4BFF6-F456-C642-86B9-10D76DA8CF07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07DB-D002-4133-ACE8-EEF02615D6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05770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1BD57-D314-9C42-9037-EC135F2DEBC2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24AFB-9ED4-48A0-8119-00D996DF354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260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57ECC-26B4-6147-BEF0-C46EA895071A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A433A-F195-4FC2-BBB3-7534AFE7556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234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AEDCF-DC69-E147-BB82-5E284FD172D2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983E-59BA-4DC5-B149-13670FEB5B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94077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1A073-46CB-EC4F-8D4F-50C69A6F3598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F68B5-8C13-4FED-B109-609AE1AB91F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006035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4748A-A56D-3D41-AA50-1006D0BDCD64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95B9A-D2A1-41F9-BCE7-98E4A10CB6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9159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C7C0D-FF46-BF4F-8B3A-23439221BE3F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CDC82-BA32-429D-AA86-B56CD433D7C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616850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199DE-78B8-014E-B1F5-E0B719B83284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478B9-1880-4677-AB80-486230935F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89328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88B35-45A2-3644-A8BB-C7A991B9ED74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96E66-0084-44ED-B30E-0D649A78318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798943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949AA-0511-FB47-BF68-B6F08BEB9854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07895-C1D9-47E1-9BA1-7606FD992F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321927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8EE7C1-6BA9-CD4C-8E3E-5766D5A09EDF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503FC7-6503-4B1A-9F9A-B865BC1213D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1396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EC8F52-02EC-E84C-A440-996EDE552C5E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9A6CCD-BB66-40B7-A700-69D7E4B8685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68797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EC6844-1279-9B48-93C3-3E2A931E0B7F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95E6C3-CB28-4749-930A-18D3DC19F55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01459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BC7E0-CF19-2747-A0FB-670E6149EDD5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1482-CBEB-4B38-8D0A-CF287B90BBE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975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152C1F-00ED-7941-B204-27B39588C372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3622F0-19D0-4C35-BB98-4E94C558987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93447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999CB89-4F17-CB4F-ACC5-555F682B26EC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C34852-0723-4655-9D88-2476AB13177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643478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3241F0D-A9EE-8D4C-BC47-DF69EDCD662A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D9607A-6AC6-45DC-A55D-50C8696A27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2101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54B982-D3CE-C843-B1FE-035FC93BCAB7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6FDFC5-8A9A-406A-9E7D-B2217092C83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18231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DB4B57-6DAA-374A-A8CB-014CF303FC35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CB518F-997C-460A-A2AC-A5EA2EC8514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16432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7D1755-CF28-1440-81F2-872CCDB0C190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CE0099-0D02-4C80-A178-F1FFB8107FA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190699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CCEC03-1903-EF4A-89B2-ABA74368E8D9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7A74D3-A85C-4B1B-BD07-0D048239B26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90358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65A822-813C-DC47-BDAD-9402B95365CD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F445A6-64F9-420E-BA6B-4BDF06EC584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064617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3F5-3784-F541-BD66-9369443A15E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2025/9/3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061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131B8-AA7B-C444-9E51-ECB857603BC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2025/9/3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78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256F8-25BC-A14C-827C-35BA1E5B96B3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5FAD-3673-4C65-A898-AE71B67712B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538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B3F0-7C32-5247-A625-752D7CABBBD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2025/9/3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235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90BB-A2AF-A14A-9F15-C75F7E2304E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2025/9/3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860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3207-9919-7B40-857F-F8EB2543A9F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2025/9/3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504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C964-3ECD-F547-BFF6-A91779A1EFA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2025/9/3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845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B33E-D84C-A446-A415-9C32169F11A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2025/9/3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144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EC6F-42CA-6946-90AE-D7B64D28B53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2025/9/3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721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9571E-996C-7F46-B2DE-690A85F706D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2025/9/3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424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76EB6-9010-D547-B39B-1D86959826C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2025/9/3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031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57F6-0F15-934F-9E08-BC00902990A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2025/9/3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7466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D23377-F007-874B-9BB4-2B01DF2C3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F341FBB-3CD4-6E4B-801D-FA0CAE28D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4C6C07-6B71-E449-84E8-72C5309EB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ECDF6A-0DE7-E24D-B246-515B92FD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9F2C37-2300-AF40-A6AB-B1F12173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29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6476C-9140-4E40-9EAE-E53E322FDF4A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B994C-0C36-4B3E-8C32-BFA733C947E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065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7B0BBB-EA5D-BC41-91F3-17B4582BA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2C8D14-961B-E942-B497-C820FC777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335F29-CC43-2946-8F65-B7142626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E874FF-F1FE-5B4B-B19C-D2CB9E2A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1B52158-E567-BD4F-B540-64E36AFA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9143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D8AB2C-0D9A-B843-B643-0E71228C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EC5D0B-DE0E-824E-9E85-669D52792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C3C5AB-6DA4-0D46-8E17-3FD977BB1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AEB77D-F768-EC42-B114-484286A0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C69BD4-28CB-E547-AE98-9E43DD1D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3668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A0AA54-65FA-E243-A57B-A0251AF2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0B01ED-6D7A-1D41-AE57-CA531E87A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0A16FF5-65C5-934A-969D-8F1B84CD9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651D5F1-1B44-8341-A644-B926698B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05FA1BC-AC0C-414B-B1FE-C1840A43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AF8C947-B6A2-274B-B58F-457E0978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53904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9CB341-E095-1342-8605-2FB6DD80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E2C7CB7-9A40-D049-BF9F-FCCDFFA33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202F549-08D4-DE43-ACDD-234B845D2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C86E7B9-21BE-C846-B4A3-94EAF70E2B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1DF9176-40B3-4144-B767-A9100CB025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6AC9AEE-1EF2-FC48-9A1B-C76C307F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98C3F89-F73B-8041-8669-17CF5BDF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A8EEEB3-89B6-C649-94A9-BDD8D7515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35098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65C201-5D8B-CB40-BC10-7AB0473D8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6751615-09DF-074B-9766-F8D08D30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FE825AE-59DF-8640-A2D0-FFE6B7DCA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8CD1F46-2A7B-7D45-A489-CABB2658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96364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7474646-6D80-3549-BA4D-4549B42B0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817BB13-FEA7-6E42-888D-A22B87F57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62810D-4BE6-C147-B270-00E2C200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83339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0AB5C9-42D1-C34D-AC97-3A277114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C4E609-B975-6941-87B9-C10CB7C19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EA749F9-DBAA-AC43-919B-E28A771C6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E34AB85-3EC7-E94B-9C09-58FC7078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273C0E3-6E47-D849-9687-15ADACB1B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DC4421A-BAE4-7543-9BD2-1F011155E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27011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53ADE-4B8E-1D4D-82B4-0FEB246B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40995AC-7C10-BA4B-AF35-72CCD4C41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D0D0A25-F341-914A-91FB-56B13236F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81B0BFC-1C2F-C542-A948-A69BE334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4A5521C-82DC-824A-AF38-601750F50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A5EA0AC-9D81-1D49-B6F5-4895250D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59170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7BACF0-F36B-0E42-95B2-DE3B19978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064FC59-53C2-1746-84DD-7CE6334E8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C3BA29-8A71-074D-9BBD-6DB44769B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AAB458E-D98F-B148-BB76-2079A36F7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B96111-AF65-DF4A-B943-9EC0B240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4893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1CA8CFA-5046-084C-A217-7DF0229944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CFA9083-B598-4343-B114-FB8C1515A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A63C6F-C1D5-154F-9433-328EE51A5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38D096-F1E1-C94B-8B47-52A856CA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54C82D-5EF9-8347-A7DC-E0143D73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396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57BF70-5FF2-E84C-AC3F-B04CF05AA63D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BABDE5-25FB-40AF-97CF-7724FE310829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6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1C1FFA"/>
            </a:gs>
            <a:gs pos="37000">
              <a:schemeClr val="accent1">
                <a:lumMod val="2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2D8D6-3779-6B4C-8355-450D033A9A18}" type="datetime1">
              <a:rPr lang="ja-JP" altLang="en-US" smtClean="0"/>
              <a:t>2025/9/3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4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6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677" r:id="rId9"/>
    <p:sldLayoutId id="2147484678" r:id="rId10"/>
    <p:sldLayoutId id="21474846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5B9103-CF34-1E40-83AC-67D675AE8247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8D5301-9EC1-43FC-A66F-99288E28AE20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9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0" r:id="rId1"/>
    <p:sldLayoutId id="2147484841" r:id="rId2"/>
    <p:sldLayoutId id="2147484842" r:id="rId3"/>
    <p:sldLayoutId id="2147484843" r:id="rId4"/>
    <p:sldLayoutId id="2147484844" r:id="rId5"/>
    <p:sldLayoutId id="2147484845" r:id="rId6"/>
    <p:sldLayoutId id="2147484846" r:id="rId7"/>
    <p:sldLayoutId id="2147484847" r:id="rId8"/>
    <p:sldLayoutId id="2147484848" r:id="rId9"/>
    <p:sldLayoutId id="2147484849" r:id="rId10"/>
    <p:sldLayoutId id="214748485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C87DEB-1C3E-7546-AC72-33C7C9E6CCB6}" type="datetime1">
              <a:rPr lang="ja-JP" altLang="en-US" smtClean="0">
                <a:solidFill>
                  <a:srgbClr val="000000"/>
                </a:solidFill>
              </a:rPr>
              <a:t>2025/9/3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175A67-4E9C-47B5-9E03-CE87E3E46D03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1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3" r:id="rId1"/>
    <p:sldLayoutId id="2147485274" r:id="rId2"/>
    <p:sldLayoutId id="2147485275" r:id="rId3"/>
    <p:sldLayoutId id="2147485276" r:id="rId4"/>
    <p:sldLayoutId id="2147485277" r:id="rId5"/>
    <p:sldLayoutId id="2147485278" r:id="rId6"/>
    <p:sldLayoutId id="2147485279" r:id="rId7"/>
    <p:sldLayoutId id="2147485280" r:id="rId8"/>
    <p:sldLayoutId id="2147485281" r:id="rId9"/>
    <p:sldLayoutId id="2147485282" r:id="rId10"/>
    <p:sldLayoutId id="21474852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CF9CC9-F769-AC47-BA22-108E61F2DDA6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18D5E-7572-4571-8635-7712795177B9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7508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5" r:id="rId1"/>
    <p:sldLayoutId id="2147485286" r:id="rId2"/>
    <p:sldLayoutId id="2147485287" r:id="rId3"/>
    <p:sldLayoutId id="2147485288" r:id="rId4"/>
    <p:sldLayoutId id="2147485289" r:id="rId5"/>
    <p:sldLayoutId id="2147485290" r:id="rId6"/>
    <p:sldLayoutId id="2147485291" r:id="rId7"/>
    <p:sldLayoutId id="2147485292" r:id="rId8"/>
    <p:sldLayoutId id="2147485293" r:id="rId9"/>
    <p:sldLayoutId id="2147485294" r:id="rId10"/>
    <p:sldLayoutId id="21474852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81C8B4-B6BC-1F42-B6C0-5408F980D343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226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0B580-E033-4559-A3C4-EE38BC7CFFBC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721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7" r:id="rId1"/>
    <p:sldLayoutId id="2147485298" r:id="rId2"/>
    <p:sldLayoutId id="2147485299" r:id="rId3"/>
    <p:sldLayoutId id="2147485300" r:id="rId4"/>
    <p:sldLayoutId id="2147485301" r:id="rId5"/>
    <p:sldLayoutId id="2147485302" r:id="rId6"/>
    <p:sldLayoutId id="2147485303" r:id="rId7"/>
    <p:sldLayoutId id="2147485304" r:id="rId8"/>
    <p:sldLayoutId id="2147485305" r:id="rId9"/>
    <p:sldLayoutId id="2147485306" r:id="rId10"/>
    <p:sldLayoutId id="21474853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54C333-E174-204B-899B-391F9E197267}" type="datetime1">
              <a:rPr lang="ja-JP" altLang="en-US" smtClean="0"/>
              <a:t>2025/9/3</a:t>
            </a:fld>
            <a:endParaRPr lang="en-US" altLang="ja-JP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226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8BB53E-0D8C-4550-8958-F1E3CBF4C893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161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9" r:id="rId1"/>
    <p:sldLayoutId id="2147485310" r:id="rId2"/>
    <p:sldLayoutId id="2147485311" r:id="rId3"/>
    <p:sldLayoutId id="2147485312" r:id="rId4"/>
    <p:sldLayoutId id="2147485313" r:id="rId5"/>
    <p:sldLayoutId id="2147485314" r:id="rId6"/>
    <p:sldLayoutId id="2147485315" r:id="rId7"/>
    <p:sldLayoutId id="2147485316" r:id="rId8"/>
    <p:sldLayoutId id="2147485317" r:id="rId9"/>
    <p:sldLayoutId id="2147485318" r:id="rId10"/>
    <p:sldLayoutId id="21474853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4FA67-778B-074B-A6C5-6D3FABD7980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2025/9/3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79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1" r:id="rId1"/>
    <p:sldLayoutId id="2147485322" r:id="rId2"/>
    <p:sldLayoutId id="2147485323" r:id="rId3"/>
    <p:sldLayoutId id="2147485324" r:id="rId4"/>
    <p:sldLayoutId id="2147485325" r:id="rId5"/>
    <p:sldLayoutId id="2147485326" r:id="rId6"/>
    <p:sldLayoutId id="2147485327" r:id="rId7"/>
    <p:sldLayoutId id="2147485328" r:id="rId8"/>
    <p:sldLayoutId id="2147485329" r:id="rId9"/>
    <p:sldLayoutId id="2147485330" r:id="rId10"/>
    <p:sldLayoutId id="21474853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BE89270-4FA0-AF47-98D8-D2152DF5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B24C98D-8C84-164D-BF70-9601094FE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6DFAA44-8558-EC4D-A685-4B9778F1F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2FD66-D405-BB4C-BEC0-7411EC274876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AF02C3-53B9-0B4A-B811-CCADE7401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4385CC-7A9E-F047-A4E5-9D14E4BBE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15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3" r:id="rId1"/>
    <p:sldLayoutId id="2147485514" r:id="rId2"/>
    <p:sldLayoutId id="2147485515" r:id="rId3"/>
    <p:sldLayoutId id="2147485516" r:id="rId4"/>
    <p:sldLayoutId id="2147485517" r:id="rId5"/>
    <p:sldLayoutId id="2147485518" r:id="rId6"/>
    <p:sldLayoutId id="2147485519" r:id="rId7"/>
    <p:sldLayoutId id="2147485520" r:id="rId8"/>
    <p:sldLayoutId id="2147485521" r:id="rId9"/>
    <p:sldLayoutId id="2147485522" r:id="rId10"/>
    <p:sldLayoutId id="21474855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jpg"/><Relationship Id="rId3" Type="http://schemas.openxmlformats.org/officeDocument/2006/relationships/tags" Target="../tags/tag4.xml"/><Relationship Id="rId7" Type="http://schemas.openxmlformats.org/officeDocument/2006/relationships/image" Target="../media/image34.tiff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3.xml"/><Relationship Id="rId16" Type="http://schemas.openxmlformats.org/officeDocument/2006/relationships/image" Target="../media/image43.jpg"/><Relationship Id="rId1" Type="http://schemas.openxmlformats.org/officeDocument/2006/relationships/tags" Target="../tags/tag2.xml"/><Relationship Id="rId6" Type="http://schemas.openxmlformats.org/officeDocument/2006/relationships/image" Target="../media/image33.jp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42.jp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36.jpg"/><Relationship Id="rId1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tif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4.png"/><Relationship Id="rId7" Type="http://schemas.openxmlformats.org/officeDocument/2006/relationships/image" Target="../media/image5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emf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arxiv.org/abs/2501.1680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73.png"/><Relationship Id="rId4" Type="http://schemas.openxmlformats.org/officeDocument/2006/relationships/image" Target="../media/image83.png"/><Relationship Id="rId9" Type="http://schemas.openxmlformats.org/officeDocument/2006/relationships/image" Target="../media/image8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91.png"/><Relationship Id="rId7" Type="http://schemas.openxmlformats.org/officeDocument/2006/relationships/image" Target="../media/image85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1.emf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1.emf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9.png"/><Relationship Id="rId4" Type="http://schemas.openxmlformats.org/officeDocument/2006/relationships/image" Target="../media/image12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7" Type="http://schemas.openxmlformats.org/officeDocument/2006/relationships/image" Target="../media/image129.jpe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8.jpg"/><Relationship Id="rId5" Type="http://schemas.openxmlformats.org/officeDocument/2006/relationships/image" Target="../media/image60.emf"/><Relationship Id="rId4" Type="http://schemas.openxmlformats.org/officeDocument/2006/relationships/image" Target="../media/image127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7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9.jpeg"/><Relationship Id="rId4" Type="http://schemas.openxmlformats.org/officeDocument/2006/relationships/image" Target="../media/image6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7" Type="http://schemas.openxmlformats.org/officeDocument/2006/relationships/image" Target="../media/image136.emf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4" Type="http://schemas.openxmlformats.org/officeDocument/2006/relationships/image" Target="../media/image6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2.png"/><Relationship Id="rId3" Type="http://schemas.openxmlformats.org/officeDocument/2006/relationships/image" Target="../media/image520.png"/><Relationship Id="rId7" Type="http://schemas.openxmlformats.org/officeDocument/2006/relationships/image" Target="../media/image561.png"/><Relationship Id="rId2" Type="http://schemas.openxmlformats.org/officeDocument/2006/relationships/image" Target="../media/image95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0.png"/><Relationship Id="rId11" Type="http://schemas.openxmlformats.org/officeDocument/2006/relationships/image" Target="../media/image600.png"/><Relationship Id="rId5" Type="http://schemas.openxmlformats.org/officeDocument/2006/relationships/image" Target="../media/image542.png"/><Relationship Id="rId10" Type="http://schemas.openxmlformats.org/officeDocument/2006/relationships/image" Target="../media/image590.png"/><Relationship Id="rId4" Type="http://schemas.openxmlformats.org/officeDocument/2006/relationships/image" Target="../media/image530.png"/><Relationship Id="rId9" Type="http://schemas.openxmlformats.org/officeDocument/2006/relationships/image" Target="../media/image5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1.png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CE679D5-53E4-6C4D-9F9B-66107D8D653E}"/>
              </a:ext>
            </a:extLst>
          </p:cNvPr>
          <p:cNvSpPr txBox="1"/>
          <p:nvPr/>
        </p:nvSpPr>
        <p:spPr>
          <a:xfrm>
            <a:off x="-425325" y="218532"/>
            <a:ext cx="985177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rgbClr val="73F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Hadron-Hadron Interactions from Lattice QCD</a:t>
            </a:r>
          </a:p>
          <a:p>
            <a:pPr algn="ctr"/>
            <a:r>
              <a:rPr lang="en-US" altLang="ja-JP" sz="2800" dirty="0">
                <a:solidFill>
                  <a:srgbClr val="73F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Theory meets experiments -</a:t>
            </a:r>
          </a:p>
          <a:p>
            <a:pPr algn="ctr"/>
            <a:r>
              <a:rPr lang="en-US" altLang="ja-JP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8FFCB762-6DAE-3E40-B0EA-BF3336F1D55A}"/>
              </a:ext>
            </a:extLst>
          </p:cNvPr>
          <p:cNvSpPr/>
          <p:nvPr/>
        </p:nvSpPr>
        <p:spPr>
          <a:xfrm>
            <a:off x="179512" y="84123"/>
            <a:ext cx="8784975" cy="20349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73FEFF"/>
              </a:solidFill>
            </a:endParaRPr>
          </a:p>
        </p:txBody>
      </p:sp>
      <p:sp>
        <p:nvSpPr>
          <p:cNvPr id="35" name="Text Box 5">
            <a:extLst>
              <a:ext uri="{FF2B5EF4-FFF2-40B4-BE49-F238E27FC236}">
                <a16:creationId xmlns:a16="http://schemas.microsoft.com/office/drawing/2014/main" id="{E875029B-1ED4-7540-86D2-2EC4A0087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8663" y="-463862"/>
            <a:ext cx="2912979" cy="32316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altLang="ja-JP" sz="2000" dirty="0">
                <a:solidFill>
                  <a:srgbClr val="FFFF00"/>
                </a:solidFill>
                <a:latin typeface="+mj-lt"/>
                <a:ea typeface="ＭＳ Ｐゴシック" charset="-128"/>
              </a:rPr>
              <a:t> I.   Building blocks of matter       </a:t>
            </a:r>
            <a:r>
              <a:rPr lang="en-US" altLang="ja-JP" sz="1600" dirty="0">
                <a:solidFill>
                  <a:schemeClr val="bg1"/>
                </a:solidFill>
                <a:latin typeface="+mj-lt"/>
                <a:ea typeface="ＭＳ Ｐゴシック" charset="-128"/>
              </a:rPr>
              <a:t>(10 min.)    </a:t>
            </a:r>
          </a:p>
          <a:p>
            <a:pPr marL="457200" indent="-457200">
              <a:defRPr/>
            </a:pPr>
            <a:r>
              <a:rPr lang="en-US" altLang="ja-JP" sz="2000" dirty="0">
                <a:solidFill>
                  <a:srgbClr val="66FF66"/>
                </a:solidFill>
                <a:latin typeface="+mj-lt"/>
                <a:ea typeface="ＭＳ Ｐゴシック" charset="-128"/>
              </a:rPr>
              <a:t>II.   QCD phase structure            </a:t>
            </a:r>
            <a:r>
              <a:rPr lang="en-US" altLang="ja-JP" sz="1600" dirty="0">
                <a:solidFill>
                  <a:schemeClr val="bg1"/>
                </a:solidFill>
                <a:ea typeface="ＭＳ Ｐゴシック" charset="-128"/>
              </a:rPr>
              <a:t>(05 min.) </a:t>
            </a:r>
            <a:endParaRPr lang="en-US" altLang="ja-JP" sz="1600" dirty="0">
              <a:solidFill>
                <a:schemeClr val="bg1"/>
              </a:solidFill>
              <a:latin typeface="+mj-lt"/>
              <a:ea typeface="ＭＳ Ｐゴシック" charset="-128"/>
            </a:endParaRPr>
          </a:p>
          <a:p>
            <a:pPr marL="457200" indent="-457200">
              <a:defRPr/>
            </a:pPr>
            <a:r>
              <a:rPr lang="en-US" altLang="ja-JP" sz="2000" dirty="0">
                <a:solidFill>
                  <a:srgbClr val="FF99FF"/>
                </a:solidFill>
                <a:latin typeface="+mj-lt"/>
                <a:ea typeface="ＭＳ Ｐゴシック" charset="-128"/>
              </a:rPr>
              <a:t>III.  Hot QCD plasma</a:t>
            </a:r>
            <a:r>
              <a:rPr lang="en-US" altLang="ja-JP" sz="2000" baseline="-34000" dirty="0">
                <a:latin typeface="+mj-lt"/>
                <a:ea typeface="ＭＳ Ｐゴシック" charset="-128"/>
              </a:rPr>
              <a:t>                           </a:t>
            </a:r>
            <a:r>
              <a:rPr lang="en-US" altLang="ja-JP" sz="1600" dirty="0">
                <a:solidFill>
                  <a:schemeClr val="bg1"/>
                </a:solidFill>
                <a:ea typeface="ＭＳ Ｐゴシック" charset="-128"/>
              </a:rPr>
              <a:t>(15  min.) </a:t>
            </a:r>
            <a:endParaRPr lang="en-US" altLang="ja-JP" sz="1600" baseline="-25000" dirty="0">
              <a:latin typeface="+mj-lt"/>
              <a:ea typeface="ＭＳ Ｐゴシック" charset="-128"/>
            </a:endParaRPr>
          </a:p>
          <a:p>
            <a:pPr marL="457200" indent="-457200">
              <a:defRPr/>
            </a:pPr>
            <a:r>
              <a:rPr lang="en-US" altLang="ja-JP" sz="2000" dirty="0">
                <a:solidFill>
                  <a:srgbClr val="73FEFF"/>
                </a:solidFill>
                <a:latin typeface="+mj-lt"/>
                <a:ea typeface="ＭＳ Ｐゴシック" charset="-128"/>
              </a:rPr>
              <a:t>IV.  Cold QCD plasma                </a:t>
            </a:r>
            <a:r>
              <a:rPr lang="en-US" altLang="ja-JP" sz="1600" dirty="0">
                <a:solidFill>
                  <a:schemeClr val="bg1"/>
                </a:solidFill>
                <a:ea typeface="ＭＳ Ｐゴシック" charset="-128"/>
              </a:rPr>
              <a:t>(15  min.) </a:t>
            </a:r>
            <a:endParaRPr lang="en-US" altLang="ja-JP" sz="1600" dirty="0">
              <a:solidFill>
                <a:srgbClr val="73FEFF"/>
              </a:solidFill>
              <a:latin typeface="+mj-lt"/>
              <a:ea typeface="ＭＳ Ｐゴシック" charset="-128"/>
            </a:endParaRPr>
          </a:p>
          <a:p>
            <a:pPr marL="457200" indent="-457200">
              <a:defRPr/>
            </a:pPr>
            <a:r>
              <a:rPr lang="en-US" altLang="ja-JP" sz="2000" dirty="0">
                <a:solidFill>
                  <a:srgbClr val="FFFF00"/>
                </a:solidFill>
                <a:latin typeface="+mj-lt"/>
                <a:ea typeface="ＭＳ Ｐゴシック" charset="-128"/>
              </a:rPr>
              <a:t>V.   Summary                            </a:t>
            </a:r>
            <a:r>
              <a:rPr lang="en-US" altLang="ja-JP" sz="1600" dirty="0">
                <a:solidFill>
                  <a:schemeClr val="bg1"/>
                </a:solidFill>
                <a:ea typeface="ＭＳ Ｐゴシック" charset="-128"/>
              </a:rPr>
              <a:t>  (05  min.) </a:t>
            </a:r>
            <a:endParaRPr lang="en-US" altLang="ja-JP" sz="1600" dirty="0">
              <a:solidFill>
                <a:srgbClr val="FFFF00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A12C7C-4D62-D490-82B8-D2D31664448A}"/>
              </a:ext>
            </a:extLst>
          </p:cNvPr>
          <p:cNvSpPr/>
          <p:nvPr/>
        </p:nvSpPr>
        <p:spPr>
          <a:xfrm>
            <a:off x="1588939" y="1481929"/>
            <a:ext cx="5506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solidFill>
                  <a:prstClr val="white"/>
                </a:solidFill>
              </a:rPr>
              <a:t>Tetsuo </a:t>
            </a:r>
            <a:r>
              <a:rPr lang="en-US" altLang="ja-JP" sz="2000" dirty="0" err="1">
                <a:solidFill>
                  <a:prstClr val="white"/>
                </a:solidFill>
              </a:rPr>
              <a:t>Hatsuda</a:t>
            </a:r>
            <a:r>
              <a:rPr lang="en-US" altLang="ja-JP" sz="2000" dirty="0">
                <a:solidFill>
                  <a:prstClr val="white"/>
                </a:solidFill>
              </a:rPr>
              <a:t> (RIKEN </a:t>
            </a:r>
            <a:r>
              <a:rPr lang="en-US" altLang="ja-JP" sz="2000" dirty="0" err="1">
                <a:solidFill>
                  <a:prstClr val="white"/>
                </a:solidFill>
              </a:rPr>
              <a:t>iTHEMS</a:t>
            </a:r>
            <a:r>
              <a:rPr lang="en-US" altLang="ja-JP" sz="2000" dirty="0">
                <a:solidFill>
                  <a:prstClr val="white"/>
                </a:solidFill>
              </a:rPr>
              <a:t>)</a:t>
            </a:r>
            <a:endParaRPr lang="ja-JP" altLang="en-US" sz="2000" dirty="0">
              <a:solidFill>
                <a:prstClr val="white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CF080E3-8FFA-D5AC-3863-5899545BE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479" y="1183126"/>
            <a:ext cx="1773064" cy="989962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CE66A3A1-66B0-2CDA-58E0-70CBC92670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366691" y="42124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823D4B4-FD5A-717D-E873-457AC46B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3592" y="6512043"/>
            <a:ext cx="2133600" cy="476250"/>
          </a:xfrm>
        </p:spPr>
        <p:txBody>
          <a:bodyPr/>
          <a:lstStyle/>
          <a:p>
            <a:pPr>
              <a:defRPr/>
            </a:pPr>
            <a:fld id="{468D0816-5ECD-4338-89F8-43C24F0DC26B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1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DFA881-EBCA-568E-6090-A405BD285E0D}"/>
              </a:ext>
            </a:extLst>
          </p:cNvPr>
          <p:cNvSpPr txBox="1"/>
          <p:nvPr/>
        </p:nvSpPr>
        <p:spPr>
          <a:xfrm>
            <a:off x="9540552" y="2881394"/>
            <a:ext cx="5227442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dirty="0">
                <a:solidFill>
                  <a:srgbClr val="B1FB02"/>
                </a:solidFill>
              </a:rPr>
              <a:t>Lattice QCD</a:t>
            </a:r>
          </a:p>
          <a:p>
            <a:pPr marL="342900" indent="-342900">
              <a:buAutoNum type="arabicPeriod"/>
            </a:pPr>
            <a:endParaRPr lang="en-US" altLang="ja-JP" sz="1050" dirty="0">
              <a:solidFill>
                <a:srgbClr val="FFFF00"/>
              </a:solidFill>
            </a:endParaRPr>
          </a:p>
          <a:p>
            <a:pPr marL="342900" indent="-342900">
              <a:buAutoNum type="arabicPeriod"/>
            </a:pPr>
            <a:r>
              <a:rPr kumimoji="1" lang="en-US" altLang="ja-JP" dirty="0">
                <a:solidFill>
                  <a:srgbClr val="73FEFF"/>
                </a:solidFill>
              </a:rPr>
              <a:t>Hadron-hadron int.</a:t>
            </a:r>
          </a:p>
          <a:p>
            <a:pPr marL="342900" indent="-342900">
              <a:buAutoNum type="arabicPeriod"/>
            </a:pPr>
            <a:endParaRPr kumimoji="1" lang="en-US" altLang="ja-JP" sz="1050" dirty="0">
              <a:solidFill>
                <a:srgbClr val="73FEFF"/>
              </a:solidFill>
            </a:endParaRPr>
          </a:p>
          <a:p>
            <a:pPr marL="342900" indent="-342900">
              <a:buAutoNum type="arabicPeriod"/>
            </a:pPr>
            <a:r>
              <a:rPr lang="en-US" altLang="ja-JP" dirty="0">
                <a:solidFill>
                  <a:srgbClr val="73FEFF"/>
                </a:solidFill>
              </a:rPr>
              <a:t>Baryon-baryon int.</a:t>
            </a:r>
          </a:p>
          <a:p>
            <a:pPr marL="342900" indent="-342900">
              <a:buAutoNum type="arabicPeriod"/>
            </a:pPr>
            <a:endParaRPr lang="en-US" altLang="ja-JP" sz="1050" dirty="0">
              <a:solidFill>
                <a:srgbClr val="FFFF00"/>
              </a:solidFill>
            </a:endParaRPr>
          </a:p>
          <a:p>
            <a:pPr marL="342900" indent="-342900">
              <a:buAutoNum type="arabicPeriod"/>
            </a:pPr>
            <a:r>
              <a:rPr lang="en-US" altLang="ja-JP" dirty="0">
                <a:solidFill>
                  <a:srgbClr val="FFFFA5"/>
                </a:solidFill>
              </a:rPr>
              <a:t>Meson-meson int. (</a:t>
            </a:r>
            <a:r>
              <a:rPr lang="en-US" altLang="ja-JP" dirty="0" err="1">
                <a:solidFill>
                  <a:srgbClr val="FFFFA5"/>
                </a:solidFill>
              </a:rPr>
              <a:t>T</a:t>
            </a:r>
            <a:r>
              <a:rPr lang="en-US" altLang="ja-JP" baseline="-25000" dirty="0" err="1">
                <a:solidFill>
                  <a:srgbClr val="FFFFA5"/>
                </a:solidFill>
              </a:rPr>
              <a:t>cc</a:t>
            </a:r>
            <a:r>
              <a:rPr lang="en-US" altLang="ja-JP" baseline="30000" dirty="0">
                <a:solidFill>
                  <a:srgbClr val="FFFFA5"/>
                </a:solidFill>
              </a:rPr>
              <a:t>+</a:t>
            </a:r>
            <a:r>
              <a:rPr lang="en-US" altLang="ja-JP" dirty="0">
                <a:solidFill>
                  <a:srgbClr val="FFFFA5"/>
                </a:solidFill>
              </a:rPr>
              <a:t>)</a:t>
            </a:r>
          </a:p>
          <a:p>
            <a:pPr marL="342900" indent="-342900">
              <a:buAutoNum type="arabicPeriod"/>
            </a:pPr>
            <a:endParaRPr lang="en-US" altLang="ja-JP" sz="1050" dirty="0">
              <a:solidFill>
                <a:srgbClr val="FFFFA5"/>
              </a:solidFill>
            </a:endParaRPr>
          </a:p>
          <a:p>
            <a:pPr marL="342900" indent="-342900">
              <a:buAutoNum type="arabicPeriod"/>
            </a:pPr>
            <a:r>
              <a:rPr lang="en-US" altLang="ja-JP" dirty="0">
                <a:solidFill>
                  <a:srgbClr val="FFFFA5"/>
                </a:solidFill>
              </a:rPr>
              <a:t>Meson-baryon int. (</a:t>
            </a:r>
            <a:r>
              <a:rPr lang="en-US" altLang="ja-JP" dirty="0" err="1">
                <a:solidFill>
                  <a:srgbClr val="FFFFA5"/>
                </a:solidFill>
              </a:rPr>
              <a:t>φ</a:t>
            </a:r>
            <a:r>
              <a:rPr lang="en-US" altLang="ja-JP" dirty="0">
                <a:solidFill>
                  <a:srgbClr val="FFFFA5"/>
                </a:solidFill>
              </a:rPr>
              <a:t>-N, J/</a:t>
            </a:r>
            <a:r>
              <a:rPr lang="en-US" altLang="ja-JP" dirty="0" err="1">
                <a:solidFill>
                  <a:srgbClr val="FFFFA5"/>
                </a:solidFill>
              </a:rPr>
              <a:t>ψ</a:t>
            </a:r>
            <a:r>
              <a:rPr lang="en-US" altLang="ja-JP" dirty="0">
                <a:solidFill>
                  <a:srgbClr val="FFFFA5"/>
                </a:solidFill>
              </a:rPr>
              <a:t>-N, </a:t>
            </a:r>
            <a:r>
              <a:rPr lang="en-US" altLang="ja-JP" dirty="0" err="1">
                <a:solidFill>
                  <a:srgbClr val="FFFFA5"/>
                </a:solidFill>
              </a:rPr>
              <a:t>η</a:t>
            </a:r>
            <a:r>
              <a:rPr lang="en-US" altLang="ja-JP" baseline="-25000" dirty="0" err="1">
                <a:solidFill>
                  <a:srgbClr val="FFFFA5"/>
                </a:solidFill>
              </a:rPr>
              <a:t>c</a:t>
            </a:r>
            <a:r>
              <a:rPr lang="en-US" altLang="ja-JP" dirty="0">
                <a:solidFill>
                  <a:srgbClr val="FFFFA5"/>
                </a:solidFill>
              </a:rPr>
              <a:t>-N)</a:t>
            </a:r>
          </a:p>
          <a:p>
            <a:pPr marL="342900" indent="-342900">
              <a:buAutoNum type="arabicPeriod"/>
            </a:pPr>
            <a:endParaRPr lang="en-US" altLang="ja-JP" sz="1050" dirty="0">
              <a:solidFill>
                <a:srgbClr val="FFFF00"/>
              </a:solidFill>
            </a:endParaRPr>
          </a:p>
          <a:p>
            <a:pPr marL="342900" indent="-342900">
              <a:buAutoNum type="arabicPeriod"/>
            </a:pPr>
            <a:r>
              <a:rPr kumimoji="1" lang="en-US" altLang="ja-JP" dirty="0">
                <a:solidFill>
                  <a:srgbClr val="B1FB02"/>
                </a:solidFill>
              </a:rPr>
              <a:t>Summary </a:t>
            </a:r>
            <a:endParaRPr kumimoji="1" lang="ja-JP" altLang="en-US">
              <a:solidFill>
                <a:srgbClr val="B1FB02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96E531A-7F6C-87C8-3F95-B92B9E959022}"/>
              </a:ext>
            </a:extLst>
          </p:cNvPr>
          <p:cNvSpPr txBox="1"/>
          <p:nvPr/>
        </p:nvSpPr>
        <p:spPr>
          <a:xfrm>
            <a:off x="1233588" y="6519490"/>
            <a:ext cx="68407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>
                <a:solidFill>
                  <a:prstClr val="white"/>
                </a:solidFill>
              </a:rPr>
              <a:t>C3NT workshop (CCNU)  Sept. </a:t>
            </a:r>
            <a:r>
              <a:rPr lang="en-US" altLang="ja-JP" sz="1600">
                <a:solidFill>
                  <a:prstClr val="white"/>
                </a:solidFill>
              </a:rPr>
              <a:t>3, </a:t>
            </a:r>
            <a:r>
              <a:rPr lang="en-US" altLang="ja-JP" sz="1600" dirty="0">
                <a:solidFill>
                  <a:prstClr val="white"/>
                </a:solidFill>
              </a:rPr>
              <a:t>2025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1A52F9-AB98-0F45-7AF8-B9CB8B23D120}"/>
              </a:ext>
            </a:extLst>
          </p:cNvPr>
          <p:cNvSpPr txBox="1"/>
          <p:nvPr/>
        </p:nvSpPr>
        <p:spPr>
          <a:xfrm>
            <a:off x="13515862" y="645279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66FF"/>
                </a:solidFill>
              </a:rPr>
              <a:t>c</a:t>
            </a:r>
            <a:endParaRPr kumimoji="1" lang="ja-JP" altLang="en-US">
              <a:solidFill>
                <a:srgbClr val="0066FF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446129D-7C29-115F-4C22-D16E4449FC02}"/>
              </a:ext>
            </a:extLst>
          </p:cNvPr>
          <p:cNvSpPr txBox="1"/>
          <p:nvPr/>
        </p:nvSpPr>
        <p:spPr>
          <a:xfrm>
            <a:off x="14583932" y="629948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66FF"/>
                </a:solidFill>
              </a:rPr>
              <a:t>c</a:t>
            </a:r>
            <a:endParaRPr kumimoji="1" lang="ja-JP" altLang="en-US">
              <a:solidFill>
                <a:srgbClr val="0066FF"/>
              </a:solidFill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8B58197B-E6DD-8936-E0FE-D9393E7F66D1}"/>
              </a:ext>
            </a:extLst>
          </p:cNvPr>
          <p:cNvGrpSpPr/>
          <p:nvPr/>
        </p:nvGrpSpPr>
        <p:grpSpPr>
          <a:xfrm>
            <a:off x="13947910" y="5683845"/>
            <a:ext cx="312906" cy="480913"/>
            <a:chOff x="6012160" y="2948087"/>
            <a:chExt cx="312906" cy="480913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2AAAA533-B877-FA90-05BC-D18EEAD29709}"/>
                </a:ext>
              </a:extLst>
            </p:cNvPr>
            <p:cNvSpPr txBox="1"/>
            <p:nvPr/>
          </p:nvSpPr>
          <p:spPr>
            <a:xfrm>
              <a:off x="6012160" y="30596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66FF"/>
                  </a:solidFill>
                </a:rPr>
                <a:t>u</a:t>
              </a:r>
              <a:endParaRPr kumimoji="1" lang="ja-JP" altLang="en-US">
                <a:solidFill>
                  <a:srgbClr val="0066FF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635EB583-E24B-9BAA-03D4-3600C4EB4C74}"/>
                </a:ext>
              </a:extLst>
            </p:cNvPr>
            <p:cNvSpPr txBox="1"/>
            <p:nvPr/>
          </p:nvSpPr>
          <p:spPr>
            <a:xfrm>
              <a:off x="6037808" y="294808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66FF"/>
                  </a:solidFill>
                </a:rPr>
                <a:t>-</a:t>
              </a:r>
              <a:endParaRPr kumimoji="1" lang="ja-JP" altLang="en-US">
                <a:solidFill>
                  <a:srgbClr val="0066FF"/>
                </a:solidFill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2ED4C85-503A-9916-4C0D-50558CB80CD5}"/>
              </a:ext>
            </a:extLst>
          </p:cNvPr>
          <p:cNvGrpSpPr/>
          <p:nvPr/>
        </p:nvGrpSpPr>
        <p:grpSpPr>
          <a:xfrm>
            <a:off x="14916278" y="6977280"/>
            <a:ext cx="312906" cy="513348"/>
            <a:chOff x="6707366" y="4149080"/>
            <a:chExt cx="312906" cy="513348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126192D5-EDBB-178B-8BAA-E1CEB08A7AF3}"/>
                </a:ext>
              </a:extLst>
            </p:cNvPr>
            <p:cNvSpPr txBox="1"/>
            <p:nvPr/>
          </p:nvSpPr>
          <p:spPr>
            <a:xfrm>
              <a:off x="6707366" y="42930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66FF"/>
                  </a:solidFill>
                </a:rPr>
                <a:t>d</a:t>
              </a:r>
              <a:endParaRPr kumimoji="1" lang="ja-JP" altLang="en-US">
                <a:solidFill>
                  <a:srgbClr val="0066FF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44130042-7CF3-4245-C086-3D2DCA59C2E8}"/>
                </a:ext>
              </a:extLst>
            </p:cNvPr>
            <p:cNvSpPr txBox="1"/>
            <p:nvPr/>
          </p:nvSpPr>
          <p:spPr>
            <a:xfrm>
              <a:off x="6732240" y="4149080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66FF"/>
                  </a:solidFill>
                </a:rPr>
                <a:t>-</a:t>
              </a:r>
              <a:endParaRPr kumimoji="1" lang="ja-JP" altLang="en-US">
                <a:solidFill>
                  <a:srgbClr val="0066FF"/>
                </a:solidFill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407F793-8905-D95D-3418-5599258F1BAD}"/>
              </a:ext>
            </a:extLst>
          </p:cNvPr>
          <p:cNvSpPr txBox="1"/>
          <p:nvPr/>
        </p:nvSpPr>
        <p:spPr>
          <a:xfrm>
            <a:off x="9699456" y="680875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99FF"/>
                </a:solidFill>
              </a:rPr>
              <a:t>s</a:t>
            </a:r>
            <a:endParaRPr kumimoji="1" lang="ja-JP" altLang="en-US" sz="1400">
              <a:solidFill>
                <a:srgbClr val="FF99FF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96A5365-B779-CC9C-B5A3-27C9FFF9EE12}"/>
              </a:ext>
            </a:extLst>
          </p:cNvPr>
          <p:cNvSpPr txBox="1"/>
          <p:nvPr/>
        </p:nvSpPr>
        <p:spPr>
          <a:xfrm>
            <a:off x="10263992" y="609782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99FF"/>
                </a:solidFill>
              </a:rPr>
              <a:t>s</a:t>
            </a:r>
            <a:endParaRPr kumimoji="1" lang="ja-JP" altLang="en-US" sz="1400">
              <a:solidFill>
                <a:srgbClr val="FF99FF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22C86B6-9AD9-CC8C-8E19-F48D627F3417}"/>
              </a:ext>
            </a:extLst>
          </p:cNvPr>
          <p:cNvSpPr txBox="1"/>
          <p:nvPr/>
        </p:nvSpPr>
        <p:spPr>
          <a:xfrm>
            <a:off x="10490156" y="598757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99FF"/>
                </a:solidFill>
              </a:rPr>
              <a:t>s</a:t>
            </a:r>
            <a:endParaRPr kumimoji="1" lang="ja-JP" altLang="en-US" sz="1400">
              <a:solidFill>
                <a:srgbClr val="FF99FF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2730B2B-2725-9B29-CD97-75E5CB05D4C8}"/>
              </a:ext>
            </a:extLst>
          </p:cNvPr>
          <p:cNvSpPr txBox="1"/>
          <p:nvPr/>
        </p:nvSpPr>
        <p:spPr>
          <a:xfrm>
            <a:off x="9645297" y="704207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99FF"/>
                </a:solidFill>
              </a:rPr>
              <a:t>s</a:t>
            </a:r>
            <a:endParaRPr kumimoji="1" lang="ja-JP" altLang="en-US" sz="1400">
              <a:solidFill>
                <a:srgbClr val="FF99FF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5701DF5-7386-DBFD-B79C-ED75516A0030}"/>
              </a:ext>
            </a:extLst>
          </p:cNvPr>
          <p:cNvSpPr txBox="1"/>
          <p:nvPr/>
        </p:nvSpPr>
        <p:spPr>
          <a:xfrm>
            <a:off x="9882083" y="698248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99FF"/>
                </a:solidFill>
              </a:rPr>
              <a:t>s</a:t>
            </a:r>
            <a:endParaRPr kumimoji="1" lang="ja-JP" altLang="en-US" sz="1400">
              <a:solidFill>
                <a:srgbClr val="FF99FF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C8C72F9-25BC-2FE6-1232-A0AAC4205B5D}"/>
              </a:ext>
            </a:extLst>
          </p:cNvPr>
          <p:cNvSpPr txBox="1"/>
          <p:nvPr/>
        </p:nvSpPr>
        <p:spPr>
          <a:xfrm>
            <a:off x="10479476" y="622930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99FF"/>
                </a:solidFill>
              </a:rPr>
              <a:t>s</a:t>
            </a:r>
            <a:endParaRPr kumimoji="1" lang="ja-JP" altLang="en-US" sz="1400">
              <a:solidFill>
                <a:srgbClr val="FF99FF"/>
              </a:solidFill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E9B6ACC-4D4E-80AF-5B1B-D12F28FF9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859" y="988896"/>
            <a:ext cx="1742678" cy="1083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219FFF0D-112E-2768-EA3A-86E07D35BB6E}"/>
                  </a:ext>
                </a:extLst>
              </p:cNvPr>
              <p:cNvSpPr txBox="1"/>
              <p:nvPr/>
            </p:nvSpPr>
            <p:spPr>
              <a:xfrm>
                <a:off x="990789" y="2583734"/>
                <a:ext cx="5825634" cy="40010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kumimoji="1" lang="en-US" altLang="ja-JP" sz="2000" dirty="0">
                    <a:solidFill>
                      <a:schemeClr val="bg1"/>
                    </a:solidFill>
                  </a:rPr>
                  <a:t>Introduction to </a:t>
                </a:r>
                <a:r>
                  <a:rPr kumimoji="1" lang="en-US" altLang="ja-JP" sz="2000" dirty="0">
                    <a:solidFill>
                      <a:srgbClr val="FFFFA5"/>
                    </a:solidFill>
                  </a:rPr>
                  <a:t>HAL QCD Method</a:t>
                </a:r>
              </a:p>
              <a:p>
                <a:pPr marL="342900" indent="-342900">
                  <a:buAutoNum type="arabicPeriod"/>
                </a:pPr>
                <a:endParaRPr lang="en-US" altLang="ja-JP" sz="2000" dirty="0">
                  <a:solidFill>
                    <a:schemeClr val="bg1"/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en-US" altLang="ja-JP" sz="2000" dirty="0">
                    <a:solidFill>
                      <a:srgbClr val="FFFFA5"/>
                    </a:solidFill>
                  </a:rPr>
                  <a:t>Baryon-Baryo</a:t>
                </a:r>
                <a:r>
                  <a:rPr lang="en-US" altLang="ja-JP" sz="2000" dirty="0">
                    <a:solidFill>
                      <a:schemeClr val="bg1"/>
                    </a:solidFill>
                  </a:rPr>
                  <a:t>n Interactions  (</a:t>
                </a:r>
                <a:r>
                  <a:rPr lang="en-US" altLang="ja-JP" sz="2000" dirty="0">
                    <a:solidFill>
                      <a:schemeClr val="bg1"/>
                    </a:solidFill>
                    <a:latin typeface="Symbol" pitchFamily="2" charset="2"/>
                  </a:rPr>
                  <a:t>LL-NX, NW, WW)</a:t>
                </a:r>
                <a:endParaRPr lang="en-US" altLang="ja-JP" sz="2000" dirty="0">
                  <a:solidFill>
                    <a:schemeClr val="bg1"/>
                  </a:solidFill>
                </a:endParaRPr>
              </a:p>
              <a:p>
                <a:pPr marL="342900" indent="-342900">
                  <a:buAutoNum type="arabicPeriod"/>
                </a:pPr>
                <a:endParaRPr lang="en-US" altLang="ja-JP" sz="20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Tx/>
                  <a:buAutoNum type="arabicPeriod" startAt="3"/>
                </a:pPr>
                <a:r>
                  <a:rPr lang="en-US" altLang="ja-JP" sz="2000" dirty="0">
                    <a:solidFill>
                      <a:srgbClr val="FFFFA5"/>
                    </a:solidFill>
                  </a:rPr>
                  <a:t>Meson-Meson </a:t>
                </a:r>
                <a:r>
                  <a:rPr lang="en-US" altLang="ja-JP" sz="2000" dirty="0">
                    <a:solidFill>
                      <a:schemeClr val="bg1"/>
                    </a:solidFill>
                  </a:rPr>
                  <a:t>Interactions (</a:t>
                </a:r>
                <a:r>
                  <a:rPr lang="en-US" altLang="ja-JP" sz="2000" i="1" dirty="0">
                    <a:solidFill>
                      <a:schemeClr val="bg1"/>
                    </a:solidFill>
                  </a:rPr>
                  <a:t>D-D* and </a:t>
                </a:r>
                <a:r>
                  <a:rPr lang="en-US" altLang="ja-JP" sz="2000" i="1" dirty="0" err="1">
                    <a:solidFill>
                      <a:schemeClr val="bg1"/>
                    </a:solidFill>
                    <a:sym typeface="Wingdings" pitchFamily="2" charset="2"/>
                  </a:rPr>
                  <a:t>T</a:t>
                </a:r>
                <a:r>
                  <a:rPr lang="en-US" altLang="ja-JP" sz="2000" i="1" baseline="-25000" dirty="0" err="1">
                    <a:solidFill>
                      <a:schemeClr val="bg1"/>
                    </a:solidFill>
                    <a:sym typeface="Wingdings" pitchFamily="2" charset="2"/>
                  </a:rPr>
                  <a:t>cc</a:t>
                </a:r>
                <a:r>
                  <a:rPr lang="en-US" altLang="ja-JP" sz="2000" i="1" baseline="30000" dirty="0">
                    <a:solidFill>
                      <a:schemeClr val="bg1"/>
                    </a:solidFill>
                    <a:sym typeface="Wingdings" pitchFamily="2" charset="2"/>
                  </a:rPr>
                  <a:t>+</a:t>
                </a:r>
                <a:r>
                  <a:rPr lang="en-US" altLang="ja-JP" sz="2000" i="1" dirty="0">
                    <a:solidFill>
                      <a:schemeClr val="bg1"/>
                    </a:solidFill>
                    <a:sym typeface="Wingdings" pitchFamily="2" charset="2"/>
                  </a:rPr>
                  <a:t> </a:t>
                </a:r>
                <a:r>
                  <a:rPr lang="en-US" altLang="ja-JP" sz="2000" dirty="0">
                    <a:solidFill>
                      <a:schemeClr val="bg1"/>
                    </a:solidFill>
                    <a:sym typeface="Wingdings" pitchFamily="2" charset="2"/>
                  </a:rPr>
                  <a:t>)</a:t>
                </a:r>
              </a:p>
              <a:p>
                <a:endParaRPr lang="en-US" altLang="ja-JP" sz="2000" dirty="0">
                  <a:solidFill>
                    <a:schemeClr val="bg1"/>
                  </a:solidFill>
                </a:endParaRPr>
              </a:p>
              <a:p>
                <a:r>
                  <a:rPr lang="en-US" altLang="ja-JP" sz="2000" dirty="0">
                    <a:solidFill>
                      <a:srgbClr val="FFFFA5"/>
                    </a:solidFill>
                  </a:rPr>
                  <a:t>4.  Meson-Baryon</a:t>
                </a:r>
                <a:r>
                  <a:rPr lang="en-US" altLang="ja-JP" sz="2000" dirty="0">
                    <a:solidFill>
                      <a:schemeClr val="bg1"/>
                    </a:solidFill>
                  </a:rPr>
                  <a:t> Interactions (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CN" altLang="en-US" sz="2000" dirty="0">
                    <a:solidFill>
                      <a:schemeClr val="bg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dirty="0">
                    <a:solidFill>
                      <a:schemeClr val="bg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altLang="ja-JP" sz="2000" dirty="0">
                    <a:solidFill>
                      <a:schemeClr val="bg1"/>
                    </a:solidFill>
                  </a:rPr>
                  <a:t>)</a:t>
                </a:r>
              </a:p>
              <a:p>
                <a:r>
                  <a:rPr lang="en-US" altLang="ja-JP" sz="1600" dirty="0">
                    <a:solidFill>
                      <a:schemeClr val="bg1"/>
                    </a:solidFill>
                  </a:rPr>
                  <a:t>                 </a:t>
                </a:r>
              </a:p>
              <a:p>
                <a:pPr marL="342900" indent="-342900">
                  <a:buAutoNum type="arabicPeriod" startAt="3"/>
                </a:pPr>
                <a:endParaRPr lang="en-US" altLang="ja-JP" sz="2000" dirty="0">
                  <a:solidFill>
                    <a:schemeClr val="bg1"/>
                  </a:solidFill>
                </a:endParaRPr>
              </a:p>
              <a:p>
                <a:r>
                  <a:rPr lang="en-US" altLang="ja-JP" sz="2000" dirty="0">
                    <a:solidFill>
                      <a:srgbClr val="FFFFA5"/>
                    </a:solidFill>
                  </a:rPr>
                  <a:t>5.  Two-pion Exchange </a:t>
                </a:r>
                <a:r>
                  <a:rPr lang="en-US" altLang="ja-JP" sz="2000" dirty="0">
                    <a:solidFill>
                      <a:schemeClr val="bg1"/>
                    </a:solidFill>
                  </a:rPr>
                  <a:t>universality </a:t>
                </a:r>
              </a:p>
              <a:p>
                <a:pPr marL="342900" indent="-342900">
                  <a:buAutoNum type="arabicPeriod" startAt="3"/>
                </a:pPr>
                <a:endParaRPr lang="en-US" altLang="ja-JP" sz="2000" dirty="0">
                  <a:solidFill>
                    <a:schemeClr val="bg1"/>
                  </a:solidFill>
                </a:endParaRPr>
              </a:p>
              <a:p>
                <a:r>
                  <a:rPr lang="en-US" altLang="ja-JP" sz="2000" dirty="0">
                    <a:solidFill>
                      <a:schemeClr val="bg1"/>
                    </a:solidFill>
                  </a:rPr>
                  <a:t>6.  Summary</a:t>
                </a:r>
              </a:p>
              <a:p>
                <a:pPr marL="342900" indent="-342900">
                  <a:buAutoNum type="arabicPeriod"/>
                </a:pPr>
                <a:endParaRPr kumimoji="1" lang="ja-JP" altLang="en-US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219FFF0D-112E-2768-EA3A-86E07D35B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789" y="2583734"/>
                <a:ext cx="5825634" cy="4001095"/>
              </a:xfrm>
              <a:prstGeom prst="rect">
                <a:avLst/>
              </a:prstGeom>
              <a:blipFill>
                <a:blip r:embed="rId5"/>
                <a:stretch>
                  <a:fillRect l="-1307" t="-949" r="-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BF7711AB-8773-58E7-D380-6A7F970A0269}"/>
              </a:ext>
            </a:extLst>
          </p:cNvPr>
          <p:cNvGrpSpPr/>
          <p:nvPr/>
        </p:nvGrpSpPr>
        <p:grpSpPr>
          <a:xfrm>
            <a:off x="7226434" y="2993321"/>
            <a:ext cx="1012741" cy="2035759"/>
            <a:chOff x="6764934" y="3391487"/>
            <a:chExt cx="1012741" cy="2035759"/>
          </a:xfrm>
        </p:grpSpPr>
        <p:pic>
          <p:nvPicPr>
            <p:cNvPr id="1026" name="Picture 2" descr="純粋テトラクォークTccのイメージ図の画像">
              <a:extLst>
                <a:ext uri="{FF2B5EF4-FFF2-40B4-BE49-F238E27FC236}">
                  <a16:creationId xmlns:a16="http://schemas.microsoft.com/office/drawing/2014/main" id="{C42BD005-ABEA-E0B0-C7AC-F3D57D499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9343" y="4125197"/>
              <a:ext cx="642014" cy="64201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1BFD5D12-CA5D-E394-6419-F117D9013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19342" y="3391487"/>
              <a:ext cx="642015" cy="649980"/>
            </a:xfrm>
            <a:prstGeom prst="rect">
              <a:avLst/>
            </a:prstGeom>
            <a:ln w="9525">
              <a:solidFill>
                <a:schemeClr val="bg1"/>
              </a:solidFill>
            </a:ln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DCDFA321-9A3A-5BFE-3738-AD59C23DD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4934" y="4857403"/>
              <a:ext cx="1012741" cy="56984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A973036D-C710-4496-D1EA-81ED4CC0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" y="2665366"/>
            <a:ext cx="9144000" cy="35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43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1396791" y="185523"/>
            <a:ext cx="5993744" cy="4539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 Fate of  “H (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uuddss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)” dibaryon from LQCD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65C2258-F76D-E04C-8846-4D878ECDAAA8}"/>
              </a:ext>
            </a:extLst>
          </p:cNvPr>
          <p:cNvSpPr txBox="1"/>
          <p:nvPr/>
        </p:nvSpPr>
        <p:spPr>
          <a:xfrm>
            <a:off x="5412164" y="-777275"/>
            <a:ext cx="15722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H-resonance (?)</a:t>
            </a:r>
            <a:endParaRPr kumimoji="1" lang="ja-JP" alt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698FC82C-1200-174B-A43C-30FA04808B9F}"/>
              </a:ext>
            </a:extLst>
          </p:cNvPr>
          <p:cNvSpPr/>
          <p:nvPr/>
        </p:nvSpPr>
        <p:spPr bwMode="auto">
          <a:xfrm>
            <a:off x="99779" y="962118"/>
            <a:ext cx="2454174" cy="27972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08A9E434-433F-2947-8DA1-928286E0EB66}"/>
              </a:ext>
            </a:extLst>
          </p:cNvPr>
          <p:cNvGrpSpPr/>
          <p:nvPr/>
        </p:nvGrpSpPr>
        <p:grpSpPr>
          <a:xfrm>
            <a:off x="473009" y="1635013"/>
            <a:ext cx="1865695" cy="281819"/>
            <a:chOff x="4549760" y="7442132"/>
            <a:chExt cx="1446361" cy="255167"/>
          </a:xfrm>
        </p:grpSpPr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CB6B43BF-DD10-E448-B0B1-E648A7CF06A0}"/>
                </a:ext>
              </a:extLst>
            </p:cNvPr>
            <p:cNvSpPr/>
            <p:nvPr/>
          </p:nvSpPr>
          <p:spPr>
            <a:xfrm>
              <a:off x="4549760" y="7553299"/>
              <a:ext cx="1446361" cy="144000"/>
            </a:xfrm>
            <a:prstGeom prst="rect">
              <a:avLst/>
            </a:prstGeom>
            <a:gradFill flip="none" rotWithShape="1">
              <a:gsLst>
                <a:gs pos="0">
                  <a:srgbClr val="3399FF">
                    <a:alpha val="10000"/>
                  </a:srgbClr>
                </a:gs>
                <a:gs pos="50000">
                  <a:schemeClr val="tx2">
                    <a:lumMod val="60000"/>
                    <a:lumOff val="40000"/>
                    <a:alpha val="80000"/>
                  </a:schemeClr>
                </a:gs>
                <a:gs pos="100000">
                  <a:srgbClr val="3399F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B77BFEB4-8F49-E741-A532-5AC3ED62A28E}"/>
                </a:ext>
              </a:extLst>
            </p:cNvPr>
            <p:cNvSpPr/>
            <p:nvPr/>
          </p:nvSpPr>
          <p:spPr>
            <a:xfrm flipV="1">
              <a:off x="4549760" y="7442132"/>
              <a:ext cx="1446361" cy="144000"/>
            </a:xfrm>
            <a:prstGeom prst="rect">
              <a:avLst/>
            </a:prstGeom>
            <a:gradFill flip="none" rotWithShape="1">
              <a:gsLst>
                <a:gs pos="0">
                  <a:srgbClr val="3399FF">
                    <a:alpha val="10000"/>
                  </a:srgbClr>
                </a:gs>
                <a:gs pos="50000">
                  <a:schemeClr val="tx2">
                    <a:lumMod val="60000"/>
                    <a:lumOff val="40000"/>
                    <a:alpha val="80000"/>
                  </a:schemeClr>
                </a:gs>
                <a:gs pos="100000">
                  <a:srgbClr val="3399F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3" name="Line 4">
            <a:extLst>
              <a:ext uri="{FF2B5EF4-FFF2-40B4-BE49-F238E27FC236}">
                <a16:creationId xmlns:a16="http://schemas.microsoft.com/office/drawing/2014/main" id="{0F39A5F1-496A-0C45-8AEA-4367B32060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4616" y="1172297"/>
            <a:ext cx="20750" cy="2518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" name="Line 8">
            <a:extLst>
              <a:ext uri="{FF2B5EF4-FFF2-40B4-BE49-F238E27FC236}">
                <a16:creationId xmlns:a16="http://schemas.microsoft.com/office/drawing/2014/main" id="{4D97336E-EA16-4147-8ECB-F018DFF169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365" y="1613233"/>
            <a:ext cx="1846409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38F2903-0341-8342-ADA4-19BE724B8A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1" y="3796224"/>
            <a:ext cx="2455419" cy="1996088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9DE00C5-A20C-A742-BA24-014BB7C8474C}"/>
              </a:ext>
            </a:extLst>
          </p:cNvPr>
          <p:cNvGrpSpPr/>
          <p:nvPr/>
        </p:nvGrpSpPr>
        <p:grpSpPr>
          <a:xfrm>
            <a:off x="533994" y="1268760"/>
            <a:ext cx="1745392" cy="286239"/>
            <a:chOff x="1451949" y="2373653"/>
            <a:chExt cx="3125140" cy="387062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7351CA63-41F9-0D4D-8F8E-BF8CCB96D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9912" y="2389142"/>
              <a:ext cx="797177" cy="348765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7F780692-2A49-9743-9EE2-68255B6A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949" y="2377774"/>
              <a:ext cx="1203056" cy="340866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06F3643D-2DF9-7B41-84B3-AE2959C7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9845" y="2373653"/>
              <a:ext cx="1180067" cy="387062"/>
            </a:xfrm>
            <a:prstGeom prst="rect">
              <a:avLst/>
            </a:prstGeom>
          </p:spPr>
        </p:pic>
      </p:grp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3CB42BAE-9710-8840-8B64-60F6F22ED7CF}"/>
              </a:ext>
            </a:extLst>
          </p:cNvPr>
          <p:cNvSpPr txBox="1"/>
          <p:nvPr/>
        </p:nvSpPr>
        <p:spPr>
          <a:xfrm>
            <a:off x="2560510" y="745540"/>
            <a:ext cx="1715176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1" lang="en-US" altLang="ja-JP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ud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=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1" lang="en-US" altLang="ja-JP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</a:t>
            </a:r>
            <a:endParaRPr kumimoji="1" lang="en-US" altLang="ja-JP" sz="2800" b="0" i="0" u="none" strike="noStrike" kern="1200" cap="none" spc="0" normalizeH="0" baseline="-25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(~ 100 MeV)</a:t>
            </a:r>
            <a:endParaRPr kumimoji="1" lang="ja-JP" altLang="en-US" sz="2800" b="0" i="0" u="none" strike="noStrike" kern="1200" cap="none" spc="0" normalizeH="0" baseline="-2500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D638D61E-B940-3741-A9AA-9E1F9FEF9D87}"/>
              </a:ext>
            </a:extLst>
          </p:cNvPr>
          <p:cNvCxnSpPr>
            <a:cxnSpLocks/>
          </p:cNvCxnSpPr>
          <p:nvPr/>
        </p:nvCxnSpPr>
        <p:spPr>
          <a:xfrm>
            <a:off x="2361822" y="1654600"/>
            <a:ext cx="4179555" cy="43946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C7904C2B-3192-CE44-A43C-B0E9449CA27E}"/>
              </a:ext>
            </a:extLst>
          </p:cNvPr>
          <p:cNvCxnSpPr>
            <a:cxnSpLocks/>
          </p:cNvCxnSpPr>
          <p:nvPr/>
        </p:nvCxnSpPr>
        <p:spPr>
          <a:xfrm>
            <a:off x="2388691" y="1672382"/>
            <a:ext cx="4100918" cy="1524672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81DA8934-4FF6-974C-AFB0-9CDBEE4AB345}"/>
              </a:ext>
            </a:extLst>
          </p:cNvPr>
          <p:cNvCxnSpPr>
            <a:cxnSpLocks/>
          </p:cNvCxnSpPr>
          <p:nvPr/>
        </p:nvCxnSpPr>
        <p:spPr>
          <a:xfrm>
            <a:off x="2361822" y="1672382"/>
            <a:ext cx="4157070" cy="2137401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918067F-7B32-B1E3-8C6F-7954DF97E4D3}"/>
              </a:ext>
            </a:extLst>
          </p:cNvPr>
          <p:cNvGrpSpPr/>
          <p:nvPr/>
        </p:nvGrpSpPr>
        <p:grpSpPr>
          <a:xfrm>
            <a:off x="4242463" y="734176"/>
            <a:ext cx="8033503" cy="6071550"/>
            <a:chOff x="4242463" y="734176"/>
            <a:chExt cx="8033503" cy="6071550"/>
          </a:xfrm>
        </p:grpSpPr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88AFA70A-A3FD-E146-A116-BDE91A735462}"/>
                </a:ext>
              </a:extLst>
            </p:cNvPr>
            <p:cNvSpPr txBox="1"/>
            <p:nvPr/>
          </p:nvSpPr>
          <p:spPr>
            <a:xfrm>
              <a:off x="5698887" y="6159395"/>
              <a:ext cx="65770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99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   Sasaki et al.,  [HAL QCD Coll.]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99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   </a:t>
              </a: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9FF99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Nucl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99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. Phys. </a:t>
              </a:r>
              <a:r>
                <a:rPr kumimoji="1" lang="en-US" altLang="ja-JP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99FF99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A998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99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 (2020) 121737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174C3867-1A54-E7C7-B94D-C2082D23D0F6}"/>
                </a:ext>
              </a:extLst>
            </p:cNvPr>
            <p:cNvGrpSpPr/>
            <p:nvPr/>
          </p:nvGrpSpPr>
          <p:grpSpPr>
            <a:xfrm>
              <a:off x="4242463" y="734176"/>
              <a:ext cx="4744964" cy="5407308"/>
              <a:chOff x="4242463" y="734176"/>
              <a:chExt cx="4744964" cy="5407308"/>
            </a:xfrm>
          </p:grpSpPr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C25E511F-E06A-D841-BB6E-51357714DE9D}"/>
                  </a:ext>
                </a:extLst>
              </p:cNvPr>
              <p:cNvSpPr/>
              <p:nvPr/>
            </p:nvSpPr>
            <p:spPr bwMode="auto">
              <a:xfrm>
                <a:off x="6532007" y="1113148"/>
                <a:ext cx="2455420" cy="295377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B1DF6F99-CF93-9D4A-BC0B-F2444F61E486}"/>
                  </a:ext>
                </a:extLst>
              </p:cNvPr>
              <p:cNvSpPr/>
              <p:nvPr/>
            </p:nvSpPr>
            <p:spPr>
              <a:xfrm>
                <a:off x="6633121" y="3341968"/>
                <a:ext cx="1671623" cy="159040"/>
              </a:xfrm>
              <a:prstGeom prst="rect">
                <a:avLst/>
              </a:prstGeom>
              <a:gradFill flip="none" rotWithShape="1">
                <a:gsLst>
                  <a:gs pos="0">
                    <a:srgbClr val="3399FF">
                      <a:alpha val="10000"/>
                    </a:srgbClr>
                  </a:gs>
                  <a:gs pos="50000">
                    <a:schemeClr val="tx2">
                      <a:lumMod val="60000"/>
                      <a:lumOff val="40000"/>
                      <a:alpha val="80000"/>
                    </a:schemeClr>
                  </a:gs>
                  <a:gs pos="100000">
                    <a:srgbClr val="3399FF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854EC703-C54C-3E46-9FD7-9C28EC9FF7D3}"/>
                  </a:ext>
                </a:extLst>
              </p:cNvPr>
              <p:cNvSpPr/>
              <p:nvPr/>
            </p:nvSpPr>
            <p:spPr>
              <a:xfrm flipV="1">
                <a:off x="6633121" y="3197054"/>
                <a:ext cx="1671623" cy="159040"/>
              </a:xfrm>
              <a:prstGeom prst="rect">
                <a:avLst/>
              </a:prstGeom>
              <a:gradFill flip="none" rotWithShape="1">
                <a:gsLst>
                  <a:gs pos="0">
                    <a:srgbClr val="3399FF">
                      <a:alpha val="10000"/>
                    </a:srgbClr>
                  </a:gs>
                  <a:gs pos="50000">
                    <a:schemeClr val="tx2">
                      <a:lumMod val="60000"/>
                      <a:lumOff val="40000"/>
                      <a:alpha val="80000"/>
                    </a:schemeClr>
                  </a:gs>
                  <a:gs pos="100000">
                    <a:srgbClr val="3399FF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1" name="Line 4">
                <a:extLst>
                  <a:ext uri="{FF2B5EF4-FFF2-40B4-BE49-F238E27FC236}">
                    <a16:creationId xmlns:a16="http://schemas.microsoft.com/office/drawing/2014/main" id="{2F73EEFC-1D7B-DA44-9E71-29F086B07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31556" y="1178923"/>
                <a:ext cx="0" cy="2837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2" name="Line 5">
                <a:extLst>
                  <a:ext uri="{FF2B5EF4-FFF2-40B4-BE49-F238E27FC236}">
                    <a16:creationId xmlns:a16="http://schemas.microsoft.com/office/drawing/2014/main" id="{6919C2B6-04A4-D44B-B7AE-D1444203B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33122" y="3863868"/>
                <a:ext cx="141133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" name="Line 8">
                <a:extLst>
                  <a:ext uri="{FF2B5EF4-FFF2-40B4-BE49-F238E27FC236}">
                    <a16:creationId xmlns:a16="http://schemas.microsoft.com/office/drawing/2014/main" id="{9765D61C-2A3C-AC44-8288-FCD28D15E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31555" y="3379266"/>
                <a:ext cx="1411333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4" name="Line 9">
                <a:extLst>
                  <a:ext uri="{FF2B5EF4-FFF2-40B4-BE49-F238E27FC236}">
                    <a16:creationId xmlns:a16="http://schemas.microsoft.com/office/drawing/2014/main" id="{739E70D1-BD4B-274E-BA04-B313FCCDA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33122" y="2132856"/>
                <a:ext cx="141133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pic>
            <p:nvPicPr>
              <p:cNvPr id="45" name="Picture 17" descr="txp_fig">
                <a:extLst>
                  <a:ext uri="{FF2B5EF4-FFF2-40B4-BE49-F238E27FC236}">
                    <a16:creationId xmlns:a16="http://schemas.microsoft.com/office/drawing/2014/main" id="{5BC76F51-CEB9-1D45-ABCA-5E6BE23A3FB5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4221" y="1845275"/>
                <a:ext cx="1810865" cy="2114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20" descr="txp_fig">
                <a:extLst>
                  <a:ext uri="{FF2B5EF4-FFF2-40B4-BE49-F238E27FC236}">
                    <a16:creationId xmlns:a16="http://schemas.microsoft.com/office/drawing/2014/main" id="{8864B0E4-7605-7D4A-8F4C-903AF6CB2231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1736" y="2993677"/>
                <a:ext cx="1810865" cy="20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23" descr="txp_fig">
                <a:extLst>
                  <a:ext uri="{FF2B5EF4-FFF2-40B4-BE49-F238E27FC236}">
                    <a16:creationId xmlns:a16="http://schemas.microsoft.com/office/drawing/2014/main" id="{09F4D759-CE3F-A74C-A3D8-19051A107618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4976" y="3657671"/>
                <a:ext cx="1758978" cy="20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9" name="図形グループ 3">
                <a:extLst>
                  <a:ext uri="{FF2B5EF4-FFF2-40B4-BE49-F238E27FC236}">
                    <a16:creationId xmlns:a16="http://schemas.microsoft.com/office/drawing/2014/main" id="{38052E8C-60AF-344B-90C4-4EF95F4975DC}"/>
                  </a:ext>
                </a:extLst>
              </p:cNvPr>
              <p:cNvGrpSpPr/>
              <p:nvPr/>
            </p:nvGrpSpPr>
            <p:grpSpPr>
              <a:xfrm>
                <a:off x="6545852" y="4135256"/>
                <a:ext cx="2441575" cy="2006228"/>
                <a:chOff x="86125" y="2702232"/>
                <a:chExt cx="4699610" cy="4198810"/>
              </a:xfrm>
            </p:grpSpPr>
            <p:grpSp>
              <p:nvGrpSpPr>
                <p:cNvPr id="70" name="図形グループ 21">
                  <a:extLst>
                    <a:ext uri="{FF2B5EF4-FFF2-40B4-BE49-F238E27FC236}">
                      <a16:creationId xmlns:a16="http://schemas.microsoft.com/office/drawing/2014/main" id="{1CCC2FCD-3398-6D40-8E28-080C37707A6E}"/>
                    </a:ext>
                  </a:extLst>
                </p:cNvPr>
                <p:cNvGrpSpPr/>
                <p:nvPr/>
              </p:nvGrpSpPr>
              <p:grpSpPr>
                <a:xfrm>
                  <a:off x="86125" y="2702232"/>
                  <a:ext cx="4699610" cy="4198810"/>
                  <a:chOff x="1073873" y="1196752"/>
                  <a:chExt cx="6196396" cy="4565188"/>
                </a:xfrm>
              </p:grpSpPr>
              <p:pic>
                <p:nvPicPr>
                  <p:cNvPr id="72" name="図 71">
                    <a:extLst>
                      <a:ext uri="{FF2B5EF4-FFF2-40B4-BE49-F238E27FC236}">
                        <a16:creationId xmlns:a16="http://schemas.microsoft.com/office/drawing/2014/main" id="{8DEF1390-B0E0-D642-99DA-2B4A74BAA8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3873" y="1196752"/>
                    <a:ext cx="6196396" cy="4565188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pic>
                <p:nvPicPr>
                  <p:cNvPr id="73" name="図 72">
                    <a:extLst>
                      <a:ext uri="{FF2B5EF4-FFF2-40B4-BE49-F238E27FC236}">
                        <a16:creationId xmlns:a16="http://schemas.microsoft.com/office/drawing/2014/main" id="{30BB199A-90FB-1C4D-8A26-D7DBF5FDDA1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63414" y="4438887"/>
                    <a:ext cx="1088131" cy="394127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74" name="図 73">
                    <a:extLst>
                      <a:ext uri="{FF2B5EF4-FFF2-40B4-BE49-F238E27FC236}">
                        <a16:creationId xmlns:a16="http://schemas.microsoft.com/office/drawing/2014/main" id="{F94384A2-9F69-434C-B929-7627295383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68198" y="3625741"/>
                    <a:ext cx="1119905" cy="38799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75" name="図 74">
                    <a:extLst>
                      <a:ext uri="{FF2B5EF4-FFF2-40B4-BE49-F238E27FC236}">
                        <a16:creationId xmlns:a16="http://schemas.microsoft.com/office/drawing/2014/main" id="{E7EFC8AB-369B-E440-ACD1-53AF272A24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39863" y="4775707"/>
                    <a:ext cx="1093793" cy="38501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id="{E755007D-32EA-FC41-B878-B50AE485B327}"/>
                    </a:ext>
                  </a:extLst>
                </p:cNvPr>
                <p:cNvSpPr/>
                <p:nvPr/>
              </p:nvSpPr>
              <p:spPr bwMode="auto">
                <a:xfrm>
                  <a:off x="2554198" y="2849438"/>
                  <a:ext cx="1635616" cy="1271232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7762CCF8-7DD3-2046-AF3D-9930C01FF14E}"/>
                  </a:ext>
                </a:extLst>
              </p:cNvPr>
              <p:cNvSpPr txBox="1"/>
              <p:nvPr/>
            </p:nvSpPr>
            <p:spPr>
              <a:xfrm>
                <a:off x="4242463" y="734176"/>
                <a:ext cx="2366013" cy="810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</a:rPr>
                  <a:t>       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</a:rPr>
                  <a:t>m</a:t>
                </a:r>
                <a:r>
                  <a:rPr kumimoji="1" lang="en-US" altLang="ja-JP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</a:rPr>
                  <a:t>ud 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</a:rPr>
                  <a:t>&lt; </a:t>
                </a:r>
                <a:r>
                  <a:rPr kumimoji="1" lang="en-US" altLang="ja-JP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</a:rPr>
                  <a:t>m</a:t>
                </a:r>
                <a:r>
                  <a:rPr kumimoji="1" lang="en-US" altLang="ja-JP" sz="28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</a:rPr>
                  <a:t>s</a:t>
                </a:r>
                <a:endParaRPr kumimoji="1" lang="en-US" altLang="ja-JP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</a:rPr>
                  <a:t>(~10MeV)  (~100MeV)</a:t>
                </a:r>
                <a:endParaRPr kumimoji="1" lang="ja-JP" altLang="en-US" sz="2800" b="0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045C0FA-FD10-C245-D815-FEC8DA4A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55513" y="70130"/>
            <a:ext cx="3563416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CFE15D3-DAB5-CF21-F1BE-9ED12198BD3B}"/>
              </a:ext>
            </a:extLst>
          </p:cNvPr>
          <p:cNvSpPr txBox="1"/>
          <p:nvPr/>
        </p:nvSpPr>
        <p:spPr>
          <a:xfrm>
            <a:off x="-87470" y="6154736"/>
            <a:ext cx="657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Inoue et al.,  [HAL QCD Coll.]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Nucl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. Phys. </a:t>
            </a: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A881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(2012) 28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703A610-5A4B-099A-62BD-11998FF3FBD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83178" y="4459790"/>
            <a:ext cx="3635226" cy="94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7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A6BA43B3-1E6D-6718-919A-E440D74A7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252" y="8289"/>
            <a:ext cx="2394502" cy="1596334"/>
          </a:xfrm>
          <a:prstGeom prst="rect">
            <a:avLst/>
          </a:prstGeom>
        </p:spPr>
      </p:pic>
      <p:sp>
        <p:nvSpPr>
          <p:cNvPr id="6" name="Rectangle 18">
            <a:extLst>
              <a:ext uri="{FF2B5EF4-FFF2-40B4-BE49-F238E27FC236}">
                <a16:creationId xmlns:a16="http://schemas.microsoft.com/office/drawing/2014/main" id="{041E0F9D-71E7-844C-97AA-98EAAE8C8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187170"/>
            <a:ext cx="3600400" cy="5064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NΞ </a:t>
            </a:r>
            <a:r>
              <a:rPr kumimoji="0" lang="en-US" altLang="ja-JP" sz="2400" dirty="0" err="1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</a:rPr>
              <a:t>femtoscopy</a:t>
            </a:r>
            <a:r>
              <a:rPr kumimoji="0" lang="en-US" altLang="ja-JP" sz="240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</a:rPr>
              <a:t> (expt.)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01A0C24-9B25-3949-8EEE-9CA3E6DC52D9}"/>
              </a:ext>
            </a:extLst>
          </p:cNvPr>
          <p:cNvSpPr txBox="1"/>
          <p:nvPr/>
        </p:nvSpPr>
        <p:spPr>
          <a:xfrm>
            <a:off x="1444643" y="878339"/>
            <a:ext cx="5074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  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ALICE</a:t>
            </a:r>
            <a:r>
              <a:rPr lang="en-US" altLang="ja-JP" sz="2000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Coll. </a:t>
            </a:r>
            <a:r>
              <a:rPr lang="en-US" altLang="ja-JP" sz="2000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(LHC)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 Nature </a:t>
            </a:r>
            <a:r>
              <a:rPr lang="en-US" altLang="ja-JP" sz="2000" u="sng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588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lang="en-US" altLang="ja-JP" sz="2000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(2020) 232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CCFF66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E15B766-1234-17FB-76B5-EE6E0FC8CA88}"/>
              </a:ext>
            </a:extLst>
          </p:cNvPr>
          <p:cNvGrpSpPr/>
          <p:nvPr/>
        </p:nvGrpSpPr>
        <p:grpSpPr>
          <a:xfrm>
            <a:off x="633709" y="1521826"/>
            <a:ext cx="6696744" cy="5208753"/>
            <a:chOff x="719572" y="1583991"/>
            <a:chExt cx="6696744" cy="5208753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2EBB80E4-357A-DBCE-B6FE-F8F3D499FB1D}"/>
                </a:ext>
              </a:extLst>
            </p:cNvPr>
            <p:cNvGrpSpPr/>
            <p:nvPr/>
          </p:nvGrpSpPr>
          <p:grpSpPr>
            <a:xfrm>
              <a:off x="719572" y="1583991"/>
              <a:ext cx="6696744" cy="5208753"/>
              <a:chOff x="762945" y="2575538"/>
              <a:chExt cx="5247347" cy="4006431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3354EEC0-FEE7-6C26-871C-1607C90EFBFB}"/>
                  </a:ext>
                </a:extLst>
              </p:cNvPr>
              <p:cNvGrpSpPr/>
              <p:nvPr/>
            </p:nvGrpSpPr>
            <p:grpSpPr>
              <a:xfrm>
                <a:off x="762945" y="2575538"/>
                <a:ext cx="5247347" cy="4006431"/>
                <a:chOff x="1643770" y="1995029"/>
                <a:chExt cx="5247347" cy="4006431"/>
              </a:xfrm>
            </p:grpSpPr>
            <p:grpSp>
              <p:nvGrpSpPr>
                <p:cNvPr id="22" name="グループ化 21">
                  <a:extLst>
                    <a:ext uri="{FF2B5EF4-FFF2-40B4-BE49-F238E27FC236}">
                      <a16:creationId xmlns:a16="http://schemas.microsoft.com/office/drawing/2014/main" id="{D3CBE6E2-66C3-51B1-B5F8-B14B673A94F6}"/>
                    </a:ext>
                  </a:extLst>
                </p:cNvPr>
                <p:cNvGrpSpPr/>
                <p:nvPr/>
              </p:nvGrpSpPr>
              <p:grpSpPr>
                <a:xfrm>
                  <a:off x="1653847" y="2636912"/>
                  <a:ext cx="5237270" cy="3364548"/>
                  <a:chOff x="4433313" y="3842613"/>
                  <a:chExt cx="3811095" cy="2829795"/>
                </a:xfrm>
              </p:grpSpPr>
              <p:pic>
                <p:nvPicPr>
                  <p:cNvPr id="23" name="図 22">
                    <a:extLst>
                      <a:ext uri="{FF2B5EF4-FFF2-40B4-BE49-F238E27FC236}">
                        <a16:creationId xmlns:a16="http://schemas.microsoft.com/office/drawing/2014/main" id="{73700413-06A2-EECD-02CD-78824781E1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33313" y="3842613"/>
                    <a:ext cx="3811095" cy="2829795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図 23">
                    <a:extLst>
                      <a:ext uri="{FF2B5EF4-FFF2-40B4-BE49-F238E27FC236}">
                        <a16:creationId xmlns:a16="http://schemas.microsoft.com/office/drawing/2014/main" id="{4DF987FC-5685-4CE0-473D-AB60573F0D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148064" y="4098430"/>
                    <a:ext cx="720000" cy="299077"/>
                  </a:xfrm>
                  <a:prstGeom prst="rect">
                    <a:avLst/>
                  </a:prstGeom>
                </p:spPr>
              </p:pic>
              <p:pic>
                <p:nvPicPr>
                  <p:cNvPr id="25" name="図 24">
                    <a:extLst>
                      <a:ext uri="{FF2B5EF4-FFF2-40B4-BE49-F238E27FC236}">
                        <a16:creationId xmlns:a16="http://schemas.microsoft.com/office/drawing/2014/main" id="{EA33EADE-2F8F-EE8D-F9CC-38273E2267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796136" y="4069498"/>
                    <a:ext cx="2320716" cy="3600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6" name="図 25">
                  <a:extLst>
                    <a:ext uri="{FF2B5EF4-FFF2-40B4-BE49-F238E27FC236}">
                      <a16:creationId xmlns:a16="http://schemas.microsoft.com/office/drawing/2014/main" id="{56302090-967C-E1AB-AE46-8E2FFC4650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43770" y="1995029"/>
                  <a:ext cx="5237270" cy="3619721"/>
                </a:xfrm>
                <a:prstGeom prst="rect">
                  <a:avLst/>
                </a:prstGeom>
              </p:spPr>
            </p:pic>
          </p:grp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42C8F169-0548-AB43-DF90-ABBA583DACE0}"/>
                  </a:ext>
                </a:extLst>
              </p:cNvPr>
              <p:cNvSpPr/>
              <p:nvPr/>
            </p:nvSpPr>
            <p:spPr>
              <a:xfrm>
                <a:off x="2029546" y="3987553"/>
                <a:ext cx="3744416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7BCF8D19-AE2C-E1A0-8C41-88EF4FEDEFA8}"/>
                </a:ext>
              </a:extLst>
            </p:cNvPr>
            <p:cNvSpPr txBox="1"/>
            <p:nvPr/>
          </p:nvSpPr>
          <p:spPr>
            <a:xfrm>
              <a:off x="3982081" y="2193749"/>
              <a:ext cx="1957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(pp,  √s = 13 </a:t>
              </a:r>
              <a:r>
                <a:rPr lang="en-US" altLang="ja-JP" sz="2000" dirty="0" err="1"/>
                <a:t>TeV</a:t>
              </a:r>
              <a:r>
                <a:rPr lang="en-US" altLang="ja-JP" sz="2000" dirty="0"/>
                <a:t>)</a:t>
              </a:r>
              <a:endParaRPr kumimoji="1" lang="ja-JP" altLang="en-US" sz="2000"/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851155-D9D5-3A44-6796-706F62913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93767" y="6376865"/>
            <a:ext cx="2133600" cy="365125"/>
          </a:xfrm>
        </p:spPr>
        <p:txBody>
          <a:bodyPr/>
          <a:lstStyle/>
          <a:p>
            <a:fld id="{44C5EFF6-E6B7-49EE-952B-E0F41F1BFAA5}" type="slidenum">
              <a:rPr lang="ja-JP" altLang="en-US" smtClean="0">
                <a:solidFill>
                  <a:schemeClr val="bg1"/>
                </a:solidFill>
              </a:rPr>
              <a:pPr/>
              <a:t>11</a:t>
            </a:fld>
            <a:endParaRPr lang="ja-JP" altLang="en-US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55BEAEA-8507-4879-5278-67CACF94F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8354" y="3343448"/>
            <a:ext cx="3142482" cy="128060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99AC060-74E9-5594-EF0A-DB6A4F3DD8B2}"/>
              </a:ext>
            </a:extLst>
          </p:cNvPr>
          <p:cNvSpPr/>
          <p:nvPr/>
        </p:nvSpPr>
        <p:spPr>
          <a:xfrm>
            <a:off x="6156176" y="4806845"/>
            <a:ext cx="418282" cy="387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E6F7872-6661-571D-BC19-5911F8EA2B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4964" y="4653136"/>
            <a:ext cx="3079284" cy="62983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5A6AA3E-FC4A-C209-8B03-AE6AB89131F9}"/>
              </a:ext>
            </a:extLst>
          </p:cNvPr>
          <p:cNvSpPr/>
          <p:nvPr/>
        </p:nvSpPr>
        <p:spPr>
          <a:xfrm>
            <a:off x="3511473" y="3366206"/>
            <a:ext cx="3508799" cy="192339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128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8">
            <a:extLst>
              <a:ext uri="{FF2B5EF4-FFF2-40B4-BE49-F238E27FC236}">
                <a16:creationId xmlns:a16="http://schemas.microsoft.com/office/drawing/2014/main" id="{3206DCE1-729C-0746-A42C-6F3166556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478" y="278781"/>
            <a:ext cx="4565532" cy="52223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dirty="0">
                <a:solidFill>
                  <a:srgbClr val="000000"/>
                </a:solidFill>
                <a:latin typeface="Symbol" pitchFamily="2" charset="2"/>
                <a:ea typeface="ＭＳ Ｐゴシック" panose="020B0600070205080204" pitchFamily="34" charset="-128"/>
              </a:rPr>
              <a:t>X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hypernuclei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 at J-PARC (expt.)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4B0F48-D109-3D4E-99AE-CBEAAFF57D8F}"/>
              </a:ext>
            </a:extLst>
          </p:cNvPr>
          <p:cNvSpPr txBox="1"/>
          <p:nvPr/>
        </p:nvSpPr>
        <p:spPr>
          <a:xfrm>
            <a:off x="5518282" y="219483"/>
            <a:ext cx="5473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E07 Coll. </a:t>
            </a:r>
            <a:r>
              <a:rPr lang="en-US" altLang="ja-JP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(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J-PARC),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 err="1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Phys.Rev.Lett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. </a:t>
            </a:r>
            <a:r>
              <a:rPr kumimoji="1" lang="en-US" altLang="ja-JP" b="0" i="0" u="sng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126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(2021) 062501</a:t>
            </a:r>
            <a:endParaRPr kumimoji="1" lang="ja-JP" altLang="en-US" b="0" i="0" u="none" strike="noStrike" kern="1200" cap="none" spc="0" normalizeH="0" baseline="0" noProof="0">
              <a:ln>
                <a:noFill/>
              </a:ln>
              <a:solidFill>
                <a:srgbClr val="CCFF66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71266D9-5EF6-E242-81E7-B9A8A9148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" y="1196752"/>
            <a:ext cx="4069583" cy="5382467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E117FE6-D17F-0C27-34F8-A60DC481D1B5}"/>
              </a:ext>
            </a:extLst>
          </p:cNvPr>
          <p:cNvGrpSpPr/>
          <p:nvPr/>
        </p:nvGrpSpPr>
        <p:grpSpPr>
          <a:xfrm>
            <a:off x="4229738" y="1196752"/>
            <a:ext cx="4787810" cy="3672408"/>
            <a:chOff x="4229738" y="995071"/>
            <a:chExt cx="4787810" cy="3672408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40E61AD9-D2E7-2DBD-206C-C62041353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9738" y="995071"/>
              <a:ext cx="4787810" cy="3672408"/>
            </a:xfrm>
            <a:prstGeom prst="rect">
              <a:avLst/>
            </a:prstGeom>
          </p:spPr>
        </p:pic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D5387EC3-23D4-5B99-7F36-F38EB54A1665}"/>
                </a:ext>
              </a:extLst>
            </p:cNvPr>
            <p:cNvSpPr/>
            <p:nvPr/>
          </p:nvSpPr>
          <p:spPr>
            <a:xfrm>
              <a:off x="4321226" y="2008424"/>
              <a:ext cx="898846" cy="402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FB9F292A-7148-6BD2-28E8-17999F155782}"/>
                </a:ext>
              </a:extLst>
            </p:cNvPr>
            <p:cNvSpPr/>
            <p:nvPr/>
          </p:nvSpPr>
          <p:spPr>
            <a:xfrm>
              <a:off x="4250223" y="2276872"/>
              <a:ext cx="393785" cy="402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5A20B202-36AA-467E-74A7-87FF950DA481}"/>
                </a:ext>
              </a:extLst>
            </p:cNvPr>
            <p:cNvSpPr txBox="1"/>
            <p:nvPr/>
          </p:nvSpPr>
          <p:spPr>
            <a:xfrm>
              <a:off x="4534935" y="2008424"/>
              <a:ext cx="386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Ξ</a:t>
              </a:r>
              <a:r>
                <a:rPr kumimoji="1" lang="en-US" altLang="ja-JP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-</a:t>
              </a:r>
              <a:endParaRPr kumimoji="1" lang="ja-JP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A87670D5-CD68-99B5-11E4-E2A2B3054D9D}"/>
                </a:ext>
              </a:extLst>
            </p:cNvPr>
            <p:cNvSpPr/>
            <p:nvPr/>
          </p:nvSpPr>
          <p:spPr>
            <a:xfrm>
              <a:off x="4933010" y="3222796"/>
              <a:ext cx="1439190" cy="402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32F8FA54-F988-A297-A68A-66CCE3067D19}"/>
                </a:ext>
              </a:extLst>
            </p:cNvPr>
            <p:cNvSpPr txBox="1"/>
            <p:nvPr/>
          </p:nvSpPr>
          <p:spPr>
            <a:xfrm>
              <a:off x="5274839" y="3139906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14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N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42F6A288-E75B-7F8F-7E0E-9908CDB8076D}"/>
                </a:ext>
              </a:extLst>
            </p:cNvPr>
            <p:cNvSpPr/>
            <p:nvPr/>
          </p:nvSpPr>
          <p:spPr>
            <a:xfrm>
              <a:off x="7417301" y="3423815"/>
              <a:ext cx="1439190" cy="402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8C877B9F-A76A-C26E-C525-7F06824F19A7}"/>
                </a:ext>
              </a:extLst>
            </p:cNvPr>
            <p:cNvSpPr/>
            <p:nvPr/>
          </p:nvSpPr>
          <p:spPr>
            <a:xfrm>
              <a:off x="6705097" y="1275013"/>
              <a:ext cx="1439190" cy="402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82E520B9-9B56-2913-E34E-FD43F26A4B1A}"/>
                </a:ext>
              </a:extLst>
            </p:cNvPr>
            <p:cNvSpPr/>
            <p:nvPr/>
          </p:nvSpPr>
          <p:spPr>
            <a:xfrm>
              <a:off x="7009006" y="1819578"/>
              <a:ext cx="1439190" cy="402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9BDC88E2-CA8A-8BEF-2E5D-023B31123690}"/>
                </a:ext>
              </a:extLst>
            </p:cNvPr>
            <p:cNvSpPr txBox="1"/>
            <p:nvPr/>
          </p:nvSpPr>
          <p:spPr>
            <a:xfrm>
              <a:off x="6993668" y="1763524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Λ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D3A9FAB1-5A34-B20F-14C8-115AACCAFA1E}"/>
                </a:ext>
              </a:extLst>
            </p:cNvPr>
            <p:cNvSpPr txBox="1"/>
            <p:nvPr/>
          </p:nvSpPr>
          <p:spPr>
            <a:xfrm>
              <a:off x="6444208" y="1259468"/>
              <a:ext cx="667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5</a:t>
              </a:r>
              <a:r>
                <a:rPr kumimoji="1" lang="en-US" altLang="ja-JP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Λ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He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A2C76355-2D7F-5A70-E181-80E936097148}"/>
                </a:ext>
              </a:extLst>
            </p:cNvPr>
            <p:cNvSpPr txBox="1"/>
            <p:nvPr/>
          </p:nvSpPr>
          <p:spPr>
            <a:xfrm>
              <a:off x="7326269" y="3571605"/>
              <a:ext cx="774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10</a:t>
              </a:r>
              <a:r>
                <a:rPr kumimoji="1" lang="en-US" altLang="ja-JP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Λ 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Be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20ADAC3F-8112-B7DC-E34E-232AC23788EA}"/>
                </a:ext>
              </a:extLst>
            </p:cNvPr>
            <p:cNvSpPr/>
            <p:nvPr/>
          </p:nvSpPr>
          <p:spPr>
            <a:xfrm>
              <a:off x="7317851" y="2496254"/>
              <a:ext cx="1439190" cy="402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6226A4E-7D35-FF6B-5C21-C5EB1B8D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1655" y="6556387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2CED39A-8CBE-412E-BAF7-369EE33EBD0D}"/>
              </a:ext>
            </a:extLst>
          </p:cNvPr>
          <p:cNvSpPr/>
          <p:nvPr/>
        </p:nvSpPr>
        <p:spPr>
          <a:xfrm>
            <a:off x="6400357" y="2570405"/>
            <a:ext cx="837558" cy="85407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34C7502D-DF99-A0E9-9339-2D4AE38A6876}"/>
              </a:ext>
            </a:extLst>
          </p:cNvPr>
          <p:cNvGrpSpPr/>
          <p:nvPr/>
        </p:nvGrpSpPr>
        <p:grpSpPr>
          <a:xfrm>
            <a:off x="4839041" y="5093502"/>
            <a:ext cx="4787810" cy="1595044"/>
            <a:chOff x="4921579" y="5128831"/>
            <a:chExt cx="4787810" cy="1595044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7C44AECA-500D-ECEA-CF5C-A11F1F1CB1B5}"/>
                </a:ext>
              </a:extLst>
            </p:cNvPr>
            <p:cNvSpPr txBox="1"/>
            <p:nvPr/>
          </p:nvSpPr>
          <p:spPr>
            <a:xfrm>
              <a:off x="5225310" y="5128831"/>
              <a:ext cx="3262432" cy="1200329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dirty="0">
                  <a:solidFill>
                    <a:srgbClr val="FFFF00"/>
                  </a:solidFill>
                  <a:latin typeface="Arial"/>
                  <a:ea typeface="ＭＳ Ｐゴシック"/>
                </a:rPr>
                <a:t>LQCD prediction of </a:t>
              </a:r>
              <a:endPara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・</a:t>
              </a:r>
              <a:r>
                <a: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attraction in N</a:t>
              </a:r>
              <a:r>
                <a: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ymbol" pitchFamily="2" charset="2"/>
                  <a:ea typeface="ＭＳ Ｐゴシック"/>
                </a:rPr>
                <a:t>X</a:t>
              </a:r>
              <a:r>
                <a: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in </a:t>
              </a:r>
              <a:r>
                <a:rPr kumimoji="1" lang="en-US" altLang="ja-JP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11</a:t>
              </a:r>
              <a:r>
                <a: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S</a:t>
              </a:r>
              <a:r>
                <a:rPr kumimoji="1" lang="en-US" altLang="ja-JP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・</a:t>
              </a:r>
              <a:r>
                <a:rPr lang="en-US" altLang="ja-JP" dirty="0">
                  <a:solidFill>
                    <a:srgbClr val="FFFF00"/>
                  </a:solidFill>
                  <a:latin typeface="Arial"/>
                  <a:ea typeface="ＭＳ Ｐゴシック"/>
                </a:rPr>
                <a:t>w</a:t>
              </a:r>
              <a:r>
                <a:rPr kumimoji="1" lang="en-US" altLang="ja-JP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eak</a:t>
              </a:r>
              <a:r>
                <a: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N</a:t>
              </a:r>
              <a:r>
                <a: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ymbol" pitchFamily="2" charset="2"/>
                  <a:ea typeface="ＭＳ Ｐゴシック"/>
                </a:rPr>
                <a:t>X </a:t>
              </a:r>
              <a:r>
                <a: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-</a:t>
              </a:r>
              <a:r>
                <a:rPr lang="en-US" altLang="ja-JP" dirty="0">
                  <a:solidFill>
                    <a:srgbClr val="FFFF00"/>
                  </a:solidFill>
                  <a:latin typeface="Symbol" pitchFamily="2" charset="2"/>
                  <a:ea typeface="ＭＳ Ｐゴシック"/>
                </a:rPr>
                <a:t>LL</a:t>
              </a:r>
              <a:r>
                <a: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ymbol" pitchFamily="2" charset="2"/>
                  <a:ea typeface="ＭＳ Ｐゴシック"/>
                </a:rPr>
                <a:t> </a:t>
              </a:r>
              <a:r>
                <a: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coupling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dirty="0">
                  <a:solidFill>
                    <a:srgbClr val="FFFF00"/>
                  </a:solidFill>
                  <a:latin typeface="Arial"/>
                  <a:ea typeface="ＭＳ Ｐゴシック"/>
                </a:rPr>
                <a:t> </a:t>
              </a:r>
              <a:r>
                <a:rPr lang="en-US" altLang="ja-JP" dirty="0" err="1">
                  <a:solidFill>
                    <a:srgbClr val="FFFF00"/>
                  </a:solidFill>
                  <a:latin typeface="Arial"/>
                  <a:ea typeface="ＭＳ Ｐゴシック"/>
                </a:rPr>
                <a:t>cosisitent</a:t>
              </a:r>
              <a:r>
                <a:rPr lang="en-US" altLang="ja-JP" dirty="0">
                  <a:solidFill>
                    <a:srgbClr val="FFFF00"/>
                  </a:solidFill>
                  <a:latin typeface="Arial"/>
                  <a:ea typeface="ＭＳ Ｐゴシック"/>
                </a:rPr>
                <a:t> </a:t>
              </a:r>
              <a:r>
                <a: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with </a:t>
              </a:r>
              <a:r>
                <a:rPr lang="en-US" altLang="ja-JP" dirty="0">
                  <a:solidFill>
                    <a:srgbClr val="FFFF00"/>
                  </a:solidFill>
                  <a:latin typeface="Arial"/>
                  <a:ea typeface="ＭＳ Ｐゴシック"/>
                </a:rPr>
                <a:t>the expt. data</a:t>
              </a:r>
              <a:endPara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599D50C-F06F-5753-22CC-8ACD03EAA68C}"/>
                </a:ext>
              </a:extLst>
            </p:cNvPr>
            <p:cNvSpPr txBox="1"/>
            <p:nvPr/>
          </p:nvSpPr>
          <p:spPr>
            <a:xfrm>
              <a:off x="4921579" y="6354543"/>
              <a:ext cx="4787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Isaka</a:t>
              </a:r>
              <a:r>
                <a:rPr lang="en-US" altLang="ja-JP" dirty="0">
                  <a:solidFill>
                    <a:srgbClr val="CCFF66"/>
                  </a:solidFill>
                  <a:latin typeface="Calibri"/>
                  <a:ea typeface="ＭＳ Ｐゴシック" panose="020B0600070205080204" pitchFamily="34" charset="-128"/>
                </a:rPr>
                <a:t>+, </a:t>
              </a:r>
              <a:r>
                <a:rPr kumimoji="1" lang="en-US" altLang="ja-JP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Phys.Rev</a:t>
              </a:r>
              <a:r>
                <a: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. </a:t>
              </a:r>
              <a:r>
                <a:rPr kumimoji="1" lang="en-US" altLang="ja-JP" b="0" i="0" u="sng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C109</a:t>
              </a:r>
              <a:r>
                <a: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 (2024) 044317</a:t>
              </a:r>
              <a:endParaRPr kumimoji="1" lang="ja-JP" altLang="en-US" b="0" i="0" u="none" strike="noStrike" kern="1200" cap="none" spc="0" normalizeH="0" baseline="0" noProof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6520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1">
            <a:extLst>
              <a:ext uri="{FF2B5EF4-FFF2-40B4-BE49-F238E27FC236}">
                <a16:creationId xmlns:a16="http://schemas.microsoft.com/office/drawing/2014/main" id="{CAC3AF14-8E52-25B5-BD49-9528FB026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167" y="107613"/>
            <a:ext cx="3502226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itchFamily="2" charset="2"/>
                <a:ea typeface="ＭＳ Ｐゴシック"/>
              </a:rPr>
              <a:t>W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 system </a:t>
            </a:r>
            <a:r>
              <a:rPr kumimoji="0" lang="en-US" altLang="ja-JP" sz="2400" dirty="0">
                <a:latin typeface="Arial"/>
                <a:ea typeface="ＭＳ Ｐゴシック"/>
              </a:rPr>
              <a:t>(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LQCD)</a:t>
            </a:r>
            <a:endParaRPr kumimoji="0" lang="en-US" altLang="ja-JP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FD22F8E-13AE-682B-70DF-6585F05D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5549" y="6593317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3AC64367-AB0B-A56B-7D5F-A39E1EF2591A}"/>
              </a:ext>
            </a:extLst>
          </p:cNvPr>
          <p:cNvGrpSpPr/>
          <p:nvPr/>
        </p:nvGrpSpPr>
        <p:grpSpPr>
          <a:xfrm>
            <a:off x="1302203" y="1502285"/>
            <a:ext cx="8848729" cy="2865637"/>
            <a:chOff x="1397764" y="1576214"/>
            <a:chExt cx="8848729" cy="2865637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B65BE9CB-A4E5-CC45-8E0F-A7458FF915B2}"/>
                </a:ext>
              </a:extLst>
            </p:cNvPr>
            <p:cNvSpPr/>
            <p:nvPr/>
          </p:nvSpPr>
          <p:spPr>
            <a:xfrm>
              <a:off x="1397764" y="1576214"/>
              <a:ext cx="1000266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NΩ (</a:t>
              </a:r>
              <a:r>
                <a:rPr kumimoji="0" lang="en-US" altLang="ja-JP" sz="13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5</a:t>
              </a:r>
              <a:r>
                <a:rPr kumimoji="0" lang="en-US" altLang="ja-JP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S</a:t>
              </a:r>
              <a:r>
                <a:rPr kumimoji="0" lang="en-US" altLang="ja-JP" sz="13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3</a:t>
              </a:r>
              <a:r>
                <a:rPr kumimoji="0" lang="en-US" altLang="ja-JP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) </a:t>
              </a:r>
              <a:endPara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1D057A49-F3BA-774F-8EB2-07E4A5866613}"/>
                </a:ext>
              </a:extLst>
            </p:cNvPr>
            <p:cNvSpPr/>
            <p:nvPr/>
          </p:nvSpPr>
          <p:spPr>
            <a:xfrm>
              <a:off x="1544105" y="1635166"/>
              <a:ext cx="1137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NΩ (</a:t>
              </a:r>
              <a:r>
                <a:rPr kumimoji="0" lang="en-US" altLang="ja-JP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5</a:t>
              </a: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S</a:t>
              </a:r>
              <a:r>
                <a:rPr kumimoji="0" lang="en-US" altLang="ja-JP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2</a:t>
              </a: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) </a:t>
              </a:r>
              <a:endPara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2EFE847B-900E-C810-050D-59C6E6DA9DFC}"/>
                </a:ext>
              </a:extLst>
            </p:cNvPr>
            <p:cNvGrpSpPr/>
            <p:nvPr/>
          </p:nvGrpSpPr>
          <p:grpSpPr>
            <a:xfrm>
              <a:off x="1941873" y="2531653"/>
              <a:ext cx="8304620" cy="1910198"/>
              <a:chOff x="2354677" y="2315788"/>
              <a:chExt cx="8304620" cy="1910198"/>
            </a:xfrm>
          </p:grpSpPr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6EBDA93E-4841-2943-8D51-A2422270B331}"/>
                  </a:ext>
                </a:extLst>
              </p:cNvPr>
              <p:cNvSpPr/>
              <p:nvPr/>
            </p:nvSpPr>
            <p:spPr>
              <a:xfrm>
                <a:off x="2354677" y="3702766"/>
                <a:ext cx="407409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9FF99"/>
                    </a:solidFill>
                    <a:effectLst/>
                    <a:uLnTx/>
                    <a:uFillTx/>
                    <a:ea typeface="ＭＳ Ｐゴシック"/>
                    <a:cs typeface="+mn-cs"/>
                  </a:rPr>
                  <a:t>Iritani</a:t>
                </a: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FF99"/>
                    </a:solidFill>
                    <a:effectLst/>
                    <a:uLnTx/>
                    <a:uFillTx/>
                    <a:ea typeface="ＭＳ Ｐゴシック"/>
                    <a:cs typeface="+mn-cs"/>
                  </a:rPr>
                  <a:t>+ [HAL QCD Coll.],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FF99"/>
                    </a:solidFill>
                    <a:effectLst/>
                    <a:uLnTx/>
                    <a:uFillTx/>
                    <a:ea typeface="ＭＳ Ｐゴシック"/>
                    <a:cs typeface="+mn-cs"/>
                  </a:rPr>
                  <a:t>PLB (2019)  </a:t>
                </a: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/>
                  <a:cs typeface="+mn-cs"/>
                </a:endParaRPr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84EC42F-D6B1-37EE-5D71-DC73BF09D9F9}"/>
                  </a:ext>
                </a:extLst>
              </p:cNvPr>
              <p:cNvSpPr txBox="1"/>
              <p:nvPr/>
            </p:nvSpPr>
            <p:spPr>
              <a:xfrm>
                <a:off x="5584421" y="2315788"/>
                <a:ext cx="50748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u="none" strike="noStrike" kern="1200" cap="none" spc="0" normalizeH="0" baseline="0" noProof="0" dirty="0">
                    <a:ln>
                      <a:noFill/>
                    </a:ln>
                    <a:solidFill>
                      <a:srgbClr val="CCFF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ALICE</a:t>
                </a:r>
                <a:r>
                  <a:rPr lang="en-US" altLang="ja-JP" sz="1400" dirty="0">
                    <a:solidFill>
                      <a:srgbClr val="CC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400" u="none" strike="noStrike" kern="1200" cap="none" spc="0" normalizeH="0" baseline="0" noProof="0" dirty="0">
                    <a:ln>
                      <a:noFill/>
                    </a:ln>
                    <a:solidFill>
                      <a:srgbClr val="CCFF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Coll. </a:t>
                </a:r>
                <a:r>
                  <a:rPr lang="en-US" altLang="ja-JP" sz="1400" dirty="0">
                    <a:solidFill>
                      <a:srgbClr val="CC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(LHC)</a:t>
                </a:r>
                <a:r>
                  <a:rPr kumimoji="1" lang="en-US" altLang="ja-JP" sz="1400" u="none" strike="noStrike" kern="1200" cap="none" spc="0" normalizeH="0" baseline="0" noProof="0" dirty="0">
                    <a:ln>
                      <a:noFill/>
                    </a:ln>
                    <a:solidFill>
                      <a:srgbClr val="CCFF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,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u="none" strike="noStrike" kern="1200" cap="none" spc="0" normalizeH="0" baseline="0" noProof="0" dirty="0">
                    <a:ln>
                      <a:noFill/>
                    </a:ln>
                    <a:solidFill>
                      <a:srgbClr val="CCFF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Nature</a:t>
                </a:r>
                <a:r>
                  <a:rPr lang="en-US" altLang="ja-JP" sz="1400" dirty="0">
                    <a:solidFill>
                      <a:srgbClr val="CC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400" u="none" strike="noStrike" kern="1200" cap="none" spc="0" normalizeH="0" baseline="0" noProof="0" dirty="0">
                    <a:ln>
                      <a:noFill/>
                    </a:ln>
                    <a:solidFill>
                      <a:srgbClr val="CCFF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(2020) </a:t>
                </a:r>
                <a:endParaRPr kumimoji="1" lang="ja-JP" altLang="en-US" sz="1400" u="none" strike="noStrike" kern="1200" cap="none" spc="0" normalizeH="0" baseline="0" noProof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13ADAE87-112F-5290-586D-251FD35DE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94" y="3811823"/>
            <a:ext cx="1606826" cy="1573996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3F877ED-DEFA-E88A-AAAB-6AA606AFD7A7}"/>
              </a:ext>
            </a:extLst>
          </p:cNvPr>
          <p:cNvGrpSpPr/>
          <p:nvPr/>
        </p:nvGrpSpPr>
        <p:grpSpPr>
          <a:xfrm>
            <a:off x="4398827" y="3038174"/>
            <a:ext cx="4496998" cy="3600400"/>
            <a:chOff x="1224912" y="1366614"/>
            <a:chExt cx="6330460" cy="4383410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F2AD426E-A73D-BB66-E474-7D8D44F4A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4912" y="1366614"/>
              <a:ext cx="6330460" cy="4383410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36053B5E-CDAA-05F8-698B-E148E75317F1}"/>
                </a:ext>
              </a:extLst>
            </p:cNvPr>
            <p:cNvSpPr/>
            <p:nvPr/>
          </p:nvSpPr>
          <p:spPr>
            <a:xfrm>
              <a:off x="2627784" y="2280383"/>
              <a:ext cx="4248472" cy="187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BD22ECC1-9D7C-67B8-89C1-59BB1EE7BBC8}"/>
                </a:ext>
              </a:extLst>
            </p:cNvPr>
            <p:cNvSpPr/>
            <p:nvPr/>
          </p:nvSpPr>
          <p:spPr>
            <a:xfrm>
              <a:off x="3286903" y="3471646"/>
              <a:ext cx="3412105" cy="11979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8A70F251-397A-82DB-A985-76497D7A7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4592" y="2280383"/>
              <a:ext cx="3147312" cy="635495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08BBEF79-F8BE-C9CE-AD5A-A9BE48DD2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6204" y="2915878"/>
              <a:ext cx="3870052" cy="658105"/>
            </a:xfrm>
            <a:prstGeom prst="rect">
              <a:avLst/>
            </a:prstGeom>
          </p:spPr>
        </p:pic>
      </p:grpSp>
      <p:pic>
        <p:nvPicPr>
          <p:cNvPr id="23" name="図 22">
            <a:extLst>
              <a:ext uri="{FF2B5EF4-FFF2-40B4-BE49-F238E27FC236}">
                <a16:creationId xmlns:a16="http://schemas.microsoft.com/office/drawing/2014/main" id="{1C199A23-FD53-D51C-9A25-F3F8C43F3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94" y="728936"/>
            <a:ext cx="4353006" cy="30673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3A627C75-7040-3C0E-259A-45A3D6A095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2036" y="1668078"/>
            <a:ext cx="2022566" cy="1348377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CC3F9AC-5CA2-210E-11EB-E8D2CE112168}"/>
              </a:ext>
            </a:extLst>
          </p:cNvPr>
          <p:cNvSpPr txBox="1"/>
          <p:nvPr/>
        </p:nvSpPr>
        <p:spPr>
          <a:xfrm>
            <a:off x="2517529" y="1723505"/>
            <a:ext cx="1946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altLang="ja-JP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ja-JP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panose="020B0600070205080204" pitchFamily="34" charset="-128"/>
              </a:rPr>
              <a:t>p</a:t>
            </a:r>
            <a:r>
              <a:rPr kumimoji="0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=146 MeV)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7291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AE919217-D264-E448-8A04-341748437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626" y="-25742"/>
            <a:ext cx="1367409" cy="730266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65BE9CB-A4E5-CC45-8E0F-A7458FF915B2}"/>
              </a:ext>
            </a:extLst>
          </p:cNvPr>
          <p:cNvSpPr/>
          <p:nvPr/>
        </p:nvSpPr>
        <p:spPr>
          <a:xfrm>
            <a:off x="1397764" y="1576214"/>
            <a:ext cx="100026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NΩ (</a:t>
            </a:r>
            <a:r>
              <a:rPr kumimoji="0" lang="en-US" altLang="ja-JP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5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S</a:t>
            </a:r>
            <a:r>
              <a:rPr kumimoji="0" lang="en-US" altLang="ja-JP" sz="135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3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) 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CAC3AF14-8E52-25B5-BD49-9528FB026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998" y="124490"/>
            <a:ext cx="4320237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ΩΩ</a:t>
            </a:r>
            <a:r>
              <a:rPr kumimoji="0" lang="en-US" altLang="ja-JP" sz="2400" dirty="0">
                <a:latin typeface="Arial"/>
                <a:ea typeface="ＭＳ Ｐゴシック"/>
              </a:rPr>
              <a:t>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systems in LQCD</a:t>
            </a:r>
            <a:endParaRPr kumimoji="0" lang="en-US" altLang="ja-JP" sz="24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5F708C0-E29A-6892-AA05-C898AF6B7809}"/>
              </a:ext>
            </a:extLst>
          </p:cNvPr>
          <p:cNvSpPr txBox="1"/>
          <p:nvPr/>
        </p:nvSpPr>
        <p:spPr>
          <a:xfrm>
            <a:off x="2952968" y="7237926"/>
            <a:ext cx="6036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w/ Coulomb attraction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9A22BD-2DEE-4F7B-7508-B68BF4480D65}"/>
              </a:ext>
            </a:extLst>
          </p:cNvPr>
          <p:cNvSpPr txBox="1"/>
          <p:nvPr/>
        </p:nvSpPr>
        <p:spPr>
          <a:xfrm>
            <a:off x="5817293" y="7599153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w/ Coulomb repulsion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EAEB280-EAAA-A1DA-DF9F-5AB7C321B3EA}"/>
              </a:ext>
            </a:extLst>
          </p:cNvPr>
          <p:cNvSpPr txBox="1"/>
          <p:nvPr/>
        </p:nvSpPr>
        <p:spPr>
          <a:xfrm>
            <a:off x="4397209" y="921299"/>
            <a:ext cx="5307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ＭＳ Ｐゴシック"/>
                <a:cs typeface="+mn-cs"/>
              </a:rPr>
              <a:t>  </a:t>
            </a:r>
            <a:r>
              <a:rPr lang="en-US" altLang="ja-JP" sz="1400" dirty="0" err="1">
                <a:solidFill>
                  <a:srgbClr val="99FF99"/>
                </a:solidFill>
                <a:ea typeface="ＭＳ Ｐゴシック"/>
              </a:rPr>
              <a:t>Lyu</a:t>
            </a:r>
            <a:r>
              <a:rPr lang="en-US" altLang="ja-JP" sz="1400" dirty="0">
                <a:solidFill>
                  <a:srgbClr val="99FF99"/>
                </a:solidFill>
                <a:ea typeface="ＭＳ Ｐゴシック"/>
              </a:rPr>
              <a:t>, Tong +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ea typeface="ＭＳ Ｐゴシック"/>
                <a:cs typeface="+mn-cs"/>
              </a:rPr>
              <a:t> [HAL QCD Coll.],  </a:t>
            </a:r>
            <a:r>
              <a:rPr lang="en-US" altLang="ja-JP" sz="1400" dirty="0">
                <a:solidFill>
                  <a:srgbClr val="99FF99"/>
                </a:solidFill>
                <a:ea typeface="ＭＳ Ｐゴシック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ea typeface="ＭＳ Ｐゴシック"/>
                <a:cs typeface="+mn-cs"/>
              </a:rPr>
              <a:t>  PRL </a:t>
            </a:r>
            <a:r>
              <a:rPr kumimoji="1" lang="en-US" altLang="ja-JP" sz="1400" b="0" i="0" u="sng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ea typeface="ＭＳ Ｐゴシック"/>
                <a:cs typeface="+mn-cs"/>
              </a:rPr>
              <a:t>127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ea typeface="ＭＳ Ｐゴシック"/>
                <a:cs typeface="+mn-cs"/>
              </a:rPr>
              <a:t>  (2021) 072003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99FF99"/>
              </a:solidFill>
              <a:effectLst/>
              <a:uLnTx/>
              <a:uFillTx/>
              <a:ea typeface="ＭＳ Ｐゴシック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FD22F8E-13AE-682B-70DF-6585F05D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0800" y="6522353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F5A723B-C369-A25C-0F15-7B7120FA1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626" y="3045492"/>
            <a:ext cx="1633494" cy="1600120"/>
          </a:xfrm>
          <a:prstGeom prst="rect">
            <a:avLst/>
          </a:prstGeom>
        </p:spPr>
      </p:pic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77B27131-F650-B340-2B96-01E3E69F00C4}"/>
              </a:ext>
            </a:extLst>
          </p:cNvPr>
          <p:cNvGraphicFramePr>
            <a:graphicFrameLocks noGrp="1"/>
          </p:cNvGraphicFramePr>
          <p:nvPr/>
        </p:nvGraphicFramePr>
        <p:xfrm>
          <a:off x="0" y="6998988"/>
          <a:ext cx="5871282" cy="1539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163">
                  <a:extLst>
                    <a:ext uri="{9D8B030D-6E8A-4147-A177-3AD203B41FA5}">
                      <a16:colId xmlns:a16="http://schemas.microsoft.com/office/drawing/2014/main" val="608006892"/>
                    </a:ext>
                  </a:extLst>
                </a:gridCol>
                <a:gridCol w="1216766">
                  <a:extLst>
                    <a:ext uri="{9D8B030D-6E8A-4147-A177-3AD203B41FA5}">
                      <a16:colId xmlns:a16="http://schemas.microsoft.com/office/drawing/2014/main" val="390404139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886798786"/>
                    </a:ext>
                  </a:extLst>
                </a:gridCol>
                <a:gridCol w="1584177">
                  <a:extLst>
                    <a:ext uri="{9D8B030D-6E8A-4147-A177-3AD203B41FA5}">
                      <a16:colId xmlns:a16="http://schemas.microsoft.com/office/drawing/2014/main" val="1430874443"/>
                    </a:ext>
                  </a:extLst>
                </a:gridCol>
              </a:tblGrid>
              <a:tr h="39307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 - 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-2500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ccc</a:t>
                      </a: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  <a:r>
                        <a:rPr kumimoji="1" lang="en-US" altLang="ja-JP" sz="2000" b="0" i="0" baseline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-2500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ccc</a:t>
                      </a: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5538565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channel</a:t>
                      </a:r>
                      <a:endParaRPr kumimoji="1" lang="ja-JP" altLang="en-US" sz="2000" b="0" i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44236476"/>
                  </a:ext>
                </a:extLst>
              </a:tr>
              <a:tr h="968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a</a:t>
                      </a:r>
                      <a:r>
                        <a:rPr kumimoji="1" lang="en-US" altLang="ja-JP" sz="2000" b="0" i="0" baseline="-2500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[</a:t>
                      </a:r>
                      <a:r>
                        <a:rPr kumimoji="1" lang="en-US" altLang="ja-JP" sz="2000" b="0" i="0" dirty="0" err="1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fm</a:t>
                      </a:r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+5.3(4)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+12.9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-19(10)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1992588"/>
                  </a:ext>
                </a:extLst>
              </a:tr>
              <a:tr h="2001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baseline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 [MeV]</a:t>
                      </a:r>
                      <a:endParaRPr kumimoji="1" lang="ja-JP" altLang="en-US" sz="2000" b="0" i="0" baseline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1.5(3)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0.7(7)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5334628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AF179A0-7907-3A13-B5BF-BE79A381398F}"/>
              </a:ext>
            </a:extLst>
          </p:cNvPr>
          <p:cNvSpPr txBox="1"/>
          <p:nvPr/>
        </p:nvSpPr>
        <p:spPr>
          <a:xfrm>
            <a:off x="2682743" y="446498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99FF"/>
                </a:solidFill>
              </a:rPr>
              <a:t>.</a:t>
            </a:r>
            <a:endParaRPr kumimoji="1" lang="ja-JP" altLang="en-US">
              <a:solidFill>
                <a:srgbClr val="FF99FF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7638444-1E33-5618-8323-C62C8BA4C107}"/>
              </a:ext>
            </a:extLst>
          </p:cNvPr>
          <p:cNvSpPr txBox="1"/>
          <p:nvPr/>
        </p:nvSpPr>
        <p:spPr>
          <a:xfrm>
            <a:off x="9274667" y="5994271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73FEFF"/>
                </a:solidFill>
              </a:rPr>
              <a:t>LQCD with Coulomb correction</a:t>
            </a:r>
            <a:endParaRPr kumimoji="1" lang="ja-JP" altLang="en-US">
              <a:solidFill>
                <a:srgbClr val="73FEFF"/>
              </a:solidFill>
            </a:endParaRPr>
          </a:p>
        </p:txBody>
      </p:sp>
      <p:graphicFrame>
        <p:nvGraphicFramePr>
          <p:cNvPr id="9" name="表 3">
            <a:extLst>
              <a:ext uri="{FF2B5EF4-FFF2-40B4-BE49-F238E27FC236}">
                <a16:creationId xmlns:a16="http://schemas.microsoft.com/office/drawing/2014/main" id="{64EE4290-B3D1-C0A9-A19D-302BD416FC04}"/>
              </a:ext>
            </a:extLst>
          </p:cNvPr>
          <p:cNvGraphicFramePr>
            <a:graphicFrameLocks noGrp="1"/>
          </p:cNvGraphicFramePr>
          <p:nvPr/>
        </p:nvGraphicFramePr>
        <p:xfrm>
          <a:off x="9597773" y="4566687"/>
          <a:ext cx="6709642" cy="1546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4814">
                  <a:extLst>
                    <a:ext uri="{9D8B030D-6E8A-4147-A177-3AD203B41FA5}">
                      <a16:colId xmlns:a16="http://schemas.microsoft.com/office/drawing/2014/main" val="608006892"/>
                    </a:ext>
                  </a:extLst>
                </a:gridCol>
                <a:gridCol w="1311254">
                  <a:extLst>
                    <a:ext uri="{9D8B030D-6E8A-4147-A177-3AD203B41FA5}">
                      <a16:colId xmlns:a16="http://schemas.microsoft.com/office/drawing/2014/main" val="914419036"/>
                    </a:ext>
                  </a:extLst>
                </a:gridCol>
                <a:gridCol w="1349536">
                  <a:extLst>
                    <a:ext uri="{9D8B030D-6E8A-4147-A177-3AD203B41FA5}">
                      <a16:colId xmlns:a16="http://schemas.microsoft.com/office/drawing/2014/main" val="3904041392"/>
                    </a:ext>
                  </a:extLst>
                </a:gridCol>
                <a:gridCol w="1341168">
                  <a:extLst>
                    <a:ext uri="{9D8B030D-6E8A-4147-A177-3AD203B41FA5}">
                      <a16:colId xmlns:a16="http://schemas.microsoft.com/office/drawing/2014/main" val="1886798786"/>
                    </a:ext>
                  </a:extLst>
                </a:gridCol>
                <a:gridCol w="1292870">
                  <a:extLst>
                    <a:ext uri="{9D8B030D-6E8A-4147-A177-3AD203B41FA5}">
                      <a16:colId xmlns:a16="http://schemas.microsoft.com/office/drawing/2014/main" val="1430874443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n-p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n-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endParaRPr kumimoji="1" lang="en-US" altLang="ja-JP" sz="2000" b="0" i="0" dirty="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-2500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ccc</a:t>
                      </a:r>
                      <a:r>
                        <a:rPr kumimoji="1" lang="en-US" altLang="ja-JP" sz="2000" b="0" i="0" baseline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-2500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ccc</a:t>
                      </a:r>
                      <a:endParaRPr kumimoji="1" lang="en-US" altLang="ja-JP" sz="2000" b="0" i="0" baseline="-25000" dirty="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5538565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channel</a:t>
                      </a:r>
                      <a:endParaRPr kumimoji="1" lang="ja-JP" altLang="en-US" sz="2000" b="0" i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1" lang="en-US" altLang="ja-JP" sz="2000" b="0" i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SD</a:t>
                      </a:r>
                      <a:r>
                        <a:rPr kumimoji="1" lang="en-US" altLang="ja-JP" sz="2000" b="0" i="0" baseline="-250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2000" b="0" i="0" baseline="-2500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44236476"/>
                  </a:ext>
                </a:extLst>
              </a:tr>
              <a:tr h="968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a</a:t>
                      </a:r>
                      <a:r>
                        <a:rPr kumimoji="1" lang="en-US" altLang="ja-JP" sz="2000" b="0" i="0" baseline="-2500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[</a:t>
                      </a:r>
                      <a:r>
                        <a:rPr kumimoji="1" lang="en-US" altLang="ja-JP" sz="2000" b="0" i="0" dirty="0" err="1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fm</a:t>
                      </a:r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+5.4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+5.3(4)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+12.9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-19(10)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1992588"/>
                  </a:ext>
                </a:extLst>
              </a:tr>
              <a:tr h="2001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baseline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 [MeV]</a:t>
                      </a:r>
                      <a:endParaRPr kumimoji="1" lang="ja-JP" altLang="en-US" sz="2000" b="0" i="0" baseline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2.2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1.5(3)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0.7(7)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5334628"/>
                  </a:ext>
                </a:extLst>
              </a:tr>
            </a:tbl>
          </a:graphicData>
        </a:graphic>
      </p:graphicFrame>
      <p:graphicFrame>
        <p:nvGraphicFramePr>
          <p:cNvPr id="14" name="表 3">
            <a:extLst>
              <a:ext uri="{FF2B5EF4-FFF2-40B4-BE49-F238E27FC236}">
                <a16:creationId xmlns:a16="http://schemas.microsoft.com/office/drawing/2014/main" id="{F53066B2-5596-D600-042C-1C23045FD54D}"/>
              </a:ext>
            </a:extLst>
          </p:cNvPr>
          <p:cNvGraphicFramePr>
            <a:graphicFrameLocks noGrp="1"/>
          </p:cNvGraphicFramePr>
          <p:nvPr/>
        </p:nvGraphicFramePr>
        <p:xfrm>
          <a:off x="6670074" y="7372368"/>
          <a:ext cx="4287105" cy="116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163">
                  <a:extLst>
                    <a:ext uri="{9D8B030D-6E8A-4147-A177-3AD203B41FA5}">
                      <a16:colId xmlns:a16="http://schemas.microsoft.com/office/drawing/2014/main" val="608006892"/>
                    </a:ext>
                  </a:extLst>
                </a:gridCol>
                <a:gridCol w="1216766">
                  <a:extLst>
                    <a:ext uri="{9D8B030D-6E8A-4147-A177-3AD203B41FA5}">
                      <a16:colId xmlns:a16="http://schemas.microsoft.com/office/drawing/2014/main" val="390404139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886798786"/>
                    </a:ext>
                  </a:extLst>
                </a:gridCol>
              </a:tblGrid>
              <a:tr h="39307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 - 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8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8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8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5538565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channel</a:t>
                      </a:r>
                      <a:endParaRPr kumimoji="1" lang="ja-JP" altLang="en-US" sz="2000" b="0" i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44236476"/>
                  </a:ext>
                </a:extLst>
              </a:tr>
              <a:tr h="2001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baseline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 [MeV]</a:t>
                      </a:r>
                      <a:endParaRPr kumimoji="1" lang="ja-JP" altLang="en-US" sz="2000" b="0" i="0" baseline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2.5(4)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0.7(7)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5334628"/>
                  </a:ext>
                </a:extLst>
              </a:tr>
            </a:tbl>
          </a:graphicData>
        </a:graphic>
      </p:graphicFrame>
      <p:pic>
        <p:nvPicPr>
          <p:cNvPr id="15" name="図 14">
            <a:extLst>
              <a:ext uri="{FF2B5EF4-FFF2-40B4-BE49-F238E27FC236}">
                <a16:creationId xmlns:a16="http://schemas.microsoft.com/office/drawing/2014/main" id="{FC93E425-DD41-E622-9AE0-D2CCEAE2B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7512" y="1308473"/>
            <a:ext cx="5632300" cy="42410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3ADAE87-112F-5290-586D-251FD35DE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852" y="4114536"/>
            <a:ext cx="1606826" cy="157399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2AAE31C-8067-29A7-4F6B-6F151E43D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4" y="938717"/>
            <a:ext cx="4145469" cy="2883802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45D78EC-8E62-7053-B443-5E3B63F50FFB}"/>
              </a:ext>
            </a:extLst>
          </p:cNvPr>
          <p:cNvGrpSpPr/>
          <p:nvPr/>
        </p:nvGrpSpPr>
        <p:grpSpPr>
          <a:xfrm>
            <a:off x="4269357" y="2623393"/>
            <a:ext cx="4801433" cy="4085852"/>
            <a:chOff x="4269357" y="2623393"/>
            <a:chExt cx="4801433" cy="4085852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8A0C1487-8128-7C0F-1304-6BBFD61F5908}"/>
                </a:ext>
              </a:extLst>
            </p:cNvPr>
            <p:cNvGrpSpPr/>
            <p:nvPr/>
          </p:nvGrpSpPr>
          <p:grpSpPr>
            <a:xfrm>
              <a:off x="4269357" y="3093824"/>
              <a:ext cx="4801433" cy="3615421"/>
              <a:chOff x="4182786" y="2742164"/>
              <a:chExt cx="4801433" cy="3615421"/>
            </a:xfrm>
          </p:grpSpPr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5AD0DA79-6190-112E-0C46-835662682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2786" y="2742164"/>
                <a:ext cx="4801433" cy="361542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91917566-562E-01FB-5F2A-9DC7F4DAEA85}"/>
                  </a:ext>
                </a:extLst>
              </p:cNvPr>
              <p:cNvSpPr txBox="1"/>
              <p:nvPr/>
            </p:nvSpPr>
            <p:spPr>
              <a:xfrm>
                <a:off x="7356449" y="3713983"/>
                <a:ext cx="825867" cy="369332"/>
              </a:xfrm>
              <a:prstGeom prst="rect">
                <a:avLst/>
              </a:prstGeom>
              <a:noFill/>
              <a:ln>
                <a:solidFill>
                  <a:srgbClr val="E764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E764FF"/>
                    </a:solidFill>
                  </a:rPr>
                  <a:t>bound</a:t>
                </a:r>
                <a:endParaRPr kumimoji="1" lang="ja-JP" altLang="en-US">
                  <a:solidFill>
                    <a:srgbClr val="E764FF"/>
                  </a:solidFill>
                </a:endParaRPr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7181AF9-8149-9488-C205-0C370283F510}"/>
                  </a:ext>
                </a:extLst>
              </p:cNvPr>
              <p:cNvSpPr txBox="1"/>
              <p:nvPr/>
            </p:nvSpPr>
            <p:spPr>
              <a:xfrm>
                <a:off x="6815275" y="4907414"/>
                <a:ext cx="1082348" cy="369332"/>
              </a:xfrm>
              <a:prstGeom prst="rect">
                <a:avLst/>
              </a:prstGeom>
              <a:noFill/>
              <a:ln>
                <a:solidFill>
                  <a:srgbClr val="E764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E764FF"/>
                    </a:solidFill>
                  </a:rPr>
                  <a:t>unbound</a:t>
                </a:r>
                <a:endParaRPr kumimoji="1" lang="ja-JP" altLang="en-US">
                  <a:solidFill>
                    <a:srgbClr val="E764FF"/>
                  </a:solidFill>
                </a:endParaRPr>
              </a:p>
            </p:txBody>
          </p:sp>
        </p:grp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019247FA-D426-F43D-A541-FFDAECB03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95223" y="2623393"/>
              <a:ext cx="3949700" cy="369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592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197724-9517-D97E-9691-E4598231548B}"/>
              </a:ext>
            </a:extLst>
          </p:cNvPr>
          <p:cNvSpPr txBox="1"/>
          <p:nvPr/>
        </p:nvSpPr>
        <p:spPr>
          <a:xfrm>
            <a:off x="403699" y="233172"/>
            <a:ext cx="79608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Meson-Meson Interactions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 genuine tetraquark ?-</a:t>
            </a:r>
            <a:endParaRPr kumimoji="1" lang="ja-JP" altLang="en-US" sz="3600" b="1" i="0" u="none" strike="noStrike" kern="1200" cap="none" spc="0" normalizeH="0" baseline="0" noProof="0">
              <a:ln>
                <a:noFill/>
              </a:ln>
              <a:solidFill>
                <a:srgbClr val="73FE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DA05DF2A-5A8C-D812-C83F-0FC761A2FEB3}"/>
              </a:ext>
            </a:extLst>
          </p:cNvPr>
          <p:cNvSpPr txBox="1">
            <a:spLocks/>
          </p:cNvSpPr>
          <p:nvPr/>
        </p:nvSpPr>
        <p:spPr bwMode="auto">
          <a:xfrm>
            <a:off x="7010400" y="6483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15</a:t>
            </a:fld>
            <a:endParaRPr lang="en-US" altLang="ja-JP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28CEFF-9F22-9CCA-4ED4-5514F036E04A}"/>
              </a:ext>
            </a:extLst>
          </p:cNvPr>
          <p:cNvSpPr txBox="1"/>
          <p:nvPr/>
        </p:nvSpPr>
        <p:spPr>
          <a:xfrm>
            <a:off x="973273" y="5332793"/>
            <a:ext cx="2457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err="1">
                <a:solidFill>
                  <a:srgbClr val="FFFF00"/>
                </a:solidFill>
              </a:rPr>
              <a:t>T</a:t>
            </a:r>
            <a:r>
              <a:rPr kumimoji="1" lang="en-US" altLang="ja-JP" sz="3200" baseline="-25000" dirty="0" err="1">
                <a:solidFill>
                  <a:srgbClr val="FFFF00"/>
                </a:solidFill>
              </a:rPr>
              <a:t>cc</a:t>
            </a:r>
            <a:r>
              <a:rPr kumimoji="1" lang="en-US" altLang="ja-JP" sz="3200" baseline="30000" dirty="0">
                <a:solidFill>
                  <a:srgbClr val="FFFF00"/>
                </a:solidFill>
              </a:rPr>
              <a:t>+</a:t>
            </a:r>
            <a:r>
              <a:rPr kumimoji="1" lang="en-US" altLang="ja-JP" sz="3200" dirty="0">
                <a:solidFill>
                  <a:srgbClr val="FFFF00"/>
                </a:solidFill>
              </a:rPr>
              <a:t>(3875) </a:t>
            </a:r>
            <a:endParaRPr kumimoji="1" lang="ja-JP" altLang="en-US" sz="3200">
              <a:solidFill>
                <a:srgbClr val="FFFF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E409987-BB90-2DBB-298D-4B375F5066AD}"/>
              </a:ext>
            </a:extLst>
          </p:cNvPr>
          <p:cNvGrpSpPr/>
          <p:nvPr/>
        </p:nvGrpSpPr>
        <p:grpSpPr>
          <a:xfrm>
            <a:off x="2913564" y="2028896"/>
            <a:ext cx="3173998" cy="3163486"/>
            <a:chOff x="3063393" y="2469091"/>
            <a:chExt cx="3173998" cy="3163486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8CEC1D19-FD9E-EF86-C58C-DF64723CAC4C}"/>
                </a:ext>
              </a:extLst>
            </p:cNvPr>
            <p:cNvGrpSpPr/>
            <p:nvPr/>
          </p:nvGrpSpPr>
          <p:grpSpPr>
            <a:xfrm>
              <a:off x="3063393" y="2469091"/>
              <a:ext cx="3163486" cy="3163486"/>
              <a:chOff x="4870354" y="2497762"/>
              <a:chExt cx="3163486" cy="3163486"/>
            </a:xfrm>
          </p:grpSpPr>
          <p:pic>
            <p:nvPicPr>
              <p:cNvPr id="10" name="Picture 2" descr="純粋テトラクォークTccのイメージ図の画像">
                <a:extLst>
                  <a:ext uri="{FF2B5EF4-FFF2-40B4-BE49-F238E27FC236}">
                    <a16:creationId xmlns:a16="http://schemas.microsoft.com/office/drawing/2014/main" id="{E4908877-25FF-88C8-F98E-0FB0C682F3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0354" y="2497762"/>
                <a:ext cx="3163486" cy="3163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54CAD1C-AA30-1DFF-CFA6-F092FCE00B49}"/>
                  </a:ext>
                </a:extLst>
              </p:cNvPr>
              <p:cNvSpPr txBox="1"/>
              <p:nvPr/>
            </p:nvSpPr>
            <p:spPr>
              <a:xfrm>
                <a:off x="5580112" y="384876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66FF"/>
                    </a:solidFill>
                  </a:rPr>
                  <a:t>c</a:t>
                </a:r>
                <a:endParaRPr kumimoji="1" lang="ja-JP" altLang="en-US">
                  <a:solidFill>
                    <a:srgbClr val="0066FF"/>
                  </a:solidFill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597E70E7-40E8-F9D6-2808-5593EAC7995B}"/>
                  </a:ext>
                </a:extLst>
              </p:cNvPr>
              <p:cNvSpPr txBox="1"/>
              <p:nvPr/>
            </p:nvSpPr>
            <p:spPr>
              <a:xfrm>
                <a:off x="6388660" y="421505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66FF"/>
                    </a:solidFill>
                  </a:rPr>
                  <a:t>c</a:t>
                </a:r>
                <a:endParaRPr kumimoji="1" lang="ja-JP" altLang="en-US">
                  <a:solidFill>
                    <a:srgbClr val="0066FF"/>
                  </a:solidFill>
                </a:endParaRPr>
              </a:p>
            </p:txBody>
          </p:sp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1ED3077A-CA9F-D81E-1ACF-1BDE8B967B29}"/>
                  </a:ext>
                </a:extLst>
              </p:cNvPr>
              <p:cNvGrpSpPr/>
              <p:nvPr/>
            </p:nvGrpSpPr>
            <p:grpSpPr>
              <a:xfrm>
                <a:off x="6012160" y="3079821"/>
                <a:ext cx="312906" cy="480913"/>
                <a:chOff x="6012160" y="2948087"/>
                <a:chExt cx="312906" cy="480913"/>
              </a:xfrm>
            </p:grpSpPr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F5FBCA69-1F51-103E-8475-F24770C1808A}"/>
                    </a:ext>
                  </a:extLst>
                </p:cNvPr>
                <p:cNvSpPr txBox="1"/>
                <p:nvPr/>
              </p:nvSpPr>
              <p:spPr>
                <a:xfrm>
                  <a:off x="6012160" y="3059668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rgbClr val="0066FF"/>
                      </a:solidFill>
                    </a:rPr>
                    <a:t>u</a:t>
                  </a:r>
                  <a:endParaRPr kumimoji="1" lang="ja-JP" altLang="en-US">
                    <a:solidFill>
                      <a:srgbClr val="0066FF"/>
                    </a:solidFill>
                  </a:endParaRPr>
                </a:p>
              </p:txBody>
            </p:sp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F6DEE4B8-345F-5B1D-4538-074E0B592944}"/>
                    </a:ext>
                  </a:extLst>
                </p:cNvPr>
                <p:cNvSpPr txBox="1"/>
                <p:nvPr/>
              </p:nvSpPr>
              <p:spPr>
                <a:xfrm>
                  <a:off x="6037808" y="2948087"/>
                  <a:ext cx="2616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rgbClr val="0066FF"/>
                      </a:solidFill>
                    </a:rPr>
                    <a:t>-</a:t>
                  </a:r>
                  <a:endParaRPr kumimoji="1" lang="ja-JP" altLang="en-US">
                    <a:solidFill>
                      <a:srgbClr val="0066FF"/>
                    </a:solidFill>
                  </a:endParaRPr>
                </a:p>
              </p:txBody>
            </p:sp>
          </p:grpSp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08B68AE5-762B-45F4-87E5-281AB0F89A73}"/>
                  </a:ext>
                </a:extLst>
              </p:cNvPr>
              <p:cNvGrpSpPr/>
              <p:nvPr/>
            </p:nvGrpSpPr>
            <p:grpSpPr>
              <a:xfrm>
                <a:off x="7148536" y="3836403"/>
                <a:ext cx="312906" cy="553998"/>
                <a:chOff x="6875374" y="3612227"/>
                <a:chExt cx="312906" cy="553998"/>
              </a:xfrm>
            </p:grpSpPr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BEBEE4AB-9F70-0E3E-DB72-32C0DA2508D9}"/>
                    </a:ext>
                  </a:extLst>
                </p:cNvPr>
                <p:cNvSpPr txBox="1"/>
                <p:nvPr/>
              </p:nvSpPr>
              <p:spPr>
                <a:xfrm>
                  <a:off x="6875374" y="3796893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rgbClr val="0066FF"/>
                      </a:solidFill>
                    </a:rPr>
                    <a:t>d</a:t>
                  </a:r>
                  <a:endParaRPr kumimoji="1" lang="ja-JP" altLang="en-US">
                    <a:solidFill>
                      <a:srgbClr val="0066FF"/>
                    </a:solidFill>
                  </a:endParaRPr>
                </a:p>
              </p:txBody>
            </p:sp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CD0FABD2-C575-AC3F-5088-CD2652F67629}"/>
                    </a:ext>
                  </a:extLst>
                </p:cNvPr>
                <p:cNvSpPr txBox="1"/>
                <p:nvPr/>
              </p:nvSpPr>
              <p:spPr>
                <a:xfrm>
                  <a:off x="6901022" y="3612227"/>
                  <a:ext cx="2616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rgbClr val="0066FF"/>
                      </a:solidFill>
                    </a:rPr>
                    <a:t>-</a:t>
                  </a:r>
                  <a:endParaRPr kumimoji="1" lang="ja-JP" altLang="en-US">
                    <a:solidFill>
                      <a:srgbClr val="0066FF"/>
                    </a:solidFill>
                  </a:endParaRPr>
                </a:p>
              </p:txBody>
            </p:sp>
          </p:grpSp>
        </p:grp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0B283D2D-A95E-22E5-5A35-B8394E9BFA53}"/>
                </a:ext>
              </a:extLst>
            </p:cNvPr>
            <p:cNvSpPr txBox="1"/>
            <p:nvPr/>
          </p:nvSpPr>
          <p:spPr>
            <a:xfrm>
              <a:off x="3213016" y="3148555"/>
              <a:ext cx="7258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0000"/>
                  </a:solidFill>
                </a:rPr>
                <a:t>D</a:t>
              </a:r>
              <a:r>
                <a:rPr kumimoji="1" lang="en-US" altLang="ja-JP" sz="2400" baseline="30000" dirty="0">
                  <a:solidFill>
                    <a:srgbClr val="FF0000"/>
                  </a:solidFill>
                </a:rPr>
                <a:t>0</a:t>
              </a:r>
              <a:endParaRPr kumimoji="1" lang="ja-JP" altLang="en-US" sz="2400" baseline="30000">
                <a:solidFill>
                  <a:srgbClr val="FF0000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537E5952-0EBC-A5CA-BBE6-FF0A7946226C}"/>
                </a:ext>
              </a:extLst>
            </p:cNvPr>
            <p:cNvSpPr txBox="1"/>
            <p:nvPr/>
          </p:nvSpPr>
          <p:spPr>
            <a:xfrm>
              <a:off x="5589457" y="4396268"/>
              <a:ext cx="6479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0000"/>
                  </a:solidFill>
                </a:rPr>
                <a:t>D*</a:t>
              </a:r>
              <a:r>
                <a:rPr lang="en-US" altLang="ja-JP" sz="2400" baseline="30000" dirty="0">
                  <a:solidFill>
                    <a:srgbClr val="FF0000"/>
                  </a:solidFill>
                </a:rPr>
                <a:t>+</a:t>
              </a:r>
              <a:endParaRPr kumimoji="1" lang="ja-JP" altLang="en-US" sz="2400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346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C695BCC-72E8-D5FC-0B86-4959B9118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99593C9-79BA-3BE1-5496-926A30688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0" y="98763"/>
            <a:ext cx="7932033" cy="262512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636B6B5-47F5-EACF-1E44-CA11C2B09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649" y="1992158"/>
            <a:ext cx="5884000" cy="4658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D06824D-4E1F-449E-6274-BEBA7D65F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649" y="746182"/>
            <a:ext cx="2878325" cy="26855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474CF8D-0EB1-789F-67A8-6B67FD83BE7B}"/>
              </a:ext>
            </a:extLst>
          </p:cNvPr>
          <p:cNvGrpSpPr/>
          <p:nvPr/>
        </p:nvGrpSpPr>
        <p:grpSpPr>
          <a:xfrm>
            <a:off x="236575" y="2960156"/>
            <a:ext cx="2786850" cy="3690531"/>
            <a:chOff x="236575" y="2960156"/>
            <a:chExt cx="2786850" cy="3690531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28645725-F64B-8636-A7F5-AB43B2C16228}"/>
                </a:ext>
              </a:extLst>
            </p:cNvPr>
            <p:cNvSpPr txBox="1"/>
            <p:nvPr/>
          </p:nvSpPr>
          <p:spPr>
            <a:xfrm>
              <a:off x="971600" y="2960156"/>
              <a:ext cx="1554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err="1">
                  <a:solidFill>
                    <a:srgbClr val="FFFF00"/>
                  </a:solidFill>
                </a:rPr>
                <a:t>T</a:t>
              </a:r>
              <a:r>
                <a:rPr kumimoji="1" lang="en-US" altLang="ja-JP" sz="2400" baseline="-25000" dirty="0" err="1">
                  <a:solidFill>
                    <a:srgbClr val="FFFF00"/>
                  </a:solidFill>
                </a:rPr>
                <a:t>cc</a:t>
              </a:r>
              <a:r>
                <a:rPr kumimoji="1" lang="en-US" altLang="ja-JP" sz="2400" baseline="30000" dirty="0">
                  <a:solidFill>
                    <a:srgbClr val="FFFF00"/>
                  </a:solidFill>
                </a:rPr>
                <a:t>+</a:t>
              </a:r>
              <a:r>
                <a:rPr kumimoji="1" lang="en-US" altLang="ja-JP" sz="2400" dirty="0">
                  <a:solidFill>
                    <a:srgbClr val="FFFF00"/>
                  </a:solidFill>
                </a:rPr>
                <a:t>(3875)</a:t>
              </a:r>
              <a:endParaRPr kumimoji="1" lang="ja-JP" altLang="en-US" sz="2400">
                <a:solidFill>
                  <a:srgbClr val="FFFF00"/>
                </a:solidFill>
              </a:endParaRPr>
            </a:p>
          </p:txBody>
        </p: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DB4F6000-CE00-883C-B77B-58FD4D5431C6}"/>
                </a:ext>
              </a:extLst>
            </p:cNvPr>
            <p:cNvGrpSpPr/>
            <p:nvPr/>
          </p:nvGrpSpPr>
          <p:grpSpPr>
            <a:xfrm>
              <a:off x="236575" y="3785904"/>
              <a:ext cx="2786850" cy="2864783"/>
              <a:chOff x="236574" y="3571095"/>
              <a:chExt cx="2786850" cy="2864783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92FEDD28-91E7-21C6-F6BE-9DBA275400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575" y="4837479"/>
                <a:ext cx="2786849" cy="794286"/>
              </a:xfrm>
              <a:prstGeom prst="rect">
                <a:avLst/>
              </a:prstGeom>
            </p:spPr>
          </p:pic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5CA21788-89A9-666C-E50B-748A7721D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6575" y="5669349"/>
                <a:ext cx="2786849" cy="766529"/>
              </a:xfrm>
              <a:prstGeom prst="rect">
                <a:avLst/>
              </a:prstGeom>
            </p:spPr>
          </p:pic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4A443FBA-1813-B95E-CD46-9110A5933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6575" y="3973028"/>
                <a:ext cx="2786849" cy="826867"/>
              </a:xfrm>
              <a:prstGeom prst="rect">
                <a:avLst/>
              </a:prstGeom>
            </p:spPr>
          </p:pic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1389C0DE-314D-88EF-B890-321EEE87C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6574" y="3571095"/>
                <a:ext cx="2786849" cy="401933"/>
              </a:xfrm>
              <a:prstGeom prst="rect">
                <a:avLst/>
              </a:prstGeom>
            </p:spPr>
          </p:pic>
        </p:grpSp>
      </p:grpSp>
      <p:sp>
        <p:nvSpPr>
          <p:cNvPr id="13" name="スライド番号プレースホルダー 4">
            <a:extLst>
              <a:ext uri="{FF2B5EF4-FFF2-40B4-BE49-F238E27FC236}">
                <a16:creationId xmlns:a16="http://schemas.microsoft.com/office/drawing/2014/main" id="{65CB6B85-35B9-A446-0906-F402CCE47D41}"/>
              </a:ext>
            </a:extLst>
          </p:cNvPr>
          <p:cNvSpPr txBox="1">
            <a:spLocks/>
          </p:cNvSpPr>
          <p:nvPr/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BF11482-CBEB-4B38-8D0A-CF287B90BBEB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F72C844-BA4F-6403-9D7B-3A08B62D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B9C28D8-7D71-09DC-DD18-DD7B1AA96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22" y="1628800"/>
            <a:ext cx="8689556" cy="3456409"/>
          </a:xfrm>
          <a:prstGeom prst="rect">
            <a:avLst/>
          </a:prstGeom>
        </p:spPr>
      </p:pic>
      <p:sp>
        <p:nvSpPr>
          <p:cNvPr id="5" name="文本框 16">
            <a:extLst>
              <a:ext uri="{FF2B5EF4-FFF2-40B4-BE49-F238E27FC236}">
                <a16:creationId xmlns:a16="http://schemas.microsoft.com/office/drawing/2014/main" id="{3706CEAF-5C8E-D53C-B881-66054F514B44}"/>
              </a:ext>
            </a:extLst>
          </p:cNvPr>
          <p:cNvSpPr txBox="1"/>
          <p:nvPr/>
        </p:nvSpPr>
        <p:spPr>
          <a:xfrm>
            <a:off x="3414255" y="5153173"/>
            <a:ext cx="56309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solidFill>
                  <a:srgbClr val="B1FB02"/>
                </a:solidFill>
                <a:cs typeface="Times New Roman" panose="02020603050405020304" pitchFamily="18" charset="0"/>
              </a:rPr>
              <a:t>H.-X. Chen </a:t>
            </a:r>
            <a:r>
              <a:rPr lang="en-US" altLang="zh-CN" sz="1600" i="1" dirty="0">
                <a:solidFill>
                  <a:srgbClr val="B1FB02"/>
                </a:solidFill>
                <a:cs typeface="Times New Roman" panose="02020603050405020304" pitchFamily="18" charset="0"/>
              </a:rPr>
              <a:t>et al.</a:t>
            </a:r>
            <a:r>
              <a:rPr lang="en-US" altLang="zh-CN" sz="1600" dirty="0">
                <a:solidFill>
                  <a:srgbClr val="B1FB02"/>
                </a:solidFill>
                <a:cs typeface="Times New Roman" panose="02020603050405020304" pitchFamily="18" charset="0"/>
              </a:rPr>
              <a:t>, Rept. Prog. Phys. 86, 026201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8">
                <a:extLst>
                  <a:ext uri="{FF2B5EF4-FFF2-40B4-BE49-F238E27FC236}">
                    <a16:creationId xmlns:a16="http://schemas.microsoft.com/office/drawing/2014/main" id="{7E9CFA62-3515-A8C7-2E7E-2AC06FCF6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7443" y="494095"/>
                <a:ext cx="7369114" cy="50258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114FFB"/>
                </a:outerShdw>
              </a:effectLst>
            </p:spPr>
            <p:txBody>
              <a:bodyPr lIns="90488" tIns="44450" rIns="90488" bIns="44450" anchor="ctr"/>
              <a:lstStyle/>
              <a:p>
                <a:pPr>
                  <a:buClr>
                    <a:srgbClr val="002060"/>
                  </a:buClr>
                </a:pPr>
                <a:r>
                  <a:rPr lang="en-US" altLang="zh-CN" sz="2400" dirty="0">
                    <a:ea typeface="楷体" panose="02010609060101010101" pitchFamily="49" charset="-122"/>
                    <a:cs typeface="Times New Roman" panose="02020603050405020304" pitchFamily="18" charset="0"/>
                  </a:rPr>
                  <a:t>  Theory h</a:t>
                </a:r>
                <a:r>
                  <a:rPr lang="en-US" altLang="zh-CN" sz="24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istory (&lt; 2022) of T</a:t>
                </a:r>
                <a:r>
                  <a:rPr lang="en-US" altLang="zh-CN" sz="2400" baseline="-250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400" baseline="300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4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4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𝐼</m:t>
                    </m:r>
                    <m:sSup>
                      <m:sSupPr>
                        <m:ctrlPr>
                          <a:rPr lang="en-US" altLang="zh-CN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01</m:t>
                        </m:r>
                      </m:e>
                      <m:sup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Rectangle 18">
                <a:extLst>
                  <a:ext uri="{FF2B5EF4-FFF2-40B4-BE49-F238E27FC236}">
                    <a16:creationId xmlns:a16="http://schemas.microsoft.com/office/drawing/2014/main" id="{7E9CFA62-3515-A8C7-2E7E-2AC06FCF63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7443" y="494095"/>
                <a:ext cx="7369114" cy="502580"/>
              </a:xfrm>
              <a:prstGeom prst="rect">
                <a:avLst/>
              </a:prstGeom>
              <a:blipFill>
                <a:blip r:embed="rId3"/>
                <a:stretch>
                  <a:fillRect t="-1786"/>
                </a:stretch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114FFB"/>
                </a:outerShdw>
              </a:effec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78C63F1-4F25-BF0E-288C-475A79D01422}"/>
              </a:ext>
            </a:extLst>
          </p:cNvPr>
          <p:cNvSpPr txBox="1"/>
          <p:nvPr/>
        </p:nvSpPr>
        <p:spPr>
          <a:xfrm>
            <a:off x="1619672" y="1844824"/>
            <a:ext cx="1667444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66FF"/>
                </a:solidFill>
              </a:rPr>
              <a:t>Quark models</a:t>
            </a:r>
          </a:p>
          <a:p>
            <a:r>
              <a:rPr lang="en-US" altLang="ja-JP" sz="1400" dirty="0">
                <a:solidFill>
                  <a:srgbClr val="FF0000"/>
                </a:solidFill>
              </a:rPr>
              <a:t>Hadronic molecule</a:t>
            </a:r>
          </a:p>
          <a:p>
            <a:r>
              <a:rPr lang="en-US" altLang="ja-JP" sz="1400" dirty="0">
                <a:solidFill>
                  <a:srgbClr val="E764FF"/>
                </a:solidFill>
              </a:rPr>
              <a:t>Hybrid</a:t>
            </a:r>
          </a:p>
          <a:p>
            <a:r>
              <a:rPr lang="en-US" altLang="ja-JP" sz="1400" dirty="0">
                <a:solidFill>
                  <a:srgbClr val="945200"/>
                </a:solidFill>
              </a:rPr>
              <a:t>QCS sum rules</a:t>
            </a:r>
          </a:p>
          <a:p>
            <a:r>
              <a:rPr kumimoji="1" lang="en-US" altLang="ja-JP" sz="1400" dirty="0">
                <a:solidFill>
                  <a:srgbClr val="00B0F0"/>
                </a:solidFill>
              </a:rPr>
              <a:t>Lattice QCD</a:t>
            </a:r>
            <a:endParaRPr kumimoji="1" lang="ja-JP" altLang="en-US" sz="1400">
              <a:solidFill>
                <a:srgbClr val="00B0F0"/>
              </a:solidFill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408EA80-C86B-0864-D603-4D1419FF30AE}"/>
              </a:ext>
            </a:extLst>
          </p:cNvPr>
          <p:cNvGrpSpPr/>
          <p:nvPr/>
        </p:nvGrpSpPr>
        <p:grpSpPr>
          <a:xfrm>
            <a:off x="246994" y="1963348"/>
            <a:ext cx="9385337" cy="4348278"/>
            <a:chOff x="246994" y="1963348"/>
            <a:chExt cx="9385337" cy="4348278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7893F282-BD90-6A28-51CE-36FF24116F47}"/>
                </a:ext>
              </a:extLst>
            </p:cNvPr>
            <p:cNvSpPr/>
            <p:nvPr/>
          </p:nvSpPr>
          <p:spPr>
            <a:xfrm>
              <a:off x="1259631" y="1963348"/>
              <a:ext cx="6996925" cy="2431465"/>
            </a:xfrm>
            <a:prstGeom prst="rect">
              <a:avLst/>
            </a:prstGeom>
            <a:solidFill>
              <a:srgbClr val="FFFFA5">
                <a:alpha val="3378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7">
                  <a:extLst>
                    <a:ext uri="{FF2B5EF4-FFF2-40B4-BE49-F238E27FC236}">
                      <a16:creationId xmlns:a16="http://schemas.microsoft.com/office/drawing/2014/main" id="{8A744722-884F-E71A-8343-EF6DF496F882}"/>
                    </a:ext>
                  </a:extLst>
                </p:cNvPr>
                <p:cNvSpPr txBox="1"/>
                <p:nvPr/>
              </p:nvSpPr>
              <p:spPr>
                <a:xfrm>
                  <a:off x="246994" y="5849961"/>
                  <a:ext cx="9385337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1">
                    <a:buClr>
                      <a:srgbClr val="002060"/>
                    </a:buClr>
                  </a:pPr>
                  <a:r>
                    <a:rPr lang="en-US" altLang="zh-CN" sz="2400" b="1" dirty="0">
                      <a:solidFill>
                        <a:srgbClr val="FFFF00"/>
                      </a:solidFill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±</m:t>
                      </m:r>
                      <m:r>
                        <a:rPr lang="en-US" altLang="zh-CN" sz="2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𝟑𝟎𝟎</m:t>
                      </m:r>
                    </m:oMath>
                  </a14:m>
                  <a:r>
                    <a:rPr lang="en-US" altLang="zh-CN" sz="2400" b="1" dirty="0">
                      <a:solidFill>
                        <a:srgbClr val="FFFF00"/>
                      </a:solidFill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MeV uncertainty with respect to DD</a:t>
                  </a:r>
                  <a:r>
                    <a:rPr lang="en-US" altLang="zh-CN" sz="2400" b="1" baseline="30000" dirty="0">
                      <a:solidFill>
                        <a:srgbClr val="FFFF00"/>
                      </a:solidFill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*</a:t>
                  </a:r>
                  <a:r>
                    <a:rPr lang="en-US" altLang="zh-CN" sz="2400" b="1" dirty="0">
                      <a:solidFill>
                        <a:srgbClr val="FFFF00"/>
                      </a:solidFill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threshold </a:t>
                  </a:r>
                  <a:endParaRPr lang="zh-CN" altLang="en-US" sz="24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文本框 7">
                  <a:extLst>
                    <a:ext uri="{FF2B5EF4-FFF2-40B4-BE49-F238E27FC236}">
                      <a16:creationId xmlns:a16="http://schemas.microsoft.com/office/drawing/2014/main" id="{8A744722-884F-E71A-8343-EF6DF496F8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994" y="5849961"/>
                  <a:ext cx="9385337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10811" b="-2702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スライド番号プレースホルダー 4">
            <a:extLst>
              <a:ext uri="{FF2B5EF4-FFF2-40B4-BE49-F238E27FC236}">
                <a16:creationId xmlns:a16="http://schemas.microsoft.com/office/drawing/2014/main" id="{391FBFC4-F312-9D66-2C48-A2EAF8C13708}"/>
              </a:ext>
            </a:extLst>
          </p:cNvPr>
          <p:cNvSpPr txBox="1">
            <a:spLocks/>
          </p:cNvSpPr>
          <p:nvPr/>
        </p:nvSpPr>
        <p:spPr bwMode="auto">
          <a:xfrm>
            <a:off x="7004134" y="646082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BF11482-CBEB-4B38-8D0A-CF287B90BBEB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4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892A92D-A964-957B-2414-F667D9156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8EE53C1-01E1-021F-6885-8433403A6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1428" y="3171861"/>
            <a:ext cx="5004486" cy="3721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E40B7396-07D1-E52E-FF9C-8446D6D8C96A}"/>
              </a:ext>
            </a:extLst>
          </p:cNvPr>
          <p:cNvSpPr txBox="1">
            <a:spLocks/>
          </p:cNvSpPr>
          <p:nvPr/>
        </p:nvSpPr>
        <p:spPr bwMode="auto">
          <a:xfrm>
            <a:off x="7004653" y="661330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4E88615-7DA1-0640-6DE4-CD22FA923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7" y="1839841"/>
            <a:ext cx="4318018" cy="3192771"/>
          </a:xfrm>
          <a:prstGeom prst="rect">
            <a:avLst/>
          </a:prstGeom>
        </p:spPr>
      </p:pic>
      <p:sp>
        <p:nvSpPr>
          <p:cNvPr id="3" name="文本框 16">
            <a:extLst>
              <a:ext uri="{FF2B5EF4-FFF2-40B4-BE49-F238E27FC236}">
                <a16:creationId xmlns:a16="http://schemas.microsoft.com/office/drawing/2014/main" id="{EAAA997E-8B4A-E90E-5146-42666F0B41C9}"/>
              </a:ext>
            </a:extLst>
          </p:cNvPr>
          <p:cNvSpPr txBox="1"/>
          <p:nvPr/>
        </p:nvSpPr>
        <p:spPr>
          <a:xfrm>
            <a:off x="9324528" y="598119"/>
            <a:ext cx="3182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 err="1">
                <a:solidFill>
                  <a:srgbClr val="B1FB02"/>
                </a:solidFill>
                <a:cs typeface="Times New Roman" panose="02020603050405020304" pitchFamily="18" charset="0"/>
              </a:rPr>
              <a:t>Lyu</a:t>
            </a:r>
            <a:r>
              <a:rPr lang="en-US" altLang="zh-CN" sz="1600" dirty="0">
                <a:solidFill>
                  <a:srgbClr val="B1FB02"/>
                </a:solidFill>
                <a:cs typeface="Times New Roman" panose="02020603050405020304" pitchFamily="18" charset="0"/>
              </a:rPr>
              <a:t>+</a:t>
            </a:r>
            <a:r>
              <a:rPr lang="en-US" altLang="zh-CN" sz="1600" i="1" dirty="0">
                <a:solidFill>
                  <a:srgbClr val="B1FB02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B1FB02"/>
                </a:solidFill>
                <a:cs typeface="Times New Roman" panose="02020603050405020304" pitchFamily="18" charset="0"/>
              </a:rPr>
              <a:t>[HAL QCD Coll.], </a:t>
            </a:r>
          </a:p>
          <a:p>
            <a:pPr algn="r"/>
            <a:r>
              <a:rPr lang="en-US" altLang="zh-CN" sz="1600" i="1" dirty="0">
                <a:solidFill>
                  <a:srgbClr val="B1FB02"/>
                </a:solidFill>
                <a:cs typeface="Times New Roman" panose="02020603050405020304" pitchFamily="18" charset="0"/>
              </a:rPr>
              <a:t>PRL 131 </a:t>
            </a:r>
            <a:r>
              <a:rPr lang="en-US" altLang="zh-CN" sz="1600" dirty="0">
                <a:solidFill>
                  <a:srgbClr val="B1FB02"/>
                </a:solidFill>
                <a:cs typeface="Times New Roman" panose="02020603050405020304" pitchFamily="18" charset="0"/>
              </a:rPr>
              <a:t>(2023)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328172C-F82F-DF96-61C9-B9B28F412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7" y="72272"/>
            <a:ext cx="8979766" cy="1547736"/>
          </a:xfrm>
          <a:prstGeom prst="rect">
            <a:avLst/>
          </a:prstGeom>
        </p:spPr>
      </p:pic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A2D3680E-2A35-F529-A356-085A9999C244}"/>
              </a:ext>
            </a:extLst>
          </p:cNvPr>
          <p:cNvSpPr txBox="1">
            <a:spLocks/>
          </p:cNvSpPr>
          <p:nvPr/>
        </p:nvSpPr>
        <p:spPr bwMode="auto">
          <a:xfrm>
            <a:off x="404671" y="719557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46186B1-DFAA-0D69-BB0C-B712FFDEF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228" y="1682464"/>
            <a:ext cx="865359" cy="95710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D899408-8846-B6AC-AF6D-9599FC8DAC43}"/>
              </a:ext>
            </a:extLst>
          </p:cNvPr>
          <p:cNvSpPr txBox="1"/>
          <p:nvPr/>
        </p:nvSpPr>
        <p:spPr>
          <a:xfrm>
            <a:off x="7376093" y="2240361"/>
            <a:ext cx="868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B1FB02"/>
                </a:solidFill>
              </a:rPr>
              <a:t> </a:t>
            </a:r>
            <a:r>
              <a:rPr kumimoji="1" lang="en-US" altLang="ja-JP" sz="1400" dirty="0">
                <a:solidFill>
                  <a:srgbClr val="B1FB02"/>
                </a:solidFill>
              </a:rPr>
              <a:t>Yan </a:t>
            </a:r>
            <a:r>
              <a:rPr kumimoji="1" lang="en-US" altLang="ja-JP" sz="1400" dirty="0" err="1">
                <a:solidFill>
                  <a:srgbClr val="B1FB02"/>
                </a:solidFill>
              </a:rPr>
              <a:t>Lyu</a:t>
            </a:r>
            <a:endParaRPr kumimoji="1" lang="en-US" altLang="ja-JP" sz="1400" dirty="0">
              <a:solidFill>
                <a:srgbClr val="B1FB02"/>
              </a:solidFill>
            </a:endParaRPr>
          </a:p>
          <a:p>
            <a:r>
              <a:rPr lang="en-US" altLang="ja-JP" sz="1400" dirty="0">
                <a:solidFill>
                  <a:srgbClr val="B1FB02"/>
                </a:solidFill>
              </a:rPr>
              <a:t>(RIKEN)</a:t>
            </a:r>
            <a:endParaRPr kumimoji="1" lang="en-US" altLang="ja-JP" sz="1400" dirty="0">
              <a:solidFill>
                <a:srgbClr val="B1FB02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5C2BD12-D468-9473-77C3-375A60354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83349" y="-2550528"/>
            <a:ext cx="9252520" cy="79728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316B17E-9706-2916-F0A9-88A923651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6" y="-2867969"/>
            <a:ext cx="3849687" cy="26527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E82E22F-3C94-DC80-98D1-256F3B11D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8267" y="3323293"/>
            <a:ext cx="4561320" cy="33147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B15CE4D-5483-86C3-611D-114C360F4CCC}"/>
              </a:ext>
            </a:extLst>
          </p:cNvPr>
          <p:cNvSpPr txBox="1"/>
          <p:nvPr/>
        </p:nvSpPr>
        <p:spPr>
          <a:xfrm>
            <a:off x="5005809" y="1701498"/>
            <a:ext cx="2779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B1FB02"/>
                </a:solidFill>
              </a:rPr>
              <a:t>　</a:t>
            </a:r>
            <a:r>
              <a:rPr kumimoji="1" lang="en-US" altLang="ja-JP" dirty="0">
                <a:solidFill>
                  <a:srgbClr val="B1FB02"/>
                </a:solidFill>
              </a:rPr>
              <a:t>HAL QCD Collaboration</a:t>
            </a: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2F5F7C28-7EC4-50A3-56F8-E9DE1B9990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280" y="5117835"/>
            <a:ext cx="1940655" cy="146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7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A71813E-4546-696C-0D8B-76909BE1C31F}"/>
              </a:ext>
            </a:extLst>
          </p:cNvPr>
          <p:cNvSpPr/>
          <p:nvPr/>
        </p:nvSpPr>
        <p:spPr>
          <a:xfrm>
            <a:off x="179512" y="679798"/>
            <a:ext cx="8640959" cy="48894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820475D-A874-A8A6-CA8A-7AA14F1E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420698"/>
            <a:ext cx="2133600" cy="476250"/>
          </a:xfrm>
        </p:spPr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FCB459A8-FF10-3966-8702-86823D873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54" y="826546"/>
            <a:ext cx="6018687" cy="4664209"/>
          </a:xfrm>
          <a:prstGeom prst="rect">
            <a:avLst/>
          </a:prstGeom>
        </p:spPr>
      </p:pic>
      <p:sp>
        <p:nvSpPr>
          <p:cNvPr id="4" name="文本框 16">
            <a:extLst>
              <a:ext uri="{FF2B5EF4-FFF2-40B4-BE49-F238E27FC236}">
                <a16:creationId xmlns:a16="http://schemas.microsoft.com/office/drawing/2014/main" id="{D9D6B621-6627-3844-9583-0184488F189B}"/>
              </a:ext>
            </a:extLst>
          </p:cNvPr>
          <p:cNvSpPr txBox="1"/>
          <p:nvPr/>
        </p:nvSpPr>
        <p:spPr>
          <a:xfrm rot="5400000">
            <a:off x="5899051" y="2873142"/>
            <a:ext cx="4697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0" u="none" strike="noStrike" baseline="0" dirty="0">
                <a:solidFill>
                  <a:srgbClr val="0070C0"/>
                </a:solidFill>
                <a:cs typeface="Times New Roman" panose="02020603050405020304" pitchFamily="18" charset="0"/>
              </a:rPr>
              <a:t>HAL QCD:   Ikeda+, PLB (2014)   </a:t>
            </a:r>
          </a:p>
          <a:p>
            <a:r>
              <a:rPr lang="en-US" altLang="zh-CN" sz="1400" i="0" u="none" strike="noStrike" baseline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Luscher</a:t>
            </a:r>
            <a:r>
              <a:rPr lang="en-US" altLang="zh-CN" sz="1400" i="0" u="none" strike="noStrike" baseline="0" dirty="0">
                <a:solidFill>
                  <a:srgbClr val="00B050"/>
                </a:solidFill>
                <a:cs typeface="Times New Roman" panose="02020603050405020304" pitchFamily="18" charset="0"/>
              </a:rPr>
              <a:t>:       Chen et al., PLB</a:t>
            </a:r>
            <a:r>
              <a:rPr lang="en-US" altLang="zh-CN" sz="1400" i="0" strike="noStrike" baseline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400" i="0" u="none" strike="noStrike" baseline="0" dirty="0">
                <a:solidFill>
                  <a:srgbClr val="00B050"/>
                </a:solidFill>
                <a:cs typeface="Times New Roman" panose="02020603050405020304" pitchFamily="18" charset="0"/>
              </a:rPr>
              <a:t>(2022) </a:t>
            </a:r>
          </a:p>
          <a:p>
            <a:r>
              <a:rPr lang="en-US" altLang="zh-CN" sz="1400" i="0" u="none" strike="noStrike" baseline="0" dirty="0" err="1">
                <a:solidFill>
                  <a:srgbClr val="FFC000"/>
                </a:solidFill>
                <a:cs typeface="Times New Roman" panose="02020603050405020304" pitchFamily="18" charset="0"/>
              </a:rPr>
              <a:t>Luscher</a:t>
            </a:r>
            <a:r>
              <a:rPr lang="en-US" altLang="zh-CN" sz="1400" i="0" u="none" strike="noStrike" baseline="0" dirty="0">
                <a:solidFill>
                  <a:srgbClr val="FFC000"/>
                </a:solidFill>
                <a:cs typeface="Times New Roman" panose="02020603050405020304" pitchFamily="18" charset="0"/>
              </a:rPr>
              <a:t>:       </a:t>
            </a:r>
            <a:r>
              <a:rPr lang="en-US" altLang="zh-CN" sz="1400" i="0" u="none" strike="noStrike" baseline="0" dirty="0" err="1">
                <a:solidFill>
                  <a:srgbClr val="FFC000"/>
                </a:solidFill>
                <a:cs typeface="Times New Roman" panose="02020603050405020304" pitchFamily="18" charset="0"/>
              </a:rPr>
              <a:t>Padmanath</a:t>
            </a:r>
            <a:r>
              <a:rPr lang="en-US" altLang="zh-CN" sz="1400" i="0" u="none" strike="noStrike" baseline="0" dirty="0">
                <a:solidFill>
                  <a:srgbClr val="FFC000"/>
                </a:solidFill>
                <a:cs typeface="Times New Roman" panose="02020603050405020304" pitchFamily="18" charset="0"/>
              </a:rPr>
              <a:t> and  </a:t>
            </a:r>
            <a:r>
              <a:rPr lang="en-US" altLang="zh-CN" sz="1400" i="0" u="none" strike="noStrike" baseline="0" dirty="0" err="1">
                <a:solidFill>
                  <a:srgbClr val="FFC000"/>
                </a:solidFill>
                <a:cs typeface="Times New Roman" panose="02020603050405020304" pitchFamily="18" charset="0"/>
              </a:rPr>
              <a:t>Prelovsek</a:t>
            </a:r>
            <a:r>
              <a:rPr lang="en-US" altLang="zh-CN" sz="1400" dirty="0">
                <a:solidFill>
                  <a:srgbClr val="FFC000"/>
                </a:solidFill>
                <a:cs typeface="Times New Roman" panose="02020603050405020304" pitchFamily="18" charset="0"/>
              </a:rPr>
              <a:t>, </a:t>
            </a:r>
            <a:r>
              <a:rPr lang="en-US" altLang="zh-CN" sz="1400" i="0" u="none" strike="noStrike" baseline="0" dirty="0">
                <a:solidFill>
                  <a:srgbClr val="FFC000"/>
                </a:solidFill>
                <a:cs typeface="Times New Roman" panose="02020603050405020304" pitchFamily="18" charset="0"/>
              </a:rPr>
              <a:t>PRL  (2022) </a:t>
            </a:r>
          </a:p>
          <a:p>
            <a:r>
              <a:rPr lang="en-US" altLang="zh-CN" sz="1400" dirty="0">
                <a:solidFill>
                  <a:srgbClr val="E764FF"/>
                </a:solidFill>
                <a:cs typeface="Times New Roman" panose="02020603050405020304" pitchFamily="18" charset="0"/>
              </a:rPr>
              <a:t>HAL QCD:    Yan+, PRL(2023) </a:t>
            </a:r>
            <a:endParaRPr lang="en-US" altLang="zh-CN" sz="1400" i="0" u="none" strike="noStrike" baseline="0" dirty="0">
              <a:solidFill>
                <a:srgbClr val="E764FF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02292870-6091-58C7-603B-5400B7F03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133" y="71658"/>
            <a:ext cx="7644712" cy="5025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>
              <a:buClr>
                <a:srgbClr val="002060"/>
              </a:buClr>
            </a:pPr>
            <a:r>
              <a:rPr lang="en-US" altLang="zh-CN" sz="2400" dirty="0">
                <a:ea typeface="楷体" panose="02010609060101010101" pitchFamily="49" charset="-122"/>
                <a:cs typeface="Times New Roman" panose="02020603050405020304" pitchFamily="18" charset="0"/>
              </a:rPr>
              <a:t>  DD* scattering length as a function of the pion mass</a:t>
            </a:r>
            <a:endParaRPr lang="en-US" altLang="zh-CN" sz="2400" dirty="0">
              <a:solidFill>
                <a:schemeClr val="tx1"/>
              </a:solidFill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8415E8FC-5419-D1A6-9F87-39D04856F539}"/>
              </a:ext>
            </a:extLst>
          </p:cNvPr>
          <p:cNvSpPr txBox="1">
            <a:spLocks/>
          </p:cNvSpPr>
          <p:nvPr/>
        </p:nvSpPr>
        <p:spPr bwMode="auto">
          <a:xfrm>
            <a:off x="7010400" y="655534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81EA49E-CF28-FC00-0B42-A56B0C9CB0A6}"/>
              </a:ext>
            </a:extLst>
          </p:cNvPr>
          <p:cNvSpPr txBox="1"/>
          <p:nvPr/>
        </p:nvSpPr>
        <p:spPr>
          <a:xfrm>
            <a:off x="179512" y="5543535"/>
            <a:ext cx="9403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      </a:t>
            </a:r>
            <a:r>
              <a:rPr kumimoji="1" lang="en-US" altLang="ja-JP" u="sng" dirty="0">
                <a:solidFill>
                  <a:srgbClr val="FFFF00"/>
                </a:solidFill>
              </a:rPr>
              <a:t>Future problems</a:t>
            </a:r>
            <a:endParaRPr kumimoji="1" lang="en-US" altLang="ja-JP" dirty="0">
              <a:solidFill>
                <a:srgbClr val="FFFF00"/>
              </a:solidFill>
            </a:endParaRPr>
          </a:p>
          <a:p>
            <a:r>
              <a:rPr lang="en-US" altLang="ja-JP" dirty="0">
                <a:solidFill>
                  <a:schemeClr val="bg1"/>
                </a:solidFill>
              </a:rPr>
              <a:t>   (</a:t>
            </a:r>
            <a:r>
              <a:rPr lang="en-US" altLang="ja-JP" dirty="0" err="1">
                <a:solidFill>
                  <a:schemeClr val="bg1"/>
                </a:solidFill>
              </a:rPr>
              <a:t>i</a:t>
            </a:r>
            <a:r>
              <a:rPr lang="en-US" altLang="ja-JP" dirty="0">
                <a:solidFill>
                  <a:schemeClr val="bg1"/>
                </a:solidFill>
              </a:rPr>
              <a:t>) Isospin breaking (QED and QCD)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  (ii) coupled channel effect at the physical point simulations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 (iii) consideration of the left-hand-cut from OPEP : </a:t>
            </a:r>
            <a:r>
              <a:rPr lang="en-US" altLang="ja-JP" sz="1600" dirty="0" err="1">
                <a:solidFill>
                  <a:srgbClr val="B1FB02"/>
                </a:solidFill>
              </a:rPr>
              <a:t>Lyu</a:t>
            </a:r>
            <a:r>
              <a:rPr lang="en-US" altLang="ja-JP" sz="1600" dirty="0">
                <a:solidFill>
                  <a:srgbClr val="B1FB02"/>
                </a:solidFill>
              </a:rPr>
              <a:t>, Doi, Aoki, </a:t>
            </a:r>
            <a:r>
              <a:rPr lang="en-US" altLang="ja-JP" sz="1600" u="sng" dirty="0">
                <a:solidFill>
                  <a:srgbClr val="B1FB0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arXiv:2501.16804</a:t>
            </a:r>
            <a:r>
              <a:rPr lang="en-US" altLang="ja-JP" sz="1600" dirty="0">
                <a:solidFill>
                  <a:schemeClr val="bg1"/>
                </a:solidFill>
              </a:rPr>
              <a:t>  </a:t>
            </a:r>
            <a:endParaRPr kumimoji="1" lang="ja-JP" altLang="en-US" sz="1600">
              <a:solidFill>
                <a:srgbClr val="B1FB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9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31"/>
          <p:cNvSpPr>
            <a:spLocks noChangeArrowheads="1"/>
          </p:cNvSpPr>
          <p:nvPr/>
        </p:nvSpPr>
        <p:spPr bwMode="auto">
          <a:xfrm>
            <a:off x="405312" y="329497"/>
            <a:ext cx="7165950" cy="4304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LQCD </a:t>
            </a:r>
            <a:r>
              <a:rPr lang="en-US" altLang="ja-JP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(since 1974)  </a:t>
            </a:r>
            <a:r>
              <a:rPr lang="en-US" altLang="ja-JP" sz="2400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: Ab initio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t> </a:t>
            </a:r>
            <a:r>
              <a:rPr lang="en-US" altLang="ja-JP" sz="2400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approach to solve QCD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744230" y="2907046"/>
            <a:ext cx="3714750" cy="3154361"/>
            <a:chOff x="2411760" y="1223614"/>
            <a:chExt cx="3714750" cy="3154361"/>
          </a:xfrm>
        </p:grpSpPr>
        <p:grpSp>
          <p:nvGrpSpPr>
            <p:cNvPr id="101" name="Group 106"/>
            <p:cNvGrpSpPr>
              <a:grpSpLocks/>
            </p:cNvGrpSpPr>
            <p:nvPr/>
          </p:nvGrpSpPr>
          <p:grpSpPr bwMode="auto">
            <a:xfrm>
              <a:off x="2732434" y="1223614"/>
              <a:ext cx="3394076" cy="563563"/>
              <a:chOff x="31" y="3328"/>
              <a:chExt cx="2138" cy="355"/>
            </a:xfrm>
          </p:grpSpPr>
          <p:grpSp>
            <p:nvGrpSpPr>
              <p:cNvPr id="102" name="Group 89"/>
              <p:cNvGrpSpPr>
                <a:grpSpLocks/>
              </p:cNvGrpSpPr>
              <p:nvPr/>
            </p:nvGrpSpPr>
            <p:grpSpPr bwMode="auto">
              <a:xfrm>
                <a:off x="31" y="3328"/>
                <a:ext cx="751" cy="349"/>
                <a:chOff x="31" y="3328"/>
                <a:chExt cx="751" cy="349"/>
              </a:xfrm>
            </p:grpSpPr>
            <p:sp>
              <p:nvSpPr>
                <p:cNvPr id="106" name="Line 83"/>
                <p:cNvSpPr>
                  <a:spLocks noChangeShapeType="1"/>
                </p:cNvSpPr>
                <p:nvPr/>
              </p:nvSpPr>
              <p:spPr bwMode="auto">
                <a:xfrm>
                  <a:off x="647" y="3493"/>
                  <a:ext cx="135" cy="184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09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31" y="3328"/>
                  <a:ext cx="686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+mn-cs"/>
                    </a:rPr>
                    <a:t> </a:t>
                  </a:r>
                  <a:r>
                    <a:rPr kumimoji="0" lang="en-US" altLang="ja-JP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+mn-cs"/>
                    </a:rPr>
                    <a:t>quarks </a:t>
                  </a:r>
                </a:p>
              </p:txBody>
            </p:sp>
          </p:grpSp>
          <p:grpSp>
            <p:nvGrpSpPr>
              <p:cNvPr id="103" name="Group 90"/>
              <p:cNvGrpSpPr>
                <a:grpSpLocks/>
              </p:cNvGrpSpPr>
              <p:nvPr/>
            </p:nvGrpSpPr>
            <p:grpSpPr bwMode="auto">
              <a:xfrm>
                <a:off x="1457" y="3338"/>
                <a:ext cx="712" cy="345"/>
                <a:chOff x="1457" y="3338"/>
                <a:chExt cx="712" cy="345"/>
              </a:xfrm>
            </p:grpSpPr>
            <p:sp>
              <p:nvSpPr>
                <p:cNvPr id="104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1457" y="3466"/>
                  <a:ext cx="119" cy="217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05" name="Text Box 86"/>
                <p:cNvSpPr txBox="1">
                  <a:spLocks noChangeArrowheads="1"/>
                </p:cNvSpPr>
                <p:nvPr/>
              </p:nvSpPr>
              <p:spPr bwMode="auto">
                <a:xfrm>
                  <a:off x="1576" y="3338"/>
                  <a:ext cx="593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+mn-cs"/>
                    </a:rPr>
                    <a:t>gluons</a:t>
                  </a:r>
                  <a:endParaRPr kumimoji="0" lang="en-US" altLang="ja-JP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</p:grpSp>
        <p:grpSp>
          <p:nvGrpSpPr>
            <p:cNvPr id="111" name="グループ化 30"/>
            <p:cNvGrpSpPr>
              <a:grpSpLocks/>
            </p:cNvGrpSpPr>
            <p:nvPr/>
          </p:nvGrpSpPr>
          <p:grpSpPr bwMode="auto">
            <a:xfrm>
              <a:off x="2411760" y="1772887"/>
              <a:ext cx="3171825" cy="2605088"/>
              <a:chOff x="557215" y="1571625"/>
              <a:chExt cx="3171823" cy="2605088"/>
            </a:xfrm>
          </p:grpSpPr>
          <p:pic>
            <p:nvPicPr>
              <p:cNvPr id="112" name="Picture 19" descr="C:\Users\Hatsuda\Desktop\panic2011\Lattice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5850" y="1571625"/>
                <a:ext cx="2643188" cy="2605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3" name="直線矢印コネクタ 63"/>
              <p:cNvCxnSpPr>
                <a:cxnSpLocks noChangeShapeType="1"/>
              </p:cNvCxnSpPr>
              <p:nvPr/>
            </p:nvCxnSpPr>
            <p:spPr bwMode="auto">
              <a:xfrm rot="5400000">
                <a:off x="-22225" y="3249613"/>
                <a:ext cx="1785937" cy="1588"/>
              </a:xfrm>
              <a:prstGeom prst="straightConnector1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6" name="直線矢印コネクタ 64"/>
              <p:cNvCxnSpPr>
                <a:cxnSpLocks noChangeShapeType="1"/>
              </p:cNvCxnSpPr>
              <p:nvPr/>
            </p:nvCxnSpPr>
            <p:spPr bwMode="auto">
              <a:xfrm rot="10800000" flipV="1">
                <a:off x="862013" y="2081213"/>
                <a:ext cx="223837" cy="204787"/>
              </a:xfrm>
              <a:prstGeom prst="straightConnector1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7" name="テキスト ボックス 67"/>
              <p:cNvSpPr txBox="1">
                <a:spLocks noChangeArrowheads="1"/>
              </p:cNvSpPr>
              <p:nvPr/>
            </p:nvSpPr>
            <p:spPr bwMode="auto">
              <a:xfrm>
                <a:off x="557215" y="3071813"/>
                <a:ext cx="30003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L</a:t>
                </a: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8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693741" y="1877999"/>
                <a:ext cx="306388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a</a:t>
                </a: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" name="テキスト ボックス 74"/>
              <p:cNvSpPr txBox="1">
                <a:spLocks noChangeArrowheads="1"/>
              </p:cNvSpPr>
              <p:nvPr/>
            </p:nvSpPr>
            <p:spPr bwMode="auto">
              <a:xfrm>
                <a:off x="1701800" y="2571750"/>
                <a:ext cx="1342290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4-dim.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Euclidean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Lattice</a:t>
                </a:r>
                <a:endParaRPr kumimoji="1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0" name="円/楕円 31"/>
            <p:cNvSpPr>
              <a:spLocks noChangeArrowheads="1"/>
            </p:cNvSpPr>
            <p:nvPr/>
          </p:nvSpPr>
          <p:spPr bwMode="auto">
            <a:xfrm>
              <a:off x="3869085" y="1734787"/>
              <a:ext cx="128587" cy="12858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21" name="直線コネクタ 33"/>
            <p:cNvCxnSpPr>
              <a:cxnSpLocks noChangeShapeType="1"/>
            </p:cNvCxnSpPr>
            <p:nvPr/>
          </p:nvCxnSpPr>
          <p:spPr bwMode="auto">
            <a:xfrm>
              <a:off x="4869210" y="1806225"/>
              <a:ext cx="214312" cy="0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4" name="テキスト ボックス 105"/>
          <p:cNvSpPr txBox="1">
            <a:spLocks noChangeArrowheads="1"/>
          </p:cNvSpPr>
          <p:nvPr/>
        </p:nvSpPr>
        <p:spPr bwMode="auto">
          <a:xfrm>
            <a:off x="7087803" y="971436"/>
            <a:ext cx="13006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K. Wilson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8B12CDE-7FB5-7854-B7C6-C69C3E9ED556}"/>
              </a:ext>
            </a:extLst>
          </p:cNvPr>
          <p:cNvGrpSpPr/>
          <p:nvPr/>
        </p:nvGrpSpPr>
        <p:grpSpPr>
          <a:xfrm>
            <a:off x="4844745" y="3514799"/>
            <a:ext cx="3035879" cy="2516881"/>
            <a:chOff x="5130292" y="1666106"/>
            <a:chExt cx="3035879" cy="2516881"/>
          </a:xfrm>
        </p:grpSpPr>
        <p:pic>
          <p:nvPicPr>
            <p:cNvPr id="27" name="図 26" descr="leinweber_su3b600s24t36cool30action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292" y="1666106"/>
              <a:ext cx="3035879" cy="2267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E5BEB95B-9966-7883-C3CB-3D33255E2B0F}"/>
                </a:ext>
              </a:extLst>
            </p:cNvPr>
            <p:cNvSpPr/>
            <p:nvPr/>
          </p:nvSpPr>
          <p:spPr>
            <a:xfrm>
              <a:off x="6328457" y="3905988"/>
              <a:ext cx="182477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dirty="0">
                  <a:solidFill>
                    <a:srgbClr val="B1FB02"/>
                  </a:solidFill>
                  <a:latin typeface="Arial"/>
                  <a:ea typeface="ＭＳ Ｐゴシック"/>
                </a:rPr>
                <a:t>b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y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D.Leinwebe</a:t>
              </a:r>
              <a:r>
                <a:rPr lang="en-US" altLang="ja-JP" sz="1200" dirty="0">
                  <a:solidFill>
                    <a:srgbClr val="B1FB02"/>
                  </a:solidFill>
                  <a:latin typeface="Arial"/>
                  <a:ea typeface="ＭＳ Ｐゴシック"/>
                </a:rPr>
                <a:t>r</a:t>
              </a: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DDDC3EF-CECE-E290-342D-A412A9F80CA9}"/>
              </a:ext>
            </a:extLst>
          </p:cNvPr>
          <p:cNvGrpSpPr/>
          <p:nvPr/>
        </p:nvGrpSpPr>
        <p:grpSpPr>
          <a:xfrm>
            <a:off x="467544" y="1484784"/>
            <a:ext cx="7781250" cy="863632"/>
            <a:chOff x="467544" y="1484784"/>
            <a:chExt cx="7781250" cy="863632"/>
          </a:xfrm>
        </p:grpSpPr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F3C29FBC-508F-E6BA-96A9-7FEA6EF2D9A2}"/>
                </a:ext>
              </a:extLst>
            </p:cNvPr>
            <p:cNvSpPr/>
            <p:nvPr/>
          </p:nvSpPr>
          <p:spPr>
            <a:xfrm>
              <a:off x="467544" y="1484784"/>
              <a:ext cx="7781250" cy="863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EBDE06B3-C59A-D4BF-7583-33202F5C92F5}"/>
                </a:ext>
              </a:extLst>
            </p:cNvPr>
            <p:cNvGrpSpPr/>
            <p:nvPr/>
          </p:nvGrpSpPr>
          <p:grpSpPr>
            <a:xfrm>
              <a:off x="585319" y="1556792"/>
              <a:ext cx="7485615" cy="683762"/>
              <a:chOff x="614777" y="4602168"/>
              <a:chExt cx="7485615" cy="683762"/>
            </a:xfrm>
          </p:grpSpPr>
          <p:pic>
            <p:nvPicPr>
              <p:cNvPr id="29" name="Picture 4" descr="\begin{eqnarray}&#13;&#10;&#13;&#10;\textcolor[rgb]{1,1,1}{ &#13;&#10;= \int [dU] e^{-S_{\rm eff}(U)}  &#13;&#10;} \nonumber&#13;&#10;&#13;&#10;\end{eqnarray}&#13;&#10;">
                <a:extLst>
                  <a:ext uri="{FF2B5EF4-FFF2-40B4-BE49-F238E27FC236}">
                    <a16:creationId xmlns:a16="http://schemas.microsoft.com/office/drawing/2014/main" id="{C9F22E08-FA8D-2C2F-54AB-8888211C97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3266" y="4746778"/>
                <a:ext cx="2097126" cy="359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6" descr="\begin{eqnarray}&#13;&#10;\textcolor[rgb]{1,1,1}{&#13;&#10;Z_{\rm QCD} = \int [dU][dqd\bar{q}] e^{-[S_{\rm glue}(U)+ \bar{q}F(U)q]}}   \nonumber &#13;&#10;\end{eqnarray}&#13;&#10;">
                <a:extLst>
                  <a:ext uri="{FF2B5EF4-FFF2-40B4-BE49-F238E27FC236}">
                    <a16:creationId xmlns:a16="http://schemas.microsoft.com/office/drawing/2014/main" id="{0BBAE20B-C350-0938-8F96-FF7A327817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777" y="4602168"/>
                <a:ext cx="5176007" cy="683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5F10C8-AD2D-9645-FB42-10F1F50BA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134" y="6460823"/>
            <a:ext cx="2133600" cy="476250"/>
          </a:xfrm>
        </p:spPr>
        <p:txBody>
          <a:bodyPr/>
          <a:lstStyle/>
          <a:p>
            <a:pPr>
              <a:defRPr/>
            </a:pPr>
            <a:fld id="{7BF11482-CBEB-4B38-8D0A-CF287B90BBEB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DC1EC84-4609-4563-347E-2B37BF932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793" y="0"/>
            <a:ext cx="895207" cy="12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01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22A1A3F-1C9C-0DF9-F31F-ED9CA3A2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33B15F-74FC-335D-A7D8-D86F79F1B5D8}"/>
              </a:ext>
            </a:extLst>
          </p:cNvPr>
          <p:cNvSpPr txBox="1"/>
          <p:nvPr/>
        </p:nvSpPr>
        <p:spPr>
          <a:xfrm>
            <a:off x="556048" y="408396"/>
            <a:ext cx="81307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Meson-Baryon Interactions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b="1" dirty="0">
                <a:solidFill>
                  <a:srgbClr val="FFFFFF"/>
                </a:solidFill>
                <a:latin typeface="Arial"/>
                <a:ea typeface="ＭＳ Ｐゴシック"/>
              </a:rPr>
              <a:t>      </a:t>
            </a:r>
            <a:r>
              <a:rPr lang="en-US" altLang="ja-JP" sz="3600" b="1" dirty="0">
                <a:solidFill>
                  <a:srgbClr val="73FEFF"/>
                </a:solidFill>
                <a:latin typeface="Arial"/>
                <a:ea typeface="ＭＳ Ｐゴシック"/>
              </a:rPr>
              <a:t>- color-dipole and nucleon -</a:t>
            </a:r>
            <a:endParaRPr kumimoji="1" lang="ja-JP" altLang="en-US" sz="3600" b="1" i="0" u="none" strike="noStrike" kern="1200" cap="none" spc="0" normalizeH="0" baseline="0" noProof="0">
              <a:ln>
                <a:noFill/>
              </a:ln>
              <a:solidFill>
                <a:srgbClr val="73FE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2709426-EF14-7A12-B57C-14F04C7F7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160" y="2390488"/>
            <a:ext cx="4752528" cy="267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F8F67A9-2ED9-EE67-3ADC-F664BA4BA416}"/>
                  </a:ext>
                </a:extLst>
              </p:cNvPr>
              <p:cNvSpPr txBox="1"/>
              <p:nvPr/>
            </p:nvSpPr>
            <p:spPr>
              <a:xfrm>
                <a:off x="3635438" y="5216915"/>
                <a:ext cx="187312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zh-C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endPara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r>
                  <a:rPr kumimoji="1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kumimoji="1" lang="zh-C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endParaRPr lang="en-US" altLang="ja-JP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F8F67A9-2ED9-EE67-3ADC-F664BA4BA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438" y="5216915"/>
                <a:ext cx="1873124" cy="1200329"/>
              </a:xfrm>
              <a:prstGeom prst="rect">
                <a:avLst/>
              </a:prstGeom>
              <a:blipFill>
                <a:blip r:embed="rId3"/>
                <a:stretch>
                  <a:fillRect t="-7292" b="-177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030DBE3F-DA38-A8DC-9509-BB4AF775BB15}"/>
              </a:ext>
            </a:extLst>
          </p:cNvPr>
          <p:cNvSpPr txBox="1">
            <a:spLocks/>
          </p:cNvSpPr>
          <p:nvPr/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16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05F455-4DE9-4C97-1AEF-48AFAC513F67}"/>
              </a:ext>
            </a:extLst>
          </p:cNvPr>
          <p:cNvSpPr txBox="1"/>
          <p:nvPr/>
        </p:nvSpPr>
        <p:spPr>
          <a:xfrm>
            <a:off x="368565" y="209584"/>
            <a:ext cx="563709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Question: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What is the force between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“neutral particles” at long range ? 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C774C88-7411-BFCF-BA75-23727E40AAD6}"/>
              </a:ext>
            </a:extLst>
          </p:cNvPr>
          <p:cNvGrpSpPr/>
          <p:nvPr/>
        </p:nvGrpSpPr>
        <p:grpSpPr>
          <a:xfrm>
            <a:off x="6516216" y="705231"/>
            <a:ext cx="2077023" cy="1126130"/>
            <a:chOff x="6317636" y="1824775"/>
            <a:chExt cx="2077023" cy="1126130"/>
          </a:xfrm>
        </p:grpSpPr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40034A5D-FE95-9963-08B0-C8771C727015}"/>
                </a:ext>
              </a:extLst>
            </p:cNvPr>
            <p:cNvSpPr/>
            <p:nvPr/>
          </p:nvSpPr>
          <p:spPr>
            <a:xfrm>
              <a:off x="6707136" y="2215243"/>
              <a:ext cx="360040" cy="3759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" name="円/楕円 9">
              <a:extLst>
                <a:ext uri="{FF2B5EF4-FFF2-40B4-BE49-F238E27FC236}">
                  <a16:creationId xmlns:a16="http://schemas.microsoft.com/office/drawing/2014/main" id="{F52D6ED2-4E2D-D6E8-B182-4041E076D09B}"/>
                </a:ext>
              </a:extLst>
            </p:cNvPr>
            <p:cNvSpPr/>
            <p:nvPr/>
          </p:nvSpPr>
          <p:spPr>
            <a:xfrm>
              <a:off x="6317636" y="1855526"/>
              <a:ext cx="1139040" cy="1095379"/>
            </a:xfrm>
            <a:prstGeom prst="ellipse">
              <a:avLst/>
            </a:prstGeom>
            <a:solidFill>
              <a:schemeClr val="bg1">
                <a:lumMod val="85000"/>
                <a:alpha val="4811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2" name="円/楕円 11">
              <a:extLst>
                <a:ext uri="{FF2B5EF4-FFF2-40B4-BE49-F238E27FC236}">
                  <a16:creationId xmlns:a16="http://schemas.microsoft.com/office/drawing/2014/main" id="{C06A9F71-41B6-08DD-5BAC-094BE7965E96}"/>
                </a:ext>
              </a:extLst>
            </p:cNvPr>
            <p:cNvSpPr/>
            <p:nvPr/>
          </p:nvSpPr>
          <p:spPr>
            <a:xfrm>
              <a:off x="7643240" y="2184815"/>
              <a:ext cx="360040" cy="3759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3" name="円/楕円 12">
              <a:extLst>
                <a:ext uri="{FF2B5EF4-FFF2-40B4-BE49-F238E27FC236}">
                  <a16:creationId xmlns:a16="http://schemas.microsoft.com/office/drawing/2014/main" id="{727C3175-2A60-8937-F328-6313F3D0F366}"/>
                </a:ext>
              </a:extLst>
            </p:cNvPr>
            <p:cNvSpPr/>
            <p:nvPr/>
          </p:nvSpPr>
          <p:spPr>
            <a:xfrm>
              <a:off x="7255619" y="1824775"/>
              <a:ext cx="1139040" cy="1095379"/>
            </a:xfrm>
            <a:prstGeom prst="ellipse">
              <a:avLst/>
            </a:prstGeom>
            <a:solidFill>
              <a:schemeClr val="bg1">
                <a:lumMod val="85000"/>
                <a:alpha val="4811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86860CF-D5E4-264D-A470-273E9EB3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10291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669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05F455-4DE9-4C97-1AEF-48AFAC513F67}"/>
              </a:ext>
            </a:extLst>
          </p:cNvPr>
          <p:cNvSpPr txBox="1"/>
          <p:nvPr/>
        </p:nvSpPr>
        <p:spPr>
          <a:xfrm>
            <a:off x="368565" y="209584"/>
            <a:ext cx="563709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Question: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What is the force between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“neutral particles” at long range ? 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C774C88-7411-BFCF-BA75-23727E40AAD6}"/>
              </a:ext>
            </a:extLst>
          </p:cNvPr>
          <p:cNvGrpSpPr/>
          <p:nvPr/>
        </p:nvGrpSpPr>
        <p:grpSpPr>
          <a:xfrm>
            <a:off x="6516216" y="705231"/>
            <a:ext cx="2077023" cy="1126130"/>
            <a:chOff x="6317636" y="1824775"/>
            <a:chExt cx="2077023" cy="1126130"/>
          </a:xfrm>
        </p:grpSpPr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40034A5D-FE95-9963-08B0-C8771C727015}"/>
                </a:ext>
              </a:extLst>
            </p:cNvPr>
            <p:cNvSpPr/>
            <p:nvPr/>
          </p:nvSpPr>
          <p:spPr>
            <a:xfrm>
              <a:off x="6707136" y="2215243"/>
              <a:ext cx="360040" cy="3759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" name="円/楕円 9">
              <a:extLst>
                <a:ext uri="{FF2B5EF4-FFF2-40B4-BE49-F238E27FC236}">
                  <a16:creationId xmlns:a16="http://schemas.microsoft.com/office/drawing/2014/main" id="{F52D6ED2-4E2D-D6E8-B182-4041E076D09B}"/>
                </a:ext>
              </a:extLst>
            </p:cNvPr>
            <p:cNvSpPr/>
            <p:nvPr/>
          </p:nvSpPr>
          <p:spPr>
            <a:xfrm>
              <a:off x="6317636" y="1855526"/>
              <a:ext cx="1139040" cy="1095379"/>
            </a:xfrm>
            <a:prstGeom prst="ellipse">
              <a:avLst/>
            </a:prstGeom>
            <a:solidFill>
              <a:schemeClr val="bg1">
                <a:lumMod val="85000"/>
                <a:alpha val="4811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2" name="円/楕円 11">
              <a:extLst>
                <a:ext uri="{FF2B5EF4-FFF2-40B4-BE49-F238E27FC236}">
                  <a16:creationId xmlns:a16="http://schemas.microsoft.com/office/drawing/2014/main" id="{C06A9F71-41B6-08DD-5BAC-094BE7965E96}"/>
                </a:ext>
              </a:extLst>
            </p:cNvPr>
            <p:cNvSpPr/>
            <p:nvPr/>
          </p:nvSpPr>
          <p:spPr>
            <a:xfrm>
              <a:off x="7643240" y="2184815"/>
              <a:ext cx="360040" cy="3759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3" name="円/楕円 12">
              <a:extLst>
                <a:ext uri="{FF2B5EF4-FFF2-40B4-BE49-F238E27FC236}">
                  <a16:creationId xmlns:a16="http://schemas.microsoft.com/office/drawing/2014/main" id="{727C3175-2A60-8937-F328-6313F3D0F366}"/>
                </a:ext>
              </a:extLst>
            </p:cNvPr>
            <p:cNvSpPr/>
            <p:nvPr/>
          </p:nvSpPr>
          <p:spPr>
            <a:xfrm>
              <a:off x="7255619" y="1824775"/>
              <a:ext cx="1139040" cy="1095379"/>
            </a:xfrm>
            <a:prstGeom prst="ellipse">
              <a:avLst/>
            </a:prstGeom>
            <a:solidFill>
              <a:schemeClr val="bg1">
                <a:lumMod val="85000"/>
                <a:alpha val="4811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86860CF-D5E4-264D-A470-273E9EB3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10291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ABA930EF-633B-D096-40BC-3C6C056E6458}"/>
              </a:ext>
            </a:extLst>
          </p:cNvPr>
          <p:cNvGrpSpPr/>
          <p:nvPr/>
        </p:nvGrpSpPr>
        <p:grpSpPr>
          <a:xfrm>
            <a:off x="368565" y="2134825"/>
            <a:ext cx="9036496" cy="2462213"/>
            <a:chOff x="368565" y="2134825"/>
            <a:chExt cx="9036496" cy="2462213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F375B28A-52DF-5021-122F-9E8E9176A440}"/>
                </a:ext>
              </a:extLst>
            </p:cNvPr>
            <p:cNvSpPr txBox="1"/>
            <p:nvPr/>
          </p:nvSpPr>
          <p:spPr>
            <a:xfrm>
              <a:off x="368565" y="2134825"/>
              <a:ext cx="9036496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Answer: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u="sng" dirty="0">
                  <a:solidFill>
                    <a:srgbClr val="FFFFFF"/>
                  </a:solidFill>
                  <a:latin typeface="Arial"/>
                  <a:ea typeface="ＭＳ Ｐゴシック"/>
                </a:rPr>
                <a:t>QED</a:t>
              </a:r>
              <a:endParaRPr kumimoji="1" lang="en-US" altLang="ja-JP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2-photon exchange force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= van der Waals (Casimir-Polder) force 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  <a:sym typeface="Wingdings" pitchFamily="2" charset="2"/>
                </a:rPr>
                <a:t> 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-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1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/r</a:t>
              </a:r>
              <a:r>
                <a:rPr kumimoji="1" lang="en-US" altLang="ja-JP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7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9987B9F-A8C1-E276-51FE-4A7C8EB5F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8140" y="2327352"/>
              <a:ext cx="1055099" cy="1192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711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05F455-4DE9-4C97-1AEF-48AFAC513F67}"/>
              </a:ext>
            </a:extLst>
          </p:cNvPr>
          <p:cNvSpPr txBox="1"/>
          <p:nvPr/>
        </p:nvSpPr>
        <p:spPr>
          <a:xfrm>
            <a:off x="368565" y="209584"/>
            <a:ext cx="563709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Question: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What is the force between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“neutral particles” at long range ? 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C774C88-7411-BFCF-BA75-23727E40AAD6}"/>
              </a:ext>
            </a:extLst>
          </p:cNvPr>
          <p:cNvGrpSpPr/>
          <p:nvPr/>
        </p:nvGrpSpPr>
        <p:grpSpPr>
          <a:xfrm>
            <a:off x="6516216" y="705231"/>
            <a:ext cx="2077023" cy="1126130"/>
            <a:chOff x="6317636" y="1824775"/>
            <a:chExt cx="2077023" cy="1126130"/>
          </a:xfrm>
        </p:grpSpPr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40034A5D-FE95-9963-08B0-C8771C727015}"/>
                </a:ext>
              </a:extLst>
            </p:cNvPr>
            <p:cNvSpPr/>
            <p:nvPr/>
          </p:nvSpPr>
          <p:spPr>
            <a:xfrm>
              <a:off x="6707136" y="2215243"/>
              <a:ext cx="360040" cy="3759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" name="円/楕円 9">
              <a:extLst>
                <a:ext uri="{FF2B5EF4-FFF2-40B4-BE49-F238E27FC236}">
                  <a16:creationId xmlns:a16="http://schemas.microsoft.com/office/drawing/2014/main" id="{F52D6ED2-4E2D-D6E8-B182-4041E076D09B}"/>
                </a:ext>
              </a:extLst>
            </p:cNvPr>
            <p:cNvSpPr/>
            <p:nvPr/>
          </p:nvSpPr>
          <p:spPr>
            <a:xfrm>
              <a:off x="6317636" y="1855526"/>
              <a:ext cx="1139040" cy="1095379"/>
            </a:xfrm>
            <a:prstGeom prst="ellipse">
              <a:avLst/>
            </a:prstGeom>
            <a:solidFill>
              <a:schemeClr val="bg1">
                <a:lumMod val="85000"/>
                <a:alpha val="4811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2" name="円/楕円 11">
              <a:extLst>
                <a:ext uri="{FF2B5EF4-FFF2-40B4-BE49-F238E27FC236}">
                  <a16:creationId xmlns:a16="http://schemas.microsoft.com/office/drawing/2014/main" id="{C06A9F71-41B6-08DD-5BAC-094BE7965E96}"/>
                </a:ext>
              </a:extLst>
            </p:cNvPr>
            <p:cNvSpPr/>
            <p:nvPr/>
          </p:nvSpPr>
          <p:spPr>
            <a:xfrm>
              <a:off x="7643240" y="2184815"/>
              <a:ext cx="360040" cy="3759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3" name="円/楕円 12">
              <a:extLst>
                <a:ext uri="{FF2B5EF4-FFF2-40B4-BE49-F238E27FC236}">
                  <a16:creationId xmlns:a16="http://schemas.microsoft.com/office/drawing/2014/main" id="{727C3175-2A60-8937-F328-6313F3D0F366}"/>
                </a:ext>
              </a:extLst>
            </p:cNvPr>
            <p:cNvSpPr/>
            <p:nvPr/>
          </p:nvSpPr>
          <p:spPr>
            <a:xfrm>
              <a:off x="7255619" y="1824775"/>
              <a:ext cx="1139040" cy="1095379"/>
            </a:xfrm>
            <a:prstGeom prst="ellipse">
              <a:avLst/>
            </a:prstGeom>
            <a:solidFill>
              <a:schemeClr val="bg1">
                <a:lumMod val="85000"/>
                <a:alpha val="4811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86860CF-D5E4-264D-A470-273E9EB3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10291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ABA930EF-633B-D096-40BC-3C6C056E6458}"/>
              </a:ext>
            </a:extLst>
          </p:cNvPr>
          <p:cNvGrpSpPr/>
          <p:nvPr/>
        </p:nvGrpSpPr>
        <p:grpSpPr>
          <a:xfrm>
            <a:off x="368565" y="2134825"/>
            <a:ext cx="9036496" cy="2462213"/>
            <a:chOff x="368565" y="2134825"/>
            <a:chExt cx="9036496" cy="2462213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F375B28A-52DF-5021-122F-9E8E9176A440}"/>
                </a:ext>
              </a:extLst>
            </p:cNvPr>
            <p:cNvSpPr txBox="1"/>
            <p:nvPr/>
          </p:nvSpPr>
          <p:spPr>
            <a:xfrm>
              <a:off x="368565" y="2134825"/>
              <a:ext cx="9036496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Answer: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u="sng" dirty="0">
                  <a:solidFill>
                    <a:srgbClr val="FFFFFF"/>
                  </a:solidFill>
                  <a:latin typeface="Arial"/>
                  <a:ea typeface="ＭＳ Ｐゴシック"/>
                </a:rPr>
                <a:t>QED</a:t>
              </a:r>
              <a:endParaRPr kumimoji="1" lang="en-US" altLang="ja-JP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2-photon exchange force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= van der Waals (Casimir-Polder) force 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  <a:sym typeface="Wingdings" pitchFamily="2" charset="2"/>
                </a:rPr>
                <a:t> 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-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1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/r</a:t>
              </a:r>
              <a:r>
                <a:rPr kumimoji="1" lang="en-US" altLang="ja-JP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7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9987B9F-A8C1-E276-51FE-4A7C8EB5F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8140" y="2327352"/>
              <a:ext cx="1055099" cy="1192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873B9C60-C778-141B-9A11-EC73B3BCDF44}"/>
              </a:ext>
            </a:extLst>
          </p:cNvPr>
          <p:cNvGrpSpPr/>
          <p:nvPr/>
        </p:nvGrpSpPr>
        <p:grpSpPr>
          <a:xfrm>
            <a:off x="368565" y="4423448"/>
            <a:ext cx="7980571" cy="1868565"/>
            <a:chOff x="368565" y="4423448"/>
            <a:chExt cx="7980571" cy="1868565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CE4B93EC-F391-B3F7-37B8-283CEAD04D7C}"/>
                </a:ext>
              </a:extLst>
            </p:cNvPr>
            <p:cNvSpPr txBox="1"/>
            <p:nvPr/>
          </p:nvSpPr>
          <p:spPr>
            <a:xfrm>
              <a:off x="1187624" y="5461016"/>
              <a:ext cx="71615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Bhanot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and </a:t>
              </a: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Peskin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, </a:t>
              </a: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Nucl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. Phys. </a:t>
              </a:r>
              <a:r>
                <a:rPr kumimoji="1" lang="en-US" altLang="ja-JP" sz="1600" b="0" i="0" u="sng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B156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(1979) 391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Fujii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and </a:t>
              </a: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Kharzeev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, Phys. Rev. </a:t>
              </a:r>
              <a:r>
                <a:rPr kumimoji="1" lang="en-US" altLang="ja-JP" sz="1600" b="0" i="0" u="sng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D60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(1999)  114039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Brambilla, Klein, </a:t>
              </a: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Tarrus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Castella and </a:t>
              </a: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Vairo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Phys. Rev. </a:t>
              </a:r>
              <a:r>
                <a:rPr kumimoji="1" lang="en-US" altLang="ja-JP" sz="1600" b="0" i="0" u="sng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D93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(2016) 054002</a:t>
              </a:r>
              <a:endPara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1F12D04-FDC0-12BB-B1C9-B24014628252}"/>
                </a:ext>
              </a:extLst>
            </p:cNvPr>
            <p:cNvSpPr txBox="1"/>
            <p:nvPr/>
          </p:nvSpPr>
          <p:spPr>
            <a:xfrm>
              <a:off x="368565" y="4423448"/>
              <a:ext cx="470262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QCD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 2-pion exchange force 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DAF0191-3849-62D4-009E-865FBAC6E1EE}"/>
              </a:ext>
            </a:extLst>
          </p:cNvPr>
          <p:cNvSpPr txBox="1"/>
          <p:nvPr/>
        </p:nvSpPr>
        <p:spPr>
          <a:xfrm>
            <a:off x="1041575" y="6403742"/>
            <a:ext cx="7060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73FEFF"/>
                </a:solidFill>
              </a:rPr>
              <a:t>Brief overview: T. </a:t>
            </a:r>
            <a:r>
              <a:rPr lang="en-US" altLang="ja-JP" dirty="0" err="1">
                <a:solidFill>
                  <a:srgbClr val="73FEFF"/>
                </a:solidFill>
              </a:rPr>
              <a:t>Hatsuda</a:t>
            </a:r>
            <a:r>
              <a:rPr lang="en-US" altLang="ja-JP" dirty="0">
                <a:solidFill>
                  <a:srgbClr val="73FEFF"/>
                </a:solidFill>
              </a:rPr>
              <a:t>; </a:t>
            </a:r>
            <a:r>
              <a:rPr lang="ja-JP" altLang="en-US">
                <a:solidFill>
                  <a:srgbClr val="73FEFF"/>
                </a:solidFill>
              </a:rPr>
              <a:t>https://arxiv.org/abs/2507.08359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F977E01D-05F6-CC54-6C32-4E9D080D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193" y="4860286"/>
            <a:ext cx="673376" cy="9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3DFFC943-B020-097F-02E6-B62334E7F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296" y="4860286"/>
            <a:ext cx="673376" cy="9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578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92F785C-3457-67D7-2D69-9CE25259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3418" y="6397791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B97D602-F2F0-76D0-3823-73CBBC7356C1}"/>
              </a:ext>
            </a:extLst>
          </p:cNvPr>
          <p:cNvGrpSpPr/>
          <p:nvPr/>
        </p:nvGrpSpPr>
        <p:grpSpPr>
          <a:xfrm>
            <a:off x="1115616" y="4976469"/>
            <a:ext cx="7466106" cy="1764899"/>
            <a:chOff x="1115616" y="4976469"/>
            <a:chExt cx="7466106" cy="1764899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127576FE-D7AE-EF39-DDFE-6C35F34A5AF6}"/>
                </a:ext>
              </a:extLst>
            </p:cNvPr>
            <p:cNvGrpSpPr/>
            <p:nvPr/>
          </p:nvGrpSpPr>
          <p:grpSpPr>
            <a:xfrm>
              <a:off x="1115616" y="4976469"/>
              <a:ext cx="7466106" cy="1764899"/>
              <a:chOff x="1115616" y="4976469"/>
              <a:chExt cx="7466106" cy="1764899"/>
            </a:xfrm>
          </p:grpSpPr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84744449-87D8-F89E-F9A2-37FB36F2DB7F}"/>
                  </a:ext>
                </a:extLst>
              </p:cNvPr>
              <p:cNvSpPr txBox="1"/>
              <p:nvPr/>
            </p:nvSpPr>
            <p:spPr>
              <a:xfrm>
                <a:off x="4057169" y="6434142"/>
                <a:ext cx="45245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Krein</a:t>
                </a:r>
                <a:r>
                  <a:rPr kumimoji="1" lang="en-US" altLang="ja-JP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 and </a:t>
                </a:r>
                <a:r>
                  <a:rPr kumimoji="1" lang="en-US" altLang="ja-JP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Casttela</a:t>
                </a:r>
                <a:r>
                  <a:rPr kumimoji="1" lang="en-US" altLang="ja-JP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 , Phys. Rev. D98 (2018) 0140289. </a:t>
                </a:r>
                <a:endParaRPr kumimoji="1" lang="ja-JP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EE54F600-6F02-6283-55C8-88A6A19052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57169" y="5429960"/>
                <a:ext cx="3650867" cy="945549"/>
              </a:xfrm>
              <a:prstGeom prst="rect">
                <a:avLst/>
              </a:prstGeom>
            </p:spPr>
          </p:pic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1E785AD6-2B86-ABE5-0D2C-0F19260DD29D}"/>
                  </a:ext>
                </a:extLst>
              </p:cNvPr>
              <p:cNvSpPr/>
              <p:nvPr/>
            </p:nvSpPr>
            <p:spPr>
              <a:xfrm>
                <a:off x="1115616" y="5138301"/>
                <a:ext cx="6824602" cy="16030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CF097966-820A-3A90-AACC-414FFF35A547}"/>
                  </a:ext>
                </a:extLst>
              </p:cNvPr>
              <p:cNvSpPr txBox="1"/>
              <p:nvPr/>
            </p:nvSpPr>
            <p:spPr>
              <a:xfrm>
                <a:off x="3017747" y="4976469"/>
                <a:ext cx="3020340" cy="36738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A5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Two-pion Tail at r &gt; (2m</a:t>
                </a:r>
                <a:r>
                  <a:rPr kumimoji="1" lang="en-US" altLang="ja-JP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A5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π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A5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)</a:t>
                </a:r>
                <a:r>
                  <a:rPr kumimoji="1" lang="en-US" altLang="ja-JP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A5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-1 </a:t>
                </a:r>
              </a:p>
            </p:txBody>
          </p:sp>
          <p:sp>
            <p:nvSpPr>
              <p:cNvPr id="10" name="右矢印 9">
                <a:extLst>
                  <a:ext uri="{FF2B5EF4-FFF2-40B4-BE49-F238E27FC236}">
                    <a16:creationId xmlns:a16="http://schemas.microsoft.com/office/drawing/2014/main" id="{974A2C77-9AC0-05E5-8C3A-FB87387C1AFE}"/>
                  </a:ext>
                </a:extLst>
              </p:cNvPr>
              <p:cNvSpPr/>
              <p:nvPr/>
            </p:nvSpPr>
            <p:spPr>
              <a:xfrm>
                <a:off x="3187690" y="5697308"/>
                <a:ext cx="504056" cy="432048"/>
              </a:xfrm>
              <a:prstGeom prst="rightArrow">
                <a:avLst/>
              </a:prstGeom>
              <a:solidFill>
                <a:srgbClr val="FFFFA5"/>
              </a:solidFill>
              <a:ln>
                <a:solidFill>
                  <a:srgbClr val="FFC0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81DDFBD0-6A79-8DD3-C982-4A5574FFB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7198" y="5391948"/>
              <a:ext cx="1650029" cy="1148331"/>
            </a:xfrm>
            <a:prstGeom prst="rect">
              <a:avLst/>
            </a:prstGeom>
          </p:spPr>
        </p:pic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63F871D8-6D0F-E6DE-CB40-F6866BC3F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9" y="1770973"/>
            <a:ext cx="4312195" cy="317019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1DBD758-20EC-8970-8743-9F08BBC251BC}"/>
              </a:ext>
            </a:extLst>
          </p:cNvPr>
          <p:cNvGrpSpPr/>
          <p:nvPr/>
        </p:nvGrpSpPr>
        <p:grpSpPr>
          <a:xfrm>
            <a:off x="4643718" y="1761129"/>
            <a:ext cx="4169055" cy="3093027"/>
            <a:chOff x="4651416" y="1730045"/>
            <a:chExt cx="4169055" cy="3093027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5134BF4-AB10-EFBD-AFF9-D787A0603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1416" y="1730045"/>
              <a:ext cx="4169055" cy="3093027"/>
            </a:xfrm>
            <a:prstGeom prst="rect">
              <a:avLst/>
            </a:prstGeom>
          </p:spPr>
        </p:pic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A02B737B-1FAE-2829-B7E4-90260833F70D}"/>
                </a:ext>
              </a:extLst>
            </p:cNvPr>
            <p:cNvSpPr/>
            <p:nvPr/>
          </p:nvSpPr>
          <p:spPr>
            <a:xfrm>
              <a:off x="7151048" y="1959492"/>
              <a:ext cx="1410771" cy="958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42DCCBA5-36FB-55D4-C18B-53881C953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35" y="99541"/>
            <a:ext cx="8756299" cy="151777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AE1EC9F-B258-0C5A-A2D9-0F8BE05A6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34075"/>
            <a:ext cx="8424936" cy="82600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081C217-B929-496A-8577-2EB277D6B108}"/>
              </a:ext>
            </a:extLst>
          </p:cNvPr>
          <p:cNvGrpSpPr/>
          <p:nvPr/>
        </p:nvGrpSpPr>
        <p:grpSpPr>
          <a:xfrm>
            <a:off x="199335" y="1770973"/>
            <a:ext cx="4301228" cy="3166239"/>
            <a:chOff x="199335" y="1770973"/>
            <a:chExt cx="4301228" cy="3166239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F4AA359E-4DA6-10C4-3705-611935118560}"/>
                </a:ext>
              </a:extLst>
            </p:cNvPr>
            <p:cNvGrpSpPr/>
            <p:nvPr/>
          </p:nvGrpSpPr>
          <p:grpSpPr>
            <a:xfrm>
              <a:off x="199335" y="1770973"/>
              <a:ext cx="4301228" cy="3166239"/>
              <a:chOff x="208417" y="1692751"/>
              <a:chExt cx="4301228" cy="3166239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C4B58CB1-8326-9A85-5BF0-C9127CE11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8417" y="1692751"/>
                <a:ext cx="4301228" cy="3166239"/>
              </a:xfrm>
              <a:prstGeom prst="rect">
                <a:avLst/>
              </a:prstGeom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7C260184-F620-8FCF-1435-59446524A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90199" y="2245422"/>
                <a:ext cx="1188679" cy="713207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65F70D5-6901-E99C-9F65-4D504A7D66B5}"/>
                </a:ext>
              </a:extLst>
            </p:cNvPr>
            <p:cNvSpPr txBox="1"/>
            <p:nvPr/>
          </p:nvSpPr>
          <p:spPr>
            <a:xfrm>
              <a:off x="1229915" y="3687349"/>
              <a:ext cx="227559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ja-JP" sz="2000" dirty="0">
                  <a:solidFill>
                    <a:srgbClr val="000000"/>
                  </a:solidFill>
                  <a:latin typeface="Arial" pitchFamily="34" charset="0"/>
                  <a:ea typeface="ＭＳ Ｐゴシック" panose="020B0600070205080204" pitchFamily="34" charset="-128"/>
                </a:rPr>
                <a:t>total spin 3/2</a:t>
              </a:r>
              <a:endPara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endParaRPr>
            </a:p>
            <a:p>
              <a:r>
                <a:rPr kumimoji="0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m</a:t>
              </a:r>
              <a:r>
                <a:rPr kumimoji="0" lang="en-US" altLang="ja-JP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2" charset="2"/>
                  <a:ea typeface="ＭＳ Ｐゴシック" panose="020B0600070205080204" pitchFamily="34" charset="-128"/>
                </a:rPr>
                <a:t>p</a:t>
              </a: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=146 MeV</a:t>
              </a:r>
              <a:endParaRPr lang="ja-JP" altLang="en-US"/>
            </a:p>
          </p:txBody>
        </p:sp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509F419C-2703-7A3B-FB0B-D7C82C1699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9306" y="650971"/>
            <a:ext cx="865359" cy="957102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815E2C-B7AC-8537-64F4-DA2588AD1842}"/>
              </a:ext>
            </a:extLst>
          </p:cNvPr>
          <p:cNvSpPr txBox="1"/>
          <p:nvPr/>
        </p:nvSpPr>
        <p:spPr>
          <a:xfrm>
            <a:off x="7213642" y="1179276"/>
            <a:ext cx="868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B1FB02"/>
                </a:solidFill>
              </a:rPr>
              <a:t> </a:t>
            </a:r>
            <a:r>
              <a:rPr kumimoji="1" lang="en-US" altLang="ja-JP" sz="1400" dirty="0">
                <a:solidFill>
                  <a:srgbClr val="009900"/>
                </a:solidFill>
              </a:rPr>
              <a:t>Yan </a:t>
            </a:r>
            <a:r>
              <a:rPr kumimoji="1" lang="en-US" altLang="ja-JP" sz="1400" dirty="0" err="1">
                <a:solidFill>
                  <a:srgbClr val="009900"/>
                </a:solidFill>
              </a:rPr>
              <a:t>Lyu</a:t>
            </a:r>
            <a:endParaRPr kumimoji="1" lang="en-US" altLang="ja-JP" sz="1400" dirty="0">
              <a:solidFill>
                <a:srgbClr val="009900"/>
              </a:solidFill>
            </a:endParaRPr>
          </a:p>
          <a:p>
            <a:r>
              <a:rPr lang="en-US" altLang="ja-JP" sz="1400" dirty="0">
                <a:solidFill>
                  <a:srgbClr val="009900"/>
                </a:solidFill>
              </a:rPr>
              <a:t>(RIKEN)</a:t>
            </a:r>
            <a:endParaRPr kumimoji="1" lang="en-US" altLang="ja-JP" sz="14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735DB67-EC58-596B-83A7-1EA56BDE3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097929E-C002-A9F6-3F3F-FFD4B6AC9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80" y="1767829"/>
            <a:ext cx="6046439" cy="429615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9B479C-8C26-8908-E500-B2D954447987}"/>
              </a:ext>
            </a:extLst>
          </p:cNvPr>
          <p:cNvSpPr txBox="1"/>
          <p:nvPr/>
        </p:nvSpPr>
        <p:spPr>
          <a:xfrm>
            <a:off x="611560" y="835407"/>
            <a:ext cx="8200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73FEFF"/>
                </a:solidFill>
                <a:sym typeface="Wingdings" pitchFamily="2" charset="2"/>
              </a:rPr>
              <a:t>                           s</a:t>
            </a:r>
            <a:r>
              <a:rPr kumimoji="1" lang="en-US" altLang="ja-JP" sz="2400" dirty="0">
                <a:solidFill>
                  <a:srgbClr val="73FEFF"/>
                </a:solidFill>
                <a:sym typeface="Wingdings" pitchFamily="2" charset="2"/>
              </a:rPr>
              <a:t>pin-1/2</a:t>
            </a:r>
            <a:r>
              <a:rPr lang="en-US" altLang="ja-JP" sz="2400" dirty="0">
                <a:solidFill>
                  <a:srgbClr val="73FEFF"/>
                </a:solidFill>
                <a:sym typeface="Wingdings" pitchFamily="2" charset="2"/>
              </a:rPr>
              <a:t> </a:t>
            </a:r>
            <a:r>
              <a:rPr kumimoji="1" lang="en-US" altLang="ja-JP" sz="2400" dirty="0" err="1">
                <a:solidFill>
                  <a:srgbClr val="73FEFF"/>
                </a:solidFill>
                <a:latin typeface="Symbol" pitchFamily="2" charset="2"/>
                <a:sym typeface="Wingdings" pitchFamily="2" charset="2"/>
              </a:rPr>
              <a:t>f</a:t>
            </a:r>
            <a:r>
              <a:rPr lang="en-US" altLang="ja-JP" sz="2400" dirty="0" err="1">
                <a:solidFill>
                  <a:srgbClr val="73FEFF"/>
                </a:solidFill>
                <a:sym typeface="Wingdings" pitchFamily="2" charset="2"/>
              </a:rPr>
              <a:t>p</a:t>
            </a:r>
            <a:r>
              <a:rPr lang="en-US" altLang="ja-JP" sz="2400" dirty="0">
                <a:solidFill>
                  <a:srgbClr val="73FEFF"/>
                </a:solidFill>
                <a:sym typeface="Wingdings" pitchFamily="2" charset="2"/>
              </a:rPr>
              <a:t> interaction</a:t>
            </a:r>
            <a:endParaRPr lang="en-US" altLang="ja-JP" sz="2400" dirty="0">
              <a:solidFill>
                <a:srgbClr val="73FEFF"/>
              </a:solidFill>
            </a:endParaRPr>
          </a:p>
          <a:p>
            <a:r>
              <a:rPr lang="en-US" altLang="ja-JP" sz="2400" dirty="0">
                <a:solidFill>
                  <a:srgbClr val="73FEFF"/>
                </a:solidFill>
              </a:rPr>
              <a:t>= ALICE </a:t>
            </a:r>
            <a:r>
              <a:rPr kumimoji="1" lang="en-US" altLang="ja-JP" sz="2400" dirty="0">
                <a:solidFill>
                  <a:srgbClr val="73FEFF"/>
                </a:solidFill>
              </a:rPr>
              <a:t>data (spin-3/2 &amp; spin-1/2) - Lattice data (spin-3/2)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164EFF-F3B3-BBC0-05C0-A3B3784896ED}"/>
              </a:ext>
            </a:extLst>
          </p:cNvPr>
          <p:cNvSpPr txBox="1"/>
          <p:nvPr/>
        </p:nvSpPr>
        <p:spPr>
          <a:xfrm>
            <a:off x="1494204" y="6100341"/>
            <a:ext cx="8892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 err="1">
                <a:solidFill>
                  <a:srgbClr val="B1FB02"/>
                </a:solidFill>
                <a:effectLst/>
              </a:rPr>
              <a:t>Chizzali</a:t>
            </a:r>
            <a:r>
              <a:rPr lang="en-US" altLang="ja-JP" sz="1600" dirty="0">
                <a:solidFill>
                  <a:srgbClr val="B1FB02"/>
                </a:solidFill>
                <a:effectLst/>
              </a:rPr>
              <a:t>, </a:t>
            </a:r>
            <a:r>
              <a:rPr lang="en-US" altLang="ja-JP" sz="1600" dirty="0" err="1">
                <a:solidFill>
                  <a:srgbClr val="B1FB02"/>
                </a:solidFill>
                <a:effectLst/>
              </a:rPr>
              <a:t>Kamiya</a:t>
            </a:r>
            <a:r>
              <a:rPr lang="en-US" altLang="ja-JP" sz="1600" dirty="0">
                <a:solidFill>
                  <a:srgbClr val="B1FB02"/>
                </a:solidFill>
                <a:effectLst/>
              </a:rPr>
              <a:t>, Del Grande,  Doi, </a:t>
            </a:r>
            <a:r>
              <a:rPr lang="en-US" altLang="ja-JP" sz="1600" dirty="0">
                <a:solidFill>
                  <a:srgbClr val="B1FB02"/>
                </a:solidFill>
              </a:rPr>
              <a:t> </a:t>
            </a:r>
            <a:r>
              <a:rPr lang="en-US" altLang="ja-JP" sz="1600" dirty="0" err="1">
                <a:solidFill>
                  <a:srgbClr val="B1FB02"/>
                </a:solidFill>
                <a:effectLst/>
              </a:rPr>
              <a:t>Fabbietti</a:t>
            </a:r>
            <a:r>
              <a:rPr lang="en-US" altLang="ja-JP" sz="1600" dirty="0">
                <a:solidFill>
                  <a:srgbClr val="B1FB02"/>
                </a:solidFill>
                <a:effectLst/>
              </a:rPr>
              <a:t>,  </a:t>
            </a:r>
            <a:r>
              <a:rPr lang="en-US" altLang="ja-JP" sz="1600" dirty="0" err="1">
                <a:solidFill>
                  <a:srgbClr val="B1FB02"/>
                </a:solidFill>
                <a:effectLst/>
              </a:rPr>
              <a:t>Hatsuda</a:t>
            </a:r>
            <a:r>
              <a:rPr lang="en-US" altLang="ja-JP" sz="1600" dirty="0">
                <a:solidFill>
                  <a:srgbClr val="B1FB02"/>
                </a:solidFill>
                <a:effectLst/>
              </a:rPr>
              <a:t> and  </a:t>
            </a:r>
            <a:r>
              <a:rPr lang="en-US" altLang="ja-JP" sz="1600" dirty="0" err="1">
                <a:solidFill>
                  <a:srgbClr val="B1FB02"/>
                </a:solidFill>
                <a:effectLst/>
              </a:rPr>
              <a:t>Lyu</a:t>
            </a:r>
            <a:r>
              <a:rPr lang="en-US" altLang="ja-JP" sz="1600" dirty="0">
                <a:solidFill>
                  <a:srgbClr val="B1FB02"/>
                </a:solidFill>
                <a:effectLst/>
              </a:rPr>
              <a:t>, </a:t>
            </a:r>
          </a:p>
          <a:p>
            <a:r>
              <a:rPr lang="en-US" altLang="ja-JP" sz="1600" dirty="0" err="1">
                <a:solidFill>
                  <a:srgbClr val="B1FB02"/>
                </a:solidFill>
                <a:effectLst/>
              </a:rPr>
              <a:t>Phys.Lett</a:t>
            </a:r>
            <a:r>
              <a:rPr lang="en-US" altLang="ja-JP" sz="1600" dirty="0">
                <a:solidFill>
                  <a:srgbClr val="B1FB02"/>
                </a:solidFill>
                <a:effectLst/>
              </a:rPr>
              <a:t>. </a:t>
            </a:r>
            <a:r>
              <a:rPr lang="en-US" altLang="ja-JP" sz="1600" u="sng" dirty="0">
                <a:solidFill>
                  <a:srgbClr val="B1FB02"/>
                </a:solidFill>
                <a:effectLst/>
              </a:rPr>
              <a:t>B 848 </a:t>
            </a:r>
            <a:r>
              <a:rPr lang="en-US" altLang="ja-JP" sz="1600" dirty="0">
                <a:solidFill>
                  <a:srgbClr val="B1FB02"/>
                </a:solidFill>
                <a:effectLst/>
              </a:rPr>
              <a:t>(2024) 138358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463534C4-3E01-CFDD-1F26-B1F539A2A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234" y="237523"/>
            <a:ext cx="7095530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An attempt to combine Expt. data and Lattice data</a:t>
            </a:r>
            <a:endParaRPr kumimoji="0" lang="en-US" altLang="ja-JP" sz="24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708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D08B8CA-A4F7-CA2D-D336-2C32DA59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5647" y="3012546"/>
            <a:ext cx="2133600" cy="476250"/>
          </a:xfrm>
        </p:spPr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altLang="ja-JP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4">
                <a:extLst>
                  <a:ext uri="{FF2B5EF4-FFF2-40B4-BE49-F238E27FC236}">
                    <a16:creationId xmlns:a16="http://schemas.microsoft.com/office/drawing/2014/main" id="{A250787F-4AEF-91E7-E7D6-F4031EDD9FAE}"/>
                  </a:ext>
                </a:extLst>
              </p:cNvPr>
              <p:cNvSpPr/>
              <p:nvPr/>
            </p:nvSpPr>
            <p:spPr>
              <a:xfrm>
                <a:off x="235087" y="269862"/>
                <a:ext cx="892899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bg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What about </a:t>
                </a:r>
                <a:r>
                  <a:rPr lang="en-US" altLang="zh-CN" sz="4000" i="1" dirty="0">
                    <a:solidFill>
                      <a:schemeClr val="bg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4000" dirty="0">
                    <a:solidFill>
                      <a:schemeClr val="bg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dirty="0">
                    <a:solidFill>
                      <a:schemeClr val="bg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altLang="zh-CN" sz="4000" dirty="0">
                    <a:solidFill>
                      <a:schemeClr val="bg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 interaction ?</a:t>
                </a:r>
                <a:endParaRPr lang="zh-CN" altLang="en-US" sz="4000" dirty="0">
                  <a:solidFill>
                    <a:schemeClr val="bg1"/>
                  </a:solidFill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4">
                <a:extLst>
                  <a:ext uri="{FF2B5EF4-FFF2-40B4-BE49-F238E27FC236}">
                    <a16:creationId xmlns:a16="http://schemas.microsoft.com/office/drawing/2014/main" id="{A250787F-4AEF-91E7-E7D6-F4031EDD9F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87" y="269862"/>
                <a:ext cx="8928992" cy="707886"/>
              </a:xfrm>
              <a:prstGeom prst="rect">
                <a:avLst/>
              </a:prstGeom>
              <a:blipFill>
                <a:blip r:embed="rId2"/>
                <a:stretch>
                  <a:fillRect t="-16071" b="-357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8CFA8DE5-6B44-4F9D-C87B-99A95AC3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12" y="2060848"/>
            <a:ext cx="4182860" cy="23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スライド番号プレースホルダー 4">
            <a:extLst>
              <a:ext uri="{FF2B5EF4-FFF2-40B4-BE49-F238E27FC236}">
                <a16:creationId xmlns:a16="http://schemas.microsoft.com/office/drawing/2014/main" id="{E2ABF8D0-53E0-CAE3-78E3-09EE30E385E2}"/>
              </a:ext>
            </a:extLst>
          </p:cNvPr>
          <p:cNvSpPr txBox="1">
            <a:spLocks/>
          </p:cNvSpPr>
          <p:nvPr/>
        </p:nvSpPr>
        <p:spPr bwMode="auto">
          <a:xfrm>
            <a:off x="7004134" y="646082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BF11482-CBEB-4B38-8D0A-CF287B90BBEB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en-US" altLang="ja-JP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0AF2A07-898F-8918-74A8-A2D84D633355}"/>
                  </a:ext>
                </a:extLst>
              </p:cNvPr>
              <p:cNvSpPr txBox="1"/>
              <p:nvPr/>
            </p:nvSpPr>
            <p:spPr>
              <a:xfrm>
                <a:off x="3635438" y="4414433"/>
                <a:ext cx="187312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kumimoji="1" lang="zh-C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dirty="0">
                    <a:solidFill>
                      <a:srgbClr val="FFFF00"/>
                    </a:solidFill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endParaRPr lang="en-US" altLang="ja-JP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0AF2A07-898F-8918-74A8-A2D84D633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438" y="4414433"/>
                <a:ext cx="1873124" cy="646331"/>
              </a:xfrm>
              <a:prstGeom prst="rect">
                <a:avLst/>
              </a:prstGeom>
              <a:blipFill>
                <a:blip r:embed="rId4"/>
                <a:stretch>
                  <a:fillRect l="-1351" r="-27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7191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0C1AE44-C3CA-186E-278C-64140AB86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B65E363-5E90-4180-9E4A-A5242CD19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7" y="1706885"/>
            <a:ext cx="4286034" cy="309026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A2CCBE8-2FAF-AA30-9B0E-944AC9EFA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29713"/>
            <a:ext cx="4436643" cy="31922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28349BF-20B7-1743-A493-48B7D16F2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7" y="980728"/>
            <a:ext cx="3746996" cy="38790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20BB996-CCF7-BA94-B658-1FF488B8389F}"/>
              </a:ext>
            </a:extLst>
          </p:cNvPr>
          <p:cNvSpPr txBox="1"/>
          <p:nvPr/>
        </p:nvSpPr>
        <p:spPr>
          <a:xfrm>
            <a:off x="4596742" y="1076628"/>
            <a:ext cx="2779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B1FB02"/>
                </a:solidFill>
              </a:rPr>
              <a:t>　</a:t>
            </a:r>
            <a:r>
              <a:rPr kumimoji="1" lang="en-US" altLang="ja-JP" dirty="0">
                <a:solidFill>
                  <a:srgbClr val="B1FB02"/>
                </a:solidFill>
              </a:rPr>
              <a:t>HAL QCD Collaboration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CE5F0F8-50B0-2AAF-888A-E5B327790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7" y="162165"/>
            <a:ext cx="8637304" cy="8587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53E9679-5DC7-0497-19A6-7810497F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67946"/>
            <a:ext cx="2520280" cy="141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2907A13-1208-FCFC-C3C0-83DDEDADCEFE}"/>
                  </a:ext>
                </a:extLst>
              </p:cNvPr>
              <p:cNvSpPr txBox="1"/>
              <p:nvPr/>
            </p:nvSpPr>
            <p:spPr>
              <a:xfrm>
                <a:off x="1289812" y="6211669"/>
                <a:ext cx="187312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kumimoji="1" lang="zh-C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dirty="0">
                    <a:solidFill>
                      <a:srgbClr val="FFFF00"/>
                    </a:solidFill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endParaRPr lang="en-US" altLang="ja-JP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2907A13-1208-FCFC-C3C0-83DDEDADC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812" y="6211669"/>
                <a:ext cx="1873124" cy="646331"/>
              </a:xfrm>
              <a:prstGeom prst="rect">
                <a:avLst/>
              </a:prstGeom>
              <a:blipFill>
                <a:blip r:embed="rId7"/>
                <a:stretch>
                  <a:fillRect l="-13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6D110D71-F85B-E4A7-37EF-54439795E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5302" y="1105173"/>
            <a:ext cx="865359" cy="95710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0932D8F-2812-C434-B175-8A7BBF0A372A}"/>
              </a:ext>
            </a:extLst>
          </p:cNvPr>
          <p:cNvSpPr txBox="1"/>
          <p:nvPr/>
        </p:nvSpPr>
        <p:spPr>
          <a:xfrm>
            <a:off x="7037167" y="1663070"/>
            <a:ext cx="868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B1FB02"/>
                </a:solidFill>
              </a:rPr>
              <a:t> </a:t>
            </a:r>
            <a:r>
              <a:rPr kumimoji="1" lang="en-US" altLang="ja-JP" sz="1400" dirty="0">
                <a:solidFill>
                  <a:srgbClr val="B1FB02"/>
                </a:solidFill>
              </a:rPr>
              <a:t>Yan </a:t>
            </a:r>
            <a:r>
              <a:rPr kumimoji="1" lang="en-US" altLang="ja-JP" sz="1400" dirty="0" err="1">
                <a:solidFill>
                  <a:srgbClr val="B1FB02"/>
                </a:solidFill>
              </a:rPr>
              <a:t>Lyu</a:t>
            </a:r>
            <a:endParaRPr kumimoji="1" lang="en-US" altLang="ja-JP" sz="1400" dirty="0">
              <a:solidFill>
                <a:srgbClr val="B1FB02"/>
              </a:solidFill>
            </a:endParaRPr>
          </a:p>
          <a:p>
            <a:r>
              <a:rPr lang="en-US" altLang="ja-JP" sz="1400" dirty="0">
                <a:solidFill>
                  <a:srgbClr val="B1FB02"/>
                </a:solidFill>
              </a:rPr>
              <a:t>(RIKEN)</a:t>
            </a:r>
            <a:endParaRPr kumimoji="1" lang="en-US" altLang="ja-JP" sz="1400" dirty="0">
              <a:solidFill>
                <a:srgbClr val="B1FB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5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CE0EE09-12B9-8300-2227-2A28BD268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2280" y="6542624"/>
            <a:ext cx="2133600" cy="476250"/>
          </a:xfrm>
        </p:spPr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28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1E3D68E-35D3-3087-BEE6-55CFEF2E2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65" y="918661"/>
            <a:ext cx="7062737" cy="1908573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EB656A85-EEB2-964F-E277-734C72A6656E}"/>
              </a:ext>
            </a:extLst>
          </p:cNvPr>
          <p:cNvSpPr txBox="1"/>
          <p:nvPr/>
        </p:nvSpPr>
        <p:spPr>
          <a:xfrm rot="16200000">
            <a:off x="-569463" y="1259440"/>
            <a:ext cx="2343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2C38FFF0-4C18-EBC2-F878-8E8718E94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067" y="188119"/>
            <a:ext cx="5574356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dirty="0">
                <a:latin typeface="Arial"/>
                <a:ea typeface="ＭＳ Ｐゴシック"/>
              </a:rPr>
              <a:t>Scattering length and effective range </a:t>
            </a:r>
            <a:endParaRPr kumimoji="0" lang="en-US" altLang="ja-JP" sz="24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75B3F80-3A02-6E9E-CDA9-0A69EF2F3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00" y="4311010"/>
            <a:ext cx="7203254" cy="1223073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DF095489-2457-458B-83E2-DE477BED16CD}"/>
              </a:ext>
            </a:extLst>
          </p:cNvPr>
          <p:cNvGrpSpPr/>
          <p:nvPr/>
        </p:nvGrpSpPr>
        <p:grpSpPr>
          <a:xfrm>
            <a:off x="7243367" y="5109499"/>
            <a:ext cx="1731358" cy="1634379"/>
            <a:chOff x="6873090" y="3738837"/>
            <a:chExt cx="2166571" cy="2068956"/>
          </a:xfrm>
        </p:grpSpPr>
        <p:sp>
          <p:nvSpPr>
            <p:cNvPr id="5" name="円/楕円 4">
              <a:extLst>
                <a:ext uri="{FF2B5EF4-FFF2-40B4-BE49-F238E27FC236}">
                  <a16:creationId xmlns:a16="http://schemas.microsoft.com/office/drawing/2014/main" id="{F8162DFD-4D0A-C29C-9A2E-8733803F87B1}"/>
                </a:ext>
              </a:extLst>
            </p:cNvPr>
            <p:cNvSpPr/>
            <p:nvPr/>
          </p:nvSpPr>
          <p:spPr>
            <a:xfrm>
              <a:off x="6873090" y="3738837"/>
              <a:ext cx="2166571" cy="206895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15">
              <a:extLst>
                <a:ext uri="{FF2B5EF4-FFF2-40B4-BE49-F238E27FC236}">
                  <a16:creationId xmlns:a16="http://schemas.microsoft.com/office/drawing/2014/main" id="{BBA47C3B-9486-8037-A2D9-4D7BCE777249}"/>
                </a:ext>
              </a:extLst>
            </p:cNvPr>
            <p:cNvSpPr/>
            <p:nvPr/>
          </p:nvSpPr>
          <p:spPr>
            <a:xfrm>
              <a:off x="7787640" y="4541073"/>
              <a:ext cx="312752" cy="31231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>
              <a:extLst>
                <a:ext uri="{FF2B5EF4-FFF2-40B4-BE49-F238E27FC236}">
                  <a16:creationId xmlns:a16="http://schemas.microsoft.com/office/drawing/2014/main" id="{F3138A07-64F1-E8A0-1566-D4FB30016BED}"/>
                </a:ext>
              </a:extLst>
            </p:cNvPr>
            <p:cNvSpPr/>
            <p:nvPr/>
          </p:nvSpPr>
          <p:spPr>
            <a:xfrm>
              <a:off x="7674335" y="4700864"/>
              <a:ext cx="312752" cy="31231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0BF697AF-3B47-6188-BDB5-D60B552A9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61" y="-1487123"/>
            <a:ext cx="6344574" cy="71249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F0E92F-75AE-0035-4A6F-FFE8A0E46C4F}"/>
              </a:ext>
            </a:extLst>
          </p:cNvPr>
          <p:cNvSpPr txBox="1"/>
          <p:nvPr/>
        </p:nvSpPr>
        <p:spPr>
          <a:xfrm>
            <a:off x="1219571" y="5757412"/>
            <a:ext cx="7278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B1FB02"/>
                </a:solidFill>
                <a:effectLst/>
                <a:latin typeface="Helvetica" pitchFamily="2" charset="0"/>
              </a:rPr>
              <a:t>   </a:t>
            </a:r>
            <a:r>
              <a:rPr lang="en-US" altLang="ja-JP" dirty="0" err="1">
                <a:solidFill>
                  <a:srgbClr val="B1FB02"/>
                </a:solidFill>
                <a:effectLst/>
                <a:latin typeface="Helvetica" pitchFamily="2" charset="0"/>
              </a:rPr>
              <a:t>Krein</a:t>
            </a:r>
            <a:r>
              <a:rPr lang="en-US" altLang="ja-JP" dirty="0">
                <a:solidFill>
                  <a:srgbClr val="B1FB02"/>
                </a:solidFill>
                <a:effectLst/>
                <a:latin typeface="Helvetica" pitchFamily="2" charset="0"/>
              </a:rPr>
              <a:t>, Tsushima, Thomas, </a:t>
            </a:r>
          </a:p>
          <a:p>
            <a:r>
              <a:rPr lang="en-US" altLang="ja-JP" i="1" dirty="0">
                <a:solidFill>
                  <a:srgbClr val="B1FB02"/>
                </a:solidFill>
                <a:effectLst/>
                <a:latin typeface="Helvetica" pitchFamily="2" charset="0"/>
              </a:rPr>
              <a:t>  Nuclear-bound </a:t>
            </a:r>
            <a:r>
              <a:rPr lang="en-US" altLang="ja-JP" i="1" dirty="0" err="1">
                <a:solidFill>
                  <a:srgbClr val="B1FB02"/>
                </a:solidFill>
                <a:effectLst/>
                <a:latin typeface="Helvetica" pitchFamily="2" charset="0"/>
              </a:rPr>
              <a:t>quankonia</a:t>
            </a:r>
            <a:r>
              <a:rPr lang="en-US" altLang="ja-JP" i="1" dirty="0">
                <a:solidFill>
                  <a:srgbClr val="B1FB02"/>
                </a:solidFill>
                <a:effectLst/>
                <a:latin typeface="Helvetica" pitchFamily="2" charset="0"/>
              </a:rPr>
              <a:t> and heavy-flavor hadrons</a:t>
            </a:r>
          </a:p>
          <a:p>
            <a:r>
              <a:rPr lang="en-US" altLang="ja-JP" dirty="0">
                <a:solidFill>
                  <a:srgbClr val="B1FB02"/>
                </a:solidFill>
                <a:effectLst/>
                <a:latin typeface="Helvetica" pitchFamily="2" charset="0"/>
              </a:rPr>
              <a:t>  Prog. in Part. </a:t>
            </a:r>
            <a:r>
              <a:rPr lang="en-US" altLang="ja-JP" dirty="0" err="1">
                <a:solidFill>
                  <a:srgbClr val="B1FB02"/>
                </a:solidFill>
                <a:effectLst/>
                <a:latin typeface="Helvetica" pitchFamily="2" charset="0"/>
              </a:rPr>
              <a:t>Nucl</a:t>
            </a:r>
            <a:r>
              <a:rPr lang="en-US" altLang="ja-JP" dirty="0">
                <a:solidFill>
                  <a:srgbClr val="B1FB02"/>
                </a:solidFill>
                <a:effectLst/>
                <a:latin typeface="Helvetica" pitchFamily="2" charset="0"/>
              </a:rPr>
              <a:t>. Phys. </a:t>
            </a:r>
            <a:r>
              <a:rPr lang="en-US" altLang="ja-JP" u="sng" dirty="0">
                <a:solidFill>
                  <a:srgbClr val="B1FB02"/>
                </a:solidFill>
                <a:effectLst/>
                <a:latin typeface="Helvetica" pitchFamily="2" charset="0"/>
              </a:rPr>
              <a:t>100</a:t>
            </a:r>
            <a:r>
              <a:rPr lang="en-US" altLang="ja-JP" dirty="0">
                <a:solidFill>
                  <a:srgbClr val="B1FB02"/>
                </a:solidFill>
                <a:effectLst/>
                <a:latin typeface="Helvetica" pitchFamily="2" charset="0"/>
              </a:rPr>
              <a:t> (2018) 161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BF0AD0-2346-A77E-BB6E-00794F4E3A6B}"/>
              </a:ext>
            </a:extLst>
          </p:cNvPr>
          <p:cNvSpPr txBox="1"/>
          <p:nvPr/>
        </p:nvSpPr>
        <p:spPr>
          <a:xfrm>
            <a:off x="633271" y="592668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chemeClr val="bg1"/>
                </a:solidFill>
              </a:rPr>
              <a:t>⇔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FF6FB5F-C841-8D9C-5AAA-6B3DB12E1CF0}"/>
              </a:ext>
            </a:extLst>
          </p:cNvPr>
          <p:cNvSpPr txBox="1"/>
          <p:nvPr/>
        </p:nvSpPr>
        <p:spPr>
          <a:xfrm>
            <a:off x="959631" y="3459915"/>
            <a:ext cx="68100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dirty="0">
                <a:solidFill>
                  <a:srgbClr val="73FEFF"/>
                </a:solidFill>
                <a:latin typeface="Arial"/>
                <a:ea typeface="ＭＳ Ｐゴシック"/>
              </a:rPr>
              <a:t>J/</a:t>
            </a:r>
            <a:r>
              <a:rPr kumimoji="0" lang="en-US" altLang="ja-JP" sz="2400" dirty="0" err="1">
                <a:solidFill>
                  <a:srgbClr val="73FEFF"/>
                </a:solidFill>
                <a:latin typeface="Arial"/>
                <a:ea typeface="ＭＳ Ｐゴシック"/>
              </a:rPr>
              <a:t>ψ</a:t>
            </a:r>
            <a:r>
              <a:rPr kumimoji="0" lang="en-US" altLang="ja-JP" sz="2400" dirty="0">
                <a:solidFill>
                  <a:srgbClr val="73FEFF"/>
                </a:solidFill>
                <a:latin typeface="Arial"/>
                <a:ea typeface="ＭＳ Ｐゴシック"/>
              </a:rPr>
              <a:t> optical potential in nuclear matter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(Pauli correction necessary? </a:t>
            </a:r>
            <a:r>
              <a:rPr kumimoji="0" lang="en-US" altLang="ja-JP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itchFamily="2" charset="2"/>
              </a:rPr>
              <a:t> A. Gal (PLB &amp; NPA (2023))</a:t>
            </a:r>
            <a:endParaRPr kumimoji="0" lang="en-US" altLang="ja-JP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下矢印 9">
            <a:extLst>
              <a:ext uri="{FF2B5EF4-FFF2-40B4-BE49-F238E27FC236}">
                <a16:creationId xmlns:a16="http://schemas.microsoft.com/office/drawing/2014/main" id="{6BBEB08A-E035-4613-5A44-D71D7C3AB0E8}"/>
              </a:ext>
            </a:extLst>
          </p:cNvPr>
          <p:cNvSpPr/>
          <p:nvPr/>
        </p:nvSpPr>
        <p:spPr>
          <a:xfrm>
            <a:off x="3880938" y="2933430"/>
            <a:ext cx="769803" cy="506226"/>
          </a:xfrm>
          <a:prstGeom prst="downArrow">
            <a:avLst/>
          </a:prstGeom>
          <a:solidFill>
            <a:srgbClr val="FFD579"/>
          </a:solidFill>
          <a:ln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12686B-ABA4-6FFD-FAF1-7021DF1E0088}"/>
              </a:ext>
            </a:extLst>
          </p:cNvPr>
          <p:cNvSpPr/>
          <p:nvPr/>
        </p:nvSpPr>
        <p:spPr>
          <a:xfrm>
            <a:off x="3290825" y="1449393"/>
            <a:ext cx="1872208" cy="1218617"/>
          </a:xfrm>
          <a:prstGeom prst="rect">
            <a:avLst/>
          </a:prstGeom>
          <a:solidFill>
            <a:srgbClr val="FFFFA5">
              <a:alpha val="19531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474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3F84B09-1F82-B16D-2285-3F6C096D6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30201"/>
            <a:ext cx="2133600" cy="476250"/>
          </a:xfrm>
        </p:spPr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3CEAFB-C5AF-17B1-6615-64AD93B9A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760" y="620688"/>
            <a:ext cx="3535040" cy="265835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7823B45-580B-7EFC-916F-C6033E4FD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54" y="625078"/>
            <a:ext cx="3674667" cy="265990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30BB6B2-08C6-9F5C-2FF6-96B877EAD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19" y="3589820"/>
            <a:ext cx="8578288" cy="315956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DAE291C2-A4C6-CD52-102C-26D187E0B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23" y="58127"/>
            <a:ext cx="7162879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r>
              <a:rPr lang="en-US" altLang="ja-JP" sz="2400" dirty="0">
                <a:latin typeface="Helvetica" pitchFamily="2" charset="0"/>
              </a:rPr>
              <a:t>    “Evidence” of </a:t>
            </a:r>
            <a:r>
              <a:rPr lang="en-US" altLang="ja-JP" sz="2400" u="sng" dirty="0">
                <a:latin typeface="Helvetica" pitchFamily="2" charset="0"/>
              </a:rPr>
              <a:t>uncorrelated TPE </a:t>
            </a:r>
            <a:r>
              <a:rPr lang="en-US" altLang="ja-JP" sz="2400" dirty="0">
                <a:latin typeface="Helvetica" pitchFamily="2" charset="0"/>
              </a:rPr>
              <a:t>at long distance</a:t>
            </a:r>
            <a:endParaRPr lang="en-US" altLang="ja-JP" sz="2400" dirty="0">
              <a:effectLst/>
              <a:latin typeface="Helvetica" pitchFamily="2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68C8DA8D-6F49-2CDD-8ED0-0C6C905E0B8C}"/>
              </a:ext>
            </a:extLst>
          </p:cNvPr>
          <p:cNvGrpSpPr/>
          <p:nvPr/>
        </p:nvGrpSpPr>
        <p:grpSpPr>
          <a:xfrm>
            <a:off x="1967369" y="2154256"/>
            <a:ext cx="5053883" cy="1634784"/>
            <a:chOff x="1967369" y="2082248"/>
            <a:chExt cx="5053883" cy="1634784"/>
          </a:xfrm>
        </p:grpSpPr>
        <p:sp>
          <p:nvSpPr>
            <p:cNvPr id="18" name="下矢印 17">
              <a:extLst>
                <a:ext uri="{FF2B5EF4-FFF2-40B4-BE49-F238E27FC236}">
                  <a16:creationId xmlns:a16="http://schemas.microsoft.com/office/drawing/2014/main" id="{843B4517-5568-195A-AB69-7046B0A1DF68}"/>
                </a:ext>
              </a:extLst>
            </p:cNvPr>
            <p:cNvSpPr/>
            <p:nvPr/>
          </p:nvSpPr>
          <p:spPr>
            <a:xfrm>
              <a:off x="2051720" y="3318592"/>
              <a:ext cx="936104" cy="398440"/>
            </a:xfrm>
            <a:prstGeom prst="downArrow">
              <a:avLst/>
            </a:prstGeom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下矢印 18">
              <a:extLst>
                <a:ext uri="{FF2B5EF4-FFF2-40B4-BE49-F238E27FC236}">
                  <a16:creationId xmlns:a16="http://schemas.microsoft.com/office/drawing/2014/main" id="{92B4657B-1C9B-20A6-D410-19FC034FB811}"/>
                </a:ext>
              </a:extLst>
            </p:cNvPr>
            <p:cNvSpPr/>
            <p:nvPr/>
          </p:nvSpPr>
          <p:spPr>
            <a:xfrm>
              <a:off x="6085148" y="3318592"/>
              <a:ext cx="936104" cy="398440"/>
            </a:xfrm>
            <a:prstGeom prst="downArrow">
              <a:avLst/>
            </a:prstGeom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1E4E459F-810C-37BF-3E36-935AE7C95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7369" y="2082248"/>
              <a:ext cx="4997576" cy="1274744"/>
            </a:xfrm>
            <a:prstGeom prst="rect">
              <a:avLst/>
            </a:prstGeom>
            <a:ln w="57150">
              <a:solidFill>
                <a:srgbClr val="0066FF"/>
              </a:solidFill>
            </a:ln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2925AD-EC55-689F-8061-169C8476886D}"/>
              </a:ext>
            </a:extLst>
          </p:cNvPr>
          <p:cNvSpPr txBox="1"/>
          <p:nvPr/>
        </p:nvSpPr>
        <p:spPr>
          <a:xfrm>
            <a:off x="2400741" y="1311392"/>
            <a:ext cx="740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0066FF"/>
                </a:solidFill>
                <a:latin typeface="Symbol" pitchFamily="2" charset="2"/>
              </a:rPr>
              <a:t> </a:t>
            </a:r>
            <a:r>
              <a:rPr kumimoji="1" lang="en-US" altLang="ja-JP" sz="3200" dirty="0" err="1">
                <a:solidFill>
                  <a:srgbClr val="0066FF"/>
                </a:solidFill>
                <a:latin typeface="Symbol" pitchFamily="2" charset="2"/>
              </a:rPr>
              <a:t>f</a:t>
            </a:r>
            <a:r>
              <a:rPr kumimoji="1" lang="en-US" altLang="ja-JP" sz="3200" dirty="0" err="1">
                <a:solidFill>
                  <a:srgbClr val="0066FF"/>
                </a:solidFill>
              </a:rPr>
              <a:t>p</a:t>
            </a:r>
            <a:endParaRPr kumimoji="1" lang="ja-JP" altLang="en-US" sz="3200">
              <a:solidFill>
                <a:srgbClr val="0066FF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B7810EE-1460-4AEF-2D8D-19517D8D381C}"/>
              </a:ext>
            </a:extLst>
          </p:cNvPr>
          <p:cNvSpPr txBox="1"/>
          <p:nvPr/>
        </p:nvSpPr>
        <p:spPr>
          <a:xfrm>
            <a:off x="7394999" y="1344058"/>
            <a:ext cx="10839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0066FF"/>
                </a:solidFill>
                <a:latin typeface="Symbol" pitchFamily="2" charset="2"/>
              </a:rPr>
              <a:t> </a:t>
            </a:r>
            <a:r>
              <a:rPr kumimoji="1" lang="en-US" altLang="ja-JP" sz="2400" dirty="0">
                <a:solidFill>
                  <a:srgbClr val="0066FF"/>
                </a:solidFill>
              </a:rPr>
              <a:t>J/</a:t>
            </a:r>
            <a:r>
              <a:rPr kumimoji="1" lang="en-US" altLang="ja-JP" sz="2400" dirty="0" err="1">
                <a:solidFill>
                  <a:srgbClr val="0066FF"/>
                </a:solidFill>
              </a:rPr>
              <a:t>ψ</a:t>
            </a:r>
            <a:r>
              <a:rPr kumimoji="1" lang="en-US" altLang="ja-JP" sz="2400" dirty="0">
                <a:solidFill>
                  <a:srgbClr val="0066FF"/>
                </a:solidFill>
              </a:rPr>
              <a:t>-N</a:t>
            </a:r>
          </a:p>
          <a:p>
            <a:r>
              <a:rPr lang="en-US" altLang="ja-JP" sz="2400" dirty="0">
                <a:solidFill>
                  <a:srgbClr val="0066FF"/>
                </a:solidFill>
              </a:rPr>
              <a:t>  </a:t>
            </a:r>
            <a:r>
              <a:rPr lang="en-US" altLang="ja-JP" sz="2400" dirty="0" err="1">
                <a:solidFill>
                  <a:srgbClr val="0066FF"/>
                </a:solidFill>
              </a:rPr>
              <a:t>η</a:t>
            </a:r>
            <a:r>
              <a:rPr lang="en-US" altLang="ja-JP" sz="2400" baseline="-25000" dirty="0" err="1">
                <a:solidFill>
                  <a:srgbClr val="0066FF"/>
                </a:solidFill>
              </a:rPr>
              <a:t>c</a:t>
            </a:r>
            <a:r>
              <a:rPr lang="en-US" altLang="ja-JP" sz="2400" dirty="0">
                <a:solidFill>
                  <a:srgbClr val="0066FF"/>
                </a:solidFill>
              </a:rPr>
              <a:t>-N</a:t>
            </a:r>
            <a:endParaRPr kumimoji="1" lang="ja-JP" altLang="en-US" sz="2400">
              <a:solidFill>
                <a:srgbClr val="0066FF"/>
              </a:solidFill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5FD38E50-D5B1-CC4E-0F46-B6CBFF0EA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741" y="4704765"/>
            <a:ext cx="1528078" cy="92967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50D7F6F-733D-572F-F9DC-51FF0F9AF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8896" y="4635267"/>
            <a:ext cx="1528078" cy="92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8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31"/>
          <p:cNvSpPr>
            <a:spLocks noChangeArrowheads="1"/>
          </p:cNvSpPr>
          <p:nvPr/>
        </p:nvSpPr>
        <p:spPr bwMode="auto">
          <a:xfrm>
            <a:off x="405312" y="329497"/>
            <a:ext cx="7165950" cy="4304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LQCD </a:t>
            </a:r>
            <a:r>
              <a:rPr lang="en-US" altLang="ja-JP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(since 1974)  </a:t>
            </a:r>
            <a:r>
              <a:rPr lang="en-US" altLang="ja-JP" sz="2400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: Ab initio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t> </a:t>
            </a:r>
            <a:r>
              <a:rPr lang="en-US" altLang="ja-JP" sz="2400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approach to solve QCD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744230" y="2907046"/>
            <a:ext cx="3714750" cy="3154361"/>
            <a:chOff x="2411760" y="1223614"/>
            <a:chExt cx="3714750" cy="3154361"/>
          </a:xfrm>
        </p:grpSpPr>
        <p:grpSp>
          <p:nvGrpSpPr>
            <p:cNvPr id="101" name="Group 106"/>
            <p:cNvGrpSpPr>
              <a:grpSpLocks/>
            </p:cNvGrpSpPr>
            <p:nvPr/>
          </p:nvGrpSpPr>
          <p:grpSpPr bwMode="auto">
            <a:xfrm>
              <a:off x="2732434" y="1223614"/>
              <a:ext cx="3394076" cy="563563"/>
              <a:chOff x="31" y="3328"/>
              <a:chExt cx="2138" cy="355"/>
            </a:xfrm>
          </p:grpSpPr>
          <p:grpSp>
            <p:nvGrpSpPr>
              <p:cNvPr id="102" name="Group 89"/>
              <p:cNvGrpSpPr>
                <a:grpSpLocks/>
              </p:cNvGrpSpPr>
              <p:nvPr/>
            </p:nvGrpSpPr>
            <p:grpSpPr bwMode="auto">
              <a:xfrm>
                <a:off x="31" y="3328"/>
                <a:ext cx="751" cy="349"/>
                <a:chOff x="31" y="3328"/>
                <a:chExt cx="751" cy="349"/>
              </a:xfrm>
            </p:grpSpPr>
            <p:sp>
              <p:nvSpPr>
                <p:cNvPr id="106" name="Line 83"/>
                <p:cNvSpPr>
                  <a:spLocks noChangeShapeType="1"/>
                </p:cNvSpPr>
                <p:nvPr/>
              </p:nvSpPr>
              <p:spPr bwMode="auto">
                <a:xfrm>
                  <a:off x="647" y="3493"/>
                  <a:ext cx="135" cy="184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09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31" y="3328"/>
                  <a:ext cx="686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+mn-cs"/>
                    </a:rPr>
                    <a:t> </a:t>
                  </a:r>
                  <a:r>
                    <a:rPr kumimoji="0" lang="en-US" altLang="ja-JP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+mn-cs"/>
                    </a:rPr>
                    <a:t>quarks </a:t>
                  </a:r>
                </a:p>
              </p:txBody>
            </p:sp>
          </p:grpSp>
          <p:grpSp>
            <p:nvGrpSpPr>
              <p:cNvPr id="103" name="Group 90"/>
              <p:cNvGrpSpPr>
                <a:grpSpLocks/>
              </p:cNvGrpSpPr>
              <p:nvPr/>
            </p:nvGrpSpPr>
            <p:grpSpPr bwMode="auto">
              <a:xfrm>
                <a:off x="1457" y="3338"/>
                <a:ext cx="712" cy="345"/>
                <a:chOff x="1457" y="3338"/>
                <a:chExt cx="712" cy="345"/>
              </a:xfrm>
            </p:grpSpPr>
            <p:sp>
              <p:nvSpPr>
                <p:cNvPr id="104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1457" y="3466"/>
                  <a:ext cx="119" cy="217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05" name="Text Box 86"/>
                <p:cNvSpPr txBox="1">
                  <a:spLocks noChangeArrowheads="1"/>
                </p:cNvSpPr>
                <p:nvPr/>
              </p:nvSpPr>
              <p:spPr bwMode="auto">
                <a:xfrm>
                  <a:off x="1576" y="3338"/>
                  <a:ext cx="593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+mn-cs"/>
                    </a:rPr>
                    <a:t>gluons</a:t>
                  </a:r>
                  <a:endParaRPr kumimoji="0" lang="en-US" altLang="ja-JP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</p:grpSp>
        <p:grpSp>
          <p:nvGrpSpPr>
            <p:cNvPr id="111" name="グループ化 30"/>
            <p:cNvGrpSpPr>
              <a:grpSpLocks/>
            </p:cNvGrpSpPr>
            <p:nvPr/>
          </p:nvGrpSpPr>
          <p:grpSpPr bwMode="auto">
            <a:xfrm>
              <a:off x="2411760" y="1772887"/>
              <a:ext cx="3171825" cy="2605088"/>
              <a:chOff x="557215" y="1571625"/>
              <a:chExt cx="3171823" cy="2605088"/>
            </a:xfrm>
          </p:grpSpPr>
          <p:pic>
            <p:nvPicPr>
              <p:cNvPr id="112" name="Picture 19" descr="C:\Users\Hatsuda\Desktop\panic2011\Lattice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5850" y="1571625"/>
                <a:ext cx="2643188" cy="2605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3" name="直線矢印コネクタ 63"/>
              <p:cNvCxnSpPr>
                <a:cxnSpLocks noChangeShapeType="1"/>
              </p:cNvCxnSpPr>
              <p:nvPr/>
            </p:nvCxnSpPr>
            <p:spPr bwMode="auto">
              <a:xfrm rot="5400000">
                <a:off x="-22225" y="3249613"/>
                <a:ext cx="1785937" cy="1588"/>
              </a:xfrm>
              <a:prstGeom prst="straightConnector1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6" name="直線矢印コネクタ 64"/>
              <p:cNvCxnSpPr>
                <a:cxnSpLocks noChangeShapeType="1"/>
              </p:cNvCxnSpPr>
              <p:nvPr/>
            </p:nvCxnSpPr>
            <p:spPr bwMode="auto">
              <a:xfrm rot="10800000" flipV="1">
                <a:off x="862013" y="2081213"/>
                <a:ext cx="223837" cy="204787"/>
              </a:xfrm>
              <a:prstGeom prst="straightConnector1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7" name="テキスト ボックス 67"/>
              <p:cNvSpPr txBox="1">
                <a:spLocks noChangeArrowheads="1"/>
              </p:cNvSpPr>
              <p:nvPr/>
            </p:nvSpPr>
            <p:spPr bwMode="auto">
              <a:xfrm>
                <a:off x="557215" y="3071813"/>
                <a:ext cx="30003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L</a:t>
                </a: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8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693741" y="1877999"/>
                <a:ext cx="306388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a</a:t>
                </a: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" name="テキスト ボックス 74"/>
              <p:cNvSpPr txBox="1">
                <a:spLocks noChangeArrowheads="1"/>
              </p:cNvSpPr>
              <p:nvPr/>
            </p:nvSpPr>
            <p:spPr bwMode="auto">
              <a:xfrm>
                <a:off x="1701800" y="2571750"/>
                <a:ext cx="1342290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4-dim.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Euclidean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Lattice</a:t>
                </a:r>
                <a:endParaRPr kumimoji="1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0" name="円/楕円 31"/>
            <p:cNvSpPr>
              <a:spLocks noChangeArrowheads="1"/>
            </p:cNvSpPr>
            <p:nvPr/>
          </p:nvSpPr>
          <p:spPr bwMode="auto">
            <a:xfrm>
              <a:off x="3869085" y="1734787"/>
              <a:ext cx="128587" cy="12858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21" name="直線コネクタ 33"/>
            <p:cNvCxnSpPr>
              <a:cxnSpLocks noChangeShapeType="1"/>
            </p:cNvCxnSpPr>
            <p:nvPr/>
          </p:nvCxnSpPr>
          <p:spPr bwMode="auto">
            <a:xfrm>
              <a:off x="4869210" y="1806225"/>
              <a:ext cx="214312" cy="0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4" name="テキスト ボックス 105"/>
          <p:cNvSpPr txBox="1">
            <a:spLocks noChangeArrowheads="1"/>
          </p:cNvSpPr>
          <p:nvPr/>
        </p:nvSpPr>
        <p:spPr bwMode="auto">
          <a:xfrm>
            <a:off x="7087803" y="971436"/>
            <a:ext cx="13006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K. Wilson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8B12CDE-7FB5-7854-B7C6-C69C3E9ED556}"/>
              </a:ext>
            </a:extLst>
          </p:cNvPr>
          <p:cNvGrpSpPr/>
          <p:nvPr/>
        </p:nvGrpSpPr>
        <p:grpSpPr>
          <a:xfrm>
            <a:off x="4844745" y="3514799"/>
            <a:ext cx="3035879" cy="2516881"/>
            <a:chOff x="5130292" y="1666106"/>
            <a:chExt cx="3035879" cy="2516881"/>
          </a:xfrm>
        </p:grpSpPr>
        <p:pic>
          <p:nvPicPr>
            <p:cNvPr id="27" name="図 26" descr="leinweber_su3b600s24t36cool30action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292" y="1666106"/>
              <a:ext cx="3035879" cy="2267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E5BEB95B-9966-7883-C3CB-3D33255E2B0F}"/>
                </a:ext>
              </a:extLst>
            </p:cNvPr>
            <p:cNvSpPr/>
            <p:nvPr/>
          </p:nvSpPr>
          <p:spPr>
            <a:xfrm>
              <a:off x="6328457" y="3905988"/>
              <a:ext cx="182477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dirty="0">
                  <a:solidFill>
                    <a:srgbClr val="B1FB02"/>
                  </a:solidFill>
                  <a:latin typeface="Arial"/>
                  <a:ea typeface="ＭＳ Ｐゴシック"/>
                </a:rPr>
                <a:t>b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y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D.Leinwebe</a:t>
              </a:r>
              <a:r>
                <a:rPr lang="en-US" altLang="ja-JP" sz="1200" dirty="0">
                  <a:solidFill>
                    <a:srgbClr val="B1FB02"/>
                  </a:solidFill>
                  <a:latin typeface="Arial"/>
                  <a:ea typeface="ＭＳ Ｐゴシック"/>
                </a:rPr>
                <a:t>r</a:t>
              </a: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DDDC3EF-CECE-E290-342D-A412A9F80CA9}"/>
              </a:ext>
            </a:extLst>
          </p:cNvPr>
          <p:cNvGrpSpPr/>
          <p:nvPr/>
        </p:nvGrpSpPr>
        <p:grpSpPr>
          <a:xfrm>
            <a:off x="467544" y="1484784"/>
            <a:ext cx="7781250" cy="863632"/>
            <a:chOff x="467544" y="1484784"/>
            <a:chExt cx="7781250" cy="863632"/>
          </a:xfrm>
        </p:grpSpPr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F3C29FBC-508F-E6BA-96A9-7FEA6EF2D9A2}"/>
                </a:ext>
              </a:extLst>
            </p:cNvPr>
            <p:cNvSpPr/>
            <p:nvPr/>
          </p:nvSpPr>
          <p:spPr>
            <a:xfrm>
              <a:off x="467544" y="1484784"/>
              <a:ext cx="7781250" cy="863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EBDE06B3-C59A-D4BF-7583-33202F5C92F5}"/>
                </a:ext>
              </a:extLst>
            </p:cNvPr>
            <p:cNvGrpSpPr/>
            <p:nvPr/>
          </p:nvGrpSpPr>
          <p:grpSpPr>
            <a:xfrm>
              <a:off x="585319" y="1556792"/>
              <a:ext cx="7485615" cy="683762"/>
              <a:chOff x="614777" y="4602168"/>
              <a:chExt cx="7485615" cy="683762"/>
            </a:xfrm>
          </p:grpSpPr>
          <p:pic>
            <p:nvPicPr>
              <p:cNvPr id="29" name="Picture 4" descr="\begin{eqnarray}&#13;&#10;&#13;&#10;\textcolor[rgb]{1,1,1}{ &#13;&#10;= \int [dU] e^{-S_{\rm eff}(U)}  &#13;&#10;} \nonumber&#13;&#10;&#13;&#10;\end{eqnarray}&#13;&#10;">
                <a:extLst>
                  <a:ext uri="{FF2B5EF4-FFF2-40B4-BE49-F238E27FC236}">
                    <a16:creationId xmlns:a16="http://schemas.microsoft.com/office/drawing/2014/main" id="{C9F22E08-FA8D-2C2F-54AB-8888211C97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3266" y="4746778"/>
                <a:ext cx="2097126" cy="359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6" descr="\begin{eqnarray}&#13;&#10;\textcolor[rgb]{1,1,1}{&#13;&#10;Z_{\rm QCD} = \int [dU][dqd\bar{q}] e^{-[S_{\rm glue}(U)+ \bar{q}F(U)q]}}   \nonumber &#13;&#10;\end{eqnarray}&#13;&#10;">
                <a:extLst>
                  <a:ext uri="{FF2B5EF4-FFF2-40B4-BE49-F238E27FC236}">
                    <a16:creationId xmlns:a16="http://schemas.microsoft.com/office/drawing/2014/main" id="{0BBAE20B-C350-0938-8F96-FF7A327817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777" y="4602168"/>
                <a:ext cx="5176007" cy="683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5F10C8-AD2D-9645-FB42-10F1F50BA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134" y="6460823"/>
            <a:ext cx="2133600" cy="476250"/>
          </a:xfrm>
        </p:spPr>
        <p:txBody>
          <a:bodyPr/>
          <a:lstStyle/>
          <a:p>
            <a:pPr>
              <a:defRPr/>
            </a:pPr>
            <a:fld id="{7BF11482-CBEB-4B38-8D0A-CF287B90BBEB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DC1EC84-4609-4563-347E-2B37BF932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793" y="0"/>
            <a:ext cx="895207" cy="12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1218A76-A775-265F-DF7E-732C6E4610DD}"/>
              </a:ext>
            </a:extLst>
          </p:cNvPr>
          <p:cNvGrpSpPr/>
          <p:nvPr/>
        </p:nvGrpSpPr>
        <p:grpSpPr>
          <a:xfrm>
            <a:off x="91577" y="2698274"/>
            <a:ext cx="9011546" cy="4006214"/>
            <a:chOff x="30066" y="2517285"/>
            <a:chExt cx="9011546" cy="4006214"/>
          </a:xfrm>
          <a:solidFill>
            <a:schemeClr val="tx1"/>
          </a:solidFill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EBBA53E-0F3D-709C-CDF5-2FDACDB05F75}"/>
                </a:ext>
              </a:extLst>
            </p:cNvPr>
            <p:cNvSpPr/>
            <p:nvPr/>
          </p:nvSpPr>
          <p:spPr>
            <a:xfrm>
              <a:off x="30066" y="2517285"/>
              <a:ext cx="9011546" cy="40062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5B2A997-65C6-BDA8-4E41-B9F196D08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815" y="4175590"/>
              <a:ext cx="2909446" cy="1939630"/>
            </a:xfrm>
            <a:prstGeom prst="rect">
              <a:avLst/>
            </a:prstGeom>
            <a:grpFill/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301385C5-7249-E388-36FE-5CC358861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0" y="2729188"/>
              <a:ext cx="5342831" cy="3488070"/>
            </a:xfrm>
            <a:prstGeom prst="rect">
              <a:avLst/>
            </a:prstGeom>
            <a:grpFill/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7CF614B-3E00-65A6-844D-1F120C8DC520}"/>
                </a:ext>
              </a:extLst>
            </p:cNvPr>
            <p:cNvSpPr txBox="1"/>
            <p:nvPr/>
          </p:nvSpPr>
          <p:spPr>
            <a:xfrm>
              <a:off x="5510963" y="2843064"/>
              <a:ext cx="3486852" cy="101566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</a:rPr>
                <a:t>     (2+1)-flavor QCD on </a:t>
              </a:r>
            </a:p>
            <a:p>
              <a:r>
                <a:rPr lang="en-US" altLang="ja-JP" sz="2000" dirty="0">
                  <a:solidFill>
                    <a:schemeClr val="bg1"/>
                  </a:solidFill>
                </a:rPr>
                <a:t>FUGAKU@RIKEN </a:t>
              </a:r>
              <a:r>
                <a:rPr lang="en-US" altLang="ja-JP" sz="1600" dirty="0">
                  <a:solidFill>
                    <a:schemeClr val="bg1"/>
                  </a:solidFill>
                </a:rPr>
                <a:t>(440PFlops)</a:t>
              </a:r>
            </a:p>
            <a:p>
              <a:r>
                <a:rPr lang="en-US" altLang="ja-JP" sz="2000" dirty="0">
                  <a:solidFill>
                    <a:schemeClr val="bg1"/>
                  </a:solidFill>
                </a:rPr>
                <a:t> </a:t>
              </a:r>
              <a:r>
                <a:rPr kumimoji="1" lang="en-US" altLang="ja-JP" sz="2000" dirty="0">
                  <a:solidFill>
                    <a:srgbClr val="FFFF00"/>
                  </a:solidFill>
                </a:rPr>
                <a:t>m</a:t>
              </a:r>
              <a:r>
                <a:rPr lang="en-US" altLang="ja-JP" sz="2000" baseline="-25000" dirty="0">
                  <a:solidFill>
                    <a:srgbClr val="FFFF00"/>
                  </a:solidFill>
                </a:rPr>
                <a:t>π</a:t>
              </a:r>
              <a:r>
                <a:rPr lang="en-US" altLang="ja-JP" sz="2000" dirty="0">
                  <a:solidFill>
                    <a:srgbClr val="FFFF00"/>
                  </a:solidFill>
                </a:rPr>
                <a:t>=137.1 MeV, </a:t>
              </a:r>
              <a:r>
                <a:rPr kumimoji="1" lang="en-US" altLang="ja-JP" sz="2000" dirty="0">
                  <a:solidFill>
                    <a:srgbClr val="FFFF00"/>
                  </a:solidFill>
                </a:rPr>
                <a:t>L=8.1 </a:t>
              </a:r>
              <a:r>
                <a:rPr kumimoji="1" lang="en-US" altLang="ja-JP" sz="2000" dirty="0" err="1">
                  <a:solidFill>
                    <a:srgbClr val="FFFF00"/>
                  </a:solidFill>
                </a:rPr>
                <a:t>fm</a:t>
              </a:r>
              <a:r>
                <a:rPr kumimoji="1" lang="en-US" altLang="ja-JP" sz="2000" dirty="0">
                  <a:solidFill>
                    <a:srgbClr val="FFFF00"/>
                  </a:solidFill>
                </a:rPr>
                <a:t> </a:t>
              </a:r>
              <a:endParaRPr kumimoji="1" lang="ja-JP" altLang="en-US" sz="20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482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8">
            <a:extLst>
              <a:ext uri="{FF2B5EF4-FFF2-40B4-BE49-F238E27FC236}">
                <a16:creationId xmlns:a16="http://schemas.microsoft.com/office/drawing/2014/main" id="{4DAE2EAF-768E-8343-A026-C90135934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2984" y="104899"/>
            <a:ext cx="1679297" cy="412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Summary</a:t>
            </a:r>
            <a:endParaRPr kumimoji="0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D147D0C-9AC2-F033-C0D9-8ED19DC0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536" y="3154058"/>
            <a:ext cx="7298804" cy="3113793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1878DD3-8E75-4B4C-2103-737B6AAE204F}"/>
              </a:ext>
            </a:extLst>
          </p:cNvPr>
          <p:cNvGrpSpPr/>
          <p:nvPr/>
        </p:nvGrpSpPr>
        <p:grpSpPr>
          <a:xfrm>
            <a:off x="64304" y="523723"/>
            <a:ext cx="8752653" cy="1938992"/>
            <a:chOff x="64304" y="523723"/>
            <a:chExt cx="8752653" cy="193899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5B11BCF4-AD81-BEF0-C6E2-C65A63BEBD5E}"/>
                </a:ext>
              </a:extLst>
            </p:cNvPr>
            <p:cNvSpPr/>
            <p:nvPr/>
          </p:nvSpPr>
          <p:spPr>
            <a:xfrm>
              <a:off x="103865" y="698417"/>
              <a:ext cx="8713092" cy="154607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610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4192D99-E0A0-8604-59C8-417D20D24B7E}"/>
                </a:ext>
              </a:extLst>
            </p:cNvPr>
            <p:cNvSpPr txBox="1"/>
            <p:nvPr/>
          </p:nvSpPr>
          <p:spPr>
            <a:xfrm>
              <a:off x="64304" y="753401"/>
              <a:ext cx="25039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 </a:t>
              </a:r>
              <a:endPara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テキスト ボックス 3">
                  <a:extLst>
                    <a:ext uri="{FF2B5EF4-FFF2-40B4-BE49-F238E27FC236}">
                      <a16:creationId xmlns:a16="http://schemas.microsoft.com/office/drawing/2014/main" id="{EB49B7FB-1726-BCD6-919C-9BE5DAB57FF9}"/>
                    </a:ext>
                  </a:extLst>
                </p:cNvPr>
                <p:cNvSpPr txBox="1"/>
                <p:nvPr/>
              </p:nvSpPr>
              <p:spPr>
                <a:xfrm>
                  <a:off x="189499" y="523723"/>
                  <a:ext cx="8271816" cy="19389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R="0" lvl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endParaRPr lang="en-US" altLang="ja-JP" sz="2000" dirty="0">
                    <a:solidFill>
                      <a:srgbClr val="B1FB02"/>
                    </a:solidFill>
                    <a:latin typeface="Arial" panose="020B0604020202020204" pitchFamily="34" charset="0"/>
                    <a:ea typeface="游ゴシック" panose="020B0400000000000000" pitchFamily="34" charset="-128"/>
                    <a:cs typeface="Arial" panose="020B0604020202020204" pitchFamily="34" charset="0"/>
                  </a:endParaRPr>
                </a:p>
                <a:p>
                  <a:pPr marR="0" lvl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lang="en-US" altLang="ja-JP" sz="2000" dirty="0">
                      <a:solidFill>
                        <a:srgbClr val="FFFF00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20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Hadron-hadron int. from LQCD </a:t>
                  </a:r>
                  <a:r>
                    <a:rPr lang="en-US" altLang="ja-JP" sz="2000" dirty="0">
                      <a:solidFill>
                        <a:srgbClr val="FF99FF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near the physical pion mass (146 MeV)</a:t>
                  </a:r>
                </a:p>
                <a:p>
                  <a:pPr marR="0" lvl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lang="en-US" altLang="ja-JP" sz="2000" dirty="0">
                      <a:solidFill>
                        <a:srgbClr val="FFFF00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            </a:t>
                  </a:r>
                  <a:r>
                    <a:rPr lang="en-US" altLang="ja-JP" sz="20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opens the door to the </a:t>
                  </a:r>
                  <a:r>
                    <a:rPr lang="en-US" altLang="ja-JP" sz="2000" dirty="0">
                      <a:solidFill>
                        <a:srgbClr val="FF99FF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“coevolution” of LQCD and Expt.</a:t>
                  </a:r>
                </a:p>
                <a:p>
                  <a:pPr marR="0" lvl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lang="en-US" altLang="ja-JP" sz="20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                                             (examples)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rPr>
                    <a:t>            BB:  </a:t>
                  </a:r>
                  <a:r>
                    <a:rPr kumimoji="1" lang="en-US" altLang="ja-JP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Symbol" pitchFamily="2" charset="2"/>
                      <a:ea typeface="ＭＳ Ｐゴシック"/>
                      <a:cs typeface="+mn-cs"/>
                    </a:rPr>
                    <a:t>LL-NX,  NW, WW,   </a:t>
                  </a:r>
                  <a:r>
                    <a:rPr kumimoji="1" lang="en-US" altLang="ja-JP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rPr>
                    <a:t>MM:  </a:t>
                  </a:r>
                  <a:r>
                    <a:rPr kumimoji="1" lang="en-US" altLang="ja-JP" sz="2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  <a:sym typeface="Wingdings" pitchFamily="2" charset="2"/>
                    </a:rPr>
                    <a:t>T</a:t>
                  </a:r>
                  <a:r>
                    <a:rPr kumimoji="1" lang="en-US" altLang="ja-JP" sz="2000" b="0" i="0" u="none" strike="noStrike" kern="1200" cap="none" spc="0" normalizeH="0" baseline="-2500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  <a:sym typeface="Wingdings" pitchFamily="2" charset="2"/>
                    </a:rPr>
                    <a:t>cc</a:t>
                  </a:r>
                  <a:r>
                    <a:rPr kumimoji="1" lang="en-US" altLang="ja-JP" sz="20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  <a:sym typeface="Wingdings" pitchFamily="2" charset="2"/>
                    </a:rPr>
                    <a:t>+</a:t>
                  </a:r>
                  <a:r>
                    <a:rPr kumimoji="1" lang="en-US" altLang="ja-JP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  <a:sym typeface="Wingdings" pitchFamily="2" charset="2"/>
                    </a:rPr>
                    <a:t> ,</a:t>
                  </a:r>
                  <a:r>
                    <a:rPr kumimoji="1" lang="en-US" altLang="ja-JP" sz="2000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  <a:sym typeface="Wingdings" pitchFamily="2" charset="2"/>
                    </a:rPr>
                    <a:t>  </a:t>
                  </a:r>
                  <a:r>
                    <a:rPr kumimoji="1" lang="en-US" altLang="ja-JP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  <a:sym typeface="Wingdings" pitchFamily="2" charset="2"/>
                    </a:rPr>
                    <a:t>MB:   </a:t>
                  </a:r>
                  <a14:m>
                    <m:oMath xmlns:m="http://schemas.openxmlformats.org/officeDocument/2006/math">
                      <m:r>
                        <a:rPr kumimoji="1" lang="en-US" altLang="zh-CN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kumimoji="1" lang="en-US" altLang="zh-CN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</m:oMath>
                  </a14:m>
                  <a:r>
                    <a:rPr kumimoji="1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kumimoji="1" lang="en-US" altLang="zh-CN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𝑁</m:t>
                      </m:r>
                    </m:oMath>
                  </a14:m>
                  <a:r>
                    <a:rPr kumimoji="1" lang="en-US" altLang="zh-CN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kumimoji="1" lang="en-US" altLang="zh-CN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</m:oMath>
                  </a14:m>
                  <a:r>
                    <a:rPr kumimoji="1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kumimoji="1" lang="en-US" altLang="zh-CN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𝑁</m:t>
                      </m:r>
                    </m:oMath>
                  </a14:m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ja-JP" sz="2000" dirty="0">
                      <a:solidFill>
                        <a:srgbClr val="FFFF00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  </a:t>
                  </a:r>
                  <a:endParaRPr kumimoji="1" lang="en-US" altLang="ja-JP" sz="200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34" charset="-128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テキスト ボックス 3">
                  <a:extLst>
                    <a:ext uri="{FF2B5EF4-FFF2-40B4-BE49-F238E27FC236}">
                      <a16:creationId xmlns:a16="http://schemas.microsoft.com/office/drawing/2014/main" id="{EB49B7FB-1726-BCD6-919C-9BE5DAB57F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499" y="523723"/>
                  <a:ext cx="8271816" cy="193899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3DB227D-8C68-7E8D-38B6-34B2E06EC5FD}"/>
              </a:ext>
            </a:extLst>
          </p:cNvPr>
          <p:cNvGrpSpPr/>
          <p:nvPr/>
        </p:nvGrpSpPr>
        <p:grpSpPr>
          <a:xfrm>
            <a:off x="189499" y="3926001"/>
            <a:ext cx="9567573" cy="2873426"/>
            <a:chOff x="189499" y="3926001"/>
            <a:chExt cx="9567573" cy="2873426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4EB6AD6F-C8C5-0206-726C-DD165FE7B2DC}"/>
                </a:ext>
              </a:extLst>
            </p:cNvPr>
            <p:cNvGrpSpPr/>
            <p:nvPr/>
          </p:nvGrpSpPr>
          <p:grpSpPr>
            <a:xfrm>
              <a:off x="4860032" y="3926001"/>
              <a:ext cx="4897040" cy="2827100"/>
              <a:chOff x="2450837" y="3902183"/>
              <a:chExt cx="4897040" cy="2827100"/>
            </a:xfrm>
          </p:grpSpPr>
          <p:pic>
            <p:nvPicPr>
              <p:cNvPr id="21" name="Picture 4" descr="Supercomputer Fugaku Named World's Fastest : FUJITSU BLOG - Global">
                <a:extLst>
                  <a:ext uri="{FF2B5EF4-FFF2-40B4-BE49-F238E27FC236}">
                    <a16:creationId xmlns:a16="http://schemas.microsoft.com/office/drawing/2014/main" id="{6AA14670-DA1A-ED5A-740C-2BADCBC751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0837" y="3902183"/>
                <a:ext cx="3951344" cy="28271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349C020-A9AB-8D61-5F60-B4F35971FEEE}"/>
                  </a:ext>
                </a:extLst>
              </p:cNvPr>
              <p:cNvSpPr txBox="1"/>
              <p:nvPr/>
            </p:nvSpPr>
            <p:spPr>
              <a:xfrm>
                <a:off x="2450837" y="6342086"/>
                <a:ext cx="45365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B0400000000000000" pitchFamily="34" charset="-128"/>
                    <a:ea typeface="游ゴシック" panose="020B0400000000000000" pitchFamily="34" charset="-128"/>
                    <a:cs typeface="+mn-cs"/>
                  </a:rPr>
                  <a:t>FUGAKU @RIKEN: 440 </a:t>
                </a:r>
                <a:r>
                  <a:rPr kumimoji="1" lang="en-US" altLang="ja-JP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B0400000000000000" pitchFamily="34" charset="-128"/>
                    <a:ea typeface="游ゴシック" panose="020B0400000000000000" pitchFamily="34" charset="-128"/>
                    <a:cs typeface="+mn-cs"/>
                  </a:rPr>
                  <a:t>PFlops</a:t>
                </a:r>
                <a:r>
                  <a:rPr kumimoji="1" lang="en-US" altLang="ja-JP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B0400000000000000" pitchFamily="34" charset="-128"/>
                    <a:ea typeface="游ゴシック" panose="020B0400000000000000" pitchFamily="34" charset="-128"/>
                    <a:cs typeface="+mn-cs"/>
                  </a:rPr>
                  <a:t> (2020-)</a:t>
                </a:r>
                <a:endPara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34" charset="-128"/>
                  <a:ea typeface="游ゴシック" panose="020B0400000000000000" pitchFamily="34" charset="-128"/>
                  <a:cs typeface="+mn-cs"/>
                </a:endParaRPr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F16587BF-57F1-5F7D-06DA-8A6CB0E9A17E}"/>
                  </a:ext>
                </a:extLst>
              </p:cNvPr>
              <p:cNvSpPr txBox="1"/>
              <p:nvPr/>
            </p:nvSpPr>
            <p:spPr>
              <a:xfrm>
                <a:off x="2670947" y="3936370"/>
                <a:ext cx="46769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34" charset="-128"/>
                    <a:cs typeface="+mn-cs"/>
                  </a:rPr>
                  <a:t>m</a:t>
                </a:r>
                <a:r>
                  <a:rPr kumimoji="1" lang="en-US" altLang="ja-JP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34" charset="-128"/>
                    <a:cs typeface="+mn-cs"/>
                  </a:rPr>
                  <a:t>π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34" charset="-128"/>
                    <a:cs typeface="+mn-cs"/>
                  </a:rPr>
                  <a:t>=137 MeV , V=(8.1 </a:t>
                </a:r>
                <a:r>
                  <a:rPr kumimoji="1" lang="en-US" altLang="ja-JP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34" charset="-128"/>
                    <a:cs typeface="+mn-cs"/>
                  </a:rPr>
                  <a:t>fm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34" charset="-128"/>
                    <a:cs typeface="+mn-cs"/>
                  </a:rPr>
                  <a:t>)</a:t>
                </a:r>
                <a:r>
                  <a:rPr kumimoji="1" lang="en-US" altLang="ja-JP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34" charset="-128"/>
                    <a:cs typeface="+mn-cs"/>
                  </a:rPr>
                  <a:t>3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34" charset="-128"/>
                    <a:cs typeface="+mn-cs"/>
                  </a:rPr>
                  <a:t> </a:t>
                </a:r>
              </a:p>
            </p:txBody>
          </p:sp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F4253793-E17E-E0E0-BB0D-900345EBC98A}"/>
                </a:ext>
              </a:extLst>
            </p:cNvPr>
            <p:cNvGrpSpPr/>
            <p:nvPr/>
          </p:nvGrpSpPr>
          <p:grpSpPr>
            <a:xfrm>
              <a:off x="189499" y="3926001"/>
              <a:ext cx="8621877" cy="2873426"/>
              <a:chOff x="189499" y="3926001"/>
              <a:chExt cx="8621877" cy="2873426"/>
            </a:xfrm>
          </p:grpSpPr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4EA0C4E2-9ED9-07E0-AF78-948B1D4EC07B}"/>
                  </a:ext>
                </a:extLst>
              </p:cNvPr>
              <p:cNvSpPr txBox="1"/>
              <p:nvPr/>
            </p:nvSpPr>
            <p:spPr>
              <a:xfrm>
                <a:off x="189499" y="3960188"/>
                <a:ext cx="4681090" cy="2839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lang="en-US" altLang="ja-JP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New </a:t>
                </a:r>
                <a:r>
                  <a:rPr kumimoji="1" lang="en-US" altLang="ja-JP" sz="20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results on hadron-hadron int.</a:t>
                </a:r>
              </a:p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1" lang="en-US" altLang="ja-JP" sz="200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    </a:t>
                </a:r>
                <a:r>
                  <a:rPr kumimoji="1" lang="en-US" altLang="ja-JP" sz="2000" strike="noStrike" kern="1200" cap="none" spc="0" normalizeH="0" baseline="0" noProof="0" dirty="0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at the physical pion mass</a:t>
                </a:r>
                <a:r>
                  <a:rPr lang="en-US" altLang="ja-JP" sz="2000" dirty="0">
                    <a:solidFill>
                      <a:srgbClr val="B1FB02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(</a:t>
                </a:r>
                <a:r>
                  <a:rPr kumimoji="1" lang="en-US" altLang="ja-JP" sz="2000" strike="noStrike" kern="1200" cap="none" spc="0" normalizeH="0" baseline="0" noProof="0" dirty="0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137 MeV)</a:t>
                </a:r>
                <a:endParaRPr lang="en-US" altLang="ja-JP" sz="2000" dirty="0">
                  <a:solidFill>
                    <a:srgbClr val="B1FB02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1" lang="en-US" altLang="ja-JP" sz="20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    will come soon.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ja-JP" sz="1050" dirty="0">
                  <a:solidFill>
                    <a:srgbClr val="FF99FF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  <a:p>
                <a:pPr marL="342900" marR="0" lvl="0" indent="-34290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lang="en-US" altLang="ja-JP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</a:t>
                </a:r>
                <a:r>
                  <a:rPr lang="en-US" altLang="ja-JP" sz="2000" dirty="0">
                    <a:solidFill>
                      <a:srgbClr val="B1FB02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Open issues</a:t>
                </a:r>
                <a:r>
                  <a:rPr lang="en-US" altLang="ja-JP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:</a:t>
                </a:r>
              </a:p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ja-JP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     - three body force 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     - isospin breaking (QED &amp; QCD)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       especially near threshold.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ja-JP" sz="800" dirty="0">
                  <a:solidFill>
                    <a:srgbClr val="FF99FF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000" dirty="0">
                    <a:solidFill>
                      <a:srgbClr val="FF99FF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                   Stay tuned !</a:t>
                </a:r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CC64E5E7-BABB-BFCB-1A85-249505697ADC}"/>
                  </a:ext>
                </a:extLst>
              </p:cNvPr>
              <p:cNvSpPr/>
              <p:nvPr/>
            </p:nvSpPr>
            <p:spPr>
              <a:xfrm>
                <a:off x="189499" y="3926001"/>
                <a:ext cx="8621877" cy="28271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E366DC55-B35A-E5FC-661D-583C3045419E}"/>
              </a:ext>
            </a:extLst>
          </p:cNvPr>
          <p:cNvGrpSpPr/>
          <p:nvPr/>
        </p:nvGrpSpPr>
        <p:grpSpPr>
          <a:xfrm>
            <a:off x="189498" y="2342545"/>
            <a:ext cx="8621877" cy="1427827"/>
            <a:chOff x="189498" y="2342545"/>
            <a:chExt cx="8621877" cy="1427827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72B3A4B-39EF-C235-F678-5E7B1647004E}"/>
                </a:ext>
              </a:extLst>
            </p:cNvPr>
            <p:cNvSpPr txBox="1"/>
            <p:nvPr/>
          </p:nvSpPr>
          <p:spPr>
            <a:xfrm>
              <a:off x="398506" y="2348880"/>
              <a:ext cx="834698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800" dirty="0">
                  <a:solidFill>
                    <a:schemeClr val="bg1"/>
                  </a:solidFill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                                        </a:t>
              </a:r>
              <a:r>
                <a:rPr lang="en-US" altLang="ja-JP" sz="1800" u="sng" dirty="0">
                  <a:solidFill>
                    <a:schemeClr val="bg1"/>
                  </a:solidFill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Take-home </a:t>
              </a:r>
              <a:r>
                <a:rPr kumimoji="1" lang="en-US" altLang="ja-JP" sz="1800" u="sng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message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endParaRPr>
            </a:p>
            <a:p>
              <a:pPr lvl="0">
                <a:defRPr/>
              </a:pP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mbol" pitchFamily="2" charset="2"/>
                  <a:ea typeface="游ゴシック" panose="020B0400000000000000" pitchFamily="34" charset="-128"/>
                  <a:cs typeface="Arial" panose="020B0604020202020204" pitchFamily="34" charset="0"/>
                </a:rPr>
                <a:t>1. </a:t>
              </a:r>
              <a:r>
                <a:rPr lang="en-US" altLang="ja-JP" noProof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</a:t>
              </a:r>
              <a:r>
                <a:rPr lang="en-US" altLang="ja-JP" dirty="0">
                  <a:solidFill>
                    <a:srgbClr val="73FE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dibaryon </a:t>
              </a:r>
              <a:r>
                <a:rPr lang="en-US" altLang="ja-JP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below ΛΛ.</a:t>
              </a:r>
              <a:endParaRPr kumimoji="1" lang="en-US" altLang="ja-JP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mbol" pitchFamily="2" charset="2"/>
                <a:ea typeface="游ゴシック" panose="020B0400000000000000" pitchFamily="34" charset="-128"/>
                <a:cs typeface="Arial" panose="020B0604020202020204" pitchFamily="34" charset="0"/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ja-JP" dirty="0">
                  <a:solidFill>
                    <a:schemeClr val="bg1"/>
                  </a:solidFill>
                  <a:latin typeface="Symbol" pitchFamily="2" charset="2"/>
                  <a:ea typeface="游ゴシック" panose="020B0400000000000000" pitchFamily="34" charset="-128"/>
                  <a:cs typeface="Arial" panose="020B0604020202020204" pitchFamily="34" charset="0"/>
                </a:rPr>
                <a:t>2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mbol" pitchFamily="2" charset="2"/>
                  <a:ea typeface="游ゴシック" panose="020B0400000000000000" pitchFamily="34" charset="-128"/>
                  <a:cs typeface="Arial" panose="020B0604020202020204" pitchFamily="34" charset="0"/>
                </a:rPr>
                <a:t>.  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rgbClr val="73FEFF"/>
                  </a:solidFill>
                  <a:effectLst/>
                  <a:uLnTx/>
                  <a:uFillTx/>
                  <a:latin typeface="Symbol" pitchFamily="2" charset="2"/>
                  <a:ea typeface="游ゴシック" panose="020B0400000000000000" pitchFamily="34" charset="-128"/>
                  <a:cs typeface="Arial" panose="020B0604020202020204" pitchFamily="34" charset="0"/>
                </a:rPr>
                <a:t>WW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mbol" pitchFamily="2" charset="2"/>
                  <a:ea typeface="游ゴシック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could be bound (first</a:t>
              </a:r>
              <a:r>
                <a:rPr kumimoji="1" lang="en-US" altLang="ja-JP" sz="180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  stable B=2 system other than the deuteron?)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dirty="0">
                  <a:solidFill>
                    <a:schemeClr val="bg1"/>
                  </a:solidFill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3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. 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rgbClr val="73FEFF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Two-pion exchange </a:t>
              </a:r>
              <a:r>
                <a:rPr lang="en-US" altLang="ja-JP" dirty="0">
                  <a:solidFill>
                    <a:srgbClr val="73FEFF"/>
                  </a:solidFill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universality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rgbClr val="73FEFF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for interaction of  flavor-singlet</a:t>
              </a:r>
              <a:r>
                <a:rPr kumimoji="1" lang="en-US" altLang="ja-JP" sz="180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 hadrons.</a:t>
              </a: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DA37B557-0C32-6160-C66C-10F0DC8155B0}"/>
                </a:ext>
              </a:extLst>
            </p:cNvPr>
            <p:cNvSpPr/>
            <p:nvPr/>
          </p:nvSpPr>
          <p:spPr>
            <a:xfrm>
              <a:off x="189498" y="2342545"/>
              <a:ext cx="8621877" cy="14278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054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97C788D-757D-1C89-0890-1FEFC844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6385138"/>
            <a:ext cx="2057400" cy="365125"/>
          </a:xfrm>
        </p:spPr>
        <p:txBody>
          <a:bodyPr/>
          <a:lstStyle/>
          <a:p>
            <a:fld id="{5562A94A-0A06-344D-B6B3-53A403B58AE5}" type="slidenum">
              <a:rPr lang="en-US" altLang="ja-JP" smtClean="0"/>
              <a:t>31</a:t>
            </a:fld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955195B-3F2F-632A-47C0-F689AD520C68}"/>
              </a:ext>
            </a:extLst>
          </p:cNvPr>
          <p:cNvSpPr txBox="1"/>
          <p:nvPr/>
        </p:nvSpPr>
        <p:spPr>
          <a:xfrm>
            <a:off x="2843808" y="3177272"/>
            <a:ext cx="5508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>
                <a:solidFill>
                  <a:srgbClr val="73FEF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感谢大家的聆听！</a:t>
            </a:r>
          </a:p>
        </p:txBody>
      </p:sp>
    </p:spTree>
    <p:extLst>
      <p:ext uri="{BB962C8B-B14F-4D97-AF65-F5344CB8AC3E}">
        <p14:creationId xmlns:p14="http://schemas.microsoft.com/office/powerpoint/2010/main" val="230298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FE44B0-3E41-24F6-3A85-77AD7D4BC2C9}"/>
              </a:ext>
            </a:extLst>
          </p:cNvPr>
          <p:cNvSpPr txBox="1"/>
          <p:nvPr/>
        </p:nvSpPr>
        <p:spPr>
          <a:xfrm>
            <a:off x="3164403" y="2492896"/>
            <a:ext cx="2815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</a:rPr>
              <a:t>Backup slides</a:t>
            </a:r>
            <a:endParaRPr kumimoji="1" lang="ja-JP" alt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90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9" name="テキスト ボックス 23"/>
          <p:cNvSpPr txBox="1">
            <a:spLocks noChangeArrowheads="1"/>
          </p:cNvSpPr>
          <p:nvPr/>
        </p:nvSpPr>
        <p:spPr bwMode="auto">
          <a:xfrm>
            <a:off x="1251235" y="780148"/>
            <a:ext cx="64171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FFFF00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   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Chang (LBNL/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iTHEMS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)</a:t>
            </a:r>
            <a:r>
              <a:rPr lang="en-US" altLang="ja-JP" dirty="0">
                <a:solidFill>
                  <a:srgbClr val="B1FB02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+,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  Nature </a:t>
            </a: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558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 (2018) 91 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901180" y="184842"/>
            <a:ext cx="6408712" cy="4911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Percent-level determination of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g</a:t>
            </a:r>
            <a:r>
              <a:rPr kumimoji="0" lang="en-US" altLang="ja-JP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A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 from LQCD</a:t>
            </a: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C9ED3EEC-0F19-2B4F-BB07-3EA2BF69B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06" y="110636"/>
            <a:ext cx="1265405" cy="11928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309FD10-E861-5A43-874D-CF037FF22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97" y="1254491"/>
            <a:ext cx="6417109" cy="392397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50FC749-6621-3C4A-9DF7-95A076E629C9}"/>
              </a:ext>
            </a:extLst>
          </p:cNvPr>
          <p:cNvGrpSpPr/>
          <p:nvPr/>
        </p:nvGrpSpPr>
        <p:grpSpPr>
          <a:xfrm>
            <a:off x="133037" y="5373216"/>
            <a:ext cx="8800795" cy="1264752"/>
            <a:chOff x="133037" y="5480317"/>
            <a:chExt cx="8800795" cy="1264752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497990" y="5580529"/>
              <a:ext cx="34259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(</a:t>
              </a:r>
              <a:r>
                <a:rPr kumimoji="1" lang="en-US" altLang="ja-JP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g</a:t>
              </a:r>
              <a:r>
                <a:rPr kumimoji="1" lang="en-US" altLang="ja-JP" sz="32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A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)</a:t>
              </a:r>
              <a:r>
                <a:rPr kumimoji="1" lang="en-US" altLang="ja-JP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LQCD</a:t>
              </a:r>
              <a:r>
                <a:rPr kumimoji="1" lang="en-US" altLang="ja-JP" sz="3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 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= 1.271(13) </a:t>
              </a:r>
              <a:endParaRPr kumimoji="1" lang="ja-JP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716016" y="5513283"/>
              <a:ext cx="35654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   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(</a:t>
              </a:r>
              <a:r>
                <a:rPr kumimoji="1" lang="en-US" altLang="ja-JP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g</a:t>
              </a:r>
              <a:r>
                <a:rPr kumimoji="1" lang="en-US" altLang="ja-JP" sz="32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A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)</a:t>
              </a:r>
              <a:r>
                <a:rPr kumimoji="1" lang="en-US" altLang="ja-JP" sz="32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expt</a:t>
              </a:r>
              <a:r>
                <a:rPr kumimoji="1" lang="en-US" altLang="ja-JP" sz="3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 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= 1.272(2) </a:t>
              </a:r>
              <a:endParaRPr kumimoji="1" lang="ja-JP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41051C5-E7CF-F84C-9A9E-31898BAC9DDD}"/>
                </a:ext>
              </a:extLst>
            </p:cNvPr>
            <p:cNvSpPr txBox="1"/>
            <p:nvPr/>
          </p:nvSpPr>
          <p:spPr>
            <a:xfrm>
              <a:off x="235352" y="6093296"/>
              <a:ext cx="35445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(</a:t>
              </a:r>
              <a:r>
                <a:rPr kumimoji="1" lang="en-US" altLang="ja-JP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τ</a:t>
              </a:r>
              <a:r>
                <a:rPr kumimoji="1" lang="ja-JP" altLang="en-US" sz="3200" b="0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ｎ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)</a:t>
              </a:r>
              <a:r>
                <a:rPr kumimoji="1" lang="en-US" altLang="ja-JP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LQCD</a:t>
              </a:r>
              <a:r>
                <a:rPr kumimoji="1" lang="en-US" altLang="ja-JP" sz="3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 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= 884(15) s</a:t>
              </a:r>
              <a:endParaRPr kumimoji="1" lang="ja-JP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4A40D9F8-79C9-644A-9105-78E08C3659FD}"/>
                </a:ext>
              </a:extLst>
            </p:cNvPr>
            <p:cNvSpPr txBox="1"/>
            <p:nvPr/>
          </p:nvSpPr>
          <p:spPr>
            <a:xfrm>
              <a:off x="4333473" y="6044408"/>
              <a:ext cx="44149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     (</a:t>
              </a:r>
              <a:r>
                <a:rPr kumimoji="1" lang="en-US" altLang="ja-JP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τ</a:t>
              </a:r>
              <a:r>
                <a:rPr kumimoji="1" lang="ja-JP" altLang="en-US" sz="3200" b="0" i="0" u="none" strike="noStrike" kern="1200" cap="none" spc="0" normalizeH="0" baseline="-25000" noProof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ｎ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)</a:t>
              </a:r>
              <a:r>
                <a:rPr kumimoji="1" lang="en-US" altLang="ja-JP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PDG</a:t>
              </a:r>
              <a:r>
                <a:rPr kumimoji="1" lang="en-US" altLang="ja-JP" sz="3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 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= 880.2(1.0) s</a:t>
              </a:r>
              <a:endParaRPr kumimoji="1" lang="ja-JP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  <p:sp>
          <p:nvSpPr>
            <p:cNvPr id="6" name="左右矢印 5">
              <a:extLst>
                <a:ext uri="{FF2B5EF4-FFF2-40B4-BE49-F238E27FC236}">
                  <a16:creationId xmlns:a16="http://schemas.microsoft.com/office/drawing/2014/main" id="{354AC7A7-33BF-414F-A9BD-713F84477087}"/>
                </a:ext>
              </a:extLst>
            </p:cNvPr>
            <p:cNvSpPr/>
            <p:nvPr/>
          </p:nvSpPr>
          <p:spPr bwMode="auto">
            <a:xfrm>
              <a:off x="4099160" y="5834385"/>
              <a:ext cx="623579" cy="420043"/>
            </a:xfrm>
            <a:prstGeom prst="leftRightArrow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0ADE1F3-9525-284D-BA71-0B8CC7994461}"/>
                </a:ext>
              </a:extLst>
            </p:cNvPr>
            <p:cNvSpPr/>
            <p:nvPr/>
          </p:nvSpPr>
          <p:spPr bwMode="auto">
            <a:xfrm>
              <a:off x="133037" y="5513283"/>
              <a:ext cx="3802181" cy="1231786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FE5756CF-3BC1-0343-8767-FED4B1731898}"/>
                </a:ext>
              </a:extLst>
            </p:cNvPr>
            <p:cNvSpPr/>
            <p:nvPr/>
          </p:nvSpPr>
          <p:spPr bwMode="auto">
            <a:xfrm>
              <a:off x="4853869" y="5480317"/>
              <a:ext cx="4079963" cy="1264752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B535F91-F2C9-EFE5-A45C-8466B9B9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5468" y="6509239"/>
            <a:ext cx="2133600" cy="476250"/>
          </a:xfrm>
        </p:spPr>
        <p:txBody>
          <a:bodyPr/>
          <a:lstStyle/>
          <a:p>
            <a:pPr>
              <a:defRPr/>
            </a:pPr>
            <a:fld id="{7BF11482-CBEB-4B38-8D0A-CF287B90BBEB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33</a:t>
            </a:fld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51980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95">
            <a:extLst>
              <a:ext uri="{FF2B5EF4-FFF2-40B4-BE49-F238E27FC236}">
                <a16:creationId xmlns:a16="http://schemas.microsoft.com/office/drawing/2014/main" id="{DE67EAE7-34C9-BD93-3E62-0DF39DCD8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415" y="87419"/>
            <a:ext cx="41381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Gongyo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+ [HAL QCD], PRL  </a:t>
            </a:r>
            <a:r>
              <a:rPr kumimoji="0" lang="en-US" altLang="ja-JP" sz="1400" b="0" i="0" u="sng" strike="noStrike" kern="1200" cap="none" spc="0" normalizeH="0" baseline="0" noProof="0" dirty="0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120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 (2018) 212001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Lyu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+ [HAL QCD],        PRD </a:t>
            </a:r>
            <a:r>
              <a:rPr kumimoji="0" lang="en-US" altLang="ja-JP" sz="1400" b="0" i="0" u="sng" strike="noStrike" kern="1200" cap="none" spc="0" normalizeH="0" baseline="0" noProof="0" dirty="0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105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 (2022) 074512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531E652-3B7B-0D63-64FB-71D798A72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3039" y="6541981"/>
            <a:ext cx="1905000" cy="457200"/>
          </a:xfrm>
        </p:spPr>
        <p:txBody>
          <a:bodyPr/>
          <a:lstStyle/>
          <a:p>
            <a:pPr>
              <a:defRPr/>
            </a:pPr>
            <a:fld id="{616FDFC5-8A9A-406A-9E7D-B2217092C83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34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F8492186-2F19-025B-B5FD-572CB7ED825D}"/>
              </a:ext>
            </a:extLst>
          </p:cNvPr>
          <p:cNvGrpSpPr/>
          <p:nvPr/>
        </p:nvGrpSpPr>
        <p:grpSpPr>
          <a:xfrm>
            <a:off x="423612" y="854520"/>
            <a:ext cx="2086574" cy="1842256"/>
            <a:chOff x="575556" y="888976"/>
            <a:chExt cx="1764196" cy="1612979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48702F22-063A-8680-4A23-0AA67AE0F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56" y="888976"/>
              <a:ext cx="1764196" cy="1612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9963D97C-287D-942D-D767-A93A3B10F7D1}"/>
                </a:ext>
              </a:extLst>
            </p:cNvPr>
            <p:cNvSpPr txBox="1"/>
            <p:nvPr/>
          </p:nvSpPr>
          <p:spPr>
            <a:xfrm>
              <a:off x="1316829" y="196543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  <a:latin typeface="+mn-ea"/>
                </a:rPr>
                <a:t>Ω</a:t>
              </a:r>
              <a:endParaRPr kumimoji="1" lang="ja-JP" altLang="en-US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F02C20D3-BC1B-3E8B-C312-27D054244A84}"/>
                </a:ext>
              </a:extLst>
            </p:cNvPr>
            <p:cNvSpPr txBox="1"/>
            <p:nvPr/>
          </p:nvSpPr>
          <p:spPr>
            <a:xfrm>
              <a:off x="1550423" y="159610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  <a:latin typeface="+mn-ea"/>
                </a:rPr>
                <a:t>Ω</a:t>
              </a:r>
              <a:endParaRPr kumimoji="1" lang="ja-JP" altLang="en-US">
                <a:solidFill>
                  <a:srgbClr val="FF0000"/>
                </a:solidFill>
                <a:latin typeface="+mn-ea"/>
              </a:endParaRPr>
            </a:p>
          </p:txBody>
        </p:sp>
      </p:grpSp>
      <p:sp>
        <p:nvSpPr>
          <p:cNvPr id="4" name="Rectangle 18">
            <a:extLst>
              <a:ext uri="{FF2B5EF4-FFF2-40B4-BE49-F238E27FC236}">
                <a16:creationId xmlns:a16="http://schemas.microsoft.com/office/drawing/2014/main" id="{F9E5B48F-7664-6466-245F-13DC14C3F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80" y="115467"/>
            <a:ext cx="4320480" cy="5444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HAL QCD Procedure: an example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(ΩΩ at m</a:t>
            </a:r>
            <a:r>
              <a:rPr kumimoji="0" lang="en-US" altLang="ja-JP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π</a:t>
            </a:r>
            <a:r>
              <a:rPr kumimoji="0" lang="en-US" altLang="ja-JP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=146MeV) </a:t>
            </a:r>
            <a:endParaRPr kumimoji="0" lang="en-US" altLang="ja-JP" sz="16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55B8D78F-AF84-B12D-7CCD-30529B7034D9}"/>
              </a:ext>
            </a:extLst>
          </p:cNvPr>
          <p:cNvGrpSpPr/>
          <p:nvPr/>
        </p:nvGrpSpPr>
        <p:grpSpPr>
          <a:xfrm>
            <a:off x="4762065" y="1603551"/>
            <a:ext cx="4175602" cy="2985646"/>
            <a:chOff x="4762065" y="1603551"/>
            <a:chExt cx="4175602" cy="2985646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BB61C696-2830-AB2A-25B3-AC4809D7B109}"/>
                </a:ext>
              </a:extLst>
            </p:cNvPr>
            <p:cNvGrpSpPr/>
            <p:nvPr/>
          </p:nvGrpSpPr>
          <p:grpSpPr>
            <a:xfrm>
              <a:off x="4762065" y="1636522"/>
              <a:ext cx="4175602" cy="2952675"/>
              <a:chOff x="4762065" y="1444083"/>
              <a:chExt cx="4175602" cy="3147520"/>
            </a:xfrm>
          </p:grpSpPr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35F11164-8812-D00F-4BFD-FF269D2B78B8}"/>
                  </a:ext>
                </a:extLst>
              </p:cNvPr>
              <p:cNvGrpSpPr/>
              <p:nvPr/>
            </p:nvGrpSpPr>
            <p:grpSpPr>
              <a:xfrm>
                <a:off x="4762065" y="1444083"/>
                <a:ext cx="4175602" cy="3147520"/>
                <a:chOff x="4544356" y="1882593"/>
                <a:chExt cx="4139855" cy="3117426"/>
              </a:xfrm>
            </p:grpSpPr>
            <p:pic>
              <p:nvPicPr>
                <p:cNvPr id="3" name="図 2">
                  <a:extLst>
                    <a:ext uri="{FF2B5EF4-FFF2-40B4-BE49-F238E27FC236}">
                      <a16:creationId xmlns:a16="http://schemas.microsoft.com/office/drawing/2014/main" id="{243B893A-0C5B-3053-9BC7-8E84DE5DC3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12875" y="1899936"/>
                  <a:ext cx="3855143" cy="310008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0" name="正方形/長方形 9">
                  <a:extLst>
                    <a:ext uri="{FF2B5EF4-FFF2-40B4-BE49-F238E27FC236}">
                      <a16:creationId xmlns:a16="http://schemas.microsoft.com/office/drawing/2014/main" id="{5E12B29C-1E48-1BAB-8F73-9376995580D5}"/>
                    </a:ext>
                  </a:extLst>
                </p:cNvPr>
                <p:cNvSpPr/>
                <p:nvPr/>
              </p:nvSpPr>
              <p:spPr bwMode="auto">
                <a:xfrm>
                  <a:off x="4544356" y="1882593"/>
                  <a:ext cx="4139855" cy="389722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50" charset="-128"/>
                  </a:endParaRPr>
                </a:p>
              </p:txBody>
            </p:sp>
          </p:grpSp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DD419510-9DDE-19EC-E7FE-97AD0D38A7D9}"/>
                  </a:ext>
                </a:extLst>
              </p:cNvPr>
              <p:cNvSpPr/>
              <p:nvPr/>
            </p:nvSpPr>
            <p:spPr bwMode="auto">
              <a:xfrm>
                <a:off x="7456625" y="2242858"/>
                <a:ext cx="1066988" cy="457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C24F866C-9325-A448-8549-87680D8A2B16}"/>
                  </a:ext>
                </a:extLst>
              </p:cNvPr>
              <p:cNvSpPr/>
              <p:nvPr/>
            </p:nvSpPr>
            <p:spPr bwMode="auto">
              <a:xfrm>
                <a:off x="5656725" y="2197563"/>
                <a:ext cx="1261536" cy="457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9E406900-E918-F86F-8688-C78EF6665599}"/>
                  </a:ext>
                </a:extLst>
              </p:cNvPr>
              <p:cNvSpPr txBox="1"/>
              <p:nvPr/>
            </p:nvSpPr>
            <p:spPr>
              <a:xfrm>
                <a:off x="7407089" y="2096140"/>
                <a:ext cx="1116524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Potential</a:t>
                </a:r>
              </a:p>
              <a:p>
                <a:r>
                  <a:rPr lang="en-US" altLang="ja-JP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altLang="ja-JP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altLang="ja-JP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(x,y,0)</a:t>
                </a:r>
              </a:p>
            </p:txBody>
          </p:sp>
        </p:grpSp>
        <p:sp>
          <p:nvSpPr>
            <p:cNvPr id="13" name="右矢印 12">
              <a:extLst>
                <a:ext uri="{FF2B5EF4-FFF2-40B4-BE49-F238E27FC236}">
                  <a16:creationId xmlns:a16="http://schemas.microsoft.com/office/drawing/2014/main" id="{8A5F86D2-AB1C-430F-C0BC-5BCC61A3A469}"/>
                </a:ext>
              </a:extLst>
            </p:cNvPr>
            <p:cNvSpPr/>
            <p:nvPr/>
          </p:nvSpPr>
          <p:spPr bwMode="auto">
            <a:xfrm rot="5400000">
              <a:off x="7918010" y="1703596"/>
              <a:ext cx="564170" cy="364080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CBC3E76-810D-3D4E-CF39-477F3C02D890}"/>
              </a:ext>
            </a:extLst>
          </p:cNvPr>
          <p:cNvGrpSpPr/>
          <p:nvPr/>
        </p:nvGrpSpPr>
        <p:grpSpPr>
          <a:xfrm>
            <a:off x="70063" y="2850287"/>
            <a:ext cx="5004239" cy="3941174"/>
            <a:chOff x="70063" y="2850287"/>
            <a:chExt cx="5004239" cy="3941174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276181D6-1AA7-0E19-D74F-D56BDF106DD9}"/>
                </a:ext>
              </a:extLst>
            </p:cNvPr>
            <p:cNvGrpSpPr/>
            <p:nvPr/>
          </p:nvGrpSpPr>
          <p:grpSpPr>
            <a:xfrm>
              <a:off x="70063" y="2850287"/>
              <a:ext cx="4514410" cy="3941174"/>
              <a:chOff x="102773" y="2630840"/>
              <a:chExt cx="4514410" cy="3941174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2A69EA32-E82D-BB5A-4963-E56E4BE336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773" y="3047829"/>
                <a:ext cx="4514410" cy="3524185"/>
              </a:xfrm>
              <a:prstGeom prst="rect">
                <a:avLst/>
              </a:prstGeom>
            </p:spPr>
          </p:pic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E8197011-3662-1D5F-0033-5CD67C4BB38B}"/>
                  </a:ext>
                </a:extLst>
              </p:cNvPr>
              <p:cNvSpPr txBox="1"/>
              <p:nvPr/>
            </p:nvSpPr>
            <p:spPr>
              <a:xfrm>
                <a:off x="1055398" y="2630840"/>
                <a:ext cx="3262432" cy="369332"/>
              </a:xfrm>
              <a:prstGeom prst="rect">
                <a:avLst/>
              </a:prstGeom>
              <a:noFill/>
              <a:ln>
                <a:solidFill>
                  <a:srgbClr val="FFFFA5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l-GR" altLang="ja-JP" i="1" dirty="0">
                    <a:solidFill>
                      <a:srgbClr val="FFFF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Ψ</a:t>
                </a:r>
                <a:r>
                  <a:rPr lang="en-US" altLang="ja-JP" baseline="-25000" dirty="0">
                    <a:solidFill>
                      <a:srgbClr val="FFFF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 </a:t>
                </a:r>
                <a:r>
                  <a:rPr lang="en-US" altLang="ja-JP" dirty="0">
                    <a:solidFill>
                      <a:srgbClr val="FFFF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(r) and </a:t>
                </a:r>
                <a:r>
                  <a:rPr lang="en-US" altLang="ja-JP" i="1" dirty="0" err="1">
                    <a:solidFill>
                      <a:srgbClr val="FFFF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altLang="ja-JP" baseline="-25000" dirty="0" err="1">
                    <a:solidFill>
                      <a:srgbClr val="FFFF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ja-JP" baseline="-25000" dirty="0">
                    <a:solidFill>
                      <a:srgbClr val="FFFF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ja-JP" dirty="0">
                    <a:solidFill>
                      <a:srgbClr val="FFFF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a finite volume</a:t>
                </a:r>
              </a:p>
            </p:txBody>
          </p:sp>
        </p:grpSp>
        <p:sp>
          <p:nvSpPr>
            <p:cNvPr id="9" name="右矢印 8">
              <a:extLst>
                <a:ext uri="{FF2B5EF4-FFF2-40B4-BE49-F238E27FC236}">
                  <a16:creationId xmlns:a16="http://schemas.microsoft.com/office/drawing/2014/main" id="{A05835CA-9777-E58E-33AE-48B3DAE261B1}"/>
                </a:ext>
              </a:extLst>
            </p:cNvPr>
            <p:cNvSpPr/>
            <p:nvPr/>
          </p:nvSpPr>
          <p:spPr bwMode="auto">
            <a:xfrm rot="10800000">
              <a:off x="4554860" y="3324477"/>
              <a:ext cx="519442" cy="515392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769E94D-5FB9-9734-A2BB-AD0F7A9D4015}"/>
              </a:ext>
            </a:extLst>
          </p:cNvPr>
          <p:cNvGrpSpPr/>
          <p:nvPr/>
        </p:nvGrpSpPr>
        <p:grpSpPr>
          <a:xfrm>
            <a:off x="4932040" y="4480470"/>
            <a:ext cx="3888432" cy="2310991"/>
            <a:chOff x="4932040" y="4480470"/>
            <a:chExt cx="3888432" cy="2310991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E44FD4A4-A3F5-9A20-0C54-0F39BA32BE1B}"/>
                </a:ext>
              </a:extLst>
            </p:cNvPr>
            <p:cNvGrpSpPr/>
            <p:nvPr/>
          </p:nvGrpSpPr>
          <p:grpSpPr>
            <a:xfrm>
              <a:off x="4932040" y="4696863"/>
              <a:ext cx="3888432" cy="2094598"/>
              <a:chOff x="4932040" y="4696863"/>
              <a:chExt cx="3888432" cy="2094598"/>
            </a:xfrm>
          </p:grpSpPr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B7F643A1-113D-4B28-4876-8037689CF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32040" y="4696863"/>
                <a:ext cx="3888432" cy="2094598"/>
              </a:xfrm>
              <a:prstGeom prst="rect">
                <a:avLst/>
              </a:prstGeom>
            </p:spPr>
          </p:pic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078CB416-DD02-5A38-258D-10CAF596E29D}"/>
                  </a:ext>
                </a:extLst>
              </p:cNvPr>
              <p:cNvSpPr/>
              <p:nvPr/>
            </p:nvSpPr>
            <p:spPr bwMode="auto">
              <a:xfrm>
                <a:off x="7646320" y="4851307"/>
                <a:ext cx="743471" cy="41058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28C2E2F-341A-C437-0C08-4826E60F8B8E}"/>
                </a:ext>
              </a:extLst>
            </p:cNvPr>
            <p:cNvSpPr txBox="1"/>
            <p:nvPr/>
          </p:nvSpPr>
          <p:spPr>
            <a:xfrm>
              <a:off x="6444208" y="4858130"/>
              <a:ext cx="2033645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    </a:t>
              </a:r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Phase shift</a:t>
              </a:r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 in the infinite volume</a:t>
              </a:r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右矢印 10">
              <a:extLst>
                <a:ext uri="{FF2B5EF4-FFF2-40B4-BE49-F238E27FC236}">
                  <a16:creationId xmlns:a16="http://schemas.microsoft.com/office/drawing/2014/main" id="{12D4D7B2-332E-2941-D4C7-65FB514B2E56}"/>
                </a:ext>
              </a:extLst>
            </p:cNvPr>
            <p:cNvSpPr/>
            <p:nvPr/>
          </p:nvSpPr>
          <p:spPr bwMode="auto">
            <a:xfrm rot="5400000">
              <a:off x="5761671" y="4523346"/>
              <a:ext cx="548898" cy="463146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658D9015-8A26-43D3-8246-50C709EF5C3D}"/>
              </a:ext>
            </a:extLst>
          </p:cNvPr>
          <p:cNvGrpSpPr/>
          <p:nvPr/>
        </p:nvGrpSpPr>
        <p:grpSpPr>
          <a:xfrm>
            <a:off x="2645434" y="912584"/>
            <a:ext cx="6158952" cy="808683"/>
            <a:chOff x="2510468" y="850852"/>
            <a:chExt cx="6158952" cy="808683"/>
          </a:xfrm>
        </p:grpSpPr>
        <p:sp>
          <p:nvSpPr>
            <p:cNvPr id="32" name="右矢印 31">
              <a:extLst>
                <a:ext uri="{FF2B5EF4-FFF2-40B4-BE49-F238E27FC236}">
                  <a16:creationId xmlns:a16="http://schemas.microsoft.com/office/drawing/2014/main" id="{E0570ED6-B4C3-99FA-7A9E-405B408CB189}"/>
                </a:ext>
              </a:extLst>
            </p:cNvPr>
            <p:cNvSpPr/>
            <p:nvPr/>
          </p:nvSpPr>
          <p:spPr bwMode="auto">
            <a:xfrm>
              <a:off x="2510468" y="1116411"/>
              <a:ext cx="603381" cy="364080"/>
            </a:xfrm>
            <a:prstGeom prst="rightArrow">
              <a:avLst/>
            </a:prstGeom>
            <a:solidFill>
              <a:srgbClr val="FFC04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1BA4549D-5200-A2F7-D2D2-49BECA901492}"/>
                </a:ext>
              </a:extLst>
            </p:cNvPr>
            <p:cNvSpPr/>
            <p:nvPr/>
          </p:nvSpPr>
          <p:spPr bwMode="auto">
            <a:xfrm>
              <a:off x="3169046" y="850852"/>
              <a:ext cx="5500374" cy="8086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pic>
          <p:nvPicPr>
            <p:cNvPr id="34" name="Picture 2" descr="\begin{align*}&#10;  F^J ({\bf r},t) = \sum_n a_n^J \psi_n({\bf r}) e^{-E_n t} \rightarrow V_{_C}(r)&#10;  \end{align*}">
              <a:extLst>
                <a:ext uri="{FF2B5EF4-FFF2-40B4-BE49-F238E27FC236}">
                  <a16:creationId xmlns:a16="http://schemas.microsoft.com/office/drawing/2014/main" id="{23F8CBDC-0BF9-E0B8-9127-DCF111BB1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7293" y="992219"/>
              <a:ext cx="5040560" cy="65519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21353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312001" y="219077"/>
            <a:ext cx="5340119" cy="5840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Coupled Channel S=-2 system (</a:t>
            </a:r>
            <a:r>
              <a:rPr kumimoji="0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11</a:t>
            </a:r>
            <a:r>
              <a:rPr kumimoji="0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ja-JP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0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B3FD29-9AEE-1449-B500-BFC5AC4C85A7}"/>
              </a:ext>
            </a:extLst>
          </p:cNvPr>
          <p:cNvSpPr txBox="1"/>
          <p:nvPr/>
        </p:nvSpPr>
        <p:spPr>
          <a:xfrm>
            <a:off x="3186915" y="2999063"/>
            <a:ext cx="140134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I=0, J</a:t>
            </a:r>
            <a:r>
              <a:rPr kumimoji="1" lang="en-US" altLang="ja-JP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=0</a:t>
            </a:r>
            <a:r>
              <a:rPr kumimoji="1" lang="en-US" altLang="ja-JP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+</a:t>
            </a:r>
            <a:endParaRPr kumimoji="1" lang="ja-JP" altLang="en-US" sz="2400" b="0" i="1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図 5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EC255C9E-96EC-6B46-8C85-410428118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3" y="1064425"/>
            <a:ext cx="6840759" cy="544923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1625C4C-E467-8648-BDDF-77F376BA681E}"/>
              </a:ext>
            </a:extLst>
          </p:cNvPr>
          <p:cNvSpPr txBox="1"/>
          <p:nvPr/>
        </p:nvSpPr>
        <p:spPr>
          <a:xfrm>
            <a:off x="5465524" y="141625"/>
            <a:ext cx="3678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K. Sasaki+ [HAL QCD Coll.]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Nucl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. Phys.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A998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(2020)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177310-B58D-1845-AD6B-D2B4DED1403F}"/>
              </a:ext>
            </a:extLst>
          </p:cNvPr>
          <p:cNvSpPr txBox="1"/>
          <p:nvPr/>
        </p:nvSpPr>
        <p:spPr>
          <a:xfrm rot="5400000">
            <a:off x="7579787" y="4813702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9D6FC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Large NΞ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9D6FC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attraction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9D6FC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E2F26F-F062-E84E-88CF-3948B341CDFD}"/>
              </a:ext>
            </a:extLst>
          </p:cNvPr>
          <p:cNvSpPr txBox="1"/>
          <p:nvPr/>
        </p:nvSpPr>
        <p:spPr>
          <a:xfrm rot="5400000">
            <a:off x="-246299" y="1622564"/>
            <a:ext cx="153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Small ΛΛ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attraction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E6D68B-6585-664B-B6FD-C3B0256D8B86}"/>
              </a:ext>
            </a:extLst>
          </p:cNvPr>
          <p:cNvSpPr txBox="1"/>
          <p:nvPr/>
        </p:nvSpPr>
        <p:spPr>
          <a:xfrm rot="5400000">
            <a:off x="7321084" y="2027672"/>
            <a:ext cx="2376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Short-range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NΞ-ΛΛ coupling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73FE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A6FC57-6E58-AD48-8F2C-8DEF491C1FCF}"/>
              </a:ext>
            </a:extLst>
          </p:cNvPr>
          <p:cNvSpPr txBox="1"/>
          <p:nvPr/>
        </p:nvSpPr>
        <p:spPr>
          <a:xfrm rot="5400000">
            <a:off x="-594535" y="4561674"/>
            <a:ext cx="2376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Short-range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NΞ-ΛΛ coupling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73FE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F3576E9-E974-79E2-F0C0-D52D9686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8132" y="641609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5EFF6-E6B7-49EE-952B-E0F41F1BFAA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7FB7579-216C-6867-900E-123CB870AB10}"/>
              </a:ext>
            </a:extLst>
          </p:cNvPr>
          <p:cNvGrpSpPr/>
          <p:nvPr/>
        </p:nvGrpSpPr>
        <p:grpSpPr>
          <a:xfrm>
            <a:off x="1907704" y="1521550"/>
            <a:ext cx="4978487" cy="4534980"/>
            <a:chOff x="5957465" y="640462"/>
            <a:chExt cx="2964267" cy="2870659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B57ABEA3-4522-9ED2-1B7F-D896C57F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7465" y="640462"/>
              <a:ext cx="2964267" cy="2870659"/>
            </a:xfrm>
            <a:prstGeom prst="rect">
              <a:avLst/>
            </a:prstGeom>
            <a:ln w="85725">
              <a:solidFill>
                <a:srgbClr val="0066FF"/>
              </a:solidFill>
            </a:ln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B167EBFD-518A-A0BE-F3C9-B534A829827F}"/>
                </a:ext>
              </a:extLst>
            </p:cNvPr>
            <p:cNvSpPr txBox="1"/>
            <p:nvPr/>
          </p:nvSpPr>
          <p:spPr>
            <a:xfrm>
              <a:off x="6444187" y="759492"/>
              <a:ext cx="1990824" cy="8607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ΞN </a:t>
              </a:r>
              <a:r>
                <a:rPr lang="en-US" altLang="ja-JP" sz="1400" b="1" dirty="0">
                  <a:latin typeface="Tahoma" pitchFamily="34" charset="0"/>
                  <a:ea typeface="ＭＳ Ｐゴシック" pitchFamily="50" charset="-128"/>
                </a:rPr>
                <a:t>phase shift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in HAL QCD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I=0, S=0: attractive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I=0, S=1: weakly attractive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I=1, S=0: weakly repulsive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I=1, S=1: weakly attractive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50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A14A95F7-6845-5967-21F6-44BCE1775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16632"/>
            <a:ext cx="7920880" cy="4569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Femtoscopy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 : particle correlations in pp,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pA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 and AA 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5AEF51A-CD9C-9AB0-A239-F89E4AC28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49" y="744861"/>
            <a:ext cx="6017939" cy="164914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DF38782-5755-467B-13E8-32ABDF191EE0}"/>
              </a:ext>
            </a:extLst>
          </p:cNvPr>
          <p:cNvSpPr txBox="1"/>
          <p:nvPr/>
        </p:nvSpPr>
        <p:spPr>
          <a:xfrm>
            <a:off x="-396552" y="4910709"/>
            <a:ext cx="5301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    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Koonin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Phys. Lett. B </a:t>
            </a:r>
            <a:r>
              <a:rPr kumimoji="1" lang="en-US" altLang="ja-JP" sz="1200" b="0" i="0" u="sng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70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43 (1977).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    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Lednicky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and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Lyuboshits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Yad.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Fiz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. </a:t>
            </a:r>
            <a:r>
              <a:rPr kumimoji="1" lang="en-US" altLang="ja-JP" sz="1200" b="0" i="0" u="sng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35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1316 (1981).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     Pratt, Phys. Rev. D </a:t>
            </a:r>
            <a:r>
              <a:rPr kumimoji="1" lang="en-US" altLang="ja-JP" sz="1200" b="0" i="0" u="sng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33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1314 (1986).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    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Anchishkin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Heinz, and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Renk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Phys. Rev. C </a:t>
            </a:r>
            <a:r>
              <a:rPr kumimoji="1" lang="en-US" altLang="ja-JP" sz="1200" b="0" i="0" u="sng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57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1428 (1998).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    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Lednicky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Lyuboshits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and 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Lyuboshits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Phys. At.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Nucl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. </a:t>
            </a:r>
            <a:r>
              <a:rPr kumimoji="1" lang="en-US" altLang="ja-JP" sz="1200" b="0" i="0" u="sng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61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2950 (1998).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    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Haidenbauer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Nucl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. Phys. A </a:t>
            </a:r>
            <a:r>
              <a:rPr kumimoji="1" lang="en-US" altLang="ja-JP" sz="1200" b="0" i="0" u="sng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981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1 (2019).</a:t>
            </a: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AF265698-66BC-B470-E779-F8BEC1D0E268}"/>
              </a:ext>
            </a:extLst>
          </p:cNvPr>
          <p:cNvGrpSpPr/>
          <p:nvPr/>
        </p:nvGrpSpPr>
        <p:grpSpPr>
          <a:xfrm>
            <a:off x="4572000" y="2564904"/>
            <a:ext cx="4738254" cy="4110185"/>
            <a:chOff x="4587300" y="2585539"/>
            <a:chExt cx="4738254" cy="4110185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793CBD48-B768-935B-C742-30D83F932C8A}"/>
                </a:ext>
              </a:extLst>
            </p:cNvPr>
            <p:cNvGrpSpPr/>
            <p:nvPr/>
          </p:nvGrpSpPr>
          <p:grpSpPr>
            <a:xfrm>
              <a:off x="4818496" y="2585539"/>
              <a:ext cx="4102971" cy="3756907"/>
              <a:chOff x="4758393" y="2624421"/>
              <a:chExt cx="4196375" cy="3899892"/>
            </a:xfrm>
          </p:grpSpPr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1DEF3388-CE6D-D498-6F69-691E87134B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58393" y="2624421"/>
                <a:ext cx="4196375" cy="3899892"/>
              </a:xfrm>
              <a:prstGeom prst="rect">
                <a:avLst/>
              </a:prstGeom>
            </p:spPr>
          </p:pic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63506499-6772-2441-1331-43B61C18EAAB}"/>
                  </a:ext>
                </a:extLst>
              </p:cNvPr>
              <p:cNvSpPr/>
              <p:nvPr/>
            </p:nvSpPr>
            <p:spPr>
              <a:xfrm>
                <a:off x="5139680" y="2852936"/>
                <a:ext cx="368424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55BBD9B6-FAEB-3AC2-C109-BCDE790ADBB9}"/>
                </a:ext>
              </a:extLst>
            </p:cNvPr>
            <p:cNvSpPr txBox="1"/>
            <p:nvPr/>
          </p:nvSpPr>
          <p:spPr>
            <a:xfrm>
              <a:off x="4587300" y="6326392"/>
              <a:ext cx="47382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Morita et al., Phys. Rev. C</a:t>
              </a:r>
              <a:r>
                <a:rPr kumimoji="1" lang="en-US" altLang="ja-JP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101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 (2020) 015201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1C6403-B577-8318-987A-DC4788254356}"/>
              </a:ext>
            </a:extLst>
          </p:cNvPr>
          <p:cNvSpPr txBox="1"/>
          <p:nvPr/>
        </p:nvSpPr>
        <p:spPr>
          <a:xfrm>
            <a:off x="7884368" y="5490971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k* </a:t>
            </a:r>
            <a:endParaRPr kumimoji="1" lang="ja-JP" altLang="en-US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DA8802D-E715-F733-A9DC-3040EBB71589}"/>
              </a:ext>
            </a:extLst>
          </p:cNvPr>
          <p:cNvSpPr txBox="1"/>
          <p:nvPr/>
        </p:nvSpPr>
        <p:spPr>
          <a:xfrm>
            <a:off x="4699379" y="2519649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C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k*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endParaRPr kumimoji="1" lang="ja-JP" altLang="en-US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C8EC80A-603A-3C32-221F-5ACB194B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6365" y="6422626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5EFF6-E6B7-49EE-952B-E0F41F1BFAA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50F6558-6F1C-C476-9177-2A45E01A4197}"/>
              </a:ext>
            </a:extLst>
          </p:cNvPr>
          <p:cNvGrpSpPr/>
          <p:nvPr/>
        </p:nvGrpSpPr>
        <p:grpSpPr>
          <a:xfrm>
            <a:off x="208993" y="2576984"/>
            <a:ext cx="4492300" cy="2251874"/>
            <a:chOff x="232100" y="2689294"/>
            <a:chExt cx="4492300" cy="2251874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EDAC0D0E-96B6-2CAB-3A62-D8AED9BD29B9}"/>
                </a:ext>
              </a:extLst>
            </p:cNvPr>
            <p:cNvGrpSpPr/>
            <p:nvPr/>
          </p:nvGrpSpPr>
          <p:grpSpPr>
            <a:xfrm>
              <a:off x="232100" y="2689294"/>
              <a:ext cx="4339900" cy="2251874"/>
              <a:chOff x="-2211743" y="1359596"/>
              <a:chExt cx="4339900" cy="2251874"/>
            </a:xfrm>
          </p:grpSpPr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C11A462F-BBCC-EE16-66A1-97DF233DF169}"/>
                  </a:ext>
                </a:extLst>
              </p:cNvPr>
              <p:cNvSpPr/>
              <p:nvPr/>
            </p:nvSpPr>
            <p:spPr>
              <a:xfrm>
                <a:off x="-2211743" y="1359596"/>
                <a:ext cx="4339900" cy="22518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pic>
            <p:nvPicPr>
              <p:cNvPr id="19" name="Picture 4" descr="\begin{align*}&#13;&#10;  C_{\rm expt}(k^*) = \frac{\xi(k^*)  N_{\rm same}(k^*)}{N_{\rm mixed}(k^*)} =&#13;&#10;  \end{align*}&#13;&#10;">
                <a:extLst>
                  <a:ext uri="{FF2B5EF4-FFF2-40B4-BE49-F238E27FC236}">
                    <a16:creationId xmlns:a16="http://schemas.microsoft.com/office/drawing/2014/main" id="{997A4BE0-74AC-132A-7EC0-AD300C1BBF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004784" y="1497141"/>
                <a:ext cx="2618511" cy="502382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5" name="AutoShape 4" descr="\begin{eqnarray*}&#13;&#10;  \ \ \ C_{\rm theo}(k^*) &amp;=&amp; \int  d^3 r \textcolor[rgb]{1,0.4,0.4}{S(r,k^*)} \textcolor[rgb]{0.2,0.4,1}{|\Psi(r,k^*)|^2} \nonumber \\ &#13;&#10;&amp; =&amp;  1+ \int  d^3 r {S(r,k^*)} [ {|\Psi_0(r,k^*)|^2 - |j_0( k^* r)|^2 }]&#13;&#10;  \end{eqnarray*}&#13;&#10;">
              <a:extLst>
                <a:ext uri="{FF2B5EF4-FFF2-40B4-BE49-F238E27FC236}">
                  <a16:creationId xmlns:a16="http://schemas.microsoft.com/office/drawing/2014/main" id="{678B370A-CA96-286E-8C81-2304ED12A4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032" name="Picture 8" descr="\begin{eqnarray*}&#13;&#10; &amp; &amp; C_{\rm theo}(k^*) \\&#13;&#10;  &amp; &amp; = \int  d^3 r \textcolor[rgb]{1,0.4,0.4}{S(r,k^*)} \textcolor[rgb]{0.2,0.4,1}{|\Psi(r,k^*)|^2} \nonumber \\ &#13;&#10;  &amp; &amp; =  1+ \int  d^3 r {S(r,k^*)} [ {|\Psi_0(r,k^*)|^2 - |j_0( k^* r)|^2 }]&#13;&#10;  \end{eqnarray*}&#13;&#10;">
              <a:extLst>
                <a:ext uri="{FF2B5EF4-FFF2-40B4-BE49-F238E27FC236}">
                  <a16:creationId xmlns:a16="http://schemas.microsoft.com/office/drawing/2014/main" id="{C37F99D2-8BE7-8C14-FB7B-121F111B05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15" y="3536373"/>
              <a:ext cx="3919760" cy="1272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049DE29-EA40-BFFA-0AD3-4D13F4D40A76}"/>
                </a:ext>
              </a:extLst>
            </p:cNvPr>
            <p:cNvSpPr/>
            <p:nvPr/>
          </p:nvSpPr>
          <p:spPr>
            <a:xfrm>
              <a:off x="2892641" y="2787804"/>
              <a:ext cx="708887" cy="8663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81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63997AC-8BB2-3B41-0C90-BD4C6485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60C83340-AAAE-1199-9B0D-51D487362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136525"/>
            <a:ext cx="4722243" cy="41215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Fully coupled channel analysis 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7F97392-3A0F-C011-F1ED-F9DEC2049FAE}"/>
              </a:ext>
            </a:extLst>
          </p:cNvPr>
          <p:cNvSpPr txBox="1"/>
          <p:nvPr/>
        </p:nvSpPr>
        <p:spPr>
          <a:xfrm>
            <a:off x="2202651" y="699734"/>
            <a:ext cx="4698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 err="1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Kamiya</a:t>
            </a:r>
            <a:r>
              <a:rPr lang="en-US" altLang="ja-JP" sz="2000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+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 Phys. Rev. C </a:t>
            </a:r>
            <a:r>
              <a:rPr kumimoji="1" lang="en-US" altLang="ja-JP" sz="2000" b="0" i="0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105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lang="en-US" altLang="ja-JP" sz="2000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(2022) 014915 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CCFF66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E92E4CC-E884-6F32-CEC9-A9C5A6AF5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6" y="1494139"/>
            <a:ext cx="4402277" cy="4344134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E6FAA3D-DA8D-E6E9-0E78-C8ACE02EEA30}"/>
              </a:ext>
            </a:extLst>
          </p:cNvPr>
          <p:cNvGrpSpPr/>
          <p:nvPr/>
        </p:nvGrpSpPr>
        <p:grpSpPr>
          <a:xfrm>
            <a:off x="2225496" y="2403375"/>
            <a:ext cx="1952203" cy="619560"/>
            <a:chOff x="2178310" y="1387281"/>
            <a:chExt cx="1952203" cy="619560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89873F99-3367-90A8-EA64-6770FFB4D667}"/>
                </a:ext>
              </a:extLst>
            </p:cNvPr>
            <p:cNvSpPr/>
            <p:nvPr/>
          </p:nvSpPr>
          <p:spPr>
            <a:xfrm>
              <a:off x="2178310" y="1387281"/>
              <a:ext cx="1952203" cy="619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AFD7CEC2-3DE1-1B7D-4859-FE36EDE82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5238" y="1476802"/>
              <a:ext cx="930800" cy="530039"/>
            </a:xfrm>
            <a:prstGeom prst="rect">
              <a:avLst/>
            </a:prstGeom>
          </p:spPr>
        </p:pic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42C5EC8B-61D1-10BF-7124-22A449D34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274" y="1494140"/>
            <a:ext cx="4402277" cy="43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85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7111B2C-0F94-4310-FECF-66416937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4807" y="6526889"/>
            <a:ext cx="2133600" cy="476250"/>
          </a:xfrm>
        </p:spPr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38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6D2CB7-2840-CF0E-47AF-1C61E723C11C}"/>
              </a:ext>
            </a:extLst>
          </p:cNvPr>
          <p:cNvSpPr txBox="1"/>
          <p:nvPr/>
        </p:nvSpPr>
        <p:spPr>
          <a:xfrm>
            <a:off x="6084168" y="924131"/>
            <a:ext cx="777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 err="1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Isaka</a:t>
            </a:r>
            <a:r>
              <a:rPr lang="en-US" altLang="ja-JP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+,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 err="1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Phys.Rev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. </a:t>
            </a:r>
            <a:r>
              <a:rPr kumimoji="1" lang="en-US" altLang="ja-JP" b="0" i="0" u="sng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C109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(2024) 044317</a:t>
            </a:r>
            <a:endParaRPr kumimoji="1" lang="ja-JP" altLang="en-US" b="0" i="0" u="none" strike="noStrike" kern="1200" cap="none" spc="0" normalizeH="0" baseline="0" noProof="0">
              <a:ln>
                <a:noFill/>
              </a:ln>
              <a:solidFill>
                <a:srgbClr val="CCFF66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E73DDCE-0C41-F667-553E-59BDDDDF8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-1252827"/>
            <a:ext cx="8964488" cy="786690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0171751-40C2-BE85-4B55-7E5DCAC71D3E}"/>
              </a:ext>
            </a:extLst>
          </p:cNvPr>
          <p:cNvGrpSpPr/>
          <p:nvPr/>
        </p:nvGrpSpPr>
        <p:grpSpPr>
          <a:xfrm>
            <a:off x="-10621688" y="6381865"/>
            <a:ext cx="6540500" cy="5842000"/>
            <a:chOff x="889000" y="508000"/>
            <a:chExt cx="6540500" cy="584200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6BA160E5-E4A5-6837-B56E-FC337CE5D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4500" y="508000"/>
              <a:ext cx="5715000" cy="584200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E82191FE-38A3-EB29-A8BC-91DD777C6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000" y="508000"/>
              <a:ext cx="825500" cy="5803900"/>
            </a:xfrm>
            <a:prstGeom prst="rect">
              <a:avLst/>
            </a:prstGeom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593C0CC-F6C8-4DC0-FDEA-7F1276ECA74E}"/>
              </a:ext>
            </a:extLst>
          </p:cNvPr>
          <p:cNvGrpSpPr/>
          <p:nvPr/>
        </p:nvGrpSpPr>
        <p:grpSpPr>
          <a:xfrm>
            <a:off x="5714479" y="2073009"/>
            <a:ext cx="1986844" cy="2572412"/>
            <a:chOff x="6370933" y="2642917"/>
            <a:chExt cx="1986844" cy="2572412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7A5A746-DCAA-6534-9F49-40E824D59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6129" y="4142310"/>
              <a:ext cx="981648" cy="792088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AE6A1F7-355C-6616-90EF-CBE51094B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6129" y="2642917"/>
              <a:ext cx="981648" cy="792088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3E9E6D7-B681-114B-A83B-FE471EC52C77}"/>
                </a:ext>
              </a:extLst>
            </p:cNvPr>
            <p:cNvSpPr txBox="1"/>
            <p:nvPr/>
          </p:nvSpPr>
          <p:spPr>
            <a:xfrm>
              <a:off x="6383757" y="4845997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</a:rPr>
                <a:t>s</a:t>
              </a:r>
              <a:r>
                <a:rPr kumimoji="1" lang="en-US" altLang="ja-JP" dirty="0">
                  <a:solidFill>
                    <a:schemeClr val="bg1"/>
                  </a:solidFill>
                </a:rPr>
                <a:t>-state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A3D377AF-0FE6-49C3-2E01-FBFF033D6FA1}"/>
                </a:ext>
              </a:extLst>
            </p:cNvPr>
            <p:cNvSpPr txBox="1"/>
            <p:nvPr/>
          </p:nvSpPr>
          <p:spPr>
            <a:xfrm>
              <a:off x="6370933" y="3304349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p-state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7" name="左右矢印 6">
              <a:extLst>
                <a:ext uri="{FF2B5EF4-FFF2-40B4-BE49-F238E27FC236}">
                  <a16:creationId xmlns:a16="http://schemas.microsoft.com/office/drawing/2014/main" id="{1BB9B943-CA82-58A2-6146-A38B719F6ED9}"/>
                </a:ext>
              </a:extLst>
            </p:cNvPr>
            <p:cNvSpPr/>
            <p:nvPr/>
          </p:nvSpPr>
          <p:spPr>
            <a:xfrm>
              <a:off x="6408099" y="4417139"/>
              <a:ext cx="784978" cy="369332"/>
            </a:xfrm>
            <a:prstGeom prst="leftRightArrow">
              <a:avLst/>
            </a:prstGeom>
            <a:solidFill>
              <a:srgbClr val="FFD579"/>
            </a:solidFill>
            <a:ln>
              <a:solidFill>
                <a:srgbClr val="FFD5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左右矢印 9">
              <a:extLst>
                <a:ext uri="{FF2B5EF4-FFF2-40B4-BE49-F238E27FC236}">
                  <a16:creationId xmlns:a16="http://schemas.microsoft.com/office/drawing/2014/main" id="{B668B77F-A98B-C0CA-CEB1-4C5E5BE5B2EB}"/>
                </a:ext>
              </a:extLst>
            </p:cNvPr>
            <p:cNvSpPr/>
            <p:nvPr/>
          </p:nvSpPr>
          <p:spPr>
            <a:xfrm>
              <a:off x="6429850" y="2899744"/>
              <a:ext cx="784978" cy="369332"/>
            </a:xfrm>
            <a:prstGeom prst="leftRightArrow">
              <a:avLst/>
            </a:prstGeom>
            <a:solidFill>
              <a:srgbClr val="FFD579"/>
            </a:solidFill>
            <a:ln>
              <a:solidFill>
                <a:srgbClr val="FFD5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A713C3C-D9B1-0CB6-DFC8-546B34B60047}"/>
              </a:ext>
            </a:extLst>
          </p:cNvPr>
          <p:cNvGrpSpPr/>
          <p:nvPr/>
        </p:nvGrpSpPr>
        <p:grpSpPr>
          <a:xfrm>
            <a:off x="323528" y="1009402"/>
            <a:ext cx="5298932" cy="4723854"/>
            <a:chOff x="1043608" y="1628800"/>
            <a:chExt cx="5298932" cy="4723854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3A6FD906-5FF0-D459-7FD3-7B2482E02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3608" y="1628800"/>
              <a:ext cx="5298932" cy="4723854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B999A81-59F4-B7D8-A6A3-F49F52B01AF3}"/>
                </a:ext>
              </a:extLst>
            </p:cNvPr>
            <p:cNvSpPr txBox="1"/>
            <p:nvPr/>
          </p:nvSpPr>
          <p:spPr>
            <a:xfrm>
              <a:off x="1690534" y="5682276"/>
              <a:ext cx="2518703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/>
                <a:t>HyperAMD</a:t>
              </a:r>
              <a:r>
                <a:rPr kumimoji="1" lang="en-US" altLang="ja-JP" dirty="0"/>
                <a:t> calculation</a:t>
              </a:r>
            </a:p>
            <a:p>
              <a:r>
                <a:rPr kumimoji="1" lang="en-US" altLang="ja-JP" dirty="0"/>
                <a:t> with HAL QCD N</a:t>
              </a:r>
              <a:r>
                <a:rPr kumimoji="1" lang="en-US" altLang="ja-JP" dirty="0">
                  <a:latin typeface="Symbol" pitchFamily="2" charset="2"/>
                </a:rPr>
                <a:t>X </a:t>
              </a:r>
              <a:r>
                <a:rPr kumimoji="1" lang="en-US" altLang="ja-JP" dirty="0"/>
                <a:t>int.</a:t>
              </a:r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C3BEBF97-CE66-60CF-DDC6-E0200B6F0CD0}"/>
                </a:ext>
              </a:extLst>
            </p:cNvPr>
            <p:cNvSpPr/>
            <p:nvPr/>
          </p:nvSpPr>
          <p:spPr>
            <a:xfrm>
              <a:off x="3415689" y="2338154"/>
              <a:ext cx="720080" cy="2965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B7A3485-A0B5-119B-171E-CDCD2344EC71}"/>
                </a:ext>
              </a:extLst>
            </p:cNvPr>
            <p:cNvSpPr txBox="1"/>
            <p:nvPr/>
          </p:nvSpPr>
          <p:spPr>
            <a:xfrm>
              <a:off x="4350334" y="5682277"/>
              <a:ext cx="1591013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KEK/J-PARC </a:t>
              </a:r>
            </a:p>
            <a:p>
              <a:r>
                <a:rPr lang="en-US" altLang="ja-JP" dirty="0"/>
                <a:t> expt</a:t>
              </a:r>
              <a:r>
                <a:rPr kumimoji="1" lang="en-US" altLang="ja-JP" dirty="0"/>
                <a:t>.</a:t>
              </a:r>
              <a:endParaRPr kumimoji="1" lang="ja-JP" altLang="en-US"/>
            </a:p>
          </p:txBody>
        </p:sp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11EC0BC1-0A54-A2D0-EA1D-AEFDAFF50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56" y="7687146"/>
            <a:ext cx="7772400" cy="122190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935861B-3DB2-A5BF-720C-6D8FCA9D8F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56" y="92986"/>
            <a:ext cx="8964488" cy="813664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16C80E7-CFF1-18AE-CF9F-FA48923C6A27}"/>
              </a:ext>
            </a:extLst>
          </p:cNvPr>
          <p:cNvSpPr txBox="1"/>
          <p:nvPr/>
        </p:nvSpPr>
        <p:spPr>
          <a:xfrm>
            <a:off x="89756" y="6137471"/>
            <a:ext cx="5671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92D050"/>
                </a:solidFill>
              </a:rPr>
              <a:t>A</a:t>
            </a:r>
            <a:r>
              <a:rPr kumimoji="1" lang="en-US" altLang="ja-JP" sz="1600" dirty="0">
                <a:solidFill>
                  <a:srgbClr val="92D050"/>
                </a:solidFill>
              </a:rPr>
              <a:t>ttempts towards lighter </a:t>
            </a:r>
            <a:r>
              <a:rPr lang="en-US" altLang="ja-JP" sz="1600" dirty="0">
                <a:solidFill>
                  <a:srgbClr val="92D050"/>
                </a:solidFill>
                <a:latin typeface="Symbol" pitchFamily="2" charset="2"/>
              </a:rPr>
              <a:t>X</a:t>
            </a:r>
            <a:r>
              <a:rPr lang="en-US" altLang="ja-JP" sz="1600" dirty="0">
                <a:solidFill>
                  <a:srgbClr val="92D050"/>
                </a:solidFill>
              </a:rPr>
              <a:t>-nuclei such as </a:t>
            </a:r>
            <a:r>
              <a:rPr lang="en-US" altLang="ja-JP" sz="1600" baseline="30000" dirty="0">
                <a:solidFill>
                  <a:srgbClr val="92D050"/>
                </a:solidFill>
              </a:rPr>
              <a:t>3</a:t>
            </a:r>
            <a:r>
              <a:rPr lang="en-US" altLang="ja-JP" sz="1600" dirty="0">
                <a:solidFill>
                  <a:srgbClr val="92D050"/>
                </a:solidFill>
              </a:rPr>
              <a:t>He-</a:t>
            </a:r>
            <a:r>
              <a:rPr lang="en-US" altLang="ja-JP" sz="1600" dirty="0">
                <a:solidFill>
                  <a:srgbClr val="92D050"/>
                </a:solidFill>
                <a:latin typeface="Symbol" pitchFamily="2" charset="2"/>
              </a:rPr>
              <a:t>X</a:t>
            </a:r>
            <a:r>
              <a:rPr lang="en-US" altLang="ja-JP" sz="1600" dirty="0">
                <a:solidFill>
                  <a:srgbClr val="92D050"/>
                </a:solidFill>
              </a:rPr>
              <a:t> and </a:t>
            </a:r>
            <a:r>
              <a:rPr lang="en-US" altLang="ja-JP" sz="1600" dirty="0" err="1">
                <a:solidFill>
                  <a:srgbClr val="92D050"/>
                </a:solidFill>
                <a:latin typeface="Symbol" pitchFamily="2" charset="2"/>
              </a:rPr>
              <a:t>aa</a:t>
            </a:r>
            <a:r>
              <a:rPr lang="en-US" altLang="ja-JP" sz="1600" dirty="0" err="1">
                <a:solidFill>
                  <a:srgbClr val="92D050"/>
                </a:solidFill>
              </a:rPr>
              <a:t>N</a:t>
            </a:r>
            <a:r>
              <a:rPr lang="en-US" altLang="ja-JP" sz="1600" dirty="0" err="1">
                <a:solidFill>
                  <a:srgbClr val="92D050"/>
                </a:solidFill>
                <a:latin typeface="Symbol" pitchFamily="2" charset="2"/>
              </a:rPr>
              <a:t>X</a:t>
            </a:r>
            <a:r>
              <a:rPr lang="en-US" altLang="ja-JP" sz="1600" dirty="0">
                <a:solidFill>
                  <a:srgbClr val="92D050"/>
                </a:solidFill>
              </a:rPr>
              <a:t>:</a:t>
            </a:r>
            <a:r>
              <a:rPr lang="en-US" altLang="ja-JP" sz="1600" dirty="0">
                <a:solidFill>
                  <a:srgbClr val="92D050"/>
                </a:solidFill>
                <a:latin typeface="Symbol" pitchFamily="2" charset="2"/>
              </a:rPr>
              <a:t> </a:t>
            </a:r>
            <a:endParaRPr lang="en-US" altLang="ja-JP" sz="1600" dirty="0">
              <a:solidFill>
                <a:srgbClr val="92D050"/>
              </a:solidFill>
            </a:endParaRPr>
          </a:p>
          <a:p>
            <a:r>
              <a:rPr lang="en-US" altLang="ja-JP" sz="1600" dirty="0" err="1">
                <a:solidFill>
                  <a:srgbClr val="92D050"/>
                </a:solidFill>
              </a:rPr>
              <a:t>Hiyama</a:t>
            </a:r>
            <a:r>
              <a:rPr lang="en-US" altLang="ja-JP" sz="1600" dirty="0">
                <a:solidFill>
                  <a:srgbClr val="92D050"/>
                </a:solidFill>
              </a:rPr>
              <a:t>+, PRL </a:t>
            </a:r>
            <a:r>
              <a:rPr lang="en-US" altLang="ja-JP" sz="1600" u="sng" dirty="0">
                <a:solidFill>
                  <a:srgbClr val="92D050"/>
                </a:solidFill>
              </a:rPr>
              <a:t>124</a:t>
            </a:r>
            <a:r>
              <a:rPr lang="en-US" altLang="ja-JP" sz="1600" dirty="0">
                <a:solidFill>
                  <a:srgbClr val="92D050"/>
                </a:solidFill>
              </a:rPr>
              <a:t> (2020); PRC </a:t>
            </a:r>
            <a:r>
              <a:rPr lang="en-US" altLang="ja-JP" sz="1600" u="sng" dirty="0">
                <a:solidFill>
                  <a:srgbClr val="92D050"/>
                </a:solidFill>
              </a:rPr>
              <a:t>106</a:t>
            </a:r>
            <a:r>
              <a:rPr lang="en-US" altLang="ja-JP" sz="1600" dirty="0">
                <a:solidFill>
                  <a:srgbClr val="92D050"/>
                </a:solidFill>
              </a:rPr>
              <a:t> (2022)</a:t>
            </a:r>
            <a:r>
              <a:rPr kumimoji="1" lang="en-US" altLang="ja-JP" sz="1600" dirty="0">
                <a:solidFill>
                  <a:srgbClr val="92D050"/>
                </a:solidFill>
              </a:rPr>
              <a:t>  </a:t>
            </a:r>
            <a:endParaRPr kumimoji="1" lang="ja-JP" altLang="en-US" sz="1600">
              <a:solidFill>
                <a:srgbClr val="92D05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5F6ED5B-3679-2C13-98BC-425E8BD6789F}"/>
              </a:ext>
            </a:extLst>
          </p:cNvPr>
          <p:cNvSpPr txBox="1"/>
          <p:nvPr/>
        </p:nvSpPr>
        <p:spPr>
          <a:xfrm>
            <a:off x="5826087" y="4987424"/>
            <a:ext cx="3198311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FFFF00"/>
                </a:solidFill>
                <a:latin typeface="Arial"/>
                <a:ea typeface="ＭＳ Ｐゴシック"/>
              </a:rPr>
              <a:t>LQCD prediction of 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・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attraction in N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2" charset="2"/>
                <a:ea typeface="ＭＳ Ｐゴシック"/>
              </a:rPr>
              <a:t>X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in </a:t>
            </a:r>
            <a:r>
              <a:rPr kumimoji="1" lang="en-US" altLang="ja-JP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11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</a:t>
            </a:r>
            <a:r>
              <a:rPr kumimoji="1" lang="en-US" altLang="ja-JP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・</a:t>
            </a:r>
            <a:r>
              <a:rPr lang="en-US" altLang="ja-JP" dirty="0">
                <a:solidFill>
                  <a:srgbClr val="FFFF00"/>
                </a:solidFill>
                <a:latin typeface="Arial"/>
                <a:ea typeface="ＭＳ Ｐゴシック"/>
              </a:rPr>
              <a:t>w</a:t>
            </a:r>
            <a:r>
              <a:rPr kumimoji="1" lang="en-US" altLang="ja-JP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eak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N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2" charset="2"/>
                <a:ea typeface="ＭＳ Ｐゴシック"/>
              </a:rPr>
              <a:t>X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2" charset="2"/>
                <a:ea typeface="ＭＳ Ｐゴシック"/>
              </a:rPr>
              <a:t> </a:t>
            </a:r>
            <a:r>
              <a:rPr lang="en-US" altLang="ja-JP" dirty="0">
                <a:solidFill>
                  <a:srgbClr val="FFFF00"/>
                </a:solidFill>
                <a:latin typeface="Symbol" pitchFamily="2" charset="2"/>
                <a:ea typeface="ＭＳ Ｐゴシック"/>
              </a:rPr>
              <a:t>LL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2" charset="2"/>
                <a:ea typeface="ＭＳ Ｐゴシック"/>
              </a:rPr>
              <a:t> 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coupling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FFFF00"/>
                </a:solidFill>
                <a:latin typeface="Arial"/>
                <a:ea typeface="ＭＳ Ｐゴシック"/>
              </a:rPr>
              <a:t> </a:t>
            </a:r>
            <a:r>
              <a:rPr lang="en-US" altLang="ja-JP" dirty="0" err="1">
                <a:solidFill>
                  <a:srgbClr val="FFFF00"/>
                </a:solidFill>
                <a:latin typeface="Arial"/>
                <a:ea typeface="ＭＳ Ｐゴシック"/>
              </a:rPr>
              <a:t>conisistent</a:t>
            </a:r>
            <a:r>
              <a:rPr lang="en-US" altLang="ja-JP" dirty="0">
                <a:solidFill>
                  <a:srgbClr val="FFFF00"/>
                </a:solidFill>
                <a:latin typeface="Arial"/>
                <a:ea typeface="ＭＳ Ｐゴシック"/>
              </a:rPr>
              <a:t> 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with </a:t>
            </a:r>
            <a:r>
              <a:rPr lang="en-US" altLang="ja-JP" dirty="0">
                <a:solidFill>
                  <a:srgbClr val="FFFF00"/>
                </a:solidFill>
                <a:latin typeface="Arial"/>
                <a:ea typeface="ＭＳ Ｐゴシック"/>
              </a:rPr>
              <a:t>the </a:t>
            </a:r>
            <a:r>
              <a:rPr lang="en-US" altLang="ja-JP" dirty="0" err="1">
                <a:solidFill>
                  <a:srgbClr val="FFFF00"/>
                </a:solidFill>
                <a:latin typeface="Arial"/>
                <a:ea typeface="ＭＳ Ｐゴシック"/>
              </a:rPr>
              <a:t>expt.data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692DF21-5F08-E56C-E355-5F7A5DF51E8C}"/>
              </a:ext>
            </a:extLst>
          </p:cNvPr>
          <p:cNvSpPr txBox="1"/>
          <p:nvPr/>
        </p:nvSpPr>
        <p:spPr>
          <a:xfrm>
            <a:off x="6944807" y="224579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solidFill>
                  <a:schemeClr val="bg1"/>
                </a:solidFill>
              </a:rPr>
              <a:t>14</a:t>
            </a:r>
            <a:r>
              <a:rPr kumimoji="1" lang="en-US" altLang="ja-JP" dirty="0">
                <a:solidFill>
                  <a:schemeClr val="bg1"/>
                </a:solidFill>
              </a:rPr>
              <a:t>N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85A6347-AE05-8D79-DF29-B87B9A7D690D}"/>
              </a:ext>
            </a:extLst>
          </p:cNvPr>
          <p:cNvSpPr txBox="1"/>
          <p:nvPr/>
        </p:nvSpPr>
        <p:spPr>
          <a:xfrm>
            <a:off x="6931023" y="370774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solidFill>
                  <a:schemeClr val="bg1"/>
                </a:solidFill>
              </a:rPr>
              <a:t>14</a:t>
            </a:r>
            <a:r>
              <a:rPr kumimoji="1" lang="en-US" altLang="ja-JP" dirty="0">
                <a:solidFill>
                  <a:schemeClr val="bg1"/>
                </a:solidFill>
              </a:rPr>
              <a:t>N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908D54E-74FC-6B06-1E2F-2AE64606A999}"/>
              </a:ext>
            </a:extLst>
          </p:cNvPr>
          <p:cNvSpPr txBox="1"/>
          <p:nvPr/>
        </p:nvSpPr>
        <p:spPr>
          <a:xfrm>
            <a:off x="6921613" y="28015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99FF"/>
                </a:solidFill>
                <a:latin typeface="Symbol" pitchFamily="2" charset="2"/>
              </a:rPr>
              <a:t>X</a:t>
            </a:r>
            <a:r>
              <a:rPr kumimoji="1" lang="en-US" altLang="ja-JP" baseline="30000" dirty="0">
                <a:solidFill>
                  <a:srgbClr val="FF99FF"/>
                </a:solidFill>
                <a:latin typeface="Symbol" pitchFamily="2" charset="2"/>
              </a:rPr>
              <a:t>-</a:t>
            </a:r>
            <a:endParaRPr kumimoji="1" lang="ja-JP" altLang="en-US" baseline="30000">
              <a:solidFill>
                <a:srgbClr val="FF99FF"/>
              </a:solidFill>
              <a:latin typeface="Symbol" pitchFamily="2" charset="2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647FDF9-4777-EC57-7506-68C762EDB2B2}"/>
              </a:ext>
            </a:extLst>
          </p:cNvPr>
          <p:cNvSpPr txBox="1"/>
          <p:nvPr/>
        </p:nvSpPr>
        <p:spPr>
          <a:xfrm>
            <a:off x="6876256" y="429309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99FF"/>
                </a:solidFill>
                <a:latin typeface="Symbol" pitchFamily="2" charset="2"/>
              </a:rPr>
              <a:t>X</a:t>
            </a:r>
            <a:r>
              <a:rPr kumimoji="1" lang="en-US" altLang="ja-JP" baseline="30000" dirty="0">
                <a:solidFill>
                  <a:srgbClr val="FF99FF"/>
                </a:solidFill>
                <a:latin typeface="Symbol" pitchFamily="2" charset="2"/>
              </a:rPr>
              <a:t>-</a:t>
            </a:r>
            <a:endParaRPr kumimoji="1" lang="ja-JP" altLang="en-US" baseline="30000">
              <a:solidFill>
                <a:srgbClr val="FF99FF"/>
              </a:solidFill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9849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29" grpId="0"/>
      <p:bldP spid="30" grpId="0"/>
      <p:bldP spid="31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432AEDA-76CA-1C49-AFB8-F64A85C13866}"/>
              </a:ext>
            </a:extLst>
          </p:cNvPr>
          <p:cNvSpPr txBox="1"/>
          <p:nvPr/>
        </p:nvSpPr>
        <p:spPr>
          <a:xfrm>
            <a:off x="252953" y="6108112"/>
            <a:ext cx="9240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Inoue [HAL QCD Coll.],  Few-body Syst. 62 (2021) 106</a:t>
            </a:r>
          </a:p>
          <a:p>
            <a:pPr lvl="0">
              <a:defRPr/>
            </a:pPr>
            <a:r>
              <a:rPr lang="en-US" altLang="ja-JP" dirty="0" err="1">
                <a:solidFill>
                  <a:srgbClr val="99FF99"/>
                </a:solidFill>
                <a:latin typeface="ＭＳ Ｐゴシック"/>
              </a:rPr>
              <a:t>Hiyama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, Sasaki, Miyamoto,  Doi, </a:t>
            </a:r>
            <a:r>
              <a:rPr lang="en-US" altLang="ja-JP" dirty="0" err="1">
                <a:solidFill>
                  <a:srgbClr val="99FF99"/>
                </a:solidFill>
                <a:latin typeface="ＭＳ Ｐゴシック"/>
              </a:rPr>
              <a:t>Hatsuda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, Yamamoto, and </a:t>
            </a:r>
            <a:r>
              <a:rPr lang="en-US" altLang="ja-JP" dirty="0" err="1">
                <a:solidFill>
                  <a:srgbClr val="99FF99"/>
                </a:solidFill>
                <a:latin typeface="ＭＳ Ｐゴシック"/>
              </a:rPr>
              <a:t>Rijken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, PRL </a:t>
            </a:r>
            <a:r>
              <a:rPr lang="en-US" altLang="ja-JP" u="sng" dirty="0">
                <a:solidFill>
                  <a:srgbClr val="99FF99"/>
                </a:solidFill>
                <a:latin typeface="ＭＳ Ｐゴシック"/>
              </a:rPr>
              <a:t>124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 (2020) 092501 </a:t>
            </a:r>
          </a:p>
          <a:p>
            <a:pPr lvl="0">
              <a:defRPr/>
            </a:pPr>
            <a:r>
              <a:rPr lang="en-US" altLang="ja-JP" sz="2000" dirty="0">
                <a:solidFill>
                  <a:srgbClr val="99FF99"/>
                </a:solidFill>
                <a:latin typeface="ＭＳ Ｐゴシック"/>
              </a:rPr>
              <a:t> </a:t>
            </a:r>
            <a:endParaRPr lang="ja-JP" altLang="en-US" sz="2000" dirty="0">
              <a:solidFill>
                <a:srgbClr val="99FF99"/>
              </a:solidFill>
              <a:latin typeface="ＭＳ Ｐゴシック"/>
            </a:endParaRP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4D17E90B-9C3A-9C43-AA85-7D0602CDD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05" y="116632"/>
            <a:ext cx="8160942" cy="4142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Hyperon embedded in cold nuclear matter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(HAL QCD + BHF)</a:t>
            </a:r>
          </a:p>
        </p:txBody>
      </p:sp>
      <p:sp>
        <p:nvSpPr>
          <p:cNvPr id="22" name="スライド番号プレースホルダー 1">
            <a:extLst>
              <a:ext uri="{FF2B5EF4-FFF2-40B4-BE49-F238E27FC236}">
                <a16:creationId xmlns:a16="http://schemas.microsoft.com/office/drawing/2014/main" id="{6B69C287-B8F6-F04D-8381-022CD141D58D}"/>
              </a:ext>
            </a:extLst>
          </p:cNvPr>
          <p:cNvSpPr txBox="1">
            <a:spLocks/>
          </p:cNvSpPr>
          <p:nvPr/>
        </p:nvSpPr>
        <p:spPr>
          <a:xfrm>
            <a:off x="7010400" y="64721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29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F5D0DB-E914-7369-7700-93DB3FC7A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05" y="1874655"/>
            <a:ext cx="7569422" cy="423345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331954F-156E-976F-61A8-0AEC4BC7F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84" y="705560"/>
            <a:ext cx="1958041" cy="16197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868F163-2A58-C7D1-48CE-ED24DE0C7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525" y="710417"/>
            <a:ext cx="1958041" cy="157051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E2820CF-4A01-2ECF-D088-19F3CA892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995B9A-D2A1-41F9-BCE7-98E4A10CB6AC}" type="slidenum">
              <a:rPr lang="en-US" altLang="ja-JP" smtClean="0"/>
              <a:pPr>
                <a:defRPr/>
              </a:pPr>
              <a:t>39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523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32B2C0D-CC2B-4014-5394-5E3C5F061867}"/>
              </a:ext>
            </a:extLst>
          </p:cNvPr>
          <p:cNvSpPr/>
          <p:nvPr/>
        </p:nvSpPr>
        <p:spPr>
          <a:xfrm>
            <a:off x="160958" y="1017628"/>
            <a:ext cx="7416824" cy="2616101"/>
          </a:xfrm>
          <a:prstGeom prst="rect">
            <a:avLst/>
          </a:prstGeom>
          <a:solidFill>
            <a:schemeClr val="accent1">
              <a:alpha val="3105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BE06660-5F50-05A3-B40B-5712253B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51847" y="3789040"/>
            <a:ext cx="2133600" cy="476250"/>
          </a:xfrm>
        </p:spPr>
        <p:txBody>
          <a:bodyPr/>
          <a:lstStyle/>
          <a:p>
            <a:pPr>
              <a:defRPr/>
            </a:pPr>
            <a:fld id="{7BF11482-CBEB-4B38-8D0A-CF287B90BBEB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9222ED-432C-142B-AA23-1FC869249B0C}"/>
              </a:ext>
            </a:extLst>
          </p:cNvPr>
          <p:cNvSpPr txBox="1"/>
          <p:nvPr/>
        </p:nvSpPr>
        <p:spPr>
          <a:xfrm>
            <a:off x="335554" y="923007"/>
            <a:ext cx="71497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24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2400" b="1" dirty="0">
                <a:solidFill>
                  <a:srgbClr val="73FEFF"/>
                </a:solidFill>
              </a:rPr>
              <a:t> </a:t>
            </a:r>
            <a:r>
              <a:rPr lang="en-US" altLang="ja-JP" sz="2400" b="1" dirty="0">
                <a:solidFill>
                  <a:srgbClr val="73FEFF"/>
                </a:solidFill>
              </a:rPr>
              <a:t>N</a:t>
            </a:r>
            <a:r>
              <a:rPr kumimoji="1" lang="en-US" altLang="ja-JP" sz="2400" b="1" dirty="0">
                <a:solidFill>
                  <a:srgbClr val="73FEFF"/>
                </a:solidFill>
              </a:rPr>
              <a:t>uclear forces </a:t>
            </a:r>
            <a:r>
              <a:rPr lang="en-US" altLang="ja-JP" sz="2400" b="1" dirty="0">
                <a:solidFill>
                  <a:srgbClr val="73FEFF"/>
                </a:solidFill>
                <a:sym typeface="Wingdings" pitchFamily="2" charset="2"/>
              </a:rPr>
              <a:t>&amp; H</a:t>
            </a:r>
            <a:r>
              <a:rPr kumimoji="1" lang="en-US" altLang="ja-JP" sz="2400" b="1" dirty="0">
                <a:solidFill>
                  <a:srgbClr val="73FEFF"/>
                </a:solidFill>
              </a:rPr>
              <a:t>yperon forces</a:t>
            </a:r>
          </a:p>
          <a:p>
            <a:endParaRPr lang="en-US" altLang="ja-JP" sz="12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kumimoji="1" lang="ja-JP" altLang="en-US" sz="2000">
                <a:solidFill>
                  <a:schemeClr val="bg1"/>
                </a:solidFill>
                <a:sym typeface="Wingdings" pitchFamily="2" charset="2"/>
              </a:rPr>
              <a:t>　</a:t>
            </a:r>
            <a:r>
              <a:rPr kumimoji="1" lang="en-US" altLang="ja-JP" sz="2000" dirty="0">
                <a:solidFill>
                  <a:schemeClr val="bg1"/>
                </a:solidFill>
                <a:sym typeface="Wingdings" pitchFamily="2" charset="2"/>
              </a:rPr>
              <a:t>  </a:t>
            </a:r>
            <a:r>
              <a:rPr kumimoji="1" lang="ja-JP" altLang="en-US" sz="2000">
                <a:solidFill>
                  <a:schemeClr val="bg1"/>
                </a:solidFill>
                <a:sym typeface="Wingdings" pitchFamily="2" charset="2"/>
              </a:rPr>
              <a:t>⇔　</a:t>
            </a:r>
            <a:r>
              <a:rPr lang="en-US" altLang="ja-JP" sz="2000" dirty="0">
                <a:solidFill>
                  <a:schemeClr val="bg1"/>
                </a:solidFill>
                <a:sym typeface="Wingdings" pitchFamily="2" charset="2"/>
              </a:rPr>
              <a:t>Atomic </a:t>
            </a:r>
            <a:r>
              <a:rPr kumimoji="1" lang="en-US" altLang="ja-JP" sz="2000" dirty="0">
                <a:solidFill>
                  <a:schemeClr val="bg1"/>
                </a:solidFill>
                <a:sym typeface="Wingdings" pitchFamily="2" charset="2"/>
              </a:rPr>
              <a:t>nucle</a:t>
            </a:r>
            <a:r>
              <a:rPr lang="en-US" altLang="ja-JP" sz="2000" dirty="0">
                <a:solidFill>
                  <a:schemeClr val="bg1"/>
                </a:solidFill>
                <a:sym typeface="Wingdings" pitchFamily="2" charset="2"/>
              </a:rPr>
              <a:t>i, </a:t>
            </a:r>
            <a:r>
              <a:rPr kumimoji="1" lang="en-US" altLang="ja-JP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kumimoji="1" lang="en-US" altLang="ja-JP" sz="2000" dirty="0" err="1">
                <a:solidFill>
                  <a:schemeClr val="bg1"/>
                </a:solidFill>
                <a:sym typeface="Wingdings" pitchFamily="2" charset="2"/>
              </a:rPr>
              <a:t>hypernuclei</a:t>
            </a:r>
            <a:r>
              <a:rPr kumimoji="1" lang="en-US" altLang="ja-JP" sz="2000" dirty="0">
                <a:solidFill>
                  <a:schemeClr val="bg1"/>
                </a:solidFill>
                <a:sym typeface="Wingdings" pitchFamily="2" charset="2"/>
              </a:rPr>
              <a:t>, and </a:t>
            </a:r>
            <a:r>
              <a:rPr kumimoji="1" lang="en-US" altLang="ja-JP" sz="2000" dirty="0" err="1">
                <a:solidFill>
                  <a:schemeClr val="bg1"/>
                </a:solidFill>
                <a:sym typeface="Wingdings" pitchFamily="2" charset="2"/>
              </a:rPr>
              <a:t>EoS</a:t>
            </a:r>
            <a:r>
              <a:rPr kumimoji="1" lang="en-US" altLang="ja-JP" sz="2000" dirty="0">
                <a:solidFill>
                  <a:schemeClr val="bg1"/>
                </a:solidFill>
                <a:sym typeface="Wingdings" pitchFamily="2" charset="2"/>
              </a:rPr>
              <a:t> for neutron stars</a:t>
            </a:r>
          </a:p>
          <a:p>
            <a:endParaRPr lang="en-US" altLang="ja-JP" sz="2400" dirty="0">
              <a:solidFill>
                <a:schemeClr val="bg1"/>
              </a:solidFill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2400" b="1" dirty="0">
                <a:solidFill>
                  <a:srgbClr val="73FEFF"/>
                </a:solidFill>
                <a:sym typeface="Wingdings" pitchFamily="2" charset="2"/>
              </a:rPr>
              <a:t>Exotic hadrons &amp; Exotic nuclei</a:t>
            </a:r>
          </a:p>
          <a:p>
            <a:r>
              <a:rPr kumimoji="1" lang="en-US" altLang="ja-JP" sz="1200" dirty="0">
                <a:solidFill>
                  <a:schemeClr val="bg1"/>
                </a:solidFill>
                <a:sym typeface="Wingdings" pitchFamily="2" charset="2"/>
              </a:rPr>
              <a:t>              </a:t>
            </a:r>
            <a:endParaRPr lang="en-US" altLang="ja-JP" sz="12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kumimoji="1" lang="en-US" altLang="ja-JP" sz="1200" dirty="0">
                <a:solidFill>
                  <a:schemeClr val="bg1"/>
                </a:solidFill>
                <a:sym typeface="Wingdings" pitchFamily="2" charset="2"/>
              </a:rPr>
              <a:t>       </a:t>
            </a:r>
            <a:r>
              <a:rPr kumimoji="1" lang="ja-JP" altLang="en-US" sz="2000">
                <a:solidFill>
                  <a:schemeClr val="bg1"/>
                </a:solidFill>
                <a:sym typeface="Wingdings" pitchFamily="2" charset="2"/>
              </a:rPr>
              <a:t>⇔ </a:t>
            </a:r>
            <a:r>
              <a:rPr kumimoji="1" lang="en-US" altLang="ja-JP" sz="2000" dirty="0">
                <a:solidFill>
                  <a:schemeClr val="bg1"/>
                </a:solidFill>
                <a:sym typeface="Wingdings" pitchFamily="2" charset="2"/>
              </a:rPr>
              <a:t> D</a:t>
            </a:r>
            <a:r>
              <a:rPr lang="en-US" altLang="ja-JP" sz="2000" dirty="0">
                <a:solidFill>
                  <a:schemeClr val="bg1"/>
                </a:solidFill>
                <a:sym typeface="Wingdings" pitchFamily="2" charset="2"/>
              </a:rPr>
              <a:t>eeper understanding of  “confinement” 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939AD74-E68A-97DC-3D8D-12A6C286E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94" y="244591"/>
            <a:ext cx="6768752" cy="43103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Hadron-hadron int</a:t>
            </a:r>
            <a:r>
              <a:rPr kumimoji="0" lang="en-US" altLang="ja-JP" sz="2400" dirty="0" err="1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eractions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 : Why </a:t>
            </a:r>
            <a:r>
              <a:rPr kumimoji="0" lang="en-US" altLang="ja-JP" sz="24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do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 we care ?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375B691-97DF-93BF-31CB-DF75ACD5F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52" y="2220190"/>
            <a:ext cx="1863147" cy="124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897E1BA-6C04-2012-9025-D29C8A167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529" y="927704"/>
            <a:ext cx="590521" cy="55842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8140327-C64D-A054-3BB0-9BCD4E731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845" y="1663810"/>
            <a:ext cx="1084651" cy="1051201"/>
          </a:xfrm>
          <a:prstGeom prst="rect">
            <a:avLst/>
          </a:prstGeom>
        </p:spPr>
      </p:pic>
      <p:pic>
        <p:nvPicPr>
          <p:cNvPr id="1026" name="Picture 2" descr="Image of H dibaryon">
            <a:extLst>
              <a:ext uri="{FF2B5EF4-FFF2-40B4-BE49-F238E27FC236}">
                <a16:creationId xmlns:a16="http://schemas.microsoft.com/office/drawing/2014/main" id="{AA7644D9-01A7-D9CC-8952-2A7BB690E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573" y="2859282"/>
            <a:ext cx="862434" cy="86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F65F9A1-B2B4-F134-C759-571BDEF4BEA7}"/>
              </a:ext>
            </a:extLst>
          </p:cNvPr>
          <p:cNvSpPr txBox="1"/>
          <p:nvPr/>
        </p:nvSpPr>
        <p:spPr>
          <a:xfrm>
            <a:off x="10066141" y="3735457"/>
            <a:ext cx="64334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Scattering experiments,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hadron spectroscopy, </a:t>
            </a:r>
          </a:p>
          <a:p>
            <a:r>
              <a:rPr lang="en-US" altLang="ja-JP" dirty="0" err="1">
                <a:solidFill>
                  <a:schemeClr val="bg1"/>
                </a:solidFill>
              </a:rPr>
              <a:t>hypernuclear</a:t>
            </a:r>
            <a:r>
              <a:rPr lang="en-US" altLang="ja-JP" dirty="0">
                <a:solidFill>
                  <a:schemeClr val="bg1"/>
                </a:solidFill>
              </a:rPr>
              <a:t> spectroscopy</a:t>
            </a:r>
          </a:p>
          <a:p>
            <a:r>
              <a:rPr lang="en-US" altLang="ja-JP" dirty="0" err="1">
                <a:solidFill>
                  <a:schemeClr val="bg1"/>
                </a:solidFill>
              </a:rPr>
              <a:t>Femtoscopy</a:t>
            </a:r>
            <a:r>
              <a:rPr lang="en-US" altLang="ja-JP" dirty="0">
                <a:solidFill>
                  <a:schemeClr val="bg1"/>
                </a:solidFill>
              </a:rPr>
              <a:t> (RHIC, LHC)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NS and NS merger observations 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08797E1E-29B9-B761-4335-C31AA80D4A7D}"/>
              </a:ext>
            </a:extLst>
          </p:cNvPr>
          <p:cNvGrpSpPr/>
          <p:nvPr/>
        </p:nvGrpSpPr>
        <p:grpSpPr>
          <a:xfrm>
            <a:off x="196022" y="3908879"/>
            <a:ext cx="8695343" cy="2881247"/>
            <a:chOff x="196022" y="3908879"/>
            <a:chExt cx="8695343" cy="2881247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F930D29B-1F0C-9E05-5922-64CE4FA6832D}"/>
                </a:ext>
              </a:extLst>
            </p:cNvPr>
            <p:cNvGrpSpPr/>
            <p:nvPr/>
          </p:nvGrpSpPr>
          <p:grpSpPr>
            <a:xfrm>
              <a:off x="196022" y="3908879"/>
              <a:ext cx="8408426" cy="2642321"/>
              <a:chOff x="196022" y="3908879"/>
              <a:chExt cx="8408426" cy="2642321"/>
            </a:xfrm>
          </p:grpSpPr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FA68C635-F090-A243-84C9-292BD5673CE0}"/>
                  </a:ext>
                </a:extLst>
              </p:cNvPr>
              <p:cNvGrpSpPr/>
              <p:nvPr/>
            </p:nvGrpSpPr>
            <p:grpSpPr>
              <a:xfrm>
                <a:off x="196022" y="3908879"/>
                <a:ext cx="8408426" cy="2642321"/>
                <a:chOff x="196022" y="3908879"/>
                <a:chExt cx="8408426" cy="2642321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20D4AFB3-1F31-51A6-C58F-087636B8F4B3}"/>
                    </a:ext>
                  </a:extLst>
                </p:cNvPr>
                <p:cNvSpPr txBox="1"/>
                <p:nvPr/>
              </p:nvSpPr>
              <p:spPr>
                <a:xfrm>
                  <a:off x="2664358" y="4780504"/>
                  <a:ext cx="3365602" cy="83099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en-US" altLang="ja-JP" sz="2400" dirty="0">
                      <a:solidFill>
                        <a:srgbClr val="FF99FF"/>
                      </a:solidFill>
                    </a:rPr>
                    <a:t>Era of “co-evolution</a:t>
                  </a:r>
                  <a:r>
                    <a:rPr lang="en-US" altLang="ja-JP" sz="2400" dirty="0">
                      <a:solidFill>
                        <a:srgbClr val="FF99FF"/>
                      </a:solidFill>
                    </a:rPr>
                    <a:t>” </a:t>
                  </a:r>
                </a:p>
                <a:p>
                  <a:pPr algn="ctr"/>
                  <a:r>
                    <a:rPr lang="en-US" altLang="ja-JP" sz="2400" dirty="0">
                      <a:solidFill>
                        <a:srgbClr val="FF99FF"/>
                      </a:solidFill>
                    </a:rPr>
                    <a:t>of LQCD and Expt.</a:t>
                  </a:r>
                </a:p>
              </p:txBody>
            </p:sp>
            <p:pic>
              <p:nvPicPr>
                <p:cNvPr id="16" name="Picture 2">
                  <a:extLst>
                    <a:ext uri="{FF2B5EF4-FFF2-40B4-BE49-F238E27FC236}">
                      <a16:creationId xmlns:a16="http://schemas.microsoft.com/office/drawing/2014/main" id="{366AD1F0-70CA-90D2-23E3-241A3D48AC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022" y="4573201"/>
                  <a:ext cx="1497697" cy="1360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8" name="グループ化 17">
                  <a:extLst>
                    <a:ext uri="{FF2B5EF4-FFF2-40B4-BE49-F238E27FC236}">
                      <a16:creationId xmlns:a16="http://schemas.microsoft.com/office/drawing/2014/main" id="{E4D38C7A-5ABB-D013-8798-518A491868E9}"/>
                    </a:ext>
                  </a:extLst>
                </p:cNvPr>
                <p:cNvGrpSpPr/>
                <p:nvPr/>
              </p:nvGrpSpPr>
              <p:grpSpPr>
                <a:xfrm>
                  <a:off x="7092473" y="3908879"/>
                  <a:ext cx="1511975" cy="2642321"/>
                  <a:chOff x="7073732" y="4168229"/>
                  <a:chExt cx="1511975" cy="2642321"/>
                </a:xfrm>
              </p:grpSpPr>
              <p:pic>
                <p:nvPicPr>
                  <p:cNvPr id="9" name="Picture 29">
                    <a:extLst>
                      <a:ext uri="{FF2B5EF4-FFF2-40B4-BE49-F238E27FC236}">
                        <a16:creationId xmlns:a16="http://schemas.microsoft.com/office/drawing/2014/main" id="{89932494-CBC4-6CBC-D69B-1C199F9E975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126069" y="4168229"/>
                    <a:ext cx="1459638" cy="87162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0" name="Picture 24">
                    <a:extLst>
                      <a:ext uri="{FF2B5EF4-FFF2-40B4-BE49-F238E27FC236}">
                        <a16:creationId xmlns:a16="http://schemas.microsoft.com/office/drawing/2014/main" id="{4613059F-9777-68FA-E36E-41341095C84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132161" y="5963172"/>
                    <a:ext cx="1345444" cy="84737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7" name="テキスト ボックス 16">
                    <a:extLst>
                      <a:ext uri="{FF2B5EF4-FFF2-40B4-BE49-F238E27FC236}">
                        <a16:creationId xmlns:a16="http://schemas.microsoft.com/office/drawing/2014/main" id="{AE215212-FF6B-AD8B-6886-6F1DC7AB6630}"/>
                      </a:ext>
                    </a:extLst>
                  </p:cNvPr>
                  <p:cNvSpPr txBox="1"/>
                  <p:nvPr/>
                </p:nvSpPr>
                <p:spPr>
                  <a:xfrm>
                    <a:off x="7073732" y="5950071"/>
                    <a:ext cx="865943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800" dirty="0">
                        <a:solidFill>
                          <a:schemeClr val="bg1"/>
                        </a:solidFill>
                      </a:rPr>
                      <a:t>J-PARC@KEK</a:t>
                    </a:r>
                    <a:endParaRPr kumimoji="1" lang="ja-JP" altLang="en-US" sz="80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0" name="左右矢印 19">
                  <a:extLst>
                    <a:ext uri="{FF2B5EF4-FFF2-40B4-BE49-F238E27FC236}">
                      <a16:creationId xmlns:a16="http://schemas.microsoft.com/office/drawing/2014/main" id="{DF19DFFE-B635-90A5-A869-B0D9130E4749}"/>
                    </a:ext>
                  </a:extLst>
                </p:cNvPr>
                <p:cNvSpPr/>
                <p:nvPr/>
              </p:nvSpPr>
              <p:spPr>
                <a:xfrm>
                  <a:off x="1866557" y="5015398"/>
                  <a:ext cx="624963" cy="476250"/>
                </a:xfrm>
                <a:prstGeom prst="leftRightArrow">
                  <a:avLst/>
                </a:prstGeom>
                <a:solidFill>
                  <a:srgbClr val="FFD57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左右矢印 20">
                  <a:extLst>
                    <a:ext uri="{FF2B5EF4-FFF2-40B4-BE49-F238E27FC236}">
                      <a16:creationId xmlns:a16="http://schemas.microsoft.com/office/drawing/2014/main" id="{45336178-44B5-F00F-7707-8C5F00EDCF05}"/>
                    </a:ext>
                  </a:extLst>
                </p:cNvPr>
                <p:cNvSpPr/>
                <p:nvPr/>
              </p:nvSpPr>
              <p:spPr>
                <a:xfrm>
                  <a:off x="6259502" y="4997741"/>
                  <a:ext cx="645267" cy="476250"/>
                </a:xfrm>
                <a:prstGeom prst="leftRightArrow">
                  <a:avLst/>
                </a:prstGeom>
                <a:solidFill>
                  <a:srgbClr val="FFD57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pic>
            <p:nvPicPr>
              <p:cNvPr id="4" name="Picture 2" descr="Aerial photo of RHIC">
                <a:extLst>
                  <a:ext uri="{FF2B5EF4-FFF2-40B4-BE49-F238E27FC236}">
                    <a16:creationId xmlns:a16="http://schemas.microsoft.com/office/drawing/2014/main" id="{8E9121A7-9BE9-F57E-CCAA-D97BC81F03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6684" y="4820368"/>
                <a:ext cx="1345443" cy="830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3E10FF8-10FC-0010-13DF-79F550C382C6}"/>
                  </a:ext>
                </a:extLst>
              </p:cNvPr>
              <p:cNvSpPr txBox="1"/>
              <p:nvPr/>
            </p:nvSpPr>
            <p:spPr>
              <a:xfrm>
                <a:off x="7092473" y="4805322"/>
                <a:ext cx="73930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800" dirty="0">
                    <a:solidFill>
                      <a:schemeClr val="bg1"/>
                    </a:solidFill>
                  </a:rPr>
                  <a:t>RHIC@BNL</a:t>
                </a:r>
                <a:endParaRPr kumimoji="1" lang="ja-JP" altLang="en-US" sz="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01AA03A-EB44-A628-07A5-8E503D7697BA}"/>
                </a:ext>
              </a:extLst>
            </p:cNvPr>
            <p:cNvSpPr txBox="1"/>
            <p:nvPr/>
          </p:nvSpPr>
          <p:spPr>
            <a:xfrm>
              <a:off x="7012324" y="6574682"/>
              <a:ext cx="187904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" dirty="0">
                  <a:solidFill>
                    <a:schemeClr val="bg1"/>
                  </a:solidFill>
                </a:rPr>
                <a:t>  GSI, J-Lab., BESIII, Belle, </a:t>
              </a:r>
              <a:r>
                <a:rPr kumimoji="1" lang="en-US" altLang="ja-JP" sz="800" dirty="0" err="1">
                  <a:solidFill>
                    <a:schemeClr val="bg1"/>
                  </a:solidFill>
                </a:rPr>
                <a:t>BaBar</a:t>
              </a:r>
              <a:r>
                <a:rPr kumimoji="1" lang="en-US" altLang="ja-JP" sz="800" dirty="0">
                  <a:solidFill>
                    <a:schemeClr val="bg1"/>
                  </a:solidFill>
                </a:rPr>
                <a:t> …</a:t>
              </a:r>
              <a:endParaRPr kumimoji="1" lang="ja-JP" altLang="en-US" sz="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87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432AEDA-76CA-1C49-AFB8-F64A85C13866}"/>
              </a:ext>
            </a:extLst>
          </p:cNvPr>
          <p:cNvSpPr txBox="1"/>
          <p:nvPr/>
        </p:nvSpPr>
        <p:spPr>
          <a:xfrm>
            <a:off x="252953" y="6108112"/>
            <a:ext cx="9240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Inoue [HAL QCD Coll.],  Few-body Syst. 62 (2021) 106</a:t>
            </a:r>
          </a:p>
          <a:p>
            <a:pPr lvl="0">
              <a:defRPr/>
            </a:pPr>
            <a:r>
              <a:rPr lang="en-US" altLang="ja-JP" dirty="0" err="1">
                <a:solidFill>
                  <a:srgbClr val="99FF99"/>
                </a:solidFill>
                <a:latin typeface="ＭＳ Ｐゴシック"/>
              </a:rPr>
              <a:t>Hiyama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, Sasaki, Miyamoto,  Doi, </a:t>
            </a:r>
            <a:r>
              <a:rPr lang="en-US" altLang="ja-JP" dirty="0" err="1">
                <a:solidFill>
                  <a:srgbClr val="99FF99"/>
                </a:solidFill>
                <a:latin typeface="ＭＳ Ｐゴシック"/>
              </a:rPr>
              <a:t>Hatsuda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, Yamamoto, and </a:t>
            </a:r>
            <a:r>
              <a:rPr lang="en-US" altLang="ja-JP" dirty="0" err="1">
                <a:solidFill>
                  <a:srgbClr val="99FF99"/>
                </a:solidFill>
                <a:latin typeface="ＭＳ Ｐゴシック"/>
              </a:rPr>
              <a:t>Rijken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, PRL </a:t>
            </a:r>
            <a:r>
              <a:rPr lang="en-US" altLang="ja-JP" u="sng" dirty="0">
                <a:solidFill>
                  <a:srgbClr val="99FF99"/>
                </a:solidFill>
                <a:latin typeface="ＭＳ Ｐゴシック"/>
              </a:rPr>
              <a:t>124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 (2020) 092501 </a:t>
            </a:r>
          </a:p>
          <a:p>
            <a:pPr lvl="0">
              <a:defRPr/>
            </a:pPr>
            <a:r>
              <a:rPr lang="en-US" altLang="ja-JP" sz="2000" dirty="0">
                <a:solidFill>
                  <a:srgbClr val="99FF99"/>
                </a:solidFill>
                <a:latin typeface="ＭＳ Ｐゴシック"/>
              </a:rPr>
              <a:t> </a:t>
            </a:r>
            <a:endParaRPr lang="ja-JP" altLang="en-US" sz="2000" dirty="0">
              <a:solidFill>
                <a:srgbClr val="99FF99"/>
              </a:solidFill>
              <a:latin typeface="ＭＳ Ｐゴシック"/>
            </a:endParaRP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4D17E90B-9C3A-9C43-AA85-7D0602CDD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05" y="116632"/>
            <a:ext cx="8160942" cy="4142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Hyperon embedded in cold nuclear matter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(HAL QCD + BHF)</a:t>
            </a:r>
          </a:p>
        </p:txBody>
      </p:sp>
      <p:sp>
        <p:nvSpPr>
          <p:cNvPr id="22" name="スライド番号プレースホルダー 1">
            <a:extLst>
              <a:ext uri="{FF2B5EF4-FFF2-40B4-BE49-F238E27FC236}">
                <a16:creationId xmlns:a16="http://schemas.microsoft.com/office/drawing/2014/main" id="{6B69C287-B8F6-F04D-8381-022CD141D58D}"/>
              </a:ext>
            </a:extLst>
          </p:cNvPr>
          <p:cNvSpPr txBox="1">
            <a:spLocks/>
          </p:cNvSpPr>
          <p:nvPr/>
        </p:nvSpPr>
        <p:spPr>
          <a:xfrm>
            <a:off x="7010400" y="64721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FFFFFF"/>
                </a:solidFill>
                <a:latin typeface="Times New Roman"/>
                <a:ea typeface="ＭＳ Ｐゴシック"/>
              </a:rPr>
              <a:t>30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F5D0DB-E914-7369-7700-93DB3FC7A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05" y="1874655"/>
            <a:ext cx="7569422" cy="423345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331954F-156E-976F-61A8-0AEC4BC7F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84" y="705560"/>
            <a:ext cx="1958041" cy="16197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868F163-2A58-C7D1-48CE-ED24DE0C7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525" y="710417"/>
            <a:ext cx="1958041" cy="1570512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3EC2A64-212C-31C0-7485-356BF4920742}"/>
              </a:ext>
            </a:extLst>
          </p:cNvPr>
          <p:cNvGrpSpPr/>
          <p:nvPr/>
        </p:nvGrpSpPr>
        <p:grpSpPr>
          <a:xfrm>
            <a:off x="2114225" y="1312271"/>
            <a:ext cx="4647478" cy="4233457"/>
            <a:chOff x="5906168" y="664876"/>
            <a:chExt cx="2767179" cy="2679794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421BC90E-C1B3-BD79-6CF8-C18EE885D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6168" y="664876"/>
              <a:ext cx="2767179" cy="2679794"/>
            </a:xfrm>
            <a:prstGeom prst="rect">
              <a:avLst/>
            </a:prstGeom>
            <a:ln w="85725">
              <a:solidFill>
                <a:srgbClr val="0066FF"/>
              </a:solidFill>
            </a:ln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E6FEA8E-4951-AD35-BB7A-7069445A72D1}"/>
                </a:ext>
              </a:extLst>
            </p:cNvPr>
            <p:cNvSpPr txBox="1"/>
            <p:nvPr/>
          </p:nvSpPr>
          <p:spPr>
            <a:xfrm>
              <a:off x="6444187" y="759492"/>
              <a:ext cx="1990824" cy="8607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ΞN </a:t>
              </a:r>
              <a:r>
                <a:rPr lang="en-US" altLang="ja-JP" sz="1400" b="1" dirty="0">
                  <a:latin typeface="Tahoma" pitchFamily="34" charset="0"/>
                  <a:ea typeface="ＭＳ Ｐゴシック" pitchFamily="50" charset="-128"/>
                </a:rPr>
                <a:t>phase shift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in HAL QCD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I=0, S=0: attractive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I=0, S=1: weakly attractive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I=1, S=0: weakly repulsive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I=1, S=1: weakly attractive</a:t>
              </a:r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2C73131-CD49-4E39-28A2-A09618DD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995B9A-D2A1-41F9-BCE7-98E4A10CB6AC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0007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AE919217-D264-E448-8A04-341748437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1" y="10707"/>
            <a:ext cx="1367409" cy="73026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EBDA93E-4841-2943-8D51-A2422270B331}"/>
              </a:ext>
            </a:extLst>
          </p:cNvPr>
          <p:cNvSpPr/>
          <p:nvPr/>
        </p:nvSpPr>
        <p:spPr>
          <a:xfrm>
            <a:off x="575801" y="6427989"/>
            <a:ext cx="411682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350" dirty="0" err="1">
                <a:solidFill>
                  <a:srgbClr val="99FF99"/>
                </a:solidFill>
                <a:latin typeface="Calibri"/>
                <a:ea typeface="ＭＳ Ｐゴシック"/>
              </a:rPr>
              <a:t>Iritani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+ [HAL QCD Coll.],  PLB </a:t>
            </a:r>
            <a:r>
              <a:rPr lang="en-US" altLang="ja-JP" sz="1350" u="sng" dirty="0">
                <a:solidFill>
                  <a:srgbClr val="99FF99"/>
                </a:solidFill>
                <a:latin typeface="Calibri"/>
                <a:ea typeface="ＭＳ Ｐゴシック"/>
              </a:rPr>
              <a:t>792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 (2019) 284 </a:t>
            </a:r>
            <a:endParaRPr lang="ja-JP" altLang="en-US" sz="135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B7F8A41-08F8-234B-A211-53916C8B4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64" y="704524"/>
            <a:ext cx="3910855" cy="2755802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65BE9CB-A4E5-CC45-8E0F-A7458FF915B2}"/>
              </a:ext>
            </a:extLst>
          </p:cNvPr>
          <p:cNvSpPr/>
          <p:nvPr/>
        </p:nvSpPr>
        <p:spPr>
          <a:xfrm>
            <a:off x="1469772" y="1415047"/>
            <a:ext cx="100026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35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NΩ (</a:t>
            </a:r>
            <a:r>
              <a:rPr kumimoji="0" lang="en-US" altLang="ja-JP" sz="1350" baseline="300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5</a:t>
            </a:r>
            <a:r>
              <a:rPr kumimoji="0" lang="en-US" altLang="ja-JP" sz="135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S</a:t>
            </a:r>
            <a:r>
              <a:rPr kumimoji="0" lang="en-US" altLang="ja-JP" sz="1350" baseline="-250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3</a:t>
            </a:r>
            <a:r>
              <a:rPr kumimoji="0" lang="en-US" altLang="ja-JP" sz="135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) </a:t>
            </a:r>
            <a:endParaRPr kumimoji="0" lang="en-US" altLang="ja-JP" sz="135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D057A49-F3BA-774F-8EB2-07E4A5866613}"/>
              </a:ext>
            </a:extLst>
          </p:cNvPr>
          <p:cNvSpPr/>
          <p:nvPr/>
        </p:nvSpPr>
        <p:spPr>
          <a:xfrm>
            <a:off x="1616113" y="1473999"/>
            <a:ext cx="11378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NΩ (</a:t>
            </a:r>
            <a:r>
              <a:rPr kumimoji="0" lang="en-US" altLang="ja-JP" baseline="30000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5</a:t>
            </a:r>
            <a:r>
              <a:rPr kumimoji="0" lang="en-US" altLang="ja-JP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S</a:t>
            </a:r>
            <a:r>
              <a:rPr kumimoji="0" lang="en-US" altLang="ja-JP" baseline="-25000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2</a:t>
            </a:r>
            <a:r>
              <a:rPr kumimoji="0" lang="en-US" altLang="ja-JP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) </a:t>
            </a:r>
            <a:endParaRPr kumimoji="0" lang="en-US" altLang="ja-JP" dirty="0">
              <a:solidFill>
                <a:srgbClr val="0066FF"/>
              </a:solidFill>
              <a:latin typeface="Times New Roman"/>
              <a:ea typeface="ＭＳ Ｐゴシック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856A4D7-3C80-114C-A988-34B911AEB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40" y="687642"/>
            <a:ext cx="4007879" cy="2884271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CAC3AF14-8E52-25B5-BD49-9528FB026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3467" y="72632"/>
            <a:ext cx="5354191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4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 </a:t>
            </a:r>
            <a:r>
              <a:rPr kumimoji="0" lang="en-US" altLang="ja-JP" sz="2400" dirty="0">
                <a:solidFill>
                  <a:srgbClr val="000000"/>
                </a:solidFill>
                <a:latin typeface="+mj-lt"/>
              </a:rPr>
              <a:t>quasi-bound NΩ and bound ΩΩ</a:t>
            </a:r>
            <a:r>
              <a:rPr kumimoji="0" lang="ja-JP" altLang="en-US" sz="2400">
                <a:solidFill>
                  <a:srgbClr val="000000"/>
                </a:solidFill>
                <a:latin typeface="+mj-lt"/>
              </a:rPr>
              <a:t>　</a:t>
            </a:r>
            <a:r>
              <a:rPr kumimoji="0" lang="en-US" altLang="ja-JP" sz="2400" dirty="0">
                <a:solidFill>
                  <a:srgbClr val="000000"/>
                </a:solidFill>
                <a:latin typeface="+mn-ea"/>
              </a:rPr>
              <a:t>?</a:t>
            </a:r>
            <a:endParaRPr kumimoji="0" lang="en-US" altLang="ja-JP" sz="2400" u="sng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5F708C0-E29A-6892-AA05-C898AF6B7809}"/>
              </a:ext>
            </a:extLst>
          </p:cNvPr>
          <p:cNvSpPr txBox="1"/>
          <p:nvPr/>
        </p:nvSpPr>
        <p:spPr>
          <a:xfrm>
            <a:off x="2952968" y="7237926"/>
            <a:ext cx="6036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1"/>
                </a:solidFill>
              </a:rPr>
              <a:t>w/</a:t>
            </a:r>
            <a:r>
              <a:rPr kumimoji="1" lang="en-US" altLang="ja-JP" dirty="0">
                <a:solidFill>
                  <a:schemeClr val="accent1"/>
                </a:solidFill>
              </a:rPr>
              <a:t> Coulomb attraction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9A22BD-2DEE-4F7B-7508-B68BF4480D65}"/>
              </a:ext>
            </a:extLst>
          </p:cNvPr>
          <p:cNvSpPr txBox="1"/>
          <p:nvPr/>
        </p:nvSpPr>
        <p:spPr>
          <a:xfrm>
            <a:off x="5817293" y="7599153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1"/>
                </a:solidFill>
              </a:rPr>
              <a:t>w/</a:t>
            </a:r>
            <a:r>
              <a:rPr kumimoji="1" lang="en-US" altLang="ja-JP" dirty="0">
                <a:solidFill>
                  <a:schemeClr val="accent1"/>
                </a:solidFill>
              </a:rPr>
              <a:t> Coulomb repulsion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69166" y="6300028"/>
            <a:ext cx="596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92D050"/>
                </a:solidFill>
                <a:latin typeface="Calibri"/>
                <a:ea typeface="ＭＳ Ｐゴシック"/>
              </a:rPr>
              <a:t>  </a:t>
            </a:r>
            <a:r>
              <a:rPr lang="en-US" altLang="ja-JP" sz="1350" dirty="0" err="1">
                <a:solidFill>
                  <a:srgbClr val="99FF99"/>
                </a:solidFill>
                <a:latin typeface="Calibri"/>
                <a:ea typeface="ＭＳ Ｐゴシック"/>
              </a:rPr>
              <a:t>Gongyo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+ [HAL QCD Coll.],  PRL </a:t>
            </a:r>
            <a:r>
              <a:rPr lang="en-US" altLang="ja-JP" sz="1350" u="sng" dirty="0">
                <a:solidFill>
                  <a:srgbClr val="99FF99"/>
                </a:solidFill>
                <a:latin typeface="Calibri"/>
                <a:ea typeface="ＭＳ Ｐゴシック"/>
              </a:rPr>
              <a:t>120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 (2018) 212001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D7E337D-0156-373D-79F0-7B464D18D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212" y="687370"/>
            <a:ext cx="4148119" cy="2885646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EAEB280-EAAA-A1DA-DF9F-5AB7C321B3EA}"/>
              </a:ext>
            </a:extLst>
          </p:cNvPr>
          <p:cNvSpPr txBox="1"/>
          <p:nvPr/>
        </p:nvSpPr>
        <p:spPr>
          <a:xfrm>
            <a:off x="4788024" y="6516052"/>
            <a:ext cx="530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92D050"/>
                </a:solidFill>
                <a:latin typeface="Calibri"/>
                <a:ea typeface="ＭＳ Ｐゴシック"/>
              </a:rPr>
              <a:t>  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Tong+ [HAL QCD Coll.],  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</a:rPr>
              <a:t>PRL </a:t>
            </a:r>
            <a:r>
              <a:rPr lang="en-US" altLang="ja-JP" sz="1350" u="sng" dirty="0">
                <a:solidFill>
                  <a:srgbClr val="99FF99"/>
                </a:solidFill>
                <a:latin typeface="Calibri"/>
              </a:rPr>
              <a:t>127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</a:rPr>
              <a:t> (2021) 072003</a:t>
            </a:r>
            <a:endParaRPr lang="ja-JP" altLang="en-US" sz="1350" dirty="0">
              <a:solidFill>
                <a:srgbClr val="99FF99"/>
              </a:solidFill>
              <a:latin typeface="Calibri"/>
              <a:ea typeface="ＭＳ Ｐゴシック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31298CA9-0C29-3A09-7BC7-6EC06A1CA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10" y="669020"/>
            <a:ext cx="4242567" cy="2902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2933D402-9173-F3B9-99F5-AEB4C7BF7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72" y="3569888"/>
            <a:ext cx="3780590" cy="287757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FD22F8E-13AE-682B-70DF-6585F05D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2219" y="6400449"/>
            <a:ext cx="2133600" cy="476250"/>
          </a:xfrm>
        </p:spPr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41</a:t>
            </a:fld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Aus Kollisionsdaten des ALICE-Detektors am Large Hadron Collider des CERN ist es gelungen, unter anderem die starke Wechselwirkung zwischen einem Proton (rechts) und dem seltensten der Hyperonen, dem Omega-Hyperon (links), das drei seltsame Quarks enthält, mit hoher Präzision zu messen. ">
            <a:extLst>
              <a:ext uri="{FF2B5EF4-FFF2-40B4-BE49-F238E27FC236}">
                <a16:creationId xmlns:a16="http://schemas.microsoft.com/office/drawing/2014/main" id="{B0BB2A7D-DEEF-CC46-9CB5-A6A48D7DD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907" y="-2425744"/>
            <a:ext cx="4882473" cy="205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8">
            <a:extLst>
              <a:ext uri="{FF2B5EF4-FFF2-40B4-BE49-F238E27FC236}">
                <a16:creationId xmlns:a16="http://schemas.microsoft.com/office/drawing/2014/main" id="{F80FD042-772B-DFA8-C9C1-9A3CA5E1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101" y="206966"/>
            <a:ext cx="4202559" cy="51046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NΩ </a:t>
            </a:r>
            <a:r>
              <a:rPr kumimoji="0" lang="en-US" altLang="ja-JP" sz="240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</a:rPr>
              <a:t>correlation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 in pp 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00A4BB2-91F9-43B0-BAB3-3745094C261B}"/>
              </a:ext>
            </a:extLst>
          </p:cNvPr>
          <p:cNvSpPr txBox="1"/>
          <p:nvPr/>
        </p:nvSpPr>
        <p:spPr>
          <a:xfrm>
            <a:off x="1555101" y="831837"/>
            <a:ext cx="4698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LHC ALICE Coll.,  Nature 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588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(2020) 232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CCFF66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7616990-D257-69A6-2A96-FF1CDC5BD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756" y="54027"/>
            <a:ext cx="2022566" cy="1348377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C36F0CF2-3CEF-184E-6320-7555451B1FFD}"/>
              </a:ext>
            </a:extLst>
          </p:cNvPr>
          <p:cNvGrpSpPr/>
          <p:nvPr/>
        </p:nvGrpSpPr>
        <p:grpSpPr>
          <a:xfrm>
            <a:off x="395536" y="1709886"/>
            <a:ext cx="6330460" cy="4383410"/>
            <a:chOff x="1224912" y="1366614"/>
            <a:chExt cx="6330460" cy="438341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C06E921-EA04-6351-AFB3-F54D6C2D4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4912" y="1366614"/>
              <a:ext cx="6330460" cy="4383410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78FF9E48-4015-D771-5A67-02BBC9E4E06A}"/>
                </a:ext>
              </a:extLst>
            </p:cNvPr>
            <p:cNvSpPr/>
            <p:nvPr/>
          </p:nvSpPr>
          <p:spPr>
            <a:xfrm>
              <a:off x="2627784" y="2280383"/>
              <a:ext cx="4248472" cy="187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98E90EF8-BB93-083F-E2F0-11CDB9711CA4}"/>
                </a:ext>
              </a:extLst>
            </p:cNvPr>
            <p:cNvSpPr/>
            <p:nvPr/>
          </p:nvSpPr>
          <p:spPr>
            <a:xfrm>
              <a:off x="3286903" y="3471646"/>
              <a:ext cx="3412105" cy="11979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AB89900F-7E67-F344-A3D0-37E2358C1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4592" y="2280383"/>
              <a:ext cx="3147312" cy="635495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F647320E-DCE6-4655-B432-4953431E7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6204" y="2915878"/>
              <a:ext cx="3870052" cy="658105"/>
            </a:xfrm>
            <a:prstGeom prst="rect">
              <a:avLst/>
            </a:prstGeom>
          </p:spPr>
        </p:pic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FF050D69-116C-6DE4-9AD8-24FBDFB92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425" y="3814918"/>
            <a:ext cx="1792662" cy="2267474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64DFB0A-046E-CD4C-6E42-3419A03D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275305" y="638175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911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AE919217-D264-E448-8A04-341748437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1" y="10707"/>
            <a:ext cx="1367409" cy="73026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EBDA93E-4841-2943-8D51-A2422270B331}"/>
              </a:ext>
            </a:extLst>
          </p:cNvPr>
          <p:cNvSpPr/>
          <p:nvPr/>
        </p:nvSpPr>
        <p:spPr>
          <a:xfrm>
            <a:off x="575801" y="6427989"/>
            <a:ext cx="411682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350" dirty="0" err="1">
                <a:solidFill>
                  <a:srgbClr val="99FF99"/>
                </a:solidFill>
                <a:latin typeface="Calibri"/>
                <a:ea typeface="ＭＳ Ｐゴシック"/>
              </a:rPr>
              <a:t>Iritani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+ [HAL QCD Coll.],  PLB </a:t>
            </a:r>
            <a:r>
              <a:rPr lang="en-US" altLang="ja-JP" sz="1350" u="sng" dirty="0">
                <a:solidFill>
                  <a:srgbClr val="99FF99"/>
                </a:solidFill>
                <a:latin typeface="Calibri"/>
                <a:ea typeface="ＭＳ Ｐゴシック"/>
              </a:rPr>
              <a:t>792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 (2019) 284 </a:t>
            </a:r>
            <a:endParaRPr lang="ja-JP" altLang="en-US" sz="135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B7F8A41-08F8-234B-A211-53916C8B4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64" y="704524"/>
            <a:ext cx="3910855" cy="2755802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65BE9CB-A4E5-CC45-8E0F-A7458FF915B2}"/>
              </a:ext>
            </a:extLst>
          </p:cNvPr>
          <p:cNvSpPr/>
          <p:nvPr/>
        </p:nvSpPr>
        <p:spPr>
          <a:xfrm>
            <a:off x="1469772" y="1415047"/>
            <a:ext cx="100026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35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NΩ (</a:t>
            </a:r>
            <a:r>
              <a:rPr kumimoji="0" lang="en-US" altLang="ja-JP" sz="1350" baseline="300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5</a:t>
            </a:r>
            <a:r>
              <a:rPr kumimoji="0" lang="en-US" altLang="ja-JP" sz="135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S</a:t>
            </a:r>
            <a:r>
              <a:rPr kumimoji="0" lang="en-US" altLang="ja-JP" sz="1350" baseline="-250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3</a:t>
            </a:r>
            <a:r>
              <a:rPr kumimoji="0" lang="en-US" altLang="ja-JP" sz="135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) </a:t>
            </a:r>
            <a:endParaRPr kumimoji="0" lang="en-US" altLang="ja-JP" sz="135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D057A49-F3BA-774F-8EB2-07E4A5866613}"/>
              </a:ext>
            </a:extLst>
          </p:cNvPr>
          <p:cNvSpPr/>
          <p:nvPr/>
        </p:nvSpPr>
        <p:spPr>
          <a:xfrm>
            <a:off x="1616113" y="1473999"/>
            <a:ext cx="11378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NΩ (</a:t>
            </a:r>
            <a:r>
              <a:rPr kumimoji="0" lang="en-US" altLang="ja-JP" baseline="30000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5</a:t>
            </a:r>
            <a:r>
              <a:rPr kumimoji="0" lang="en-US" altLang="ja-JP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S</a:t>
            </a:r>
            <a:r>
              <a:rPr kumimoji="0" lang="en-US" altLang="ja-JP" baseline="-25000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2</a:t>
            </a:r>
            <a:r>
              <a:rPr kumimoji="0" lang="en-US" altLang="ja-JP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) </a:t>
            </a:r>
            <a:endParaRPr kumimoji="0" lang="en-US" altLang="ja-JP" dirty="0">
              <a:solidFill>
                <a:srgbClr val="0066FF"/>
              </a:solidFill>
              <a:latin typeface="Times New Roman"/>
              <a:ea typeface="ＭＳ Ｐゴシック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CAC3AF14-8E52-25B5-BD49-9528FB026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3467" y="72632"/>
            <a:ext cx="5354191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4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 </a:t>
            </a:r>
            <a:r>
              <a:rPr kumimoji="0" lang="en-US" altLang="ja-JP" sz="2400" dirty="0">
                <a:solidFill>
                  <a:srgbClr val="000000"/>
                </a:solidFill>
                <a:latin typeface="+mj-lt"/>
              </a:rPr>
              <a:t>quasi-bound NΩ and bound ΩΩ</a:t>
            </a:r>
            <a:r>
              <a:rPr kumimoji="0" lang="ja-JP" altLang="en-US" sz="2400">
                <a:solidFill>
                  <a:srgbClr val="000000"/>
                </a:solidFill>
                <a:latin typeface="+mj-lt"/>
              </a:rPr>
              <a:t>　</a:t>
            </a:r>
            <a:r>
              <a:rPr kumimoji="0" lang="en-US" altLang="ja-JP" sz="2400" dirty="0">
                <a:solidFill>
                  <a:srgbClr val="000000"/>
                </a:solidFill>
                <a:latin typeface="+mn-ea"/>
              </a:rPr>
              <a:t>?</a:t>
            </a:r>
            <a:endParaRPr kumimoji="0" lang="en-US" altLang="ja-JP" sz="2400" u="sng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5F708C0-E29A-6892-AA05-C898AF6B7809}"/>
              </a:ext>
            </a:extLst>
          </p:cNvPr>
          <p:cNvSpPr txBox="1"/>
          <p:nvPr/>
        </p:nvSpPr>
        <p:spPr>
          <a:xfrm>
            <a:off x="2952968" y="7237926"/>
            <a:ext cx="6036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1"/>
                </a:solidFill>
              </a:rPr>
              <a:t>w/</a:t>
            </a:r>
            <a:r>
              <a:rPr kumimoji="1" lang="en-US" altLang="ja-JP" dirty="0">
                <a:solidFill>
                  <a:schemeClr val="accent1"/>
                </a:solidFill>
              </a:rPr>
              <a:t> Coulomb attraction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9A22BD-2DEE-4F7B-7508-B68BF4480D65}"/>
              </a:ext>
            </a:extLst>
          </p:cNvPr>
          <p:cNvSpPr txBox="1"/>
          <p:nvPr/>
        </p:nvSpPr>
        <p:spPr>
          <a:xfrm>
            <a:off x="5817293" y="7599153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1"/>
                </a:solidFill>
              </a:rPr>
              <a:t>w/</a:t>
            </a:r>
            <a:r>
              <a:rPr kumimoji="1" lang="en-US" altLang="ja-JP" dirty="0">
                <a:solidFill>
                  <a:schemeClr val="accent1"/>
                </a:solidFill>
              </a:rPr>
              <a:t> Coulomb repulsion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69166" y="6300028"/>
            <a:ext cx="596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92D050"/>
                </a:solidFill>
                <a:latin typeface="Calibri"/>
                <a:ea typeface="ＭＳ Ｐゴシック"/>
              </a:rPr>
              <a:t>  </a:t>
            </a:r>
            <a:r>
              <a:rPr lang="en-US" altLang="ja-JP" sz="1350" dirty="0" err="1">
                <a:solidFill>
                  <a:srgbClr val="99FF99"/>
                </a:solidFill>
                <a:latin typeface="Calibri"/>
                <a:ea typeface="ＭＳ Ｐゴシック"/>
              </a:rPr>
              <a:t>Gongyo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+ [HAL QCD Coll.],  PRL </a:t>
            </a:r>
            <a:r>
              <a:rPr lang="en-US" altLang="ja-JP" sz="1350" u="sng" dirty="0">
                <a:solidFill>
                  <a:srgbClr val="99FF99"/>
                </a:solidFill>
                <a:latin typeface="Calibri"/>
                <a:ea typeface="ＭＳ Ｐゴシック"/>
              </a:rPr>
              <a:t>120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 (2018) 212001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D7E337D-0156-373D-79F0-7B464D18D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213" y="687370"/>
            <a:ext cx="3987220" cy="2773716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EAEB280-EAAA-A1DA-DF9F-5AB7C321B3EA}"/>
              </a:ext>
            </a:extLst>
          </p:cNvPr>
          <p:cNvSpPr txBox="1"/>
          <p:nvPr/>
        </p:nvSpPr>
        <p:spPr>
          <a:xfrm>
            <a:off x="4788024" y="6516052"/>
            <a:ext cx="530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92D050"/>
                </a:solidFill>
                <a:latin typeface="Calibri"/>
                <a:ea typeface="ＭＳ Ｐゴシック"/>
              </a:rPr>
              <a:t>  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Tong+ [HAL QCD Coll.],  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</a:rPr>
              <a:t>PRL </a:t>
            </a:r>
            <a:r>
              <a:rPr lang="en-US" altLang="ja-JP" sz="1350" u="sng" dirty="0">
                <a:solidFill>
                  <a:srgbClr val="99FF99"/>
                </a:solidFill>
                <a:latin typeface="Calibri"/>
              </a:rPr>
              <a:t>127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</a:rPr>
              <a:t> (2021) 072003</a:t>
            </a:r>
            <a:endParaRPr lang="ja-JP" altLang="en-US" sz="1350" dirty="0">
              <a:solidFill>
                <a:srgbClr val="99FF99"/>
              </a:solidFill>
              <a:latin typeface="Calibri"/>
              <a:ea typeface="ＭＳ Ｐゴシック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2933D402-9173-F3B9-99F5-AEB4C7BF7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72" y="3569888"/>
            <a:ext cx="3780590" cy="287757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FD22F8E-13AE-682B-70DF-6585F05D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2219" y="6400449"/>
            <a:ext cx="2133600" cy="476250"/>
          </a:xfrm>
        </p:spPr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43</a:t>
            </a:fld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0460D12-8AC1-9CBB-EBA7-163B1A39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A402B7A-0D82-0147-FB11-9E2B2199F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24" y="1524536"/>
            <a:ext cx="6048672" cy="518609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CC17D44-7AD6-5DA0-1E1E-282802F26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12" y="79876"/>
            <a:ext cx="7827651" cy="98327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25CB95E-2055-C34A-D6EF-794CBFD3B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103344"/>
            <a:ext cx="2984500" cy="381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914878-9E8E-EECA-D6C5-A31E721A40B7}"/>
              </a:ext>
            </a:extLst>
          </p:cNvPr>
          <p:cNvSpPr txBox="1"/>
          <p:nvPr/>
        </p:nvSpPr>
        <p:spPr>
          <a:xfrm>
            <a:off x="6674183" y="4968592"/>
            <a:ext cx="2396810" cy="923330"/>
          </a:xfrm>
          <a:prstGeom prst="rect">
            <a:avLst/>
          </a:prstGeom>
          <a:noFill/>
          <a:ln>
            <a:solidFill>
              <a:srgbClr val="99FF99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99FF99"/>
                </a:solidFill>
              </a:rPr>
              <a:t>　</a:t>
            </a:r>
            <a:r>
              <a:rPr lang="en-US" altLang="ja-JP" dirty="0" err="1">
                <a:solidFill>
                  <a:srgbClr val="99FF99"/>
                </a:solidFill>
              </a:rPr>
              <a:t>φ</a:t>
            </a:r>
            <a:r>
              <a:rPr kumimoji="1" lang="en-US" altLang="ja-JP" dirty="0" err="1">
                <a:solidFill>
                  <a:srgbClr val="99FF99"/>
                </a:solidFill>
              </a:rPr>
              <a:t>p</a:t>
            </a:r>
            <a:r>
              <a:rPr kumimoji="1" lang="ja-JP" altLang="en-US">
                <a:solidFill>
                  <a:srgbClr val="99FF99"/>
                </a:solidFill>
              </a:rPr>
              <a:t>　</a:t>
            </a:r>
            <a:r>
              <a:rPr kumimoji="1" lang="en-US" altLang="ja-JP" dirty="0">
                <a:solidFill>
                  <a:srgbClr val="99FF99"/>
                </a:solidFill>
              </a:rPr>
              <a:t>bound state</a:t>
            </a:r>
          </a:p>
          <a:p>
            <a:r>
              <a:rPr lang="en-US" altLang="ja-JP" dirty="0">
                <a:solidFill>
                  <a:srgbClr val="99FF99"/>
                </a:solidFill>
              </a:rPr>
              <a:t> in spin ½ channel?</a:t>
            </a:r>
          </a:p>
          <a:p>
            <a:r>
              <a:rPr lang="en-US" altLang="ja-JP" dirty="0">
                <a:solidFill>
                  <a:srgbClr val="99FF99"/>
                </a:solidFill>
              </a:rPr>
              <a:t> (B = 12.8- 56.1 MeV)</a:t>
            </a:r>
          </a:p>
        </p:txBody>
      </p:sp>
      <p:pic>
        <p:nvPicPr>
          <p:cNvPr id="6" name="Picture 2" descr="Proton-phi interaction">
            <a:extLst>
              <a:ext uri="{FF2B5EF4-FFF2-40B4-BE49-F238E27FC236}">
                <a16:creationId xmlns:a16="http://schemas.microsoft.com/office/drawing/2014/main" id="{77EF2533-E9B0-1131-4024-9B313DDA5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891" y="1713971"/>
            <a:ext cx="2205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1747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9334B27-5770-CD85-5B15-8BB492871DEE}"/>
              </a:ext>
            </a:extLst>
          </p:cNvPr>
          <p:cNvSpPr/>
          <p:nvPr/>
        </p:nvSpPr>
        <p:spPr>
          <a:xfrm>
            <a:off x="971124" y="1060106"/>
            <a:ext cx="6912768" cy="49611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2578DA-AAFA-8086-B076-1A2C4EF1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C814E97-BE82-2719-49C1-E3E8AF86198F}"/>
              </a:ext>
            </a:extLst>
          </p:cNvPr>
          <p:cNvGrpSpPr/>
          <p:nvPr/>
        </p:nvGrpSpPr>
        <p:grpSpPr>
          <a:xfrm>
            <a:off x="9828584" y="2711004"/>
            <a:ext cx="4636976" cy="3456223"/>
            <a:chOff x="4902909" y="1063209"/>
            <a:chExt cx="4636976" cy="3456223"/>
          </a:xfrm>
        </p:grpSpPr>
        <p:cxnSp>
          <p:nvCxnSpPr>
            <p:cNvPr id="3" name="Straight Arrow Connector 8">
              <a:extLst>
                <a:ext uri="{FF2B5EF4-FFF2-40B4-BE49-F238E27FC236}">
                  <a16:creationId xmlns:a16="http://schemas.microsoft.com/office/drawing/2014/main" id="{E2997F72-AE21-50DD-DBBC-251813DEC1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2909" y="1082550"/>
              <a:ext cx="0" cy="3436882"/>
            </a:xfrm>
            <a:prstGeom prst="straightConnector1">
              <a:avLst/>
            </a:prstGeom>
            <a:ln w="381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" name="Straight Connector 10">
              <a:extLst>
                <a:ext uri="{FF2B5EF4-FFF2-40B4-BE49-F238E27FC236}">
                  <a16:creationId xmlns:a16="http://schemas.microsoft.com/office/drawing/2014/main" id="{0EC65CE6-5AA8-4091-E03C-1A81178A0C6B}"/>
                </a:ext>
              </a:extLst>
            </p:cNvPr>
            <p:cNvCxnSpPr>
              <a:cxnSpLocks/>
            </p:cNvCxnSpPr>
            <p:nvPr/>
          </p:nvCxnSpPr>
          <p:spPr>
            <a:xfrm>
              <a:off x="4975125" y="4303988"/>
              <a:ext cx="1996965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11">
              <a:extLst>
                <a:ext uri="{FF2B5EF4-FFF2-40B4-BE49-F238E27FC236}">
                  <a16:creationId xmlns:a16="http://schemas.microsoft.com/office/drawing/2014/main" id="{BF6DB310-D024-D757-B2AC-263D5D288DBD}"/>
                </a:ext>
              </a:extLst>
            </p:cNvPr>
            <p:cNvCxnSpPr>
              <a:cxnSpLocks/>
            </p:cNvCxnSpPr>
            <p:nvPr/>
          </p:nvCxnSpPr>
          <p:spPr>
            <a:xfrm>
              <a:off x="4975125" y="3121574"/>
              <a:ext cx="1996965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578E17D9-C784-29A6-293F-887165DE43DB}"/>
                </a:ext>
              </a:extLst>
            </p:cNvPr>
            <p:cNvCxnSpPr>
              <a:cxnSpLocks/>
            </p:cNvCxnSpPr>
            <p:nvPr/>
          </p:nvCxnSpPr>
          <p:spPr>
            <a:xfrm>
              <a:off x="4975125" y="1891863"/>
              <a:ext cx="1996965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20">
                  <a:extLst>
                    <a:ext uri="{FF2B5EF4-FFF2-40B4-BE49-F238E27FC236}">
                      <a16:creationId xmlns:a16="http://schemas.microsoft.com/office/drawing/2014/main" id="{C719EAC4-6A27-DA68-C2EB-F4EB7A17CC39}"/>
                    </a:ext>
                  </a:extLst>
                </p:cNvPr>
                <p:cNvSpPr txBox="1"/>
                <p:nvPr/>
              </p:nvSpPr>
              <p:spPr>
                <a:xfrm>
                  <a:off x="6934684" y="4103933"/>
                  <a:ext cx="212760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3948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3923)</a:t>
                  </a:r>
                </a:p>
              </p:txBody>
            </p:sp>
          </mc:Choice>
          <mc:Fallback xmlns="">
            <p:sp>
              <p:nvSpPr>
                <p:cNvPr id="7" name="TextBox 20">
                  <a:extLst>
                    <a:ext uri="{FF2B5EF4-FFF2-40B4-BE49-F238E27FC236}">
                      <a16:creationId xmlns:a16="http://schemas.microsoft.com/office/drawing/2014/main" id="{C719EAC4-6A27-DA68-C2EB-F4EB7A17CC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4684" y="4103933"/>
                  <a:ext cx="2127603" cy="400110"/>
                </a:xfrm>
                <a:prstGeom prst="rect">
                  <a:avLst/>
                </a:prstGeom>
                <a:blipFill>
                  <a:blip r:embed="rId2"/>
                  <a:stretch>
                    <a:fillRect t="-9375" r="-2976" b="-2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21">
                  <a:extLst>
                    <a:ext uri="{FF2B5EF4-FFF2-40B4-BE49-F238E27FC236}">
                      <a16:creationId xmlns:a16="http://schemas.microsoft.com/office/drawing/2014/main" id="{822DFC5F-66C0-4FAF-7BE4-45D8DB1BF790}"/>
                    </a:ext>
                  </a:extLst>
                </p:cNvPr>
                <p:cNvSpPr txBox="1"/>
                <p:nvPr/>
              </p:nvSpPr>
              <p:spPr>
                <a:xfrm>
                  <a:off x="6972090" y="2921519"/>
                  <a:ext cx="21776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4047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4036)</a:t>
                  </a:r>
                </a:p>
              </p:txBody>
            </p:sp>
          </mc:Choice>
          <mc:Fallback xmlns="">
            <p:sp>
              <p:nvSpPr>
                <p:cNvPr id="8" name="TextBox 21">
                  <a:extLst>
                    <a:ext uri="{FF2B5EF4-FFF2-40B4-BE49-F238E27FC236}">
                      <a16:creationId xmlns:a16="http://schemas.microsoft.com/office/drawing/2014/main" id="{822DFC5F-66C0-4FAF-7BE4-45D8DB1BF7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2090" y="2921519"/>
                  <a:ext cx="2177614" cy="400110"/>
                </a:xfrm>
                <a:prstGeom prst="rect">
                  <a:avLst/>
                </a:prstGeom>
                <a:blipFill>
                  <a:blip r:embed="rId3"/>
                  <a:stretch>
                    <a:fillRect t="-9375" r="-2890" b="-2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22">
                  <a:extLst>
                    <a:ext uri="{FF2B5EF4-FFF2-40B4-BE49-F238E27FC236}">
                      <a16:creationId xmlns:a16="http://schemas.microsoft.com/office/drawing/2014/main" id="{99245342-E679-8A9B-84CB-7431210E63FE}"/>
                    </a:ext>
                  </a:extLst>
                </p:cNvPr>
                <p:cNvSpPr txBox="1"/>
                <p:nvPr/>
              </p:nvSpPr>
              <p:spPr>
                <a:xfrm>
                  <a:off x="6972090" y="1692565"/>
                  <a:ext cx="205279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acc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4169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4156)</a:t>
                  </a:r>
                </a:p>
              </p:txBody>
            </p:sp>
          </mc:Choice>
          <mc:Fallback xmlns="">
            <p:sp>
              <p:nvSpPr>
                <p:cNvPr id="9" name="TextBox 22">
                  <a:extLst>
                    <a:ext uri="{FF2B5EF4-FFF2-40B4-BE49-F238E27FC236}">
                      <a16:creationId xmlns:a16="http://schemas.microsoft.com/office/drawing/2014/main" id="{99245342-E679-8A9B-84CB-7431210E63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2090" y="1692565"/>
                  <a:ext cx="2052792" cy="400110"/>
                </a:xfrm>
                <a:prstGeom prst="rect">
                  <a:avLst/>
                </a:prstGeom>
                <a:blipFill>
                  <a:blip r:embed="rId4"/>
                  <a:stretch>
                    <a:fillRect t="-9375" r="-3067" b="-2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126F4E85-216B-B02C-1128-4D7995C518AF}"/>
                </a:ext>
              </a:extLst>
            </p:cNvPr>
            <p:cNvSpPr txBox="1"/>
            <p:nvPr/>
          </p:nvSpPr>
          <p:spPr>
            <a:xfrm>
              <a:off x="7487097" y="1063209"/>
              <a:ext cx="20527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Lat.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Exp.)</a:t>
              </a:r>
            </a:p>
          </p:txBody>
        </p:sp>
        <p:cxnSp>
          <p:nvCxnSpPr>
            <p:cNvPr id="11" name="Straight Arrow Connector 27">
              <a:extLst>
                <a:ext uri="{FF2B5EF4-FFF2-40B4-BE49-F238E27FC236}">
                  <a16:creationId xmlns:a16="http://schemas.microsoft.com/office/drawing/2014/main" id="{606502B7-0199-7474-051D-C171914B6645}"/>
                </a:ext>
              </a:extLst>
            </p:cNvPr>
            <p:cNvCxnSpPr>
              <a:cxnSpLocks/>
            </p:cNvCxnSpPr>
            <p:nvPr/>
          </p:nvCxnSpPr>
          <p:spPr>
            <a:xfrm>
              <a:off x="6607505" y="1918138"/>
              <a:ext cx="0" cy="1177160"/>
            </a:xfrm>
            <a:prstGeom prst="straightConnector1">
              <a:avLst/>
            </a:prstGeom>
            <a:ln>
              <a:solidFill>
                <a:srgbClr val="7F7F7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31">
              <a:extLst>
                <a:ext uri="{FF2B5EF4-FFF2-40B4-BE49-F238E27FC236}">
                  <a16:creationId xmlns:a16="http://schemas.microsoft.com/office/drawing/2014/main" id="{F703ACC1-2EF7-0DEA-9790-097DB4708761}"/>
                </a:ext>
              </a:extLst>
            </p:cNvPr>
            <p:cNvCxnSpPr>
              <a:cxnSpLocks/>
            </p:cNvCxnSpPr>
            <p:nvPr/>
          </p:nvCxnSpPr>
          <p:spPr>
            <a:xfrm>
              <a:off x="6607505" y="3121574"/>
              <a:ext cx="0" cy="1177160"/>
            </a:xfrm>
            <a:prstGeom prst="straightConnector1">
              <a:avLst/>
            </a:prstGeom>
            <a:ln>
              <a:solidFill>
                <a:srgbClr val="7F7F7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32">
                  <a:extLst>
                    <a:ext uri="{FF2B5EF4-FFF2-40B4-BE49-F238E27FC236}">
                      <a16:creationId xmlns:a16="http://schemas.microsoft.com/office/drawing/2014/main" id="{5133EF21-EB70-6969-183E-DF8DD0B283DD}"/>
                    </a:ext>
                  </a:extLst>
                </p:cNvPr>
                <p:cNvSpPr txBox="1"/>
                <p:nvPr/>
              </p:nvSpPr>
              <p:spPr>
                <a:xfrm>
                  <a:off x="6052191" y="2361090"/>
                  <a:ext cx="141385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120</m:t>
                      </m:r>
                    </m:oMath>
                  </a14:m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MeV</a:t>
                  </a:r>
                </a:p>
              </p:txBody>
            </p:sp>
          </mc:Choice>
          <mc:Fallback xmlns="">
            <p:sp>
              <p:nvSpPr>
                <p:cNvPr id="13" name="TextBox 32">
                  <a:extLst>
                    <a:ext uri="{FF2B5EF4-FFF2-40B4-BE49-F238E27FC236}">
                      <a16:creationId xmlns:a16="http://schemas.microsoft.com/office/drawing/2014/main" id="{5133EF21-EB70-6969-183E-DF8DD0B283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2191" y="2361090"/>
                  <a:ext cx="1413852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6667" b="-2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33">
                  <a:extLst>
                    <a:ext uri="{FF2B5EF4-FFF2-40B4-BE49-F238E27FC236}">
                      <a16:creationId xmlns:a16="http://schemas.microsoft.com/office/drawing/2014/main" id="{8673EAB5-543B-971C-B4FE-987A5C643FFE}"/>
                    </a:ext>
                  </a:extLst>
                </p:cNvPr>
                <p:cNvSpPr txBox="1"/>
                <p:nvPr/>
              </p:nvSpPr>
              <p:spPr>
                <a:xfrm>
                  <a:off x="6088632" y="3590800"/>
                  <a:ext cx="16921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100 </m:t>
                      </m:r>
                    </m:oMath>
                  </a14:m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MeV</a:t>
                  </a:r>
                </a:p>
              </p:txBody>
            </p:sp>
          </mc:Choice>
          <mc:Fallback xmlns="">
            <p:sp>
              <p:nvSpPr>
                <p:cNvPr id="14" name="TextBox 33">
                  <a:extLst>
                    <a:ext uri="{FF2B5EF4-FFF2-40B4-BE49-F238E27FC236}">
                      <a16:creationId xmlns:a16="http://schemas.microsoft.com/office/drawing/2014/main" id="{8673EAB5-543B-971C-B4FE-987A5C643F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8632" y="3590800"/>
                  <a:ext cx="1692103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6667" b="-2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36">
              <a:extLst>
                <a:ext uri="{FF2B5EF4-FFF2-40B4-BE49-F238E27FC236}">
                  <a16:creationId xmlns:a16="http://schemas.microsoft.com/office/drawing/2014/main" id="{F1B131D6-E79A-5025-33A3-15234C02EFC5}"/>
                </a:ext>
              </a:extLst>
            </p:cNvPr>
            <p:cNvSpPr txBox="1"/>
            <p:nvPr/>
          </p:nvSpPr>
          <p:spPr>
            <a:xfrm>
              <a:off x="4975125" y="1076212"/>
              <a:ext cx="8528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[MeV]</a:t>
              </a:r>
              <a:endParaRPr lang="en-US" dirty="0"/>
            </a:p>
          </p:txBody>
        </p:sp>
      </p:grpSp>
      <p:pic>
        <p:nvPicPr>
          <p:cNvPr id="32" name="図 31">
            <a:extLst>
              <a:ext uri="{FF2B5EF4-FFF2-40B4-BE49-F238E27FC236}">
                <a16:creationId xmlns:a16="http://schemas.microsoft.com/office/drawing/2014/main" id="{539457D1-3667-69BA-E08A-F1CD61594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1217864"/>
            <a:ext cx="5876194" cy="4515391"/>
          </a:xfrm>
          <a:prstGeom prst="rect">
            <a:avLst/>
          </a:prstGeom>
        </p:spPr>
      </p:pic>
      <p:sp>
        <p:nvSpPr>
          <p:cNvPr id="33" name="Rectangle 11">
            <a:extLst>
              <a:ext uri="{FF2B5EF4-FFF2-40B4-BE49-F238E27FC236}">
                <a16:creationId xmlns:a16="http://schemas.microsoft.com/office/drawing/2014/main" id="{75C63655-6EE9-81D2-D0E7-CF0F12F28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980" y="268638"/>
            <a:ext cx="4540388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Thresholds</a:t>
            </a:r>
            <a:endParaRPr kumimoji="0" lang="en-US" altLang="ja-JP" sz="24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350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DF243AE7-BFCD-7C9D-E4E9-C18558CE5B87}"/>
              </a:ext>
            </a:extLst>
          </p:cNvPr>
          <p:cNvSpPr/>
          <p:nvPr/>
        </p:nvSpPr>
        <p:spPr>
          <a:xfrm>
            <a:off x="0" y="1915992"/>
            <a:ext cx="9144000" cy="4135594"/>
          </a:xfrm>
          <a:prstGeom prst="roundRect">
            <a:avLst/>
          </a:prstGeom>
          <a:solidFill>
            <a:srgbClr val="FFCCC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3A41C08-5E14-5A7F-61A0-381C2A8EA703}"/>
              </a:ext>
            </a:extLst>
          </p:cNvPr>
          <p:cNvSpPr/>
          <p:nvPr/>
        </p:nvSpPr>
        <p:spPr>
          <a:xfrm>
            <a:off x="2670804" y="9000"/>
            <a:ext cx="3819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Energy levels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F42EDF1-FCF7-ACF0-46DC-31A70620AC3A}"/>
                  </a:ext>
                </a:extLst>
              </p:cNvPr>
              <p:cNvSpPr txBox="1"/>
              <p:nvPr/>
            </p:nvSpPr>
            <p:spPr>
              <a:xfrm>
                <a:off x="371577" y="6239719"/>
                <a:ext cx="84591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002060"/>
                  </a:buClr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The lowest energy level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𝐷𝐷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) is around 78 (140) MeV above on the lattice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F42EDF1-FCF7-ACF0-46DC-31A70620A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77" y="6239719"/>
                <a:ext cx="8459105" cy="369332"/>
              </a:xfrm>
              <a:prstGeom prst="rect">
                <a:avLst/>
              </a:prstGeom>
              <a:blipFill>
                <a:blip r:embed="rId2"/>
                <a:stretch>
                  <a:fillRect l="-450" t="-6667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0259139-F102-92B4-77EA-D43AAFC61341}"/>
              </a:ext>
            </a:extLst>
          </p:cNvPr>
          <p:cNvCxnSpPr/>
          <p:nvPr/>
        </p:nvCxnSpPr>
        <p:spPr>
          <a:xfrm>
            <a:off x="1268615" y="5749175"/>
            <a:ext cx="136677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BC5CB61-26B8-9E7E-C6F7-A1544841C6BA}"/>
              </a:ext>
            </a:extLst>
          </p:cNvPr>
          <p:cNvCxnSpPr/>
          <p:nvPr/>
        </p:nvCxnSpPr>
        <p:spPr>
          <a:xfrm>
            <a:off x="1268615" y="5684519"/>
            <a:ext cx="136677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4D7EC87-FBF4-5DFA-DB42-2BDE1BED8421}"/>
              </a:ext>
            </a:extLst>
          </p:cNvPr>
          <p:cNvCxnSpPr/>
          <p:nvPr/>
        </p:nvCxnSpPr>
        <p:spPr>
          <a:xfrm>
            <a:off x="1268614" y="5093394"/>
            <a:ext cx="1366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FDDDDB0-4F6D-B533-9349-942B25D32D76}"/>
              </a:ext>
            </a:extLst>
          </p:cNvPr>
          <p:cNvCxnSpPr/>
          <p:nvPr/>
        </p:nvCxnSpPr>
        <p:spPr>
          <a:xfrm>
            <a:off x="1268614" y="4982557"/>
            <a:ext cx="1366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0D06EC6-86BD-9A63-BA02-113A0BCEEA88}"/>
              </a:ext>
            </a:extLst>
          </p:cNvPr>
          <p:cNvCxnSpPr/>
          <p:nvPr/>
        </p:nvCxnSpPr>
        <p:spPr>
          <a:xfrm>
            <a:off x="1268614" y="2765834"/>
            <a:ext cx="13667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4446020E-3F6A-156C-E482-02AA5156F301}"/>
              </a:ext>
            </a:extLst>
          </p:cNvPr>
          <p:cNvCxnSpPr/>
          <p:nvPr/>
        </p:nvCxnSpPr>
        <p:spPr>
          <a:xfrm>
            <a:off x="6443067" y="4514273"/>
            <a:ext cx="1366773" cy="0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9E6AE4B-4010-0744-A502-D42BED9D5B62}"/>
              </a:ext>
            </a:extLst>
          </p:cNvPr>
          <p:cNvCxnSpPr/>
          <p:nvPr/>
        </p:nvCxnSpPr>
        <p:spPr>
          <a:xfrm>
            <a:off x="6443066" y="4651434"/>
            <a:ext cx="1366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486B057D-C2B7-8ABF-F8A8-8DF92574AE82}"/>
              </a:ext>
            </a:extLst>
          </p:cNvPr>
          <p:cNvCxnSpPr/>
          <p:nvPr/>
        </p:nvCxnSpPr>
        <p:spPr>
          <a:xfrm>
            <a:off x="6443066" y="2148381"/>
            <a:ext cx="13667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B81C8DAA-6555-F75E-C4ED-787A217DD370}"/>
              </a:ext>
            </a:extLst>
          </p:cNvPr>
          <p:cNvCxnSpPr/>
          <p:nvPr/>
        </p:nvCxnSpPr>
        <p:spPr>
          <a:xfrm>
            <a:off x="6443067" y="3142673"/>
            <a:ext cx="136677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6C73B6D7-021A-EFA2-921F-507B0FA2267E}"/>
              </a:ext>
            </a:extLst>
          </p:cNvPr>
          <p:cNvSpPr txBox="1"/>
          <p:nvPr/>
        </p:nvSpPr>
        <p:spPr>
          <a:xfrm>
            <a:off x="389350" y="2548510"/>
            <a:ext cx="87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4017.1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1C20421-249F-77EC-F338-549B4348EBF9}"/>
              </a:ext>
            </a:extLst>
          </p:cNvPr>
          <p:cNvSpPr txBox="1"/>
          <p:nvPr/>
        </p:nvSpPr>
        <p:spPr>
          <a:xfrm>
            <a:off x="389349" y="4708906"/>
            <a:ext cx="879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3876.5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3875.1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1AB62AF-DEF9-5FC7-E1DF-6DC0ED28EE2C}"/>
              </a:ext>
            </a:extLst>
          </p:cNvPr>
          <p:cNvSpPr txBox="1"/>
          <p:nvPr/>
        </p:nvSpPr>
        <p:spPr>
          <a:xfrm>
            <a:off x="389350" y="5407688"/>
            <a:ext cx="87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3869.5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3869.3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D7F50B65-1BF6-9658-2D4D-9AAB232FC7F3}"/>
                  </a:ext>
                </a:extLst>
              </p:cNvPr>
              <p:cNvSpPr txBox="1"/>
              <p:nvPr/>
            </p:nvSpPr>
            <p:spPr>
              <a:xfrm>
                <a:off x="2688022" y="2548510"/>
                <a:ext cx="8792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∗+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∗0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D7F50B65-1BF6-9658-2D4D-9AAB232FC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22" y="2548510"/>
                <a:ext cx="8792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C13C17A-93F8-6DDE-594C-D519C8C4E893}"/>
                  </a:ext>
                </a:extLst>
              </p:cNvPr>
              <p:cNvSpPr txBox="1"/>
              <p:nvPr/>
            </p:nvSpPr>
            <p:spPr>
              <a:xfrm>
                <a:off x="2688021" y="4708906"/>
                <a:ext cx="879263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∗0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∗+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C13C17A-93F8-6DDE-594C-D519C8C4E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21" y="4708906"/>
                <a:ext cx="879263" cy="669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A65A8A3-29D0-EE0E-232B-9F06C6AC2D83}"/>
                  </a:ext>
                </a:extLst>
              </p:cNvPr>
              <p:cNvSpPr txBox="1"/>
              <p:nvPr/>
            </p:nvSpPr>
            <p:spPr>
              <a:xfrm>
                <a:off x="2688022" y="5407688"/>
                <a:ext cx="879264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A65A8A3-29D0-EE0E-232B-9F06C6AC2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22" y="5407688"/>
                <a:ext cx="879264" cy="669992"/>
              </a:xfrm>
              <a:prstGeom prst="rect">
                <a:avLst/>
              </a:prstGeom>
              <a:blipFill>
                <a:blip r:embed="rId5"/>
                <a:stretch>
                  <a:fillRect r="-97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82120F8-6910-704B-893C-E2E5645F9BD8}"/>
                  </a:ext>
                </a:extLst>
              </p:cNvPr>
              <p:cNvSpPr txBox="1"/>
              <p:nvPr/>
            </p:nvSpPr>
            <p:spPr>
              <a:xfrm>
                <a:off x="5562682" y="1984909"/>
                <a:ext cx="8792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82120F8-6910-704B-893C-E2E5645F9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82" y="1984909"/>
                <a:ext cx="87926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8EAD74-DFCF-25CB-F12E-A16DA55DA0FC}"/>
                  </a:ext>
                </a:extLst>
              </p:cNvPr>
              <p:cNvSpPr txBox="1"/>
              <p:nvPr/>
            </p:nvSpPr>
            <p:spPr>
              <a:xfrm>
                <a:off x="4739642" y="2932782"/>
                <a:ext cx="17023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=8.1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fm)</a:t>
                </a: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8EAD74-DFCF-25CB-F12E-A16DA55DA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642" y="2932782"/>
                <a:ext cx="1702303" cy="369332"/>
              </a:xfrm>
              <a:prstGeom prst="rect">
                <a:avLst/>
              </a:prstGeom>
              <a:blipFill>
                <a:blip r:embed="rId7"/>
                <a:stretch>
                  <a:fillRect t="-8197" r="-752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5181A8-0D32-9A7C-43B7-7E661CBD225F}"/>
                  </a:ext>
                </a:extLst>
              </p:cNvPr>
              <p:cNvSpPr txBox="1"/>
              <p:nvPr/>
            </p:nvSpPr>
            <p:spPr>
              <a:xfrm>
                <a:off x="4861560" y="4254296"/>
                <a:ext cx="15803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→∞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5181A8-0D32-9A7C-43B7-7E661CBD2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560" y="4254296"/>
                <a:ext cx="1580384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34">
            <a:extLst>
              <a:ext uri="{FF2B5EF4-FFF2-40B4-BE49-F238E27FC236}">
                <a16:creationId xmlns:a16="http://schemas.microsoft.com/office/drawing/2014/main" id="{C760BB19-02D8-3CBE-C8DC-6C6CE201A9FF}"/>
              </a:ext>
            </a:extLst>
          </p:cNvPr>
          <p:cNvSpPr txBox="1"/>
          <p:nvPr/>
        </p:nvSpPr>
        <p:spPr>
          <a:xfrm>
            <a:off x="7853176" y="1984909"/>
            <a:ext cx="87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4036.2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A550E13-2139-9DA1-C9AC-316A3DAD3CF1}"/>
              </a:ext>
            </a:extLst>
          </p:cNvPr>
          <p:cNvSpPr txBox="1"/>
          <p:nvPr/>
        </p:nvSpPr>
        <p:spPr>
          <a:xfrm>
            <a:off x="7853176" y="2932782"/>
            <a:ext cx="879262" cy="369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3974.3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6B6A46D-AB27-108C-3BC6-3CA84CD4C6C1}"/>
              </a:ext>
            </a:extLst>
          </p:cNvPr>
          <p:cNvSpPr txBox="1"/>
          <p:nvPr/>
        </p:nvSpPr>
        <p:spPr>
          <a:xfrm>
            <a:off x="7853176" y="4254296"/>
            <a:ext cx="879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3902.8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3896.3</a:t>
            </a: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AF74D819-C528-B166-4708-80D2AD1BA162}"/>
              </a:ext>
            </a:extLst>
          </p:cNvPr>
          <p:cNvCxnSpPr/>
          <p:nvPr/>
        </p:nvCxnSpPr>
        <p:spPr>
          <a:xfrm flipV="1">
            <a:off x="3688080" y="4514273"/>
            <a:ext cx="1280161" cy="1170246"/>
          </a:xfrm>
          <a:prstGeom prst="straightConnector1">
            <a:avLst/>
          </a:prstGeom>
          <a:ln>
            <a:prstDash val="dashDot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1962E1DA-0057-372E-4341-01287BC864A9}"/>
              </a:ext>
            </a:extLst>
          </p:cNvPr>
          <p:cNvCxnSpPr>
            <a:cxnSpLocks/>
          </p:cNvCxnSpPr>
          <p:nvPr/>
        </p:nvCxnSpPr>
        <p:spPr>
          <a:xfrm flipV="1">
            <a:off x="3632819" y="4708906"/>
            <a:ext cx="2137809" cy="330267"/>
          </a:xfrm>
          <a:prstGeom prst="straightConnector1">
            <a:avLst/>
          </a:prstGeom>
          <a:ln>
            <a:prstDash val="dashDot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AE5609EC-08B9-295F-ACD0-D11486C346A0}"/>
              </a:ext>
            </a:extLst>
          </p:cNvPr>
          <p:cNvCxnSpPr>
            <a:cxnSpLocks/>
          </p:cNvCxnSpPr>
          <p:nvPr/>
        </p:nvCxnSpPr>
        <p:spPr>
          <a:xfrm flipV="1">
            <a:off x="3550508" y="2269337"/>
            <a:ext cx="2101244" cy="378849"/>
          </a:xfrm>
          <a:prstGeom prst="straightConnector1">
            <a:avLst/>
          </a:prstGeom>
          <a:ln>
            <a:prstDash val="dashDot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F5B210B7-2EA7-B8EC-D440-5583A04609AB}"/>
              </a:ext>
            </a:extLst>
          </p:cNvPr>
          <p:cNvSpPr txBox="1"/>
          <p:nvPr/>
        </p:nvSpPr>
        <p:spPr>
          <a:xfrm>
            <a:off x="885736" y="618281"/>
            <a:ext cx="159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42650C1-CA3A-213C-7918-2DA31DDF128D}"/>
              </a:ext>
            </a:extLst>
          </p:cNvPr>
          <p:cNvSpPr txBox="1"/>
          <p:nvPr/>
        </p:nvSpPr>
        <p:spPr>
          <a:xfrm>
            <a:off x="6152384" y="618281"/>
            <a:ext cx="159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F44BF07F-CAC7-4826-EFBE-D7B290C06334}"/>
                  </a:ext>
                </a:extLst>
              </p:cNvPr>
              <p:cNvSpPr txBox="1"/>
              <p:nvPr/>
            </p:nvSpPr>
            <p:spPr>
              <a:xfrm>
                <a:off x="316591" y="985858"/>
                <a:ext cx="16447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134.98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1864.84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∗0</m:t>
                          </m:r>
                        </m:sup>
                      </m:sSup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2006.85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F44BF07F-CAC7-4826-EFBE-D7B290C0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91" y="985858"/>
                <a:ext cx="1644705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C6D2E90C-E367-D39D-21B9-8CE0CA580FE1}"/>
                  </a:ext>
                </a:extLst>
              </p:cNvPr>
              <p:cNvSpPr txBox="1"/>
              <p:nvPr/>
            </p:nvSpPr>
            <p:spPr>
              <a:xfrm>
                <a:off x="1952408" y="985858"/>
                <a:ext cx="1644705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139.57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1869.66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∗+</m:t>
                          </m:r>
                        </m:sup>
                      </m:sSup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2010.26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C6D2E90C-E367-D39D-21B9-8CE0CA580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408" y="985858"/>
                <a:ext cx="1644705" cy="94699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1CF4CBA8-6184-D90D-D5D8-03F816520A45}"/>
                  </a:ext>
                </a:extLst>
              </p:cNvPr>
              <p:cNvSpPr txBox="1"/>
              <p:nvPr/>
            </p:nvSpPr>
            <p:spPr>
              <a:xfrm>
                <a:off x="6358542" y="955451"/>
                <a:ext cx="1644705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146.4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1878.2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2018.1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1CF4CBA8-6184-D90D-D5D8-03F816520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542" y="955451"/>
                <a:ext cx="1644705" cy="9469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文本框 59">
            <a:extLst>
              <a:ext uri="{FF2B5EF4-FFF2-40B4-BE49-F238E27FC236}">
                <a16:creationId xmlns:a16="http://schemas.microsoft.com/office/drawing/2014/main" id="{B6FC7D63-9D82-117B-6C74-137A5EA304C5}"/>
              </a:ext>
            </a:extLst>
          </p:cNvPr>
          <p:cNvSpPr txBox="1"/>
          <p:nvPr/>
        </p:nvSpPr>
        <p:spPr>
          <a:xfrm>
            <a:off x="8361919" y="711566"/>
            <a:ext cx="87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[MeV]</a:t>
            </a:r>
          </a:p>
        </p:txBody>
      </p: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8B7A1779-EE93-C1BB-92D4-D9C7BB1E4133}"/>
              </a:ext>
            </a:extLst>
          </p:cNvPr>
          <p:cNvCxnSpPr>
            <a:cxnSpLocks/>
          </p:cNvCxnSpPr>
          <p:nvPr/>
        </p:nvCxnSpPr>
        <p:spPr>
          <a:xfrm flipV="1">
            <a:off x="5308479" y="3337704"/>
            <a:ext cx="0" cy="955969"/>
          </a:xfrm>
          <a:prstGeom prst="straightConnector1">
            <a:avLst/>
          </a:prstGeom>
          <a:ln>
            <a:prstDash val="dashDot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7134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20534F6-D961-638C-FCF9-CD7CED75A2C6}"/>
              </a:ext>
            </a:extLst>
          </p:cNvPr>
          <p:cNvSpPr/>
          <p:nvPr/>
        </p:nvSpPr>
        <p:spPr>
          <a:xfrm>
            <a:off x="227493" y="842702"/>
            <a:ext cx="8546140" cy="57618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0DD38A3-FCC7-4340-E22B-5AF973DE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4197" y="6371746"/>
            <a:ext cx="2133600" cy="476250"/>
          </a:xfrm>
        </p:spPr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84EF940-87D0-6B53-D2A2-0E3EDA93C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949111"/>
            <a:ext cx="8136904" cy="55489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ECB2D088-585E-3F10-010F-62C89FA1F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385" y="204133"/>
                <a:ext cx="5574356" cy="453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114FFB"/>
                </a:outerShdw>
              </a:effectLst>
            </p:spPr>
            <p:txBody>
              <a:bodyPr lIns="67866" tIns="33338" rIns="67866" bIns="33338" anchor="ctr"/>
              <a:lstStyle/>
              <a:p>
                <a:pPr>
                  <a:buClr>
                    <a:srgbClr val="002060"/>
                  </a:buClr>
                </a:pPr>
                <a:r>
                  <a:rPr lang="en-US" altLang="zh-CN" sz="2400" dirty="0">
                    <a:ea typeface="楷体" panose="02010609060101010101" pitchFamily="49" charset="-122"/>
                    <a:cs typeface="Times New Roman" panose="02020603050405020304" pitchFamily="18" charset="0"/>
                  </a:rPr>
                  <a:t>Spin averaged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𝜓</m:t>
                    </m:r>
                  </m:oMath>
                </a14:m>
                <a:r>
                  <a:rPr lang="en-US" altLang="zh-CN" sz="2400" dirty="0"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0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ea typeface="楷体" panose="02010609060101010101" pitchFamily="49" charset="-122"/>
                    <a:cs typeface="Times New Roman" panose="02020603050405020304" pitchFamily="18" charset="0"/>
                  </a:rPr>
                  <a:t>scattering length</a:t>
                </a:r>
              </a:p>
            </p:txBody>
          </p:sp>
        </mc:Choice>
        <mc:Fallback xmlns=""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ECB2D088-585E-3F10-010F-62C89FA1F9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385" y="204133"/>
                <a:ext cx="5574356" cy="453000"/>
              </a:xfrm>
              <a:prstGeom prst="rect">
                <a:avLst/>
              </a:prstGeom>
              <a:blipFill>
                <a:blip r:embed="rId3"/>
                <a:stretch>
                  <a:fillRect l="-1319" t="-5556"/>
                </a:stretch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114FFB"/>
                </a:outerShdw>
              </a:effec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右矢印 8">
            <a:extLst>
              <a:ext uri="{FF2B5EF4-FFF2-40B4-BE49-F238E27FC236}">
                <a16:creationId xmlns:a16="http://schemas.microsoft.com/office/drawing/2014/main" id="{4E60CC98-F195-503F-5930-FA35017AE159}"/>
              </a:ext>
            </a:extLst>
          </p:cNvPr>
          <p:cNvSpPr/>
          <p:nvPr/>
        </p:nvSpPr>
        <p:spPr>
          <a:xfrm>
            <a:off x="219591" y="5954361"/>
            <a:ext cx="567913" cy="5969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1713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22A1A3F-1C9C-0DF9-F31F-ED9CA3A2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030DBE3F-DA38-A8DC-9509-BB4AF775BB15}"/>
              </a:ext>
            </a:extLst>
          </p:cNvPr>
          <p:cNvSpPr txBox="1">
            <a:spLocks/>
          </p:cNvSpPr>
          <p:nvPr/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48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940C6AB-C871-CDC1-854B-EBE4B8381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06" y="2914186"/>
            <a:ext cx="3684378" cy="15393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4136F7C-6D19-9D22-868B-72307606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3536446"/>
            <a:ext cx="7772400" cy="324737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0B702BB-617D-D6ED-D02A-1B8B008E5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11" y="650192"/>
            <a:ext cx="7254376" cy="165924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47E77D-3908-190C-AC42-A53487D94970}"/>
              </a:ext>
            </a:extLst>
          </p:cNvPr>
          <p:cNvSpPr txBox="1"/>
          <p:nvPr/>
        </p:nvSpPr>
        <p:spPr>
          <a:xfrm>
            <a:off x="134124" y="93582"/>
            <a:ext cx="4257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73FEFF"/>
                </a:solidFill>
                <a:latin typeface="Helvetica" pitchFamily="2" charset="0"/>
              </a:rPr>
              <a:t>TPE between nucleons (NN):</a:t>
            </a:r>
            <a:endParaRPr lang="en-US" altLang="ja-JP" sz="2400" dirty="0">
              <a:solidFill>
                <a:srgbClr val="73FEFF"/>
              </a:solidFill>
              <a:effectLst/>
              <a:latin typeface="Helvetica" pitchFamily="2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E3DB25E-18B7-48FA-8B0A-CD3DA117CE99}"/>
              </a:ext>
            </a:extLst>
          </p:cNvPr>
          <p:cNvSpPr txBox="1"/>
          <p:nvPr/>
        </p:nvSpPr>
        <p:spPr>
          <a:xfrm>
            <a:off x="124538" y="2415142"/>
            <a:ext cx="7542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73FEFF"/>
                </a:solidFill>
                <a:latin typeface="Helvetica" pitchFamily="2" charset="0"/>
              </a:rPr>
              <a:t>TPE between two flavor-singlet hadrons (e.g. J/</a:t>
            </a:r>
            <a:r>
              <a:rPr lang="en-US" altLang="ja-JP" sz="2400" dirty="0" err="1">
                <a:solidFill>
                  <a:srgbClr val="73FEFF"/>
                </a:solidFill>
                <a:latin typeface="Helvetica" pitchFamily="2" charset="0"/>
              </a:rPr>
              <a:t>ψ</a:t>
            </a:r>
            <a:r>
              <a:rPr lang="en-US" altLang="ja-JP" sz="2400" dirty="0">
                <a:solidFill>
                  <a:srgbClr val="73FEFF"/>
                </a:solidFill>
                <a:latin typeface="Helvetica" pitchFamily="2" charset="0"/>
              </a:rPr>
              <a:t>-J/</a:t>
            </a:r>
            <a:r>
              <a:rPr lang="en-US" altLang="ja-JP" sz="2400" dirty="0" err="1">
                <a:solidFill>
                  <a:srgbClr val="73FEFF"/>
                </a:solidFill>
                <a:latin typeface="Helvetica" pitchFamily="2" charset="0"/>
              </a:rPr>
              <a:t>ψ</a:t>
            </a:r>
            <a:r>
              <a:rPr lang="en-US" altLang="ja-JP" sz="2400" dirty="0">
                <a:solidFill>
                  <a:srgbClr val="73FEFF"/>
                </a:solidFill>
                <a:latin typeface="Helvetica" pitchFamily="2" charset="0"/>
              </a:rPr>
              <a:t>)</a:t>
            </a:r>
            <a:endParaRPr lang="en-US" altLang="ja-JP" sz="2400" dirty="0">
              <a:solidFill>
                <a:srgbClr val="73FEFF"/>
              </a:solidFill>
              <a:effectLst/>
              <a:latin typeface="Helvetica" pitchFamily="2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3EC9648-2CE3-2CF4-B662-B2CA714F18FF}"/>
              </a:ext>
            </a:extLst>
          </p:cNvPr>
          <p:cNvSpPr txBox="1"/>
          <p:nvPr/>
        </p:nvSpPr>
        <p:spPr>
          <a:xfrm>
            <a:off x="4500563" y="3627666"/>
            <a:ext cx="3959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Bhanot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and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Peskin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Nucl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 Phys. B (1979) </a:t>
            </a:r>
            <a:endParaRPr lang="en-US" altLang="ja-JP" sz="1600" dirty="0">
              <a:solidFill>
                <a:srgbClr val="B1FB02"/>
              </a:solidFill>
              <a:latin typeface="Arial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Fujii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and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Kharzeev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Phys.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Rev.D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(1999)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Brambilla et al.,  Phys.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Rev.D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(2016)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B1FB02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B789A75-266C-68EF-420B-024A39086CD3}"/>
              </a:ext>
            </a:extLst>
          </p:cNvPr>
          <p:cNvSpPr txBox="1"/>
          <p:nvPr/>
        </p:nvSpPr>
        <p:spPr>
          <a:xfrm>
            <a:off x="6023631" y="175113"/>
            <a:ext cx="47416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ea typeface="ＭＳ Ｐゴシック"/>
                <a:cs typeface="+mn-cs"/>
              </a:rPr>
              <a:t>Kaiser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Helvetica" pitchFamily="2" charset="0"/>
                <a:ea typeface="ＭＳ Ｐゴシック"/>
                <a:cs typeface="+mn-cs"/>
              </a:rPr>
              <a:t>,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Helvetica" pitchFamily="2" charset="0"/>
                <a:ea typeface="ＭＳ Ｐゴシック"/>
                <a:cs typeface="+mn-cs"/>
              </a:rPr>
              <a:t>Brockmann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Helvetica" pitchFamily="2" charset="0"/>
                <a:ea typeface="ＭＳ Ｐゴシック"/>
                <a:cs typeface="+mn-cs"/>
              </a:rPr>
              <a:t> Weise,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Helvetica" pitchFamily="2" charset="0"/>
                <a:ea typeface="ＭＳ Ｐゴシック"/>
                <a:cs typeface="+mn-cs"/>
              </a:rPr>
              <a:t>Nucl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Helvetica" pitchFamily="2" charset="0"/>
                <a:ea typeface="ＭＳ Ｐゴシック"/>
                <a:cs typeface="+mn-cs"/>
              </a:rPr>
              <a:t>. Phys. A (1997) </a:t>
            </a:r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A271CDB-8F28-7EDC-CB8B-1072FA5116A2}"/>
              </a:ext>
            </a:extLst>
          </p:cNvPr>
          <p:cNvGrpSpPr/>
          <p:nvPr/>
        </p:nvGrpSpPr>
        <p:grpSpPr>
          <a:xfrm>
            <a:off x="183532" y="4623519"/>
            <a:ext cx="8830191" cy="2130368"/>
            <a:chOff x="183532" y="4623519"/>
            <a:chExt cx="8830191" cy="2130368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B1A6CD9-C09C-DE1B-9A04-F89B01A66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506" y="5070707"/>
              <a:ext cx="2928358" cy="1683180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D6F6ACF5-BE5F-0599-CA4E-F840ADC2B1A6}"/>
                </a:ext>
              </a:extLst>
            </p:cNvPr>
            <p:cNvSpPr txBox="1"/>
            <p:nvPr/>
          </p:nvSpPr>
          <p:spPr>
            <a:xfrm>
              <a:off x="183532" y="4623519"/>
              <a:ext cx="8210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rgbClr val="73FEFF"/>
                  </a:solidFill>
                  <a:latin typeface="Helvetica" pitchFamily="2" charset="0"/>
                </a:rPr>
                <a:t>TPE between flavor-singlet hadron and N (e.g. </a:t>
              </a:r>
              <a:r>
                <a:rPr lang="en-US" altLang="ja-JP" sz="2400" dirty="0" err="1">
                  <a:solidFill>
                    <a:srgbClr val="73FEFF"/>
                  </a:solidFill>
                  <a:latin typeface="Helvetica" pitchFamily="2" charset="0"/>
                </a:rPr>
                <a:t>φ</a:t>
              </a:r>
              <a:r>
                <a:rPr lang="en-US" altLang="ja-JP" sz="2400" dirty="0">
                  <a:solidFill>
                    <a:srgbClr val="73FEFF"/>
                  </a:solidFill>
                  <a:latin typeface="Helvetica" pitchFamily="2" charset="0"/>
                </a:rPr>
                <a:t>-N, J/</a:t>
              </a:r>
              <a:r>
                <a:rPr lang="en-US" altLang="ja-JP" sz="2400" dirty="0" err="1">
                  <a:solidFill>
                    <a:srgbClr val="73FEFF"/>
                  </a:solidFill>
                  <a:latin typeface="Helvetica" pitchFamily="2" charset="0"/>
                </a:rPr>
                <a:t>ψ</a:t>
              </a:r>
              <a:r>
                <a:rPr lang="en-US" altLang="ja-JP" sz="2400" dirty="0">
                  <a:solidFill>
                    <a:srgbClr val="73FEFF"/>
                  </a:solidFill>
                  <a:latin typeface="Helvetica" pitchFamily="2" charset="0"/>
                </a:rPr>
                <a:t>-N)</a:t>
              </a:r>
              <a:endParaRPr lang="en-US" altLang="ja-JP" sz="2400" dirty="0">
                <a:solidFill>
                  <a:srgbClr val="73FEFF"/>
                </a:solidFill>
                <a:effectLst/>
                <a:latin typeface="Helvetica" pitchFamily="2" charset="0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6CB705EE-50E0-1673-7F91-498888882A1F}"/>
                </a:ext>
              </a:extLst>
            </p:cNvPr>
            <p:cNvSpPr txBox="1"/>
            <p:nvPr/>
          </p:nvSpPr>
          <p:spPr>
            <a:xfrm>
              <a:off x="4489170" y="6333836"/>
              <a:ext cx="45245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Krein</a:t>
              </a:r>
              <a:r>
                <a:rPr lang="en-US" altLang="ja-JP" sz="1600" dirty="0">
                  <a:solidFill>
                    <a:srgbClr val="B1FB02"/>
                  </a:solidFill>
                  <a:latin typeface="Arial"/>
                  <a:ea typeface="ＭＳ Ｐゴシック"/>
                </a:rPr>
                <a:t>,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</a:t>
              </a: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Casttela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, Phys. Rev. D (2018) </a:t>
              </a:r>
              <a:endPara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82E61D30-3AB6-81B6-0BDB-81AD1CF33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5526" y="5388287"/>
              <a:ext cx="3650867" cy="945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164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純粋テトラクォークTccのイメージ図の画像">
            <a:extLst>
              <a:ext uri="{FF2B5EF4-FFF2-40B4-BE49-F238E27FC236}">
                <a16:creationId xmlns:a16="http://schemas.microsoft.com/office/drawing/2014/main" id="{480B7E48-1199-46E0-3DF0-D7454D342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84" y="1352719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197724-9517-D97E-9691-E4598231548B}"/>
              </a:ext>
            </a:extLst>
          </p:cNvPr>
          <p:cNvSpPr txBox="1"/>
          <p:nvPr/>
        </p:nvSpPr>
        <p:spPr>
          <a:xfrm>
            <a:off x="1803741" y="448754"/>
            <a:ext cx="5683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800" b="1" dirty="0">
                <a:solidFill>
                  <a:srgbClr val="FFFFFF"/>
                </a:solidFill>
                <a:latin typeface="Arial"/>
                <a:ea typeface="ＭＳ Ｐゴシック"/>
              </a:rPr>
              <a:t>  HAL QCD Method</a:t>
            </a:r>
            <a:endParaRPr kumimoji="1" lang="ja-JP" altLang="en-US" sz="4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DA05DF2A-5A8C-D812-C83F-0FC761A2FEB3}"/>
              </a:ext>
            </a:extLst>
          </p:cNvPr>
          <p:cNvSpPr txBox="1">
            <a:spLocks/>
          </p:cNvSpPr>
          <p:nvPr/>
        </p:nvSpPr>
        <p:spPr bwMode="auto">
          <a:xfrm>
            <a:off x="7010400" y="6483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5</a:t>
            </a:fld>
            <a:endParaRPr lang="en-US" altLang="ja-JP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3460F72-048E-BB15-6F9B-8E26F39C6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224" y="1945847"/>
            <a:ext cx="5050239" cy="313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09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 bwMode="auto">
          <a:xfrm>
            <a:off x="10165384" y="4339486"/>
            <a:ext cx="4342158" cy="96456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57B112-B99A-1F43-D2B4-F1B1B94C1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3129" y="3857337"/>
            <a:ext cx="3361793" cy="289343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559E668-ED26-85D6-544C-BD17E3170084}"/>
              </a:ext>
            </a:extLst>
          </p:cNvPr>
          <p:cNvSpPr txBox="1"/>
          <p:nvPr/>
        </p:nvSpPr>
        <p:spPr>
          <a:xfrm>
            <a:off x="9988583" y="5384527"/>
            <a:ext cx="668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chemeClr val="bg1"/>
                </a:solidFill>
                <a:latin typeface="+mn-ea"/>
              </a:rPr>
              <a:t>・</a:t>
            </a:r>
            <a:r>
              <a:rPr lang="en-US" altLang="ja-JP" sz="2000" dirty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Haag-</a:t>
            </a:r>
            <a:r>
              <a:rPr kumimoji="1" lang="en-US" altLang="ja-JP" sz="2000" dirty="0" err="1">
                <a:solidFill>
                  <a:schemeClr val="bg1"/>
                </a:solidFill>
                <a:latin typeface="+mn-ea"/>
              </a:rPr>
              <a:t>Nishijima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-Zimmermann formula (1958) </a:t>
            </a:r>
          </a:p>
          <a:p>
            <a:r>
              <a:rPr kumimoji="1" lang="ja-JP" altLang="en-US" sz="2000">
                <a:solidFill>
                  <a:schemeClr val="bg1"/>
                </a:solidFill>
                <a:latin typeface="+mn-ea"/>
              </a:rPr>
              <a:t>・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 Borchers Theorem (1960)</a:t>
            </a:r>
            <a:endParaRPr kumimoji="1" lang="ja-JP" altLang="en-US" sz="200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060" name="Picture 12" descr="&#13;&#10;\begin{align*}&#13;&#10; R(r,\tau) = \sum_n \Psi_{n}(r) e^{-E_n \tau} &#13;&#10;\end{align*}&#13;&#10;&#13;&#10;">
            <a:extLst>
              <a:ext uri="{FF2B5EF4-FFF2-40B4-BE49-F238E27FC236}">
                <a16:creationId xmlns:a16="http://schemas.microsoft.com/office/drawing/2014/main" id="{F7677BCB-E686-B0D9-BA97-6E57D2BCD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513" y="4469369"/>
            <a:ext cx="3931900" cy="75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下矢印 5">
            <a:extLst>
              <a:ext uri="{FF2B5EF4-FFF2-40B4-BE49-F238E27FC236}">
                <a16:creationId xmlns:a16="http://schemas.microsoft.com/office/drawing/2014/main" id="{95CC0DEA-A80D-9C8D-986B-0F792AEB078A}"/>
              </a:ext>
            </a:extLst>
          </p:cNvPr>
          <p:cNvSpPr/>
          <p:nvPr/>
        </p:nvSpPr>
        <p:spPr bwMode="auto">
          <a:xfrm>
            <a:off x="12007703" y="6126381"/>
            <a:ext cx="648072" cy="387136"/>
          </a:xfrm>
          <a:prstGeom prst="downArrow">
            <a:avLst/>
          </a:prstGeom>
          <a:solidFill>
            <a:srgbClr val="FFD57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11CEBE-D3EA-F17C-9274-B3D58E52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32189" y="6550020"/>
            <a:ext cx="1905000" cy="457200"/>
          </a:xfrm>
        </p:spPr>
        <p:txBody>
          <a:bodyPr/>
          <a:lstStyle/>
          <a:p>
            <a:pPr>
              <a:defRPr/>
            </a:pPr>
            <a:fld id="{616FDFC5-8A9A-406A-9E7D-B2217092C83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E6BCDC-9294-97DD-32BE-A65D810ADB55}"/>
              </a:ext>
            </a:extLst>
          </p:cNvPr>
          <p:cNvSpPr txBox="1"/>
          <p:nvPr/>
        </p:nvSpPr>
        <p:spPr>
          <a:xfrm>
            <a:off x="9734259" y="3837410"/>
            <a:ext cx="59631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dirty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en-US" altLang="ja-JP" sz="2000" dirty="0">
                <a:solidFill>
                  <a:srgbClr val="FFFF00"/>
                </a:solidFill>
                <a:latin typeface="+mn-ea"/>
              </a:rPr>
              <a:t>Correlation of “almost-local” composite operators </a:t>
            </a:r>
            <a:endParaRPr lang="ja-JP" altLang="en-US" sz="2000">
              <a:solidFill>
                <a:srgbClr val="FFFF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116CC6F-CBEE-8064-A109-3EF8E3FB5A02}"/>
              </a:ext>
            </a:extLst>
          </p:cNvPr>
          <p:cNvSpPr/>
          <p:nvPr/>
        </p:nvSpPr>
        <p:spPr bwMode="auto">
          <a:xfrm>
            <a:off x="1113074" y="1985583"/>
            <a:ext cx="4150907" cy="9010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338D8AC-7E1A-38C2-4363-4672136F7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120" y="752322"/>
            <a:ext cx="3250392" cy="291780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D7258E1-0963-FA21-A56C-A81E9DDD52D1}"/>
              </a:ext>
            </a:extLst>
          </p:cNvPr>
          <p:cNvSpPr txBox="1"/>
          <p:nvPr/>
        </p:nvSpPr>
        <p:spPr>
          <a:xfrm>
            <a:off x="315516" y="1199841"/>
            <a:ext cx="668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chemeClr val="bg1"/>
                </a:solidFill>
                <a:latin typeface="+mn-ea"/>
              </a:rPr>
              <a:t>・</a:t>
            </a:r>
            <a:r>
              <a:rPr lang="en-US" altLang="ja-JP" sz="2000" dirty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Haag-</a:t>
            </a:r>
            <a:r>
              <a:rPr kumimoji="1" lang="en-US" altLang="ja-JP" sz="2000" dirty="0" err="1">
                <a:solidFill>
                  <a:schemeClr val="bg1"/>
                </a:solidFill>
                <a:latin typeface="+mn-ea"/>
              </a:rPr>
              <a:t>Nishijima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-Zimmermann formula (1958) </a:t>
            </a:r>
          </a:p>
          <a:p>
            <a:r>
              <a:rPr kumimoji="1" lang="ja-JP" altLang="en-US" sz="2000">
                <a:solidFill>
                  <a:schemeClr val="bg1"/>
                </a:solidFill>
                <a:latin typeface="+mn-ea"/>
              </a:rPr>
              <a:t>・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 Borchers Theorem (1960)</a:t>
            </a:r>
            <a:endParaRPr kumimoji="1" lang="ja-JP" altLang="en-US" sz="200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6" name="Picture 12" descr="&#13;&#10;\begin{align*}&#13;&#10; R(r,\tau) = \sum_n \Psi_{n}(r) e^{-E_n \tau} &#13;&#10;\end{align*}&#13;&#10;&#13;&#10;">
            <a:extLst>
              <a:ext uri="{FF2B5EF4-FFF2-40B4-BE49-F238E27FC236}">
                <a16:creationId xmlns:a16="http://schemas.microsoft.com/office/drawing/2014/main" id="{4229E13A-DB65-7DE6-2D47-A1BE60A7F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43" y="2155532"/>
            <a:ext cx="3658530" cy="70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602CBCD-07A6-009C-19E9-60CDC7DD43BF}"/>
              </a:ext>
            </a:extLst>
          </p:cNvPr>
          <p:cNvSpPr txBox="1"/>
          <p:nvPr/>
        </p:nvSpPr>
        <p:spPr>
          <a:xfrm>
            <a:off x="-83620" y="779963"/>
            <a:ext cx="63527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  <a:latin typeface="+mn-ea"/>
              </a:rPr>
              <a:t>  </a:t>
            </a:r>
            <a:r>
              <a:rPr lang="en-US" altLang="ja-JP" sz="2400" dirty="0">
                <a:solidFill>
                  <a:srgbClr val="FFFF00"/>
                </a:solidFill>
                <a:latin typeface="+mn-ea"/>
              </a:rPr>
              <a:t>Spacetime correlation of composite particles</a:t>
            </a:r>
            <a:r>
              <a:rPr kumimoji="1" lang="en-US" altLang="ja-JP" sz="2400" dirty="0">
                <a:solidFill>
                  <a:srgbClr val="FFFF00"/>
                </a:solidFill>
                <a:latin typeface="+mn-ea"/>
              </a:rPr>
              <a:t> </a:t>
            </a:r>
            <a:endParaRPr lang="ja-JP" altLang="en-US" sz="2400">
              <a:solidFill>
                <a:srgbClr val="FFFF00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FC667C2-99A1-F5FA-D985-17EA2F6C2580}"/>
              </a:ext>
            </a:extLst>
          </p:cNvPr>
          <p:cNvSpPr/>
          <p:nvPr/>
        </p:nvSpPr>
        <p:spPr bwMode="auto">
          <a:xfrm>
            <a:off x="107490" y="764704"/>
            <a:ext cx="5822629" cy="2405702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01781EA2-5598-0766-E8FC-42A7A3123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221" y="96209"/>
            <a:ext cx="6280738" cy="4736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n-cs"/>
              </a:rPr>
              <a:t>How to </a:t>
            </a:r>
            <a:r>
              <a:rPr kumimoji="0" lang="en-US" altLang="ja-JP" sz="2400" dirty="0">
                <a:solidFill>
                  <a:srgbClr val="000000"/>
                </a:solidFill>
                <a:ea typeface="ＭＳ Ｐゴシック"/>
              </a:rPr>
              <a:t>extract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n-cs"/>
              </a:rPr>
              <a:t> hadron-hadron int. in LQCD ? </a:t>
            </a: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CDBE9CC-21EB-624C-9BEA-B60D1DB1D2F3}"/>
              </a:ext>
            </a:extLst>
          </p:cNvPr>
          <p:cNvGrpSpPr/>
          <p:nvPr/>
        </p:nvGrpSpPr>
        <p:grpSpPr>
          <a:xfrm>
            <a:off x="45612" y="3021990"/>
            <a:ext cx="17391841" cy="2127851"/>
            <a:chOff x="45612" y="3021990"/>
            <a:chExt cx="17391841" cy="2127851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3BE805ED-85B2-E157-620B-9F6149DCDC4F}"/>
                </a:ext>
              </a:extLst>
            </p:cNvPr>
            <p:cNvGrpSpPr/>
            <p:nvPr/>
          </p:nvGrpSpPr>
          <p:grpSpPr>
            <a:xfrm>
              <a:off x="45612" y="3221063"/>
              <a:ext cx="17391841" cy="1928778"/>
              <a:chOff x="257802" y="4369169"/>
              <a:chExt cx="17391841" cy="1928778"/>
            </a:xfrm>
          </p:grpSpPr>
          <p:sp>
            <p:nvSpPr>
              <p:cNvPr id="25" name="テキスト ボックス 95">
                <a:extLst>
                  <a:ext uri="{FF2B5EF4-FFF2-40B4-BE49-F238E27FC236}">
                    <a16:creationId xmlns:a16="http://schemas.microsoft.com/office/drawing/2014/main" id="{E6E57B04-4ED6-A8A2-5CEA-417A284972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08437" y="5157487"/>
                <a:ext cx="10341206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 pitchFamily="34" charset="0"/>
                    <a:ea typeface="Arial Unicode MS" pitchFamily="50" charset="-128"/>
                    <a:cs typeface="Arial" pitchFamily="34" charset="0"/>
                  </a:rPr>
                  <a:t>Ishii, Aoki &amp; </a:t>
                </a:r>
                <a:r>
                  <a:rPr kumimoji="0" lang="en-US" altLang="ja-JP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 pitchFamily="34" charset="0"/>
                    <a:ea typeface="Arial Unicode MS" pitchFamily="50" charset="-128"/>
                    <a:cs typeface="Arial" pitchFamily="34" charset="0"/>
                  </a:rPr>
                  <a:t>Hatsuda</a:t>
                </a:r>
                <a:r>
                  <a:rPr kumimoji="0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 pitchFamily="34" charset="0"/>
                    <a:ea typeface="Arial Unicode MS" pitchFamily="50" charset="-128"/>
                    <a:cs typeface="Arial" pitchFamily="34" charset="0"/>
                  </a:rPr>
                  <a:t>,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 pitchFamily="34" charset="0"/>
                    <a:ea typeface="Arial Unicode MS" pitchFamily="50" charset="-128"/>
                    <a:cs typeface="Arial" pitchFamily="34" charset="0"/>
                  </a:rPr>
                  <a:t>    PRL </a:t>
                </a:r>
                <a:r>
                  <a:rPr kumimoji="0" lang="en-US" altLang="ja-JP" sz="14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 pitchFamily="34" charset="0"/>
                    <a:ea typeface="Arial Unicode MS" pitchFamily="50" charset="-128"/>
                    <a:cs typeface="Arial" pitchFamily="34" charset="0"/>
                  </a:rPr>
                  <a:t>99</a:t>
                </a:r>
                <a:r>
                  <a:rPr kumimoji="0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 pitchFamily="34" charset="0"/>
                    <a:ea typeface="Arial Unicode MS" pitchFamily="50" charset="-128"/>
                    <a:cs typeface="Arial" pitchFamily="34" charset="0"/>
                  </a:rPr>
                  <a:t> (2007);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400" dirty="0">
                    <a:solidFill>
                      <a:srgbClr val="B1FB02"/>
                    </a:solidFill>
                    <a:latin typeface="Arial" pitchFamily="34" charset="0"/>
                    <a:ea typeface="Arial Unicode MS" pitchFamily="50" charset="-128"/>
                    <a:cs typeface="Arial" pitchFamily="34" charset="0"/>
                  </a:rPr>
                  <a:t>Ishii+ [HALQCD Coll.],  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400" dirty="0">
                    <a:solidFill>
                      <a:srgbClr val="B1FB02"/>
                    </a:solidFill>
                    <a:latin typeface="Arial" pitchFamily="34" charset="0"/>
                    <a:ea typeface="Arial Unicode MS" pitchFamily="50" charset="-128"/>
                    <a:cs typeface="Arial" pitchFamily="34" charset="0"/>
                  </a:rPr>
                  <a:t>    PLB </a:t>
                </a:r>
                <a:r>
                  <a:rPr kumimoji="0" lang="en-US" altLang="ja-JP" sz="1400" u="sng" dirty="0">
                    <a:solidFill>
                      <a:srgbClr val="B1FB02"/>
                    </a:solidFill>
                    <a:latin typeface="Arial" pitchFamily="34" charset="0"/>
                    <a:ea typeface="Arial Unicode MS" pitchFamily="50" charset="-128"/>
                    <a:cs typeface="Arial" pitchFamily="34" charset="0"/>
                  </a:rPr>
                  <a:t>712</a:t>
                </a:r>
                <a:r>
                  <a:rPr kumimoji="0" lang="en-US" altLang="ja-JP" sz="1400" dirty="0">
                    <a:solidFill>
                      <a:srgbClr val="B1FB02"/>
                    </a:solidFill>
                    <a:latin typeface="Arial" pitchFamily="34" charset="0"/>
                    <a:ea typeface="Arial Unicode MS" pitchFamily="50" charset="-128"/>
                    <a:cs typeface="Arial" pitchFamily="34" charset="0"/>
                  </a:rPr>
                  <a:t> (2012)</a:t>
                </a:r>
                <a:endPara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 pitchFamily="34" charset="0"/>
                  <a:ea typeface="Arial Unicode MS" pitchFamily="50" charset="-128"/>
                  <a:cs typeface="Arial" pitchFamily="34" charset="0"/>
                </a:endParaRPr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DEF17EAA-D616-9D5B-8BA1-8E5AAD6CD1EB}"/>
                  </a:ext>
                </a:extLst>
              </p:cNvPr>
              <p:cNvSpPr/>
              <p:nvPr/>
            </p:nvSpPr>
            <p:spPr bwMode="auto">
              <a:xfrm>
                <a:off x="319680" y="4833495"/>
                <a:ext cx="8878331" cy="1464452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7F0154E1-9496-9D8E-51D9-225DCC671B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802" y="4369169"/>
                <a:ext cx="2606804" cy="4616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ＭＳ Ｐゴシック" pitchFamily="50" charset="-128"/>
                    <a:ea typeface="ＭＳ Ｐゴシック" pitchFamily="50" charset="-128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ＭＳ Ｐゴシック" pitchFamily="50" charset="-128"/>
                    <a:ea typeface="ＭＳ Ｐゴシック" pitchFamily="50" charset="-128"/>
                    <a:cs typeface="+mn-cs"/>
                  </a:rPr>
                  <a:t>HAL QCD Method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9" name="下矢印 28">
              <a:extLst>
                <a:ext uri="{FF2B5EF4-FFF2-40B4-BE49-F238E27FC236}">
                  <a16:creationId xmlns:a16="http://schemas.microsoft.com/office/drawing/2014/main" id="{4066D5D1-CFDB-1DD6-A8C0-52EC6321F28A}"/>
                </a:ext>
              </a:extLst>
            </p:cNvPr>
            <p:cNvSpPr/>
            <p:nvPr/>
          </p:nvSpPr>
          <p:spPr bwMode="auto">
            <a:xfrm>
              <a:off x="2962472" y="3021990"/>
              <a:ext cx="648072" cy="665605"/>
            </a:xfrm>
            <a:prstGeom prst="downArrow">
              <a:avLst/>
            </a:prstGeom>
            <a:solidFill>
              <a:srgbClr val="FFD57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30D9F640-D387-15BD-183F-DE4F398B7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268" y="3937516"/>
              <a:ext cx="6836551" cy="995046"/>
            </a:xfrm>
            <a:prstGeom prst="rect">
              <a:avLst/>
            </a:prstGeom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78289B74-74DC-F453-FA55-8C00186D4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7903" y="2040699"/>
            <a:ext cx="1117600" cy="698500"/>
          </a:xfrm>
          <a:prstGeom prst="rect">
            <a:avLst/>
          </a:prstGeom>
        </p:spPr>
      </p:pic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66FD0D9B-AA44-4436-9811-DBA65036C348}"/>
              </a:ext>
            </a:extLst>
          </p:cNvPr>
          <p:cNvGrpSpPr/>
          <p:nvPr/>
        </p:nvGrpSpPr>
        <p:grpSpPr>
          <a:xfrm>
            <a:off x="132834" y="5253061"/>
            <a:ext cx="9557931" cy="1530606"/>
            <a:chOff x="132834" y="5253061"/>
            <a:chExt cx="9557931" cy="1530606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5D63762A-EC32-6555-BF56-BAF3B5165A83}"/>
                </a:ext>
              </a:extLst>
            </p:cNvPr>
            <p:cNvGrpSpPr/>
            <p:nvPr/>
          </p:nvGrpSpPr>
          <p:grpSpPr>
            <a:xfrm>
              <a:off x="214252" y="5317439"/>
              <a:ext cx="9476513" cy="1466228"/>
              <a:chOff x="238360" y="5124926"/>
              <a:chExt cx="9476513" cy="1466228"/>
            </a:xfrm>
          </p:grpSpPr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47733979-1EF3-A553-2EE0-8102A5989D30}"/>
                  </a:ext>
                </a:extLst>
              </p:cNvPr>
              <p:cNvSpPr txBox="1"/>
              <p:nvPr/>
            </p:nvSpPr>
            <p:spPr>
              <a:xfrm>
                <a:off x="238360" y="5725419"/>
                <a:ext cx="63398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Derivative expansion:  </a:t>
                </a:r>
                <a:r>
                  <a:rPr kumimoji="1" lang="en-US" altLang="ja-JP" dirty="0">
                    <a:solidFill>
                      <a:srgbClr val="FFFFA5"/>
                    </a:solidFill>
                  </a:rPr>
                  <a:t>U(</a:t>
                </a:r>
                <a:r>
                  <a:rPr kumimoji="1" lang="en-US" altLang="ja-JP" dirty="0" err="1">
                    <a:solidFill>
                      <a:srgbClr val="FFFFA5"/>
                    </a:solidFill>
                  </a:rPr>
                  <a:t>r,r</a:t>
                </a:r>
                <a:r>
                  <a:rPr kumimoji="1" lang="en-US" altLang="ja-JP" dirty="0">
                    <a:solidFill>
                      <a:srgbClr val="FFFFA5"/>
                    </a:solidFill>
                  </a:rPr>
                  <a:t>’) = V</a:t>
                </a:r>
                <a:r>
                  <a:rPr kumimoji="1" lang="en-US" altLang="ja-JP" baseline="-25000" dirty="0">
                    <a:solidFill>
                      <a:srgbClr val="FFFFA5"/>
                    </a:solidFill>
                  </a:rPr>
                  <a:t>0</a:t>
                </a:r>
                <a:r>
                  <a:rPr kumimoji="1" lang="en-US" altLang="ja-JP" dirty="0">
                    <a:solidFill>
                      <a:srgbClr val="FFFFA5"/>
                    </a:solidFill>
                  </a:rPr>
                  <a:t>(r) + V</a:t>
                </a:r>
                <a:r>
                  <a:rPr kumimoji="1" lang="en-US" altLang="ja-JP" baseline="-25000" dirty="0">
                    <a:solidFill>
                      <a:srgbClr val="FFFFA5"/>
                    </a:solidFill>
                  </a:rPr>
                  <a:t>2</a:t>
                </a:r>
                <a:r>
                  <a:rPr kumimoji="1" lang="en-US" altLang="ja-JP" dirty="0">
                    <a:solidFill>
                      <a:srgbClr val="FFFFA5"/>
                    </a:solidFill>
                  </a:rPr>
                  <a:t>(r) ∇</a:t>
                </a:r>
                <a:r>
                  <a:rPr kumimoji="1" lang="en-US" altLang="ja-JP" baseline="30000" dirty="0">
                    <a:solidFill>
                      <a:srgbClr val="FFFFA5"/>
                    </a:solidFill>
                  </a:rPr>
                  <a:t>2</a:t>
                </a:r>
                <a:r>
                  <a:rPr kumimoji="1" lang="en-US" altLang="ja-JP" dirty="0">
                    <a:solidFill>
                      <a:srgbClr val="FFFFA5"/>
                    </a:solidFill>
                  </a:rPr>
                  <a:t> </a:t>
                </a:r>
                <a:r>
                  <a:rPr kumimoji="1" lang="en-US" altLang="ja-JP" dirty="0" err="1">
                    <a:solidFill>
                      <a:srgbClr val="FFFFA5"/>
                    </a:solidFill>
                  </a:rPr>
                  <a:t>δ</a:t>
                </a:r>
                <a:r>
                  <a:rPr kumimoji="1" lang="en-US" altLang="ja-JP" dirty="0">
                    <a:solidFill>
                      <a:srgbClr val="FFFFA5"/>
                    </a:solidFill>
                  </a:rPr>
                  <a:t>(r-r’) + … </a:t>
                </a:r>
                <a:endParaRPr kumimoji="1" lang="en-US" altLang="ja-JP" sz="1600" dirty="0">
                  <a:solidFill>
                    <a:schemeClr val="bg1"/>
                  </a:solidFill>
                </a:endParaRPr>
              </a:p>
              <a:p>
                <a:r>
                  <a:rPr lang="ja-JP" altLang="en-US">
                    <a:solidFill>
                      <a:schemeClr val="bg1"/>
                    </a:solidFill>
                    <a:sym typeface="Wingdings" pitchFamily="2" charset="2"/>
                  </a:rPr>
                  <a:t>・</a:t>
                </a:r>
                <a:r>
                  <a:rPr lang="en-US" altLang="ja-JP" dirty="0">
                    <a:solidFill>
                      <a:schemeClr val="bg1"/>
                    </a:solidFill>
                    <a:sym typeface="Wingdings" pitchFamily="2" charset="2"/>
                  </a:rPr>
                  <a:t>   Neural network : </a:t>
                </a:r>
                <a:r>
                  <a:rPr lang="en-US" altLang="ja-JP" dirty="0">
                    <a:solidFill>
                      <a:schemeClr val="bg1"/>
                    </a:solidFill>
                  </a:rPr>
                  <a:t> </a:t>
                </a:r>
                <a:r>
                  <a:rPr lang="en-US" altLang="ja-JP" dirty="0" err="1">
                    <a:solidFill>
                      <a:srgbClr val="FFFFA5"/>
                    </a:solidFill>
                  </a:rPr>
                  <a:t>U</a:t>
                </a:r>
                <a:r>
                  <a:rPr lang="en-US" altLang="ja-JP" baseline="-25000" dirty="0" err="1">
                    <a:solidFill>
                      <a:srgbClr val="FFFFA5"/>
                    </a:solidFill>
                  </a:rPr>
                  <a:t>θ</a:t>
                </a:r>
                <a:r>
                  <a:rPr lang="en-US" altLang="ja-JP" dirty="0">
                    <a:solidFill>
                      <a:srgbClr val="FFFFA5"/>
                    </a:solidFill>
                  </a:rPr>
                  <a:t>(</a:t>
                </a:r>
                <a:r>
                  <a:rPr lang="en-US" altLang="ja-JP" dirty="0" err="1">
                    <a:solidFill>
                      <a:srgbClr val="FFFFA5"/>
                    </a:solidFill>
                  </a:rPr>
                  <a:t>r,r</a:t>
                </a:r>
                <a:r>
                  <a:rPr lang="en-US" altLang="ja-JP" dirty="0">
                    <a:solidFill>
                      <a:srgbClr val="FFFFA5"/>
                    </a:solidFill>
                  </a:rPr>
                  <a:t>’) </a:t>
                </a:r>
                <a:endParaRPr lang="en-US" altLang="ja-JP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77F41B83-1B91-53AB-90AD-31E839746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37373" y="5124926"/>
                <a:ext cx="858442" cy="998866"/>
              </a:xfrm>
              <a:prstGeom prst="rect">
                <a:avLst/>
              </a:prstGeom>
            </p:spPr>
          </p:pic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2E70A530-3395-0E3A-23C5-15C72A5A9086}"/>
                  </a:ext>
                </a:extLst>
              </p:cNvPr>
              <p:cNvSpPr txBox="1"/>
              <p:nvPr/>
            </p:nvSpPr>
            <p:spPr>
              <a:xfrm>
                <a:off x="7737894" y="6067934"/>
                <a:ext cx="19769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 err="1">
                    <a:solidFill>
                      <a:srgbClr val="B1FB02"/>
                    </a:solidFill>
                  </a:rPr>
                  <a:t>Lingxiao</a:t>
                </a:r>
                <a:r>
                  <a:rPr kumimoji="1" lang="en-US" altLang="ja-JP" sz="1400" dirty="0">
                    <a:solidFill>
                      <a:srgbClr val="B1FB02"/>
                    </a:solidFill>
                  </a:rPr>
                  <a:t> Wang</a:t>
                </a:r>
              </a:p>
              <a:p>
                <a:r>
                  <a:rPr lang="en-US" altLang="ja-JP" sz="1400" dirty="0">
                    <a:solidFill>
                      <a:srgbClr val="B1FB02"/>
                    </a:solidFill>
                  </a:rPr>
                  <a:t>    (RIKEN)</a:t>
                </a:r>
                <a:endParaRPr kumimoji="1" lang="en-US" altLang="ja-JP" sz="1400" dirty="0">
                  <a:solidFill>
                    <a:srgbClr val="B1FB02"/>
                  </a:solidFill>
                </a:endParaRPr>
              </a:p>
            </p:txBody>
          </p: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1E22C31B-2B28-4FE1-988D-CE8B1A81CD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37207" y="5124926"/>
                <a:ext cx="3619902" cy="4616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ＭＳ Ｐゴシック" pitchFamily="50" charset="-128"/>
                    <a:ea typeface="ＭＳ Ｐゴシック" pitchFamily="50" charset="-128"/>
                    <a:cs typeface="+mn-cs"/>
                  </a:rPr>
                  <a:t> </a:t>
                </a:r>
                <a:r>
                  <a:rPr lang="en-US" altLang="ja-JP" sz="2400" i="1" u="sng" dirty="0">
                    <a:solidFill>
                      <a:srgbClr val="73FEFF"/>
                    </a:solidFill>
                    <a:latin typeface="ＭＳ Ｐゴシック" pitchFamily="50" charset="-128"/>
                  </a:rPr>
                  <a:t>R</a:t>
                </a:r>
                <a:r>
                  <a:rPr kumimoji="1" lang="en-US" altLang="ja-JP" sz="2400" b="0" i="1" u="sng" strike="noStrike" kern="1200" cap="none" spc="0" normalizeH="0" baseline="0" noProof="0" dirty="0">
                    <a:ln>
                      <a:noFill/>
                    </a:ln>
                    <a:solidFill>
                      <a:srgbClr val="73FEFF"/>
                    </a:solidFill>
                    <a:effectLst/>
                    <a:uLnTx/>
                    <a:uFillTx/>
                    <a:latin typeface="ＭＳ Ｐゴシック" pitchFamily="50" charset="-128"/>
                    <a:ea typeface="ＭＳ Ｐゴシック" pitchFamily="50" charset="-128"/>
                    <a:cs typeface="+mn-cs"/>
                  </a:rPr>
                  <a:t> </a:t>
                </a:r>
                <a:r>
                  <a:rPr kumimoji="1" lang="en-US" altLang="ja-JP" sz="2400" b="0" u="sng" strike="noStrike" kern="1200" cap="none" spc="0" normalizeH="0" baseline="0" noProof="0" dirty="0">
                    <a:ln>
                      <a:noFill/>
                    </a:ln>
                    <a:solidFill>
                      <a:srgbClr val="73FEFF"/>
                    </a:solidFill>
                    <a:effectLst/>
                    <a:uLnTx/>
                    <a:uFillTx/>
                    <a:latin typeface="ＭＳ Ｐゴシック" pitchFamily="50" charset="-128"/>
                    <a:ea typeface="ＭＳ Ｐゴシック" pitchFamily="50" charset="-128"/>
                    <a:cs typeface="+mn-cs"/>
                    <a:sym typeface="Wingdings" pitchFamily="2" charset="2"/>
                  </a:rPr>
                  <a:t></a:t>
                </a:r>
                <a:r>
                  <a:rPr kumimoji="1" lang="en-US" altLang="ja-JP" sz="2400" b="0" i="1" u="sng" strike="noStrike" kern="1200" cap="none" spc="0" normalizeH="0" baseline="0" noProof="0" dirty="0">
                    <a:ln>
                      <a:noFill/>
                    </a:ln>
                    <a:solidFill>
                      <a:srgbClr val="73FEFF"/>
                    </a:solidFill>
                    <a:effectLst/>
                    <a:uLnTx/>
                    <a:uFillTx/>
                    <a:latin typeface="ＭＳ Ｐゴシック" pitchFamily="50" charset="-128"/>
                    <a:ea typeface="ＭＳ Ｐゴシック" pitchFamily="50" charset="-128"/>
                    <a:cs typeface="+mn-cs"/>
                    <a:sym typeface="Wingdings" pitchFamily="2" charset="2"/>
                  </a:rPr>
                  <a:t> U  </a:t>
                </a:r>
                <a:r>
                  <a:rPr kumimoji="1" lang="en-US" altLang="ja-JP" sz="24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73FEFF"/>
                    </a:solidFill>
                    <a:effectLst/>
                    <a:uLnTx/>
                    <a:uFillTx/>
                    <a:latin typeface="ＭＳ Ｐゴシック" pitchFamily="50" charset="-128"/>
                    <a:ea typeface="ＭＳ Ｐゴシック" pitchFamily="50" charset="-128"/>
                    <a:cs typeface="+mn-cs"/>
                    <a:sym typeface="Wingdings" pitchFamily="2" charset="2"/>
                  </a:rPr>
                  <a:t>(Inverse Problem)</a:t>
                </a:r>
                <a:endParaRPr kumimoji="1" lang="ja-JP" alt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73FE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" name="テキスト ボックス 95">
                <a:extLst>
                  <a:ext uri="{FF2B5EF4-FFF2-40B4-BE49-F238E27FC236}">
                    <a16:creationId xmlns:a16="http://schemas.microsoft.com/office/drawing/2014/main" id="{CDC03E3E-A1F6-E657-FA86-CF8891043E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60363" y="6140427"/>
                <a:ext cx="470623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en-US" altLang="ja-JP" sz="1400" u="sng" dirty="0">
                    <a:solidFill>
                      <a:srgbClr val="B1FB02"/>
                    </a:solidFill>
                    <a:latin typeface="Arial" charset="0"/>
                  </a:rPr>
                  <a:t>L. Wang</a:t>
                </a:r>
                <a:r>
                  <a:rPr kumimoji="0" lang="en-US" altLang="ja-JP" sz="1400" dirty="0">
                    <a:solidFill>
                      <a:srgbClr val="B1FB02"/>
                    </a:solidFill>
                    <a:latin typeface="Arial" charset="0"/>
                  </a:rPr>
                  <a:t>, T. </a:t>
                </a:r>
                <a:r>
                  <a:rPr kumimoji="0" lang="en-US" altLang="ja-JP" sz="1400" dirty="0" err="1">
                    <a:solidFill>
                      <a:srgbClr val="B1FB02"/>
                    </a:solidFill>
                    <a:latin typeface="Arial" charset="0"/>
                  </a:rPr>
                  <a:t>Hastuda</a:t>
                </a:r>
                <a:r>
                  <a:rPr kumimoji="0" lang="en-US" altLang="ja-JP" sz="1400" dirty="0">
                    <a:solidFill>
                      <a:srgbClr val="B1FB02"/>
                    </a:solidFill>
                    <a:latin typeface="Arial" charset="0"/>
                  </a:rPr>
                  <a:t>, Y. </a:t>
                </a:r>
                <a:r>
                  <a:rPr kumimoji="0" lang="en-US" altLang="ja-JP" sz="1400" dirty="0" err="1">
                    <a:solidFill>
                      <a:srgbClr val="B1FB02"/>
                    </a:solidFill>
                    <a:latin typeface="Arial" charset="0"/>
                  </a:rPr>
                  <a:t>Lyu</a:t>
                </a:r>
                <a:r>
                  <a:rPr kumimoji="0" lang="en-US" altLang="ja-JP" sz="1400" dirty="0">
                    <a:solidFill>
                      <a:srgbClr val="B1FB02"/>
                    </a:solidFill>
                    <a:latin typeface="Arial" charset="0"/>
                  </a:rPr>
                  <a:t>, arXiv:2410.03082</a:t>
                </a:r>
              </a:p>
            </p:txBody>
          </p:sp>
        </p:grp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136D4CA8-1AAD-862D-5429-D3D6372E6A96}"/>
                </a:ext>
              </a:extLst>
            </p:cNvPr>
            <p:cNvSpPr/>
            <p:nvPr/>
          </p:nvSpPr>
          <p:spPr bwMode="auto">
            <a:xfrm>
              <a:off x="132834" y="5253061"/>
              <a:ext cx="8878331" cy="150873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812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2293451-7EDC-B341-AB06-0F8F4D5A80CE}"/>
              </a:ext>
            </a:extLst>
          </p:cNvPr>
          <p:cNvGrpSpPr/>
          <p:nvPr/>
        </p:nvGrpSpPr>
        <p:grpSpPr>
          <a:xfrm>
            <a:off x="266586" y="1060745"/>
            <a:ext cx="8572500" cy="2959100"/>
            <a:chOff x="393546" y="3783013"/>
            <a:chExt cx="8572500" cy="295910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144BA9C3-8FFE-2641-9E8F-BA6556B76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546" y="3783013"/>
              <a:ext cx="8572500" cy="2959100"/>
            </a:xfrm>
            <a:prstGeom prst="rect">
              <a:avLst/>
            </a:prstGeom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642D12FF-BD36-0941-B767-A8BFAE05C9AF}"/>
                </a:ext>
              </a:extLst>
            </p:cNvPr>
            <p:cNvSpPr/>
            <p:nvPr/>
          </p:nvSpPr>
          <p:spPr bwMode="auto">
            <a:xfrm>
              <a:off x="8676456" y="6381328"/>
              <a:ext cx="205217" cy="36004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30" name="テキスト ボックス 1">
            <a:extLst>
              <a:ext uri="{FF2B5EF4-FFF2-40B4-BE49-F238E27FC236}">
                <a16:creationId xmlns:a16="http://schemas.microsoft.com/office/drawing/2014/main" id="{7096434A-351C-AB44-B1F4-8D06FCB20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446" y="5259218"/>
            <a:ext cx="184731" cy="39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CFF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C749B25-32B4-AC2B-996E-90120A33FC68}"/>
              </a:ext>
            </a:extLst>
          </p:cNvPr>
          <p:cNvSpPr txBox="1"/>
          <p:nvPr/>
        </p:nvSpPr>
        <p:spPr>
          <a:xfrm>
            <a:off x="1728306" y="-1199188"/>
            <a:ext cx="2492990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             (2+1)-flavor</a:t>
            </a:r>
          </a:p>
          <a:p>
            <a:pPr defTabSz="6858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V=(8.1 </a:t>
            </a:r>
            <a:r>
              <a:rPr lang="en-US" altLang="ja-JP" sz="1350" dirty="0" err="1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fm</a:t>
            </a: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)</a:t>
            </a:r>
            <a:r>
              <a:rPr lang="en-US" altLang="ja-JP" sz="1350" baseline="300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3</a:t>
            </a: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,  </a:t>
            </a:r>
            <a:r>
              <a:rPr lang="en-US" altLang="ja-JP" sz="135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m</a:t>
            </a:r>
            <a:r>
              <a:rPr lang="en-US" altLang="ja-JP" sz="1350" b="1" baseline="-25000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π</a:t>
            </a:r>
            <a:r>
              <a:rPr lang="en-US" altLang="ja-JP" sz="135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=146 MeV</a:t>
            </a:r>
          </a:p>
        </p:txBody>
      </p:sp>
      <p:pic>
        <p:nvPicPr>
          <p:cNvPr id="34" name="Picture 2" descr="K computer - Wikipedia">
            <a:extLst>
              <a:ext uri="{FF2B5EF4-FFF2-40B4-BE49-F238E27FC236}">
                <a16:creationId xmlns:a16="http://schemas.microsoft.com/office/drawing/2014/main" id="{B8033CD9-D25E-1C2E-A8E7-96CD78989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50783"/>
            <a:ext cx="3947429" cy="2590585"/>
          </a:xfrm>
          <a:prstGeom prst="rect">
            <a:avLst/>
          </a:prstGeom>
          <a:noFill/>
          <a:ln w="95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915D3FD-1BE9-1593-DF8F-8B4FA3E5DB5D}"/>
              </a:ext>
            </a:extLst>
          </p:cNvPr>
          <p:cNvSpPr txBox="1"/>
          <p:nvPr/>
        </p:nvSpPr>
        <p:spPr>
          <a:xfrm>
            <a:off x="-83060" y="6341258"/>
            <a:ext cx="4023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altLang="ja-JP" sz="2000" b="1" dirty="0">
                <a:solidFill>
                  <a:srgbClr val="FFFFA5"/>
                </a:solidFill>
                <a:latin typeface="+mn-ea"/>
              </a:rPr>
              <a:t>      </a:t>
            </a:r>
            <a:r>
              <a:rPr lang="en-US" altLang="ja-JP" b="1" dirty="0">
                <a:solidFill>
                  <a:schemeClr val="bg1"/>
                </a:solidFill>
                <a:latin typeface="+mn-ea"/>
              </a:rPr>
              <a:t>K @RIKEN: 11PFlops (2011-2019</a:t>
            </a:r>
            <a:r>
              <a:rPr lang="en-US" altLang="ja-JP" sz="2000" b="1" dirty="0">
                <a:solidFill>
                  <a:schemeClr val="bg1"/>
                </a:solidFill>
                <a:latin typeface="+mn-ea"/>
              </a:rPr>
              <a:t>)</a:t>
            </a:r>
            <a:endParaRPr lang="ja-JP" altLang="en-US" sz="20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3F8ECAF-1C6C-0515-3264-ACF7DBF79A3F}"/>
              </a:ext>
            </a:extLst>
          </p:cNvPr>
          <p:cNvSpPr txBox="1"/>
          <p:nvPr/>
        </p:nvSpPr>
        <p:spPr>
          <a:xfrm>
            <a:off x="7802550" y="-2605158"/>
            <a:ext cx="1364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ja-JP" sz="12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   </a:t>
            </a:r>
            <a:r>
              <a:rPr lang="en-US" altLang="ja-JP" sz="1200" dirty="0" err="1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Fugaku</a:t>
            </a:r>
            <a:r>
              <a:rPr lang="en-US" altLang="ja-JP" sz="12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</a:t>
            </a:r>
          </a:p>
          <a:p>
            <a:pPr defTabSz="685800">
              <a:defRPr/>
            </a:pPr>
            <a:r>
              <a:rPr lang="en-US" altLang="ja-JP" sz="12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   @RIKEN </a:t>
            </a:r>
          </a:p>
          <a:p>
            <a:pPr defTabSz="685800">
              <a:defRPr/>
            </a:pPr>
            <a:r>
              <a:rPr lang="en-US" altLang="ja-JP" sz="12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 </a:t>
            </a:r>
            <a:r>
              <a:rPr lang="en-US" altLang="ja-JP" sz="1200" b="1" dirty="0">
                <a:solidFill>
                  <a:srgbClr val="00B050"/>
                </a:solidFill>
                <a:latin typeface="游ゴシック" panose="020F0502020204030204"/>
                <a:ea typeface="游ゴシック" panose="020B0400000000000000" pitchFamily="34" charset="-128"/>
              </a:rPr>
              <a:t>400 </a:t>
            </a:r>
            <a:r>
              <a:rPr lang="en-US" altLang="ja-JP" sz="1200" b="1" dirty="0" err="1">
                <a:solidFill>
                  <a:srgbClr val="00B050"/>
                </a:solidFill>
                <a:latin typeface="游ゴシック" panose="020F0502020204030204"/>
                <a:ea typeface="游ゴシック" panose="020B0400000000000000" pitchFamily="34" charset="-128"/>
              </a:rPr>
              <a:t>PFlops</a:t>
            </a:r>
            <a:r>
              <a:rPr lang="en-US" altLang="ja-JP" sz="1200" b="1" dirty="0">
                <a:solidFill>
                  <a:srgbClr val="00B050"/>
                </a:solidFill>
                <a:latin typeface="游ゴシック" panose="020F0502020204030204"/>
                <a:ea typeface="游ゴシック" panose="020B0400000000000000" pitchFamily="34" charset="-128"/>
              </a:rPr>
              <a:t> </a:t>
            </a:r>
          </a:p>
          <a:p>
            <a:pPr defTabSz="685800">
              <a:defRPr/>
            </a:pPr>
            <a:r>
              <a:rPr lang="en-US" altLang="ja-JP" sz="12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   (2020-)</a:t>
            </a:r>
            <a:endParaRPr lang="ja-JP" altLang="en-US" sz="1200">
              <a:solidFill>
                <a:prstClr val="black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FCED49C-469F-8337-EE58-70291C9DE2C8}"/>
              </a:ext>
            </a:extLst>
          </p:cNvPr>
          <p:cNvSpPr txBox="1"/>
          <p:nvPr/>
        </p:nvSpPr>
        <p:spPr>
          <a:xfrm>
            <a:off x="6300703" y="-1461669"/>
            <a:ext cx="2443298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            (2+1)-flavor</a:t>
            </a:r>
          </a:p>
          <a:p>
            <a:pPr defTabSz="6858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V=(8.1 </a:t>
            </a:r>
            <a:r>
              <a:rPr lang="en-US" altLang="ja-JP" sz="1350" dirty="0" err="1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fm</a:t>
            </a: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)</a:t>
            </a:r>
            <a:r>
              <a:rPr lang="en-US" altLang="ja-JP" sz="1350" baseline="300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3</a:t>
            </a: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,  </a:t>
            </a:r>
            <a:r>
              <a:rPr lang="en-US" altLang="ja-JP" sz="1350" b="1" dirty="0">
                <a:solidFill>
                  <a:srgbClr val="00B050"/>
                </a:solidFill>
                <a:latin typeface="游ゴシック" panose="020F0502020204030204"/>
                <a:ea typeface="游ゴシック" panose="020B0400000000000000" pitchFamily="34" charset="-128"/>
              </a:rPr>
              <a:t>m</a:t>
            </a:r>
            <a:r>
              <a:rPr lang="en-US" altLang="ja-JP" sz="1350" b="1" baseline="-25000" dirty="0">
                <a:solidFill>
                  <a:srgbClr val="00B050"/>
                </a:solidFill>
                <a:latin typeface="游ゴシック" panose="020F0502020204030204"/>
                <a:ea typeface="游ゴシック" panose="020B0400000000000000" pitchFamily="34" charset="-128"/>
              </a:rPr>
              <a:t>π</a:t>
            </a:r>
            <a:r>
              <a:rPr lang="en-US" altLang="ja-JP" sz="1350" b="1" dirty="0">
                <a:solidFill>
                  <a:srgbClr val="00B050"/>
                </a:solidFill>
                <a:latin typeface="游ゴシック" panose="020F0502020204030204"/>
                <a:ea typeface="游ゴシック" panose="020B0400000000000000" pitchFamily="34" charset="-128"/>
              </a:rPr>
              <a:t>=138 MeV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A028690-381D-5B48-AD92-F72446938763}"/>
              </a:ext>
            </a:extLst>
          </p:cNvPr>
          <p:cNvSpPr txBox="1"/>
          <p:nvPr/>
        </p:nvSpPr>
        <p:spPr>
          <a:xfrm>
            <a:off x="755576" y="4204009"/>
            <a:ext cx="4676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V=(8.1 </a:t>
            </a:r>
            <a:r>
              <a:rPr lang="en-US" altLang="ja-JP" sz="1800" b="1" dirty="0" err="1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fm</a:t>
            </a:r>
            <a:r>
              <a:rPr lang="en-US" altLang="ja-JP" sz="180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)</a:t>
            </a:r>
            <a:r>
              <a:rPr lang="en-US" altLang="ja-JP" sz="1800" b="1" baseline="30000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3</a:t>
            </a:r>
            <a:r>
              <a:rPr lang="en-US" altLang="ja-JP" sz="180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 ,  m</a:t>
            </a:r>
            <a:r>
              <a:rPr lang="en-US" altLang="ja-JP" sz="1800" b="1" baseline="-25000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π</a:t>
            </a:r>
            <a:r>
              <a:rPr lang="en-US" altLang="ja-JP" sz="180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=146 MeV</a:t>
            </a:r>
            <a:endParaRPr lang="ja-JP" altLang="en-US" b="1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D5AE50-45EA-6171-744D-002933C7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0885" y="6503242"/>
            <a:ext cx="2133600" cy="476250"/>
          </a:xfrm>
        </p:spPr>
        <p:txBody>
          <a:bodyPr/>
          <a:lstStyle/>
          <a:p>
            <a:pPr>
              <a:defRPr/>
            </a:pPr>
            <a:fld id="{8E2B6452-DEB3-4E2C-9304-46BE59F1C606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D063C74-0B8B-D24A-F6DE-7D80093B94E7}"/>
              </a:ext>
            </a:extLst>
          </p:cNvPr>
          <p:cNvSpPr/>
          <p:nvPr/>
        </p:nvSpPr>
        <p:spPr>
          <a:xfrm>
            <a:off x="4532174" y="1008816"/>
            <a:ext cx="4305414" cy="28537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8147C3-8E21-1E43-8CF3-5BE4C557281F}"/>
              </a:ext>
            </a:extLst>
          </p:cNvPr>
          <p:cNvSpPr txBox="1"/>
          <p:nvPr/>
        </p:nvSpPr>
        <p:spPr>
          <a:xfrm>
            <a:off x="4424352" y="448892"/>
            <a:ext cx="4719648" cy="357020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kumimoji="1" lang="en-US" altLang="ja-JP" sz="1400" dirty="0">
              <a:solidFill>
                <a:srgbClr val="FFFF00"/>
              </a:solidFill>
            </a:endParaRPr>
          </a:p>
          <a:p>
            <a:endParaRPr lang="en-US" altLang="ja-JP" sz="1600" dirty="0">
              <a:solidFill>
                <a:srgbClr val="FFFF00"/>
              </a:solidFill>
            </a:endParaRPr>
          </a:p>
          <a:p>
            <a:r>
              <a:rPr lang="en-US" altLang="ja-JP" sz="1400" dirty="0">
                <a:solidFill>
                  <a:schemeClr val="bg1"/>
                </a:solidFill>
              </a:rPr>
              <a:t>(K</a:t>
            </a:r>
            <a:r>
              <a:rPr kumimoji="1" lang="en-US" altLang="ja-JP" sz="1400" dirty="0">
                <a:solidFill>
                  <a:schemeClr val="bg1"/>
                </a:solidFill>
              </a:rPr>
              <a:t>EK)       T. Aoyama 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(RIKEN)   S. Aoki, T. Doi, T. Hatsuda, Y. Liu, 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                 L. Zhang, R. Yamada,  L. Wang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(Nihon)     T. Inoue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(</a:t>
            </a:r>
            <a:r>
              <a:rPr lang="en-US" altLang="ja-JP" sz="1400" dirty="0" err="1">
                <a:solidFill>
                  <a:schemeClr val="bg1"/>
                </a:solidFill>
              </a:rPr>
              <a:t>Rissho</a:t>
            </a:r>
            <a:r>
              <a:rPr lang="en-US" altLang="ja-JP" sz="1400" dirty="0">
                <a:solidFill>
                  <a:schemeClr val="bg1"/>
                </a:solidFill>
              </a:rPr>
              <a:t>)   T. </a:t>
            </a:r>
            <a:r>
              <a:rPr lang="en-US" altLang="ja-JP" sz="1400" dirty="0" err="1">
                <a:solidFill>
                  <a:schemeClr val="bg1"/>
                </a:solidFill>
              </a:rPr>
              <a:t>Sugiura</a:t>
            </a:r>
            <a:endParaRPr lang="en-US" altLang="ja-JP" sz="1400" dirty="0">
              <a:solidFill>
                <a:schemeClr val="bg1"/>
              </a:solidFill>
            </a:endParaRPr>
          </a:p>
          <a:p>
            <a:r>
              <a:rPr lang="en-US" altLang="ja-JP" sz="1400" dirty="0">
                <a:solidFill>
                  <a:schemeClr val="bg1"/>
                </a:solidFill>
              </a:rPr>
              <a:t>(TIT) </a:t>
            </a:r>
            <a:r>
              <a:rPr lang="ja-JP" altLang="en-US" sz="1400">
                <a:solidFill>
                  <a:schemeClr val="bg1"/>
                </a:solidFill>
              </a:rPr>
              <a:t>　　</a:t>
            </a:r>
            <a:r>
              <a:rPr lang="en-US" altLang="ja-JP" sz="1400" dirty="0">
                <a:solidFill>
                  <a:schemeClr val="bg1"/>
                </a:solidFill>
              </a:rPr>
              <a:t> </a:t>
            </a:r>
            <a:r>
              <a:rPr lang="ja-JP" altLang="en-US" sz="1400">
                <a:solidFill>
                  <a:schemeClr val="bg1"/>
                </a:solidFill>
              </a:rPr>
              <a:t>　</a:t>
            </a:r>
            <a:r>
              <a:rPr lang="en-US" altLang="ja-JP" sz="1400" dirty="0">
                <a:solidFill>
                  <a:schemeClr val="bg1"/>
                </a:solidFill>
              </a:rPr>
              <a:t>K. Murakami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(TMU)       K. </a:t>
            </a:r>
            <a:r>
              <a:rPr lang="en-US" altLang="ja-JP" sz="1400" dirty="0" err="1">
                <a:solidFill>
                  <a:schemeClr val="bg1"/>
                </a:solidFill>
              </a:rPr>
              <a:t>Murase</a:t>
            </a:r>
            <a:endParaRPr lang="en-US" altLang="ja-JP" sz="1400" dirty="0">
              <a:solidFill>
                <a:schemeClr val="bg1"/>
              </a:solidFill>
            </a:endParaRPr>
          </a:p>
          <a:p>
            <a:r>
              <a:rPr lang="en-US" altLang="ja-JP" sz="1400" dirty="0">
                <a:solidFill>
                  <a:schemeClr val="bg1"/>
                </a:solidFill>
              </a:rPr>
              <a:t>(YITP)       E. Itou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(Kyoto)  </a:t>
            </a:r>
            <a:r>
              <a:rPr lang="ja-JP" altLang="en-US" sz="1400">
                <a:solidFill>
                  <a:schemeClr val="bg1"/>
                </a:solidFill>
              </a:rPr>
              <a:t>　</a:t>
            </a:r>
            <a:r>
              <a:rPr lang="en-US" altLang="ja-JP" sz="1400" dirty="0">
                <a:solidFill>
                  <a:schemeClr val="bg1"/>
                </a:solidFill>
              </a:rPr>
              <a:t> T. M. Doi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(RCNP)    N. Ishii, P. </a:t>
            </a:r>
            <a:r>
              <a:rPr lang="en-US" altLang="ja-JP" sz="1400" dirty="0" err="1">
                <a:solidFill>
                  <a:schemeClr val="bg1"/>
                </a:solidFill>
              </a:rPr>
              <a:t>Junnarkar</a:t>
            </a:r>
            <a:r>
              <a:rPr lang="en-US" altLang="ja-JP" sz="1400" dirty="0">
                <a:solidFill>
                  <a:schemeClr val="bg1"/>
                </a:solidFill>
              </a:rPr>
              <a:t>, H. </a:t>
            </a:r>
            <a:r>
              <a:rPr lang="en-US" altLang="ja-JP" sz="1400" dirty="0" err="1">
                <a:solidFill>
                  <a:schemeClr val="bg1"/>
                </a:solidFill>
              </a:rPr>
              <a:t>Nemura</a:t>
            </a:r>
            <a:r>
              <a:rPr lang="en-US" altLang="ja-JP" sz="1400" dirty="0">
                <a:solidFill>
                  <a:schemeClr val="bg1"/>
                </a:solidFill>
              </a:rPr>
              <a:t> 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(Osaka)    Y. Ikeda, </a:t>
            </a:r>
            <a:r>
              <a:rPr lang="en-US" altLang="ja-JP" sz="1400" dirty="0" err="1">
                <a:solidFill>
                  <a:schemeClr val="bg1"/>
                </a:solidFill>
              </a:rPr>
              <a:t>K.Sasaki</a:t>
            </a:r>
            <a:endParaRPr lang="en-US" altLang="ja-JP" sz="1400" dirty="0">
              <a:solidFill>
                <a:schemeClr val="bg1"/>
              </a:solidFill>
            </a:endParaRPr>
          </a:p>
          <a:p>
            <a:r>
              <a:rPr lang="en-US" altLang="ja-JP" sz="1400" dirty="0">
                <a:solidFill>
                  <a:schemeClr val="bg1"/>
                </a:solidFill>
              </a:rPr>
              <a:t>(</a:t>
            </a:r>
            <a:r>
              <a:rPr lang="en-US" altLang="ja-JP" sz="1400" dirty="0" err="1">
                <a:solidFill>
                  <a:schemeClr val="bg1"/>
                </a:solidFill>
              </a:rPr>
              <a:t>Birjand</a:t>
            </a:r>
            <a:r>
              <a:rPr lang="en-US" altLang="ja-JP" sz="1400" dirty="0">
                <a:solidFill>
                  <a:schemeClr val="bg1"/>
                </a:solidFill>
              </a:rPr>
              <a:t>)   F. </a:t>
            </a:r>
            <a:r>
              <a:rPr lang="en-US" altLang="ja-JP" sz="1400" dirty="0" err="1">
                <a:solidFill>
                  <a:schemeClr val="bg1"/>
                </a:solidFill>
              </a:rPr>
              <a:t>Etminan</a:t>
            </a:r>
            <a:endParaRPr lang="en-US" altLang="ja-JP" sz="1400" dirty="0">
              <a:solidFill>
                <a:schemeClr val="bg1"/>
              </a:solidFill>
            </a:endParaRPr>
          </a:p>
          <a:p>
            <a:r>
              <a:rPr lang="en-US" altLang="ja-JP" sz="1400" dirty="0">
                <a:solidFill>
                  <a:schemeClr val="bg1"/>
                </a:solidFill>
              </a:rPr>
              <a:t>(Bonn)      H. Tong</a:t>
            </a:r>
          </a:p>
          <a:p>
            <a:endParaRPr lang="en-US" altLang="ja-JP" sz="1400" dirty="0">
              <a:solidFill>
                <a:srgbClr val="FFFF00"/>
              </a:solidFill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99213A80-27B9-BC05-A0BE-91F858483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21" y="85553"/>
            <a:ext cx="8488127" cy="6808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Large Scale LQCD Simulations of H</a:t>
            </a:r>
            <a:r>
              <a:rPr kumimoji="0" lang="en-US" altLang="ja-JP" sz="2400" dirty="0" err="1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adron</a:t>
            </a:r>
            <a:r>
              <a:rPr kumimoji="0" lang="en-US" altLang="ja-JP" sz="24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-Hadron Int.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(case for HAL QCD Collaboration since 2010)</a:t>
            </a:r>
            <a:endParaRPr kumimoji="0" lang="en-US" altLang="ja-JP" sz="2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/>
              <a:cs typeface="+mn-cs"/>
            </a:endParaRPr>
          </a:p>
        </p:txBody>
      </p:sp>
      <p:pic>
        <p:nvPicPr>
          <p:cNvPr id="7" name="Picture 4" descr="Supercomputer Fugaku Named World's Fastest : FUJITSU BLOG - Global">
            <a:extLst>
              <a:ext uri="{FF2B5EF4-FFF2-40B4-BE49-F238E27FC236}">
                <a16:creationId xmlns:a16="http://schemas.microsoft.com/office/drawing/2014/main" id="{3B81A691-18C3-9FC1-A0FA-5C67ED197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150782"/>
            <a:ext cx="4099451" cy="259058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3B0DDA-4A92-2B02-D31E-7155D5A648A5}"/>
              </a:ext>
            </a:extLst>
          </p:cNvPr>
          <p:cNvSpPr txBox="1"/>
          <p:nvPr/>
        </p:nvSpPr>
        <p:spPr>
          <a:xfrm>
            <a:off x="4779639" y="4204605"/>
            <a:ext cx="4676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altLang="ja-JP" sz="1800" b="1" dirty="0">
                <a:solidFill>
                  <a:srgbClr val="0066FF"/>
                </a:solidFill>
                <a:latin typeface="游ゴシック" panose="020F0502020204030204"/>
                <a:ea typeface="游ゴシック" panose="020B0400000000000000" pitchFamily="34" charset="-128"/>
              </a:rPr>
              <a:t>V=(8.1 </a:t>
            </a:r>
            <a:r>
              <a:rPr lang="en-US" altLang="ja-JP" sz="1800" b="1" dirty="0" err="1">
                <a:solidFill>
                  <a:srgbClr val="0066FF"/>
                </a:solidFill>
                <a:latin typeface="游ゴシック" panose="020F0502020204030204"/>
                <a:ea typeface="游ゴシック" panose="020B0400000000000000" pitchFamily="34" charset="-128"/>
              </a:rPr>
              <a:t>fm</a:t>
            </a:r>
            <a:r>
              <a:rPr lang="en-US" altLang="ja-JP" sz="1800" b="1" dirty="0">
                <a:solidFill>
                  <a:srgbClr val="0066FF"/>
                </a:solidFill>
                <a:latin typeface="游ゴシック" panose="020F0502020204030204"/>
                <a:ea typeface="游ゴシック" panose="020B0400000000000000" pitchFamily="34" charset="-128"/>
              </a:rPr>
              <a:t>)</a:t>
            </a:r>
            <a:r>
              <a:rPr lang="en-US" altLang="ja-JP" sz="1800" b="1" baseline="30000" dirty="0">
                <a:solidFill>
                  <a:srgbClr val="0066FF"/>
                </a:solidFill>
                <a:latin typeface="游ゴシック" panose="020F0502020204030204"/>
                <a:ea typeface="游ゴシック" panose="020B0400000000000000" pitchFamily="34" charset="-128"/>
              </a:rPr>
              <a:t>3</a:t>
            </a:r>
            <a:r>
              <a:rPr lang="en-US" altLang="ja-JP" sz="1800" b="1" dirty="0">
                <a:solidFill>
                  <a:srgbClr val="0066FF"/>
                </a:solidFill>
                <a:latin typeface="游ゴシック" panose="020F0502020204030204"/>
                <a:ea typeface="游ゴシック" panose="020B0400000000000000" pitchFamily="34" charset="-128"/>
              </a:rPr>
              <a:t> ,  m</a:t>
            </a:r>
            <a:r>
              <a:rPr lang="en-US" altLang="ja-JP" sz="1800" b="1" baseline="-25000" dirty="0">
                <a:solidFill>
                  <a:srgbClr val="0066FF"/>
                </a:solidFill>
                <a:latin typeface="游ゴシック" panose="020F0502020204030204"/>
                <a:ea typeface="游ゴシック" panose="020B0400000000000000" pitchFamily="34" charset="-128"/>
              </a:rPr>
              <a:t>π</a:t>
            </a:r>
            <a:r>
              <a:rPr lang="en-US" altLang="ja-JP" sz="1800" b="1" dirty="0">
                <a:solidFill>
                  <a:srgbClr val="0066FF"/>
                </a:solidFill>
                <a:latin typeface="游ゴシック" panose="020F0502020204030204"/>
                <a:ea typeface="游ゴシック" panose="020B0400000000000000" pitchFamily="34" charset="-128"/>
              </a:rPr>
              <a:t>=137 MeV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E7CFAC-E590-14EA-6D72-7E05062B9A10}"/>
              </a:ext>
            </a:extLst>
          </p:cNvPr>
          <p:cNvSpPr txBox="1"/>
          <p:nvPr/>
        </p:nvSpPr>
        <p:spPr>
          <a:xfrm>
            <a:off x="4524272" y="6372035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ja-JP" b="1" dirty="0">
                <a:solidFill>
                  <a:schemeClr val="bg1"/>
                </a:solidFill>
                <a:latin typeface="+mn-ea"/>
              </a:rPr>
              <a:t>FUGAKU @RIKEN: 440 </a:t>
            </a:r>
            <a:r>
              <a:rPr lang="en-US" altLang="ja-JP" b="1" dirty="0" err="1">
                <a:solidFill>
                  <a:schemeClr val="bg1"/>
                </a:solidFill>
                <a:latin typeface="+mn-ea"/>
              </a:rPr>
              <a:t>PFlops</a:t>
            </a:r>
            <a:r>
              <a:rPr lang="en-US" altLang="ja-JP" b="1" dirty="0">
                <a:solidFill>
                  <a:schemeClr val="bg1"/>
                </a:solidFill>
                <a:latin typeface="+mn-ea"/>
              </a:rPr>
              <a:t> (2020-)</a:t>
            </a:r>
            <a:endParaRPr lang="ja-JP" altLang="en-US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081A94F-21C8-9436-00D1-7381CAC2181A}"/>
              </a:ext>
            </a:extLst>
          </p:cNvPr>
          <p:cNvSpPr/>
          <p:nvPr/>
        </p:nvSpPr>
        <p:spPr>
          <a:xfrm>
            <a:off x="323527" y="4128659"/>
            <a:ext cx="3947429" cy="2643788"/>
          </a:xfrm>
          <a:prstGeom prst="rect">
            <a:avLst/>
          </a:prstGeom>
          <a:noFill/>
          <a:ln w="47625">
            <a:solidFill>
              <a:srgbClr val="FFF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444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42" grpId="0"/>
      <p:bldP spid="2" grpId="1" animBg="1"/>
      <p:bldP spid="8" grpId="0"/>
      <p:bldP spid="10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0005AF8-98B6-FB4C-9DF9-8D4372181BAB}"/>
              </a:ext>
            </a:extLst>
          </p:cNvPr>
          <p:cNvSpPr txBox="1"/>
          <p:nvPr/>
        </p:nvSpPr>
        <p:spPr>
          <a:xfrm>
            <a:off x="179512" y="211458"/>
            <a:ext cx="849303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Baryon-Baryon</a:t>
            </a:r>
            <a:r>
              <a:rPr lang="en-US" altLang="ja-JP" sz="4800" b="1" dirty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Interactions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b="1" dirty="0">
                <a:solidFill>
                  <a:srgbClr val="FFFFFF"/>
                </a:solidFill>
                <a:latin typeface="Arial"/>
                <a:ea typeface="ＭＳ Ｐゴシック"/>
              </a:rPr>
              <a:t>     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 roles of strangeness and charm -</a:t>
            </a: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73FE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6B82996-6F7A-1500-1F6B-C09E5FC5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426015"/>
            <a:ext cx="1905000" cy="457200"/>
          </a:xfrm>
        </p:spPr>
        <p:txBody>
          <a:bodyPr/>
          <a:lstStyle/>
          <a:p>
            <a:pPr>
              <a:defRPr/>
            </a:pPr>
            <a:fld id="{616FDFC5-8A9A-406A-9E7D-B2217092C83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en-US" altLang="ja-JP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9687F1C-78E4-78B0-1853-6ACEC452E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844824"/>
            <a:ext cx="3594878" cy="352143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8BDC8B4-A2E0-12F6-EFCD-6D891FBDE4EC}"/>
              </a:ext>
            </a:extLst>
          </p:cNvPr>
          <p:cNvSpPr txBox="1"/>
          <p:nvPr/>
        </p:nvSpPr>
        <p:spPr>
          <a:xfrm>
            <a:off x="574984" y="5177287"/>
            <a:ext cx="27494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2" charset="2"/>
                <a:ea typeface="ＭＳ Ｐゴシック"/>
                <a:cs typeface="+mn-cs"/>
              </a:rPr>
              <a:t>LL-NX  </a:t>
            </a:r>
            <a:r>
              <a:rPr kumimoji="1" lang="en-US" altLang="ja-JP" sz="280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(S=-2)</a:t>
            </a:r>
            <a:endParaRPr lang="en-US" altLang="ja-JP" sz="2800" dirty="0">
              <a:solidFill>
                <a:srgbClr val="FFFF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2" charset="2"/>
                <a:ea typeface="ＭＳ Ｐゴシック"/>
                <a:cs typeface="+mn-cs"/>
              </a:rPr>
              <a:t>NW         </a:t>
            </a:r>
            <a:r>
              <a:rPr kumimoji="1" lang="en-US" altLang="ja-JP" sz="280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(S=-3)</a:t>
            </a:r>
            <a:endParaRPr lang="en-US" altLang="ja-JP" sz="2800" dirty="0">
              <a:solidFill>
                <a:srgbClr val="FFFF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2" charset="2"/>
                <a:ea typeface="ＭＳ Ｐゴシック"/>
                <a:cs typeface="+mn-cs"/>
              </a:rPr>
              <a:t>WW         </a:t>
            </a:r>
            <a:r>
              <a:rPr kumimoji="1" lang="en-US" altLang="ja-JP" sz="280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(S=-6)</a:t>
            </a:r>
            <a:endParaRPr lang="en-US" altLang="ja-JP" sz="2800" dirty="0">
              <a:solidFill>
                <a:srgbClr val="FFFF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2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1469427" y="124058"/>
            <a:ext cx="3905560" cy="4890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ΛΛ-NΞ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system </a:t>
            </a:r>
            <a:r>
              <a:rPr kumimoji="0" lang="en-US" altLang="ja-JP" sz="240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</a:rPr>
              <a:t>(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LQCD)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B3FD29-9AEE-1449-B500-BFC5AC4C85A7}"/>
              </a:ext>
            </a:extLst>
          </p:cNvPr>
          <p:cNvSpPr txBox="1"/>
          <p:nvPr/>
        </p:nvSpPr>
        <p:spPr>
          <a:xfrm>
            <a:off x="3186915" y="2999063"/>
            <a:ext cx="140134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I=0, J</a:t>
            </a:r>
            <a:r>
              <a:rPr kumimoji="1" lang="en-US" altLang="ja-JP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=0</a:t>
            </a:r>
            <a:r>
              <a:rPr kumimoji="1" lang="en-US" altLang="ja-JP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+</a:t>
            </a:r>
            <a:endParaRPr kumimoji="1" lang="ja-JP" altLang="en-US" sz="2400" b="0" i="1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図 5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EC255C9E-96EC-6B46-8C85-410428118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3" y="1064425"/>
            <a:ext cx="6840759" cy="544923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1625C4C-E467-8648-BDDF-77F376BA681E}"/>
              </a:ext>
            </a:extLst>
          </p:cNvPr>
          <p:cNvSpPr txBox="1"/>
          <p:nvPr/>
        </p:nvSpPr>
        <p:spPr>
          <a:xfrm>
            <a:off x="5862029" y="30010"/>
            <a:ext cx="33043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Sasaki+ [HAL QCD Coll.]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Nucl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. Phys. </a:t>
            </a: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A998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(2020) 121737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177310-B58D-1845-AD6B-D2B4DED1403F}"/>
              </a:ext>
            </a:extLst>
          </p:cNvPr>
          <p:cNvSpPr txBox="1"/>
          <p:nvPr/>
        </p:nvSpPr>
        <p:spPr>
          <a:xfrm rot="5400000">
            <a:off x="7792397" y="484461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9D6FC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Large NΞ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9D6FC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attraction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9D6FC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E2F26F-F062-E84E-88CF-3948B341CDFD}"/>
              </a:ext>
            </a:extLst>
          </p:cNvPr>
          <p:cNvSpPr txBox="1"/>
          <p:nvPr/>
        </p:nvSpPr>
        <p:spPr>
          <a:xfrm rot="16200000">
            <a:off x="-400103" y="1636692"/>
            <a:ext cx="153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Small ΛΛ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attraction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E6D68B-6585-664B-B6FD-C3B0256D8B86}"/>
              </a:ext>
            </a:extLst>
          </p:cNvPr>
          <p:cNvSpPr txBox="1"/>
          <p:nvPr/>
        </p:nvSpPr>
        <p:spPr>
          <a:xfrm rot="5400000">
            <a:off x="7471774" y="2027672"/>
            <a:ext cx="2376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Short-range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NΞ-ΛΛ coupling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73FE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A6FC57-6E58-AD48-8F2C-8DEF491C1FCF}"/>
              </a:ext>
            </a:extLst>
          </p:cNvPr>
          <p:cNvSpPr txBox="1"/>
          <p:nvPr/>
        </p:nvSpPr>
        <p:spPr>
          <a:xfrm rot="16200000">
            <a:off x="-704039" y="4561674"/>
            <a:ext cx="2376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Short-range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NΞ-ΛΛ coupling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73FE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F3576E9-E974-79E2-F0C0-D52D9686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8132" y="641609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5EFF6-E6B7-49EE-952B-E0F41F1BFAA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5AAAB88-7B0D-5205-F047-11A6B528B167}"/>
              </a:ext>
            </a:extLst>
          </p:cNvPr>
          <p:cNvGrpSpPr/>
          <p:nvPr/>
        </p:nvGrpSpPr>
        <p:grpSpPr>
          <a:xfrm>
            <a:off x="882461" y="908720"/>
            <a:ext cx="7361947" cy="5642416"/>
            <a:chOff x="882461" y="908720"/>
            <a:chExt cx="7361947" cy="5642416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E99B94D8-4DA1-861F-56C4-926B4C3E0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461" y="908720"/>
              <a:ext cx="3905561" cy="2974435"/>
            </a:xfrm>
            <a:prstGeom prst="rect">
              <a:avLst/>
            </a:prstGeom>
            <a:ln w="95250">
              <a:solidFill>
                <a:srgbClr val="FFC000"/>
              </a:solidFill>
            </a:ln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A2388457-82EB-7A25-D650-44DD283B7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1960" y="3733592"/>
              <a:ext cx="4032448" cy="2817544"/>
            </a:xfrm>
            <a:prstGeom prst="rect">
              <a:avLst/>
            </a:prstGeom>
            <a:ln w="95250">
              <a:solidFill>
                <a:srgbClr val="FFC000"/>
              </a:solidFill>
            </a:ln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F7235E-4AA4-9BC0-4AFF-39844651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608" y="157649"/>
            <a:ext cx="1401346" cy="198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78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8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_{\Sigma\Sigma} = 2380$MeV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2"/>
  <p:tag name="BOXHEIGHT" val="273"/>
  <p:tag name="BOXFONT" val="10"/>
  <p:tag name="BOXWRAP" val="False"/>
  <p:tag name="WORKAROUNDTRANSPARENCYBUG" val="False"/>
  <p:tag name="ALLOWFONTSUBSTITUTION" val="False"/>
  <p:tag name="BITMAPFORMAT" val="pngmono"/>
  <p:tag name="ORIGWIDTH" val="177"/>
  <p:tag name="PICTUREFILESIZE" val="88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_{N\Xi} = 2260$MeV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2"/>
  <p:tag name="BOXHEIGHT" val="273"/>
  <p:tag name="BOXFONT" val="10"/>
  <p:tag name="BOXWRAP" val="False"/>
  <p:tag name="WORKAROUNDTRANSPARENCYBUG" val="False"/>
  <p:tag name="ALLOWFONTSUBSTITUTION" val="False"/>
  <p:tag name="BITMAPFORMAT" val="pngmono"/>
  <p:tag name="ORIGWIDTH" val="177"/>
  <p:tag name="PICTUREFILESIZE" val="89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_{\Lambda\Lambda} = 2230$MeV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2"/>
  <p:tag name="BOXHEIGHT" val="273"/>
  <p:tag name="BOXFONT" val="10"/>
  <p:tag name="BOXWRAP" val="False"/>
  <p:tag name="WORKAROUNDTRANSPARENCYBUG" val="False"/>
  <p:tag name="ALLOWFONTSUBSTITUTION" val="False"/>
  <p:tag name="BITMAPFORMAT" val="pngmono"/>
  <p:tag name="ORIGWIDTH" val="172"/>
  <p:tag name="PICTUREFILESIZE" val="8912"/>
</p:tagLst>
</file>

<file path=ppt/theme/theme1.xml><?xml version="1.0" encoding="utf-8"?>
<a:theme xmlns:a="http://schemas.openxmlformats.org/drawingml/2006/main" name="6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0341A7B3-7032-1049-9DD8-65783954ADC9}" vid="{962341A5-2EB2-1149-BBE4-313A76FA23C2}"/>
    </a:ext>
  </a:extLst>
</a:theme>
</file>

<file path=ppt/theme/theme3.xml><?xml version="1.0" encoding="utf-8"?>
<a:theme xmlns:a="http://schemas.openxmlformats.org/drawingml/2006/main" name="1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6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14489</TotalTime>
  <Words>3214</Words>
  <Application>Microsoft Macintosh PowerPoint</Application>
  <PresentationFormat>画面に合わせる (4:3)</PresentationFormat>
  <Paragraphs>612</Paragraphs>
  <Slides>48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9</vt:i4>
      </vt:variant>
      <vt:variant>
        <vt:lpstr>スライド タイトル</vt:lpstr>
      </vt:variant>
      <vt:variant>
        <vt:i4>48</vt:i4>
      </vt:variant>
    </vt:vector>
  </HeadingPairs>
  <TitlesOfParts>
    <vt:vector size="69" baseType="lpstr">
      <vt:lpstr>ＭＳ Ｐゴシック</vt:lpstr>
      <vt:lpstr>游ゴシック</vt:lpstr>
      <vt:lpstr>游ゴシック</vt:lpstr>
      <vt:lpstr>游ゴシック Light</vt:lpstr>
      <vt:lpstr>Arial</vt:lpstr>
      <vt:lpstr>Calibri</vt:lpstr>
      <vt:lpstr>Cambria Math</vt:lpstr>
      <vt:lpstr>Helvetica</vt:lpstr>
      <vt:lpstr>Symbol</vt:lpstr>
      <vt:lpstr>Tahoma</vt:lpstr>
      <vt:lpstr>Times New Roman</vt:lpstr>
      <vt:lpstr>Wingdings</vt:lpstr>
      <vt:lpstr>6_標準デザイン</vt:lpstr>
      <vt:lpstr>Office Theme</vt:lpstr>
      <vt:lpstr>13_標準デザイン</vt:lpstr>
      <vt:lpstr>47_標準デザイン</vt:lpstr>
      <vt:lpstr>9_標準デザイン</vt:lpstr>
      <vt:lpstr>16_標準デザイン</vt:lpstr>
      <vt:lpstr>2_標準デザイン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Tetsuo</dc:creator>
  <cp:lastModifiedBy>Tetsuo Hatsuda</cp:lastModifiedBy>
  <cp:revision>934</cp:revision>
  <cp:lastPrinted>2022-08-18T07:16:59Z</cp:lastPrinted>
  <dcterms:created xsi:type="dcterms:W3CDTF">2012-08-02T12:13:48Z</dcterms:created>
  <dcterms:modified xsi:type="dcterms:W3CDTF">2025-09-03T00:43:13Z</dcterms:modified>
</cp:coreProperties>
</file>