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62"/>
  </p:notesMasterIdLst>
  <p:handoutMasterIdLst>
    <p:handoutMasterId r:id="rId63"/>
  </p:handoutMasterIdLst>
  <p:sldIdLst>
    <p:sldId id="256" r:id="rId4"/>
    <p:sldId id="386" r:id="rId5"/>
    <p:sldId id="295" r:id="rId6"/>
    <p:sldId id="260" r:id="rId7"/>
    <p:sldId id="388" r:id="rId8"/>
    <p:sldId id="259" r:id="rId9"/>
    <p:sldId id="293" r:id="rId10"/>
    <p:sldId id="302" r:id="rId11"/>
    <p:sldId id="313" r:id="rId12"/>
    <p:sldId id="311" r:id="rId13"/>
    <p:sldId id="380" r:id="rId14"/>
    <p:sldId id="382" r:id="rId15"/>
    <p:sldId id="345" r:id="rId16"/>
    <p:sldId id="303" r:id="rId17"/>
    <p:sldId id="316" r:id="rId18"/>
    <p:sldId id="317" r:id="rId19"/>
    <p:sldId id="366" r:id="rId20"/>
    <p:sldId id="304" r:id="rId21"/>
    <p:sldId id="364" r:id="rId22"/>
    <p:sldId id="306" r:id="rId23"/>
    <p:sldId id="376" r:id="rId24"/>
    <p:sldId id="367" r:id="rId25"/>
    <p:sldId id="307" r:id="rId26"/>
    <p:sldId id="389" r:id="rId27"/>
    <p:sldId id="320" r:id="rId28"/>
    <p:sldId id="377" r:id="rId29"/>
    <p:sldId id="319" r:id="rId30"/>
    <p:sldId id="321" r:id="rId31"/>
    <p:sldId id="323" r:id="rId32"/>
    <p:sldId id="370" r:id="rId33"/>
    <p:sldId id="392" r:id="rId34"/>
    <p:sldId id="390" r:id="rId35"/>
    <p:sldId id="371" r:id="rId36"/>
    <p:sldId id="378" r:id="rId37"/>
    <p:sldId id="373" r:id="rId38"/>
    <p:sldId id="374" r:id="rId39"/>
    <p:sldId id="379" r:id="rId40"/>
    <p:sldId id="327" r:id="rId41"/>
    <p:sldId id="391" r:id="rId42"/>
    <p:sldId id="280" r:id="rId43"/>
    <p:sldId id="338" r:id="rId44"/>
    <p:sldId id="375" r:id="rId45"/>
    <p:sldId id="322" r:id="rId46"/>
    <p:sldId id="335" r:id="rId47"/>
    <p:sldId id="334" r:id="rId48"/>
    <p:sldId id="368" r:id="rId49"/>
    <p:sldId id="369" r:id="rId50"/>
    <p:sldId id="333" r:id="rId51"/>
    <p:sldId id="339" r:id="rId52"/>
    <p:sldId id="341" r:id="rId53"/>
    <p:sldId id="350" r:id="rId54"/>
    <p:sldId id="283" r:id="rId55"/>
    <p:sldId id="287" r:id="rId56"/>
    <p:sldId id="282" r:id="rId57"/>
    <p:sldId id="297" r:id="rId58"/>
    <p:sldId id="298" r:id="rId59"/>
    <p:sldId id="299" r:id="rId60"/>
    <p:sldId id="300" r:id="rId61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6" clrIdx="0"/>
  <p:cmAuthor id="1" name="Cole Faraday" initials="CF" lastIdx="1" clrIdx="1">
    <p:extLst>
      <p:ext uri="{19B8F6BF-5375-455C-9EA6-DF929625EA0E}">
        <p15:presenceInfo xmlns:p15="http://schemas.microsoft.com/office/powerpoint/2012/main" userId="S::FRDCOL002@myuct.ac.za::7c9ad796-b931-4e76-864d-1f47266588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86414"/>
  </p:normalViewPr>
  <p:slideViewPr>
    <p:cSldViewPr snapToGrid="0">
      <p:cViewPr varScale="1">
        <p:scale>
          <a:sx n="148" d="100"/>
          <a:sy n="148" d="100"/>
        </p:scale>
        <p:origin x="200" y="5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44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14E385-44F3-770A-AE5A-2CEC44FC1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CF9E7-C6E9-36A1-9727-737F3081E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BF4F-86C3-1B4B-8D8E-FE5463CEDD2C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E96DF-4AE9-8F70-538C-13097DE2FD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272-135B-A546-049F-ACF01F0C44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3BE2-3095-7F4B-8B54-65C6313B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088A-F36B-C843-BF0C-39E896435F40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7FA3-EA5F-FA4C-9981-ACB183D07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F7714-ADB9-8D6F-9268-B8C23AB7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05566-A1A1-C844-E651-A7F605514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A42CB-F19E-2356-8A0F-BD63C6F00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D0BAB-E554-7ECB-ED2F-BDD91971D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1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9A5A9-B636-EA68-FDBA-F6DDE43C6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54729-5AE6-85A2-5700-0A44DB22D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B9E47-B7EC-AA11-E9CD-B11510BE3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35935-2C21-912C-2EBF-C056AC98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9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490E8-D29B-6E0F-FA07-BD786965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6DC7C-D674-5FD3-2D22-7890F2877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5C393-119F-7FB2-570F-7A34E8308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E810F-6350-2FC9-8B9C-FB3F49C2C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38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2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88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6BF9B-DF31-5703-A56E-C63DD66B6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F2CFD-6B40-D984-37F7-28D0D9F38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87EF2-A24F-9B0B-C34C-23EA04B65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89A42-F035-49C3-8081-0FB15A38D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1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1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Data subsets can test model consistency and highlight missing physics.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Provides a quick way to identify sensitive observables and potential gaps in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7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77F0-D23B-5521-5F08-219DD327C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6711A-7F3B-19E3-D159-F0D45B935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A8C3F-1037-CADC-FE5A-9EFEF8E11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5A291-C66C-82DF-BC6B-CDF0A97EE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9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9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19E0-8E01-3653-9F1F-25E61F29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3953FC-71FC-EF54-6FEB-5502A27C5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9A474-F3C8-E0D4-C333-974235832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A115D-716E-8867-B0FA-AE4C65193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5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86A41-6E46-7FCF-5D62-6516BE425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999E8E-B5BE-1594-F748-B7FC9265D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10E21-A7C3-6F14-3483-4B5A4E99E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FF10-11EE-0CB9-BD0E-26BD5E410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225C3-A057-C229-737A-AC736D5725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5984FE-05C4-D44A-92D6-CB3F1343F689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4BC22-8B92-9A4B-D3FA-5FF58DD0E8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92568-0361-D73D-765D-3F7C415CAC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B844C-D566-6719-BE21-B519E2D92E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FB343B-858F-9148-947C-EE6B6B5B4C08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1B92D-3FAE-484B-B4E5-DF65252812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25388-21C3-5BA9-7E7E-0722A11075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00EBB-7C0B-D59D-481B-B3B16BC4C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0E758-7AD7-D172-60F3-DDB3F762E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B4AD7-77F7-B726-FF32-F509F8B2C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E2891-A5EB-2BFF-A1C5-190D0973A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C7FA3-EA5F-FA4C-9981-ACB183D07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7861DDDD-0B04-014E-B801-DF824DEC5D2E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0E36CD8F-B80B-B046-B5C4-9C50746C9E90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334A60D9-2115-3446-97BC-0EAE23D56D45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CB58-D42F-E8C1-DCC9-583BFA1D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60000" y="90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F4F645-C485-A5C8-7F41-D05BC971BB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682" y="4977501"/>
            <a:ext cx="4617318" cy="21560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576F-0028-7DFA-A581-87513891E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444" y="1095231"/>
            <a:ext cx="8901112" cy="36845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9C6402-5C8B-937B-BED8-D2E22D11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88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918263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5043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3628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 dirty="0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1590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60000" y="90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7760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15757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7444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85443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75879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89117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057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5F7B6925-60D1-2746-B6CA-825C81BF5C6A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60000" y="90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 dirty="0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9565F8E0-0039-3E4C-B0BE-BAC2AFDC191B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315D92EC-06CA-9245-B481-D7360F8DD2FC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D54E33EA-3B48-6D42-841B-EC4DA674207D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4000" b="1" strike="noStrike" spc="-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</p:spPr>
        <p:txBody>
          <a:bodyPr/>
          <a:lstStyle/>
          <a:p>
            <a:fld id="{10E54133-949D-9F4A-ABBA-BD6560CCB80E}" type="datetime1">
              <a:rPr lang="en-ZA" smtClean="0"/>
              <a:t>2025/09/08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080000" cy="90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 dirty="0">
                <a:solidFill>
                  <a:srgbClr val="FFFFFF"/>
                </a:solidFill>
                <a:latin typeface="Roboto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 dirty="0">
                <a:solidFill>
                  <a:srgbClr val="2C3E5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GB" sz="2100" b="0" strike="noStrike" spc="-1" dirty="0">
                <a:solidFill>
                  <a:srgbClr val="2C3E5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Aft>
                <a:spcPts val="635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2C3E5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Aft>
                <a:spcPts val="425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GB" sz="1500" b="0" strike="noStrike" spc="-1" dirty="0">
                <a:solidFill>
                  <a:srgbClr val="2C3E5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2C3E5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2C3E5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2C3E50"/>
                </a:solidFill>
                <a:latin typeface="Noto Sans"/>
              </a:rPr>
              <a:t>Seventh Outline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3616" y="5301000"/>
            <a:ext cx="360000" cy="405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fld id="{5E2AD59A-53CB-4C50-B56D-1D23CB342730}" type="slidenum">
              <a:rPr lang="en-GB" sz="1800" b="1" strike="noStrike" spc="-1">
                <a:solidFill>
                  <a:schemeClr val="tx1"/>
                </a:solidFill>
                <a:latin typeface="Noto Sans"/>
              </a:rPr>
              <a:t>‹#›</a:t>
            </a:fld>
            <a:endParaRPr lang="en-GB" sz="1800" b="1" strike="noStrike" spc="-1" dirty="0">
              <a:solidFill>
                <a:schemeClr val="tx1"/>
              </a:solidFill>
              <a:latin typeface="Noto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15497-95B5-0B11-A778-BC6293A69888}"/>
              </a:ext>
            </a:extLst>
          </p:cNvPr>
          <p:cNvSpPr txBox="1"/>
          <p:nvPr userDrawn="1"/>
        </p:nvSpPr>
        <p:spPr>
          <a:xfrm>
            <a:off x="4317687" y="5365001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Coleridge Faraday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59A5C-32BC-B855-C577-4DAAE1C6B7A6}"/>
              </a:ext>
            </a:extLst>
          </p:cNvPr>
          <p:cNvSpPr txBox="1"/>
          <p:nvPr userDrawn="1"/>
        </p:nvSpPr>
        <p:spPr>
          <a:xfrm>
            <a:off x="87977" y="5365001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frdcol002@myuct.ac.za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Rectangle 42"/>
          <p:cNvSpPr/>
          <p:nvPr/>
        </p:nvSpPr>
        <p:spPr>
          <a:xfrm>
            <a:off x="0" y="1890000"/>
            <a:ext cx="10080000" cy="3780000"/>
          </a:xfrm>
          <a:prstGeom prst="rect">
            <a:avLst/>
          </a:prstGeom>
          <a:solidFill>
            <a:srgbClr val="FFFFFF"/>
          </a:solidFill>
          <a:ln w="108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0" y="-718920"/>
            <a:ext cx="9360000" cy="215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sz="5000" b="1" strike="noStrike" spc="-1">
                <a:solidFill>
                  <a:srgbClr val="FFFFFF"/>
                </a:solidFill>
                <a:latin typeface="Roboto Medium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60000" y="3960000"/>
            <a:ext cx="9360000" cy="148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7000"/>
          </a:bodyPr>
          <a:lstStyle/>
          <a:p>
            <a:pPr marL="432000" indent="-324000">
              <a:spcAft>
                <a:spcPts val="655"/>
              </a:spcAft>
            </a:pPr>
            <a:r>
              <a:rPr lang="en-GB" sz="1500" b="0" strike="noStrike" spc="-1" dirty="0">
                <a:solidFill>
                  <a:srgbClr val="FFFFFF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Aft>
                <a:spcPts val="850"/>
              </a:spcAft>
            </a:pPr>
            <a:r>
              <a:rPr lang="en-GB" sz="1500" b="0" strike="noStrike" spc="-1" dirty="0">
                <a:solidFill>
                  <a:srgbClr val="FFFFFF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Aft>
                <a:spcPts val="635"/>
              </a:spcAft>
            </a:pPr>
            <a:r>
              <a:rPr lang="en-GB" sz="1500" b="0" strike="noStrike" spc="-1" dirty="0">
                <a:solidFill>
                  <a:srgbClr val="FFFFFF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Aft>
                <a:spcPts val="425"/>
              </a:spcAft>
            </a:pPr>
            <a:r>
              <a:rPr lang="en-GB" sz="1500" b="0" strike="noStrike" spc="-1" dirty="0">
                <a:solidFill>
                  <a:srgbClr val="FFFFFF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Aft>
                <a:spcPts val="213"/>
              </a:spcAft>
            </a:pPr>
            <a:r>
              <a:rPr lang="en-GB" sz="1500" b="0" strike="noStrike" spc="-1" dirty="0">
                <a:solidFill>
                  <a:srgbClr val="FFFFFF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Aft>
                <a:spcPts val="213"/>
              </a:spcAft>
            </a:pPr>
            <a:r>
              <a:rPr lang="en-GB" sz="1500" b="0" strike="noStrike" spc="-1" dirty="0">
                <a:solidFill>
                  <a:srgbClr val="FFFFFF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Aft>
                <a:spcPts val="213"/>
              </a:spcAft>
            </a:pPr>
            <a:r>
              <a:rPr lang="en-GB" sz="1500" b="0" strike="noStrike" spc="-1" dirty="0">
                <a:solidFill>
                  <a:srgbClr val="FFFFFF"/>
                </a:solidFill>
                <a:latin typeface="Noto San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CD63A-D2B5-E146-1ED9-429ADC04A855}"/>
              </a:ext>
            </a:extLst>
          </p:cNvPr>
          <p:cNvSpPr txBox="1"/>
          <p:nvPr userDrawn="1"/>
        </p:nvSpPr>
        <p:spPr>
          <a:xfrm>
            <a:off x="9623616" y="5301000"/>
            <a:ext cx="360000" cy="405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fld id="{5E2AD59A-53CB-4C50-B56D-1D23CB342730}" type="slidenum">
              <a:rPr lang="en-GB" sz="1800" b="1" strike="noStrike" spc="-1">
                <a:solidFill>
                  <a:schemeClr val="tx1"/>
                </a:solidFill>
                <a:latin typeface="Noto Sans"/>
              </a:rPr>
              <a:t>‹#›</a:t>
            </a:fld>
            <a:endParaRPr lang="en-GB" sz="1800" b="1" strike="noStrike" spc="-1" dirty="0">
              <a:solidFill>
                <a:schemeClr val="tx1"/>
              </a:solidFill>
              <a:latin typeface="No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DDF5F-4272-91D5-BF5F-EBCFB743B47C}"/>
              </a:ext>
            </a:extLst>
          </p:cNvPr>
          <p:cNvSpPr txBox="1"/>
          <p:nvPr userDrawn="1"/>
        </p:nvSpPr>
        <p:spPr>
          <a:xfrm>
            <a:off x="4317687" y="5365001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Coleridge Faraday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02897-4705-E1DD-9A39-F68EDD157C83}"/>
              </a:ext>
            </a:extLst>
          </p:cNvPr>
          <p:cNvSpPr txBox="1"/>
          <p:nvPr userDrawn="1"/>
        </p:nvSpPr>
        <p:spPr>
          <a:xfrm>
            <a:off x="87977" y="5365001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frdcol002@myuct.ac.za</a:t>
            </a:r>
          </a:p>
        </p:txBody>
      </p:sp>
    </p:spTree>
    <p:extLst>
      <p:ext uri="{BB962C8B-B14F-4D97-AF65-F5344CB8AC3E}">
        <p14:creationId xmlns:p14="http://schemas.microsoft.com/office/powerpoint/2010/main" val="21536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rxiv.org/abs/2505.14568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arxiv.org/abs/2411.09647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450312" y="113590"/>
            <a:ext cx="9180000" cy="158076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5000" spc="-1" dirty="0">
                <a:solidFill>
                  <a:srgbClr val="FFFFFF"/>
                </a:solidFill>
                <a:latin typeface="Roboto Medium"/>
              </a:rPr>
              <a:t>Statistical Analysis of Energy Loss Across System Size</a:t>
            </a:r>
            <a:endParaRPr lang="en-GB" sz="5000" b="0" strike="noStrike" spc="-1" dirty="0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940689" y="3586439"/>
            <a:ext cx="9540000" cy="54000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1200" b="0" strike="noStrike" spc="-1" dirty="0">
                <a:latin typeface="Noto Sans"/>
              </a:rPr>
              <a:t>Based on </a:t>
            </a:r>
            <a:r>
              <a:rPr lang="en-ZA" sz="1200" dirty="0"/>
              <a:t>CF and W. A. Horowitz, </a:t>
            </a:r>
            <a:r>
              <a:rPr lang="en-ZA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arXiv:2505.14568 [hep-ph]</a:t>
            </a:r>
            <a:r>
              <a:rPr lang="en-ZA" sz="1200" dirty="0"/>
              <a:t> (2025)</a:t>
            </a:r>
            <a:r>
              <a:rPr lang="en-GB" sz="1200" spc="-1" dirty="0">
                <a:latin typeface="Noto Sans"/>
              </a:rPr>
              <a:t>; and </a:t>
            </a:r>
            <a:br>
              <a:rPr lang="en-GB" sz="1200" spc="-1" dirty="0">
                <a:latin typeface="Noto Sans"/>
              </a:rPr>
            </a:br>
            <a:r>
              <a:rPr lang="en-ZA" sz="1200" dirty="0"/>
              <a:t>CF and W. A. Horowitz, </a:t>
            </a:r>
            <a:r>
              <a:rPr lang="en-ZA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Lett. B </a:t>
            </a:r>
            <a:r>
              <a:rPr lang="en-ZA" sz="1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864</a:t>
            </a:r>
            <a:r>
              <a:rPr lang="en-ZA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139437</a:t>
            </a:r>
            <a:r>
              <a:rPr lang="en-ZA" sz="1200" dirty="0"/>
              <a:t> (2025).</a:t>
            </a:r>
            <a:endParaRPr lang="en-GB" sz="1200" b="0" strike="noStrike" spc="-1" dirty="0">
              <a:latin typeface="Noto San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168286" y="2843053"/>
            <a:ext cx="5341474" cy="72000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i="1" spc="-1" dirty="0">
                <a:latin typeface="Noto Sans"/>
              </a:rPr>
              <a:t>Precision Frontier of QCD Matter: Inference and Uncertainty Quantification</a:t>
            </a:r>
            <a:endParaRPr lang="en-GB" sz="1800" b="0" i="1" strike="noStrike" spc="-1" dirty="0">
              <a:latin typeface="Noto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D99F34-2985-9AEE-B4F2-70B4F9D72449}"/>
              </a:ext>
            </a:extLst>
          </p:cNvPr>
          <p:cNvGrpSpPr/>
          <p:nvPr/>
        </p:nvGrpSpPr>
        <p:grpSpPr>
          <a:xfrm>
            <a:off x="4086878" y="1983617"/>
            <a:ext cx="5301408" cy="1086708"/>
            <a:chOff x="2520000" y="1793864"/>
            <a:chExt cx="5301408" cy="1086708"/>
          </a:xfrm>
        </p:grpSpPr>
        <p:sp>
          <p:nvSpPr>
            <p:cNvPr id="129" name="TextBox 128"/>
            <p:cNvSpPr txBox="1"/>
            <p:nvPr/>
          </p:nvSpPr>
          <p:spPr>
            <a:xfrm>
              <a:off x="2601408" y="1793864"/>
              <a:ext cx="5220000" cy="720000"/>
            </a:xfrm>
            <a:prstGeom prst="rect">
              <a:avLst/>
            </a:prstGeom>
            <a:noFill/>
            <a:ln w="1080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pPr algn="ctr">
                <a:buNone/>
              </a:pPr>
              <a:r>
                <a:rPr lang="en-GB" sz="3200" b="1" strike="noStrike" spc="-1" dirty="0">
                  <a:latin typeface="Noto Sans"/>
                </a:rPr>
                <a:t>Coleridge Faraday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520000" y="2160572"/>
              <a:ext cx="5220000" cy="720000"/>
            </a:xfrm>
            <a:prstGeom prst="rect">
              <a:avLst/>
            </a:prstGeom>
            <a:noFill/>
            <a:ln w="1080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pPr algn="ctr">
                <a:buNone/>
              </a:pPr>
              <a:r>
                <a:rPr lang="en-GB" sz="1400" b="0" strike="noStrike" spc="-1" dirty="0">
                  <a:latin typeface="Noto Sans"/>
                </a:rPr>
                <a:t>University of Cape Town, South Africa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09E0EA-65A0-481B-0A29-7AB46AC56FD0}"/>
              </a:ext>
            </a:extLst>
          </p:cNvPr>
          <p:cNvGrpSpPr/>
          <p:nvPr/>
        </p:nvGrpSpPr>
        <p:grpSpPr>
          <a:xfrm>
            <a:off x="515786" y="4259167"/>
            <a:ext cx="8928466" cy="1360018"/>
            <a:chOff x="217647" y="4138541"/>
            <a:chExt cx="9600073" cy="1462320"/>
          </a:xfrm>
        </p:grpSpPr>
        <p:pic>
          <p:nvPicPr>
            <p:cNvPr id="125" name="Picture 124"/>
            <p:cNvPicPr/>
            <p:nvPr/>
          </p:nvPicPr>
          <p:blipFill>
            <a:blip r:embed="rId5"/>
            <a:stretch/>
          </p:blipFill>
          <p:spPr>
            <a:xfrm>
              <a:off x="5082280" y="4235561"/>
              <a:ext cx="1495440" cy="1268280"/>
            </a:xfrm>
            <a:prstGeom prst="rect">
              <a:avLst/>
            </a:prstGeom>
            <a:ln w="10800">
              <a:noFill/>
            </a:ln>
          </p:spPr>
        </p:pic>
        <p:pic>
          <p:nvPicPr>
            <p:cNvPr id="126" name="Picture 125"/>
            <p:cNvPicPr/>
            <p:nvPr/>
          </p:nvPicPr>
          <p:blipFill>
            <a:blip r:embed="rId6"/>
            <a:stretch/>
          </p:blipFill>
          <p:spPr>
            <a:xfrm>
              <a:off x="3337000" y="4138541"/>
              <a:ext cx="1440720" cy="1462320"/>
            </a:xfrm>
            <a:prstGeom prst="rect">
              <a:avLst/>
            </a:prstGeom>
            <a:ln w="10800">
              <a:noFill/>
            </a:ln>
          </p:spPr>
        </p:pic>
        <p:pic>
          <p:nvPicPr>
            <p:cNvPr id="127" name="Picture 126"/>
            <p:cNvPicPr/>
            <p:nvPr/>
          </p:nvPicPr>
          <p:blipFill>
            <a:blip r:embed="rId7"/>
            <a:stretch/>
          </p:blipFill>
          <p:spPr>
            <a:xfrm>
              <a:off x="6789040" y="4269941"/>
              <a:ext cx="3028680" cy="1199520"/>
            </a:xfrm>
            <a:prstGeom prst="rect">
              <a:avLst/>
            </a:prstGeom>
            <a:ln w="10800">
              <a:noFill/>
            </a:ln>
          </p:spPr>
        </p:pic>
        <p:pic>
          <p:nvPicPr>
            <p:cNvPr id="2" name="Picture 2" descr="NITheCS-logo">
              <a:extLst>
                <a:ext uri="{FF2B5EF4-FFF2-40B4-BE49-F238E27FC236}">
                  <a16:creationId xmlns:a16="http://schemas.microsoft.com/office/drawing/2014/main" id="{7F5370E3-4BFC-A735-2597-7ECC188FA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47" y="4251221"/>
              <a:ext cx="2758944" cy="12369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pic>
        <p:nvPicPr>
          <p:cNvPr id="1026" name="Picture 2" descr="Precision Frontier of QCD Matter: Inference and Uncertainty Quantification">
            <a:extLst>
              <a:ext uri="{FF2B5EF4-FFF2-40B4-BE49-F238E27FC236}">
                <a16:creationId xmlns:a16="http://schemas.microsoft.com/office/drawing/2014/main" id="{AE784330-C633-F6AE-1E09-96B59AC2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012590"/>
            <a:ext cx="2968642" cy="19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raphic 1655">
            <a:extLst>
              <a:ext uri="{FF2B5EF4-FFF2-40B4-BE49-F238E27FC236}">
                <a16:creationId xmlns:a16="http://schemas.microsoft.com/office/drawing/2014/main" id="{7F22D3B9-24C3-689F-8668-34DBDCEBD1DA}"/>
              </a:ext>
            </a:extLst>
          </p:cNvPr>
          <p:cNvGrpSpPr/>
          <p:nvPr/>
        </p:nvGrpSpPr>
        <p:grpSpPr>
          <a:xfrm>
            <a:off x="2705272" y="3302687"/>
            <a:ext cx="358412" cy="126210"/>
            <a:chOff x="2585913" y="3342443"/>
            <a:chExt cx="358412" cy="126210"/>
          </a:xfrm>
        </p:grpSpPr>
        <p:sp>
          <p:nvSpPr>
            <p:cNvPr id="1659" name="Freeform 1658">
              <a:extLst>
                <a:ext uri="{FF2B5EF4-FFF2-40B4-BE49-F238E27FC236}">
                  <a16:creationId xmlns:a16="http://schemas.microsoft.com/office/drawing/2014/main" id="{71BD03BC-547A-AD78-0065-3DB9C71F6254}"/>
                </a:ext>
              </a:extLst>
            </p:cNvPr>
            <p:cNvSpPr/>
            <p:nvPr/>
          </p:nvSpPr>
          <p:spPr>
            <a:xfrm>
              <a:off x="2585913" y="3405548"/>
              <a:ext cx="232210" cy="18030"/>
            </a:xfrm>
            <a:custGeom>
              <a:avLst/>
              <a:gdLst>
                <a:gd name="connsiteX0" fmla="*/ 0 w 232210"/>
                <a:gd name="connsiteY0" fmla="*/ 0 h 18030"/>
                <a:gd name="connsiteX1" fmla="*/ 232211 w 232210"/>
                <a:gd name="connsiteY1" fmla="*/ 0 h 1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210" h="18030">
                  <a:moveTo>
                    <a:pt x="0" y="0"/>
                  </a:moveTo>
                  <a:lnTo>
                    <a:pt x="232211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0" name="Freeform 1659">
              <a:extLst>
                <a:ext uri="{FF2B5EF4-FFF2-40B4-BE49-F238E27FC236}">
                  <a16:creationId xmlns:a16="http://schemas.microsoft.com/office/drawing/2014/main" id="{2B7C4A28-6B04-3DD2-3648-D748E707F878}"/>
                </a:ext>
              </a:extLst>
            </p:cNvPr>
            <p:cNvSpPr/>
            <p:nvPr/>
          </p:nvSpPr>
          <p:spPr>
            <a:xfrm>
              <a:off x="2818123" y="3342443"/>
              <a:ext cx="126201" cy="126210"/>
            </a:xfrm>
            <a:custGeom>
              <a:avLst/>
              <a:gdLst>
                <a:gd name="connsiteX0" fmla="*/ 126201 w 126201"/>
                <a:gd name="connsiteY0" fmla="*/ 63105 h 126210"/>
                <a:gd name="connsiteX1" fmla="*/ 0 w 126201"/>
                <a:gd name="connsiteY1" fmla="*/ 126211 h 126210"/>
                <a:gd name="connsiteX2" fmla="*/ 0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126201" y="63105"/>
                  </a:moveTo>
                  <a:lnTo>
                    <a:pt x="0" y="126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E65B93-DB99-45D8-AD3C-851FE7BE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Physics model</a:t>
            </a:r>
          </a:p>
        </p:txBody>
      </p:sp>
      <p:grpSp>
        <p:nvGrpSpPr>
          <p:cNvPr id="1661" name="Graphic 1655">
            <a:extLst>
              <a:ext uri="{FF2B5EF4-FFF2-40B4-BE49-F238E27FC236}">
                <a16:creationId xmlns:a16="http://schemas.microsoft.com/office/drawing/2014/main" id="{A1DD0691-47A1-A145-DDBC-502B65AB7074}"/>
              </a:ext>
            </a:extLst>
          </p:cNvPr>
          <p:cNvGrpSpPr/>
          <p:nvPr/>
        </p:nvGrpSpPr>
        <p:grpSpPr>
          <a:xfrm>
            <a:off x="1262969" y="3005191"/>
            <a:ext cx="1442302" cy="721202"/>
            <a:chOff x="1143610" y="3044947"/>
            <a:chExt cx="1442302" cy="721202"/>
          </a:xfrm>
          <a:solidFill>
            <a:srgbClr val="DAE8FC"/>
          </a:solidFill>
        </p:grpSpPr>
        <p:sp>
          <p:nvSpPr>
            <p:cNvPr id="1662" name="Freeform 1661">
              <a:extLst>
                <a:ext uri="{FF2B5EF4-FFF2-40B4-BE49-F238E27FC236}">
                  <a16:creationId xmlns:a16="http://schemas.microsoft.com/office/drawing/2014/main" id="{92B11BFE-1E48-5DBB-90C5-4369C73348B1}"/>
                </a:ext>
              </a:extLst>
            </p:cNvPr>
            <p:cNvSpPr/>
            <p:nvPr/>
          </p:nvSpPr>
          <p:spPr>
            <a:xfrm>
              <a:off x="1143610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663" name="Picture 1662">
              <a:extLst>
                <a:ext uri="{FF2B5EF4-FFF2-40B4-BE49-F238E27FC236}">
                  <a16:creationId xmlns:a16="http://schemas.microsoft.com/office/drawing/2014/main" id="{08DC903E-F0CE-9700-2A40-0A31C7376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624" y="3144112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664" name="Graphic 1655">
            <a:extLst>
              <a:ext uri="{FF2B5EF4-FFF2-40B4-BE49-F238E27FC236}">
                <a16:creationId xmlns:a16="http://schemas.microsoft.com/office/drawing/2014/main" id="{33706DA5-2237-9DB7-7805-D6A9E56CB614}"/>
              </a:ext>
            </a:extLst>
          </p:cNvPr>
          <p:cNvGrpSpPr/>
          <p:nvPr/>
        </p:nvGrpSpPr>
        <p:grpSpPr>
          <a:xfrm>
            <a:off x="4183632" y="2463748"/>
            <a:ext cx="314602" cy="559473"/>
            <a:chOff x="4064273" y="2503504"/>
            <a:chExt cx="314602" cy="559473"/>
          </a:xfrm>
        </p:grpSpPr>
        <p:sp>
          <p:nvSpPr>
            <p:cNvPr id="1665" name="Freeform 1664">
              <a:extLst>
                <a:ext uri="{FF2B5EF4-FFF2-40B4-BE49-F238E27FC236}">
                  <a16:creationId xmlns:a16="http://schemas.microsoft.com/office/drawing/2014/main" id="{CB9760C6-85E1-66EF-F8FE-63876B4273E5}"/>
                </a:ext>
              </a:extLst>
            </p:cNvPr>
            <p:cNvSpPr/>
            <p:nvPr/>
          </p:nvSpPr>
          <p:spPr>
            <a:xfrm>
              <a:off x="4064273" y="2613667"/>
              <a:ext cx="252763" cy="449309"/>
            </a:xfrm>
            <a:custGeom>
              <a:avLst/>
              <a:gdLst>
                <a:gd name="connsiteX0" fmla="*/ 0 w 252763"/>
                <a:gd name="connsiteY0" fmla="*/ 449309 h 449309"/>
                <a:gd name="connsiteX1" fmla="*/ 252764 w 252763"/>
                <a:gd name="connsiteY1" fmla="*/ 0 h 44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763" h="449309">
                  <a:moveTo>
                    <a:pt x="0" y="449309"/>
                  </a:moveTo>
                  <a:lnTo>
                    <a:pt x="252764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6" name="Freeform 1665">
              <a:extLst>
                <a:ext uri="{FF2B5EF4-FFF2-40B4-BE49-F238E27FC236}">
                  <a16:creationId xmlns:a16="http://schemas.microsoft.com/office/drawing/2014/main" id="{2D700286-D880-F7FE-8759-F0CF999F9E63}"/>
                </a:ext>
              </a:extLst>
            </p:cNvPr>
            <p:cNvSpPr/>
            <p:nvPr/>
          </p:nvSpPr>
          <p:spPr>
            <a:xfrm>
              <a:off x="4262049" y="2503504"/>
              <a:ext cx="116826" cy="140995"/>
            </a:xfrm>
            <a:custGeom>
              <a:avLst/>
              <a:gdLst>
                <a:gd name="connsiteX0" fmla="*/ 116826 w 116826"/>
                <a:gd name="connsiteY0" fmla="*/ 0 h 140995"/>
                <a:gd name="connsiteX1" fmla="*/ 109976 w 116826"/>
                <a:gd name="connsiteY1" fmla="*/ 140995 h 140995"/>
                <a:gd name="connsiteX2" fmla="*/ 0 w 116826"/>
                <a:gd name="connsiteY2" fmla="*/ 79152 h 1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826" h="140995">
                  <a:moveTo>
                    <a:pt x="116826" y="0"/>
                  </a:moveTo>
                  <a:lnTo>
                    <a:pt x="109976" y="140995"/>
                  </a:lnTo>
                  <a:lnTo>
                    <a:pt x="0" y="79152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7" name="Graphic 1655">
            <a:extLst>
              <a:ext uri="{FF2B5EF4-FFF2-40B4-BE49-F238E27FC236}">
                <a16:creationId xmlns:a16="http://schemas.microsoft.com/office/drawing/2014/main" id="{B212DCD5-83B5-BC96-DEB5-D3C9301F16E0}"/>
              </a:ext>
            </a:extLst>
          </p:cNvPr>
          <p:cNvGrpSpPr/>
          <p:nvPr/>
        </p:nvGrpSpPr>
        <p:grpSpPr>
          <a:xfrm>
            <a:off x="4165603" y="3726394"/>
            <a:ext cx="349397" cy="524134"/>
            <a:chOff x="4046244" y="3766150"/>
            <a:chExt cx="349397" cy="524134"/>
          </a:xfrm>
        </p:grpSpPr>
        <p:sp>
          <p:nvSpPr>
            <p:cNvPr id="1668" name="Freeform 1667">
              <a:extLst>
                <a:ext uri="{FF2B5EF4-FFF2-40B4-BE49-F238E27FC236}">
                  <a16:creationId xmlns:a16="http://schemas.microsoft.com/office/drawing/2014/main" id="{DA234713-77C6-4933-AEAF-A23331FD9358}"/>
                </a:ext>
              </a:extLst>
            </p:cNvPr>
            <p:cNvSpPr/>
            <p:nvPr/>
          </p:nvSpPr>
          <p:spPr>
            <a:xfrm>
              <a:off x="4046244" y="3766150"/>
              <a:ext cx="279446" cy="419199"/>
            </a:xfrm>
            <a:custGeom>
              <a:avLst/>
              <a:gdLst>
                <a:gd name="connsiteX0" fmla="*/ 0 w 279446"/>
                <a:gd name="connsiteY0" fmla="*/ 0 h 419199"/>
                <a:gd name="connsiteX1" fmla="*/ 279446 w 279446"/>
                <a:gd name="connsiteY1" fmla="*/ 419199 h 41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46" h="419199">
                  <a:moveTo>
                    <a:pt x="0" y="0"/>
                  </a:moveTo>
                  <a:lnTo>
                    <a:pt x="279446" y="4191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9" name="Freeform 1668">
              <a:extLst>
                <a:ext uri="{FF2B5EF4-FFF2-40B4-BE49-F238E27FC236}">
                  <a16:creationId xmlns:a16="http://schemas.microsoft.com/office/drawing/2014/main" id="{1506927A-432D-D95E-1A0E-5D4111004172}"/>
                </a:ext>
              </a:extLst>
            </p:cNvPr>
            <p:cNvSpPr/>
            <p:nvPr/>
          </p:nvSpPr>
          <p:spPr>
            <a:xfrm>
              <a:off x="4273046" y="4150190"/>
              <a:ext cx="122595" cy="140093"/>
            </a:xfrm>
            <a:custGeom>
              <a:avLst/>
              <a:gdLst>
                <a:gd name="connsiteX0" fmla="*/ 122596 w 122595"/>
                <a:gd name="connsiteY0" fmla="*/ 140094 h 140093"/>
                <a:gd name="connsiteX1" fmla="*/ 0 w 122595"/>
                <a:gd name="connsiteY1" fmla="*/ 70137 h 140093"/>
                <a:gd name="connsiteX2" fmla="*/ 105108 w 122595"/>
                <a:gd name="connsiteY2" fmla="*/ 0 h 1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95" h="140093">
                  <a:moveTo>
                    <a:pt x="122596" y="140094"/>
                  </a:moveTo>
                  <a:lnTo>
                    <a:pt x="0" y="70137"/>
                  </a:lnTo>
                  <a:lnTo>
                    <a:pt x="10510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0" name="Graphic 1655">
            <a:extLst>
              <a:ext uri="{FF2B5EF4-FFF2-40B4-BE49-F238E27FC236}">
                <a16:creationId xmlns:a16="http://schemas.microsoft.com/office/drawing/2014/main" id="{6FBD965C-961A-1231-1389-B5384621C3AB}"/>
              </a:ext>
            </a:extLst>
          </p:cNvPr>
          <p:cNvGrpSpPr/>
          <p:nvPr/>
        </p:nvGrpSpPr>
        <p:grpSpPr>
          <a:xfrm>
            <a:off x="5950453" y="2446258"/>
            <a:ext cx="340743" cy="541803"/>
            <a:chOff x="5831094" y="2486014"/>
            <a:chExt cx="340743" cy="541803"/>
          </a:xfrm>
        </p:grpSpPr>
        <p:sp>
          <p:nvSpPr>
            <p:cNvPr id="1671" name="Freeform 1670">
              <a:extLst>
                <a:ext uri="{FF2B5EF4-FFF2-40B4-BE49-F238E27FC236}">
                  <a16:creationId xmlns:a16="http://schemas.microsoft.com/office/drawing/2014/main" id="{4B76F5C9-B586-4E4D-4600-0732DBC5F2F4}"/>
                </a:ext>
              </a:extLst>
            </p:cNvPr>
            <p:cNvSpPr/>
            <p:nvPr/>
          </p:nvSpPr>
          <p:spPr>
            <a:xfrm>
              <a:off x="5831094" y="2486014"/>
              <a:ext cx="273676" cy="435065"/>
            </a:xfrm>
            <a:custGeom>
              <a:avLst/>
              <a:gdLst>
                <a:gd name="connsiteX0" fmla="*/ 0 w 273676"/>
                <a:gd name="connsiteY0" fmla="*/ 0 h 435065"/>
                <a:gd name="connsiteX1" fmla="*/ 273677 w 273676"/>
                <a:gd name="connsiteY1" fmla="*/ 435066 h 43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676" h="435065">
                  <a:moveTo>
                    <a:pt x="0" y="0"/>
                  </a:moveTo>
                  <a:lnTo>
                    <a:pt x="273677" y="43506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2" name="Freeform 1671">
              <a:extLst>
                <a:ext uri="{FF2B5EF4-FFF2-40B4-BE49-F238E27FC236}">
                  <a16:creationId xmlns:a16="http://schemas.microsoft.com/office/drawing/2014/main" id="{5EBCC5AD-56BB-9418-71ED-6A1A5C978F01}"/>
                </a:ext>
              </a:extLst>
            </p:cNvPr>
            <p:cNvSpPr/>
            <p:nvPr/>
          </p:nvSpPr>
          <p:spPr>
            <a:xfrm>
              <a:off x="6051225" y="2887364"/>
              <a:ext cx="120612" cy="140454"/>
            </a:xfrm>
            <a:custGeom>
              <a:avLst/>
              <a:gdLst>
                <a:gd name="connsiteX0" fmla="*/ 120613 w 120612"/>
                <a:gd name="connsiteY0" fmla="*/ 140454 h 140454"/>
                <a:gd name="connsiteX1" fmla="*/ 0 w 120612"/>
                <a:gd name="connsiteY1" fmla="*/ 67252 h 140454"/>
                <a:gd name="connsiteX2" fmla="*/ 106911 w 120612"/>
                <a:gd name="connsiteY2" fmla="*/ 0 h 14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12" h="140454">
                  <a:moveTo>
                    <a:pt x="120613" y="140454"/>
                  </a:moveTo>
                  <a:lnTo>
                    <a:pt x="0" y="67252"/>
                  </a:lnTo>
                  <a:lnTo>
                    <a:pt x="10691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3" name="Graphic 1655">
            <a:extLst>
              <a:ext uri="{FF2B5EF4-FFF2-40B4-BE49-F238E27FC236}">
                <a16:creationId xmlns:a16="http://schemas.microsoft.com/office/drawing/2014/main" id="{2386ADAD-06B1-4881-12B6-E5C6F944363C}"/>
              </a:ext>
            </a:extLst>
          </p:cNvPr>
          <p:cNvGrpSpPr/>
          <p:nvPr/>
        </p:nvGrpSpPr>
        <p:grpSpPr>
          <a:xfrm>
            <a:off x="5968481" y="3743522"/>
            <a:ext cx="322895" cy="523773"/>
            <a:chOff x="5849122" y="3783278"/>
            <a:chExt cx="322895" cy="523773"/>
          </a:xfrm>
        </p:grpSpPr>
        <p:sp>
          <p:nvSpPr>
            <p:cNvPr id="1674" name="Freeform 1673">
              <a:extLst>
                <a:ext uri="{FF2B5EF4-FFF2-40B4-BE49-F238E27FC236}">
                  <a16:creationId xmlns:a16="http://schemas.microsoft.com/office/drawing/2014/main" id="{E9EE3273-C41A-DDE4-4CA9-37E690AC71D1}"/>
                </a:ext>
              </a:extLst>
            </p:cNvPr>
            <p:cNvSpPr/>
            <p:nvPr/>
          </p:nvSpPr>
          <p:spPr>
            <a:xfrm>
              <a:off x="5849122" y="3890738"/>
              <a:ext cx="256729" cy="416314"/>
            </a:xfrm>
            <a:custGeom>
              <a:avLst/>
              <a:gdLst>
                <a:gd name="connsiteX0" fmla="*/ 0 w 256729"/>
                <a:gd name="connsiteY0" fmla="*/ 416314 h 416314"/>
                <a:gd name="connsiteX1" fmla="*/ 256730 w 256729"/>
                <a:gd name="connsiteY1" fmla="*/ 0 h 41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729" h="416314">
                  <a:moveTo>
                    <a:pt x="0" y="416314"/>
                  </a:moveTo>
                  <a:lnTo>
                    <a:pt x="256730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5" name="Freeform 1674">
              <a:extLst>
                <a:ext uri="{FF2B5EF4-FFF2-40B4-BE49-F238E27FC236}">
                  <a16:creationId xmlns:a16="http://schemas.microsoft.com/office/drawing/2014/main" id="{5B9BA2C9-286C-ACDB-26BE-FA97BADB8454}"/>
                </a:ext>
              </a:extLst>
            </p:cNvPr>
            <p:cNvSpPr/>
            <p:nvPr/>
          </p:nvSpPr>
          <p:spPr>
            <a:xfrm>
              <a:off x="6052127" y="3783278"/>
              <a:ext cx="119891" cy="140634"/>
            </a:xfrm>
            <a:custGeom>
              <a:avLst/>
              <a:gdLst>
                <a:gd name="connsiteX0" fmla="*/ 119891 w 119891"/>
                <a:gd name="connsiteY0" fmla="*/ 0 h 140634"/>
                <a:gd name="connsiteX1" fmla="*/ 107451 w 119891"/>
                <a:gd name="connsiteY1" fmla="*/ 140635 h 140634"/>
                <a:gd name="connsiteX2" fmla="*/ 0 w 119891"/>
                <a:gd name="connsiteY2" fmla="*/ 74284 h 14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891" h="140634">
                  <a:moveTo>
                    <a:pt x="119891" y="0"/>
                  </a:moveTo>
                  <a:lnTo>
                    <a:pt x="107451" y="140635"/>
                  </a:lnTo>
                  <a:lnTo>
                    <a:pt x="0" y="74284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6" name="Graphic 1655">
            <a:extLst>
              <a:ext uri="{FF2B5EF4-FFF2-40B4-BE49-F238E27FC236}">
                <a16:creationId xmlns:a16="http://schemas.microsoft.com/office/drawing/2014/main" id="{CFA67DCD-1675-2A77-21BF-601F4295518C}"/>
              </a:ext>
            </a:extLst>
          </p:cNvPr>
          <p:cNvGrpSpPr/>
          <p:nvPr/>
        </p:nvGrpSpPr>
        <p:grpSpPr>
          <a:xfrm>
            <a:off x="4526179" y="3906694"/>
            <a:ext cx="1442302" cy="721202"/>
            <a:chOff x="4406820" y="3946450"/>
            <a:chExt cx="1442302" cy="721202"/>
          </a:xfrm>
          <a:solidFill>
            <a:srgbClr val="DAE8FC"/>
          </a:solidFill>
        </p:grpSpPr>
        <p:sp>
          <p:nvSpPr>
            <p:cNvPr id="1677" name="Freeform 1676">
              <a:extLst>
                <a:ext uri="{FF2B5EF4-FFF2-40B4-BE49-F238E27FC236}">
                  <a16:creationId xmlns:a16="http://schemas.microsoft.com/office/drawing/2014/main" id="{43FF4C46-D54C-E4E0-B221-FA06FC25F5C7}"/>
                </a:ext>
              </a:extLst>
            </p:cNvPr>
            <p:cNvSpPr/>
            <p:nvPr/>
          </p:nvSpPr>
          <p:spPr>
            <a:xfrm>
              <a:off x="4406820" y="3946450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78" name="Picture 1677">
              <a:extLst>
                <a:ext uri="{FF2B5EF4-FFF2-40B4-BE49-F238E27FC236}">
                  <a16:creationId xmlns:a16="http://schemas.microsoft.com/office/drawing/2014/main" id="{805BD487-9A58-8FFD-E483-6C24E9317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5834" y="4180841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679" name="Graphic 1655">
            <a:extLst>
              <a:ext uri="{FF2B5EF4-FFF2-40B4-BE49-F238E27FC236}">
                <a16:creationId xmlns:a16="http://schemas.microsoft.com/office/drawing/2014/main" id="{6688F7B6-4713-6317-BBB2-C3CB503F0D83}"/>
              </a:ext>
            </a:extLst>
          </p:cNvPr>
          <p:cNvGrpSpPr/>
          <p:nvPr/>
        </p:nvGrpSpPr>
        <p:grpSpPr>
          <a:xfrm>
            <a:off x="7356698" y="2841117"/>
            <a:ext cx="384734" cy="524675"/>
            <a:chOff x="7237339" y="2880873"/>
            <a:chExt cx="384734" cy="524675"/>
          </a:xfrm>
        </p:grpSpPr>
        <p:sp>
          <p:nvSpPr>
            <p:cNvPr id="1680" name="Freeform 1679">
              <a:extLst>
                <a:ext uri="{FF2B5EF4-FFF2-40B4-BE49-F238E27FC236}">
                  <a16:creationId xmlns:a16="http://schemas.microsoft.com/office/drawing/2014/main" id="{E4AA5B1A-98A0-BA3A-8E9C-DDA11474FE28}"/>
                </a:ext>
              </a:extLst>
            </p:cNvPr>
            <p:cNvSpPr/>
            <p:nvPr/>
          </p:nvSpPr>
          <p:spPr>
            <a:xfrm>
              <a:off x="7237339" y="2982743"/>
              <a:ext cx="310095" cy="422805"/>
            </a:xfrm>
            <a:custGeom>
              <a:avLst/>
              <a:gdLst>
                <a:gd name="connsiteX0" fmla="*/ 0 w 310095"/>
                <a:gd name="connsiteY0" fmla="*/ 422805 h 422805"/>
                <a:gd name="connsiteX1" fmla="*/ 310095 w 310095"/>
                <a:gd name="connsiteY1" fmla="*/ 0 h 42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095" h="422805">
                  <a:moveTo>
                    <a:pt x="0" y="422805"/>
                  </a:moveTo>
                  <a:lnTo>
                    <a:pt x="310095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1" name="Freeform 1680">
              <a:extLst>
                <a:ext uri="{FF2B5EF4-FFF2-40B4-BE49-F238E27FC236}">
                  <a16:creationId xmlns:a16="http://schemas.microsoft.com/office/drawing/2014/main" id="{26707CB1-E9B6-68DD-F5E2-7C0743117F2D}"/>
                </a:ext>
              </a:extLst>
            </p:cNvPr>
            <p:cNvSpPr/>
            <p:nvPr/>
          </p:nvSpPr>
          <p:spPr>
            <a:xfrm>
              <a:off x="7496593" y="2880873"/>
              <a:ext cx="125480" cy="139192"/>
            </a:xfrm>
            <a:custGeom>
              <a:avLst/>
              <a:gdLst>
                <a:gd name="connsiteX0" fmla="*/ 125480 w 125480"/>
                <a:gd name="connsiteY0" fmla="*/ 0 h 139192"/>
                <a:gd name="connsiteX1" fmla="*/ 101682 w 125480"/>
                <a:gd name="connsiteY1" fmla="*/ 139192 h 139192"/>
                <a:gd name="connsiteX2" fmla="*/ 0 w 125480"/>
                <a:gd name="connsiteY2" fmla="*/ 64548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80" h="139192">
                  <a:moveTo>
                    <a:pt x="125480" y="0"/>
                  </a:moveTo>
                  <a:lnTo>
                    <a:pt x="101682" y="139192"/>
                  </a:lnTo>
                  <a:lnTo>
                    <a:pt x="0" y="64548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2" name="Graphic 1655">
            <a:extLst>
              <a:ext uri="{FF2B5EF4-FFF2-40B4-BE49-F238E27FC236}">
                <a16:creationId xmlns:a16="http://schemas.microsoft.com/office/drawing/2014/main" id="{82F5FBEF-41EE-B3ED-97F7-2382C4295304}"/>
              </a:ext>
            </a:extLst>
          </p:cNvPr>
          <p:cNvGrpSpPr/>
          <p:nvPr/>
        </p:nvGrpSpPr>
        <p:grpSpPr>
          <a:xfrm>
            <a:off x="5950453" y="3005191"/>
            <a:ext cx="1406245" cy="721202"/>
            <a:chOff x="5831094" y="3044947"/>
            <a:chExt cx="1406245" cy="721202"/>
          </a:xfrm>
          <a:solidFill>
            <a:srgbClr val="DAE8FC"/>
          </a:solidFill>
        </p:grpSpPr>
        <p:sp>
          <p:nvSpPr>
            <p:cNvPr id="1683" name="Freeform 1682">
              <a:extLst>
                <a:ext uri="{FF2B5EF4-FFF2-40B4-BE49-F238E27FC236}">
                  <a16:creationId xmlns:a16="http://schemas.microsoft.com/office/drawing/2014/main" id="{96E6856D-BED6-7DC7-7989-606B2493DE68}"/>
                </a:ext>
              </a:extLst>
            </p:cNvPr>
            <p:cNvSpPr/>
            <p:nvPr/>
          </p:nvSpPr>
          <p:spPr>
            <a:xfrm>
              <a:off x="5831094" y="3044947"/>
              <a:ext cx="1406245" cy="721202"/>
            </a:xfrm>
            <a:custGeom>
              <a:avLst/>
              <a:gdLst>
                <a:gd name="connsiteX0" fmla="*/ 1298072 w 1406245"/>
                <a:gd name="connsiteY0" fmla="*/ 0 h 721202"/>
                <a:gd name="connsiteX1" fmla="*/ 1406245 w 1406245"/>
                <a:gd name="connsiteY1" fmla="*/ 108180 h 721202"/>
                <a:gd name="connsiteX2" fmla="*/ 1406245 w 1406245"/>
                <a:gd name="connsiteY2" fmla="*/ 613023 h 721202"/>
                <a:gd name="connsiteX3" fmla="*/ 1298072 w 1406245"/>
                <a:gd name="connsiteY3" fmla="*/ 721203 h 721202"/>
                <a:gd name="connsiteX4" fmla="*/ 108173 w 1406245"/>
                <a:gd name="connsiteY4" fmla="*/ 721203 h 721202"/>
                <a:gd name="connsiteX5" fmla="*/ 0 w 1406245"/>
                <a:gd name="connsiteY5" fmla="*/ 613023 h 721202"/>
                <a:gd name="connsiteX6" fmla="*/ 0 w 1406245"/>
                <a:gd name="connsiteY6" fmla="*/ 108180 h 721202"/>
                <a:gd name="connsiteX7" fmla="*/ 108173 w 1406245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6245" h="721202">
                  <a:moveTo>
                    <a:pt x="1298072" y="0"/>
                  </a:moveTo>
                  <a:cubicBezTo>
                    <a:pt x="1357815" y="0"/>
                    <a:pt x="1406245" y="48434"/>
                    <a:pt x="1406245" y="108180"/>
                  </a:cubicBezTo>
                  <a:lnTo>
                    <a:pt x="1406245" y="613023"/>
                  </a:lnTo>
                  <a:cubicBezTo>
                    <a:pt x="1406245" y="672769"/>
                    <a:pt x="1357815" y="721203"/>
                    <a:pt x="1298072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84" name="Picture 1683">
              <a:extLst>
                <a:ext uri="{FF2B5EF4-FFF2-40B4-BE49-F238E27FC236}">
                  <a16:creationId xmlns:a16="http://schemas.microsoft.com/office/drawing/2014/main" id="{3FD1A8B2-659F-1A93-06D7-26039588A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0108" y="3270323"/>
              <a:ext cx="1370187" cy="324541"/>
            </a:xfrm>
            <a:custGeom>
              <a:avLst/>
              <a:gdLst>
                <a:gd name="connsiteX0" fmla="*/ -1 w 1370187"/>
                <a:gd name="connsiteY0" fmla="*/ -1 h 324541"/>
                <a:gd name="connsiteX1" fmla="*/ 1370187 w 1370187"/>
                <a:gd name="connsiteY1" fmla="*/ -1 h 324541"/>
                <a:gd name="connsiteX2" fmla="*/ 1370187 w 1370187"/>
                <a:gd name="connsiteY2" fmla="*/ 324541 h 324541"/>
                <a:gd name="connsiteX3" fmla="*/ -1 w 1370187"/>
                <a:gd name="connsiteY3" fmla="*/ 324541 h 3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187" h="324541">
                  <a:moveTo>
                    <a:pt x="-1" y="-1"/>
                  </a:moveTo>
                  <a:lnTo>
                    <a:pt x="1370187" y="-1"/>
                  </a:lnTo>
                  <a:lnTo>
                    <a:pt x="1370187" y="324541"/>
                  </a:lnTo>
                  <a:lnTo>
                    <a:pt x="-1" y="324541"/>
                  </a:lnTo>
                  <a:close/>
                </a:path>
              </a:pathLst>
            </a:custGeom>
          </p:spPr>
        </p:pic>
      </p:grpSp>
      <p:grpSp>
        <p:nvGrpSpPr>
          <p:cNvPr id="1685" name="Graphic 1655">
            <a:extLst>
              <a:ext uri="{FF2B5EF4-FFF2-40B4-BE49-F238E27FC236}">
                <a16:creationId xmlns:a16="http://schemas.microsoft.com/office/drawing/2014/main" id="{7F3BB40B-28BE-5C81-72CA-20A209CE8119}"/>
              </a:ext>
            </a:extLst>
          </p:cNvPr>
          <p:cNvGrpSpPr/>
          <p:nvPr/>
        </p:nvGrpSpPr>
        <p:grpSpPr>
          <a:xfrm>
            <a:off x="4345891" y="4663958"/>
            <a:ext cx="1802878" cy="288481"/>
            <a:chOff x="4226532" y="4703714"/>
            <a:chExt cx="1802878" cy="288481"/>
          </a:xfrm>
          <a:noFill/>
        </p:grpSpPr>
        <p:sp>
          <p:nvSpPr>
            <p:cNvPr id="1686" name="Freeform 1685">
              <a:extLst>
                <a:ext uri="{FF2B5EF4-FFF2-40B4-BE49-F238E27FC236}">
                  <a16:creationId xmlns:a16="http://schemas.microsoft.com/office/drawing/2014/main" id="{9B825EE4-399A-708F-812E-5BE96357748C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0 w 288460"/>
                <a:gd name="connsiteY0" fmla="*/ 0 h 1803007"/>
                <a:gd name="connsiteX1" fmla="*/ 288461 w 288460"/>
                <a:gd name="connsiteY1" fmla="*/ 0 h 1803007"/>
                <a:gd name="connsiteX2" fmla="*/ 288461 w 288460"/>
                <a:gd name="connsiteY2" fmla="*/ 1803007 h 1803007"/>
                <a:gd name="connsiteX3" fmla="*/ 0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0" y="0"/>
                  </a:moveTo>
                  <a:lnTo>
                    <a:pt x="288461" y="0"/>
                  </a:lnTo>
                  <a:lnTo>
                    <a:pt x="288461" y="1803007"/>
                  </a:lnTo>
                  <a:lnTo>
                    <a:pt x="0" y="1803007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7" name="Freeform 1686">
              <a:extLst>
                <a:ext uri="{FF2B5EF4-FFF2-40B4-BE49-F238E27FC236}">
                  <a16:creationId xmlns:a16="http://schemas.microsoft.com/office/drawing/2014/main" id="{1636474E-15B4-B8D2-7187-2498F2DC92D4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288461 w 288460"/>
                <a:gd name="connsiteY0" fmla="*/ 0 h 1803007"/>
                <a:gd name="connsiteX1" fmla="*/ 0 w 288460"/>
                <a:gd name="connsiteY1" fmla="*/ 0 h 1803007"/>
                <a:gd name="connsiteX2" fmla="*/ 0 w 288460"/>
                <a:gd name="connsiteY2" fmla="*/ 1803007 h 1803007"/>
                <a:gd name="connsiteX3" fmla="*/ 288461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288461" y="0"/>
                  </a:moveTo>
                  <a:lnTo>
                    <a:pt x="0" y="0"/>
                  </a:lnTo>
                  <a:lnTo>
                    <a:pt x="0" y="1803007"/>
                  </a:lnTo>
                  <a:lnTo>
                    <a:pt x="288461" y="1803007"/>
                  </a:lnTo>
                </a:path>
              </a:pathLst>
            </a:custGeom>
            <a:noFill/>
            <a:ln w="3603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8" name="Graphic 1655">
            <a:extLst>
              <a:ext uri="{FF2B5EF4-FFF2-40B4-BE49-F238E27FC236}">
                <a16:creationId xmlns:a16="http://schemas.microsoft.com/office/drawing/2014/main" id="{577E1B37-C15D-E151-348C-7A2808AF90A3}"/>
              </a:ext>
            </a:extLst>
          </p:cNvPr>
          <p:cNvGrpSpPr/>
          <p:nvPr/>
        </p:nvGrpSpPr>
        <p:grpSpPr>
          <a:xfrm>
            <a:off x="4706467" y="4826228"/>
            <a:ext cx="1081727" cy="540902"/>
            <a:chOff x="4587108" y="4865984"/>
            <a:chExt cx="1081727" cy="540902"/>
          </a:xfrm>
          <a:noFill/>
        </p:grpSpPr>
        <p:sp>
          <p:nvSpPr>
            <p:cNvPr id="1689" name="Freeform 1688">
              <a:extLst>
                <a:ext uri="{FF2B5EF4-FFF2-40B4-BE49-F238E27FC236}">
                  <a16:creationId xmlns:a16="http://schemas.microsoft.com/office/drawing/2014/main" id="{C7DE45E7-0995-F884-D125-3A22F39407B1}"/>
                </a:ext>
              </a:extLst>
            </p:cNvPr>
            <p:cNvSpPr/>
            <p:nvPr/>
          </p:nvSpPr>
          <p:spPr>
            <a:xfrm>
              <a:off x="4587108" y="4865984"/>
              <a:ext cx="1081727" cy="540902"/>
            </a:xfrm>
            <a:custGeom>
              <a:avLst/>
              <a:gdLst>
                <a:gd name="connsiteX0" fmla="*/ 0 w 1081727"/>
                <a:gd name="connsiteY0" fmla="*/ 0 h 540902"/>
                <a:gd name="connsiteX1" fmla="*/ 1081727 w 1081727"/>
                <a:gd name="connsiteY1" fmla="*/ 0 h 540902"/>
                <a:gd name="connsiteX2" fmla="*/ 1081727 w 1081727"/>
                <a:gd name="connsiteY2" fmla="*/ 540902 h 540902"/>
                <a:gd name="connsiteX3" fmla="*/ 0 w 1081727"/>
                <a:gd name="connsiteY3" fmla="*/ 540902 h 54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727" h="540902">
                  <a:moveTo>
                    <a:pt x="0" y="0"/>
                  </a:moveTo>
                  <a:lnTo>
                    <a:pt x="1081727" y="0"/>
                  </a:lnTo>
                  <a:lnTo>
                    <a:pt x="1081727" y="540902"/>
                  </a:lnTo>
                  <a:lnTo>
                    <a:pt x="0" y="540902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0" name="Picture 1689">
              <a:extLst>
                <a:ext uri="{FF2B5EF4-FFF2-40B4-BE49-F238E27FC236}">
                  <a16:creationId xmlns:a16="http://schemas.microsoft.com/office/drawing/2014/main" id="{0A30DB0D-08F1-31F6-A498-3E13F999B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6122" y="5019240"/>
              <a:ext cx="1045669" cy="283973"/>
            </a:xfrm>
            <a:custGeom>
              <a:avLst/>
              <a:gdLst>
                <a:gd name="connsiteX0" fmla="*/ -1 w 1045669"/>
                <a:gd name="connsiteY0" fmla="*/ -1 h 283973"/>
                <a:gd name="connsiteX1" fmla="*/ 1045669 w 1045669"/>
                <a:gd name="connsiteY1" fmla="*/ -1 h 283973"/>
                <a:gd name="connsiteX2" fmla="*/ 1045669 w 1045669"/>
                <a:gd name="connsiteY2" fmla="*/ 283973 h 283973"/>
                <a:gd name="connsiteX3" fmla="*/ -1 w 1045669"/>
                <a:gd name="connsiteY3" fmla="*/ 283973 h 28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69" h="283973">
                  <a:moveTo>
                    <a:pt x="-1" y="-1"/>
                  </a:moveTo>
                  <a:lnTo>
                    <a:pt x="1045669" y="-1"/>
                  </a:lnTo>
                  <a:lnTo>
                    <a:pt x="1045669" y="283973"/>
                  </a:lnTo>
                  <a:lnTo>
                    <a:pt x="-1" y="283973"/>
                  </a:lnTo>
                  <a:close/>
                </a:path>
              </a:pathLst>
            </a:custGeom>
          </p:spPr>
        </p:pic>
      </p:grpSp>
      <p:grpSp>
        <p:nvGrpSpPr>
          <p:cNvPr id="1691" name="Graphic 1655">
            <a:extLst>
              <a:ext uri="{FF2B5EF4-FFF2-40B4-BE49-F238E27FC236}">
                <a16:creationId xmlns:a16="http://schemas.microsoft.com/office/drawing/2014/main" id="{F457AB73-6DB0-1BAF-5640-273A67F09849}"/>
              </a:ext>
            </a:extLst>
          </p:cNvPr>
          <p:cNvGrpSpPr/>
          <p:nvPr/>
        </p:nvGrpSpPr>
        <p:grpSpPr>
          <a:xfrm>
            <a:off x="1919217" y="3746587"/>
            <a:ext cx="126201" cy="1422212"/>
            <a:chOff x="1799858" y="3786343"/>
            <a:chExt cx="126201" cy="1422212"/>
          </a:xfrm>
        </p:grpSpPr>
        <p:sp>
          <p:nvSpPr>
            <p:cNvPr id="1692" name="Freeform 1691">
              <a:extLst>
                <a:ext uri="{FF2B5EF4-FFF2-40B4-BE49-F238E27FC236}">
                  <a16:creationId xmlns:a16="http://schemas.microsoft.com/office/drawing/2014/main" id="{89BFE7E4-1E51-8977-C210-4D8D6CE821C9}"/>
                </a:ext>
              </a:extLst>
            </p:cNvPr>
            <p:cNvSpPr/>
            <p:nvPr/>
          </p:nvSpPr>
          <p:spPr>
            <a:xfrm>
              <a:off x="1846733" y="3912554"/>
              <a:ext cx="16225" cy="1296001"/>
            </a:xfrm>
            <a:custGeom>
              <a:avLst/>
              <a:gdLst>
                <a:gd name="connsiteX0" fmla="*/ 0 w 16225"/>
                <a:gd name="connsiteY0" fmla="*/ 1296002 h 1296001"/>
                <a:gd name="connsiteX1" fmla="*/ 16226 w 16225"/>
                <a:gd name="connsiteY1" fmla="*/ 0 h 12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5" h="1296001">
                  <a:moveTo>
                    <a:pt x="0" y="1296002"/>
                  </a:moveTo>
                  <a:lnTo>
                    <a:pt x="16226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3" name="Freeform 1692">
              <a:extLst>
                <a:ext uri="{FF2B5EF4-FFF2-40B4-BE49-F238E27FC236}">
                  <a16:creationId xmlns:a16="http://schemas.microsoft.com/office/drawing/2014/main" id="{18FBC76E-2DB4-4BCA-8432-D48507CCDB58}"/>
                </a:ext>
              </a:extLst>
            </p:cNvPr>
            <p:cNvSpPr/>
            <p:nvPr/>
          </p:nvSpPr>
          <p:spPr>
            <a:xfrm>
              <a:off x="1799858" y="3786343"/>
              <a:ext cx="126201" cy="126931"/>
            </a:xfrm>
            <a:custGeom>
              <a:avLst/>
              <a:gdLst>
                <a:gd name="connsiteX0" fmla="*/ 64723 w 126201"/>
                <a:gd name="connsiteY0" fmla="*/ 0 h 126931"/>
                <a:gd name="connsiteX1" fmla="*/ 126201 w 126201"/>
                <a:gd name="connsiteY1" fmla="*/ 126932 h 126931"/>
                <a:gd name="connsiteX2" fmla="*/ 0 w 126201"/>
                <a:gd name="connsiteY2" fmla="*/ 125309 h 12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931">
                  <a:moveTo>
                    <a:pt x="64723" y="0"/>
                  </a:moveTo>
                  <a:lnTo>
                    <a:pt x="126201" y="126932"/>
                  </a:lnTo>
                  <a:lnTo>
                    <a:pt x="0" y="125309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4" name="Graphic 1655">
            <a:extLst>
              <a:ext uri="{FF2B5EF4-FFF2-40B4-BE49-F238E27FC236}">
                <a16:creationId xmlns:a16="http://schemas.microsoft.com/office/drawing/2014/main" id="{3E92C41E-2645-93D5-EC1E-F253C9A1E421}"/>
              </a:ext>
            </a:extLst>
          </p:cNvPr>
          <p:cNvGrpSpPr/>
          <p:nvPr/>
        </p:nvGrpSpPr>
        <p:grpSpPr>
          <a:xfrm>
            <a:off x="884365" y="4267296"/>
            <a:ext cx="2163454" cy="901503"/>
            <a:chOff x="765006" y="4307052"/>
            <a:chExt cx="2163454" cy="901503"/>
          </a:xfrm>
          <a:solidFill>
            <a:srgbClr val="E1D5E7"/>
          </a:solidFill>
        </p:grpSpPr>
        <p:sp>
          <p:nvSpPr>
            <p:cNvPr id="1695" name="Freeform 1694">
              <a:extLst>
                <a:ext uri="{FF2B5EF4-FFF2-40B4-BE49-F238E27FC236}">
                  <a16:creationId xmlns:a16="http://schemas.microsoft.com/office/drawing/2014/main" id="{BC258C5E-2D0B-5294-DBBF-956EAEEB1C12}"/>
                </a:ext>
              </a:extLst>
            </p:cNvPr>
            <p:cNvSpPr/>
            <p:nvPr/>
          </p:nvSpPr>
          <p:spPr>
            <a:xfrm>
              <a:off x="765006" y="4307052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6" name="Picture 1695">
              <a:extLst>
                <a:ext uri="{FF2B5EF4-FFF2-40B4-BE49-F238E27FC236}">
                  <a16:creationId xmlns:a16="http://schemas.microsoft.com/office/drawing/2014/main" id="{A321F77D-8CD1-50A0-41D2-6FF3DB01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020" y="4397202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697" name="Graphic 1655">
            <a:extLst>
              <a:ext uri="{FF2B5EF4-FFF2-40B4-BE49-F238E27FC236}">
                <a16:creationId xmlns:a16="http://schemas.microsoft.com/office/drawing/2014/main" id="{0BCA9B27-49D4-F101-9CEF-8894220242D6}"/>
              </a:ext>
            </a:extLst>
          </p:cNvPr>
          <p:cNvGrpSpPr/>
          <p:nvPr/>
        </p:nvGrpSpPr>
        <p:grpSpPr>
          <a:xfrm>
            <a:off x="7212468" y="1905356"/>
            <a:ext cx="526801" cy="544508"/>
            <a:chOff x="7093109" y="1945112"/>
            <a:chExt cx="526801" cy="544508"/>
          </a:xfrm>
        </p:grpSpPr>
        <p:sp>
          <p:nvSpPr>
            <p:cNvPr id="1698" name="Freeform 1697">
              <a:extLst>
                <a:ext uri="{FF2B5EF4-FFF2-40B4-BE49-F238E27FC236}">
                  <a16:creationId xmlns:a16="http://schemas.microsoft.com/office/drawing/2014/main" id="{218EBA43-C585-A2D7-6258-8D682C9EA684}"/>
                </a:ext>
              </a:extLst>
            </p:cNvPr>
            <p:cNvSpPr/>
            <p:nvPr/>
          </p:nvSpPr>
          <p:spPr>
            <a:xfrm>
              <a:off x="7093109" y="1945112"/>
              <a:ext cx="439000" cy="453816"/>
            </a:xfrm>
            <a:custGeom>
              <a:avLst/>
              <a:gdLst>
                <a:gd name="connsiteX0" fmla="*/ 0 w 439000"/>
                <a:gd name="connsiteY0" fmla="*/ 0 h 453816"/>
                <a:gd name="connsiteX1" fmla="*/ 439001 w 439000"/>
                <a:gd name="connsiteY1" fmla="*/ 453817 h 4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000" h="453816">
                  <a:moveTo>
                    <a:pt x="0" y="0"/>
                  </a:moveTo>
                  <a:lnTo>
                    <a:pt x="439001" y="453817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9" name="Freeform 1698">
              <a:extLst>
                <a:ext uri="{FF2B5EF4-FFF2-40B4-BE49-F238E27FC236}">
                  <a16:creationId xmlns:a16="http://schemas.microsoft.com/office/drawing/2014/main" id="{A013D48D-D98D-3D03-B3C6-453AECE61285}"/>
                </a:ext>
              </a:extLst>
            </p:cNvPr>
            <p:cNvSpPr/>
            <p:nvPr/>
          </p:nvSpPr>
          <p:spPr>
            <a:xfrm>
              <a:off x="7486857" y="2354936"/>
              <a:ext cx="133052" cy="134684"/>
            </a:xfrm>
            <a:custGeom>
              <a:avLst/>
              <a:gdLst>
                <a:gd name="connsiteX0" fmla="*/ 133053 w 133052"/>
                <a:gd name="connsiteY0" fmla="*/ 134685 h 134684"/>
                <a:gd name="connsiteX1" fmla="*/ 0 w 133052"/>
                <a:gd name="connsiteY1" fmla="*/ 87806 h 134684"/>
                <a:gd name="connsiteX2" fmla="*/ 90685 w 133052"/>
                <a:gd name="connsiteY2" fmla="*/ 0 h 13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52" h="134684">
                  <a:moveTo>
                    <a:pt x="133053" y="134685"/>
                  </a:moveTo>
                  <a:lnTo>
                    <a:pt x="0" y="87806"/>
                  </a:lnTo>
                  <a:lnTo>
                    <a:pt x="9068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0" name="Graphic 1655">
            <a:extLst>
              <a:ext uri="{FF2B5EF4-FFF2-40B4-BE49-F238E27FC236}">
                <a16:creationId xmlns:a16="http://schemas.microsoft.com/office/drawing/2014/main" id="{6378F140-A076-0468-6A30-BB11EB77AC10}"/>
              </a:ext>
            </a:extLst>
          </p:cNvPr>
          <p:cNvGrpSpPr/>
          <p:nvPr/>
        </p:nvGrpSpPr>
        <p:grpSpPr>
          <a:xfrm>
            <a:off x="6130741" y="1003853"/>
            <a:ext cx="2163454" cy="901503"/>
            <a:chOff x="6011382" y="1043609"/>
            <a:chExt cx="2163454" cy="901503"/>
          </a:xfrm>
          <a:solidFill>
            <a:srgbClr val="E1D5E7"/>
          </a:solidFill>
        </p:grpSpPr>
        <p:sp>
          <p:nvSpPr>
            <p:cNvPr id="1701" name="Freeform 1700">
              <a:extLst>
                <a:ext uri="{FF2B5EF4-FFF2-40B4-BE49-F238E27FC236}">
                  <a16:creationId xmlns:a16="http://schemas.microsoft.com/office/drawing/2014/main" id="{CA0202F6-7FA7-0857-B20E-5EA1C8FE3D1C}"/>
                </a:ext>
              </a:extLst>
            </p:cNvPr>
            <p:cNvSpPr/>
            <p:nvPr/>
          </p:nvSpPr>
          <p:spPr>
            <a:xfrm>
              <a:off x="6011382" y="1043609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2" name="Picture 1701">
              <a:extLst>
                <a:ext uri="{FF2B5EF4-FFF2-40B4-BE49-F238E27FC236}">
                  <a16:creationId xmlns:a16="http://schemas.microsoft.com/office/drawing/2014/main" id="{EDE12D9D-DB8A-E4E3-0656-5F5AEBF44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396" y="1133759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703" name="Graphic 1655">
            <a:extLst>
              <a:ext uri="{FF2B5EF4-FFF2-40B4-BE49-F238E27FC236}">
                <a16:creationId xmlns:a16="http://schemas.microsoft.com/office/drawing/2014/main" id="{5F02B2A5-FB00-AA17-B673-A3E3E59850D5}"/>
              </a:ext>
            </a:extLst>
          </p:cNvPr>
          <p:cNvGrpSpPr/>
          <p:nvPr/>
        </p:nvGrpSpPr>
        <p:grpSpPr>
          <a:xfrm>
            <a:off x="8411382" y="3005191"/>
            <a:ext cx="126201" cy="701009"/>
            <a:chOff x="8292023" y="3044947"/>
            <a:chExt cx="126201" cy="701009"/>
          </a:xfrm>
        </p:grpSpPr>
        <p:sp>
          <p:nvSpPr>
            <p:cNvPr id="1704" name="Freeform 1703">
              <a:extLst>
                <a:ext uri="{FF2B5EF4-FFF2-40B4-BE49-F238E27FC236}">
                  <a16:creationId xmlns:a16="http://schemas.microsoft.com/office/drawing/2014/main" id="{8AA6CECD-9ABD-863C-F11C-A1878C534832}"/>
                </a:ext>
              </a:extLst>
            </p:cNvPr>
            <p:cNvSpPr/>
            <p:nvPr/>
          </p:nvSpPr>
          <p:spPr>
            <a:xfrm>
              <a:off x="8355123" y="3044947"/>
              <a:ext cx="18028" cy="574798"/>
            </a:xfrm>
            <a:custGeom>
              <a:avLst/>
              <a:gdLst>
                <a:gd name="connsiteX0" fmla="*/ 0 w 18028"/>
                <a:gd name="connsiteY0" fmla="*/ 0 h 574798"/>
                <a:gd name="connsiteX1" fmla="*/ 0 w 18028"/>
                <a:gd name="connsiteY1" fmla="*/ 574799 h 57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28" h="574798">
                  <a:moveTo>
                    <a:pt x="0" y="0"/>
                  </a:moveTo>
                  <a:lnTo>
                    <a:pt x="0" y="5747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5" name="Freeform 1704">
              <a:extLst>
                <a:ext uri="{FF2B5EF4-FFF2-40B4-BE49-F238E27FC236}">
                  <a16:creationId xmlns:a16="http://schemas.microsoft.com/office/drawing/2014/main" id="{E33F8ABF-16C0-34CC-1A98-57FBB40EF9D2}"/>
                </a:ext>
              </a:extLst>
            </p:cNvPr>
            <p:cNvSpPr/>
            <p:nvPr/>
          </p:nvSpPr>
          <p:spPr>
            <a:xfrm>
              <a:off x="8292023" y="3619746"/>
              <a:ext cx="126201" cy="126210"/>
            </a:xfrm>
            <a:custGeom>
              <a:avLst/>
              <a:gdLst>
                <a:gd name="connsiteX0" fmla="*/ 63101 w 126201"/>
                <a:gd name="connsiteY0" fmla="*/ 126211 h 126210"/>
                <a:gd name="connsiteX1" fmla="*/ 0 w 126201"/>
                <a:gd name="connsiteY1" fmla="*/ 0 h 126210"/>
                <a:gd name="connsiteX2" fmla="*/ 126201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63101" y="126211"/>
                  </a:moveTo>
                  <a:lnTo>
                    <a:pt x="0" y="0"/>
                  </a:lnTo>
                  <a:lnTo>
                    <a:pt x="12620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6" name="Graphic 1655">
            <a:extLst>
              <a:ext uri="{FF2B5EF4-FFF2-40B4-BE49-F238E27FC236}">
                <a16:creationId xmlns:a16="http://schemas.microsoft.com/office/drawing/2014/main" id="{FD4E7F11-6018-C99F-2D63-2226FFAA6D30}"/>
              </a:ext>
            </a:extLst>
          </p:cNvPr>
          <p:cNvGrpSpPr/>
          <p:nvPr/>
        </p:nvGrpSpPr>
        <p:grpSpPr>
          <a:xfrm>
            <a:off x="7753331" y="2283988"/>
            <a:ext cx="1442302" cy="721202"/>
            <a:chOff x="7633972" y="2323744"/>
            <a:chExt cx="1442302" cy="721202"/>
          </a:xfrm>
          <a:solidFill>
            <a:srgbClr val="DAE8FC"/>
          </a:solidFill>
        </p:grpSpPr>
        <p:sp>
          <p:nvSpPr>
            <p:cNvPr id="1707" name="Freeform 1706">
              <a:extLst>
                <a:ext uri="{FF2B5EF4-FFF2-40B4-BE49-F238E27FC236}">
                  <a16:creationId xmlns:a16="http://schemas.microsoft.com/office/drawing/2014/main" id="{37B5FE81-42ED-4C15-583B-DF6743B24DA3}"/>
                </a:ext>
              </a:extLst>
            </p:cNvPr>
            <p:cNvSpPr/>
            <p:nvPr/>
          </p:nvSpPr>
          <p:spPr>
            <a:xfrm>
              <a:off x="7633972" y="2323744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8" name="Picture 1707">
              <a:extLst>
                <a:ext uri="{FF2B5EF4-FFF2-40B4-BE49-F238E27FC236}">
                  <a16:creationId xmlns:a16="http://schemas.microsoft.com/office/drawing/2014/main" id="{E3D18966-0256-1AC3-76EC-0AC3E64D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2986" y="2422909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709" name="Graphic 1655">
            <a:extLst>
              <a:ext uri="{FF2B5EF4-FFF2-40B4-BE49-F238E27FC236}">
                <a16:creationId xmlns:a16="http://schemas.microsoft.com/office/drawing/2014/main" id="{2CB01743-42C8-B085-F9DF-3641A538E52C}"/>
              </a:ext>
            </a:extLst>
          </p:cNvPr>
          <p:cNvGrpSpPr/>
          <p:nvPr/>
        </p:nvGrpSpPr>
        <p:grpSpPr>
          <a:xfrm>
            <a:off x="7753331" y="3726394"/>
            <a:ext cx="1442302" cy="1442405"/>
            <a:chOff x="7633972" y="3766150"/>
            <a:chExt cx="1442302" cy="1442405"/>
          </a:xfrm>
          <a:solidFill>
            <a:srgbClr val="D5E8D4"/>
          </a:solidFill>
        </p:grpSpPr>
        <p:sp>
          <p:nvSpPr>
            <p:cNvPr id="1710" name="Freeform 1709">
              <a:extLst>
                <a:ext uri="{FF2B5EF4-FFF2-40B4-BE49-F238E27FC236}">
                  <a16:creationId xmlns:a16="http://schemas.microsoft.com/office/drawing/2014/main" id="{A5490CE6-AF7A-12CD-1930-FDDD480B364E}"/>
                </a:ext>
              </a:extLst>
            </p:cNvPr>
            <p:cNvSpPr/>
            <p:nvPr/>
          </p:nvSpPr>
          <p:spPr>
            <a:xfrm>
              <a:off x="7633972" y="3766150"/>
              <a:ext cx="1442302" cy="1442405"/>
            </a:xfrm>
            <a:custGeom>
              <a:avLst/>
              <a:gdLst>
                <a:gd name="connsiteX0" fmla="*/ 721151 w 1442302"/>
                <a:gd name="connsiteY0" fmla="*/ 0 h 1442405"/>
                <a:gd name="connsiteX1" fmla="*/ 1442303 w 1442302"/>
                <a:gd name="connsiteY1" fmla="*/ 721203 h 1442405"/>
                <a:gd name="connsiteX2" fmla="*/ 721151 w 1442302"/>
                <a:gd name="connsiteY2" fmla="*/ 1442406 h 1442405"/>
                <a:gd name="connsiteX3" fmla="*/ 0 w 1442302"/>
                <a:gd name="connsiteY3" fmla="*/ 721203 h 14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302" h="1442405">
                  <a:moveTo>
                    <a:pt x="721151" y="0"/>
                  </a:moveTo>
                  <a:lnTo>
                    <a:pt x="1442303" y="721203"/>
                  </a:lnTo>
                  <a:lnTo>
                    <a:pt x="721151" y="1442406"/>
                  </a:lnTo>
                  <a:lnTo>
                    <a:pt x="0" y="721203"/>
                  </a:lnTo>
                  <a:close/>
                </a:path>
              </a:pathLst>
            </a:custGeom>
            <a:solidFill>
              <a:srgbClr val="D5E8D4"/>
            </a:solidFill>
            <a:ln w="18019" cap="flat">
              <a:solidFill>
                <a:srgbClr val="82B3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1" name="Picture 1710">
              <a:extLst>
                <a:ext uri="{FF2B5EF4-FFF2-40B4-BE49-F238E27FC236}">
                  <a16:creationId xmlns:a16="http://schemas.microsoft.com/office/drawing/2014/main" id="{9C4440BC-92C9-3818-A80D-A686EE577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2986" y="4252962"/>
              <a:ext cx="1406245" cy="518364"/>
            </a:xfrm>
            <a:custGeom>
              <a:avLst/>
              <a:gdLst>
                <a:gd name="connsiteX0" fmla="*/ -1 w 1406245"/>
                <a:gd name="connsiteY0" fmla="*/ -1 h 518364"/>
                <a:gd name="connsiteX1" fmla="*/ 1406245 w 1406245"/>
                <a:gd name="connsiteY1" fmla="*/ -1 h 518364"/>
                <a:gd name="connsiteX2" fmla="*/ 1406245 w 1406245"/>
                <a:gd name="connsiteY2" fmla="*/ 518364 h 518364"/>
                <a:gd name="connsiteX3" fmla="*/ -1 w 1406245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18364">
                  <a:moveTo>
                    <a:pt x="-1" y="-1"/>
                  </a:moveTo>
                  <a:lnTo>
                    <a:pt x="1406245" y="-1"/>
                  </a:lnTo>
                  <a:lnTo>
                    <a:pt x="1406245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12" name="Graphic 1655">
            <a:extLst>
              <a:ext uri="{FF2B5EF4-FFF2-40B4-BE49-F238E27FC236}">
                <a16:creationId xmlns:a16="http://schemas.microsoft.com/office/drawing/2014/main" id="{1757D62F-A90F-2204-86DB-B723D8073A54}"/>
              </a:ext>
            </a:extLst>
          </p:cNvPr>
          <p:cNvGrpSpPr/>
          <p:nvPr/>
        </p:nvGrpSpPr>
        <p:grpSpPr>
          <a:xfrm>
            <a:off x="3074862" y="2644589"/>
            <a:ext cx="1795306" cy="1250565"/>
            <a:chOff x="2955503" y="2684345"/>
            <a:chExt cx="1795306" cy="1250565"/>
          </a:xfrm>
        </p:grpSpPr>
        <p:sp>
          <p:nvSpPr>
            <p:cNvPr id="1713" name="Freeform 1712">
              <a:extLst>
                <a:ext uri="{FF2B5EF4-FFF2-40B4-BE49-F238E27FC236}">
                  <a16:creationId xmlns:a16="http://schemas.microsoft.com/office/drawing/2014/main" id="{840E20EE-63FB-4DB8-D5DC-5DA1FEDDD687}"/>
                </a:ext>
              </a:extLst>
            </p:cNvPr>
            <p:cNvSpPr/>
            <p:nvPr/>
          </p:nvSpPr>
          <p:spPr>
            <a:xfrm>
              <a:off x="2955503" y="2684345"/>
              <a:ext cx="1691820" cy="1178445"/>
            </a:xfrm>
            <a:custGeom>
              <a:avLst/>
              <a:gdLst>
                <a:gd name="connsiteX0" fmla="*/ 0 w 1691820"/>
                <a:gd name="connsiteY0" fmla="*/ 0 h 1178445"/>
                <a:gd name="connsiteX1" fmla="*/ 1691821 w 1691820"/>
                <a:gd name="connsiteY1" fmla="*/ 1178446 h 117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1820" h="1178445">
                  <a:moveTo>
                    <a:pt x="0" y="0"/>
                  </a:moveTo>
                  <a:lnTo>
                    <a:pt x="1691821" y="117844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4" name="Freeform 1713">
              <a:extLst>
                <a:ext uri="{FF2B5EF4-FFF2-40B4-BE49-F238E27FC236}">
                  <a16:creationId xmlns:a16="http://schemas.microsoft.com/office/drawing/2014/main" id="{CE37E5B9-6168-29B7-8164-4561A06577E3}"/>
                </a:ext>
              </a:extLst>
            </p:cNvPr>
            <p:cNvSpPr/>
            <p:nvPr/>
          </p:nvSpPr>
          <p:spPr>
            <a:xfrm>
              <a:off x="4611266" y="3811045"/>
              <a:ext cx="139542" cy="123866"/>
            </a:xfrm>
            <a:custGeom>
              <a:avLst/>
              <a:gdLst>
                <a:gd name="connsiteX0" fmla="*/ 139543 w 139542"/>
                <a:gd name="connsiteY0" fmla="*/ 123867 h 123866"/>
                <a:gd name="connsiteX1" fmla="*/ 0 w 139542"/>
                <a:gd name="connsiteY1" fmla="*/ 103492 h 123866"/>
                <a:gd name="connsiteX2" fmla="*/ 72115 w 139542"/>
                <a:gd name="connsiteY2" fmla="*/ 0 h 1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42" h="123866">
                  <a:moveTo>
                    <a:pt x="139543" y="123867"/>
                  </a:moveTo>
                  <a:lnTo>
                    <a:pt x="0" y="103492"/>
                  </a:lnTo>
                  <a:lnTo>
                    <a:pt x="7211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5" name="Graphic 1655">
            <a:extLst>
              <a:ext uri="{FF2B5EF4-FFF2-40B4-BE49-F238E27FC236}">
                <a16:creationId xmlns:a16="http://schemas.microsoft.com/office/drawing/2014/main" id="{C343294D-3214-ABCC-B0B8-918BC810C422}"/>
              </a:ext>
            </a:extLst>
          </p:cNvPr>
          <p:cNvGrpSpPr/>
          <p:nvPr/>
        </p:nvGrpSpPr>
        <p:grpSpPr>
          <a:xfrm>
            <a:off x="3805027" y="2193837"/>
            <a:ext cx="684192" cy="262337"/>
            <a:chOff x="3685668" y="2233593"/>
            <a:chExt cx="684192" cy="262337"/>
          </a:xfrm>
        </p:grpSpPr>
        <p:sp>
          <p:nvSpPr>
            <p:cNvPr id="1716" name="Freeform 1715">
              <a:extLst>
                <a:ext uri="{FF2B5EF4-FFF2-40B4-BE49-F238E27FC236}">
                  <a16:creationId xmlns:a16="http://schemas.microsoft.com/office/drawing/2014/main" id="{A8C180FD-B059-C24C-EC07-0D6A640FF456}"/>
                </a:ext>
              </a:extLst>
            </p:cNvPr>
            <p:cNvSpPr/>
            <p:nvPr/>
          </p:nvSpPr>
          <p:spPr>
            <a:xfrm>
              <a:off x="3685668" y="2233593"/>
              <a:ext cx="565382" cy="203018"/>
            </a:xfrm>
            <a:custGeom>
              <a:avLst/>
              <a:gdLst>
                <a:gd name="connsiteX0" fmla="*/ 0 w 565382"/>
                <a:gd name="connsiteY0" fmla="*/ 0 h 203018"/>
                <a:gd name="connsiteX1" fmla="*/ 565383 w 565382"/>
                <a:gd name="connsiteY1" fmla="*/ 203019 h 2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5382" h="203018">
                  <a:moveTo>
                    <a:pt x="0" y="0"/>
                  </a:moveTo>
                  <a:lnTo>
                    <a:pt x="565383" y="20301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7" name="Freeform 1716">
              <a:extLst>
                <a:ext uri="{FF2B5EF4-FFF2-40B4-BE49-F238E27FC236}">
                  <a16:creationId xmlns:a16="http://schemas.microsoft.com/office/drawing/2014/main" id="{809449F2-AFAF-B6B1-E623-43851C63A317}"/>
                </a:ext>
              </a:extLst>
            </p:cNvPr>
            <p:cNvSpPr/>
            <p:nvPr/>
          </p:nvSpPr>
          <p:spPr>
            <a:xfrm>
              <a:off x="4229777" y="2377113"/>
              <a:ext cx="140083" cy="118818"/>
            </a:xfrm>
            <a:custGeom>
              <a:avLst/>
              <a:gdLst>
                <a:gd name="connsiteX0" fmla="*/ 140084 w 140083"/>
                <a:gd name="connsiteY0" fmla="*/ 102050 h 118818"/>
                <a:gd name="connsiteX1" fmla="*/ 0 w 140083"/>
                <a:gd name="connsiteY1" fmla="*/ 118818 h 118818"/>
                <a:gd name="connsiteX2" fmla="*/ 42548 w 140083"/>
                <a:gd name="connsiteY2" fmla="*/ 0 h 1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83" h="118818">
                  <a:moveTo>
                    <a:pt x="140084" y="102050"/>
                  </a:moveTo>
                  <a:lnTo>
                    <a:pt x="0" y="118818"/>
                  </a:lnTo>
                  <a:lnTo>
                    <a:pt x="4254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8" name="Graphic 1655">
            <a:extLst>
              <a:ext uri="{FF2B5EF4-FFF2-40B4-BE49-F238E27FC236}">
                <a16:creationId xmlns:a16="http://schemas.microsoft.com/office/drawing/2014/main" id="{BF748E0F-CE16-6551-F736-1F1FEE86C797}"/>
              </a:ext>
            </a:extLst>
          </p:cNvPr>
          <p:cNvGrpSpPr/>
          <p:nvPr/>
        </p:nvGrpSpPr>
        <p:grpSpPr>
          <a:xfrm>
            <a:off x="2344696" y="1743086"/>
            <a:ext cx="1460331" cy="901503"/>
            <a:chOff x="2225337" y="1782842"/>
            <a:chExt cx="1460331" cy="901503"/>
          </a:xfrm>
          <a:solidFill>
            <a:srgbClr val="FFF2CC"/>
          </a:solidFill>
        </p:grpSpPr>
        <p:sp>
          <p:nvSpPr>
            <p:cNvPr id="1719" name="Freeform 1718">
              <a:extLst>
                <a:ext uri="{FF2B5EF4-FFF2-40B4-BE49-F238E27FC236}">
                  <a16:creationId xmlns:a16="http://schemas.microsoft.com/office/drawing/2014/main" id="{6797B1CE-A54A-49C8-FDE1-8AE4263E6C17}"/>
                </a:ext>
              </a:extLst>
            </p:cNvPr>
            <p:cNvSpPr/>
            <p:nvPr/>
          </p:nvSpPr>
          <p:spPr>
            <a:xfrm>
              <a:off x="2225337" y="1782842"/>
              <a:ext cx="1460331" cy="901503"/>
            </a:xfrm>
            <a:custGeom>
              <a:avLst/>
              <a:gdLst>
                <a:gd name="connsiteX0" fmla="*/ 1460332 w 1460331"/>
                <a:gd name="connsiteY0" fmla="*/ 450752 h 901503"/>
                <a:gd name="connsiteX1" fmla="*/ 730166 w 1460331"/>
                <a:gd name="connsiteY1" fmla="*/ 901504 h 901503"/>
                <a:gd name="connsiteX2" fmla="*/ 0 w 1460331"/>
                <a:gd name="connsiteY2" fmla="*/ 450752 h 901503"/>
                <a:gd name="connsiteX3" fmla="*/ 730166 w 1460331"/>
                <a:gd name="connsiteY3" fmla="*/ 0 h 901503"/>
                <a:gd name="connsiteX4" fmla="*/ 1460332 w 1460331"/>
                <a:gd name="connsiteY4" fmla="*/ 450752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31" h="901503">
                  <a:moveTo>
                    <a:pt x="1460332" y="450752"/>
                  </a:moveTo>
                  <a:cubicBezTo>
                    <a:pt x="1460332" y="699695"/>
                    <a:pt x="1133425" y="901504"/>
                    <a:pt x="730166" y="901504"/>
                  </a:cubicBezTo>
                  <a:cubicBezTo>
                    <a:pt x="326906" y="901504"/>
                    <a:pt x="0" y="699695"/>
                    <a:pt x="0" y="450752"/>
                  </a:cubicBezTo>
                  <a:cubicBezTo>
                    <a:pt x="0" y="201809"/>
                    <a:pt x="326906" y="0"/>
                    <a:pt x="730166" y="0"/>
                  </a:cubicBezTo>
                  <a:cubicBezTo>
                    <a:pt x="1133425" y="0"/>
                    <a:pt x="1460332" y="201809"/>
                    <a:pt x="1460332" y="450752"/>
                  </a:cubicBezTo>
                  <a:close/>
                </a:path>
              </a:pathLst>
            </a:custGeom>
            <a:solidFill>
              <a:srgbClr val="FFF2CC"/>
            </a:solidFill>
            <a:ln w="18019" cap="flat">
              <a:solidFill>
                <a:srgbClr val="D6B6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0" name="Picture 1719">
              <a:extLst>
                <a:ext uri="{FF2B5EF4-FFF2-40B4-BE49-F238E27FC236}">
                  <a16:creationId xmlns:a16="http://schemas.microsoft.com/office/drawing/2014/main" id="{B5C66336-5D82-17EA-14AA-6DF4C9287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4351" y="1999202"/>
              <a:ext cx="1424273" cy="518364"/>
            </a:xfrm>
            <a:custGeom>
              <a:avLst/>
              <a:gdLst>
                <a:gd name="connsiteX0" fmla="*/ -1 w 1424273"/>
                <a:gd name="connsiteY0" fmla="*/ -1 h 518364"/>
                <a:gd name="connsiteX1" fmla="*/ 1424273 w 1424273"/>
                <a:gd name="connsiteY1" fmla="*/ -1 h 518364"/>
                <a:gd name="connsiteX2" fmla="*/ 1424273 w 1424273"/>
                <a:gd name="connsiteY2" fmla="*/ 518364 h 518364"/>
                <a:gd name="connsiteX3" fmla="*/ -1 w 1424273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4273" h="518364">
                  <a:moveTo>
                    <a:pt x="-1" y="-1"/>
                  </a:moveTo>
                  <a:lnTo>
                    <a:pt x="1424273" y="-1"/>
                  </a:lnTo>
                  <a:lnTo>
                    <a:pt x="1424273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21" name="Graphic 1655">
            <a:extLst>
              <a:ext uri="{FF2B5EF4-FFF2-40B4-BE49-F238E27FC236}">
                <a16:creationId xmlns:a16="http://schemas.microsoft.com/office/drawing/2014/main" id="{33EBDC88-15D6-1434-365F-6D6A0D0B76D9}"/>
              </a:ext>
            </a:extLst>
          </p:cNvPr>
          <p:cNvGrpSpPr/>
          <p:nvPr/>
        </p:nvGrpSpPr>
        <p:grpSpPr>
          <a:xfrm>
            <a:off x="4508150" y="2085657"/>
            <a:ext cx="1442302" cy="721202"/>
            <a:chOff x="4388791" y="2125413"/>
            <a:chExt cx="1442302" cy="721202"/>
          </a:xfrm>
          <a:solidFill>
            <a:srgbClr val="DAE8FC"/>
          </a:solidFill>
        </p:grpSpPr>
        <p:sp>
          <p:nvSpPr>
            <p:cNvPr id="1722" name="Freeform 1721">
              <a:extLst>
                <a:ext uri="{FF2B5EF4-FFF2-40B4-BE49-F238E27FC236}">
                  <a16:creationId xmlns:a16="http://schemas.microsoft.com/office/drawing/2014/main" id="{C41AF942-FBCE-2ADA-9D33-FD6248158247}"/>
                </a:ext>
              </a:extLst>
            </p:cNvPr>
            <p:cNvSpPr/>
            <p:nvPr/>
          </p:nvSpPr>
          <p:spPr>
            <a:xfrm>
              <a:off x="4388791" y="2125413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3" name="Picture 1722">
              <a:extLst>
                <a:ext uri="{FF2B5EF4-FFF2-40B4-BE49-F238E27FC236}">
                  <a16:creationId xmlns:a16="http://schemas.microsoft.com/office/drawing/2014/main" id="{F235CF8A-1420-56F8-5A52-C987452D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7805" y="2359804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724" name="Graphic 1655">
            <a:extLst>
              <a:ext uri="{FF2B5EF4-FFF2-40B4-BE49-F238E27FC236}">
                <a16:creationId xmlns:a16="http://schemas.microsoft.com/office/drawing/2014/main" id="{8B7C3FCC-3BBE-D417-0F10-C8EF3DF6F048}"/>
              </a:ext>
            </a:extLst>
          </p:cNvPr>
          <p:cNvGrpSpPr/>
          <p:nvPr/>
        </p:nvGrpSpPr>
        <p:grpSpPr>
          <a:xfrm>
            <a:off x="3083876" y="3005191"/>
            <a:ext cx="1442302" cy="721202"/>
            <a:chOff x="2964517" y="3044947"/>
            <a:chExt cx="1442302" cy="721202"/>
          </a:xfrm>
          <a:solidFill>
            <a:srgbClr val="DAE8FC"/>
          </a:solidFill>
        </p:grpSpPr>
        <p:sp>
          <p:nvSpPr>
            <p:cNvPr id="1725" name="Freeform 1724">
              <a:extLst>
                <a:ext uri="{FF2B5EF4-FFF2-40B4-BE49-F238E27FC236}">
                  <a16:creationId xmlns:a16="http://schemas.microsoft.com/office/drawing/2014/main" id="{E1DC4862-2DD2-9F87-C5E1-826B6E5C6B7F}"/>
                </a:ext>
              </a:extLst>
            </p:cNvPr>
            <p:cNvSpPr/>
            <p:nvPr/>
          </p:nvSpPr>
          <p:spPr>
            <a:xfrm>
              <a:off x="2964517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6" name="Picture 1725">
              <a:extLst>
                <a:ext uri="{FF2B5EF4-FFF2-40B4-BE49-F238E27FC236}">
                  <a16:creationId xmlns:a16="http://schemas.microsoft.com/office/drawing/2014/main" id="{A5FE19F1-A20F-A638-CBBE-6DA8AB513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3531" y="3279338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9400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24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50A7D-B6FE-0DA1-9260-E51A0B45B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raphic 1655">
            <a:extLst>
              <a:ext uri="{FF2B5EF4-FFF2-40B4-BE49-F238E27FC236}">
                <a16:creationId xmlns:a16="http://schemas.microsoft.com/office/drawing/2014/main" id="{A7857C2F-C2CA-DE18-E63B-C808220D723B}"/>
              </a:ext>
            </a:extLst>
          </p:cNvPr>
          <p:cNvGrpSpPr/>
          <p:nvPr/>
        </p:nvGrpSpPr>
        <p:grpSpPr>
          <a:xfrm>
            <a:off x="2705272" y="3302687"/>
            <a:ext cx="358412" cy="126210"/>
            <a:chOff x="2585913" y="3342443"/>
            <a:chExt cx="358412" cy="126210"/>
          </a:xfrm>
        </p:grpSpPr>
        <p:sp>
          <p:nvSpPr>
            <p:cNvPr id="1659" name="Freeform 1658">
              <a:extLst>
                <a:ext uri="{FF2B5EF4-FFF2-40B4-BE49-F238E27FC236}">
                  <a16:creationId xmlns:a16="http://schemas.microsoft.com/office/drawing/2014/main" id="{FFA73BD9-59E9-97F7-5866-9A0417947B0D}"/>
                </a:ext>
              </a:extLst>
            </p:cNvPr>
            <p:cNvSpPr/>
            <p:nvPr/>
          </p:nvSpPr>
          <p:spPr>
            <a:xfrm>
              <a:off x="2585913" y="3405548"/>
              <a:ext cx="232210" cy="18030"/>
            </a:xfrm>
            <a:custGeom>
              <a:avLst/>
              <a:gdLst>
                <a:gd name="connsiteX0" fmla="*/ 0 w 232210"/>
                <a:gd name="connsiteY0" fmla="*/ 0 h 18030"/>
                <a:gd name="connsiteX1" fmla="*/ 232211 w 232210"/>
                <a:gd name="connsiteY1" fmla="*/ 0 h 1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210" h="18030">
                  <a:moveTo>
                    <a:pt x="0" y="0"/>
                  </a:moveTo>
                  <a:lnTo>
                    <a:pt x="232211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0" name="Freeform 1659">
              <a:extLst>
                <a:ext uri="{FF2B5EF4-FFF2-40B4-BE49-F238E27FC236}">
                  <a16:creationId xmlns:a16="http://schemas.microsoft.com/office/drawing/2014/main" id="{8CA4E618-B640-4352-8F09-109E99C9F4D3}"/>
                </a:ext>
              </a:extLst>
            </p:cNvPr>
            <p:cNvSpPr/>
            <p:nvPr/>
          </p:nvSpPr>
          <p:spPr>
            <a:xfrm>
              <a:off x="2818123" y="3342443"/>
              <a:ext cx="126201" cy="126210"/>
            </a:xfrm>
            <a:custGeom>
              <a:avLst/>
              <a:gdLst>
                <a:gd name="connsiteX0" fmla="*/ 126201 w 126201"/>
                <a:gd name="connsiteY0" fmla="*/ 63105 h 126210"/>
                <a:gd name="connsiteX1" fmla="*/ 0 w 126201"/>
                <a:gd name="connsiteY1" fmla="*/ 126211 h 126210"/>
                <a:gd name="connsiteX2" fmla="*/ 0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126201" y="63105"/>
                  </a:moveTo>
                  <a:lnTo>
                    <a:pt x="0" y="126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21E443-F545-B709-B9D4-73D4C252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Theoretical uncertainties</a:t>
            </a:r>
          </a:p>
        </p:txBody>
      </p:sp>
      <p:grpSp>
        <p:nvGrpSpPr>
          <p:cNvPr id="1661" name="Graphic 1655">
            <a:extLst>
              <a:ext uri="{FF2B5EF4-FFF2-40B4-BE49-F238E27FC236}">
                <a16:creationId xmlns:a16="http://schemas.microsoft.com/office/drawing/2014/main" id="{24435734-5AA2-756A-0B4A-074F15757354}"/>
              </a:ext>
            </a:extLst>
          </p:cNvPr>
          <p:cNvGrpSpPr/>
          <p:nvPr/>
        </p:nvGrpSpPr>
        <p:grpSpPr>
          <a:xfrm>
            <a:off x="1262969" y="3005191"/>
            <a:ext cx="1442302" cy="721202"/>
            <a:chOff x="1143610" y="3044947"/>
            <a:chExt cx="1442302" cy="721202"/>
          </a:xfrm>
          <a:solidFill>
            <a:srgbClr val="DAE8FC"/>
          </a:solidFill>
        </p:grpSpPr>
        <p:sp>
          <p:nvSpPr>
            <p:cNvPr id="1662" name="Freeform 1661">
              <a:extLst>
                <a:ext uri="{FF2B5EF4-FFF2-40B4-BE49-F238E27FC236}">
                  <a16:creationId xmlns:a16="http://schemas.microsoft.com/office/drawing/2014/main" id="{75A9949E-A60C-EBC7-10A2-460363C9314B}"/>
                </a:ext>
              </a:extLst>
            </p:cNvPr>
            <p:cNvSpPr/>
            <p:nvPr/>
          </p:nvSpPr>
          <p:spPr>
            <a:xfrm>
              <a:off x="1143610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663" name="Picture 1662">
              <a:extLst>
                <a:ext uri="{FF2B5EF4-FFF2-40B4-BE49-F238E27FC236}">
                  <a16:creationId xmlns:a16="http://schemas.microsoft.com/office/drawing/2014/main" id="{398CA706-370D-658F-1864-E19D5964B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624" y="3144112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664" name="Graphic 1655">
            <a:extLst>
              <a:ext uri="{FF2B5EF4-FFF2-40B4-BE49-F238E27FC236}">
                <a16:creationId xmlns:a16="http://schemas.microsoft.com/office/drawing/2014/main" id="{12AA702C-D729-1DB5-E846-66B11F2FA8B5}"/>
              </a:ext>
            </a:extLst>
          </p:cNvPr>
          <p:cNvGrpSpPr/>
          <p:nvPr/>
        </p:nvGrpSpPr>
        <p:grpSpPr>
          <a:xfrm>
            <a:off x="4183632" y="2463748"/>
            <a:ext cx="314602" cy="559473"/>
            <a:chOff x="4064273" y="2503504"/>
            <a:chExt cx="314602" cy="559473"/>
          </a:xfrm>
        </p:grpSpPr>
        <p:sp>
          <p:nvSpPr>
            <p:cNvPr id="1665" name="Freeform 1664">
              <a:extLst>
                <a:ext uri="{FF2B5EF4-FFF2-40B4-BE49-F238E27FC236}">
                  <a16:creationId xmlns:a16="http://schemas.microsoft.com/office/drawing/2014/main" id="{60D1CA4D-05C3-3760-5DB8-76AC32119F9B}"/>
                </a:ext>
              </a:extLst>
            </p:cNvPr>
            <p:cNvSpPr/>
            <p:nvPr/>
          </p:nvSpPr>
          <p:spPr>
            <a:xfrm>
              <a:off x="4064273" y="2613667"/>
              <a:ext cx="252763" cy="449309"/>
            </a:xfrm>
            <a:custGeom>
              <a:avLst/>
              <a:gdLst>
                <a:gd name="connsiteX0" fmla="*/ 0 w 252763"/>
                <a:gd name="connsiteY0" fmla="*/ 449309 h 449309"/>
                <a:gd name="connsiteX1" fmla="*/ 252764 w 252763"/>
                <a:gd name="connsiteY1" fmla="*/ 0 h 44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763" h="449309">
                  <a:moveTo>
                    <a:pt x="0" y="449309"/>
                  </a:moveTo>
                  <a:lnTo>
                    <a:pt x="252764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6" name="Freeform 1665">
              <a:extLst>
                <a:ext uri="{FF2B5EF4-FFF2-40B4-BE49-F238E27FC236}">
                  <a16:creationId xmlns:a16="http://schemas.microsoft.com/office/drawing/2014/main" id="{4A69DE5B-1494-043F-6203-073D8BA180FE}"/>
                </a:ext>
              </a:extLst>
            </p:cNvPr>
            <p:cNvSpPr/>
            <p:nvPr/>
          </p:nvSpPr>
          <p:spPr>
            <a:xfrm>
              <a:off x="4262049" y="2503504"/>
              <a:ext cx="116826" cy="140995"/>
            </a:xfrm>
            <a:custGeom>
              <a:avLst/>
              <a:gdLst>
                <a:gd name="connsiteX0" fmla="*/ 116826 w 116826"/>
                <a:gd name="connsiteY0" fmla="*/ 0 h 140995"/>
                <a:gd name="connsiteX1" fmla="*/ 109976 w 116826"/>
                <a:gd name="connsiteY1" fmla="*/ 140995 h 140995"/>
                <a:gd name="connsiteX2" fmla="*/ 0 w 116826"/>
                <a:gd name="connsiteY2" fmla="*/ 79152 h 1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826" h="140995">
                  <a:moveTo>
                    <a:pt x="116826" y="0"/>
                  </a:moveTo>
                  <a:lnTo>
                    <a:pt x="109976" y="140995"/>
                  </a:lnTo>
                  <a:lnTo>
                    <a:pt x="0" y="79152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7" name="Graphic 1655">
            <a:extLst>
              <a:ext uri="{FF2B5EF4-FFF2-40B4-BE49-F238E27FC236}">
                <a16:creationId xmlns:a16="http://schemas.microsoft.com/office/drawing/2014/main" id="{E628266D-AA81-A56C-9A19-5B5F3289AAF9}"/>
              </a:ext>
            </a:extLst>
          </p:cNvPr>
          <p:cNvGrpSpPr/>
          <p:nvPr/>
        </p:nvGrpSpPr>
        <p:grpSpPr>
          <a:xfrm>
            <a:off x="4165603" y="3726394"/>
            <a:ext cx="349397" cy="524134"/>
            <a:chOff x="4046244" y="3766150"/>
            <a:chExt cx="349397" cy="524134"/>
          </a:xfrm>
        </p:grpSpPr>
        <p:sp>
          <p:nvSpPr>
            <p:cNvPr id="1668" name="Freeform 1667">
              <a:extLst>
                <a:ext uri="{FF2B5EF4-FFF2-40B4-BE49-F238E27FC236}">
                  <a16:creationId xmlns:a16="http://schemas.microsoft.com/office/drawing/2014/main" id="{E6DFF4F6-C299-2F6B-E828-C224186C930E}"/>
                </a:ext>
              </a:extLst>
            </p:cNvPr>
            <p:cNvSpPr/>
            <p:nvPr/>
          </p:nvSpPr>
          <p:spPr>
            <a:xfrm>
              <a:off x="4046244" y="3766150"/>
              <a:ext cx="279446" cy="419199"/>
            </a:xfrm>
            <a:custGeom>
              <a:avLst/>
              <a:gdLst>
                <a:gd name="connsiteX0" fmla="*/ 0 w 279446"/>
                <a:gd name="connsiteY0" fmla="*/ 0 h 419199"/>
                <a:gd name="connsiteX1" fmla="*/ 279446 w 279446"/>
                <a:gd name="connsiteY1" fmla="*/ 419199 h 41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46" h="419199">
                  <a:moveTo>
                    <a:pt x="0" y="0"/>
                  </a:moveTo>
                  <a:lnTo>
                    <a:pt x="279446" y="4191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9" name="Freeform 1668">
              <a:extLst>
                <a:ext uri="{FF2B5EF4-FFF2-40B4-BE49-F238E27FC236}">
                  <a16:creationId xmlns:a16="http://schemas.microsoft.com/office/drawing/2014/main" id="{A0426FCF-B626-1106-5028-A327A75F77BB}"/>
                </a:ext>
              </a:extLst>
            </p:cNvPr>
            <p:cNvSpPr/>
            <p:nvPr/>
          </p:nvSpPr>
          <p:spPr>
            <a:xfrm>
              <a:off x="4273046" y="4150190"/>
              <a:ext cx="122595" cy="140093"/>
            </a:xfrm>
            <a:custGeom>
              <a:avLst/>
              <a:gdLst>
                <a:gd name="connsiteX0" fmla="*/ 122596 w 122595"/>
                <a:gd name="connsiteY0" fmla="*/ 140094 h 140093"/>
                <a:gd name="connsiteX1" fmla="*/ 0 w 122595"/>
                <a:gd name="connsiteY1" fmla="*/ 70137 h 140093"/>
                <a:gd name="connsiteX2" fmla="*/ 105108 w 122595"/>
                <a:gd name="connsiteY2" fmla="*/ 0 h 1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95" h="140093">
                  <a:moveTo>
                    <a:pt x="122596" y="140094"/>
                  </a:moveTo>
                  <a:lnTo>
                    <a:pt x="0" y="70137"/>
                  </a:lnTo>
                  <a:lnTo>
                    <a:pt x="10510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0" name="Graphic 1655">
            <a:extLst>
              <a:ext uri="{FF2B5EF4-FFF2-40B4-BE49-F238E27FC236}">
                <a16:creationId xmlns:a16="http://schemas.microsoft.com/office/drawing/2014/main" id="{C7FC815F-3686-D37C-79A3-F5D174AF8D69}"/>
              </a:ext>
            </a:extLst>
          </p:cNvPr>
          <p:cNvGrpSpPr/>
          <p:nvPr/>
        </p:nvGrpSpPr>
        <p:grpSpPr>
          <a:xfrm>
            <a:off x="5950453" y="2446258"/>
            <a:ext cx="340743" cy="541803"/>
            <a:chOff x="5831094" y="2486014"/>
            <a:chExt cx="340743" cy="541803"/>
          </a:xfrm>
        </p:grpSpPr>
        <p:sp>
          <p:nvSpPr>
            <p:cNvPr id="1671" name="Freeform 1670">
              <a:extLst>
                <a:ext uri="{FF2B5EF4-FFF2-40B4-BE49-F238E27FC236}">
                  <a16:creationId xmlns:a16="http://schemas.microsoft.com/office/drawing/2014/main" id="{9AC46A8D-4BE8-65DF-C117-3174A3E377B2}"/>
                </a:ext>
              </a:extLst>
            </p:cNvPr>
            <p:cNvSpPr/>
            <p:nvPr/>
          </p:nvSpPr>
          <p:spPr>
            <a:xfrm>
              <a:off x="5831094" y="2486014"/>
              <a:ext cx="273676" cy="435065"/>
            </a:xfrm>
            <a:custGeom>
              <a:avLst/>
              <a:gdLst>
                <a:gd name="connsiteX0" fmla="*/ 0 w 273676"/>
                <a:gd name="connsiteY0" fmla="*/ 0 h 435065"/>
                <a:gd name="connsiteX1" fmla="*/ 273677 w 273676"/>
                <a:gd name="connsiteY1" fmla="*/ 435066 h 43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676" h="435065">
                  <a:moveTo>
                    <a:pt x="0" y="0"/>
                  </a:moveTo>
                  <a:lnTo>
                    <a:pt x="273677" y="43506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2" name="Freeform 1671">
              <a:extLst>
                <a:ext uri="{FF2B5EF4-FFF2-40B4-BE49-F238E27FC236}">
                  <a16:creationId xmlns:a16="http://schemas.microsoft.com/office/drawing/2014/main" id="{534AD690-964D-7AA0-D7B1-80E15F9C3743}"/>
                </a:ext>
              </a:extLst>
            </p:cNvPr>
            <p:cNvSpPr/>
            <p:nvPr/>
          </p:nvSpPr>
          <p:spPr>
            <a:xfrm>
              <a:off x="6051225" y="2887364"/>
              <a:ext cx="120612" cy="140454"/>
            </a:xfrm>
            <a:custGeom>
              <a:avLst/>
              <a:gdLst>
                <a:gd name="connsiteX0" fmla="*/ 120613 w 120612"/>
                <a:gd name="connsiteY0" fmla="*/ 140454 h 140454"/>
                <a:gd name="connsiteX1" fmla="*/ 0 w 120612"/>
                <a:gd name="connsiteY1" fmla="*/ 67252 h 140454"/>
                <a:gd name="connsiteX2" fmla="*/ 106911 w 120612"/>
                <a:gd name="connsiteY2" fmla="*/ 0 h 14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12" h="140454">
                  <a:moveTo>
                    <a:pt x="120613" y="140454"/>
                  </a:moveTo>
                  <a:lnTo>
                    <a:pt x="0" y="67252"/>
                  </a:lnTo>
                  <a:lnTo>
                    <a:pt x="10691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3" name="Graphic 1655">
            <a:extLst>
              <a:ext uri="{FF2B5EF4-FFF2-40B4-BE49-F238E27FC236}">
                <a16:creationId xmlns:a16="http://schemas.microsoft.com/office/drawing/2014/main" id="{0ED0611A-8FB2-41BC-42F2-02C03EC0D4D6}"/>
              </a:ext>
            </a:extLst>
          </p:cNvPr>
          <p:cNvGrpSpPr/>
          <p:nvPr/>
        </p:nvGrpSpPr>
        <p:grpSpPr>
          <a:xfrm>
            <a:off x="5968481" y="3743522"/>
            <a:ext cx="322895" cy="523773"/>
            <a:chOff x="5849122" y="3783278"/>
            <a:chExt cx="322895" cy="523773"/>
          </a:xfrm>
        </p:grpSpPr>
        <p:sp>
          <p:nvSpPr>
            <p:cNvPr id="1674" name="Freeform 1673">
              <a:extLst>
                <a:ext uri="{FF2B5EF4-FFF2-40B4-BE49-F238E27FC236}">
                  <a16:creationId xmlns:a16="http://schemas.microsoft.com/office/drawing/2014/main" id="{E2DCC801-45A4-4EC2-301D-CD86186FC3CD}"/>
                </a:ext>
              </a:extLst>
            </p:cNvPr>
            <p:cNvSpPr/>
            <p:nvPr/>
          </p:nvSpPr>
          <p:spPr>
            <a:xfrm>
              <a:off x="5849122" y="3890738"/>
              <a:ext cx="256729" cy="416314"/>
            </a:xfrm>
            <a:custGeom>
              <a:avLst/>
              <a:gdLst>
                <a:gd name="connsiteX0" fmla="*/ 0 w 256729"/>
                <a:gd name="connsiteY0" fmla="*/ 416314 h 416314"/>
                <a:gd name="connsiteX1" fmla="*/ 256730 w 256729"/>
                <a:gd name="connsiteY1" fmla="*/ 0 h 41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729" h="416314">
                  <a:moveTo>
                    <a:pt x="0" y="416314"/>
                  </a:moveTo>
                  <a:lnTo>
                    <a:pt x="256730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5" name="Freeform 1674">
              <a:extLst>
                <a:ext uri="{FF2B5EF4-FFF2-40B4-BE49-F238E27FC236}">
                  <a16:creationId xmlns:a16="http://schemas.microsoft.com/office/drawing/2014/main" id="{0EA94514-E564-7549-44E6-9850AD0587DA}"/>
                </a:ext>
              </a:extLst>
            </p:cNvPr>
            <p:cNvSpPr/>
            <p:nvPr/>
          </p:nvSpPr>
          <p:spPr>
            <a:xfrm>
              <a:off x="6052127" y="3783278"/>
              <a:ext cx="119891" cy="140634"/>
            </a:xfrm>
            <a:custGeom>
              <a:avLst/>
              <a:gdLst>
                <a:gd name="connsiteX0" fmla="*/ 119891 w 119891"/>
                <a:gd name="connsiteY0" fmla="*/ 0 h 140634"/>
                <a:gd name="connsiteX1" fmla="*/ 107451 w 119891"/>
                <a:gd name="connsiteY1" fmla="*/ 140635 h 140634"/>
                <a:gd name="connsiteX2" fmla="*/ 0 w 119891"/>
                <a:gd name="connsiteY2" fmla="*/ 74284 h 14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891" h="140634">
                  <a:moveTo>
                    <a:pt x="119891" y="0"/>
                  </a:moveTo>
                  <a:lnTo>
                    <a:pt x="107451" y="140635"/>
                  </a:lnTo>
                  <a:lnTo>
                    <a:pt x="0" y="74284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6" name="Graphic 1655">
            <a:extLst>
              <a:ext uri="{FF2B5EF4-FFF2-40B4-BE49-F238E27FC236}">
                <a16:creationId xmlns:a16="http://schemas.microsoft.com/office/drawing/2014/main" id="{AFD62F16-F4CC-09B1-A87D-CEC4455F155B}"/>
              </a:ext>
            </a:extLst>
          </p:cNvPr>
          <p:cNvGrpSpPr/>
          <p:nvPr/>
        </p:nvGrpSpPr>
        <p:grpSpPr>
          <a:xfrm>
            <a:off x="4526179" y="3906694"/>
            <a:ext cx="1442302" cy="721202"/>
            <a:chOff x="4406820" y="3946450"/>
            <a:chExt cx="1442302" cy="721202"/>
          </a:xfrm>
          <a:solidFill>
            <a:srgbClr val="DAE8FC"/>
          </a:solidFill>
        </p:grpSpPr>
        <p:sp>
          <p:nvSpPr>
            <p:cNvPr id="1677" name="Freeform 1676">
              <a:extLst>
                <a:ext uri="{FF2B5EF4-FFF2-40B4-BE49-F238E27FC236}">
                  <a16:creationId xmlns:a16="http://schemas.microsoft.com/office/drawing/2014/main" id="{EA1BECC1-9E28-92FB-0AA5-0D522C2F3F1A}"/>
                </a:ext>
              </a:extLst>
            </p:cNvPr>
            <p:cNvSpPr/>
            <p:nvPr/>
          </p:nvSpPr>
          <p:spPr>
            <a:xfrm>
              <a:off x="4406820" y="3946450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78" name="Picture 1677">
              <a:extLst>
                <a:ext uri="{FF2B5EF4-FFF2-40B4-BE49-F238E27FC236}">
                  <a16:creationId xmlns:a16="http://schemas.microsoft.com/office/drawing/2014/main" id="{18B4176F-6643-4754-2109-7DB2A929B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5834" y="4180841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679" name="Graphic 1655">
            <a:extLst>
              <a:ext uri="{FF2B5EF4-FFF2-40B4-BE49-F238E27FC236}">
                <a16:creationId xmlns:a16="http://schemas.microsoft.com/office/drawing/2014/main" id="{81C3D7F1-E164-58BB-CC6F-D4A2E614BA46}"/>
              </a:ext>
            </a:extLst>
          </p:cNvPr>
          <p:cNvGrpSpPr/>
          <p:nvPr/>
        </p:nvGrpSpPr>
        <p:grpSpPr>
          <a:xfrm>
            <a:off x="7356698" y="2841117"/>
            <a:ext cx="384734" cy="524675"/>
            <a:chOff x="7237339" y="2880873"/>
            <a:chExt cx="384734" cy="524675"/>
          </a:xfrm>
        </p:grpSpPr>
        <p:sp>
          <p:nvSpPr>
            <p:cNvPr id="1680" name="Freeform 1679">
              <a:extLst>
                <a:ext uri="{FF2B5EF4-FFF2-40B4-BE49-F238E27FC236}">
                  <a16:creationId xmlns:a16="http://schemas.microsoft.com/office/drawing/2014/main" id="{73B02DEE-F5A7-EA11-328C-B4FCA5BF86F2}"/>
                </a:ext>
              </a:extLst>
            </p:cNvPr>
            <p:cNvSpPr/>
            <p:nvPr/>
          </p:nvSpPr>
          <p:spPr>
            <a:xfrm>
              <a:off x="7237339" y="2982743"/>
              <a:ext cx="310095" cy="422805"/>
            </a:xfrm>
            <a:custGeom>
              <a:avLst/>
              <a:gdLst>
                <a:gd name="connsiteX0" fmla="*/ 0 w 310095"/>
                <a:gd name="connsiteY0" fmla="*/ 422805 h 422805"/>
                <a:gd name="connsiteX1" fmla="*/ 310095 w 310095"/>
                <a:gd name="connsiteY1" fmla="*/ 0 h 42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095" h="422805">
                  <a:moveTo>
                    <a:pt x="0" y="422805"/>
                  </a:moveTo>
                  <a:lnTo>
                    <a:pt x="310095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1" name="Freeform 1680">
              <a:extLst>
                <a:ext uri="{FF2B5EF4-FFF2-40B4-BE49-F238E27FC236}">
                  <a16:creationId xmlns:a16="http://schemas.microsoft.com/office/drawing/2014/main" id="{F7388338-5376-DCD8-7EA2-9CCA1E060A44}"/>
                </a:ext>
              </a:extLst>
            </p:cNvPr>
            <p:cNvSpPr/>
            <p:nvPr/>
          </p:nvSpPr>
          <p:spPr>
            <a:xfrm>
              <a:off x="7496593" y="2880873"/>
              <a:ext cx="125480" cy="139192"/>
            </a:xfrm>
            <a:custGeom>
              <a:avLst/>
              <a:gdLst>
                <a:gd name="connsiteX0" fmla="*/ 125480 w 125480"/>
                <a:gd name="connsiteY0" fmla="*/ 0 h 139192"/>
                <a:gd name="connsiteX1" fmla="*/ 101682 w 125480"/>
                <a:gd name="connsiteY1" fmla="*/ 139192 h 139192"/>
                <a:gd name="connsiteX2" fmla="*/ 0 w 125480"/>
                <a:gd name="connsiteY2" fmla="*/ 64548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80" h="139192">
                  <a:moveTo>
                    <a:pt x="125480" y="0"/>
                  </a:moveTo>
                  <a:lnTo>
                    <a:pt x="101682" y="139192"/>
                  </a:lnTo>
                  <a:lnTo>
                    <a:pt x="0" y="64548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2" name="Graphic 1655">
            <a:extLst>
              <a:ext uri="{FF2B5EF4-FFF2-40B4-BE49-F238E27FC236}">
                <a16:creationId xmlns:a16="http://schemas.microsoft.com/office/drawing/2014/main" id="{CDD3DA6E-762E-12EF-E169-18CD93CCF32C}"/>
              </a:ext>
            </a:extLst>
          </p:cNvPr>
          <p:cNvGrpSpPr/>
          <p:nvPr/>
        </p:nvGrpSpPr>
        <p:grpSpPr>
          <a:xfrm>
            <a:off x="5950453" y="3005191"/>
            <a:ext cx="1406245" cy="721202"/>
            <a:chOff x="5831094" y="3044947"/>
            <a:chExt cx="1406245" cy="721202"/>
          </a:xfrm>
          <a:solidFill>
            <a:srgbClr val="DAE8FC"/>
          </a:solidFill>
        </p:grpSpPr>
        <p:sp>
          <p:nvSpPr>
            <p:cNvPr id="1683" name="Freeform 1682">
              <a:extLst>
                <a:ext uri="{FF2B5EF4-FFF2-40B4-BE49-F238E27FC236}">
                  <a16:creationId xmlns:a16="http://schemas.microsoft.com/office/drawing/2014/main" id="{DDF6B1C1-07A5-945C-DF86-717BB29D0066}"/>
                </a:ext>
              </a:extLst>
            </p:cNvPr>
            <p:cNvSpPr/>
            <p:nvPr/>
          </p:nvSpPr>
          <p:spPr>
            <a:xfrm>
              <a:off x="5831094" y="3044947"/>
              <a:ext cx="1406245" cy="721202"/>
            </a:xfrm>
            <a:custGeom>
              <a:avLst/>
              <a:gdLst>
                <a:gd name="connsiteX0" fmla="*/ 1298072 w 1406245"/>
                <a:gd name="connsiteY0" fmla="*/ 0 h 721202"/>
                <a:gd name="connsiteX1" fmla="*/ 1406245 w 1406245"/>
                <a:gd name="connsiteY1" fmla="*/ 108180 h 721202"/>
                <a:gd name="connsiteX2" fmla="*/ 1406245 w 1406245"/>
                <a:gd name="connsiteY2" fmla="*/ 613023 h 721202"/>
                <a:gd name="connsiteX3" fmla="*/ 1298072 w 1406245"/>
                <a:gd name="connsiteY3" fmla="*/ 721203 h 721202"/>
                <a:gd name="connsiteX4" fmla="*/ 108173 w 1406245"/>
                <a:gd name="connsiteY4" fmla="*/ 721203 h 721202"/>
                <a:gd name="connsiteX5" fmla="*/ 0 w 1406245"/>
                <a:gd name="connsiteY5" fmla="*/ 613023 h 721202"/>
                <a:gd name="connsiteX6" fmla="*/ 0 w 1406245"/>
                <a:gd name="connsiteY6" fmla="*/ 108180 h 721202"/>
                <a:gd name="connsiteX7" fmla="*/ 108173 w 1406245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6245" h="721202">
                  <a:moveTo>
                    <a:pt x="1298072" y="0"/>
                  </a:moveTo>
                  <a:cubicBezTo>
                    <a:pt x="1357815" y="0"/>
                    <a:pt x="1406245" y="48434"/>
                    <a:pt x="1406245" y="108180"/>
                  </a:cubicBezTo>
                  <a:lnTo>
                    <a:pt x="1406245" y="613023"/>
                  </a:lnTo>
                  <a:cubicBezTo>
                    <a:pt x="1406245" y="672769"/>
                    <a:pt x="1357815" y="721203"/>
                    <a:pt x="1298072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84" name="Picture 1683">
              <a:extLst>
                <a:ext uri="{FF2B5EF4-FFF2-40B4-BE49-F238E27FC236}">
                  <a16:creationId xmlns:a16="http://schemas.microsoft.com/office/drawing/2014/main" id="{2473E899-BC9C-1139-AAE9-70BA30FC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0108" y="3270323"/>
              <a:ext cx="1370187" cy="324541"/>
            </a:xfrm>
            <a:custGeom>
              <a:avLst/>
              <a:gdLst>
                <a:gd name="connsiteX0" fmla="*/ -1 w 1370187"/>
                <a:gd name="connsiteY0" fmla="*/ -1 h 324541"/>
                <a:gd name="connsiteX1" fmla="*/ 1370187 w 1370187"/>
                <a:gd name="connsiteY1" fmla="*/ -1 h 324541"/>
                <a:gd name="connsiteX2" fmla="*/ 1370187 w 1370187"/>
                <a:gd name="connsiteY2" fmla="*/ 324541 h 324541"/>
                <a:gd name="connsiteX3" fmla="*/ -1 w 1370187"/>
                <a:gd name="connsiteY3" fmla="*/ 324541 h 3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187" h="324541">
                  <a:moveTo>
                    <a:pt x="-1" y="-1"/>
                  </a:moveTo>
                  <a:lnTo>
                    <a:pt x="1370187" y="-1"/>
                  </a:lnTo>
                  <a:lnTo>
                    <a:pt x="1370187" y="324541"/>
                  </a:lnTo>
                  <a:lnTo>
                    <a:pt x="-1" y="324541"/>
                  </a:lnTo>
                  <a:close/>
                </a:path>
              </a:pathLst>
            </a:custGeom>
          </p:spPr>
        </p:pic>
      </p:grpSp>
      <p:grpSp>
        <p:nvGrpSpPr>
          <p:cNvPr id="1685" name="Graphic 1655">
            <a:extLst>
              <a:ext uri="{FF2B5EF4-FFF2-40B4-BE49-F238E27FC236}">
                <a16:creationId xmlns:a16="http://schemas.microsoft.com/office/drawing/2014/main" id="{1402FDBB-5FDE-CA4C-3950-5BB184549339}"/>
              </a:ext>
            </a:extLst>
          </p:cNvPr>
          <p:cNvGrpSpPr/>
          <p:nvPr/>
        </p:nvGrpSpPr>
        <p:grpSpPr>
          <a:xfrm>
            <a:off x="4345891" y="4663958"/>
            <a:ext cx="1802878" cy="288481"/>
            <a:chOff x="4226532" y="4703714"/>
            <a:chExt cx="1802878" cy="288481"/>
          </a:xfrm>
          <a:noFill/>
        </p:grpSpPr>
        <p:sp>
          <p:nvSpPr>
            <p:cNvPr id="1686" name="Freeform 1685">
              <a:extLst>
                <a:ext uri="{FF2B5EF4-FFF2-40B4-BE49-F238E27FC236}">
                  <a16:creationId xmlns:a16="http://schemas.microsoft.com/office/drawing/2014/main" id="{AF2E3627-3CDD-60F3-821F-205C7DAF06FE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0 w 288460"/>
                <a:gd name="connsiteY0" fmla="*/ 0 h 1803007"/>
                <a:gd name="connsiteX1" fmla="*/ 288461 w 288460"/>
                <a:gd name="connsiteY1" fmla="*/ 0 h 1803007"/>
                <a:gd name="connsiteX2" fmla="*/ 288461 w 288460"/>
                <a:gd name="connsiteY2" fmla="*/ 1803007 h 1803007"/>
                <a:gd name="connsiteX3" fmla="*/ 0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0" y="0"/>
                  </a:moveTo>
                  <a:lnTo>
                    <a:pt x="288461" y="0"/>
                  </a:lnTo>
                  <a:lnTo>
                    <a:pt x="288461" y="1803007"/>
                  </a:lnTo>
                  <a:lnTo>
                    <a:pt x="0" y="1803007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7" name="Freeform 1686">
              <a:extLst>
                <a:ext uri="{FF2B5EF4-FFF2-40B4-BE49-F238E27FC236}">
                  <a16:creationId xmlns:a16="http://schemas.microsoft.com/office/drawing/2014/main" id="{18A06227-61E8-10CF-F564-AFFE2B627E12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288461 w 288460"/>
                <a:gd name="connsiteY0" fmla="*/ 0 h 1803007"/>
                <a:gd name="connsiteX1" fmla="*/ 0 w 288460"/>
                <a:gd name="connsiteY1" fmla="*/ 0 h 1803007"/>
                <a:gd name="connsiteX2" fmla="*/ 0 w 288460"/>
                <a:gd name="connsiteY2" fmla="*/ 1803007 h 1803007"/>
                <a:gd name="connsiteX3" fmla="*/ 288461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288461" y="0"/>
                  </a:moveTo>
                  <a:lnTo>
                    <a:pt x="0" y="0"/>
                  </a:lnTo>
                  <a:lnTo>
                    <a:pt x="0" y="1803007"/>
                  </a:lnTo>
                  <a:lnTo>
                    <a:pt x="288461" y="1803007"/>
                  </a:lnTo>
                </a:path>
              </a:pathLst>
            </a:custGeom>
            <a:noFill/>
            <a:ln w="3603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8" name="Graphic 1655">
            <a:extLst>
              <a:ext uri="{FF2B5EF4-FFF2-40B4-BE49-F238E27FC236}">
                <a16:creationId xmlns:a16="http://schemas.microsoft.com/office/drawing/2014/main" id="{60EBB98C-ABAA-249C-D8E3-55042582070A}"/>
              </a:ext>
            </a:extLst>
          </p:cNvPr>
          <p:cNvGrpSpPr/>
          <p:nvPr/>
        </p:nvGrpSpPr>
        <p:grpSpPr>
          <a:xfrm>
            <a:off x="4706467" y="4826228"/>
            <a:ext cx="1081727" cy="540902"/>
            <a:chOff x="4587108" y="4865984"/>
            <a:chExt cx="1081727" cy="540902"/>
          </a:xfrm>
          <a:noFill/>
        </p:grpSpPr>
        <p:sp>
          <p:nvSpPr>
            <p:cNvPr id="1689" name="Freeform 1688">
              <a:extLst>
                <a:ext uri="{FF2B5EF4-FFF2-40B4-BE49-F238E27FC236}">
                  <a16:creationId xmlns:a16="http://schemas.microsoft.com/office/drawing/2014/main" id="{B98BEFF3-8271-AE39-CC5B-1074666E6FE5}"/>
                </a:ext>
              </a:extLst>
            </p:cNvPr>
            <p:cNvSpPr/>
            <p:nvPr/>
          </p:nvSpPr>
          <p:spPr>
            <a:xfrm>
              <a:off x="4587108" y="4865984"/>
              <a:ext cx="1081727" cy="540902"/>
            </a:xfrm>
            <a:custGeom>
              <a:avLst/>
              <a:gdLst>
                <a:gd name="connsiteX0" fmla="*/ 0 w 1081727"/>
                <a:gd name="connsiteY0" fmla="*/ 0 h 540902"/>
                <a:gd name="connsiteX1" fmla="*/ 1081727 w 1081727"/>
                <a:gd name="connsiteY1" fmla="*/ 0 h 540902"/>
                <a:gd name="connsiteX2" fmla="*/ 1081727 w 1081727"/>
                <a:gd name="connsiteY2" fmla="*/ 540902 h 540902"/>
                <a:gd name="connsiteX3" fmla="*/ 0 w 1081727"/>
                <a:gd name="connsiteY3" fmla="*/ 540902 h 54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727" h="540902">
                  <a:moveTo>
                    <a:pt x="0" y="0"/>
                  </a:moveTo>
                  <a:lnTo>
                    <a:pt x="1081727" y="0"/>
                  </a:lnTo>
                  <a:lnTo>
                    <a:pt x="1081727" y="540902"/>
                  </a:lnTo>
                  <a:lnTo>
                    <a:pt x="0" y="540902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0" name="Picture 1689">
              <a:extLst>
                <a:ext uri="{FF2B5EF4-FFF2-40B4-BE49-F238E27FC236}">
                  <a16:creationId xmlns:a16="http://schemas.microsoft.com/office/drawing/2014/main" id="{23BEC334-2261-A822-84AA-3F888BE39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6122" y="5019240"/>
              <a:ext cx="1045669" cy="283973"/>
            </a:xfrm>
            <a:custGeom>
              <a:avLst/>
              <a:gdLst>
                <a:gd name="connsiteX0" fmla="*/ -1 w 1045669"/>
                <a:gd name="connsiteY0" fmla="*/ -1 h 283973"/>
                <a:gd name="connsiteX1" fmla="*/ 1045669 w 1045669"/>
                <a:gd name="connsiteY1" fmla="*/ -1 h 283973"/>
                <a:gd name="connsiteX2" fmla="*/ 1045669 w 1045669"/>
                <a:gd name="connsiteY2" fmla="*/ 283973 h 283973"/>
                <a:gd name="connsiteX3" fmla="*/ -1 w 1045669"/>
                <a:gd name="connsiteY3" fmla="*/ 283973 h 28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69" h="283973">
                  <a:moveTo>
                    <a:pt x="-1" y="-1"/>
                  </a:moveTo>
                  <a:lnTo>
                    <a:pt x="1045669" y="-1"/>
                  </a:lnTo>
                  <a:lnTo>
                    <a:pt x="1045669" y="283973"/>
                  </a:lnTo>
                  <a:lnTo>
                    <a:pt x="-1" y="283973"/>
                  </a:lnTo>
                  <a:close/>
                </a:path>
              </a:pathLst>
            </a:custGeom>
          </p:spPr>
        </p:pic>
      </p:grpSp>
      <p:grpSp>
        <p:nvGrpSpPr>
          <p:cNvPr id="1691" name="Graphic 1655">
            <a:extLst>
              <a:ext uri="{FF2B5EF4-FFF2-40B4-BE49-F238E27FC236}">
                <a16:creationId xmlns:a16="http://schemas.microsoft.com/office/drawing/2014/main" id="{AF57F10A-9FAC-096D-E07F-1E8FC7034A47}"/>
              </a:ext>
            </a:extLst>
          </p:cNvPr>
          <p:cNvGrpSpPr/>
          <p:nvPr/>
        </p:nvGrpSpPr>
        <p:grpSpPr>
          <a:xfrm>
            <a:off x="1919217" y="3746587"/>
            <a:ext cx="126201" cy="1422212"/>
            <a:chOff x="1799858" y="3786343"/>
            <a:chExt cx="126201" cy="1422212"/>
          </a:xfrm>
        </p:grpSpPr>
        <p:sp>
          <p:nvSpPr>
            <p:cNvPr id="1692" name="Freeform 1691">
              <a:extLst>
                <a:ext uri="{FF2B5EF4-FFF2-40B4-BE49-F238E27FC236}">
                  <a16:creationId xmlns:a16="http://schemas.microsoft.com/office/drawing/2014/main" id="{4B5FC307-C999-9F24-5A44-242B30046879}"/>
                </a:ext>
              </a:extLst>
            </p:cNvPr>
            <p:cNvSpPr/>
            <p:nvPr/>
          </p:nvSpPr>
          <p:spPr>
            <a:xfrm>
              <a:off x="1846733" y="3912554"/>
              <a:ext cx="16225" cy="1296001"/>
            </a:xfrm>
            <a:custGeom>
              <a:avLst/>
              <a:gdLst>
                <a:gd name="connsiteX0" fmla="*/ 0 w 16225"/>
                <a:gd name="connsiteY0" fmla="*/ 1296002 h 1296001"/>
                <a:gd name="connsiteX1" fmla="*/ 16226 w 16225"/>
                <a:gd name="connsiteY1" fmla="*/ 0 h 12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5" h="1296001">
                  <a:moveTo>
                    <a:pt x="0" y="1296002"/>
                  </a:moveTo>
                  <a:lnTo>
                    <a:pt x="16226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3" name="Freeform 1692">
              <a:extLst>
                <a:ext uri="{FF2B5EF4-FFF2-40B4-BE49-F238E27FC236}">
                  <a16:creationId xmlns:a16="http://schemas.microsoft.com/office/drawing/2014/main" id="{9BF8A328-6BCF-304A-CB62-D5898C4EE871}"/>
                </a:ext>
              </a:extLst>
            </p:cNvPr>
            <p:cNvSpPr/>
            <p:nvPr/>
          </p:nvSpPr>
          <p:spPr>
            <a:xfrm>
              <a:off x="1799858" y="3786343"/>
              <a:ext cx="126201" cy="126931"/>
            </a:xfrm>
            <a:custGeom>
              <a:avLst/>
              <a:gdLst>
                <a:gd name="connsiteX0" fmla="*/ 64723 w 126201"/>
                <a:gd name="connsiteY0" fmla="*/ 0 h 126931"/>
                <a:gd name="connsiteX1" fmla="*/ 126201 w 126201"/>
                <a:gd name="connsiteY1" fmla="*/ 126932 h 126931"/>
                <a:gd name="connsiteX2" fmla="*/ 0 w 126201"/>
                <a:gd name="connsiteY2" fmla="*/ 125309 h 12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931">
                  <a:moveTo>
                    <a:pt x="64723" y="0"/>
                  </a:moveTo>
                  <a:lnTo>
                    <a:pt x="126201" y="126932"/>
                  </a:lnTo>
                  <a:lnTo>
                    <a:pt x="0" y="125309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4" name="Graphic 1655">
            <a:extLst>
              <a:ext uri="{FF2B5EF4-FFF2-40B4-BE49-F238E27FC236}">
                <a16:creationId xmlns:a16="http://schemas.microsoft.com/office/drawing/2014/main" id="{717E1535-455E-B4DE-BB66-59C355767A5D}"/>
              </a:ext>
            </a:extLst>
          </p:cNvPr>
          <p:cNvGrpSpPr/>
          <p:nvPr/>
        </p:nvGrpSpPr>
        <p:grpSpPr>
          <a:xfrm>
            <a:off x="884365" y="4267296"/>
            <a:ext cx="2163454" cy="901503"/>
            <a:chOff x="765006" y="4307052"/>
            <a:chExt cx="2163454" cy="901503"/>
          </a:xfrm>
          <a:solidFill>
            <a:srgbClr val="E1D5E7"/>
          </a:solidFill>
        </p:grpSpPr>
        <p:sp>
          <p:nvSpPr>
            <p:cNvPr id="1695" name="Freeform 1694">
              <a:extLst>
                <a:ext uri="{FF2B5EF4-FFF2-40B4-BE49-F238E27FC236}">
                  <a16:creationId xmlns:a16="http://schemas.microsoft.com/office/drawing/2014/main" id="{2ED54012-5E00-EA09-BD91-63A63D947FFA}"/>
                </a:ext>
              </a:extLst>
            </p:cNvPr>
            <p:cNvSpPr/>
            <p:nvPr/>
          </p:nvSpPr>
          <p:spPr>
            <a:xfrm>
              <a:off x="765006" y="4307052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6" name="Picture 1695">
              <a:extLst>
                <a:ext uri="{FF2B5EF4-FFF2-40B4-BE49-F238E27FC236}">
                  <a16:creationId xmlns:a16="http://schemas.microsoft.com/office/drawing/2014/main" id="{FBCD4706-A299-E51A-F65C-68D611543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020" y="4397202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697" name="Graphic 1655">
            <a:extLst>
              <a:ext uri="{FF2B5EF4-FFF2-40B4-BE49-F238E27FC236}">
                <a16:creationId xmlns:a16="http://schemas.microsoft.com/office/drawing/2014/main" id="{88900B0A-E418-E4C0-68ED-FE2E2F82ADA9}"/>
              </a:ext>
            </a:extLst>
          </p:cNvPr>
          <p:cNvGrpSpPr/>
          <p:nvPr/>
        </p:nvGrpSpPr>
        <p:grpSpPr>
          <a:xfrm>
            <a:off x="7212468" y="1905356"/>
            <a:ext cx="526801" cy="544508"/>
            <a:chOff x="7093109" y="1945112"/>
            <a:chExt cx="526801" cy="544508"/>
          </a:xfrm>
        </p:grpSpPr>
        <p:sp>
          <p:nvSpPr>
            <p:cNvPr id="1698" name="Freeform 1697">
              <a:extLst>
                <a:ext uri="{FF2B5EF4-FFF2-40B4-BE49-F238E27FC236}">
                  <a16:creationId xmlns:a16="http://schemas.microsoft.com/office/drawing/2014/main" id="{EC2C4BCA-662B-07E2-1C12-6CCDE56CFCA4}"/>
                </a:ext>
              </a:extLst>
            </p:cNvPr>
            <p:cNvSpPr/>
            <p:nvPr/>
          </p:nvSpPr>
          <p:spPr>
            <a:xfrm>
              <a:off x="7093109" y="1945112"/>
              <a:ext cx="439000" cy="453816"/>
            </a:xfrm>
            <a:custGeom>
              <a:avLst/>
              <a:gdLst>
                <a:gd name="connsiteX0" fmla="*/ 0 w 439000"/>
                <a:gd name="connsiteY0" fmla="*/ 0 h 453816"/>
                <a:gd name="connsiteX1" fmla="*/ 439001 w 439000"/>
                <a:gd name="connsiteY1" fmla="*/ 453817 h 4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000" h="453816">
                  <a:moveTo>
                    <a:pt x="0" y="0"/>
                  </a:moveTo>
                  <a:lnTo>
                    <a:pt x="439001" y="453817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9" name="Freeform 1698">
              <a:extLst>
                <a:ext uri="{FF2B5EF4-FFF2-40B4-BE49-F238E27FC236}">
                  <a16:creationId xmlns:a16="http://schemas.microsoft.com/office/drawing/2014/main" id="{ADDEE7B2-53A5-4287-0167-F5623965143E}"/>
                </a:ext>
              </a:extLst>
            </p:cNvPr>
            <p:cNvSpPr/>
            <p:nvPr/>
          </p:nvSpPr>
          <p:spPr>
            <a:xfrm>
              <a:off x="7486857" y="2354936"/>
              <a:ext cx="133052" cy="134684"/>
            </a:xfrm>
            <a:custGeom>
              <a:avLst/>
              <a:gdLst>
                <a:gd name="connsiteX0" fmla="*/ 133053 w 133052"/>
                <a:gd name="connsiteY0" fmla="*/ 134685 h 134684"/>
                <a:gd name="connsiteX1" fmla="*/ 0 w 133052"/>
                <a:gd name="connsiteY1" fmla="*/ 87806 h 134684"/>
                <a:gd name="connsiteX2" fmla="*/ 90685 w 133052"/>
                <a:gd name="connsiteY2" fmla="*/ 0 h 13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52" h="134684">
                  <a:moveTo>
                    <a:pt x="133053" y="134685"/>
                  </a:moveTo>
                  <a:lnTo>
                    <a:pt x="0" y="87806"/>
                  </a:lnTo>
                  <a:lnTo>
                    <a:pt x="9068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0" name="Graphic 1655">
            <a:extLst>
              <a:ext uri="{FF2B5EF4-FFF2-40B4-BE49-F238E27FC236}">
                <a16:creationId xmlns:a16="http://schemas.microsoft.com/office/drawing/2014/main" id="{63F00454-F543-D0E4-2C39-EB68EAA9B828}"/>
              </a:ext>
            </a:extLst>
          </p:cNvPr>
          <p:cNvGrpSpPr/>
          <p:nvPr/>
        </p:nvGrpSpPr>
        <p:grpSpPr>
          <a:xfrm>
            <a:off x="6130741" y="1003853"/>
            <a:ext cx="2163454" cy="901503"/>
            <a:chOff x="6011382" y="1043609"/>
            <a:chExt cx="2163454" cy="901503"/>
          </a:xfrm>
          <a:solidFill>
            <a:srgbClr val="E1D5E7"/>
          </a:solidFill>
        </p:grpSpPr>
        <p:sp>
          <p:nvSpPr>
            <p:cNvPr id="1701" name="Freeform 1700">
              <a:extLst>
                <a:ext uri="{FF2B5EF4-FFF2-40B4-BE49-F238E27FC236}">
                  <a16:creationId xmlns:a16="http://schemas.microsoft.com/office/drawing/2014/main" id="{7FDB06AD-4F31-CE2A-AD26-C5540FCA0C32}"/>
                </a:ext>
              </a:extLst>
            </p:cNvPr>
            <p:cNvSpPr/>
            <p:nvPr/>
          </p:nvSpPr>
          <p:spPr>
            <a:xfrm>
              <a:off x="6011382" y="1043609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2" name="Picture 1701">
              <a:extLst>
                <a:ext uri="{FF2B5EF4-FFF2-40B4-BE49-F238E27FC236}">
                  <a16:creationId xmlns:a16="http://schemas.microsoft.com/office/drawing/2014/main" id="{CFD10DBD-D68F-32F5-F948-473AA07D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396" y="1133759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703" name="Graphic 1655">
            <a:extLst>
              <a:ext uri="{FF2B5EF4-FFF2-40B4-BE49-F238E27FC236}">
                <a16:creationId xmlns:a16="http://schemas.microsoft.com/office/drawing/2014/main" id="{78C78287-246A-CE77-6B4C-9548B297EA47}"/>
              </a:ext>
            </a:extLst>
          </p:cNvPr>
          <p:cNvGrpSpPr/>
          <p:nvPr/>
        </p:nvGrpSpPr>
        <p:grpSpPr>
          <a:xfrm>
            <a:off x="8411382" y="3005191"/>
            <a:ext cx="126201" cy="701009"/>
            <a:chOff x="8292023" y="3044947"/>
            <a:chExt cx="126201" cy="701009"/>
          </a:xfrm>
        </p:grpSpPr>
        <p:sp>
          <p:nvSpPr>
            <p:cNvPr id="1704" name="Freeform 1703">
              <a:extLst>
                <a:ext uri="{FF2B5EF4-FFF2-40B4-BE49-F238E27FC236}">
                  <a16:creationId xmlns:a16="http://schemas.microsoft.com/office/drawing/2014/main" id="{2208D415-F516-0BDC-D5E1-4EB8F49D3D16}"/>
                </a:ext>
              </a:extLst>
            </p:cNvPr>
            <p:cNvSpPr/>
            <p:nvPr/>
          </p:nvSpPr>
          <p:spPr>
            <a:xfrm>
              <a:off x="8355123" y="3044947"/>
              <a:ext cx="18028" cy="574798"/>
            </a:xfrm>
            <a:custGeom>
              <a:avLst/>
              <a:gdLst>
                <a:gd name="connsiteX0" fmla="*/ 0 w 18028"/>
                <a:gd name="connsiteY0" fmla="*/ 0 h 574798"/>
                <a:gd name="connsiteX1" fmla="*/ 0 w 18028"/>
                <a:gd name="connsiteY1" fmla="*/ 574799 h 57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28" h="574798">
                  <a:moveTo>
                    <a:pt x="0" y="0"/>
                  </a:moveTo>
                  <a:lnTo>
                    <a:pt x="0" y="5747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5" name="Freeform 1704">
              <a:extLst>
                <a:ext uri="{FF2B5EF4-FFF2-40B4-BE49-F238E27FC236}">
                  <a16:creationId xmlns:a16="http://schemas.microsoft.com/office/drawing/2014/main" id="{46863B2A-9A9B-C7DC-3730-80E2C6B55A96}"/>
                </a:ext>
              </a:extLst>
            </p:cNvPr>
            <p:cNvSpPr/>
            <p:nvPr/>
          </p:nvSpPr>
          <p:spPr>
            <a:xfrm>
              <a:off x="8292023" y="3619746"/>
              <a:ext cx="126201" cy="126210"/>
            </a:xfrm>
            <a:custGeom>
              <a:avLst/>
              <a:gdLst>
                <a:gd name="connsiteX0" fmla="*/ 63101 w 126201"/>
                <a:gd name="connsiteY0" fmla="*/ 126211 h 126210"/>
                <a:gd name="connsiteX1" fmla="*/ 0 w 126201"/>
                <a:gd name="connsiteY1" fmla="*/ 0 h 126210"/>
                <a:gd name="connsiteX2" fmla="*/ 126201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63101" y="126211"/>
                  </a:moveTo>
                  <a:lnTo>
                    <a:pt x="0" y="0"/>
                  </a:lnTo>
                  <a:lnTo>
                    <a:pt x="12620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6" name="Graphic 1655">
            <a:extLst>
              <a:ext uri="{FF2B5EF4-FFF2-40B4-BE49-F238E27FC236}">
                <a16:creationId xmlns:a16="http://schemas.microsoft.com/office/drawing/2014/main" id="{83B15403-79AB-5517-D053-05CDC795C22D}"/>
              </a:ext>
            </a:extLst>
          </p:cNvPr>
          <p:cNvGrpSpPr/>
          <p:nvPr/>
        </p:nvGrpSpPr>
        <p:grpSpPr>
          <a:xfrm>
            <a:off x="7753331" y="2283988"/>
            <a:ext cx="1442302" cy="721202"/>
            <a:chOff x="7633972" y="2323744"/>
            <a:chExt cx="1442302" cy="721202"/>
          </a:xfrm>
          <a:solidFill>
            <a:srgbClr val="DAE8FC"/>
          </a:solidFill>
        </p:grpSpPr>
        <p:sp>
          <p:nvSpPr>
            <p:cNvPr id="1707" name="Freeform 1706">
              <a:extLst>
                <a:ext uri="{FF2B5EF4-FFF2-40B4-BE49-F238E27FC236}">
                  <a16:creationId xmlns:a16="http://schemas.microsoft.com/office/drawing/2014/main" id="{B27CA280-4004-83C6-6B94-FF90096C9253}"/>
                </a:ext>
              </a:extLst>
            </p:cNvPr>
            <p:cNvSpPr/>
            <p:nvPr/>
          </p:nvSpPr>
          <p:spPr>
            <a:xfrm>
              <a:off x="7633972" y="2323744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8" name="Picture 1707">
              <a:extLst>
                <a:ext uri="{FF2B5EF4-FFF2-40B4-BE49-F238E27FC236}">
                  <a16:creationId xmlns:a16="http://schemas.microsoft.com/office/drawing/2014/main" id="{0A3B10FF-37BA-FAC3-0119-1C8C1243B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2986" y="2422909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709" name="Graphic 1655">
            <a:extLst>
              <a:ext uri="{FF2B5EF4-FFF2-40B4-BE49-F238E27FC236}">
                <a16:creationId xmlns:a16="http://schemas.microsoft.com/office/drawing/2014/main" id="{263B4597-CC44-E985-40B9-5B329460E3BE}"/>
              </a:ext>
            </a:extLst>
          </p:cNvPr>
          <p:cNvGrpSpPr/>
          <p:nvPr/>
        </p:nvGrpSpPr>
        <p:grpSpPr>
          <a:xfrm>
            <a:off x="7753331" y="3726394"/>
            <a:ext cx="1442302" cy="1442405"/>
            <a:chOff x="7633972" y="3766150"/>
            <a:chExt cx="1442302" cy="1442405"/>
          </a:xfrm>
          <a:solidFill>
            <a:srgbClr val="D5E8D4"/>
          </a:solidFill>
        </p:grpSpPr>
        <p:sp>
          <p:nvSpPr>
            <p:cNvPr id="1710" name="Freeform 1709">
              <a:extLst>
                <a:ext uri="{FF2B5EF4-FFF2-40B4-BE49-F238E27FC236}">
                  <a16:creationId xmlns:a16="http://schemas.microsoft.com/office/drawing/2014/main" id="{D8A042DB-F713-8C3E-D26A-AEE00EE522FB}"/>
                </a:ext>
              </a:extLst>
            </p:cNvPr>
            <p:cNvSpPr/>
            <p:nvPr/>
          </p:nvSpPr>
          <p:spPr>
            <a:xfrm>
              <a:off x="7633972" y="3766150"/>
              <a:ext cx="1442302" cy="1442405"/>
            </a:xfrm>
            <a:custGeom>
              <a:avLst/>
              <a:gdLst>
                <a:gd name="connsiteX0" fmla="*/ 721151 w 1442302"/>
                <a:gd name="connsiteY0" fmla="*/ 0 h 1442405"/>
                <a:gd name="connsiteX1" fmla="*/ 1442303 w 1442302"/>
                <a:gd name="connsiteY1" fmla="*/ 721203 h 1442405"/>
                <a:gd name="connsiteX2" fmla="*/ 721151 w 1442302"/>
                <a:gd name="connsiteY2" fmla="*/ 1442406 h 1442405"/>
                <a:gd name="connsiteX3" fmla="*/ 0 w 1442302"/>
                <a:gd name="connsiteY3" fmla="*/ 721203 h 14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302" h="1442405">
                  <a:moveTo>
                    <a:pt x="721151" y="0"/>
                  </a:moveTo>
                  <a:lnTo>
                    <a:pt x="1442303" y="721203"/>
                  </a:lnTo>
                  <a:lnTo>
                    <a:pt x="721151" y="1442406"/>
                  </a:lnTo>
                  <a:lnTo>
                    <a:pt x="0" y="721203"/>
                  </a:lnTo>
                  <a:close/>
                </a:path>
              </a:pathLst>
            </a:custGeom>
            <a:solidFill>
              <a:srgbClr val="D5E8D4"/>
            </a:solidFill>
            <a:ln w="18019" cap="flat">
              <a:solidFill>
                <a:srgbClr val="82B3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1" name="Picture 1710">
              <a:extLst>
                <a:ext uri="{FF2B5EF4-FFF2-40B4-BE49-F238E27FC236}">
                  <a16:creationId xmlns:a16="http://schemas.microsoft.com/office/drawing/2014/main" id="{67DF2245-D959-E64B-D4B6-0C59CC34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2986" y="4252962"/>
              <a:ext cx="1406245" cy="518364"/>
            </a:xfrm>
            <a:custGeom>
              <a:avLst/>
              <a:gdLst>
                <a:gd name="connsiteX0" fmla="*/ -1 w 1406245"/>
                <a:gd name="connsiteY0" fmla="*/ -1 h 518364"/>
                <a:gd name="connsiteX1" fmla="*/ 1406245 w 1406245"/>
                <a:gd name="connsiteY1" fmla="*/ -1 h 518364"/>
                <a:gd name="connsiteX2" fmla="*/ 1406245 w 1406245"/>
                <a:gd name="connsiteY2" fmla="*/ 518364 h 518364"/>
                <a:gd name="connsiteX3" fmla="*/ -1 w 1406245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18364">
                  <a:moveTo>
                    <a:pt x="-1" y="-1"/>
                  </a:moveTo>
                  <a:lnTo>
                    <a:pt x="1406245" y="-1"/>
                  </a:lnTo>
                  <a:lnTo>
                    <a:pt x="1406245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12" name="Graphic 1655">
            <a:extLst>
              <a:ext uri="{FF2B5EF4-FFF2-40B4-BE49-F238E27FC236}">
                <a16:creationId xmlns:a16="http://schemas.microsoft.com/office/drawing/2014/main" id="{5E571647-7A20-2304-98FF-1D1E478816E3}"/>
              </a:ext>
            </a:extLst>
          </p:cNvPr>
          <p:cNvGrpSpPr/>
          <p:nvPr/>
        </p:nvGrpSpPr>
        <p:grpSpPr>
          <a:xfrm>
            <a:off x="3074862" y="2644589"/>
            <a:ext cx="1795306" cy="1250565"/>
            <a:chOff x="2955503" y="2684345"/>
            <a:chExt cx="1795306" cy="1250565"/>
          </a:xfrm>
        </p:grpSpPr>
        <p:sp>
          <p:nvSpPr>
            <p:cNvPr id="1713" name="Freeform 1712">
              <a:extLst>
                <a:ext uri="{FF2B5EF4-FFF2-40B4-BE49-F238E27FC236}">
                  <a16:creationId xmlns:a16="http://schemas.microsoft.com/office/drawing/2014/main" id="{AF45D381-31E3-492A-58C3-D5925E571EF2}"/>
                </a:ext>
              </a:extLst>
            </p:cNvPr>
            <p:cNvSpPr/>
            <p:nvPr/>
          </p:nvSpPr>
          <p:spPr>
            <a:xfrm>
              <a:off x="2955503" y="2684345"/>
              <a:ext cx="1691820" cy="1178445"/>
            </a:xfrm>
            <a:custGeom>
              <a:avLst/>
              <a:gdLst>
                <a:gd name="connsiteX0" fmla="*/ 0 w 1691820"/>
                <a:gd name="connsiteY0" fmla="*/ 0 h 1178445"/>
                <a:gd name="connsiteX1" fmla="*/ 1691821 w 1691820"/>
                <a:gd name="connsiteY1" fmla="*/ 1178446 h 117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1820" h="1178445">
                  <a:moveTo>
                    <a:pt x="0" y="0"/>
                  </a:moveTo>
                  <a:lnTo>
                    <a:pt x="1691821" y="117844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4" name="Freeform 1713">
              <a:extLst>
                <a:ext uri="{FF2B5EF4-FFF2-40B4-BE49-F238E27FC236}">
                  <a16:creationId xmlns:a16="http://schemas.microsoft.com/office/drawing/2014/main" id="{124BEC17-92F0-5651-B5DB-F020E2F50A27}"/>
                </a:ext>
              </a:extLst>
            </p:cNvPr>
            <p:cNvSpPr/>
            <p:nvPr/>
          </p:nvSpPr>
          <p:spPr>
            <a:xfrm>
              <a:off x="4611266" y="3811045"/>
              <a:ext cx="139542" cy="123866"/>
            </a:xfrm>
            <a:custGeom>
              <a:avLst/>
              <a:gdLst>
                <a:gd name="connsiteX0" fmla="*/ 139543 w 139542"/>
                <a:gd name="connsiteY0" fmla="*/ 123867 h 123866"/>
                <a:gd name="connsiteX1" fmla="*/ 0 w 139542"/>
                <a:gd name="connsiteY1" fmla="*/ 103492 h 123866"/>
                <a:gd name="connsiteX2" fmla="*/ 72115 w 139542"/>
                <a:gd name="connsiteY2" fmla="*/ 0 h 1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42" h="123866">
                  <a:moveTo>
                    <a:pt x="139543" y="123867"/>
                  </a:moveTo>
                  <a:lnTo>
                    <a:pt x="0" y="103492"/>
                  </a:lnTo>
                  <a:lnTo>
                    <a:pt x="7211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5" name="Graphic 1655">
            <a:extLst>
              <a:ext uri="{FF2B5EF4-FFF2-40B4-BE49-F238E27FC236}">
                <a16:creationId xmlns:a16="http://schemas.microsoft.com/office/drawing/2014/main" id="{E3FE4528-B779-B6AC-B898-4DD7A693675A}"/>
              </a:ext>
            </a:extLst>
          </p:cNvPr>
          <p:cNvGrpSpPr/>
          <p:nvPr/>
        </p:nvGrpSpPr>
        <p:grpSpPr>
          <a:xfrm>
            <a:off x="3805027" y="2193837"/>
            <a:ext cx="684192" cy="262337"/>
            <a:chOff x="3685668" y="2233593"/>
            <a:chExt cx="684192" cy="262337"/>
          </a:xfrm>
        </p:grpSpPr>
        <p:sp>
          <p:nvSpPr>
            <p:cNvPr id="1716" name="Freeform 1715">
              <a:extLst>
                <a:ext uri="{FF2B5EF4-FFF2-40B4-BE49-F238E27FC236}">
                  <a16:creationId xmlns:a16="http://schemas.microsoft.com/office/drawing/2014/main" id="{69FBD98B-8839-22CC-4989-CBBB6D08F772}"/>
                </a:ext>
              </a:extLst>
            </p:cNvPr>
            <p:cNvSpPr/>
            <p:nvPr/>
          </p:nvSpPr>
          <p:spPr>
            <a:xfrm>
              <a:off x="3685668" y="2233593"/>
              <a:ext cx="565382" cy="203018"/>
            </a:xfrm>
            <a:custGeom>
              <a:avLst/>
              <a:gdLst>
                <a:gd name="connsiteX0" fmla="*/ 0 w 565382"/>
                <a:gd name="connsiteY0" fmla="*/ 0 h 203018"/>
                <a:gd name="connsiteX1" fmla="*/ 565383 w 565382"/>
                <a:gd name="connsiteY1" fmla="*/ 203019 h 2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5382" h="203018">
                  <a:moveTo>
                    <a:pt x="0" y="0"/>
                  </a:moveTo>
                  <a:lnTo>
                    <a:pt x="565383" y="20301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7" name="Freeform 1716">
              <a:extLst>
                <a:ext uri="{FF2B5EF4-FFF2-40B4-BE49-F238E27FC236}">
                  <a16:creationId xmlns:a16="http://schemas.microsoft.com/office/drawing/2014/main" id="{B7CAB30A-F817-C44B-DD63-D149369DBC97}"/>
                </a:ext>
              </a:extLst>
            </p:cNvPr>
            <p:cNvSpPr/>
            <p:nvPr/>
          </p:nvSpPr>
          <p:spPr>
            <a:xfrm>
              <a:off x="4229777" y="2377113"/>
              <a:ext cx="140083" cy="118818"/>
            </a:xfrm>
            <a:custGeom>
              <a:avLst/>
              <a:gdLst>
                <a:gd name="connsiteX0" fmla="*/ 140084 w 140083"/>
                <a:gd name="connsiteY0" fmla="*/ 102050 h 118818"/>
                <a:gd name="connsiteX1" fmla="*/ 0 w 140083"/>
                <a:gd name="connsiteY1" fmla="*/ 118818 h 118818"/>
                <a:gd name="connsiteX2" fmla="*/ 42548 w 140083"/>
                <a:gd name="connsiteY2" fmla="*/ 0 h 1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83" h="118818">
                  <a:moveTo>
                    <a:pt x="140084" y="102050"/>
                  </a:moveTo>
                  <a:lnTo>
                    <a:pt x="0" y="118818"/>
                  </a:lnTo>
                  <a:lnTo>
                    <a:pt x="4254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8" name="Graphic 1655">
            <a:extLst>
              <a:ext uri="{FF2B5EF4-FFF2-40B4-BE49-F238E27FC236}">
                <a16:creationId xmlns:a16="http://schemas.microsoft.com/office/drawing/2014/main" id="{7FC80A2A-C82F-0F8C-605A-9BD64C8D2CD3}"/>
              </a:ext>
            </a:extLst>
          </p:cNvPr>
          <p:cNvGrpSpPr/>
          <p:nvPr/>
        </p:nvGrpSpPr>
        <p:grpSpPr>
          <a:xfrm>
            <a:off x="2344696" y="1743086"/>
            <a:ext cx="1460331" cy="901503"/>
            <a:chOff x="2225337" y="1782842"/>
            <a:chExt cx="1460331" cy="901503"/>
          </a:xfrm>
          <a:solidFill>
            <a:srgbClr val="FFF2CC"/>
          </a:solidFill>
        </p:grpSpPr>
        <p:sp>
          <p:nvSpPr>
            <p:cNvPr id="1719" name="Freeform 1718">
              <a:extLst>
                <a:ext uri="{FF2B5EF4-FFF2-40B4-BE49-F238E27FC236}">
                  <a16:creationId xmlns:a16="http://schemas.microsoft.com/office/drawing/2014/main" id="{9B3AD96D-47EB-9F2E-2988-7D47ED8AF82D}"/>
                </a:ext>
              </a:extLst>
            </p:cNvPr>
            <p:cNvSpPr/>
            <p:nvPr/>
          </p:nvSpPr>
          <p:spPr>
            <a:xfrm>
              <a:off x="2225337" y="1782842"/>
              <a:ext cx="1460331" cy="901503"/>
            </a:xfrm>
            <a:custGeom>
              <a:avLst/>
              <a:gdLst>
                <a:gd name="connsiteX0" fmla="*/ 1460332 w 1460331"/>
                <a:gd name="connsiteY0" fmla="*/ 450752 h 901503"/>
                <a:gd name="connsiteX1" fmla="*/ 730166 w 1460331"/>
                <a:gd name="connsiteY1" fmla="*/ 901504 h 901503"/>
                <a:gd name="connsiteX2" fmla="*/ 0 w 1460331"/>
                <a:gd name="connsiteY2" fmla="*/ 450752 h 901503"/>
                <a:gd name="connsiteX3" fmla="*/ 730166 w 1460331"/>
                <a:gd name="connsiteY3" fmla="*/ 0 h 901503"/>
                <a:gd name="connsiteX4" fmla="*/ 1460332 w 1460331"/>
                <a:gd name="connsiteY4" fmla="*/ 450752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31" h="901503">
                  <a:moveTo>
                    <a:pt x="1460332" y="450752"/>
                  </a:moveTo>
                  <a:cubicBezTo>
                    <a:pt x="1460332" y="699695"/>
                    <a:pt x="1133425" y="901504"/>
                    <a:pt x="730166" y="901504"/>
                  </a:cubicBezTo>
                  <a:cubicBezTo>
                    <a:pt x="326906" y="901504"/>
                    <a:pt x="0" y="699695"/>
                    <a:pt x="0" y="450752"/>
                  </a:cubicBezTo>
                  <a:cubicBezTo>
                    <a:pt x="0" y="201809"/>
                    <a:pt x="326906" y="0"/>
                    <a:pt x="730166" y="0"/>
                  </a:cubicBezTo>
                  <a:cubicBezTo>
                    <a:pt x="1133425" y="0"/>
                    <a:pt x="1460332" y="201809"/>
                    <a:pt x="1460332" y="450752"/>
                  </a:cubicBezTo>
                  <a:close/>
                </a:path>
              </a:pathLst>
            </a:custGeom>
            <a:solidFill>
              <a:srgbClr val="FFF2CC"/>
            </a:solidFill>
            <a:ln w="18019" cap="flat">
              <a:solidFill>
                <a:srgbClr val="D6B6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0" name="Picture 1719">
              <a:extLst>
                <a:ext uri="{FF2B5EF4-FFF2-40B4-BE49-F238E27FC236}">
                  <a16:creationId xmlns:a16="http://schemas.microsoft.com/office/drawing/2014/main" id="{2ACBF53C-284D-FEA7-9CAB-2AA1BB29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4351" y="1999202"/>
              <a:ext cx="1424273" cy="518364"/>
            </a:xfrm>
            <a:custGeom>
              <a:avLst/>
              <a:gdLst>
                <a:gd name="connsiteX0" fmla="*/ -1 w 1424273"/>
                <a:gd name="connsiteY0" fmla="*/ -1 h 518364"/>
                <a:gd name="connsiteX1" fmla="*/ 1424273 w 1424273"/>
                <a:gd name="connsiteY1" fmla="*/ -1 h 518364"/>
                <a:gd name="connsiteX2" fmla="*/ 1424273 w 1424273"/>
                <a:gd name="connsiteY2" fmla="*/ 518364 h 518364"/>
                <a:gd name="connsiteX3" fmla="*/ -1 w 1424273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4273" h="518364">
                  <a:moveTo>
                    <a:pt x="-1" y="-1"/>
                  </a:moveTo>
                  <a:lnTo>
                    <a:pt x="1424273" y="-1"/>
                  </a:lnTo>
                  <a:lnTo>
                    <a:pt x="1424273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21" name="Graphic 1655">
            <a:extLst>
              <a:ext uri="{FF2B5EF4-FFF2-40B4-BE49-F238E27FC236}">
                <a16:creationId xmlns:a16="http://schemas.microsoft.com/office/drawing/2014/main" id="{B0784A8B-0E19-0AFA-DF5F-3231FD9C847F}"/>
              </a:ext>
            </a:extLst>
          </p:cNvPr>
          <p:cNvGrpSpPr/>
          <p:nvPr/>
        </p:nvGrpSpPr>
        <p:grpSpPr>
          <a:xfrm>
            <a:off x="4508150" y="2085657"/>
            <a:ext cx="1442302" cy="721202"/>
            <a:chOff x="4388791" y="2125413"/>
            <a:chExt cx="1442302" cy="721202"/>
          </a:xfrm>
          <a:solidFill>
            <a:srgbClr val="DAE8FC"/>
          </a:solidFill>
        </p:grpSpPr>
        <p:sp>
          <p:nvSpPr>
            <p:cNvPr id="1722" name="Freeform 1721">
              <a:extLst>
                <a:ext uri="{FF2B5EF4-FFF2-40B4-BE49-F238E27FC236}">
                  <a16:creationId xmlns:a16="http://schemas.microsoft.com/office/drawing/2014/main" id="{D56C4337-2470-DC6B-586D-3E21638D8F5A}"/>
                </a:ext>
              </a:extLst>
            </p:cNvPr>
            <p:cNvSpPr/>
            <p:nvPr/>
          </p:nvSpPr>
          <p:spPr>
            <a:xfrm>
              <a:off x="4388791" y="2125413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3" name="Picture 1722">
              <a:extLst>
                <a:ext uri="{FF2B5EF4-FFF2-40B4-BE49-F238E27FC236}">
                  <a16:creationId xmlns:a16="http://schemas.microsoft.com/office/drawing/2014/main" id="{8CC756F3-D48C-B8BF-3C14-AA7459F4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7805" y="2359804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724" name="Graphic 1655">
            <a:extLst>
              <a:ext uri="{FF2B5EF4-FFF2-40B4-BE49-F238E27FC236}">
                <a16:creationId xmlns:a16="http://schemas.microsoft.com/office/drawing/2014/main" id="{1FBE23B6-31DB-D995-3738-E41CBB438923}"/>
              </a:ext>
            </a:extLst>
          </p:cNvPr>
          <p:cNvGrpSpPr/>
          <p:nvPr/>
        </p:nvGrpSpPr>
        <p:grpSpPr>
          <a:xfrm>
            <a:off x="3083876" y="3005191"/>
            <a:ext cx="1442302" cy="721202"/>
            <a:chOff x="2964517" y="3044947"/>
            <a:chExt cx="1442302" cy="721202"/>
          </a:xfrm>
          <a:solidFill>
            <a:srgbClr val="DAE8FC"/>
          </a:solidFill>
        </p:grpSpPr>
        <p:sp>
          <p:nvSpPr>
            <p:cNvPr id="1725" name="Freeform 1724">
              <a:extLst>
                <a:ext uri="{FF2B5EF4-FFF2-40B4-BE49-F238E27FC236}">
                  <a16:creationId xmlns:a16="http://schemas.microsoft.com/office/drawing/2014/main" id="{96B3E8F5-2A22-A8C6-74C0-03571D63A510}"/>
                </a:ext>
              </a:extLst>
            </p:cNvPr>
            <p:cNvSpPr/>
            <p:nvPr/>
          </p:nvSpPr>
          <p:spPr>
            <a:xfrm>
              <a:off x="2964517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6" name="Picture 1725">
              <a:extLst>
                <a:ext uri="{FF2B5EF4-FFF2-40B4-BE49-F238E27FC236}">
                  <a16:creationId xmlns:a16="http://schemas.microsoft.com/office/drawing/2014/main" id="{4B9C7237-D261-DBC8-6AF6-C5835FDD6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3531" y="3279338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9224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81A36-E59D-E7B1-4105-EF4EAD21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4A90-2787-9C3A-46ED-E2BB0BC2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Theoretical uncertainties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1888BF-0F09-71B6-1CC4-CA7903ADE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8413" y="4630082"/>
            <a:ext cx="4743853" cy="7822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ZA" dirty="0"/>
              <a:t>E. Braaten and M. H. </a:t>
            </a:r>
            <a:r>
              <a:rPr lang="en-ZA" dirty="0" err="1"/>
              <a:t>Thoma</a:t>
            </a:r>
            <a:r>
              <a:rPr lang="en-ZA" dirty="0"/>
              <a:t>, Phys. Rev. D </a:t>
            </a:r>
            <a:r>
              <a:rPr lang="en-ZA" b="1" dirty="0"/>
              <a:t>44</a:t>
            </a:r>
            <a:r>
              <a:rPr lang="en-ZA" dirty="0"/>
              <a:t>, R2625 (1991).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ZA" dirty="0"/>
              <a:t>S. Wicks, PhD thesis, 2008.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ZA" dirty="0"/>
              <a:t>CF and W. A. Horowitz, Phys. Rev. C </a:t>
            </a:r>
            <a:r>
              <a:rPr lang="en-ZA" b="1" dirty="0"/>
              <a:t>111</a:t>
            </a:r>
            <a:r>
              <a:rPr lang="en-ZA" dirty="0"/>
              <a:t>, 054911 (2025).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ZA" dirty="0"/>
              <a:t>CF, A. Grindrod, and W. A. Horowitz, </a:t>
            </a:r>
            <a:r>
              <a:rPr lang="en-ZA" i="1" dirty="0"/>
              <a:t>Eur. Phys. J. C</a:t>
            </a:r>
            <a:r>
              <a:rPr lang="en-ZA" dirty="0"/>
              <a:t> 83, 1060 (2023)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21911-BBDC-C0A1-5855-3CEB133285E0}"/>
              </a:ext>
            </a:extLst>
          </p:cNvPr>
          <p:cNvSpPr txBox="1"/>
          <p:nvPr/>
        </p:nvSpPr>
        <p:spPr>
          <a:xfrm>
            <a:off x="214085" y="1037516"/>
            <a:ext cx="382289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implement two limiting assumptions for the </a:t>
            </a:r>
            <a:r>
              <a:rPr lang="en-US" b="1" dirty="0"/>
              <a:t>collisional energy loss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Braaten and </a:t>
            </a:r>
            <a:r>
              <a:rPr lang="en-US" dirty="0" err="1">
                <a:solidFill>
                  <a:schemeClr val="accent6"/>
                </a:solidFill>
              </a:rPr>
              <a:t>Thoma</a:t>
            </a:r>
            <a:r>
              <a:rPr lang="en-US" dirty="0">
                <a:solidFill>
                  <a:schemeClr val="accent6"/>
                </a:solidFill>
              </a:rPr>
              <a:t> (BT)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Hard Thermal Loop only (HTL only)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Related to the transition between HTL and vacuum propagators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4CA43-E5BF-C51D-5269-0EFA35CFA3B5}"/>
              </a:ext>
            </a:extLst>
          </p:cNvPr>
          <p:cNvSpPr txBox="1"/>
          <p:nvPr/>
        </p:nvSpPr>
        <p:spPr>
          <a:xfrm>
            <a:off x="4203966" y="1634946"/>
            <a:ext cx="287938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vary  cutoff on the </a:t>
            </a:r>
            <a:r>
              <a:rPr lang="en-US" b="1" dirty="0"/>
              <a:t>transverse radiated gluon momentum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16F5C-98B7-C828-9ACB-CED18523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340" y="992661"/>
            <a:ext cx="2616200" cy="345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328D9-D81B-241F-CF03-455D280DD164}"/>
              </a:ext>
            </a:extLst>
          </p:cNvPr>
          <p:cNvSpPr txBox="1"/>
          <p:nvPr/>
        </p:nvSpPr>
        <p:spPr>
          <a:xfrm>
            <a:off x="214085" y="4127714"/>
            <a:ext cx="4743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“model implementation” is separately fit to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work might include these uncertainties in the covariance matrix</a:t>
            </a:r>
          </a:p>
        </p:txBody>
      </p:sp>
    </p:spTree>
    <p:extLst>
      <p:ext uri="{BB962C8B-B14F-4D97-AF65-F5344CB8AC3E}">
        <p14:creationId xmlns:p14="http://schemas.microsoft.com/office/powerpoint/2010/main" val="25529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24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5B5BC3-6D95-AF54-72F7-2185840C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raphic 1655">
            <a:extLst>
              <a:ext uri="{FF2B5EF4-FFF2-40B4-BE49-F238E27FC236}">
                <a16:creationId xmlns:a16="http://schemas.microsoft.com/office/drawing/2014/main" id="{97CF2F0D-7E12-2991-A46A-20D780B40537}"/>
              </a:ext>
            </a:extLst>
          </p:cNvPr>
          <p:cNvGrpSpPr/>
          <p:nvPr/>
        </p:nvGrpSpPr>
        <p:grpSpPr>
          <a:xfrm>
            <a:off x="2705272" y="3302687"/>
            <a:ext cx="358412" cy="126210"/>
            <a:chOff x="2585913" y="3342443"/>
            <a:chExt cx="358412" cy="126210"/>
          </a:xfrm>
        </p:grpSpPr>
        <p:sp>
          <p:nvSpPr>
            <p:cNvPr id="1659" name="Freeform 1658">
              <a:extLst>
                <a:ext uri="{FF2B5EF4-FFF2-40B4-BE49-F238E27FC236}">
                  <a16:creationId xmlns:a16="http://schemas.microsoft.com/office/drawing/2014/main" id="{B4783D5F-4314-64C5-BCB4-B91271817505}"/>
                </a:ext>
              </a:extLst>
            </p:cNvPr>
            <p:cNvSpPr/>
            <p:nvPr/>
          </p:nvSpPr>
          <p:spPr>
            <a:xfrm>
              <a:off x="2585913" y="3405548"/>
              <a:ext cx="232210" cy="18030"/>
            </a:xfrm>
            <a:custGeom>
              <a:avLst/>
              <a:gdLst>
                <a:gd name="connsiteX0" fmla="*/ 0 w 232210"/>
                <a:gd name="connsiteY0" fmla="*/ 0 h 18030"/>
                <a:gd name="connsiteX1" fmla="*/ 232211 w 232210"/>
                <a:gd name="connsiteY1" fmla="*/ 0 h 1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210" h="18030">
                  <a:moveTo>
                    <a:pt x="0" y="0"/>
                  </a:moveTo>
                  <a:lnTo>
                    <a:pt x="232211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0" name="Freeform 1659">
              <a:extLst>
                <a:ext uri="{FF2B5EF4-FFF2-40B4-BE49-F238E27FC236}">
                  <a16:creationId xmlns:a16="http://schemas.microsoft.com/office/drawing/2014/main" id="{17AA503C-8D1D-AF26-C554-83CA200111AF}"/>
                </a:ext>
              </a:extLst>
            </p:cNvPr>
            <p:cNvSpPr/>
            <p:nvPr/>
          </p:nvSpPr>
          <p:spPr>
            <a:xfrm>
              <a:off x="2818123" y="3342443"/>
              <a:ext cx="126201" cy="126210"/>
            </a:xfrm>
            <a:custGeom>
              <a:avLst/>
              <a:gdLst>
                <a:gd name="connsiteX0" fmla="*/ 126201 w 126201"/>
                <a:gd name="connsiteY0" fmla="*/ 63105 h 126210"/>
                <a:gd name="connsiteX1" fmla="*/ 0 w 126201"/>
                <a:gd name="connsiteY1" fmla="*/ 126211 h 126210"/>
                <a:gd name="connsiteX2" fmla="*/ 0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126201" y="63105"/>
                  </a:moveTo>
                  <a:lnTo>
                    <a:pt x="0" y="126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24FE62-4AC5-51A6-53A5-94C4E1CE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Statistical analysis</a:t>
            </a:r>
          </a:p>
        </p:txBody>
      </p:sp>
      <p:grpSp>
        <p:nvGrpSpPr>
          <p:cNvPr id="1661" name="Graphic 1655">
            <a:extLst>
              <a:ext uri="{FF2B5EF4-FFF2-40B4-BE49-F238E27FC236}">
                <a16:creationId xmlns:a16="http://schemas.microsoft.com/office/drawing/2014/main" id="{3D24EA4C-BD32-939B-1481-33052A21ECCA}"/>
              </a:ext>
            </a:extLst>
          </p:cNvPr>
          <p:cNvGrpSpPr/>
          <p:nvPr/>
        </p:nvGrpSpPr>
        <p:grpSpPr>
          <a:xfrm>
            <a:off x="1262969" y="3005191"/>
            <a:ext cx="1442302" cy="721202"/>
            <a:chOff x="1143610" y="3044947"/>
            <a:chExt cx="1442302" cy="721202"/>
          </a:xfrm>
          <a:solidFill>
            <a:srgbClr val="DAE8FC"/>
          </a:solidFill>
        </p:grpSpPr>
        <p:sp>
          <p:nvSpPr>
            <p:cNvPr id="1662" name="Freeform 1661">
              <a:extLst>
                <a:ext uri="{FF2B5EF4-FFF2-40B4-BE49-F238E27FC236}">
                  <a16:creationId xmlns:a16="http://schemas.microsoft.com/office/drawing/2014/main" id="{343198F4-BECD-88F7-CF97-EECFD67E5862}"/>
                </a:ext>
              </a:extLst>
            </p:cNvPr>
            <p:cNvSpPr/>
            <p:nvPr/>
          </p:nvSpPr>
          <p:spPr>
            <a:xfrm>
              <a:off x="1143610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663" name="Picture 1662">
              <a:extLst>
                <a:ext uri="{FF2B5EF4-FFF2-40B4-BE49-F238E27FC236}">
                  <a16:creationId xmlns:a16="http://schemas.microsoft.com/office/drawing/2014/main" id="{4FA77E2E-7246-F1DF-54E0-14AFA317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624" y="3144112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664" name="Graphic 1655">
            <a:extLst>
              <a:ext uri="{FF2B5EF4-FFF2-40B4-BE49-F238E27FC236}">
                <a16:creationId xmlns:a16="http://schemas.microsoft.com/office/drawing/2014/main" id="{F935902D-CA4A-F370-731F-6B527F93BCE4}"/>
              </a:ext>
            </a:extLst>
          </p:cNvPr>
          <p:cNvGrpSpPr/>
          <p:nvPr/>
        </p:nvGrpSpPr>
        <p:grpSpPr>
          <a:xfrm>
            <a:off x="4183632" y="2463748"/>
            <a:ext cx="314602" cy="559473"/>
            <a:chOff x="4064273" y="2503504"/>
            <a:chExt cx="314602" cy="559473"/>
          </a:xfrm>
        </p:grpSpPr>
        <p:sp>
          <p:nvSpPr>
            <p:cNvPr id="1665" name="Freeform 1664">
              <a:extLst>
                <a:ext uri="{FF2B5EF4-FFF2-40B4-BE49-F238E27FC236}">
                  <a16:creationId xmlns:a16="http://schemas.microsoft.com/office/drawing/2014/main" id="{00B7BE7F-1A66-BA1F-FED4-AF7BC473A459}"/>
                </a:ext>
              </a:extLst>
            </p:cNvPr>
            <p:cNvSpPr/>
            <p:nvPr/>
          </p:nvSpPr>
          <p:spPr>
            <a:xfrm>
              <a:off x="4064273" y="2613667"/>
              <a:ext cx="252763" cy="449309"/>
            </a:xfrm>
            <a:custGeom>
              <a:avLst/>
              <a:gdLst>
                <a:gd name="connsiteX0" fmla="*/ 0 w 252763"/>
                <a:gd name="connsiteY0" fmla="*/ 449309 h 449309"/>
                <a:gd name="connsiteX1" fmla="*/ 252764 w 252763"/>
                <a:gd name="connsiteY1" fmla="*/ 0 h 44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763" h="449309">
                  <a:moveTo>
                    <a:pt x="0" y="449309"/>
                  </a:moveTo>
                  <a:lnTo>
                    <a:pt x="252764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6" name="Freeform 1665">
              <a:extLst>
                <a:ext uri="{FF2B5EF4-FFF2-40B4-BE49-F238E27FC236}">
                  <a16:creationId xmlns:a16="http://schemas.microsoft.com/office/drawing/2014/main" id="{C33559EC-F4CD-98B3-D32F-121B8EF650F8}"/>
                </a:ext>
              </a:extLst>
            </p:cNvPr>
            <p:cNvSpPr/>
            <p:nvPr/>
          </p:nvSpPr>
          <p:spPr>
            <a:xfrm>
              <a:off x="4262049" y="2503504"/>
              <a:ext cx="116826" cy="140995"/>
            </a:xfrm>
            <a:custGeom>
              <a:avLst/>
              <a:gdLst>
                <a:gd name="connsiteX0" fmla="*/ 116826 w 116826"/>
                <a:gd name="connsiteY0" fmla="*/ 0 h 140995"/>
                <a:gd name="connsiteX1" fmla="*/ 109976 w 116826"/>
                <a:gd name="connsiteY1" fmla="*/ 140995 h 140995"/>
                <a:gd name="connsiteX2" fmla="*/ 0 w 116826"/>
                <a:gd name="connsiteY2" fmla="*/ 79152 h 1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826" h="140995">
                  <a:moveTo>
                    <a:pt x="116826" y="0"/>
                  </a:moveTo>
                  <a:lnTo>
                    <a:pt x="109976" y="140995"/>
                  </a:lnTo>
                  <a:lnTo>
                    <a:pt x="0" y="79152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7" name="Graphic 1655">
            <a:extLst>
              <a:ext uri="{FF2B5EF4-FFF2-40B4-BE49-F238E27FC236}">
                <a16:creationId xmlns:a16="http://schemas.microsoft.com/office/drawing/2014/main" id="{80E839CA-A7DB-C74C-FC4C-325319F6A40E}"/>
              </a:ext>
            </a:extLst>
          </p:cNvPr>
          <p:cNvGrpSpPr/>
          <p:nvPr/>
        </p:nvGrpSpPr>
        <p:grpSpPr>
          <a:xfrm>
            <a:off x="4165603" y="3726394"/>
            <a:ext cx="349397" cy="524134"/>
            <a:chOff x="4046244" y="3766150"/>
            <a:chExt cx="349397" cy="524134"/>
          </a:xfrm>
        </p:grpSpPr>
        <p:sp>
          <p:nvSpPr>
            <p:cNvPr id="1668" name="Freeform 1667">
              <a:extLst>
                <a:ext uri="{FF2B5EF4-FFF2-40B4-BE49-F238E27FC236}">
                  <a16:creationId xmlns:a16="http://schemas.microsoft.com/office/drawing/2014/main" id="{1845B11C-A70C-2123-0E95-67DC39588C45}"/>
                </a:ext>
              </a:extLst>
            </p:cNvPr>
            <p:cNvSpPr/>
            <p:nvPr/>
          </p:nvSpPr>
          <p:spPr>
            <a:xfrm>
              <a:off x="4046244" y="3766150"/>
              <a:ext cx="279446" cy="419199"/>
            </a:xfrm>
            <a:custGeom>
              <a:avLst/>
              <a:gdLst>
                <a:gd name="connsiteX0" fmla="*/ 0 w 279446"/>
                <a:gd name="connsiteY0" fmla="*/ 0 h 419199"/>
                <a:gd name="connsiteX1" fmla="*/ 279446 w 279446"/>
                <a:gd name="connsiteY1" fmla="*/ 419199 h 41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46" h="419199">
                  <a:moveTo>
                    <a:pt x="0" y="0"/>
                  </a:moveTo>
                  <a:lnTo>
                    <a:pt x="279446" y="4191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9" name="Freeform 1668">
              <a:extLst>
                <a:ext uri="{FF2B5EF4-FFF2-40B4-BE49-F238E27FC236}">
                  <a16:creationId xmlns:a16="http://schemas.microsoft.com/office/drawing/2014/main" id="{B53CBD4B-368F-960A-0AED-1CE3FB016ABE}"/>
                </a:ext>
              </a:extLst>
            </p:cNvPr>
            <p:cNvSpPr/>
            <p:nvPr/>
          </p:nvSpPr>
          <p:spPr>
            <a:xfrm>
              <a:off x="4273046" y="4150190"/>
              <a:ext cx="122595" cy="140093"/>
            </a:xfrm>
            <a:custGeom>
              <a:avLst/>
              <a:gdLst>
                <a:gd name="connsiteX0" fmla="*/ 122596 w 122595"/>
                <a:gd name="connsiteY0" fmla="*/ 140094 h 140093"/>
                <a:gd name="connsiteX1" fmla="*/ 0 w 122595"/>
                <a:gd name="connsiteY1" fmla="*/ 70137 h 140093"/>
                <a:gd name="connsiteX2" fmla="*/ 105108 w 122595"/>
                <a:gd name="connsiteY2" fmla="*/ 0 h 1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95" h="140093">
                  <a:moveTo>
                    <a:pt x="122596" y="140094"/>
                  </a:moveTo>
                  <a:lnTo>
                    <a:pt x="0" y="70137"/>
                  </a:lnTo>
                  <a:lnTo>
                    <a:pt x="10510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0" name="Graphic 1655">
            <a:extLst>
              <a:ext uri="{FF2B5EF4-FFF2-40B4-BE49-F238E27FC236}">
                <a16:creationId xmlns:a16="http://schemas.microsoft.com/office/drawing/2014/main" id="{48219BC2-6F7E-5D81-0E79-41966E7A57EB}"/>
              </a:ext>
            </a:extLst>
          </p:cNvPr>
          <p:cNvGrpSpPr/>
          <p:nvPr/>
        </p:nvGrpSpPr>
        <p:grpSpPr>
          <a:xfrm>
            <a:off x="5950453" y="2446258"/>
            <a:ext cx="340743" cy="541803"/>
            <a:chOff x="5831094" y="2486014"/>
            <a:chExt cx="340743" cy="541803"/>
          </a:xfrm>
        </p:grpSpPr>
        <p:sp>
          <p:nvSpPr>
            <p:cNvPr id="1671" name="Freeform 1670">
              <a:extLst>
                <a:ext uri="{FF2B5EF4-FFF2-40B4-BE49-F238E27FC236}">
                  <a16:creationId xmlns:a16="http://schemas.microsoft.com/office/drawing/2014/main" id="{58CA79AC-54FF-3094-85D7-06895D3A2EC3}"/>
                </a:ext>
              </a:extLst>
            </p:cNvPr>
            <p:cNvSpPr/>
            <p:nvPr/>
          </p:nvSpPr>
          <p:spPr>
            <a:xfrm>
              <a:off x="5831094" y="2486014"/>
              <a:ext cx="273676" cy="435065"/>
            </a:xfrm>
            <a:custGeom>
              <a:avLst/>
              <a:gdLst>
                <a:gd name="connsiteX0" fmla="*/ 0 w 273676"/>
                <a:gd name="connsiteY0" fmla="*/ 0 h 435065"/>
                <a:gd name="connsiteX1" fmla="*/ 273677 w 273676"/>
                <a:gd name="connsiteY1" fmla="*/ 435066 h 43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676" h="435065">
                  <a:moveTo>
                    <a:pt x="0" y="0"/>
                  </a:moveTo>
                  <a:lnTo>
                    <a:pt x="273677" y="43506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2" name="Freeform 1671">
              <a:extLst>
                <a:ext uri="{FF2B5EF4-FFF2-40B4-BE49-F238E27FC236}">
                  <a16:creationId xmlns:a16="http://schemas.microsoft.com/office/drawing/2014/main" id="{DA6DFB96-E9F2-2FB4-6B43-0FF8F86F9FEE}"/>
                </a:ext>
              </a:extLst>
            </p:cNvPr>
            <p:cNvSpPr/>
            <p:nvPr/>
          </p:nvSpPr>
          <p:spPr>
            <a:xfrm>
              <a:off x="6051225" y="2887364"/>
              <a:ext cx="120612" cy="140454"/>
            </a:xfrm>
            <a:custGeom>
              <a:avLst/>
              <a:gdLst>
                <a:gd name="connsiteX0" fmla="*/ 120613 w 120612"/>
                <a:gd name="connsiteY0" fmla="*/ 140454 h 140454"/>
                <a:gd name="connsiteX1" fmla="*/ 0 w 120612"/>
                <a:gd name="connsiteY1" fmla="*/ 67252 h 140454"/>
                <a:gd name="connsiteX2" fmla="*/ 106911 w 120612"/>
                <a:gd name="connsiteY2" fmla="*/ 0 h 14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12" h="140454">
                  <a:moveTo>
                    <a:pt x="120613" y="140454"/>
                  </a:moveTo>
                  <a:lnTo>
                    <a:pt x="0" y="67252"/>
                  </a:lnTo>
                  <a:lnTo>
                    <a:pt x="10691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3" name="Graphic 1655">
            <a:extLst>
              <a:ext uri="{FF2B5EF4-FFF2-40B4-BE49-F238E27FC236}">
                <a16:creationId xmlns:a16="http://schemas.microsoft.com/office/drawing/2014/main" id="{AA3B5B99-9CA6-EA07-C9FB-7A29A620FF0F}"/>
              </a:ext>
            </a:extLst>
          </p:cNvPr>
          <p:cNvGrpSpPr/>
          <p:nvPr/>
        </p:nvGrpSpPr>
        <p:grpSpPr>
          <a:xfrm>
            <a:off x="5968481" y="3743522"/>
            <a:ext cx="322895" cy="523773"/>
            <a:chOff x="5849122" y="3783278"/>
            <a:chExt cx="322895" cy="523773"/>
          </a:xfrm>
        </p:grpSpPr>
        <p:sp>
          <p:nvSpPr>
            <p:cNvPr id="1674" name="Freeform 1673">
              <a:extLst>
                <a:ext uri="{FF2B5EF4-FFF2-40B4-BE49-F238E27FC236}">
                  <a16:creationId xmlns:a16="http://schemas.microsoft.com/office/drawing/2014/main" id="{D4D820AC-5DEB-B81F-2F3A-A54F643D8378}"/>
                </a:ext>
              </a:extLst>
            </p:cNvPr>
            <p:cNvSpPr/>
            <p:nvPr/>
          </p:nvSpPr>
          <p:spPr>
            <a:xfrm>
              <a:off x="5849122" y="3890738"/>
              <a:ext cx="256729" cy="416314"/>
            </a:xfrm>
            <a:custGeom>
              <a:avLst/>
              <a:gdLst>
                <a:gd name="connsiteX0" fmla="*/ 0 w 256729"/>
                <a:gd name="connsiteY0" fmla="*/ 416314 h 416314"/>
                <a:gd name="connsiteX1" fmla="*/ 256730 w 256729"/>
                <a:gd name="connsiteY1" fmla="*/ 0 h 41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729" h="416314">
                  <a:moveTo>
                    <a:pt x="0" y="416314"/>
                  </a:moveTo>
                  <a:lnTo>
                    <a:pt x="256730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5" name="Freeform 1674">
              <a:extLst>
                <a:ext uri="{FF2B5EF4-FFF2-40B4-BE49-F238E27FC236}">
                  <a16:creationId xmlns:a16="http://schemas.microsoft.com/office/drawing/2014/main" id="{B3DC39F8-AAC0-5F26-C6A3-80582CE143FF}"/>
                </a:ext>
              </a:extLst>
            </p:cNvPr>
            <p:cNvSpPr/>
            <p:nvPr/>
          </p:nvSpPr>
          <p:spPr>
            <a:xfrm>
              <a:off x="6052127" y="3783278"/>
              <a:ext cx="119891" cy="140634"/>
            </a:xfrm>
            <a:custGeom>
              <a:avLst/>
              <a:gdLst>
                <a:gd name="connsiteX0" fmla="*/ 119891 w 119891"/>
                <a:gd name="connsiteY0" fmla="*/ 0 h 140634"/>
                <a:gd name="connsiteX1" fmla="*/ 107451 w 119891"/>
                <a:gd name="connsiteY1" fmla="*/ 140635 h 140634"/>
                <a:gd name="connsiteX2" fmla="*/ 0 w 119891"/>
                <a:gd name="connsiteY2" fmla="*/ 74284 h 14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891" h="140634">
                  <a:moveTo>
                    <a:pt x="119891" y="0"/>
                  </a:moveTo>
                  <a:lnTo>
                    <a:pt x="107451" y="140635"/>
                  </a:lnTo>
                  <a:lnTo>
                    <a:pt x="0" y="74284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6" name="Graphic 1655">
            <a:extLst>
              <a:ext uri="{FF2B5EF4-FFF2-40B4-BE49-F238E27FC236}">
                <a16:creationId xmlns:a16="http://schemas.microsoft.com/office/drawing/2014/main" id="{9042E6AA-5164-1D3D-A407-B14724A57C9A}"/>
              </a:ext>
            </a:extLst>
          </p:cNvPr>
          <p:cNvGrpSpPr/>
          <p:nvPr/>
        </p:nvGrpSpPr>
        <p:grpSpPr>
          <a:xfrm>
            <a:off x="4526179" y="3906694"/>
            <a:ext cx="1442302" cy="721202"/>
            <a:chOff x="4406820" y="3946450"/>
            <a:chExt cx="1442302" cy="721202"/>
          </a:xfrm>
          <a:solidFill>
            <a:srgbClr val="DAE8FC"/>
          </a:solidFill>
        </p:grpSpPr>
        <p:sp>
          <p:nvSpPr>
            <p:cNvPr id="1677" name="Freeform 1676">
              <a:extLst>
                <a:ext uri="{FF2B5EF4-FFF2-40B4-BE49-F238E27FC236}">
                  <a16:creationId xmlns:a16="http://schemas.microsoft.com/office/drawing/2014/main" id="{73DCF8B8-D1BD-EDF2-0208-D67E716CA787}"/>
                </a:ext>
              </a:extLst>
            </p:cNvPr>
            <p:cNvSpPr/>
            <p:nvPr/>
          </p:nvSpPr>
          <p:spPr>
            <a:xfrm>
              <a:off x="4406820" y="3946450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78" name="Picture 1677">
              <a:extLst>
                <a:ext uri="{FF2B5EF4-FFF2-40B4-BE49-F238E27FC236}">
                  <a16:creationId xmlns:a16="http://schemas.microsoft.com/office/drawing/2014/main" id="{9ECD3364-B02E-FDED-3625-E1980AFC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5834" y="4180841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679" name="Graphic 1655">
            <a:extLst>
              <a:ext uri="{FF2B5EF4-FFF2-40B4-BE49-F238E27FC236}">
                <a16:creationId xmlns:a16="http://schemas.microsoft.com/office/drawing/2014/main" id="{BFBA9DD8-6F70-E669-A934-7542479CAA1E}"/>
              </a:ext>
            </a:extLst>
          </p:cNvPr>
          <p:cNvGrpSpPr/>
          <p:nvPr/>
        </p:nvGrpSpPr>
        <p:grpSpPr>
          <a:xfrm>
            <a:off x="7356698" y="2841117"/>
            <a:ext cx="384734" cy="524675"/>
            <a:chOff x="7237339" y="2880873"/>
            <a:chExt cx="384734" cy="524675"/>
          </a:xfrm>
        </p:grpSpPr>
        <p:sp>
          <p:nvSpPr>
            <p:cNvPr id="1680" name="Freeform 1679">
              <a:extLst>
                <a:ext uri="{FF2B5EF4-FFF2-40B4-BE49-F238E27FC236}">
                  <a16:creationId xmlns:a16="http://schemas.microsoft.com/office/drawing/2014/main" id="{937D7402-3971-CB7D-4B43-FCE53ACFC7B7}"/>
                </a:ext>
              </a:extLst>
            </p:cNvPr>
            <p:cNvSpPr/>
            <p:nvPr/>
          </p:nvSpPr>
          <p:spPr>
            <a:xfrm>
              <a:off x="7237339" y="2982743"/>
              <a:ext cx="310095" cy="422805"/>
            </a:xfrm>
            <a:custGeom>
              <a:avLst/>
              <a:gdLst>
                <a:gd name="connsiteX0" fmla="*/ 0 w 310095"/>
                <a:gd name="connsiteY0" fmla="*/ 422805 h 422805"/>
                <a:gd name="connsiteX1" fmla="*/ 310095 w 310095"/>
                <a:gd name="connsiteY1" fmla="*/ 0 h 42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095" h="422805">
                  <a:moveTo>
                    <a:pt x="0" y="422805"/>
                  </a:moveTo>
                  <a:lnTo>
                    <a:pt x="310095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1" name="Freeform 1680">
              <a:extLst>
                <a:ext uri="{FF2B5EF4-FFF2-40B4-BE49-F238E27FC236}">
                  <a16:creationId xmlns:a16="http://schemas.microsoft.com/office/drawing/2014/main" id="{DC6FE8B6-59FB-3C62-CFF7-CB02E2F10BB1}"/>
                </a:ext>
              </a:extLst>
            </p:cNvPr>
            <p:cNvSpPr/>
            <p:nvPr/>
          </p:nvSpPr>
          <p:spPr>
            <a:xfrm>
              <a:off x="7496593" y="2880873"/>
              <a:ext cx="125480" cy="139192"/>
            </a:xfrm>
            <a:custGeom>
              <a:avLst/>
              <a:gdLst>
                <a:gd name="connsiteX0" fmla="*/ 125480 w 125480"/>
                <a:gd name="connsiteY0" fmla="*/ 0 h 139192"/>
                <a:gd name="connsiteX1" fmla="*/ 101682 w 125480"/>
                <a:gd name="connsiteY1" fmla="*/ 139192 h 139192"/>
                <a:gd name="connsiteX2" fmla="*/ 0 w 125480"/>
                <a:gd name="connsiteY2" fmla="*/ 64548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80" h="139192">
                  <a:moveTo>
                    <a:pt x="125480" y="0"/>
                  </a:moveTo>
                  <a:lnTo>
                    <a:pt x="101682" y="139192"/>
                  </a:lnTo>
                  <a:lnTo>
                    <a:pt x="0" y="64548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2" name="Graphic 1655">
            <a:extLst>
              <a:ext uri="{FF2B5EF4-FFF2-40B4-BE49-F238E27FC236}">
                <a16:creationId xmlns:a16="http://schemas.microsoft.com/office/drawing/2014/main" id="{C60D7792-BB32-3EF7-41DF-00CB7C82D750}"/>
              </a:ext>
            </a:extLst>
          </p:cNvPr>
          <p:cNvGrpSpPr/>
          <p:nvPr/>
        </p:nvGrpSpPr>
        <p:grpSpPr>
          <a:xfrm>
            <a:off x="5950453" y="3005191"/>
            <a:ext cx="1406245" cy="721202"/>
            <a:chOff x="5831094" y="3044947"/>
            <a:chExt cx="1406245" cy="721202"/>
          </a:xfrm>
          <a:solidFill>
            <a:srgbClr val="DAE8FC"/>
          </a:solidFill>
        </p:grpSpPr>
        <p:sp>
          <p:nvSpPr>
            <p:cNvPr id="1683" name="Freeform 1682">
              <a:extLst>
                <a:ext uri="{FF2B5EF4-FFF2-40B4-BE49-F238E27FC236}">
                  <a16:creationId xmlns:a16="http://schemas.microsoft.com/office/drawing/2014/main" id="{C7CD3B7F-897F-D989-D3B5-23C9B1EA940D}"/>
                </a:ext>
              </a:extLst>
            </p:cNvPr>
            <p:cNvSpPr/>
            <p:nvPr/>
          </p:nvSpPr>
          <p:spPr>
            <a:xfrm>
              <a:off x="5831094" y="3044947"/>
              <a:ext cx="1406245" cy="721202"/>
            </a:xfrm>
            <a:custGeom>
              <a:avLst/>
              <a:gdLst>
                <a:gd name="connsiteX0" fmla="*/ 1298072 w 1406245"/>
                <a:gd name="connsiteY0" fmla="*/ 0 h 721202"/>
                <a:gd name="connsiteX1" fmla="*/ 1406245 w 1406245"/>
                <a:gd name="connsiteY1" fmla="*/ 108180 h 721202"/>
                <a:gd name="connsiteX2" fmla="*/ 1406245 w 1406245"/>
                <a:gd name="connsiteY2" fmla="*/ 613023 h 721202"/>
                <a:gd name="connsiteX3" fmla="*/ 1298072 w 1406245"/>
                <a:gd name="connsiteY3" fmla="*/ 721203 h 721202"/>
                <a:gd name="connsiteX4" fmla="*/ 108173 w 1406245"/>
                <a:gd name="connsiteY4" fmla="*/ 721203 h 721202"/>
                <a:gd name="connsiteX5" fmla="*/ 0 w 1406245"/>
                <a:gd name="connsiteY5" fmla="*/ 613023 h 721202"/>
                <a:gd name="connsiteX6" fmla="*/ 0 w 1406245"/>
                <a:gd name="connsiteY6" fmla="*/ 108180 h 721202"/>
                <a:gd name="connsiteX7" fmla="*/ 108173 w 1406245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6245" h="721202">
                  <a:moveTo>
                    <a:pt x="1298072" y="0"/>
                  </a:moveTo>
                  <a:cubicBezTo>
                    <a:pt x="1357815" y="0"/>
                    <a:pt x="1406245" y="48434"/>
                    <a:pt x="1406245" y="108180"/>
                  </a:cubicBezTo>
                  <a:lnTo>
                    <a:pt x="1406245" y="613023"/>
                  </a:lnTo>
                  <a:cubicBezTo>
                    <a:pt x="1406245" y="672769"/>
                    <a:pt x="1357815" y="721203"/>
                    <a:pt x="1298072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84" name="Picture 1683">
              <a:extLst>
                <a:ext uri="{FF2B5EF4-FFF2-40B4-BE49-F238E27FC236}">
                  <a16:creationId xmlns:a16="http://schemas.microsoft.com/office/drawing/2014/main" id="{B9CA36DB-98ED-78B5-0106-4833D3734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0108" y="3270323"/>
              <a:ext cx="1370187" cy="324541"/>
            </a:xfrm>
            <a:custGeom>
              <a:avLst/>
              <a:gdLst>
                <a:gd name="connsiteX0" fmla="*/ -1 w 1370187"/>
                <a:gd name="connsiteY0" fmla="*/ -1 h 324541"/>
                <a:gd name="connsiteX1" fmla="*/ 1370187 w 1370187"/>
                <a:gd name="connsiteY1" fmla="*/ -1 h 324541"/>
                <a:gd name="connsiteX2" fmla="*/ 1370187 w 1370187"/>
                <a:gd name="connsiteY2" fmla="*/ 324541 h 324541"/>
                <a:gd name="connsiteX3" fmla="*/ -1 w 1370187"/>
                <a:gd name="connsiteY3" fmla="*/ 324541 h 3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187" h="324541">
                  <a:moveTo>
                    <a:pt x="-1" y="-1"/>
                  </a:moveTo>
                  <a:lnTo>
                    <a:pt x="1370187" y="-1"/>
                  </a:lnTo>
                  <a:lnTo>
                    <a:pt x="1370187" y="324541"/>
                  </a:lnTo>
                  <a:lnTo>
                    <a:pt x="-1" y="324541"/>
                  </a:lnTo>
                  <a:close/>
                </a:path>
              </a:pathLst>
            </a:custGeom>
          </p:spPr>
        </p:pic>
      </p:grpSp>
      <p:grpSp>
        <p:nvGrpSpPr>
          <p:cNvPr id="1685" name="Graphic 1655">
            <a:extLst>
              <a:ext uri="{FF2B5EF4-FFF2-40B4-BE49-F238E27FC236}">
                <a16:creationId xmlns:a16="http://schemas.microsoft.com/office/drawing/2014/main" id="{8C7122D7-0CB7-2DDB-FFF8-94B5A40A8EFB}"/>
              </a:ext>
            </a:extLst>
          </p:cNvPr>
          <p:cNvGrpSpPr/>
          <p:nvPr/>
        </p:nvGrpSpPr>
        <p:grpSpPr>
          <a:xfrm>
            <a:off x="4345891" y="4663958"/>
            <a:ext cx="1802878" cy="288481"/>
            <a:chOff x="4226532" y="4703714"/>
            <a:chExt cx="1802878" cy="288481"/>
          </a:xfrm>
          <a:noFill/>
        </p:grpSpPr>
        <p:sp>
          <p:nvSpPr>
            <p:cNvPr id="1686" name="Freeform 1685">
              <a:extLst>
                <a:ext uri="{FF2B5EF4-FFF2-40B4-BE49-F238E27FC236}">
                  <a16:creationId xmlns:a16="http://schemas.microsoft.com/office/drawing/2014/main" id="{1A1E14C6-D50F-D2A9-8C8C-541C2E732805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0 w 288460"/>
                <a:gd name="connsiteY0" fmla="*/ 0 h 1803007"/>
                <a:gd name="connsiteX1" fmla="*/ 288461 w 288460"/>
                <a:gd name="connsiteY1" fmla="*/ 0 h 1803007"/>
                <a:gd name="connsiteX2" fmla="*/ 288461 w 288460"/>
                <a:gd name="connsiteY2" fmla="*/ 1803007 h 1803007"/>
                <a:gd name="connsiteX3" fmla="*/ 0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0" y="0"/>
                  </a:moveTo>
                  <a:lnTo>
                    <a:pt x="288461" y="0"/>
                  </a:lnTo>
                  <a:lnTo>
                    <a:pt x="288461" y="1803007"/>
                  </a:lnTo>
                  <a:lnTo>
                    <a:pt x="0" y="1803007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7" name="Freeform 1686">
              <a:extLst>
                <a:ext uri="{FF2B5EF4-FFF2-40B4-BE49-F238E27FC236}">
                  <a16:creationId xmlns:a16="http://schemas.microsoft.com/office/drawing/2014/main" id="{9F87A26C-358C-F25D-CA05-DF4F9FF882E9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288461 w 288460"/>
                <a:gd name="connsiteY0" fmla="*/ 0 h 1803007"/>
                <a:gd name="connsiteX1" fmla="*/ 0 w 288460"/>
                <a:gd name="connsiteY1" fmla="*/ 0 h 1803007"/>
                <a:gd name="connsiteX2" fmla="*/ 0 w 288460"/>
                <a:gd name="connsiteY2" fmla="*/ 1803007 h 1803007"/>
                <a:gd name="connsiteX3" fmla="*/ 288461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288461" y="0"/>
                  </a:moveTo>
                  <a:lnTo>
                    <a:pt x="0" y="0"/>
                  </a:lnTo>
                  <a:lnTo>
                    <a:pt x="0" y="1803007"/>
                  </a:lnTo>
                  <a:lnTo>
                    <a:pt x="288461" y="1803007"/>
                  </a:lnTo>
                </a:path>
              </a:pathLst>
            </a:custGeom>
            <a:noFill/>
            <a:ln w="3603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8" name="Graphic 1655">
            <a:extLst>
              <a:ext uri="{FF2B5EF4-FFF2-40B4-BE49-F238E27FC236}">
                <a16:creationId xmlns:a16="http://schemas.microsoft.com/office/drawing/2014/main" id="{04C8EF2F-C181-6F67-07B7-43C457690592}"/>
              </a:ext>
            </a:extLst>
          </p:cNvPr>
          <p:cNvGrpSpPr/>
          <p:nvPr/>
        </p:nvGrpSpPr>
        <p:grpSpPr>
          <a:xfrm>
            <a:off x="4706467" y="4826228"/>
            <a:ext cx="1081727" cy="540902"/>
            <a:chOff x="4587108" y="4865984"/>
            <a:chExt cx="1081727" cy="540902"/>
          </a:xfrm>
          <a:noFill/>
        </p:grpSpPr>
        <p:sp>
          <p:nvSpPr>
            <p:cNvPr id="1689" name="Freeform 1688">
              <a:extLst>
                <a:ext uri="{FF2B5EF4-FFF2-40B4-BE49-F238E27FC236}">
                  <a16:creationId xmlns:a16="http://schemas.microsoft.com/office/drawing/2014/main" id="{27A6E586-FC60-E45E-BEBD-11087EFE1FAD}"/>
                </a:ext>
              </a:extLst>
            </p:cNvPr>
            <p:cNvSpPr/>
            <p:nvPr/>
          </p:nvSpPr>
          <p:spPr>
            <a:xfrm>
              <a:off x="4587108" y="4865984"/>
              <a:ext cx="1081727" cy="540902"/>
            </a:xfrm>
            <a:custGeom>
              <a:avLst/>
              <a:gdLst>
                <a:gd name="connsiteX0" fmla="*/ 0 w 1081727"/>
                <a:gd name="connsiteY0" fmla="*/ 0 h 540902"/>
                <a:gd name="connsiteX1" fmla="*/ 1081727 w 1081727"/>
                <a:gd name="connsiteY1" fmla="*/ 0 h 540902"/>
                <a:gd name="connsiteX2" fmla="*/ 1081727 w 1081727"/>
                <a:gd name="connsiteY2" fmla="*/ 540902 h 540902"/>
                <a:gd name="connsiteX3" fmla="*/ 0 w 1081727"/>
                <a:gd name="connsiteY3" fmla="*/ 540902 h 54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727" h="540902">
                  <a:moveTo>
                    <a:pt x="0" y="0"/>
                  </a:moveTo>
                  <a:lnTo>
                    <a:pt x="1081727" y="0"/>
                  </a:lnTo>
                  <a:lnTo>
                    <a:pt x="1081727" y="540902"/>
                  </a:lnTo>
                  <a:lnTo>
                    <a:pt x="0" y="540902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0" name="Picture 1689">
              <a:extLst>
                <a:ext uri="{FF2B5EF4-FFF2-40B4-BE49-F238E27FC236}">
                  <a16:creationId xmlns:a16="http://schemas.microsoft.com/office/drawing/2014/main" id="{595E1EA2-8711-1D62-2447-7E971143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6122" y="5019240"/>
              <a:ext cx="1045669" cy="283973"/>
            </a:xfrm>
            <a:custGeom>
              <a:avLst/>
              <a:gdLst>
                <a:gd name="connsiteX0" fmla="*/ -1 w 1045669"/>
                <a:gd name="connsiteY0" fmla="*/ -1 h 283973"/>
                <a:gd name="connsiteX1" fmla="*/ 1045669 w 1045669"/>
                <a:gd name="connsiteY1" fmla="*/ -1 h 283973"/>
                <a:gd name="connsiteX2" fmla="*/ 1045669 w 1045669"/>
                <a:gd name="connsiteY2" fmla="*/ 283973 h 283973"/>
                <a:gd name="connsiteX3" fmla="*/ -1 w 1045669"/>
                <a:gd name="connsiteY3" fmla="*/ 283973 h 28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69" h="283973">
                  <a:moveTo>
                    <a:pt x="-1" y="-1"/>
                  </a:moveTo>
                  <a:lnTo>
                    <a:pt x="1045669" y="-1"/>
                  </a:lnTo>
                  <a:lnTo>
                    <a:pt x="1045669" y="283973"/>
                  </a:lnTo>
                  <a:lnTo>
                    <a:pt x="-1" y="283973"/>
                  </a:lnTo>
                  <a:close/>
                </a:path>
              </a:pathLst>
            </a:custGeom>
          </p:spPr>
        </p:pic>
      </p:grpSp>
      <p:grpSp>
        <p:nvGrpSpPr>
          <p:cNvPr id="1691" name="Graphic 1655">
            <a:extLst>
              <a:ext uri="{FF2B5EF4-FFF2-40B4-BE49-F238E27FC236}">
                <a16:creationId xmlns:a16="http://schemas.microsoft.com/office/drawing/2014/main" id="{95EDC9B7-45A9-7293-99A5-B3BCDECF46EE}"/>
              </a:ext>
            </a:extLst>
          </p:cNvPr>
          <p:cNvGrpSpPr/>
          <p:nvPr/>
        </p:nvGrpSpPr>
        <p:grpSpPr>
          <a:xfrm>
            <a:off x="1919217" y="3746587"/>
            <a:ext cx="126201" cy="1422212"/>
            <a:chOff x="1799858" y="3786343"/>
            <a:chExt cx="126201" cy="1422212"/>
          </a:xfrm>
        </p:grpSpPr>
        <p:sp>
          <p:nvSpPr>
            <p:cNvPr id="1692" name="Freeform 1691">
              <a:extLst>
                <a:ext uri="{FF2B5EF4-FFF2-40B4-BE49-F238E27FC236}">
                  <a16:creationId xmlns:a16="http://schemas.microsoft.com/office/drawing/2014/main" id="{9EA701C9-CC17-5D63-CC76-0C2795C1F60E}"/>
                </a:ext>
              </a:extLst>
            </p:cNvPr>
            <p:cNvSpPr/>
            <p:nvPr/>
          </p:nvSpPr>
          <p:spPr>
            <a:xfrm>
              <a:off x="1846733" y="3912554"/>
              <a:ext cx="16225" cy="1296001"/>
            </a:xfrm>
            <a:custGeom>
              <a:avLst/>
              <a:gdLst>
                <a:gd name="connsiteX0" fmla="*/ 0 w 16225"/>
                <a:gd name="connsiteY0" fmla="*/ 1296002 h 1296001"/>
                <a:gd name="connsiteX1" fmla="*/ 16226 w 16225"/>
                <a:gd name="connsiteY1" fmla="*/ 0 h 12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5" h="1296001">
                  <a:moveTo>
                    <a:pt x="0" y="1296002"/>
                  </a:moveTo>
                  <a:lnTo>
                    <a:pt x="16226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3" name="Freeform 1692">
              <a:extLst>
                <a:ext uri="{FF2B5EF4-FFF2-40B4-BE49-F238E27FC236}">
                  <a16:creationId xmlns:a16="http://schemas.microsoft.com/office/drawing/2014/main" id="{F24AA6FE-E300-18FD-9E77-DC31D6656F3B}"/>
                </a:ext>
              </a:extLst>
            </p:cNvPr>
            <p:cNvSpPr/>
            <p:nvPr/>
          </p:nvSpPr>
          <p:spPr>
            <a:xfrm>
              <a:off x="1799858" y="3786343"/>
              <a:ext cx="126201" cy="126931"/>
            </a:xfrm>
            <a:custGeom>
              <a:avLst/>
              <a:gdLst>
                <a:gd name="connsiteX0" fmla="*/ 64723 w 126201"/>
                <a:gd name="connsiteY0" fmla="*/ 0 h 126931"/>
                <a:gd name="connsiteX1" fmla="*/ 126201 w 126201"/>
                <a:gd name="connsiteY1" fmla="*/ 126932 h 126931"/>
                <a:gd name="connsiteX2" fmla="*/ 0 w 126201"/>
                <a:gd name="connsiteY2" fmla="*/ 125309 h 12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931">
                  <a:moveTo>
                    <a:pt x="64723" y="0"/>
                  </a:moveTo>
                  <a:lnTo>
                    <a:pt x="126201" y="126932"/>
                  </a:lnTo>
                  <a:lnTo>
                    <a:pt x="0" y="125309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4" name="Graphic 1655">
            <a:extLst>
              <a:ext uri="{FF2B5EF4-FFF2-40B4-BE49-F238E27FC236}">
                <a16:creationId xmlns:a16="http://schemas.microsoft.com/office/drawing/2014/main" id="{55B13EE4-2B6E-AEDC-7D67-9A798AF0AF42}"/>
              </a:ext>
            </a:extLst>
          </p:cNvPr>
          <p:cNvGrpSpPr/>
          <p:nvPr/>
        </p:nvGrpSpPr>
        <p:grpSpPr>
          <a:xfrm>
            <a:off x="884365" y="4267296"/>
            <a:ext cx="2163454" cy="901503"/>
            <a:chOff x="765006" y="4307052"/>
            <a:chExt cx="2163454" cy="901503"/>
          </a:xfrm>
          <a:solidFill>
            <a:srgbClr val="E1D5E7"/>
          </a:solidFill>
        </p:grpSpPr>
        <p:sp>
          <p:nvSpPr>
            <p:cNvPr id="1695" name="Freeform 1694">
              <a:extLst>
                <a:ext uri="{FF2B5EF4-FFF2-40B4-BE49-F238E27FC236}">
                  <a16:creationId xmlns:a16="http://schemas.microsoft.com/office/drawing/2014/main" id="{D8B5FD4B-0208-B95F-DD74-E7D09DC30C45}"/>
                </a:ext>
              </a:extLst>
            </p:cNvPr>
            <p:cNvSpPr/>
            <p:nvPr/>
          </p:nvSpPr>
          <p:spPr>
            <a:xfrm>
              <a:off x="765006" y="4307052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6" name="Picture 1695">
              <a:extLst>
                <a:ext uri="{FF2B5EF4-FFF2-40B4-BE49-F238E27FC236}">
                  <a16:creationId xmlns:a16="http://schemas.microsoft.com/office/drawing/2014/main" id="{A7346983-ADF9-0517-DEED-86C3ECFE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020" y="4397202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697" name="Graphic 1655">
            <a:extLst>
              <a:ext uri="{FF2B5EF4-FFF2-40B4-BE49-F238E27FC236}">
                <a16:creationId xmlns:a16="http://schemas.microsoft.com/office/drawing/2014/main" id="{77640B7C-B5B0-220D-B25E-14766A43717C}"/>
              </a:ext>
            </a:extLst>
          </p:cNvPr>
          <p:cNvGrpSpPr/>
          <p:nvPr/>
        </p:nvGrpSpPr>
        <p:grpSpPr>
          <a:xfrm>
            <a:off x="7212468" y="1905356"/>
            <a:ext cx="526801" cy="544508"/>
            <a:chOff x="7093109" y="1945112"/>
            <a:chExt cx="526801" cy="544508"/>
          </a:xfrm>
        </p:grpSpPr>
        <p:sp>
          <p:nvSpPr>
            <p:cNvPr id="1698" name="Freeform 1697">
              <a:extLst>
                <a:ext uri="{FF2B5EF4-FFF2-40B4-BE49-F238E27FC236}">
                  <a16:creationId xmlns:a16="http://schemas.microsoft.com/office/drawing/2014/main" id="{672E9B26-29D5-989A-CDAB-291116F1C1F9}"/>
                </a:ext>
              </a:extLst>
            </p:cNvPr>
            <p:cNvSpPr/>
            <p:nvPr/>
          </p:nvSpPr>
          <p:spPr>
            <a:xfrm>
              <a:off x="7093109" y="1945112"/>
              <a:ext cx="439000" cy="453816"/>
            </a:xfrm>
            <a:custGeom>
              <a:avLst/>
              <a:gdLst>
                <a:gd name="connsiteX0" fmla="*/ 0 w 439000"/>
                <a:gd name="connsiteY0" fmla="*/ 0 h 453816"/>
                <a:gd name="connsiteX1" fmla="*/ 439001 w 439000"/>
                <a:gd name="connsiteY1" fmla="*/ 453817 h 4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000" h="453816">
                  <a:moveTo>
                    <a:pt x="0" y="0"/>
                  </a:moveTo>
                  <a:lnTo>
                    <a:pt x="439001" y="453817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9" name="Freeform 1698">
              <a:extLst>
                <a:ext uri="{FF2B5EF4-FFF2-40B4-BE49-F238E27FC236}">
                  <a16:creationId xmlns:a16="http://schemas.microsoft.com/office/drawing/2014/main" id="{A8DFEA4F-9D47-9774-8A56-5EF7A4DACB23}"/>
                </a:ext>
              </a:extLst>
            </p:cNvPr>
            <p:cNvSpPr/>
            <p:nvPr/>
          </p:nvSpPr>
          <p:spPr>
            <a:xfrm>
              <a:off x="7486857" y="2354936"/>
              <a:ext cx="133052" cy="134684"/>
            </a:xfrm>
            <a:custGeom>
              <a:avLst/>
              <a:gdLst>
                <a:gd name="connsiteX0" fmla="*/ 133053 w 133052"/>
                <a:gd name="connsiteY0" fmla="*/ 134685 h 134684"/>
                <a:gd name="connsiteX1" fmla="*/ 0 w 133052"/>
                <a:gd name="connsiteY1" fmla="*/ 87806 h 134684"/>
                <a:gd name="connsiteX2" fmla="*/ 90685 w 133052"/>
                <a:gd name="connsiteY2" fmla="*/ 0 h 13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52" h="134684">
                  <a:moveTo>
                    <a:pt x="133053" y="134685"/>
                  </a:moveTo>
                  <a:lnTo>
                    <a:pt x="0" y="87806"/>
                  </a:lnTo>
                  <a:lnTo>
                    <a:pt x="9068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0" name="Graphic 1655">
            <a:extLst>
              <a:ext uri="{FF2B5EF4-FFF2-40B4-BE49-F238E27FC236}">
                <a16:creationId xmlns:a16="http://schemas.microsoft.com/office/drawing/2014/main" id="{54EF061D-C25A-8A5C-0430-65FE4B201C00}"/>
              </a:ext>
            </a:extLst>
          </p:cNvPr>
          <p:cNvGrpSpPr/>
          <p:nvPr/>
        </p:nvGrpSpPr>
        <p:grpSpPr>
          <a:xfrm>
            <a:off x="6130741" y="1003853"/>
            <a:ext cx="2163454" cy="901503"/>
            <a:chOff x="6011382" y="1043609"/>
            <a:chExt cx="2163454" cy="901503"/>
          </a:xfrm>
          <a:solidFill>
            <a:srgbClr val="E1D5E7"/>
          </a:solidFill>
        </p:grpSpPr>
        <p:sp>
          <p:nvSpPr>
            <p:cNvPr id="1701" name="Freeform 1700">
              <a:extLst>
                <a:ext uri="{FF2B5EF4-FFF2-40B4-BE49-F238E27FC236}">
                  <a16:creationId xmlns:a16="http://schemas.microsoft.com/office/drawing/2014/main" id="{68891BD1-ECE6-79CD-6ED4-F6DC357F7914}"/>
                </a:ext>
              </a:extLst>
            </p:cNvPr>
            <p:cNvSpPr/>
            <p:nvPr/>
          </p:nvSpPr>
          <p:spPr>
            <a:xfrm>
              <a:off x="6011382" y="1043609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2" name="Picture 1701">
              <a:extLst>
                <a:ext uri="{FF2B5EF4-FFF2-40B4-BE49-F238E27FC236}">
                  <a16:creationId xmlns:a16="http://schemas.microsoft.com/office/drawing/2014/main" id="{AB36D1F6-B620-F270-798D-CF980B83E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396" y="1133759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703" name="Graphic 1655">
            <a:extLst>
              <a:ext uri="{FF2B5EF4-FFF2-40B4-BE49-F238E27FC236}">
                <a16:creationId xmlns:a16="http://schemas.microsoft.com/office/drawing/2014/main" id="{A89C6EF8-FAB7-257F-35EE-1574391A6D62}"/>
              </a:ext>
            </a:extLst>
          </p:cNvPr>
          <p:cNvGrpSpPr/>
          <p:nvPr/>
        </p:nvGrpSpPr>
        <p:grpSpPr>
          <a:xfrm>
            <a:off x="8411382" y="3005191"/>
            <a:ext cx="126201" cy="701009"/>
            <a:chOff x="8292023" y="3044947"/>
            <a:chExt cx="126201" cy="701009"/>
          </a:xfrm>
        </p:grpSpPr>
        <p:sp>
          <p:nvSpPr>
            <p:cNvPr id="1704" name="Freeform 1703">
              <a:extLst>
                <a:ext uri="{FF2B5EF4-FFF2-40B4-BE49-F238E27FC236}">
                  <a16:creationId xmlns:a16="http://schemas.microsoft.com/office/drawing/2014/main" id="{EBC40836-6CA7-CD1E-44E1-B2D19E007F10}"/>
                </a:ext>
              </a:extLst>
            </p:cNvPr>
            <p:cNvSpPr/>
            <p:nvPr/>
          </p:nvSpPr>
          <p:spPr>
            <a:xfrm>
              <a:off x="8355123" y="3044947"/>
              <a:ext cx="18028" cy="574798"/>
            </a:xfrm>
            <a:custGeom>
              <a:avLst/>
              <a:gdLst>
                <a:gd name="connsiteX0" fmla="*/ 0 w 18028"/>
                <a:gd name="connsiteY0" fmla="*/ 0 h 574798"/>
                <a:gd name="connsiteX1" fmla="*/ 0 w 18028"/>
                <a:gd name="connsiteY1" fmla="*/ 574799 h 57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28" h="574798">
                  <a:moveTo>
                    <a:pt x="0" y="0"/>
                  </a:moveTo>
                  <a:lnTo>
                    <a:pt x="0" y="5747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5" name="Freeform 1704">
              <a:extLst>
                <a:ext uri="{FF2B5EF4-FFF2-40B4-BE49-F238E27FC236}">
                  <a16:creationId xmlns:a16="http://schemas.microsoft.com/office/drawing/2014/main" id="{9258780A-B27F-1DF7-3E11-4399EB7F2269}"/>
                </a:ext>
              </a:extLst>
            </p:cNvPr>
            <p:cNvSpPr/>
            <p:nvPr/>
          </p:nvSpPr>
          <p:spPr>
            <a:xfrm>
              <a:off x="8292023" y="3619746"/>
              <a:ext cx="126201" cy="126210"/>
            </a:xfrm>
            <a:custGeom>
              <a:avLst/>
              <a:gdLst>
                <a:gd name="connsiteX0" fmla="*/ 63101 w 126201"/>
                <a:gd name="connsiteY0" fmla="*/ 126211 h 126210"/>
                <a:gd name="connsiteX1" fmla="*/ 0 w 126201"/>
                <a:gd name="connsiteY1" fmla="*/ 0 h 126210"/>
                <a:gd name="connsiteX2" fmla="*/ 126201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63101" y="126211"/>
                  </a:moveTo>
                  <a:lnTo>
                    <a:pt x="0" y="0"/>
                  </a:lnTo>
                  <a:lnTo>
                    <a:pt x="12620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6" name="Graphic 1655">
            <a:extLst>
              <a:ext uri="{FF2B5EF4-FFF2-40B4-BE49-F238E27FC236}">
                <a16:creationId xmlns:a16="http://schemas.microsoft.com/office/drawing/2014/main" id="{59D6F640-18F5-9E39-6AD5-77D42FC4BBE8}"/>
              </a:ext>
            </a:extLst>
          </p:cNvPr>
          <p:cNvGrpSpPr/>
          <p:nvPr/>
        </p:nvGrpSpPr>
        <p:grpSpPr>
          <a:xfrm>
            <a:off x="7753331" y="2283988"/>
            <a:ext cx="1442302" cy="721202"/>
            <a:chOff x="7633972" y="2323744"/>
            <a:chExt cx="1442302" cy="721202"/>
          </a:xfrm>
          <a:solidFill>
            <a:srgbClr val="DAE8FC"/>
          </a:solidFill>
        </p:grpSpPr>
        <p:sp>
          <p:nvSpPr>
            <p:cNvPr id="1707" name="Freeform 1706">
              <a:extLst>
                <a:ext uri="{FF2B5EF4-FFF2-40B4-BE49-F238E27FC236}">
                  <a16:creationId xmlns:a16="http://schemas.microsoft.com/office/drawing/2014/main" id="{961CCD02-A6A4-A15C-0504-58CDF2860D5F}"/>
                </a:ext>
              </a:extLst>
            </p:cNvPr>
            <p:cNvSpPr/>
            <p:nvPr/>
          </p:nvSpPr>
          <p:spPr>
            <a:xfrm>
              <a:off x="7633972" y="2323744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8" name="Picture 1707">
              <a:extLst>
                <a:ext uri="{FF2B5EF4-FFF2-40B4-BE49-F238E27FC236}">
                  <a16:creationId xmlns:a16="http://schemas.microsoft.com/office/drawing/2014/main" id="{A3AE0379-A364-CA45-DB16-2952CB0EC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2986" y="2422909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709" name="Graphic 1655">
            <a:extLst>
              <a:ext uri="{FF2B5EF4-FFF2-40B4-BE49-F238E27FC236}">
                <a16:creationId xmlns:a16="http://schemas.microsoft.com/office/drawing/2014/main" id="{20451A65-4FE6-B718-43BF-677E83258ACC}"/>
              </a:ext>
            </a:extLst>
          </p:cNvPr>
          <p:cNvGrpSpPr/>
          <p:nvPr/>
        </p:nvGrpSpPr>
        <p:grpSpPr>
          <a:xfrm>
            <a:off x="7753331" y="3726394"/>
            <a:ext cx="1442302" cy="1442405"/>
            <a:chOff x="7633972" y="3766150"/>
            <a:chExt cx="1442302" cy="1442405"/>
          </a:xfrm>
          <a:solidFill>
            <a:srgbClr val="D5E8D4"/>
          </a:solidFill>
        </p:grpSpPr>
        <p:sp>
          <p:nvSpPr>
            <p:cNvPr id="1710" name="Freeform 1709">
              <a:extLst>
                <a:ext uri="{FF2B5EF4-FFF2-40B4-BE49-F238E27FC236}">
                  <a16:creationId xmlns:a16="http://schemas.microsoft.com/office/drawing/2014/main" id="{0523E193-A9A0-5BF8-460F-C1F74A5B6DE0}"/>
                </a:ext>
              </a:extLst>
            </p:cNvPr>
            <p:cNvSpPr/>
            <p:nvPr/>
          </p:nvSpPr>
          <p:spPr>
            <a:xfrm>
              <a:off x="7633972" y="3766150"/>
              <a:ext cx="1442302" cy="1442405"/>
            </a:xfrm>
            <a:custGeom>
              <a:avLst/>
              <a:gdLst>
                <a:gd name="connsiteX0" fmla="*/ 721151 w 1442302"/>
                <a:gd name="connsiteY0" fmla="*/ 0 h 1442405"/>
                <a:gd name="connsiteX1" fmla="*/ 1442303 w 1442302"/>
                <a:gd name="connsiteY1" fmla="*/ 721203 h 1442405"/>
                <a:gd name="connsiteX2" fmla="*/ 721151 w 1442302"/>
                <a:gd name="connsiteY2" fmla="*/ 1442406 h 1442405"/>
                <a:gd name="connsiteX3" fmla="*/ 0 w 1442302"/>
                <a:gd name="connsiteY3" fmla="*/ 721203 h 14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302" h="1442405">
                  <a:moveTo>
                    <a:pt x="721151" y="0"/>
                  </a:moveTo>
                  <a:lnTo>
                    <a:pt x="1442303" y="721203"/>
                  </a:lnTo>
                  <a:lnTo>
                    <a:pt x="721151" y="1442406"/>
                  </a:lnTo>
                  <a:lnTo>
                    <a:pt x="0" y="721203"/>
                  </a:lnTo>
                  <a:close/>
                </a:path>
              </a:pathLst>
            </a:custGeom>
            <a:solidFill>
              <a:srgbClr val="D5E8D4"/>
            </a:solidFill>
            <a:ln w="18019" cap="flat">
              <a:solidFill>
                <a:srgbClr val="82B3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1" name="Picture 1710">
              <a:extLst>
                <a:ext uri="{FF2B5EF4-FFF2-40B4-BE49-F238E27FC236}">
                  <a16:creationId xmlns:a16="http://schemas.microsoft.com/office/drawing/2014/main" id="{0AC28A55-0703-DBE7-4F5C-FCF4334A6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2986" y="4252962"/>
              <a:ext cx="1406245" cy="518364"/>
            </a:xfrm>
            <a:custGeom>
              <a:avLst/>
              <a:gdLst>
                <a:gd name="connsiteX0" fmla="*/ -1 w 1406245"/>
                <a:gd name="connsiteY0" fmla="*/ -1 h 518364"/>
                <a:gd name="connsiteX1" fmla="*/ 1406245 w 1406245"/>
                <a:gd name="connsiteY1" fmla="*/ -1 h 518364"/>
                <a:gd name="connsiteX2" fmla="*/ 1406245 w 1406245"/>
                <a:gd name="connsiteY2" fmla="*/ 518364 h 518364"/>
                <a:gd name="connsiteX3" fmla="*/ -1 w 1406245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18364">
                  <a:moveTo>
                    <a:pt x="-1" y="-1"/>
                  </a:moveTo>
                  <a:lnTo>
                    <a:pt x="1406245" y="-1"/>
                  </a:lnTo>
                  <a:lnTo>
                    <a:pt x="1406245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12" name="Graphic 1655">
            <a:extLst>
              <a:ext uri="{FF2B5EF4-FFF2-40B4-BE49-F238E27FC236}">
                <a16:creationId xmlns:a16="http://schemas.microsoft.com/office/drawing/2014/main" id="{A86B4E8D-1E4F-3132-368B-0BFE969A05FC}"/>
              </a:ext>
            </a:extLst>
          </p:cNvPr>
          <p:cNvGrpSpPr/>
          <p:nvPr/>
        </p:nvGrpSpPr>
        <p:grpSpPr>
          <a:xfrm>
            <a:off x="3074862" y="2644589"/>
            <a:ext cx="1795306" cy="1250565"/>
            <a:chOff x="2955503" y="2684345"/>
            <a:chExt cx="1795306" cy="1250565"/>
          </a:xfrm>
        </p:grpSpPr>
        <p:sp>
          <p:nvSpPr>
            <p:cNvPr id="1713" name="Freeform 1712">
              <a:extLst>
                <a:ext uri="{FF2B5EF4-FFF2-40B4-BE49-F238E27FC236}">
                  <a16:creationId xmlns:a16="http://schemas.microsoft.com/office/drawing/2014/main" id="{4D60B34E-7FDF-98B2-AD41-32C7BB2370A3}"/>
                </a:ext>
              </a:extLst>
            </p:cNvPr>
            <p:cNvSpPr/>
            <p:nvPr/>
          </p:nvSpPr>
          <p:spPr>
            <a:xfrm>
              <a:off x="2955503" y="2684345"/>
              <a:ext cx="1691820" cy="1178445"/>
            </a:xfrm>
            <a:custGeom>
              <a:avLst/>
              <a:gdLst>
                <a:gd name="connsiteX0" fmla="*/ 0 w 1691820"/>
                <a:gd name="connsiteY0" fmla="*/ 0 h 1178445"/>
                <a:gd name="connsiteX1" fmla="*/ 1691821 w 1691820"/>
                <a:gd name="connsiteY1" fmla="*/ 1178446 h 117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1820" h="1178445">
                  <a:moveTo>
                    <a:pt x="0" y="0"/>
                  </a:moveTo>
                  <a:lnTo>
                    <a:pt x="1691821" y="117844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4" name="Freeform 1713">
              <a:extLst>
                <a:ext uri="{FF2B5EF4-FFF2-40B4-BE49-F238E27FC236}">
                  <a16:creationId xmlns:a16="http://schemas.microsoft.com/office/drawing/2014/main" id="{64573DFF-5AB2-F80B-786A-773EB7F03A34}"/>
                </a:ext>
              </a:extLst>
            </p:cNvPr>
            <p:cNvSpPr/>
            <p:nvPr/>
          </p:nvSpPr>
          <p:spPr>
            <a:xfrm>
              <a:off x="4611266" y="3811045"/>
              <a:ext cx="139542" cy="123866"/>
            </a:xfrm>
            <a:custGeom>
              <a:avLst/>
              <a:gdLst>
                <a:gd name="connsiteX0" fmla="*/ 139543 w 139542"/>
                <a:gd name="connsiteY0" fmla="*/ 123867 h 123866"/>
                <a:gd name="connsiteX1" fmla="*/ 0 w 139542"/>
                <a:gd name="connsiteY1" fmla="*/ 103492 h 123866"/>
                <a:gd name="connsiteX2" fmla="*/ 72115 w 139542"/>
                <a:gd name="connsiteY2" fmla="*/ 0 h 1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42" h="123866">
                  <a:moveTo>
                    <a:pt x="139543" y="123867"/>
                  </a:moveTo>
                  <a:lnTo>
                    <a:pt x="0" y="103492"/>
                  </a:lnTo>
                  <a:lnTo>
                    <a:pt x="7211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5" name="Graphic 1655">
            <a:extLst>
              <a:ext uri="{FF2B5EF4-FFF2-40B4-BE49-F238E27FC236}">
                <a16:creationId xmlns:a16="http://schemas.microsoft.com/office/drawing/2014/main" id="{EFC7D5CA-6AB4-CBC4-3EE4-BA8D1FCB3E29}"/>
              </a:ext>
            </a:extLst>
          </p:cNvPr>
          <p:cNvGrpSpPr/>
          <p:nvPr/>
        </p:nvGrpSpPr>
        <p:grpSpPr>
          <a:xfrm>
            <a:off x="3805027" y="2193837"/>
            <a:ext cx="684192" cy="262337"/>
            <a:chOff x="3685668" y="2233593"/>
            <a:chExt cx="684192" cy="262337"/>
          </a:xfrm>
        </p:grpSpPr>
        <p:sp>
          <p:nvSpPr>
            <p:cNvPr id="1716" name="Freeform 1715">
              <a:extLst>
                <a:ext uri="{FF2B5EF4-FFF2-40B4-BE49-F238E27FC236}">
                  <a16:creationId xmlns:a16="http://schemas.microsoft.com/office/drawing/2014/main" id="{D70F5618-3E91-C2B3-F347-4DEBC5071E9E}"/>
                </a:ext>
              </a:extLst>
            </p:cNvPr>
            <p:cNvSpPr/>
            <p:nvPr/>
          </p:nvSpPr>
          <p:spPr>
            <a:xfrm>
              <a:off x="3685668" y="2233593"/>
              <a:ext cx="565382" cy="203018"/>
            </a:xfrm>
            <a:custGeom>
              <a:avLst/>
              <a:gdLst>
                <a:gd name="connsiteX0" fmla="*/ 0 w 565382"/>
                <a:gd name="connsiteY0" fmla="*/ 0 h 203018"/>
                <a:gd name="connsiteX1" fmla="*/ 565383 w 565382"/>
                <a:gd name="connsiteY1" fmla="*/ 203019 h 2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5382" h="203018">
                  <a:moveTo>
                    <a:pt x="0" y="0"/>
                  </a:moveTo>
                  <a:lnTo>
                    <a:pt x="565383" y="20301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7" name="Freeform 1716">
              <a:extLst>
                <a:ext uri="{FF2B5EF4-FFF2-40B4-BE49-F238E27FC236}">
                  <a16:creationId xmlns:a16="http://schemas.microsoft.com/office/drawing/2014/main" id="{754B5927-DC94-67DE-99DD-AF2393581C25}"/>
                </a:ext>
              </a:extLst>
            </p:cNvPr>
            <p:cNvSpPr/>
            <p:nvPr/>
          </p:nvSpPr>
          <p:spPr>
            <a:xfrm>
              <a:off x="4229777" y="2377113"/>
              <a:ext cx="140083" cy="118818"/>
            </a:xfrm>
            <a:custGeom>
              <a:avLst/>
              <a:gdLst>
                <a:gd name="connsiteX0" fmla="*/ 140084 w 140083"/>
                <a:gd name="connsiteY0" fmla="*/ 102050 h 118818"/>
                <a:gd name="connsiteX1" fmla="*/ 0 w 140083"/>
                <a:gd name="connsiteY1" fmla="*/ 118818 h 118818"/>
                <a:gd name="connsiteX2" fmla="*/ 42548 w 140083"/>
                <a:gd name="connsiteY2" fmla="*/ 0 h 1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83" h="118818">
                  <a:moveTo>
                    <a:pt x="140084" y="102050"/>
                  </a:moveTo>
                  <a:lnTo>
                    <a:pt x="0" y="118818"/>
                  </a:lnTo>
                  <a:lnTo>
                    <a:pt x="4254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8" name="Graphic 1655">
            <a:extLst>
              <a:ext uri="{FF2B5EF4-FFF2-40B4-BE49-F238E27FC236}">
                <a16:creationId xmlns:a16="http://schemas.microsoft.com/office/drawing/2014/main" id="{D8453605-CDD0-C579-2F55-1CE95EE1902A}"/>
              </a:ext>
            </a:extLst>
          </p:cNvPr>
          <p:cNvGrpSpPr/>
          <p:nvPr/>
        </p:nvGrpSpPr>
        <p:grpSpPr>
          <a:xfrm>
            <a:off x="2344696" y="1743086"/>
            <a:ext cx="1460331" cy="901503"/>
            <a:chOff x="2225337" y="1782842"/>
            <a:chExt cx="1460331" cy="901503"/>
          </a:xfrm>
          <a:solidFill>
            <a:srgbClr val="FFF2CC"/>
          </a:solidFill>
        </p:grpSpPr>
        <p:sp>
          <p:nvSpPr>
            <p:cNvPr id="1719" name="Freeform 1718">
              <a:extLst>
                <a:ext uri="{FF2B5EF4-FFF2-40B4-BE49-F238E27FC236}">
                  <a16:creationId xmlns:a16="http://schemas.microsoft.com/office/drawing/2014/main" id="{4A7C24C4-1D60-BAB6-D552-E1DDBE9E4F86}"/>
                </a:ext>
              </a:extLst>
            </p:cNvPr>
            <p:cNvSpPr/>
            <p:nvPr/>
          </p:nvSpPr>
          <p:spPr>
            <a:xfrm>
              <a:off x="2225337" y="1782842"/>
              <a:ext cx="1460331" cy="901503"/>
            </a:xfrm>
            <a:custGeom>
              <a:avLst/>
              <a:gdLst>
                <a:gd name="connsiteX0" fmla="*/ 1460332 w 1460331"/>
                <a:gd name="connsiteY0" fmla="*/ 450752 h 901503"/>
                <a:gd name="connsiteX1" fmla="*/ 730166 w 1460331"/>
                <a:gd name="connsiteY1" fmla="*/ 901504 h 901503"/>
                <a:gd name="connsiteX2" fmla="*/ 0 w 1460331"/>
                <a:gd name="connsiteY2" fmla="*/ 450752 h 901503"/>
                <a:gd name="connsiteX3" fmla="*/ 730166 w 1460331"/>
                <a:gd name="connsiteY3" fmla="*/ 0 h 901503"/>
                <a:gd name="connsiteX4" fmla="*/ 1460332 w 1460331"/>
                <a:gd name="connsiteY4" fmla="*/ 450752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31" h="901503">
                  <a:moveTo>
                    <a:pt x="1460332" y="450752"/>
                  </a:moveTo>
                  <a:cubicBezTo>
                    <a:pt x="1460332" y="699695"/>
                    <a:pt x="1133425" y="901504"/>
                    <a:pt x="730166" y="901504"/>
                  </a:cubicBezTo>
                  <a:cubicBezTo>
                    <a:pt x="326906" y="901504"/>
                    <a:pt x="0" y="699695"/>
                    <a:pt x="0" y="450752"/>
                  </a:cubicBezTo>
                  <a:cubicBezTo>
                    <a:pt x="0" y="201809"/>
                    <a:pt x="326906" y="0"/>
                    <a:pt x="730166" y="0"/>
                  </a:cubicBezTo>
                  <a:cubicBezTo>
                    <a:pt x="1133425" y="0"/>
                    <a:pt x="1460332" y="201809"/>
                    <a:pt x="1460332" y="450752"/>
                  </a:cubicBezTo>
                  <a:close/>
                </a:path>
              </a:pathLst>
            </a:custGeom>
            <a:solidFill>
              <a:srgbClr val="FFF2CC"/>
            </a:solidFill>
            <a:ln w="18019" cap="flat">
              <a:solidFill>
                <a:srgbClr val="D6B6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0" name="Picture 1719">
              <a:extLst>
                <a:ext uri="{FF2B5EF4-FFF2-40B4-BE49-F238E27FC236}">
                  <a16:creationId xmlns:a16="http://schemas.microsoft.com/office/drawing/2014/main" id="{A9CFFFFD-841C-6942-E147-EDF3C352F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4351" y="1999202"/>
              <a:ext cx="1424273" cy="518364"/>
            </a:xfrm>
            <a:custGeom>
              <a:avLst/>
              <a:gdLst>
                <a:gd name="connsiteX0" fmla="*/ -1 w 1424273"/>
                <a:gd name="connsiteY0" fmla="*/ -1 h 518364"/>
                <a:gd name="connsiteX1" fmla="*/ 1424273 w 1424273"/>
                <a:gd name="connsiteY1" fmla="*/ -1 h 518364"/>
                <a:gd name="connsiteX2" fmla="*/ 1424273 w 1424273"/>
                <a:gd name="connsiteY2" fmla="*/ 518364 h 518364"/>
                <a:gd name="connsiteX3" fmla="*/ -1 w 1424273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4273" h="518364">
                  <a:moveTo>
                    <a:pt x="-1" y="-1"/>
                  </a:moveTo>
                  <a:lnTo>
                    <a:pt x="1424273" y="-1"/>
                  </a:lnTo>
                  <a:lnTo>
                    <a:pt x="1424273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21" name="Graphic 1655">
            <a:extLst>
              <a:ext uri="{FF2B5EF4-FFF2-40B4-BE49-F238E27FC236}">
                <a16:creationId xmlns:a16="http://schemas.microsoft.com/office/drawing/2014/main" id="{CE443BF9-1EB5-1944-0C66-968C85638B80}"/>
              </a:ext>
            </a:extLst>
          </p:cNvPr>
          <p:cNvGrpSpPr/>
          <p:nvPr/>
        </p:nvGrpSpPr>
        <p:grpSpPr>
          <a:xfrm>
            <a:off x="4508150" y="2085657"/>
            <a:ext cx="1442302" cy="721202"/>
            <a:chOff x="4388791" y="2125413"/>
            <a:chExt cx="1442302" cy="721202"/>
          </a:xfrm>
          <a:solidFill>
            <a:srgbClr val="DAE8FC"/>
          </a:solidFill>
        </p:grpSpPr>
        <p:sp>
          <p:nvSpPr>
            <p:cNvPr id="1722" name="Freeform 1721">
              <a:extLst>
                <a:ext uri="{FF2B5EF4-FFF2-40B4-BE49-F238E27FC236}">
                  <a16:creationId xmlns:a16="http://schemas.microsoft.com/office/drawing/2014/main" id="{5EA521A3-437A-6EDC-9075-56C5B47D1F30}"/>
                </a:ext>
              </a:extLst>
            </p:cNvPr>
            <p:cNvSpPr/>
            <p:nvPr/>
          </p:nvSpPr>
          <p:spPr>
            <a:xfrm>
              <a:off x="4388791" y="2125413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3" name="Picture 1722">
              <a:extLst>
                <a:ext uri="{FF2B5EF4-FFF2-40B4-BE49-F238E27FC236}">
                  <a16:creationId xmlns:a16="http://schemas.microsoft.com/office/drawing/2014/main" id="{24FA3DE1-F719-F008-FC3B-808A90F09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7805" y="2359804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724" name="Graphic 1655">
            <a:extLst>
              <a:ext uri="{FF2B5EF4-FFF2-40B4-BE49-F238E27FC236}">
                <a16:creationId xmlns:a16="http://schemas.microsoft.com/office/drawing/2014/main" id="{40565AAB-BE93-D3DA-925D-70203845A176}"/>
              </a:ext>
            </a:extLst>
          </p:cNvPr>
          <p:cNvGrpSpPr/>
          <p:nvPr/>
        </p:nvGrpSpPr>
        <p:grpSpPr>
          <a:xfrm>
            <a:off x="3083876" y="3005191"/>
            <a:ext cx="1442302" cy="721202"/>
            <a:chOff x="2964517" y="3044947"/>
            <a:chExt cx="1442302" cy="721202"/>
          </a:xfrm>
          <a:solidFill>
            <a:srgbClr val="DAE8FC"/>
          </a:solidFill>
        </p:grpSpPr>
        <p:sp>
          <p:nvSpPr>
            <p:cNvPr id="1725" name="Freeform 1724">
              <a:extLst>
                <a:ext uri="{FF2B5EF4-FFF2-40B4-BE49-F238E27FC236}">
                  <a16:creationId xmlns:a16="http://schemas.microsoft.com/office/drawing/2014/main" id="{CEFB4C5C-415C-DCE9-EE98-018BE522A51E}"/>
                </a:ext>
              </a:extLst>
            </p:cNvPr>
            <p:cNvSpPr/>
            <p:nvPr/>
          </p:nvSpPr>
          <p:spPr>
            <a:xfrm>
              <a:off x="2964517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6" name="Picture 1725">
              <a:extLst>
                <a:ext uri="{FF2B5EF4-FFF2-40B4-BE49-F238E27FC236}">
                  <a16:creationId xmlns:a16="http://schemas.microsoft.com/office/drawing/2014/main" id="{73553059-9251-A342-D7A0-97704FC38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3531" y="3279338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1171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1FF7E-112E-0235-13EB-BE92086CB4D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97943" y="1305301"/>
                <a:ext cx="9360000" cy="3780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ZA" sz="200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p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ZA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Z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Z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ZA" sz="2000" i="1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ZA" sz="2000"/>
                                <m:t> 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ZA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ZA" sz="200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ZA" sz="2000">
                          <a:latin typeface="Cambria Math" panose="02040503050406030204" pitchFamily="18" charset="0"/>
                        </a:rPr>
                        <m:t> </m:t>
                      </m:r>
                      <m:r>
                        <m:rPr>
                          <m:nor/>
                        </m:rPr>
                        <a:rPr lang="en-ZA" sz="2000" i="0"/>
                        <m:t>with</m:t>
                      </m:r>
                      <m:r>
                        <a:rPr lang="en-ZA" sz="2000"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lang="en-ZA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ZA" sz="200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ZA" sz="200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Z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en-Z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Z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 sz="2000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Z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ZA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Z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Z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 sz="2000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Z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1FF7E-112E-0235-13EB-BE92086CB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297943" y="1305301"/>
                <a:ext cx="9360000" cy="3780000"/>
              </a:xfrm>
              <a:blipFill>
                <a:blip r:embed="rId2"/>
                <a:stretch>
                  <a:fillRect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164448-E525-4F12-EA31-6ABEE1011C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117988"/>
                <a:ext cx="9360000" cy="718920"/>
              </a:xfrm>
            </p:spPr>
            <p:txBody>
              <a:bodyPr/>
              <a:lstStyle/>
              <a:p>
                <a:r>
                  <a:rPr lang="en-US" dirty="0"/>
                  <a:t>Statistical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164448-E525-4F12-EA31-6ABEE1011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000" y="117988"/>
                <a:ext cx="9360000" cy="718920"/>
              </a:xfrm>
              <a:blipFill>
                <a:blip r:embed="rId3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5DD54-4DF9-D879-4AB3-520531415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4343" y="5085301"/>
            <a:ext cx="4617318" cy="215601"/>
          </a:xfrm>
        </p:spPr>
        <p:txBody>
          <a:bodyPr/>
          <a:lstStyle/>
          <a:p>
            <a:r>
              <a:rPr lang="en-ZA" dirty="0"/>
              <a:t>CF and W. A. Horowitz, arXiv:2505.14568 [hep-</a:t>
            </a:r>
            <a:r>
              <a:rPr lang="en-ZA" dirty="0" err="1"/>
              <a:t>ph</a:t>
            </a:r>
            <a:r>
              <a:rPr lang="en-ZA" dirty="0"/>
              <a:t>] (2025).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07E500-DCD6-66EC-7D67-68C70AA17167}"/>
                  </a:ext>
                </a:extLst>
              </p:cNvPr>
              <p:cNvSpPr txBox="1"/>
              <p:nvPr/>
            </p:nvSpPr>
            <p:spPr>
              <a:xfrm>
                <a:off x="1424662" y="2389734"/>
                <a:ext cx="7230675" cy="2332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ZA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Z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minimized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indexes the different experimental datasets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are the experimental observations for the experimental result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and the data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are the corresponding predictions (as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/>
                  <a:t> are the covariance matrix for the experimental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07E500-DCD6-66EC-7D67-68C70AA17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62" y="2389734"/>
                <a:ext cx="7230675" cy="2332690"/>
              </a:xfrm>
              <a:prstGeom prst="rect">
                <a:avLst/>
              </a:prstGeom>
              <a:blipFill>
                <a:blip r:embed="rId4"/>
                <a:stretch>
                  <a:fillRect l="-702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39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65F125-5889-D4AF-5581-FA51751F2C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90720"/>
                <a:ext cx="9360000" cy="718920"/>
              </a:xfrm>
            </p:spPr>
            <p:txBody>
              <a:bodyPr/>
              <a:lstStyle/>
              <a:p>
                <a:r>
                  <a:rPr lang="en-US" dirty="0"/>
                  <a:t>The covariance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65F125-5889-D4AF-5581-FA51751F2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C2C9-8A08-5725-9093-3B7FCD8635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079559"/>
            <a:ext cx="9360000" cy="3780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Captures the correlations between uncertainties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Fully uncorrelated </a:t>
            </a:r>
            <a:r>
              <a:rPr lang="en-US" sz="2400" dirty="0">
                <a:solidFill>
                  <a:schemeClr val="tx1"/>
                </a:solidFill>
              </a:rPr>
              <a:t>uncertainties contribute only to the diagonal (statistical &amp; uncorrelated systematics)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Fully correlated</a:t>
            </a:r>
            <a:r>
              <a:rPr lang="en-US" sz="2400" dirty="0">
                <a:solidFill>
                  <a:schemeClr val="tx1"/>
                </a:solidFill>
              </a:rPr>
              <a:t> uncertainties contribute only to the off-diagonal (correlated &amp; globally correlated systematics)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 principle, there are </a:t>
            </a:r>
          </a:p>
          <a:p>
            <a:pPr marL="800100" lvl="2" indent="-342900"/>
            <a:r>
              <a:rPr lang="en-US" sz="1600" dirty="0">
                <a:solidFill>
                  <a:schemeClr val="tx1"/>
                </a:solidFill>
              </a:rPr>
              <a:t>correlations between experiments, centrality classes, particle species, but the form is not known.</a:t>
            </a:r>
          </a:p>
          <a:p>
            <a:pPr marL="800100" lvl="2" indent="-342900"/>
            <a:r>
              <a:rPr lang="en-US" sz="1600" dirty="0">
                <a:solidFill>
                  <a:schemeClr val="tx1"/>
                </a:solidFill>
              </a:rPr>
              <a:t>Contributions from theoretical uncertainties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95CEC-28CF-A76D-54CF-CB79BA0A8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7549" y="4618315"/>
            <a:ext cx="5426027" cy="681456"/>
          </a:xfrm>
        </p:spPr>
        <p:txBody>
          <a:bodyPr>
            <a:normAutofit/>
          </a:bodyPr>
          <a:lstStyle/>
          <a:p>
            <a:pPr>
              <a:lnSpc>
                <a:spcPts val="1440"/>
              </a:lnSpc>
              <a:spcBef>
                <a:spcPts val="0"/>
              </a:spcBef>
            </a:pPr>
            <a:r>
              <a:rPr lang="en-ZA" dirty="0"/>
              <a:t>JETSCAPE, Phys. Rev. C </a:t>
            </a:r>
            <a:r>
              <a:rPr lang="en-ZA" b="1" dirty="0"/>
              <a:t>109</a:t>
            </a:r>
            <a:r>
              <a:rPr lang="en-ZA" dirty="0"/>
              <a:t>, 064903 (2024).</a:t>
            </a:r>
            <a:endParaRPr lang="en-US" dirty="0"/>
          </a:p>
          <a:p>
            <a:pPr>
              <a:lnSpc>
                <a:spcPts val="1440"/>
              </a:lnSpc>
              <a:spcBef>
                <a:spcPts val="0"/>
              </a:spcBef>
            </a:pPr>
            <a:r>
              <a:rPr lang="en-ZA" dirty="0"/>
              <a:t>R. A. Soltz, D. A. Hangal, and A. </a:t>
            </a:r>
            <a:r>
              <a:rPr lang="en-ZA" dirty="0" err="1"/>
              <a:t>Angerami</a:t>
            </a:r>
            <a:r>
              <a:rPr lang="en-ZA" dirty="0"/>
              <a:t>, Phys. Rev. C </a:t>
            </a:r>
            <a:r>
              <a:rPr lang="en-ZA" b="1" dirty="0"/>
              <a:t>111</a:t>
            </a:r>
            <a:r>
              <a:rPr lang="en-ZA" dirty="0"/>
              <a:t>, 034911 (2025).</a:t>
            </a:r>
          </a:p>
          <a:p>
            <a:pPr>
              <a:lnSpc>
                <a:spcPts val="1440"/>
              </a:lnSpc>
              <a:spcBef>
                <a:spcPts val="0"/>
              </a:spcBef>
            </a:pPr>
            <a:r>
              <a:rPr lang="en-ZA" dirty="0"/>
              <a:t>CF and W. A. Horowitz, arXiv:2505.14568 [hep-</a:t>
            </a:r>
            <a:r>
              <a:rPr lang="en-ZA" dirty="0" err="1"/>
              <a:t>ph</a:t>
            </a:r>
            <a:r>
              <a:rPr lang="en-ZA" dirty="0"/>
              <a:t>] (2025).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8584B-FD54-31F0-6908-E2BB0F3E4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36" y="999079"/>
            <a:ext cx="5081127" cy="43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34E544-7D45-EC7A-CC19-E667650104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90720"/>
                <a:ext cx="9360000" cy="718920"/>
              </a:xfrm>
            </p:spPr>
            <p:txBody>
              <a:bodyPr/>
              <a:lstStyle/>
              <a:p>
                <a:r>
                  <a:rPr lang="en-US" dirty="0"/>
                  <a:t>Length-correlated model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34E544-7D45-EC7A-CC19-E66765010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FB37-D3BA-23E6-A3C4-441B76B5DE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269" y="1023770"/>
            <a:ext cx="9360000" cy="9142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We assume that systematics with unknown correlation contribute to the covariance matrix 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4AC72-4946-D1A1-AD49-F4FE6C6D3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5038929"/>
            <a:ext cx="4617318" cy="215601"/>
          </a:xfrm>
        </p:spPr>
        <p:txBody>
          <a:bodyPr>
            <a:normAutofit/>
          </a:bodyPr>
          <a:lstStyle/>
          <a:p>
            <a:r>
              <a:rPr lang="en-ZA" dirty="0"/>
              <a:t>JETSCAPE, Phys. Rev. C </a:t>
            </a:r>
            <a:r>
              <a:rPr lang="en-ZA" b="1" dirty="0"/>
              <a:t>109</a:t>
            </a:r>
            <a:r>
              <a:rPr lang="en-ZA" dirty="0"/>
              <a:t>, 064903 (2024).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7E551A-C6D1-C2A8-79CB-4456BFF6691A}"/>
                  </a:ext>
                </a:extLst>
              </p:cNvPr>
              <p:cNvSpPr txBox="1"/>
              <p:nvPr/>
            </p:nvSpPr>
            <p:spPr>
              <a:xfrm>
                <a:off x="2518931" y="2180287"/>
                <a:ext cx="4994677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7E551A-C6D1-C2A8-79CB-4456BFF66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31" y="2180287"/>
                <a:ext cx="4994677" cy="914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1FAAD6-2447-E8A7-6FE2-92B85F0D12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336804"/>
                <a:ext cx="9360000" cy="1514329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0" tIns="0" rIns="0" bIns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This allows nearby points to be correlated while far away points are uncorrelated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corresponds to fully correlated limit 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corresponds to fully uncorrelated limit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1FAAD6-2447-E8A7-6FE2-92B85F0D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336804"/>
                <a:ext cx="9360000" cy="1514329"/>
              </a:xfrm>
              <a:prstGeom prst="rect">
                <a:avLst/>
              </a:prstGeom>
              <a:blipFill>
                <a:blip r:embed="rId5"/>
                <a:stretch>
                  <a:fillRect l="-2168" t="-11570" r="-1220" b="-3306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61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15A8-BB14-5564-6AAF-A94A32AA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Effect of correlations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E34A3-C8FF-6C85-0E91-1A7D8D3B4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790909"/>
            <a:ext cx="4617318" cy="215601"/>
          </a:xfrm>
        </p:spPr>
        <p:txBody>
          <a:bodyPr>
            <a:normAutofit/>
          </a:bodyPr>
          <a:lstStyle/>
          <a:p>
            <a:r>
              <a:rPr lang="en-US" dirty="0"/>
              <a:t>ATLAS, JHEP 07, 074 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0DA7A-DF55-F23A-71B7-248E5E19E969}"/>
              </a:ext>
            </a:extLst>
          </p:cNvPr>
          <p:cNvSpPr txBox="1"/>
          <p:nvPr/>
        </p:nvSpPr>
        <p:spPr>
          <a:xfrm>
            <a:off x="1491505" y="1189053"/>
            <a:ext cx="7096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example, here is the covariance matrix for </a:t>
            </a:r>
            <a:r>
              <a:rPr lang="en-US" dirty="0" err="1"/>
              <a:t>Pions</a:t>
            </a:r>
            <a:r>
              <a:rPr lang="en-US" dirty="0"/>
              <a:t> produced in  0-5% Pb + Pb collisions as measured by ATLAS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5B779-9DF4-F456-5480-7497D047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95" y="2016485"/>
            <a:ext cx="7279012" cy="26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3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E61DF-464A-7887-8B68-935FD98A6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AB0C94-42AA-6661-1A74-87F71932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Sensitivity </a:t>
            </a:r>
            <a:r>
              <a:rPr lang="en-US" dirty="0">
                <a:solidFill>
                  <a:schemeClr val="bg1"/>
                </a:solidFill>
              </a:rPr>
              <a:t>to correlation length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AD746-760D-6157-C1ED-71599EBA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6608"/>
            <a:ext cx="7464914" cy="320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E873C-28DF-13DB-0E0F-6788F4C156E5}"/>
                  </a:ext>
                </a:extLst>
              </p:cNvPr>
              <p:cNvSpPr txBox="1"/>
              <p:nvPr/>
            </p:nvSpPr>
            <p:spPr>
              <a:xfrm>
                <a:off x="7360162" y="1224914"/>
                <a:ext cx="263785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Changing correlation length changes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only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-</a:t>
                </a:r>
                <a:r>
                  <a:rPr lang="en-US" dirty="0"/>
                  <a:t>value is sensitive to the correlation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Experimental constrains could help discern between different theories (especially in the overall slope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E873C-28DF-13DB-0E0F-6788F4C15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162" y="1224914"/>
                <a:ext cx="2637853" cy="3970318"/>
              </a:xfrm>
              <a:prstGeom prst="rect">
                <a:avLst/>
              </a:prstGeom>
              <a:blipFill>
                <a:blip r:embed="rId4"/>
                <a:stretch>
                  <a:fillRect l="-1435" t="-639" r="-3349" b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99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2E0B-84A6-4F02-010D-ADF7ACED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A0FDC8-8EA9-6EED-D483-B932A20F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8" y="1007018"/>
            <a:ext cx="9007344" cy="4238750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C92F5428-9980-B178-12C7-92A4B1D7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All results post-fitting, 295 data points</a:t>
            </a:r>
          </a:p>
        </p:txBody>
      </p:sp>
    </p:spTree>
    <p:extLst>
      <p:ext uri="{BB962C8B-B14F-4D97-AF65-F5344CB8AC3E}">
        <p14:creationId xmlns:p14="http://schemas.microsoft.com/office/powerpoint/2010/main" val="194335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224AD-58B4-1757-5B92-723E0E947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071" y="4706943"/>
            <a:ext cx="1516253" cy="5333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Image: https://</a:t>
            </a:r>
            <a:r>
              <a:rPr lang="en-US" dirty="0" err="1"/>
              <a:t>opendata.atlas.cern</a:t>
            </a:r>
            <a:r>
              <a:rPr lang="en-US" dirty="0"/>
              <a:t>/docs/documentation/introduction/</a:t>
            </a:r>
            <a:r>
              <a:rPr lang="en-US" dirty="0" err="1"/>
              <a:t>heavy_ions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D4A731-DB90-FDA9-6430-6DB2325F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QCD Matter at the Extreme</a:t>
            </a:r>
          </a:p>
        </p:txBody>
      </p:sp>
      <p:pic>
        <p:nvPicPr>
          <p:cNvPr id="1028" name="Picture 4" descr="Illustration of nuclear phase diagram.">
            <a:extLst>
              <a:ext uri="{FF2B5EF4-FFF2-40B4-BE49-F238E27FC236}">
                <a16:creationId xmlns:a16="http://schemas.microsoft.com/office/drawing/2014/main" id="{9D01D3CD-1C50-50A9-7656-12918509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809640"/>
            <a:ext cx="4815793" cy="45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28EEE-816C-8E87-1423-2EF4DCD1584D}"/>
              </a:ext>
            </a:extLst>
          </p:cNvPr>
          <p:cNvSpPr txBox="1"/>
          <p:nvPr/>
        </p:nvSpPr>
        <p:spPr>
          <a:xfrm>
            <a:off x="224832" y="1709436"/>
            <a:ext cx="4259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energy collisions of heavy-ions probe the </a:t>
            </a:r>
            <a:r>
              <a:rPr lang="en-US" i="1" dirty="0"/>
              <a:t>high temperature </a:t>
            </a:r>
            <a:r>
              <a:rPr lang="en-US" dirty="0"/>
              <a:t>regime of the QCD phase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QGP formation established in collision of large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frontier: </a:t>
            </a:r>
            <a:r>
              <a:rPr lang="en-US" b="1" dirty="0"/>
              <a:t>how small can a collision be and still form QGP?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ABED71-88BA-94C9-5FA7-33B2B6B4EA5C}"/>
              </a:ext>
            </a:extLst>
          </p:cNvPr>
          <p:cNvCxnSpPr>
            <a:cxnSpLocks/>
          </p:cNvCxnSpPr>
          <p:nvPr/>
        </p:nvCxnSpPr>
        <p:spPr>
          <a:xfrm flipH="1">
            <a:off x="4861450" y="4512794"/>
            <a:ext cx="901244" cy="720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28563A-FC7B-49D9-B09B-9801705CC569}"/>
              </a:ext>
            </a:extLst>
          </p:cNvPr>
          <p:cNvSpPr txBox="1"/>
          <p:nvPr/>
        </p:nvSpPr>
        <p:spPr>
          <a:xfrm rot="19400892">
            <a:off x="4213665" y="4522277"/>
            <a:ext cx="176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System size</a:t>
            </a:r>
          </a:p>
        </p:txBody>
      </p:sp>
    </p:spTree>
    <p:extLst>
      <p:ext uri="{BB962C8B-B14F-4D97-AF65-F5344CB8AC3E}">
        <p14:creationId xmlns:p14="http://schemas.microsoft.com/office/powerpoint/2010/main" val="35723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427CB-07A2-9D3C-51B3-C2450513F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0AA27-0A6F-CB65-A5A2-EBF4CB1329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97022"/>
            <a:ext cx="8036274" cy="4596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580B5E-8E2E-86A2-DCF2-2F9BC16436C6}"/>
                  </a:ext>
                </a:extLst>
              </p:cNvPr>
              <p:cNvSpPr txBox="1"/>
              <p:nvPr/>
            </p:nvSpPr>
            <p:spPr>
              <a:xfrm>
                <a:off x="7941382" y="1114983"/>
                <a:ext cx="204435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separately at RHIC and LHC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Good agreement with all available single-inclusive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data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Band width indicates theoretical uncertainty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580B5E-8E2E-86A2-DCF2-2F9BC164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382" y="1114983"/>
                <a:ext cx="2044351" cy="4524315"/>
              </a:xfrm>
              <a:prstGeom prst="rect">
                <a:avLst/>
              </a:prstGeom>
              <a:blipFill>
                <a:blip r:embed="rId5"/>
                <a:stretch>
                  <a:fillRect l="-1852" r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6">
            <a:extLst>
              <a:ext uri="{FF2B5EF4-FFF2-40B4-BE49-F238E27FC236}">
                <a16:creationId xmlns:a16="http://schemas.microsoft.com/office/drawing/2014/main" id="{9C15448D-EF05-68F6-6942-CB7ABEF9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Sample of results post-fitting</a:t>
            </a:r>
          </a:p>
        </p:txBody>
      </p:sp>
    </p:spTree>
    <p:extLst>
      <p:ext uri="{BB962C8B-B14F-4D97-AF65-F5344CB8AC3E}">
        <p14:creationId xmlns:p14="http://schemas.microsoft.com/office/powerpoint/2010/main" val="235908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72A80-C205-78CF-81C3-75F94EB96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CC58C8D-6930-3C6F-6645-D4CF1CC8AF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Extraction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CC58C8D-6930-3C6F-6645-D4CF1CC8A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9BE5A3-3345-9FC0-5FD8-F3D3E206D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0" y="1037191"/>
            <a:ext cx="5652431" cy="4326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8E026A-B8DC-C1C4-B67A-28B6343D462E}"/>
                  </a:ext>
                </a:extLst>
              </p:cNvPr>
              <p:cNvSpPr txBox="1"/>
              <p:nvPr/>
            </p:nvSpPr>
            <p:spPr>
              <a:xfrm>
                <a:off x="5998604" y="1958112"/>
                <a:ext cx="37213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NB</a:t>
                </a:r>
                <a:r>
                  <a:rPr lang="en-US" sz="2400" dirty="0"/>
                  <a:t>: almost all uncertainty is due to theoretical uncertainties and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from the extraction procedure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Wide range of extracted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/>
                  <a:t> from different models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8E026A-B8DC-C1C4-B67A-28B6343D4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04" y="1958112"/>
                <a:ext cx="3721396" cy="2677656"/>
              </a:xfrm>
              <a:prstGeom prst="rect">
                <a:avLst/>
              </a:prstGeom>
              <a:blipFill>
                <a:blip r:embed="rId4"/>
                <a:stretch>
                  <a:fillRect l="-2381" t="-1896" r="-4422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3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C811B-FAB1-4FFE-F4A4-AD677CDCC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8E5DB7-5774-5D77-D579-A13EE3F211E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00714"/>
                <a:ext cx="5949579" cy="368458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Exploiting </a:t>
                </a:r>
                <a:r>
                  <a:rPr lang="en-US" sz="2800" b="1" dirty="0"/>
                  <a:t>subsets of the data</a:t>
                </a:r>
                <a:r>
                  <a:rPr lang="en-US" sz="2800" dirty="0"/>
                  <a:t> to learn more about</a:t>
                </a:r>
              </a:p>
              <a:p>
                <a:pPr lvl="1"/>
                <a:r>
                  <a:rPr lang="en-US" sz="2400" b="1" dirty="0"/>
                  <a:t>Consistency</a:t>
                </a:r>
                <a:r>
                  <a:rPr lang="en-US" sz="2400" dirty="0"/>
                  <a:t> of the model across various physical axes (flavor,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b="0" dirty="0"/>
                  <a:t>, centrality, colliding system,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400" b="0" dirty="0"/>
                  <a:t>)</a:t>
                </a:r>
              </a:p>
              <a:p>
                <a:pPr lvl="1"/>
                <a:r>
                  <a:rPr lang="en-US" sz="2400" b="1" dirty="0"/>
                  <a:t>Missing physics </a:t>
                </a:r>
                <a:r>
                  <a:rPr lang="en-US" sz="2400" dirty="0"/>
                  <a:t>in the model</a:t>
                </a:r>
              </a:p>
              <a:p>
                <a:pPr lvl="1"/>
                <a:r>
                  <a:rPr lang="en-US" sz="2400" b="1" dirty="0"/>
                  <a:t>Constraining power</a:t>
                </a:r>
                <a:r>
                  <a:rPr lang="en-US" sz="2400" dirty="0"/>
                  <a:t> of various data on different physical aspects of the model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8E5DB7-5774-5D77-D579-A13EE3F21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00714"/>
                <a:ext cx="5949579" cy="3684587"/>
              </a:xfrm>
              <a:blipFill>
                <a:blip r:embed="rId3"/>
                <a:stretch>
                  <a:fillRect l="-3412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9A9766BC-C230-F116-976B-682CFFF4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E2908-3690-DFEA-0C06-9B4C4046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210" y="1906491"/>
            <a:ext cx="4263730" cy="26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53BF1-0692-8A68-807F-1F4911428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90720"/>
                <a:ext cx="9360000" cy="718920"/>
              </a:xfrm>
            </p:spPr>
            <p:txBody>
              <a:bodyPr/>
              <a:lstStyle/>
              <a:p>
                <a:r>
                  <a:rPr lang="en-US" dirty="0"/>
                  <a:t>Centrality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53BF1-0692-8A68-807F-1F4911428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C8D7E-8B34-53AD-223A-80B403855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AD051-0C07-4F2B-314A-068B92817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54383"/>
            <a:ext cx="4322725" cy="4525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59D42-FF17-24F6-BD7D-F70DFF07A536}"/>
              </a:ext>
            </a:extLst>
          </p:cNvPr>
          <p:cNvSpPr txBox="1"/>
          <p:nvPr/>
        </p:nvSpPr>
        <p:spPr>
          <a:xfrm>
            <a:off x="4582804" y="2235110"/>
            <a:ext cx="482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Excellent</a:t>
            </a:r>
            <a:r>
              <a:rPr lang="en-US" dirty="0"/>
              <a:t> description of centrality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Above 80%, selection biases lead to large anomalous suppression</a:t>
            </a:r>
          </a:p>
        </p:txBody>
      </p:sp>
    </p:spTree>
    <p:extLst>
      <p:ext uri="{BB962C8B-B14F-4D97-AF65-F5344CB8AC3E}">
        <p14:creationId xmlns:p14="http://schemas.microsoft.com/office/powerpoint/2010/main" val="197929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FFDA2-B729-59FC-8FEE-51365406D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6E71E8-85F1-5B3E-2C1D-23903C1079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90720"/>
                <a:ext cx="9360000" cy="718920"/>
              </a:xfrm>
            </p:spPr>
            <p:txBody>
              <a:bodyPr/>
              <a:lstStyle/>
              <a:p>
                <a:r>
                  <a:rPr lang="en-US" dirty="0"/>
                  <a:t>Centrality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6E71E8-85F1-5B3E-2C1D-23903C107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000" y="90720"/>
                <a:ext cx="9360000" cy="718920"/>
              </a:xfrm>
              <a:blipFill>
                <a:blip r:embed="rId3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E36BA1-D73A-8110-A712-CAFB3DB4A3ED}"/>
                  </a:ext>
                </a:extLst>
              </p:cNvPr>
              <p:cNvSpPr txBox="1"/>
              <p:nvPr/>
            </p:nvSpPr>
            <p:spPr>
              <a:xfrm>
                <a:off x="324887" y="1981401"/>
                <a:ext cx="249957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Extracted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in different centralities agree at % level at LHC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And within ~1 standard deviation at RHIC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E36BA1-D73A-8110-A712-CAFB3DB4A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7" y="1981401"/>
                <a:ext cx="2499578" cy="2031325"/>
              </a:xfrm>
              <a:prstGeom prst="rect">
                <a:avLst/>
              </a:prstGeom>
              <a:blipFill>
                <a:blip r:embed="rId4"/>
                <a:stretch>
                  <a:fillRect l="-1515" t="-1250" r="-2525" b="-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D5C83E9-D428-AD9F-3135-22AF602D3A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4649" y="1392498"/>
            <a:ext cx="6821089" cy="38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3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1A3B8A-67A5-94B8-F76D-F61E30E528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90720"/>
                <a:ext cx="9360000" cy="718920"/>
              </a:xfrm>
            </p:spPr>
            <p:txBody>
              <a:bodyPr/>
              <a:lstStyle/>
              <a:p>
                <a:r>
                  <a:rPr lang="en-US" dirty="0"/>
                  <a:t>Flavor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1A3B8A-67A5-94B8-F76D-F61E30E52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7A2DC-6B10-F5F1-05FF-96BC9210B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0C081-9D5F-0AE4-B411-2983C3851F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33"/>
          <a:stretch>
            <a:fillRect/>
          </a:stretch>
        </p:blipFill>
        <p:spPr>
          <a:xfrm>
            <a:off x="0" y="1475116"/>
            <a:ext cx="7034737" cy="3209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6D6639-71E9-333F-421C-B9FBA751993D}"/>
              </a:ext>
            </a:extLst>
          </p:cNvPr>
          <p:cNvSpPr txBox="1"/>
          <p:nvPr/>
        </p:nvSpPr>
        <p:spPr>
          <a:xfrm>
            <a:off x="6952553" y="1055515"/>
            <a:ext cx="312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Heavy-flavors are </a:t>
            </a:r>
            <a:r>
              <a:rPr lang="en-US" b="1" dirty="0" err="1"/>
              <a:t>undersuppressed</a:t>
            </a:r>
            <a:r>
              <a:rPr lang="en-US" dirty="0"/>
              <a:t> compared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Points to </a:t>
            </a:r>
            <a:r>
              <a:rPr lang="en-US" b="1" dirty="0"/>
              <a:t>missing flavor-dependent physics </a:t>
            </a:r>
            <a:r>
              <a:rPr lang="en-US" dirty="0"/>
              <a:t>(heavy-flavor dissociation, flavor-dependent medium modifications to hadronization, incorrect partonic masses?)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within reasonable agreement within uncertainties (but </a:t>
            </a:r>
            <a:r>
              <a:rPr lang="en-US" i="1" dirty="0"/>
              <a:t>B</a:t>
            </a:r>
            <a:r>
              <a:rPr lang="en-US" dirty="0"/>
              <a:t> agreement is much worse than D)</a:t>
            </a:r>
          </a:p>
        </p:txBody>
      </p:sp>
    </p:spTree>
    <p:extLst>
      <p:ext uri="{BB962C8B-B14F-4D97-AF65-F5344CB8AC3E}">
        <p14:creationId xmlns:p14="http://schemas.microsoft.com/office/powerpoint/2010/main" val="340967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59AD2B-7DA7-54D7-DE10-CF51E386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50DBD-4666-245A-8546-27AF91FC5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176" y="4472742"/>
            <a:ext cx="11001848" cy="3684587"/>
          </a:xfrm>
        </p:spPr>
        <p:txBody>
          <a:bodyPr/>
          <a:lstStyle/>
          <a:p>
            <a:r>
              <a:rPr lang="en-US" dirty="0"/>
              <a:t>1-2 standard deviation disagreement between D meson and light flavor extractions.</a:t>
            </a:r>
          </a:p>
          <a:p>
            <a:r>
              <a:rPr lang="en-US" dirty="0"/>
              <a:t>Many standard deviations disagreement between B meson and light-flavor extractions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B23D9-F93D-43DE-D26A-595F59F4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uncertainty of flavor dep.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3CD78-20FA-B0C1-DE83-D1275520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27" y="1035603"/>
            <a:ext cx="7611903" cy="32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97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6C41-C6F0-FFFE-A74C-BF5B10C8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Small system 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F878-FA34-E377-A803-1990C7E856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7275" y="1972864"/>
            <a:ext cx="4322725" cy="21100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good description of the centrality (~length) dependence of the experimental data justifies our extrapolation to small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176EA-4D43-5189-67E2-EA54E1AE47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774" y="966007"/>
            <a:ext cx="4322725" cy="4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71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2179-6E79-C4E2-C4F3-5E86C7E8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Small system suppression at RHIC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C2CA9-02AB-50FF-465E-CD2BD523A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spc="-1" dirty="0">
                <a:latin typeface="Noto Sans"/>
              </a:rPr>
              <a:t>PHENIX, Phys. Rev. Lett.</a:t>
            </a:r>
            <a:r>
              <a:rPr lang="en-GB" b="1" i="1" spc="-1" dirty="0">
                <a:latin typeface="Noto Sans"/>
              </a:rPr>
              <a:t> 134</a:t>
            </a:r>
            <a:r>
              <a:rPr lang="en-GB" i="1" spc="-1" dirty="0">
                <a:latin typeface="Noto Sans"/>
              </a:rPr>
              <a:t>, 022302 (2025).</a:t>
            </a:r>
            <a:endParaRPr lang="en-GB" spc="-1" dirty="0">
              <a:latin typeface="Noto San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15268-B091-D5CE-1A19-02A634FC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94079"/>
            <a:ext cx="4216498" cy="361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57A0BB-9BA9-DF94-0CAF-3664BE055963}"/>
                  </a:ext>
                </a:extLst>
              </p:cNvPr>
              <p:cNvSpPr txBox="1"/>
              <p:nvPr/>
            </p:nvSpPr>
            <p:spPr>
              <a:xfrm>
                <a:off x="5039999" y="1406013"/>
                <a:ext cx="484141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PHENIX measures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-normalized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 which removes the need to use the Glauber model (aiming to reduce centrality bias)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Good agreement between our results and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Global and local fits agree within uncertainties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57A0BB-9BA9-DF94-0CAF-3664BE055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99" y="1406013"/>
                <a:ext cx="4841419" cy="2585323"/>
              </a:xfrm>
              <a:prstGeom prst="rect">
                <a:avLst/>
              </a:prstGeom>
              <a:blipFill>
                <a:blip r:embed="rId3"/>
                <a:stretch>
                  <a:fillRect l="-783" t="-976" r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3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2F33-34E7-4015-BC6C-4179B91A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Small system suppression at LHC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9016-FF0F-1BFD-C441-45E768151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272552"/>
            <a:ext cx="4617318" cy="941518"/>
          </a:xfrm>
        </p:spPr>
        <p:txBody>
          <a:bodyPr/>
          <a:lstStyle/>
          <a:p>
            <a:r>
              <a:rPr lang="en-ZA" dirty="0"/>
              <a:t>ALICE, Phys. Rev. C </a:t>
            </a:r>
            <a:r>
              <a:rPr lang="en-ZA" b="1" dirty="0"/>
              <a:t>91</a:t>
            </a:r>
            <a:r>
              <a:rPr lang="en-ZA" dirty="0"/>
              <a:t>, 064905 (2015).</a:t>
            </a:r>
          </a:p>
          <a:p>
            <a:r>
              <a:rPr lang="en-ZA" dirty="0"/>
              <a:t>ATLAS, JHEP </a:t>
            </a:r>
            <a:r>
              <a:rPr lang="en-ZA" b="1" dirty="0"/>
              <a:t>07</a:t>
            </a:r>
            <a:r>
              <a:rPr lang="en-ZA" dirty="0"/>
              <a:t>, 074 (2023).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15C94-11F9-F137-28D3-6D389C50B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3" y="1248697"/>
            <a:ext cx="6563666" cy="288366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955BE7-FBE6-9277-6C4D-D763887F421A}"/>
              </a:ext>
            </a:extLst>
          </p:cNvPr>
          <p:cNvSpPr txBox="1">
            <a:spLocks/>
          </p:cNvSpPr>
          <p:nvPr/>
        </p:nvSpPr>
        <p:spPr>
          <a:xfrm>
            <a:off x="3770356" y="4272552"/>
            <a:ext cx="2413924" cy="4079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ALICE, JHEP </a:t>
            </a:r>
            <a:r>
              <a:rPr lang="en-ZA" b="1" dirty="0"/>
              <a:t>12</a:t>
            </a:r>
            <a:r>
              <a:rPr lang="en-ZA" dirty="0"/>
              <a:t>, 092 (2019).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9FFE72-D68B-608E-436C-422D21C867AF}"/>
                  </a:ext>
                </a:extLst>
              </p:cNvPr>
              <p:cNvSpPr txBox="1"/>
              <p:nvPr/>
            </p:nvSpPr>
            <p:spPr>
              <a:xfrm>
                <a:off x="6617109" y="1397869"/>
                <a:ext cx="346351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Disagree with LHC results. Why?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Due to centrality bias?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Missing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physics: Cronin effect, coalescence, non-perturbative energy loss?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Repeat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-normalized measurement at LHC would help decrease centrality bias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9FFE72-D68B-608E-436C-422D21C86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109" y="1397869"/>
                <a:ext cx="3463516" cy="3139321"/>
              </a:xfrm>
              <a:prstGeom prst="rect">
                <a:avLst/>
              </a:prstGeom>
              <a:blipFill>
                <a:blip r:embed="rId4"/>
                <a:stretch>
                  <a:fillRect l="-1095" t="-402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48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2A31-2F12-A9D5-8CCE-73221520C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>
            <a:extLst>
              <a:ext uri="{FF2B5EF4-FFF2-40B4-BE49-F238E27FC236}">
                <a16:creationId xmlns:a16="http://schemas.microsoft.com/office/drawing/2014/main" id="{D65854EF-4FC7-1EC7-79C3-BDAF86F8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 dirty="0">
                <a:solidFill>
                  <a:srgbClr val="FFFFFF"/>
                </a:solidFill>
                <a:latin typeface="Roboto"/>
              </a:rPr>
              <a:t>Collective phenomena in small systems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9E6A3-C12A-550C-B254-FE042A48D73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26872" y="2525161"/>
            <a:ext cx="8460000" cy="2306160"/>
          </a:xfrm>
          <a:prstGeom prst="rect">
            <a:avLst/>
          </a:prstGeom>
          <a:ln w="10800">
            <a:noFill/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E135AA2-0587-DE5D-31ED-17B0669E3D37}"/>
              </a:ext>
            </a:extLst>
          </p:cNvPr>
          <p:cNvSpPr txBox="1">
            <a:spLocks/>
          </p:cNvSpPr>
          <p:nvPr/>
        </p:nvSpPr>
        <p:spPr>
          <a:xfrm>
            <a:off x="6580375" y="4865460"/>
            <a:ext cx="4617318" cy="62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-1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Weller et al., PLB 774 (2017) 351-356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12A65-BE07-4B70-8D19-0EFB16479A68}"/>
              </a:ext>
            </a:extLst>
          </p:cNvPr>
          <p:cNvSpPr txBox="1"/>
          <p:nvPr/>
        </p:nvSpPr>
        <p:spPr>
          <a:xfrm>
            <a:off x="810000" y="1589460"/>
            <a:ext cx="845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Collective phenomena </a:t>
            </a:r>
            <a:r>
              <a:rPr lang="en-US" dirty="0"/>
              <a:t>is (qualitatively) well-described by hydrodynamic models across </a:t>
            </a:r>
            <a:r>
              <a:rPr lang="en-US" b="1" dirty="0"/>
              <a:t>all collision systems </a:t>
            </a:r>
            <a:r>
              <a:rPr lang="en-US" dirty="0"/>
              <a:t>(at high multiplicity)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A761D-D3BA-4CCB-EF46-F3A492E70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83ED2-4DBA-6E62-75ED-EE3A0F24E6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297" y="1256758"/>
            <a:ext cx="4617318" cy="3684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Light ions will serve as a useful test for energy loss models</a:t>
            </a:r>
          </a:p>
          <a:p>
            <a:pPr lvl="1"/>
            <a:r>
              <a:rPr lang="en-US" dirty="0"/>
              <a:t>Less centrality bias</a:t>
            </a:r>
          </a:p>
          <a:p>
            <a:pPr lvl="1"/>
            <a:r>
              <a:rPr lang="en-US" dirty="0"/>
              <a:t>Larger signal</a:t>
            </a:r>
          </a:p>
          <a:p>
            <a:pPr lvl="1"/>
            <a:r>
              <a:rPr lang="en-US" dirty="0"/>
              <a:t>“Stepping stone” to understanding smaller systems</a:t>
            </a:r>
          </a:p>
          <a:p>
            <a:r>
              <a:rPr lang="en-US" dirty="0"/>
              <a:t>We predict significant suppression that should be measurable</a:t>
            </a:r>
          </a:p>
          <a:p>
            <a:r>
              <a:rPr lang="en-US" dirty="0"/>
              <a:t>Future: </a:t>
            </a:r>
          </a:p>
          <a:p>
            <a:pPr lvl="1"/>
            <a:r>
              <a:rPr lang="en-US" dirty="0"/>
              <a:t>Constrain</a:t>
            </a:r>
            <a:r>
              <a:rPr lang="en-US" b="1" dirty="0"/>
              <a:t> path length dependence </a:t>
            </a:r>
            <a:r>
              <a:rPr lang="en-US" dirty="0"/>
              <a:t>of energy loss</a:t>
            </a:r>
          </a:p>
          <a:p>
            <a:pPr lvl="1"/>
            <a:r>
              <a:rPr lang="en-US" dirty="0"/>
              <a:t>Disentangle initial and final state effects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207B68-F7F0-DE37-C138-EBBAEDD7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for light-ions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02256-B097-8316-D8FA-C2B926B30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89" y="1292914"/>
            <a:ext cx="4994939" cy="37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D7016-DCDB-AC1A-838C-694DDA72C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579CAC-522A-E218-DA17-62B1F9C8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for light ions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87F6D2-0A56-6F7A-DC35-7E608BE723BA}"/>
              </a:ext>
            </a:extLst>
          </p:cNvPr>
          <p:cNvGrpSpPr/>
          <p:nvPr/>
        </p:nvGrpSpPr>
        <p:grpSpPr>
          <a:xfrm>
            <a:off x="1890746" y="1060009"/>
            <a:ext cx="6094861" cy="3343561"/>
            <a:chOff x="6069846" y="3053508"/>
            <a:chExt cx="6094861" cy="33435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6C5D40-08EE-58B3-2053-021A3870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0819" y="3212707"/>
              <a:ext cx="4173888" cy="3076983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6441DD0-C388-B2E0-7247-108AA03BF006}"/>
                </a:ext>
              </a:extLst>
            </p:cNvPr>
            <p:cNvCxnSpPr/>
            <p:nvPr/>
          </p:nvCxnSpPr>
          <p:spPr bwMode="auto">
            <a:xfrm flipV="1">
              <a:off x="7651201" y="4371096"/>
              <a:ext cx="895078" cy="164832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791951-42E7-4208-9180-F0BAF0996ADA}"/>
                </a:ext>
              </a:extLst>
            </p:cNvPr>
            <p:cNvSpPr txBox="1"/>
            <p:nvPr/>
          </p:nvSpPr>
          <p:spPr>
            <a:xfrm>
              <a:off x="6069846" y="5750738"/>
              <a:ext cx="2095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will go down</a:t>
              </a:r>
              <a:br>
                <a:rPr lang="en-US" dirty="0"/>
              </a:br>
              <a:r>
                <a:rPr lang="en-US" dirty="0"/>
                <a:t>(expectation: 5%)</a:t>
              </a:r>
              <a:endParaRPr lang="en-CH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986EB8-2C6B-18F8-73C3-829D395F33AA}"/>
                </a:ext>
              </a:extLst>
            </p:cNvPr>
            <p:cNvSpPr txBox="1"/>
            <p:nvPr/>
          </p:nvSpPr>
          <p:spPr>
            <a:xfrm>
              <a:off x="9480102" y="3053508"/>
              <a:ext cx="1276311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  <a:r>
                <a:rPr lang="en-US" baseline="-25000" dirty="0"/>
                <a:t>OO</a:t>
              </a:r>
              <a:r>
                <a:rPr lang="en-US" dirty="0"/>
                <a:t> vs. </a:t>
              </a:r>
              <a:r>
                <a:rPr lang="en-US" i="1" dirty="0" err="1"/>
                <a:t>p</a:t>
              </a:r>
              <a:r>
                <a:rPr lang="en-US" baseline="-25000" dirty="0" err="1"/>
                <a:t>T</a:t>
              </a:r>
              <a:endParaRPr lang="en-CH" baseline="-250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8124F9-56D1-8491-261D-47486EC8DB72}"/>
              </a:ext>
            </a:extLst>
          </p:cNvPr>
          <p:cNvSpPr txBox="1"/>
          <p:nvPr/>
        </p:nvSpPr>
        <p:spPr>
          <a:xfrm>
            <a:off x="327056" y="1347714"/>
            <a:ext cx="361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presented this morning at initial stages! </a:t>
            </a:r>
            <a:br>
              <a:rPr lang="en-US" dirty="0"/>
            </a:br>
            <a:r>
              <a:rPr lang="en-US" dirty="0"/>
              <a:t>(taken from Jan-Fiete’s slides)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8E350-F5A2-38A2-B060-8E69AF75458B}"/>
              </a:ext>
            </a:extLst>
          </p:cNvPr>
          <p:cNvSpPr txBox="1"/>
          <p:nvPr/>
        </p:nvSpPr>
        <p:spPr>
          <a:xfrm>
            <a:off x="6577313" y="4610541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2EFC9B-46BB-A991-251B-885AC8328C22}"/>
              </a:ext>
            </a:extLst>
          </p:cNvPr>
          <p:cNvCxnSpPr/>
          <p:nvPr/>
        </p:nvCxnSpPr>
        <p:spPr>
          <a:xfrm flipH="1" flipV="1">
            <a:off x="5939157" y="3312543"/>
            <a:ext cx="918843" cy="1297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B3ED-E1DA-EC82-80E7-C94A59B5C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1F1385-B7FD-BF51-798E-FE27B6A24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2611DF5-8103-4AA0-D768-64BE925EDE0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00714"/>
                <a:ext cx="5949579" cy="368458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Exploiting </a:t>
                </a:r>
                <a:r>
                  <a:rPr lang="en-US" sz="2800" b="1" dirty="0"/>
                  <a:t>subsets of the data</a:t>
                </a:r>
                <a:r>
                  <a:rPr lang="en-US" sz="2800" dirty="0"/>
                  <a:t> to learn more about</a:t>
                </a:r>
              </a:p>
              <a:p>
                <a:pPr lvl="1"/>
                <a:r>
                  <a:rPr lang="en-US" sz="2400" b="1" dirty="0"/>
                  <a:t>Consistency</a:t>
                </a:r>
                <a:r>
                  <a:rPr lang="en-US" sz="2400" dirty="0"/>
                  <a:t> of the model across various physical axes (flavor,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b="0" dirty="0"/>
                  <a:t>, centrality, colliding system,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400" b="0" dirty="0"/>
                  <a:t>)</a:t>
                </a:r>
              </a:p>
              <a:p>
                <a:pPr lvl="1"/>
                <a:r>
                  <a:rPr lang="en-US" sz="2400" b="1" dirty="0"/>
                  <a:t>Missing physics </a:t>
                </a:r>
                <a:r>
                  <a:rPr lang="en-US" sz="2400" dirty="0"/>
                  <a:t>in the model</a:t>
                </a:r>
              </a:p>
              <a:p>
                <a:pPr lvl="1"/>
                <a:r>
                  <a:rPr lang="en-US" sz="2400" b="1" dirty="0"/>
                  <a:t>Constraining power</a:t>
                </a:r>
                <a:r>
                  <a:rPr lang="en-US" sz="2400" dirty="0"/>
                  <a:t> of various data on different physical aspects of the model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2611DF5-8103-4AA0-D768-64BE925ED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00714"/>
                <a:ext cx="5949579" cy="3684587"/>
              </a:xfrm>
              <a:blipFill>
                <a:blip r:embed="rId3"/>
                <a:stretch>
                  <a:fillRect l="-3412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6520651-9ACF-2F2C-8D4F-7BD845DA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791F3-35A3-89E3-3A10-C10CB8614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210" y="1906491"/>
            <a:ext cx="4263730" cy="26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E8E5F7-56C8-CF4D-2FA6-D643F72E7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96A01C-8F6F-E174-498F-9BFB04493EB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886409" y="1301270"/>
                <a:ext cx="3084402" cy="36845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Our model does not include running coupling effects</a:t>
                </a:r>
              </a:p>
              <a:p>
                <a:r>
                  <a:rPr lang="en-US" dirty="0"/>
                  <a:t>We can “extract” the form of the running coupling that is preferred by data (in our model) by comparing to data in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ranges</a:t>
                </a:r>
              </a:p>
              <a:p>
                <a:r>
                  <a:rPr lang="en-US" dirty="0"/>
                  <a:t>Interestingly, the results are significantly different between ATLAS and CMS data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96A01C-8F6F-E174-498F-9BFB04493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886409" y="1301270"/>
                <a:ext cx="3084402" cy="3684587"/>
              </a:xfrm>
              <a:blipFill>
                <a:blip r:embed="rId2"/>
                <a:stretch>
                  <a:fillRect l="-4918" t="-3436" r="-6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7B1A944-AA8D-A78B-4DD7-2502FACF4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Running coupling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57B1A944-AA8D-A78B-4DD7-2502FACF4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59" t="-24561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5AB5308-E06A-32AB-775E-853AD7385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4" y="1667855"/>
            <a:ext cx="6679525" cy="29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2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0CDC8A-91EB-CB08-5FF6-2AF84E350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7748C1-A854-B0DE-E68A-554730F03DE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The coupling is typically taken to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ZA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ZA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ZA">
                        <a:latin typeface="Cambria Math" panose="02040503050406030204" pitchFamily="18" charset="0"/>
                      </a:rPr>
                      <m:t>π</m:t>
                    </m:r>
                    <m:r>
                      <m:rPr>
                        <m:lit/>
                      </m:rPr>
                      <a:rPr lang="en-ZA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["/>
                        <m:endChr m:val="]"/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9</m:t>
                        </m:r>
                        <m:func>
                          <m:funcPr>
                            <m:ctrlPr>
                              <a:rPr lang="en-Z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ZA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Z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m:rPr>
                                    <m:lit/>
                                  </m:rPr>
                                  <a:rPr lang="en-ZA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ZA"/>
                                      <m:t>QCD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But the scales 𝑄 which are used differ between different model implementations</a:t>
                </a:r>
              </a:p>
              <a:p>
                <a:r>
                  <a:rPr lang="en-US" dirty="0"/>
                  <a:t>We’ll consider a few popular combination for the collisional and radiative scales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7748C1-A854-B0DE-E68A-554730F03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567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5C4BD870-34C0-40A3-014A-C349853B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forms of running coupling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71390-D654-05C7-DC19-4EAF4C30FF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927" y="2960474"/>
            <a:ext cx="5688145" cy="21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7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36553-4385-8AC7-6797-35AA8E471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0AD395-9A32-C58B-EFA3-B1D69A901A3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30250" y="1292914"/>
                <a:ext cx="2240809" cy="36845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ATLAS data requires that the coupling is constant (or even non-monotonic!)</a:t>
                </a:r>
              </a:p>
              <a:p>
                <a:r>
                  <a:rPr lang="en-US" dirty="0"/>
                  <a:t>Constrained by statistics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Fairly significant dependence on the collisional energy loss model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0AD395-9A32-C58B-EFA3-B1D69A901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30250" y="1292914"/>
                <a:ext cx="2240809" cy="3684587"/>
              </a:xfrm>
              <a:blipFill>
                <a:blip r:embed="rId2"/>
                <a:stretch>
                  <a:fillRect l="-6215" t="-3425" r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114F0DA-22BD-7516-0769-7E3A1116A4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Data-extracted vs analytic forms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114F0DA-22BD-7516-0769-7E3A1116A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59" t="-24561" r="-407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E9CF009-6DBA-00EE-88C0-B0C1B1EEF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996" y="1553017"/>
            <a:ext cx="7143379" cy="30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2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80000-F247-74CB-7159-56D2373EB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B1E705EB-B573-ADA2-C304-3F02BDDCB0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Running coupling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B1E705EB-B573-ADA2-C304-3F02BDDCB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59" t="-26316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B9A318F-1429-2D5F-164B-8C06C684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481" y="1263799"/>
            <a:ext cx="5068519" cy="3821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77106E-1007-A2B2-6990-F85646A78895}"/>
              </a:ext>
            </a:extLst>
          </p:cNvPr>
          <p:cNvSpPr txBox="1"/>
          <p:nvPr/>
        </p:nvSpPr>
        <p:spPr>
          <a:xfrm>
            <a:off x="167501" y="1819612"/>
            <a:ext cx="4117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similarly compare our extracted values at RHIC and LHC to constrain the </a:t>
            </a:r>
            <a:r>
              <a:rPr lang="en-US" b="1" dirty="0"/>
              <a:t>temperature dependence of the running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sensitivity to collisional energy loss mechanism</a:t>
            </a:r>
          </a:p>
        </p:txBody>
      </p:sp>
    </p:spTree>
    <p:extLst>
      <p:ext uri="{BB962C8B-B14F-4D97-AF65-F5344CB8AC3E}">
        <p14:creationId xmlns:p14="http://schemas.microsoft.com/office/powerpoint/2010/main" val="1085817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0C0403-2D0D-26D2-E7C6-7B2538F202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0AC47349-3CD9-B2A7-3740-A67F625BE7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Combined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constraints  </a:t>
                </a:r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0AC47349-3CD9-B2A7-3740-A67F625BE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659" t="-26316" b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898D1D6-9A4A-0E57-0B03-EEF608916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471331"/>
                  </p:ext>
                </p:extLst>
              </p:nvPr>
            </p:nvGraphicFramePr>
            <p:xfrm>
              <a:off x="171080" y="1286361"/>
              <a:ext cx="7324873" cy="360608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391906">
                      <a:extLst>
                        <a:ext uri="{9D8B030D-6E8A-4147-A177-3AD203B41FA5}">
                          <a16:colId xmlns:a16="http://schemas.microsoft.com/office/drawing/2014/main" val="103205733"/>
                        </a:ext>
                      </a:extLst>
                    </a:gridCol>
                    <a:gridCol w="2998381">
                      <a:extLst>
                        <a:ext uri="{9D8B030D-6E8A-4147-A177-3AD203B41FA5}">
                          <a16:colId xmlns:a16="http://schemas.microsoft.com/office/drawing/2014/main" val="3619995684"/>
                        </a:ext>
                      </a:extLst>
                    </a:gridCol>
                    <a:gridCol w="2934586">
                      <a:extLst>
                        <a:ext uri="{9D8B030D-6E8A-4147-A177-3AD203B41FA5}">
                          <a16:colId xmlns:a16="http://schemas.microsoft.com/office/drawing/2014/main" val="545386916"/>
                        </a:ext>
                      </a:extLst>
                    </a:gridCol>
                  </a:tblGrid>
                  <a:tr h="86221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HTL-Only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6439181"/>
                      </a:ext>
                    </a:extLst>
                  </a:tr>
                  <a:tr h="86221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Varying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(ATLAS)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015868"/>
                      </a:ext>
                    </a:extLst>
                  </a:tr>
                  <a:tr h="86221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sz="18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Varying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18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(CMS) </a:t>
                          </a:r>
                          <a:endParaRPr lang="en-ZA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ZA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𝐸𝑇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ZA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ZA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𝐸𝑇</m:t>
                                        </m:r>
                                      </m:e>
                                    </m:rad>
                                  </m:e>
                                </m:d>
                                <m:sSub>
                                  <m:sSub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ZA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sz="1800" b="1" i="1" kern="1200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sz="1800" b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ZA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𝐸𝑇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ZA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sz="1800" b="1" i="1" kern="1200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ZA" sz="1800" b="1" i="1" kern="1200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ZA" sz="1800" b="1" kern="1200">
                                            <a:solidFill>
                                              <a:schemeClr val="accent2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𝑬𝑻</m:t>
                                        </m:r>
                                      </m:e>
                                    </m:rad>
                                  </m:e>
                                </m:d>
                                <m:sSub>
                                  <m:sSub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sz="1800" b="1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6552446"/>
                      </a:ext>
                    </a:extLst>
                  </a:tr>
                  <a:tr h="86221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Varying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ZA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ZA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ZA" sz="1800" b="1" i="1" kern="1200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sz="1800" b="1" i="1" kern="1200" smtClean="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sz="1800" b="1" i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b="1" kern="1200">
                                        <a:solidFill>
                                          <a:schemeClr val="accent2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74042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898D1D6-9A4A-0E57-0B03-EEF608916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471331"/>
                  </p:ext>
                </p:extLst>
              </p:nvPr>
            </p:nvGraphicFramePr>
            <p:xfrm>
              <a:off x="171080" y="1286361"/>
              <a:ext cx="7324873" cy="360608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391906">
                      <a:extLst>
                        <a:ext uri="{9D8B030D-6E8A-4147-A177-3AD203B41FA5}">
                          <a16:colId xmlns:a16="http://schemas.microsoft.com/office/drawing/2014/main" val="103205733"/>
                        </a:ext>
                      </a:extLst>
                    </a:gridCol>
                    <a:gridCol w="2998381">
                      <a:extLst>
                        <a:ext uri="{9D8B030D-6E8A-4147-A177-3AD203B41FA5}">
                          <a16:colId xmlns:a16="http://schemas.microsoft.com/office/drawing/2014/main" val="3619995684"/>
                        </a:ext>
                      </a:extLst>
                    </a:gridCol>
                    <a:gridCol w="2934586">
                      <a:extLst>
                        <a:ext uri="{9D8B030D-6E8A-4147-A177-3AD203B41FA5}">
                          <a16:colId xmlns:a16="http://schemas.microsoft.com/office/drawing/2014/main" val="545386916"/>
                        </a:ext>
                      </a:extLst>
                    </a:gridCol>
                  </a:tblGrid>
                  <a:tr h="86221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HTL-Only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6439181"/>
                      </a:ext>
                    </a:extLst>
                  </a:tr>
                  <a:tr h="862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2941" r="-426364" b="-2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9138" t="-102941" r="-431" b="-2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015868"/>
                      </a:ext>
                    </a:extLst>
                  </a:tr>
                  <a:tr h="10194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70370" r="-426364" b="-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610" t="-170370" r="-98729" b="-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9138" t="-170370" r="-431" b="-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552446"/>
                      </a:ext>
                    </a:extLst>
                  </a:tr>
                  <a:tr h="862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22059" r="-426364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610" t="-322059" r="-98729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9138" t="-322059" r="-431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4042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1486FBB-D24F-9718-7A87-053E7A9C6A02}"/>
              </a:ext>
            </a:extLst>
          </p:cNvPr>
          <p:cNvSpPr txBox="1"/>
          <p:nvPr/>
        </p:nvSpPr>
        <p:spPr>
          <a:xfrm>
            <a:off x="7581973" y="1116240"/>
            <a:ext cx="2498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Shows that this joint analysis has the potential to constrain both </a:t>
            </a:r>
            <a:r>
              <a:rPr lang="en-US" b="1" dirty="0"/>
              <a:t>collisional energy loss mechanism </a:t>
            </a:r>
            <a:r>
              <a:rPr lang="en-US" dirty="0"/>
              <a:t>and </a:t>
            </a:r>
            <a:r>
              <a:rPr lang="en-US" b="1" dirty="0"/>
              <a:t>running coupling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work is required to make stronger conclusions on the scale that the coupling runs at</a:t>
            </a:r>
          </a:p>
        </p:txBody>
      </p:sp>
    </p:spTree>
    <p:extLst>
      <p:ext uri="{BB962C8B-B14F-4D97-AF65-F5344CB8AC3E}">
        <p14:creationId xmlns:p14="http://schemas.microsoft.com/office/powerpoint/2010/main" val="2644198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2A95-2D84-87A3-4210-E595300D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2D9E5-CDB8-5F00-EB37-8E2D3F396F82}"/>
                  </a:ext>
                </a:extLst>
              </p:cNvPr>
              <p:cNvSpPr txBox="1"/>
              <p:nvPr/>
            </p:nvSpPr>
            <p:spPr>
              <a:xfrm>
                <a:off x="243622" y="1125608"/>
                <a:ext cx="6564502" cy="231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Energy loss in small systems is </a:t>
                </a:r>
                <a:r>
                  <a:rPr lang="en-ZA" b="1" dirty="0"/>
                  <a:t>key</a:t>
                </a:r>
                <a:r>
                  <a:rPr lang="en-ZA" dirty="0"/>
                  <a:t> to understanding QGP formation.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Requires </a:t>
                </a:r>
                <a:r>
                  <a:rPr lang="en-ZA" b="1" dirty="0"/>
                  <a:t>constraints from data </a:t>
                </a:r>
                <a:r>
                  <a:rPr lang="en-ZA" dirty="0"/>
                  <a:t>across system size,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Z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ZA" dirty="0"/>
                  <a:t>, hadron type, centrality, and observables.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Theoretical uncertainties contribute (at least) </a:t>
                </a:r>
                <a:r>
                  <a:rPr lang="en-ZA" b="1" dirty="0"/>
                  <a:t>±40% to extracted 𝑞̂.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2D9E5-CDB8-5F00-EB37-8E2D3F396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2" y="1125608"/>
                <a:ext cx="6564502" cy="2311338"/>
              </a:xfrm>
              <a:prstGeom prst="rect">
                <a:avLst/>
              </a:prstGeom>
              <a:blipFill>
                <a:blip r:embed="rId3"/>
                <a:stretch>
                  <a:fillRect l="-579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CAEADB0-7C52-FDC0-6F32-0761BD98F2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8444" y="809640"/>
            <a:ext cx="3083417" cy="2644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D27A0-A59A-7C24-D853-2E8BA2699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27" y="3208712"/>
            <a:ext cx="4764195" cy="2105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3F3177-17A4-A8F8-06C3-B91E86502E70}"/>
              </a:ext>
            </a:extLst>
          </p:cNvPr>
          <p:cNvSpPr txBox="1"/>
          <p:nvPr/>
        </p:nvSpPr>
        <p:spPr>
          <a:xfrm>
            <a:off x="5258698" y="3384103"/>
            <a:ext cx="446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Data subsets can </a:t>
            </a:r>
            <a:r>
              <a:rPr lang="en-ZA" b="1" dirty="0"/>
              <a:t>test model consistency</a:t>
            </a:r>
            <a:r>
              <a:rPr lang="en-ZA" dirty="0"/>
              <a:t> and highlight </a:t>
            </a:r>
            <a:r>
              <a:rPr lang="en-ZA" b="1" dirty="0"/>
              <a:t>missing physics</a:t>
            </a:r>
            <a:r>
              <a:rPr lang="en-ZA" dirty="0"/>
              <a:t>.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Provides a quick way to identify sensitive observables and potential gaps in the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81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124025-E3E6-33EB-76C9-4F4CCAB11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21054A-3E65-4E29-C110-9C9AAE379A5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Constraints from </a:t>
                </a:r>
                <a:r>
                  <a:rPr lang="en-US" b="1" dirty="0"/>
                  <a:t>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and </a:t>
                </a:r>
                <a:r>
                  <a:rPr lang="en-US" b="1" dirty="0" err="1"/>
                  <a:t>dihadron</a:t>
                </a:r>
                <a:r>
                  <a:rPr lang="en-US" b="1" dirty="0"/>
                  <a:t> correlations</a:t>
                </a:r>
                <a:r>
                  <a:rPr lang="en-US" dirty="0"/>
                  <a:t> should be considered, particularly in small systems</a:t>
                </a:r>
              </a:p>
              <a:p>
                <a:r>
                  <a:rPr lang="en-US" dirty="0"/>
                  <a:t>Further </a:t>
                </a:r>
                <a:r>
                  <a:rPr lang="en-US" b="1" dirty="0"/>
                  <a:t>constraints on the model</a:t>
                </a:r>
              </a:p>
              <a:p>
                <a:pPr lvl="1"/>
                <a:r>
                  <a:rPr lang="en-US" dirty="0"/>
                  <a:t>Pre-thermalization time energy loss</a:t>
                </a:r>
              </a:p>
              <a:p>
                <a:pPr lvl="1"/>
                <a:r>
                  <a:rPr lang="en-US" dirty="0"/>
                  <a:t>Relative contribution of elastic and radiative energy loss</a:t>
                </a:r>
              </a:p>
              <a:p>
                <a:pPr lvl="1"/>
                <a:r>
                  <a:rPr lang="en-US" dirty="0"/>
                  <a:t>Scales at which the coupling runs</a:t>
                </a:r>
              </a:p>
              <a:p>
                <a:r>
                  <a:rPr lang="en-US" b="1" dirty="0"/>
                  <a:t>Theoretical uncertainties </a:t>
                </a:r>
                <a:r>
                  <a:rPr lang="en-US" dirty="0"/>
                  <a:t>are critical</a:t>
                </a:r>
              </a:p>
              <a:p>
                <a:pPr lvl="1"/>
                <a:r>
                  <a:rPr lang="en-US" dirty="0"/>
                  <a:t>Only two uncertainties were included (out of many), and the effect was already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±40%</m:t>
                    </m:r>
                  </m:oMath>
                </a14:m>
                <a:r>
                  <a:rPr lang="en-US" dirty="0"/>
                  <a:t> uncertainty in extracted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models should account for their largest theoretical uncertainties</a:t>
                </a:r>
              </a:p>
              <a:p>
                <a:pPr lvl="1"/>
                <a:r>
                  <a:rPr lang="en-US" dirty="0"/>
                  <a:t>Future work could include these in contributions to the covariance matrix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321054A-3E65-4E29-C110-9C9AAE379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567" t="-3093"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FA20B5D-C2F4-2758-F171-EADDDB0C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77164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34C3-56DC-F32B-7ED7-D127DC68C0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b="1" dirty="0"/>
              <a:t>Hard probes of the QGP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1165E-7F58-CE0E-9C42-5CA23369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002239"/>
            <a:ext cx="4587480" cy="4217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 descr="28§display§R_{AA}\left(p_T\right)=\frac{1}{\left\langle N_{\text {coll }}\right\rangle} \frac{d N_{AA} / d p_T}{d N_{p p} / d p_T}§svg§600§FALSE§" title="TexMaths">
            <a:extLst>
              <a:ext uri="{FF2B5EF4-FFF2-40B4-BE49-F238E27FC236}">
                <a16:creationId xmlns:a16="http://schemas.microsoft.com/office/drawing/2014/main" id="{064D9BAF-AE39-78F3-F9F4-9ECF65AF87DC}"/>
              </a:ext>
            </a:extLst>
          </p:cNvPr>
          <p:cNvGrpSpPr/>
          <p:nvPr/>
        </p:nvGrpSpPr>
        <p:grpSpPr>
          <a:xfrm>
            <a:off x="5040000" y="1192167"/>
            <a:ext cx="4112640" cy="786600"/>
            <a:chOff x="5154480" y="1555920"/>
            <a:chExt cx="4112640" cy="7866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53D7840-BD6E-959B-1AF3-0F974B21A26C}"/>
                </a:ext>
              </a:extLst>
            </p:cNvPr>
            <p:cNvSpPr/>
            <p:nvPr/>
          </p:nvSpPr>
          <p:spPr>
            <a:xfrm>
              <a:off x="5157720" y="1572840"/>
              <a:ext cx="4093560" cy="753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72" h="2093">
                  <a:moveTo>
                    <a:pt x="0" y="0"/>
                  </a:moveTo>
                  <a:cubicBezTo>
                    <a:pt x="3791" y="0"/>
                    <a:pt x="7581" y="0"/>
                    <a:pt x="11372" y="0"/>
                  </a:cubicBezTo>
                  <a:cubicBezTo>
                    <a:pt x="11372" y="698"/>
                    <a:pt x="11372" y="1395"/>
                    <a:pt x="11372" y="2093"/>
                  </a:cubicBezTo>
                  <a:cubicBezTo>
                    <a:pt x="7581" y="2093"/>
                    <a:pt x="3791" y="2093"/>
                    <a:pt x="0" y="2093"/>
                  </a:cubicBezTo>
                  <a:cubicBezTo>
                    <a:pt x="0" y="1395"/>
                    <a:pt x="0" y="69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49F6812-D4B0-FEBC-CA1A-5D4929E17495}"/>
                </a:ext>
              </a:extLst>
            </p:cNvPr>
            <p:cNvSpPr/>
            <p:nvPr/>
          </p:nvSpPr>
          <p:spPr>
            <a:xfrm>
              <a:off x="5154480" y="1800000"/>
              <a:ext cx="216000" cy="23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1" h="644">
                  <a:moveTo>
                    <a:pt x="283" y="62"/>
                  </a:moveTo>
                  <a:cubicBezTo>
                    <a:pt x="287" y="42"/>
                    <a:pt x="290" y="31"/>
                    <a:pt x="306" y="29"/>
                  </a:cubicBezTo>
                  <a:cubicBezTo>
                    <a:pt x="314" y="29"/>
                    <a:pt x="340" y="29"/>
                    <a:pt x="357" y="29"/>
                  </a:cubicBezTo>
                  <a:cubicBezTo>
                    <a:pt x="417" y="29"/>
                    <a:pt x="510" y="29"/>
                    <a:pt x="510" y="119"/>
                  </a:cubicBezTo>
                  <a:cubicBezTo>
                    <a:pt x="510" y="151"/>
                    <a:pt x="496" y="213"/>
                    <a:pt x="464" y="249"/>
                  </a:cubicBezTo>
                  <a:cubicBezTo>
                    <a:pt x="443" y="273"/>
                    <a:pt x="397" y="301"/>
                    <a:pt x="321" y="301"/>
                  </a:cubicBezTo>
                  <a:cubicBezTo>
                    <a:pt x="290" y="301"/>
                    <a:pt x="259" y="301"/>
                    <a:pt x="227" y="301"/>
                  </a:cubicBezTo>
                  <a:cubicBezTo>
                    <a:pt x="246" y="222"/>
                    <a:pt x="264" y="142"/>
                    <a:pt x="283" y="62"/>
                  </a:cubicBezTo>
                  <a:close/>
                  <a:moveTo>
                    <a:pt x="402" y="312"/>
                  </a:moveTo>
                  <a:cubicBezTo>
                    <a:pt x="488" y="293"/>
                    <a:pt x="589" y="229"/>
                    <a:pt x="589" y="138"/>
                  </a:cubicBezTo>
                  <a:cubicBezTo>
                    <a:pt x="589" y="60"/>
                    <a:pt x="512" y="0"/>
                    <a:pt x="402" y="0"/>
                  </a:cubicBezTo>
                  <a:cubicBezTo>
                    <a:pt x="322" y="0"/>
                    <a:pt x="243" y="0"/>
                    <a:pt x="163" y="0"/>
                  </a:cubicBezTo>
                  <a:cubicBezTo>
                    <a:pt x="146" y="0"/>
                    <a:pt x="139" y="0"/>
                    <a:pt x="139" y="18"/>
                  </a:cubicBezTo>
                  <a:cubicBezTo>
                    <a:pt x="139" y="29"/>
                    <a:pt x="146" y="29"/>
                    <a:pt x="163" y="29"/>
                  </a:cubicBezTo>
                  <a:cubicBezTo>
                    <a:pt x="173" y="29"/>
                    <a:pt x="180" y="29"/>
                    <a:pt x="194" y="31"/>
                  </a:cubicBezTo>
                  <a:cubicBezTo>
                    <a:pt x="208" y="31"/>
                    <a:pt x="215" y="34"/>
                    <a:pt x="215" y="44"/>
                  </a:cubicBezTo>
                  <a:cubicBezTo>
                    <a:pt x="215" y="49"/>
                    <a:pt x="215" y="52"/>
                    <a:pt x="213" y="62"/>
                  </a:cubicBezTo>
                  <a:cubicBezTo>
                    <a:pt x="176" y="225"/>
                    <a:pt x="138" y="388"/>
                    <a:pt x="101" y="551"/>
                  </a:cubicBezTo>
                  <a:cubicBezTo>
                    <a:pt x="91" y="587"/>
                    <a:pt x="91" y="595"/>
                    <a:pt x="24" y="595"/>
                  </a:cubicBezTo>
                  <a:cubicBezTo>
                    <a:pt x="10" y="595"/>
                    <a:pt x="0" y="595"/>
                    <a:pt x="0" y="613"/>
                  </a:cubicBezTo>
                  <a:cubicBezTo>
                    <a:pt x="0" y="623"/>
                    <a:pt x="8" y="620"/>
                    <a:pt x="12" y="623"/>
                  </a:cubicBezTo>
                  <a:cubicBezTo>
                    <a:pt x="36" y="623"/>
                    <a:pt x="97" y="621"/>
                    <a:pt x="120" y="621"/>
                  </a:cubicBezTo>
                  <a:cubicBezTo>
                    <a:pt x="142" y="621"/>
                    <a:pt x="201" y="623"/>
                    <a:pt x="225" y="623"/>
                  </a:cubicBezTo>
                  <a:cubicBezTo>
                    <a:pt x="232" y="623"/>
                    <a:pt x="242" y="623"/>
                    <a:pt x="242" y="605"/>
                  </a:cubicBezTo>
                  <a:cubicBezTo>
                    <a:pt x="242" y="595"/>
                    <a:pt x="235" y="595"/>
                    <a:pt x="218" y="595"/>
                  </a:cubicBezTo>
                  <a:cubicBezTo>
                    <a:pt x="187" y="595"/>
                    <a:pt x="165" y="595"/>
                    <a:pt x="165" y="579"/>
                  </a:cubicBezTo>
                  <a:cubicBezTo>
                    <a:pt x="165" y="574"/>
                    <a:pt x="165" y="569"/>
                    <a:pt x="168" y="564"/>
                  </a:cubicBezTo>
                  <a:cubicBezTo>
                    <a:pt x="186" y="483"/>
                    <a:pt x="204" y="403"/>
                    <a:pt x="223" y="322"/>
                  </a:cubicBezTo>
                  <a:cubicBezTo>
                    <a:pt x="256" y="322"/>
                    <a:pt x="290" y="322"/>
                    <a:pt x="323" y="322"/>
                  </a:cubicBezTo>
                  <a:cubicBezTo>
                    <a:pt x="400" y="322"/>
                    <a:pt x="414" y="371"/>
                    <a:pt x="414" y="405"/>
                  </a:cubicBezTo>
                  <a:cubicBezTo>
                    <a:pt x="414" y="418"/>
                    <a:pt x="407" y="447"/>
                    <a:pt x="402" y="467"/>
                  </a:cubicBezTo>
                  <a:cubicBezTo>
                    <a:pt x="397" y="493"/>
                    <a:pt x="388" y="527"/>
                    <a:pt x="388" y="545"/>
                  </a:cubicBezTo>
                  <a:cubicBezTo>
                    <a:pt x="388" y="644"/>
                    <a:pt x="491" y="644"/>
                    <a:pt x="500" y="644"/>
                  </a:cubicBezTo>
                  <a:cubicBezTo>
                    <a:pt x="572" y="644"/>
                    <a:pt x="601" y="551"/>
                    <a:pt x="601" y="538"/>
                  </a:cubicBezTo>
                  <a:cubicBezTo>
                    <a:pt x="601" y="527"/>
                    <a:pt x="595" y="531"/>
                    <a:pt x="591" y="527"/>
                  </a:cubicBezTo>
                  <a:cubicBezTo>
                    <a:pt x="584" y="527"/>
                    <a:pt x="582" y="532"/>
                    <a:pt x="582" y="540"/>
                  </a:cubicBezTo>
                  <a:cubicBezTo>
                    <a:pt x="560" y="608"/>
                    <a:pt x="524" y="623"/>
                    <a:pt x="505" y="623"/>
                  </a:cubicBezTo>
                  <a:cubicBezTo>
                    <a:pt x="476" y="623"/>
                    <a:pt x="469" y="602"/>
                    <a:pt x="469" y="566"/>
                  </a:cubicBezTo>
                  <a:cubicBezTo>
                    <a:pt x="469" y="540"/>
                    <a:pt x="476" y="493"/>
                    <a:pt x="479" y="462"/>
                  </a:cubicBezTo>
                  <a:cubicBezTo>
                    <a:pt x="481" y="449"/>
                    <a:pt x="481" y="434"/>
                    <a:pt x="481" y="421"/>
                  </a:cubicBezTo>
                  <a:cubicBezTo>
                    <a:pt x="481" y="351"/>
                    <a:pt x="426" y="322"/>
                    <a:pt x="402" y="31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862CF8B-E782-98A0-DA2E-DFE367B1D1C9}"/>
                </a:ext>
              </a:extLst>
            </p:cNvPr>
            <p:cNvSpPr/>
            <p:nvPr/>
          </p:nvSpPr>
          <p:spPr>
            <a:xfrm>
              <a:off x="5384520" y="1909440"/>
              <a:ext cx="1591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3" h="454">
                  <a:moveTo>
                    <a:pt x="86" y="379"/>
                  </a:moveTo>
                  <a:cubicBezTo>
                    <a:pt x="67" y="413"/>
                    <a:pt x="48" y="431"/>
                    <a:pt x="12" y="434"/>
                  </a:cubicBezTo>
                  <a:cubicBezTo>
                    <a:pt x="7" y="434"/>
                    <a:pt x="0" y="434"/>
                    <a:pt x="0" y="447"/>
                  </a:cubicBezTo>
                  <a:cubicBezTo>
                    <a:pt x="0" y="454"/>
                    <a:pt x="5" y="454"/>
                    <a:pt x="7" y="454"/>
                  </a:cubicBezTo>
                  <a:cubicBezTo>
                    <a:pt x="24" y="454"/>
                    <a:pt x="43" y="454"/>
                    <a:pt x="57" y="454"/>
                  </a:cubicBezTo>
                  <a:cubicBezTo>
                    <a:pt x="77" y="454"/>
                    <a:pt x="101" y="454"/>
                    <a:pt x="120" y="454"/>
                  </a:cubicBezTo>
                  <a:cubicBezTo>
                    <a:pt x="122" y="454"/>
                    <a:pt x="132" y="454"/>
                    <a:pt x="132" y="441"/>
                  </a:cubicBezTo>
                  <a:cubicBezTo>
                    <a:pt x="132" y="434"/>
                    <a:pt x="122" y="434"/>
                    <a:pt x="120" y="434"/>
                  </a:cubicBezTo>
                  <a:cubicBezTo>
                    <a:pt x="117" y="431"/>
                    <a:pt x="96" y="431"/>
                    <a:pt x="96" y="413"/>
                  </a:cubicBezTo>
                  <a:cubicBezTo>
                    <a:pt x="96" y="405"/>
                    <a:pt x="101" y="395"/>
                    <a:pt x="103" y="390"/>
                  </a:cubicBezTo>
                  <a:cubicBezTo>
                    <a:pt x="119" y="363"/>
                    <a:pt x="135" y="336"/>
                    <a:pt x="151" y="309"/>
                  </a:cubicBezTo>
                  <a:cubicBezTo>
                    <a:pt x="207" y="309"/>
                    <a:pt x="263" y="309"/>
                    <a:pt x="318" y="309"/>
                  </a:cubicBezTo>
                  <a:cubicBezTo>
                    <a:pt x="323" y="345"/>
                    <a:pt x="328" y="380"/>
                    <a:pt x="333" y="415"/>
                  </a:cubicBezTo>
                  <a:cubicBezTo>
                    <a:pt x="330" y="423"/>
                    <a:pt x="328" y="434"/>
                    <a:pt x="292" y="434"/>
                  </a:cubicBezTo>
                  <a:cubicBezTo>
                    <a:pt x="285" y="434"/>
                    <a:pt x="278" y="434"/>
                    <a:pt x="278" y="447"/>
                  </a:cubicBezTo>
                  <a:cubicBezTo>
                    <a:pt x="278" y="449"/>
                    <a:pt x="280" y="454"/>
                    <a:pt x="287" y="454"/>
                  </a:cubicBezTo>
                  <a:cubicBezTo>
                    <a:pt x="304" y="454"/>
                    <a:pt x="345" y="454"/>
                    <a:pt x="364" y="454"/>
                  </a:cubicBezTo>
                  <a:cubicBezTo>
                    <a:pt x="373" y="454"/>
                    <a:pt x="388" y="454"/>
                    <a:pt x="397" y="454"/>
                  </a:cubicBezTo>
                  <a:cubicBezTo>
                    <a:pt x="409" y="454"/>
                    <a:pt x="421" y="454"/>
                    <a:pt x="431" y="454"/>
                  </a:cubicBezTo>
                  <a:cubicBezTo>
                    <a:pt x="438" y="454"/>
                    <a:pt x="443" y="452"/>
                    <a:pt x="443" y="441"/>
                  </a:cubicBezTo>
                  <a:cubicBezTo>
                    <a:pt x="443" y="434"/>
                    <a:pt x="436" y="434"/>
                    <a:pt x="426" y="434"/>
                  </a:cubicBezTo>
                  <a:cubicBezTo>
                    <a:pt x="393" y="434"/>
                    <a:pt x="390" y="428"/>
                    <a:pt x="390" y="413"/>
                  </a:cubicBezTo>
                  <a:cubicBezTo>
                    <a:pt x="373" y="281"/>
                    <a:pt x="355" y="150"/>
                    <a:pt x="338" y="18"/>
                  </a:cubicBezTo>
                  <a:cubicBezTo>
                    <a:pt x="335" y="5"/>
                    <a:pt x="335" y="0"/>
                    <a:pt x="323" y="0"/>
                  </a:cubicBezTo>
                  <a:cubicBezTo>
                    <a:pt x="311" y="0"/>
                    <a:pt x="309" y="5"/>
                    <a:pt x="304" y="16"/>
                  </a:cubicBezTo>
                  <a:cubicBezTo>
                    <a:pt x="231" y="137"/>
                    <a:pt x="159" y="258"/>
                    <a:pt x="86" y="379"/>
                  </a:cubicBezTo>
                  <a:close/>
                  <a:moveTo>
                    <a:pt x="165" y="288"/>
                  </a:moveTo>
                  <a:cubicBezTo>
                    <a:pt x="207" y="218"/>
                    <a:pt x="248" y="148"/>
                    <a:pt x="290" y="78"/>
                  </a:cubicBezTo>
                  <a:cubicBezTo>
                    <a:pt x="298" y="148"/>
                    <a:pt x="307" y="218"/>
                    <a:pt x="316" y="288"/>
                  </a:cubicBezTo>
                  <a:cubicBezTo>
                    <a:pt x="266" y="288"/>
                    <a:pt x="215" y="288"/>
                    <a:pt x="165" y="28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5CC634C-E3E7-77DF-F171-6098E2C134F3}"/>
                </a:ext>
              </a:extLst>
            </p:cNvPr>
            <p:cNvSpPr/>
            <p:nvPr/>
          </p:nvSpPr>
          <p:spPr>
            <a:xfrm>
              <a:off x="5566320" y="1909440"/>
              <a:ext cx="1591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3" h="454">
                  <a:moveTo>
                    <a:pt x="89" y="379"/>
                  </a:moveTo>
                  <a:cubicBezTo>
                    <a:pt x="67" y="413"/>
                    <a:pt x="48" y="431"/>
                    <a:pt x="14" y="434"/>
                  </a:cubicBezTo>
                  <a:cubicBezTo>
                    <a:pt x="7" y="434"/>
                    <a:pt x="0" y="434"/>
                    <a:pt x="0" y="447"/>
                  </a:cubicBezTo>
                  <a:cubicBezTo>
                    <a:pt x="0" y="454"/>
                    <a:pt x="5" y="454"/>
                    <a:pt x="10" y="454"/>
                  </a:cubicBezTo>
                  <a:cubicBezTo>
                    <a:pt x="24" y="454"/>
                    <a:pt x="43" y="454"/>
                    <a:pt x="60" y="454"/>
                  </a:cubicBezTo>
                  <a:cubicBezTo>
                    <a:pt x="79" y="454"/>
                    <a:pt x="103" y="454"/>
                    <a:pt x="120" y="454"/>
                  </a:cubicBezTo>
                  <a:cubicBezTo>
                    <a:pt x="122" y="454"/>
                    <a:pt x="132" y="454"/>
                    <a:pt x="132" y="441"/>
                  </a:cubicBezTo>
                  <a:cubicBezTo>
                    <a:pt x="132" y="434"/>
                    <a:pt x="124" y="434"/>
                    <a:pt x="122" y="434"/>
                  </a:cubicBezTo>
                  <a:cubicBezTo>
                    <a:pt x="117" y="431"/>
                    <a:pt x="96" y="431"/>
                    <a:pt x="96" y="413"/>
                  </a:cubicBezTo>
                  <a:cubicBezTo>
                    <a:pt x="96" y="405"/>
                    <a:pt x="101" y="395"/>
                    <a:pt x="105" y="390"/>
                  </a:cubicBezTo>
                  <a:cubicBezTo>
                    <a:pt x="121" y="363"/>
                    <a:pt x="136" y="336"/>
                    <a:pt x="151" y="309"/>
                  </a:cubicBezTo>
                  <a:cubicBezTo>
                    <a:pt x="207" y="309"/>
                    <a:pt x="264" y="309"/>
                    <a:pt x="321" y="309"/>
                  </a:cubicBezTo>
                  <a:cubicBezTo>
                    <a:pt x="326" y="345"/>
                    <a:pt x="330" y="380"/>
                    <a:pt x="335" y="415"/>
                  </a:cubicBezTo>
                  <a:cubicBezTo>
                    <a:pt x="333" y="423"/>
                    <a:pt x="328" y="434"/>
                    <a:pt x="294" y="434"/>
                  </a:cubicBezTo>
                  <a:cubicBezTo>
                    <a:pt x="287" y="434"/>
                    <a:pt x="278" y="434"/>
                    <a:pt x="278" y="447"/>
                  </a:cubicBezTo>
                  <a:cubicBezTo>
                    <a:pt x="278" y="449"/>
                    <a:pt x="280" y="454"/>
                    <a:pt x="287" y="454"/>
                  </a:cubicBezTo>
                  <a:cubicBezTo>
                    <a:pt x="304" y="454"/>
                    <a:pt x="347" y="454"/>
                    <a:pt x="364" y="454"/>
                  </a:cubicBezTo>
                  <a:cubicBezTo>
                    <a:pt x="373" y="454"/>
                    <a:pt x="388" y="454"/>
                    <a:pt x="397" y="454"/>
                  </a:cubicBezTo>
                  <a:cubicBezTo>
                    <a:pt x="409" y="454"/>
                    <a:pt x="421" y="454"/>
                    <a:pt x="431" y="454"/>
                  </a:cubicBezTo>
                  <a:cubicBezTo>
                    <a:pt x="441" y="454"/>
                    <a:pt x="443" y="452"/>
                    <a:pt x="443" y="441"/>
                  </a:cubicBezTo>
                  <a:cubicBezTo>
                    <a:pt x="443" y="434"/>
                    <a:pt x="436" y="434"/>
                    <a:pt x="426" y="434"/>
                  </a:cubicBezTo>
                  <a:cubicBezTo>
                    <a:pt x="393" y="434"/>
                    <a:pt x="393" y="428"/>
                    <a:pt x="390" y="413"/>
                  </a:cubicBezTo>
                  <a:cubicBezTo>
                    <a:pt x="373" y="281"/>
                    <a:pt x="355" y="150"/>
                    <a:pt x="338" y="18"/>
                  </a:cubicBezTo>
                  <a:cubicBezTo>
                    <a:pt x="338" y="5"/>
                    <a:pt x="334" y="0"/>
                    <a:pt x="323" y="0"/>
                  </a:cubicBezTo>
                  <a:cubicBezTo>
                    <a:pt x="312" y="0"/>
                    <a:pt x="309" y="5"/>
                    <a:pt x="304" y="16"/>
                  </a:cubicBezTo>
                  <a:cubicBezTo>
                    <a:pt x="232" y="137"/>
                    <a:pt x="160" y="258"/>
                    <a:pt x="89" y="379"/>
                  </a:cubicBezTo>
                  <a:close/>
                  <a:moveTo>
                    <a:pt x="165" y="288"/>
                  </a:moveTo>
                  <a:cubicBezTo>
                    <a:pt x="207" y="218"/>
                    <a:pt x="248" y="148"/>
                    <a:pt x="290" y="78"/>
                  </a:cubicBezTo>
                  <a:cubicBezTo>
                    <a:pt x="298" y="148"/>
                    <a:pt x="307" y="218"/>
                    <a:pt x="316" y="288"/>
                  </a:cubicBezTo>
                  <a:cubicBezTo>
                    <a:pt x="266" y="288"/>
                    <a:pt x="215" y="288"/>
                    <a:pt x="165" y="28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B8B939-26F4-A392-2CB2-21D4CFDB108D}"/>
                </a:ext>
              </a:extLst>
            </p:cNvPr>
            <p:cNvSpPr/>
            <p:nvPr/>
          </p:nvSpPr>
          <p:spPr>
            <a:xfrm>
              <a:off x="5832000" y="1778400"/>
              <a:ext cx="70200" cy="32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" h="911">
                  <a:moveTo>
                    <a:pt x="196" y="901"/>
                  </a:moveTo>
                  <a:cubicBezTo>
                    <a:pt x="196" y="898"/>
                    <a:pt x="196" y="896"/>
                    <a:pt x="182" y="880"/>
                  </a:cubicBezTo>
                  <a:cubicBezTo>
                    <a:pt x="77" y="766"/>
                    <a:pt x="50" y="595"/>
                    <a:pt x="50" y="454"/>
                  </a:cubicBezTo>
                  <a:cubicBezTo>
                    <a:pt x="50" y="296"/>
                    <a:pt x="81" y="138"/>
                    <a:pt x="184" y="23"/>
                  </a:cubicBezTo>
                  <a:cubicBezTo>
                    <a:pt x="196" y="13"/>
                    <a:pt x="196" y="10"/>
                    <a:pt x="196" y="8"/>
                  </a:cubicBezTo>
                  <a:cubicBezTo>
                    <a:pt x="196" y="3"/>
                    <a:pt x="192" y="0"/>
                    <a:pt x="187" y="0"/>
                  </a:cubicBezTo>
                  <a:cubicBezTo>
                    <a:pt x="180" y="0"/>
                    <a:pt x="103" y="60"/>
                    <a:pt x="53" y="177"/>
                  </a:cubicBezTo>
                  <a:cubicBezTo>
                    <a:pt x="12" y="278"/>
                    <a:pt x="0" y="379"/>
                    <a:pt x="0" y="454"/>
                  </a:cubicBezTo>
                  <a:cubicBezTo>
                    <a:pt x="0" y="525"/>
                    <a:pt x="10" y="636"/>
                    <a:pt x="57" y="740"/>
                  </a:cubicBezTo>
                  <a:cubicBezTo>
                    <a:pt x="108" y="852"/>
                    <a:pt x="180" y="911"/>
                    <a:pt x="187" y="911"/>
                  </a:cubicBezTo>
                  <a:cubicBezTo>
                    <a:pt x="192" y="911"/>
                    <a:pt x="196" y="909"/>
                    <a:pt x="196" y="90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513BEC-DBE8-FBD2-F129-59D623FCFCC6}"/>
                </a:ext>
              </a:extLst>
            </p:cNvPr>
            <p:cNvSpPr/>
            <p:nvPr/>
          </p:nvSpPr>
          <p:spPr>
            <a:xfrm>
              <a:off x="5910120" y="1879200"/>
              <a:ext cx="157320" cy="2080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8" h="579">
                  <a:moveTo>
                    <a:pt x="65" y="514"/>
                  </a:moveTo>
                  <a:cubicBezTo>
                    <a:pt x="57" y="545"/>
                    <a:pt x="55" y="551"/>
                    <a:pt x="19" y="551"/>
                  </a:cubicBezTo>
                  <a:cubicBezTo>
                    <a:pt x="10" y="551"/>
                    <a:pt x="0" y="551"/>
                    <a:pt x="0" y="569"/>
                  </a:cubicBezTo>
                  <a:cubicBezTo>
                    <a:pt x="0" y="576"/>
                    <a:pt x="5" y="579"/>
                    <a:pt x="12" y="579"/>
                  </a:cubicBezTo>
                  <a:cubicBezTo>
                    <a:pt x="34" y="579"/>
                    <a:pt x="57" y="576"/>
                    <a:pt x="81" y="576"/>
                  </a:cubicBezTo>
                  <a:cubicBezTo>
                    <a:pt x="110" y="576"/>
                    <a:pt x="139" y="579"/>
                    <a:pt x="165" y="579"/>
                  </a:cubicBezTo>
                  <a:cubicBezTo>
                    <a:pt x="170" y="579"/>
                    <a:pt x="180" y="579"/>
                    <a:pt x="180" y="561"/>
                  </a:cubicBezTo>
                  <a:cubicBezTo>
                    <a:pt x="180" y="551"/>
                    <a:pt x="172" y="551"/>
                    <a:pt x="160" y="551"/>
                  </a:cubicBezTo>
                  <a:cubicBezTo>
                    <a:pt x="117" y="551"/>
                    <a:pt x="117" y="545"/>
                    <a:pt x="117" y="535"/>
                  </a:cubicBezTo>
                  <a:cubicBezTo>
                    <a:pt x="117" y="525"/>
                    <a:pt x="153" y="377"/>
                    <a:pt x="158" y="353"/>
                  </a:cubicBezTo>
                  <a:cubicBezTo>
                    <a:pt x="170" y="379"/>
                    <a:pt x="194" y="413"/>
                    <a:pt x="237" y="413"/>
                  </a:cubicBezTo>
                  <a:cubicBezTo>
                    <a:pt x="333" y="413"/>
                    <a:pt x="438" y="278"/>
                    <a:pt x="438" y="145"/>
                  </a:cubicBezTo>
                  <a:cubicBezTo>
                    <a:pt x="438" y="60"/>
                    <a:pt x="390" y="0"/>
                    <a:pt x="328" y="0"/>
                  </a:cubicBezTo>
                  <a:cubicBezTo>
                    <a:pt x="285" y="0"/>
                    <a:pt x="244" y="31"/>
                    <a:pt x="218" y="68"/>
                  </a:cubicBezTo>
                  <a:cubicBezTo>
                    <a:pt x="208" y="18"/>
                    <a:pt x="172" y="0"/>
                    <a:pt x="141" y="0"/>
                  </a:cubicBezTo>
                  <a:cubicBezTo>
                    <a:pt x="103" y="0"/>
                    <a:pt x="86" y="34"/>
                    <a:pt x="79" y="52"/>
                  </a:cubicBezTo>
                  <a:cubicBezTo>
                    <a:pt x="65" y="83"/>
                    <a:pt x="53" y="138"/>
                    <a:pt x="53" y="140"/>
                  </a:cubicBezTo>
                  <a:cubicBezTo>
                    <a:pt x="53" y="148"/>
                    <a:pt x="59" y="145"/>
                    <a:pt x="62" y="148"/>
                  </a:cubicBezTo>
                  <a:cubicBezTo>
                    <a:pt x="72" y="148"/>
                    <a:pt x="72" y="148"/>
                    <a:pt x="77" y="127"/>
                  </a:cubicBezTo>
                  <a:cubicBezTo>
                    <a:pt x="91" y="62"/>
                    <a:pt x="108" y="18"/>
                    <a:pt x="139" y="18"/>
                  </a:cubicBezTo>
                  <a:cubicBezTo>
                    <a:pt x="153" y="18"/>
                    <a:pt x="165" y="26"/>
                    <a:pt x="165" y="62"/>
                  </a:cubicBezTo>
                  <a:cubicBezTo>
                    <a:pt x="165" y="83"/>
                    <a:pt x="163" y="91"/>
                    <a:pt x="158" y="106"/>
                  </a:cubicBezTo>
                  <a:cubicBezTo>
                    <a:pt x="127" y="242"/>
                    <a:pt x="96" y="378"/>
                    <a:pt x="65" y="514"/>
                  </a:cubicBezTo>
                  <a:close/>
                  <a:moveTo>
                    <a:pt x="213" y="117"/>
                  </a:moveTo>
                  <a:cubicBezTo>
                    <a:pt x="218" y="93"/>
                    <a:pt x="242" y="68"/>
                    <a:pt x="256" y="55"/>
                  </a:cubicBezTo>
                  <a:cubicBezTo>
                    <a:pt x="285" y="26"/>
                    <a:pt x="311" y="18"/>
                    <a:pt x="326" y="18"/>
                  </a:cubicBezTo>
                  <a:cubicBezTo>
                    <a:pt x="359" y="18"/>
                    <a:pt x="378" y="52"/>
                    <a:pt x="378" y="104"/>
                  </a:cubicBezTo>
                  <a:cubicBezTo>
                    <a:pt x="378" y="158"/>
                    <a:pt x="350" y="262"/>
                    <a:pt x="335" y="299"/>
                  </a:cubicBezTo>
                  <a:cubicBezTo>
                    <a:pt x="306" y="361"/>
                    <a:pt x="266" y="392"/>
                    <a:pt x="235" y="392"/>
                  </a:cubicBezTo>
                  <a:cubicBezTo>
                    <a:pt x="180" y="392"/>
                    <a:pt x="170" y="317"/>
                    <a:pt x="170" y="312"/>
                  </a:cubicBezTo>
                  <a:cubicBezTo>
                    <a:pt x="170" y="309"/>
                    <a:pt x="170" y="306"/>
                    <a:pt x="172" y="296"/>
                  </a:cubicBezTo>
                  <a:cubicBezTo>
                    <a:pt x="186" y="236"/>
                    <a:pt x="200" y="177"/>
                    <a:pt x="213" y="11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0B91692-E113-2F7E-3F5D-C2F4F780E0ED}"/>
                </a:ext>
              </a:extLst>
            </p:cNvPr>
            <p:cNvSpPr/>
            <p:nvPr/>
          </p:nvSpPr>
          <p:spPr>
            <a:xfrm>
              <a:off x="6081839" y="1917720"/>
              <a:ext cx="157320" cy="15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8" h="431">
                  <a:moveTo>
                    <a:pt x="261" y="47"/>
                  </a:moveTo>
                  <a:cubicBezTo>
                    <a:pt x="263" y="29"/>
                    <a:pt x="266" y="26"/>
                    <a:pt x="278" y="23"/>
                  </a:cubicBezTo>
                  <a:cubicBezTo>
                    <a:pt x="280" y="23"/>
                    <a:pt x="302" y="23"/>
                    <a:pt x="314" y="23"/>
                  </a:cubicBezTo>
                  <a:cubicBezTo>
                    <a:pt x="350" y="23"/>
                    <a:pt x="364" y="23"/>
                    <a:pt x="378" y="29"/>
                  </a:cubicBezTo>
                  <a:cubicBezTo>
                    <a:pt x="407" y="39"/>
                    <a:pt x="407" y="57"/>
                    <a:pt x="407" y="81"/>
                  </a:cubicBezTo>
                  <a:cubicBezTo>
                    <a:pt x="407" y="91"/>
                    <a:pt x="407" y="99"/>
                    <a:pt x="402" y="130"/>
                  </a:cubicBezTo>
                  <a:cubicBezTo>
                    <a:pt x="402" y="132"/>
                    <a:pt x="402" y="135"/>
                    <a:pt x="402" y="138"/>
                  </a:cubicBezTo>
                  <a:cubicBezTo>
                    <a:pt x="402" y="145"/>
                    <a:pt x="407" y="148"/>
                    <a:pt x="412" y="148"/>
                  </a:cubicBezTo>
                  <a:cubicBezTo>
                    <a:pt x="421" y="148"/>
                    <a:pt x="421" y="143"/>
                    <a:pt x="424" y="132"/>
                  </a:cubicBezTo>
                  <a:cubicBezTo>
                    <a:pt x="429" y="92"/>
                    <a:pt x="433" y="51"/>
                    <a:pt x="438" y="10"/>
                  </a:cubicBezTo>
                  <a:cubicBezTo>
                    <a:pt x="438" y="0"/>
                    <a:pt x="431" y="0"/>
                    <a:pt x="421" y="0"/>
                  </a:cubicBezTo>
                  <a:cubicBezTo>
                    <a:pt x="301" y="0"/>
                    <a:pt x="180" y="0"/>
                    <a:pt x="60" y="0"/>
                  </a:cubicBezTo>
                  <a:cubicBezTo>
                    <a:pt x="43" y="0"/>
                    <a:pt x="43" y="0"/>
                    <a:pt x="38" y="16"/>
                  </a:cubicBezTo>
                  <a:cubicBezTo>
                    <a:pt x="26" y="53"/>
                    <a:pt x="14" y="90"/>
                    <a:pt x="2" y="127"/>
                  </a:cubicBezTo>
                  <a:cubicBezTo>
                    <a:pt x="2" y="130"/>
                    <a:pt x="0" y="135"/>
                    <a:pt x="0" y="138"/>
                  </a:cubicBezTo>
                  <a:cubicBezTo>
                    <a:pt x="0" y="140"/>
                    <a:pt x="0" y="148"/>
                    <a:pt x="10" y="148"/>
                  </a:cubicBezTo>
                  <a:cubicBezTo>
                    <a:pt x="17" y="148"/>
                    <a:pt x="17" y="145"/>
                    <a:pt x="22" y="132"/>
                  </a:cubicBezTo>
                  <a:cubicBezTo>
                    <a:pt x="55" y="31"/>
                    <a:pt x="74" y="23"/>
                    <a:pt x="165" y="23"/>
                  </a:cubicBezTo>
                  <a:cubicBezTo>
                    <a:pt x="173" y="23"/>
                    <a:pt x="181" y="23"/>
                    <a:pt x="189" y="23"/>
                  </a:cubicBezTo>
                  <a:cubicBezTo>
                    <a:pt x="206" y="23"/>
                    <a:pt x="208" y="23"/>
                    <a:pt x="208" y="31"/>
                  </a:cubicBezTo>
                  <a:cubicBezTo>
                    <a:pt x="207" y="35"/>
                    <a:pt x="208" y="34"/>
                    <a:pt x="206" y="44"/>
                  </a:cubicBezTo>
                  <a:cubicBezTo>
                    <a:pt x="180" y="156"/>
                    <a:pt x="153" y="267"/>
                    <a:pt x="127" y="379"/>
                  </a:cubicBezTo>
                  <a:cubicBezTo>
                    <a:pt x="122" y="403"/>
                    <a:pt x="120" y="410"/>
                    <a:pt x="57" y="410"/>
                  </a:cubicBezTo>
                  <a:cubicBezTo>
                    <a:pt x="38" y="410"/>
                    <a:pt x="31" y="410"/>
                    <a:pt x="31" y="423"/>
                  </a:cubicBezTo>
                  <a:cubicBezTo>
                    <a:pt x="31" y="426"/>
                    <a:pt x="34" y="431"/>
                    <a:pt x="43" y="431"/>
                  </a:cubicBezTo>
                  <a:cubicBezTo>
                    <a:pt x="57" y="431"/>
                    <a:pt x="77" y="431"/>
                    <a:pt x="93" y="431"/>
                  </a:cubicBezTo>
                  <a:cubicBezTo>
                    <a:pt x="110" y="431"/>
                    <a:pt x="127" y="431"/>
                    <a:pt x="144" y="431"/>
                  </a:cubicBezTo>
                  <a:cubicBezTo>
                    <a:pt x="160" y="431"/>
                    <a:pt x="180" y="431"/>
                    <a:pt x="196" y="431"/>
                  </a:cubicBezTo>
                  <a:cubicBezTo>
                    <a:pt x="213" y="431"/>
                    <a:pt x="230" y="431"/>
                    <a:pt x="247" y="431"/>
                  </a:cubicBezTo>
                  <a:cubicBezTo>
                    <a:pt x="251" y="431"/>
                    <a:pt x="259" y="431"/>
                    <a:pt x="259" y="418"/>
                  </a:cubicBezTo>
                  <a:cubicBezTo>
                    <a:pt x="259" y="410"/>
                    <a:pt x="254" y="410"/>
                    <a:pt x="235" y="410"/>
                  </a:cubicBezTo>
                  <a:cubicBezTo>
                    <a:pt x="225" y="410"/>
                    <a:pt x="213" y="408"/>
                    <a:pt x="201" y="408"/>
                  </a:cubicBezTo>
                  <a:cubicBezTo>
                    <a:pt x="182" y="405"/>
                    <a:pt x="180" y="403"/>
                    <a:pt x="180" y="395"/>
                  </a:cubicBezTo>
                  <a:cubicBezTo>
                    <a:pt x="180" y="392"/>
                    <a:pt x="180" y="390"/>
                    <a:pt x="182" y="382"/>
                  </a:cubicBezTo>
                  <a:cubicBezTo>
                    <a:pt x="208" y="270"/>
                    <a:pt x="235" y="158"/>
                    <a:pt x="261" y="4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79DEB5-237C-9BD3-B366-603BE2625351}"/>
                </a:ext>
              </a:extLst>
            </p:cNvPr>
            <p:cNvSpPr/>
            <p:nvPr/>
          </p:nvSpPr>
          <p:spPr>
            <a:xfrm>
              <a:off x="6280200" y="1778400"/>
              <a:ext cx="70200" cy="32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" h="911">
                  <a:moveTo>
                    <a:pt x="196" y="454"/>
                  </a:moveTo>
                  <a:cubicBezTo>
                    <a:pt x="196" y="384"/>
                    <a:pt x="187" y="273"/>
                    <a:pt x="141" y="171"/>
                  </a:cubicBezTo>
                  <a:cubicBezTo>
                    <a:pt x="91" y="57"/>
                    <a:pt x="17" y="0"/>
                    <a:pt x="10" y="0"/>
                  </a:cubicBezTo>
                  <a:cubicBezTo>
                    <a:pt x="5" y="0"/>
                    <a:pt x="0" y="3"/>
                    <a:pt x="0" y="8"/>
                  </a:cubicBezTo>
                  <a:cubicBezTo>
                    <a:pt x="0" y="10"/>
                    <a:pt x="0" y="13"/>
                    <a:pt x="17" y="29"/>
                  </a:cubicBezTo>
                  <a:cubicBezTo>
                    <a:pt x="98" y="119"/>
                    <a:pt x="146" y="265"/>
                    <a:pt x="146" y="454"/>
                  </a:cubicBezTo>
                  <a:cubicBezTo>
                    <a:pt x="146" y="610"/>
                    <a:pt x="115" y="771"/>
                    <a:pt x="12" y="886"/>
                  </a:cubicBezTo>
                  <a:cubicBezTo>
                    <a:pt x="0" y="896"/>
                    <a:pt x="0" y="898"/>
                    <a:pt x="0" y="901"/>
                  </a:cubicBezTo>
                  <a:cubicBezTo>
                    <a:pt x="0" y="906"/>
                    <a:pt x="5" y="911"/>
                    <a:pt x="10" y="911"/>
                  </a:cubicBezTo>
                  <a:cubicBezTo>
                    <a:pt x="17" y="911"/>
                    <a:pt x="93" y="849"/>
                    <a:pt x="144" y="732"/>
                  </a:cubicBezTo>
                  <a:cubicBezTo>
                    <a:pt x="187" y="634"/>
                    <a:pt x="196" y="532"/>
                    <a:pt x="196" y="45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19DAA75-8649-278A-6873-4A3A9E8B6E54}"/>
                </a:ext>
              </a:extLst>
            </p:cNvPr>
            <p:cNvSpPr/>
            <p:nvPr/>
          </p:nvSpPr>
          <p:spPr>
            <a:xfrm>
              <a:off x="6481800" y="1903680"/>
              <a:ext cx="201240" cy="76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0" h="213">
                  <a:moveTo>
                    <a:pt x="531" y="36"/>
                  </a:moveTo>
                  <a:cubicBezTo>
                    <a:pt x="543" y="36"/>
                    <a:pt x="560" y="36"/>
                    <a:pt x="560" y="18"/>
                  </a:cubicBezTo>
                  <a:cubicBezTo>
                    <a:pt x="560" y="0"/>
                    <a:pt x="543" y="0"/>
                    <a:pt x="531" y="0"/>
                  </a:cubicBezTo>
                  <a:cubicBezTo>
                    <a:pt x="364" y="0"/>
                    <a:pt x="196" y="0"/>
                    <a:pt x="29" y="0"/>
                  </a:cubicBezTo>
                  <a:cubicBezTo>
                    <a:pt x="17" y="0"/>
                    <a:pt x="0" y="0"/>
                    <a:pt x="0" y="18"/>
                  </a:cubicBezTo>
                  <a:cubicBezTo>
                    <a:pt x="0" y="36"/>
                    <a:pt x="17" y="36"/>
                    <a:pt x="29" y="36"/>
                  </a:cubicBezTo>
                  <a:cubicBezTo>
                    <a:pt x="196" y="36"/>
                    <a:pt x="364" y="36"/>
                    <a:pt x="531" y="36"/>
                  </a:cubicBezTo>
                  <a:close/>
                  <a:moveTo>
                    <a:pt x="531" y="213"/>
                  </a:moveTo>
                  <a:cubicBezTo>
                    <a:pt x="543" y="213"/>
                    <a:pt x="560" y="213"/>
                    <a:pt x="560" y="195"/>
                  </a:cubicBezTo>
                  <a:cubicBezTo>
                    <a:pt x="560" y="177"/>
                    <a:pt x="543" y="177"/>
                    <a:pt x="531" y="177"/>
                  </a:cubicBezTo>
                  <a:cubicBezTo>
                    <a:pt x="364" y="177"/>
                    <a:pt x="196" y="177"/>
                    <a:pt x="29" y="177"/>
                  </a:cubicBezTo>
                  <a:cubicBezTo>
                    <a:pt x="17" y="177"/>
                    <a:pt x="0" y="177"/>
                    <a:pt x="0" y="195"/>
                  </a:cubicBezTo>
                  <a:cubicBezTo>
                    <a:pt x="0" y="213"/>
                    <a:pt x="17" y="213"/>
                    <a:pt x="29" y="213"/>
                  </a:cubicBezTo>
                  <a:cubicBezTo>
                    <a:pt x="196" y="213"/>
                    <a:pt x="364" y="213"/>
                    <a:pt x="531" y="21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593E03C-844C-8270-7E13-AFAE1285B33A}"/>
                </a:ext>
              </a:extLst>
            </p:cNvPr>
            <p:cNvSpPr/>
            <p:nvPr/>
          </p:nvSpPr>
          <p:spPr>
            <a:xfrm>
              <a:off x="7242840" y="1582920"/>
              <a:ext cx="99720" cy="218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8" h="608">
                  <a:moveTo>
                    <a:pt x="172" y="26"/>
                  </a:moveTo>
                  <a:cubicBezTo>
                    <a:pt x="172" y="3"/>
                    <a:pt x="172" y="0"/>
                    <a:pt x="153" y="0"/>
                  </a:cubicBezTo>
                  <a:cubicBezTo>
                    <a:pt x="101" y="60"/>
                    <a:pt x="26" y="60"/>
                    <a:pt x="0" y="60"/>
                  </a:cubicBezTo>
                  <a:cubicBezTo>
                    <a:pt x="0" y="69"/>
                    <a:pt x="0" y="79"/>
                    <a:pt x="0" y="88"/>
                  </a:cubicBezTo>
                  <a:cubicBezTo>
                    <a:pt x="17" y="88"/>
                    <a:pt x="67" y="88"/>
                    <a:pt x="110" y="65"/>
                  </a:cubicBezTo>
                  <a:cubicBezTo>
                    <a:pt x="110" y="222"/>
                    <a:pt x="110" y="380"/>
                    <a:pt x="110" y="538"/>
                  </a:cubicBezTo>
                  <a:cubicBezTo>
                    <a:pt x="110" y="569"/>
                    <a:pt x="108" y="579"/>
                    <a:pt x="31" y="579"/>
                  </a:cubicBezTo>
                  <a:cubicBezTo>
                    <a:pt x="22" y="579"/>
                    <a:pt x="14" y="579"/>
                    <a:pt x="5" y="579"/>
                  </a:cubicBezTo>
                  <a:cubicBezTo>
                    <a:pt x="5" y="589"/>
                    <a:pt x="5" y="598"/>
                    <a:pt x="5" y="608"/>
                  </a:cubicBezTo>
                  <a:cubicBezTo>
                    <a:pt x="34" y="605"/>
                    <a:pt x="108" y="605"/>
                    <a:pt x="141" y="605"/>
                  </a:cubicBezTo>
                  <a:cubicBezTo>
                    <a:pt x="175" y="605"/>
                    <a:pt x="249" y="605"/>
                    <a:pt x="278" y="608"/>
                  </a:cubicBezTo>
                  <a:cubicBezTo>
                    <a:pt x="278" y="598"/>
                    <a:pt x="278" y="589"/>
                    <a:pt x="278" y="579"/>
                  </a:cubicBezTo>
                  <a:cubicBezTo>
                    <a:pt x="269" y="579"/>
                    <a:pt x="260" y="579"/>
                    <a:pt x="251" y="579"/>
                  </a:cubicBezTo>
                  <a:cubicBezTo>
                    <a:pt x="175" y="579"/>
                    <a:pt x="172" y="571"/>
                    <a:pt x="172" y="538"/>
                  </a:cubicBezTo>
                  <a:cubicBezTo>
                    <a:pt x="172" y="367"/>
                    <a:pt x="172" y="196"/>
                    <a:pt x="172" y="2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0D98E23-46B3-D007-4C9C-723B337B1291}"/>
                </a:ext>
              </a:extLst>
            </p:cNvPr>
            <p:cNvSpPr/>
            <p:nvPr/>
          </p:nvSpPr>
          <p:spPr>
            <a:xfrm>
              <a:off x="6821280" y="1935360"/>
              <a:ext cx="940680" cy="12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14" h="36">
                  <a:moveTo>
                    <a:pt x="0" y="0"/>
                  </a:moveTo>
                  <a:cubicBezTo>
                    <a:pt x="871" y="0"/>
                    <a:pt x="1743" y="0"/>
                    <a:pt x="2614" y="0"/>
                  </a:cubicBezTo>
                  <a:cubicBezTo>
                    <a:pt x="2614" y="12"/>
                    <a:pt x="2614" y="24"/>
                    <a:pt x="2614" y="36"/>
                  </a:cubicBezTo>
                  <a:cubicBezTo>
                    <a:pt x="1743" y="36"/>
                    <a:pt x="871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C6D483-8AFC-19BC-9853-D91E23C5AA73}"/>
                </a:ext>
              </a:extLst>
            </p:cNvPr>
            <p:cNvSpPr/>
            <p:nvPr/>
          </p:nvSpPr>
          <p:spPr>
            <a:xfrm>
              <a:off x="6854040" y="2002680"/>
              <a:ext cx="67680" cy="32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9" h="911">
                  <a:moveTo>
                    <a:pt x="184" y="36"/>
                  </a:moveTo>
                  <a:cubicBezTo>
                    <a:pt x="189" y="26"/>
                    <a:pt x="189" y="23"/>
                    <a:pt x="189" y="18"/>
                  </a:cubicBezTo>
                  <a:cubicBezTo>
                    <a:pt x="189" y="10"/>
                    <a:pt x="180" y="0"/>
                    <a:pt x="172" y="0"/>
                  </a:cubicBezTo>
                  <a:cubicBezTo>
                    <a:pt x="163" y="0"/>
                    <a:pt x="158" y="5"/>
                    <a:pt x="153" y="21"/>
                  </a:cubicBezTo>
                  <a:cubicBezTo>
                    <a:pt x="104" y="161"/>
                    <a:pt x="54" y="301"/>
                    <a:pt x="5" y="441"/>
                  </a:cubicBezTo>
                  <a:cubicBezTo>
                    <a:pt x="2" y="447"/>
                    <a:pt x="0" y="452"/>
                    <a:pt x="0" y="457"/>
                  </a:cubicBezTo>
                  <a:cubicBezTo>
                    <a:pt x="0" y="460"/>
                    <a:pt x="0" y="462"/>
                    <a:pt x="5" y="473"/>
                  </a:cubicBezTo>
                  <a:cubicBezTo>
                    <a:pt x="54" y="612"/>
                    <a:pt x="104" y="751"/>
                    <a:pt x="153" y="891"/>
                  </a:cubicBezTo>
                  <a:cubicBezTo>
                    <a:pt x="156" y="901"/>
                    <a:pt x="160" y="911"/>
                    <a:pt x="172" y="911"/>
                  </a:cubicBezTo>
                  <a:cubicBezTo>
                    <a:pt x="180" y="911"/>
                    <a:pt x="189" y="904"/>
                    <a:pt x="189" y="893"/>
                  </a:cubicBezTo>
                  <a:cubicBezTo>
                    <a:pt x="189" y="891"/>
                    <a:pt x="189" y="891"/>
                    <a:pt x="184" y="880"/>
                  </a:cubicBezTo>
                  <a:cubicBezTo>
                    <a:pt x="135" y="739"/>
                    <a:pt x="85" y="598"/>
                    <a:pt x="36" y="457"/>
                  </a:cubicBezTo>
                  <a:cubicBezTo>
                    <a:pt x="85" y="317"/>
                    <a:pt x="135" y="177"/>
                    <a:pt x="184" y="3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0554645-C86D-2371-141D-1BCBC02D6FF4}"/>
                </a:ext>
              </a:extLst>
            </p:cNvPr>
            <p:cNvSpPr/>
            <p:nvPr/>
          </p:nvSpPr>
          <p:spPr>
            <a:xfrm>
              <a:off x="6950519" y="2025360"/>
              <a:ext cx="254880" cy="223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9" h="623">
                  <a:moveTo>
                    <a:pt x="603" y="96"/>
                  </a:moveTo>
                  <a:cubicBezTo>
                    <a:pt x="611" y="60"/>
                    <a:pt x="627" y="31"/>
                    <a:pt x="694" y="29"/>
                  </a:cubicBezTo>
                  <a:cubicBezTo>
                    <a:pt x="699" y="29"/>
                    <a:pt x="709" y="26"/>
                    <a:pt x="709" y="10"/>
                  </a:cubicBezTo>
                  <a:cubicBezTo>
                    <a:pt x="709" y="8"/>
                    <a:pt x="709" y="0"/>
                    <a:pt x="697" y="0"/>
                  </a:cubicBezTo>
                  <a:cubicBezTo>
                    <a:pt x="670" y="0"/>
                    <a:pt x="639" y="3"/>
                    <a:pt x="613" y="3"/>
                  </a:cubicBezTo>
                  <a:cubicBezTo>
                    <a:pt x="584" y="3"/>
                    <a:pt x="555" y="0"/>
                    <a:pt x="527" y="0"/>
                  </a:cubicBezTo>
                  <a:cubicBezTo>
                    <a:pt x="522" y="0"/>
                    <a:pt x="512" y="0"/>
                    <a:pt x="512" y="18"/>
                  </a:cubicBezTo>
                  <a:cubicBezTo>
                    <a:pt x="512" y="29"/>
                    <a:pt x="520" y="29"/>
                    <a:pt x="527" y="29"/>
                  </a:cubicBezTo>
                  <a:cubicBezTo>
                    <a:pt x="575" y="29"/>
                    <a:pt x="584" y="47"/>
                    <a:pt x="584" y="68"/>
                  </a:cubicBezTo>
                  <a:cubicBezTo>
                    <a:pt x="584" y="70"/>
                    <a:pt x="582" y="86"/>
                    <a:pt x="582" y="88"/>
                  </a:cubicBezTo>
                  <a:cubicBezTo>
                    <a:pt x="550" y="223"/>
                    <a:pt x="518" y="358"/>
                    <a:pt x="486" y="493"/>
                  </a:cubicBezTo>
                  <a:cubicBezTo>
                    <a:pt x="425" y="335"/>
                    <a:pt x="363" y="177"/>
                    <a:pt x="302" y="18"/>
                  </a:cubicBezTo>
                  <a:cubicBezTo>
                    <a:pt x="294" y="0"/>
                    <a:pt x="294" y="0"/>
                    <a:pt x="275" y="0"/>
                  </a:cubicBezTo>
                  <a:cubicBezTo>
                    <a:pt x="237" y="0"/>
                    <a:pt x="199" y="0"/>
                    <a:pt x="160" y="0"/>
                  </a:cubicBezTo>
                  <a:cubicBezTo>
                    <a:pt x="144" y="0"/>
                    <a:pt x="136" y="0"/>
                    <a:pt x="136" y="18"/>
                  </a:cubicBezTo>
                  <a:cubicBezTo>
                    <a:pt x="136" y="29"/>
                    <a:pt x="144" y="29"/>
                    <a:pt x="160" y="29"/>
                  </a:cubicBezTo>
                  <a:cubicBezTo>
                    <a:pt x="165" y="29"/>
                    <a:pt x="218" y="29"/>
                    <a:pt x="218" y="36"/>
                  </a:cubicBezTo>
                  <a:cubicBezTo>
                    <a:pt x="180" y="199"/>
                    <a:pt x="143" y="362"/>
                    <a:pt x="105" y="525"/>
                  </a:cubicBezTo>
                  <a:cubicBezTo>
                    <a:pt x="96" y="561"/>
                    <a:pt x="81" y="592"/>
                    <a:pt x="14" y="595"/>
                  </a:cubicBezTo>
                  <a:cubicBezTo>
                    <a:pt x="10" y="595"/>
                    <a:pt x="0" y="595"/>
                    <a:pt x="0" y="613"/>
                  </a:cubicBezTo>
                  <a:cubicBezTo>
                    <a:pt x="0" y="618"/>
                    <a:pt x="5" y="623"/>
                    <a:pt x="12" y="623"/>
                  </a:cubicBezTo>
                  <a:cubicBezTo>
                    <a:pt x="38" y="623"/>
                    <a:pt x="67" y="621"/>
                    <a:pt x="96" y="621"/>
                  </a:cubicBezTo>
                  <a:cubicBezTo>
                    <a:pt x="124" y="621"/>
                    <a:pt x="153" y="623"/>
                    <a:pt x="182" y="623"/>
                  </a:cubicBezTo>
                  <a:cubicBezTo>
                    <a:pt x="187" y="623"/>
                    <a:pt x="196" y="623"/>
                    <a:pt x="196" y="605"/>
                  </a:cubicBezTo>
                  <a:cubicBezTo>
                    <a:pt x="196" y="595"/>
                    <a:pt x="189" y="595"/>
                    <a:pt x="180" y="595"/>
                  </a:cubicBezTo>
                  <a:cubicBezTo>
                    <a:pt x="132" y="592"/>
                    <a:pt x="124" y="571"/>
                    <a:pt x="124" y="553"/>
                  </a:cubicBezTo>
                  <a:cubicBezTo>
                    <a:pt x="124" y="548"/>
                    <a:pt x="124" y="543"/>
                    <a:pt x="127" y="532"/>
                  </a:cubicBezTo>
                  <a:cubicBezTo>
                    <a:pt x="164" y="372"/>
                    <a:pt x="202" y="212"/>
                    <a:pt x="239" y="52"/>
                  </a:cubicBezTo>
                  <a:cubicBezTo>
                    <a:pt x="242" y="57"/>
                    <a:pt x="242" y="60"/>
                    <a:pt x="247" y="68"/>
                  </a:cubicBezTo>
                  <a:cubicBezTo>
                    <a:pt x="316" y="247"/>
                    <a:pt x="385" y="426"/>
                    <a:pt x="455" y="605"/>
                  </a:cubicBezTo>
                  <a:cubicBezTo>
                    <a:pt x="462" y="621"/>
                    <a:pt x="464" y="623"/>
                    <a:pt x="472" y="623"/>
                  </a:cubicBezTo>
                  <a:cubicBezTo>
                    <a:pt x="481" y="623"/>
                    <a:pt x="481" y="621"/>
                    <a:pt x="486" y="602"/>
                  </a:cubicBezTo>
                  <a:cubicBezTo>
                    <a:pt x="525" y="434"/>
                    <a:pt x="564" y="265"/>
                    <a:pt x="603" y="9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DE16AD0-04BE-BE64-3946-25297E9994C0}"/>
                </a:ext>
              </a:extLst>
            </p:cNvPr>
            <p:cNvSpPr/>
            <p:nvPr/>
          </p:nvSpPr>
          <p:spPr>
            <a:xfrm>
              <a:off x="7192080" y="2196360"/>
              <a:ext cx="89280" cy="104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9" h="291">
                  <a:moveTo>
                    <a:pt x="201" y="29"/>
                  </a:moveTo>
                  <a:cubicBezTo>
                    <a:pt x="192" y="34"/>
                    <a:pt x="184" y="44"/>
                    <a:pt x="184" y="57"/>
                  </a:cubicBezTo>
                  <a:cubicBezTo>
                    <a:pt x="184" y="75"/>
                    <a:pt x="196" y="88"/>
                    <a:pt x="213" y="88"/>
                  </a:cubicBezTo>
                  <a:cubicBezTo>
                    <a:pt x="230" y="88"/>
                    <a:pt x="242" y="75"/>
                    <a:pt x="242" y="57"/>
                  </a:cubicBezTo>
                  <a:cubicBezTo>
                    <a:pt x="242" y="0"/>
                    <a:pt x="160" y="0"/>
                    <a:pt x="144" y="0"/>
                  </a:cubicBezTo>
                  <a:cubicBezTo>
                    <a:pt x="55" y="0"/>
                    <a:pt x="0" y="73"/>
                    <a:pt x="0" y="145"/>
                  </a:cubicBezTo>
                  <a:cubicBezTo>
                    <a:pt x="0" y="226"/>
                    <a:pt x="62" y="291"/>
                    <a:pt x="139" y="291"/>
                  </a:cubicBezTo>
                  <a:cubicBezTo>
                    <a:pt x="227" y="291"/>
                    <a:pt x="249" y="216"/>
                    <a:pt x="249" y="208"/>
                  </a:cubicBezTo>
                  <a:cubicBezTo>
                    <a:pt x="249" y="200"/>
                    <a:pt x="242" y="200"/>
                    <a:pt x="239" y="200"/>
                  </a:cubicBezTo>
                  <a:cubicBezTo>
                    <a:pt x="230" y="200"/>
                    <a:pt x="230" y="203"/>
                    <a:pt x="227" y="210"/>
                  </a:cubicBezTo>
                  <a:cubicBezTo>
                    <a:pt x="213" y="249"/>
                    <a:pt x="182" y="270"/>
                    <a:pt x="146" y="270"/>
                  </a:cubicBezTo>
                  <a:cubicBezTo>
                    <a:pt x="105" y="270"/>
                    <a:pt x="53" y="236"/>
                    <a:pt x="53" y="145"/>
                  </a:cubicBezTo>
                  <a:cubicBezTo>
                    <a:pt x="53" y="65"/>
                    <a:pt x="91" y="21"/>
                    <a:pt x="144" y="21"/>
                  </a:cubicBezTo>
                  <a:cubicBezTo>
                    <a:pt x="153" y="21"/>
                    <a:pt x="180" y="21"/>
                    <a:pt x="201" y="2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593C98D-6507-2C28-0AD5-B74647547DE7}"/>
                </a:ext>
              </a:extLst>
            </p:cNvPr>
            <p:cNvSpPr/>
            <p:nvPr/>
          </p:nvSpPr>
          <p:spPr>
            <a:xfrm>
              <a:off x="7297919" y="2196360"/>
              <a:ext cx="104039" cy="104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0" h="291">
                  <a:moveTo>
                    <a:pt x="290" y="148"/>
                  </a:moveTo>
                  <a:cubicBezTo>
                    <a:pt x="290" y="68"/>
                    <a:pt x="225" y="0"/>
                    <a:pt x="144" y="0"/>
                  </a:cubicBezTo>
                  <a:cubicBezTo>
                    <a:pt x="62" y="0"/>
                    <a:pt x="0" y="68"/>
                    <a:pt x="0" y="148"/>
                  </a:cubicBezTo>
                  <a:cubicBezTo>
                    <a:pt x="0" y="226"/>
                    <a:pt x="63" y="291"/>
                    <a:pt x="144" y="291"/>
                  </a:cubicBezTo>
                  <a:cubicBezTo>
                    <a:pt x="224" y="291"/>
                    <a:pt x="290" y="226"/>
                    <a:pt x="290" y="148"/>
                  </a:cubicBezTo>
                  <a:close/>
                  <a:moveTo>
                    <a:pt x="144" y="270"/>
                  </a:moveTo>
                  <a:cubicBezTo>
                    <a:pt x="122" y="270"/>
                    <a:pt x="91" y="262"/>
                    <a:pt x="72" y="231"/>
                  </a:cubicBezTo>
                  <a:cubicBezTo>
                    <a:pt x="55" y="205"/>
                    <a:pt x="53" y="171"/>
                    <a:pt x="53" y="143"/>
                  </a:cubicBezTo>
                  <a:cubicBezTo>
                    <a:pt x="53" y="114"/>
                    <a:pt x="55" y="78"/>
                    <a:pt x="74" y="49"/>
                  </a:cubicBezTo>
                  <a:cubicBezTo>
                    <a:pt x="91" y="31"/>
                    <a:pt x="115" y="18"/>
                    <a:pt x="144" y="18"/>
                  </a:cubicBezTo>
                  <a:cubicBezTo>
                    <a:pt x="180" y="18"/>
                    <a:pt x="204" y="34"/>
                    <a:pt x="218" y="55"/>
                  </a:cubicBezTo>
                  <a:cubicBezTo>
                    <a:pt x="235" y="81"/>
                    <a:pt x="235" y="112"/>
                    <a:pt x="235" y="143"/>
                  </a:cubicBezTo>
                  <a:cubicBezTo>
                    <a:pt x="235" y="174"/>
                    <a:pt x="235" y="208"/>
                    <a:pt x="215" y="234"/>
                  </a:cubicBezTo>
                  <a:cubicBezTo>
                    <a:pt x="201" y="257"/>
                    <a:pt x="172" y="270"/>
                    <a:pt x="144" y="27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F306E68-E764-6693-9171-25E421907F04}"/>
                </a:ext>
              </a:extLst>
            </p:cNvPr>
            <p:cNvSpPr/>
            <p:nvPr/>
          </p:nvSpPr>
          <p:spPr>
            <a:xfrm>
              <a:off x="7422120" y="2139120"/>
              <a:ext cx="47880" cy="15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4" h="441">
                  <a:moveTo>
                    <a:pt x="89" y="0"/>
                  </a:moveTo>
                  <a:cubicBezTo>
                    <a:pt x="59" y="2"/>
                    <a:pt x="30" y="3"/>
                    <a:pt x="0" y="5"/>
                  </a:cubicBezTo>
                  <a:cubicBezTo>
                    <a:pt x="0" y="13"/>
                    <a:pt x="0" y="21"/>
                    <a:pt x="0" y="29"/>
                  </a:cubicBezTo>
                  <a:cubicBezTo>
                    <a:pt x="41" y="29"/>
                    <a:pt x="45" y="34"/>
                    <a:pt x="45" y="65"/>
                  </a:cubicBezTo>
                  <a:cubicBezTo>
                    <a:pt x="45" y="174"/>
                    <a:pt x="45" y="283"/>
                    <a:pt x="45" y="392"/>
                  </a:cubicBezTo>
                  <a:cubicBezTo>
                    <a:pt x="45" y="418"/>
                    <a:pt x="38" y="418"/>
                    <a:pt x="0" y="418"/>
                  </a:cubicBezTo>
                  <a:cubicBezTo>
                    <a:pt x="0" y="426"/>
                    <a:pt x="0" y="434"/>
                    <a:pt x="0" y="441"/>
                  </a:cubicBezTo>
                  <a:cubicBezTo>
                    <a:pt x="2" y="441"/>
                    <a:pt x="43" y="439"/>
                    <a:pt x="67" y="439"/>
                  </a:cubicBezTo>
                  <a:cubicBezTo>
                    <a:pt x="89" y="439"/>
                    <a:pt x="110" y="441"/>
                    <a:pt x="134" y="441"/>
                  </a:cubicBezTo>
                  <a:cubicBezTo>
                    <a:pt x="134" y="434"/>
                    <a:pt x="134" y="426"/>
                    <a:pt x="134" y="418"/>
                  </a:cubicBezTo>
                  <a:cubicBezTo>
                    <a:pt x="96" y="418"/>
                    <a:pt x="89" y="418"/>
                    <a:pt x="89" y="392"/>
                  </a:cubicBezTo>
                  <a:cubicBezTo>
                    <a:pt x="89" y="261"/>
                    <a:pt x="89" y="131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680A08-3D24-E16C-FB90-71DE18046158}"/>
                </a:ext>
              </a:extLst>
            </p:cNvPr>
            <p:cNvSpPr/>
            <p:nvPr/>
          </p:nvSpPr>
          <p:spPr>
            <a:xfrm>
              <a:off x="7490880" y="2139120"/>
              <a:ext cx="47160" cy="158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441">
                  <a:moveTo>
                    <a:pt x="89" y="0"/>
                  </a:moveTo>
                  <a:cubicBezTo>
                    <a:pt x="59" y="2"/>
                    <a:pt x="30" y="3"/>
                    <a:pt x="0" y="5"/>
                  </a:cubicBezTo>
                  <a:cubicBezTo>
                    <a:pt x="0" y="13"/>
                    <a:pt x="0" y="21"/>
                    <a:pt x="0" y="29"/>
                  </a:cubicBezTo>
                  <a:cubicBezTo>
                    <a:pt x="38" y="29"/>
                    <a:pt x="43" y="34"/>
                    <a:pt x="43" y="65"/>
                  </a:cubicBezTo>
                  <a:cubicBezTo>
                    <a:pt x="43" y="174"/>
                    <a:pt x="43" y="283"/>
                    <a:pt x="43" y="392"/>
                  </a:cubicBezTo>
                  <a:cubicBezTo>
                    <a:pt x="43" y="418"/>
                    <a:pt x="38" y="418"/>
                    <a:pt x="0" y="418"/>
                  </a:cubicBezTo>
                  <a:cubicBezTo>
                    <a:pt x="0" y="426"/>
                    <a:pt x="0" y="434"/>
                    <a:pt x="0" y="441"/>
                  </a:cubicBezTo>
                  <a:cubicBezTo>
                    <a:pt x="22" y="441"/>
                    <a:pt x="43" y="439"/>
                    <a:pt x="65" y="439"/>
                  </a:cubicBezTo>
                  <a:cubicBezTo>
                    <a:pt x="89" y="439"/>
                    <a:pt x="110" y="441"/>
                    <a:pt x="132" y="441"/>
                  </a:cubicBezTo>
                  <a:cubicBezTo>
                    <a:pt x="132" y="434"/>
                    <a:pt x="132" y="426"/>
                    <a:pt x="132" y="418"/>
                  </a:cubicBezTo>
                  <a:cubicBezTo>
                    <a:pt x="93" y="418"/>
                    <a:pt x="89" y="418"/>
                    <a:pt x="89" y="392"/>
                  </a:cubicBezTo>
                  <a:cubicBezTo>
                    <a:pt x="89" y="261"/>
                    <a:pt x="89" y="131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254ACB-8A85-19AB-00F1-A397CBAF7B1D}"/>
                </a:ext>
              </a:extLst>
            </p:cNvPr>
            <p:cNvSpPr/>
            <p:nvPr/>
          </p:nvSpPr>
          <p:spPr>
            <a:xfrm>
              <a:off x="7660800" y="2002680"/>
              <a:ext cx="67680" cy="32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9" h="911">
                  <a:moveTo>
                    <a:pt x="184" y="473"/>
                  </a:moveTo>
                  <a:cubicBezTo>
                    <a:pt x="189" y="462"/>
                    <a:pt x="189" y="460"/>
                    <a:pt x="189" y="457"/>
                  </a:cubicBezTo>
                  <a:cubicBezTo>
                    <a:pt x="189" y="454"/>
                    <a:pt x="189" y="452"/>
                    <a:pt x="184" y="441"/>
                  </a:cubicBezTo>
                  <a:cubicBezTo>
                    <a:pt x="135" y="301"/>
                    <a:pt x="85" y="161"/>
                    <a:pt x="36" y="21"/>
                  </a:cubicBezTo>
                  <a:cubicBezTo>
                    <a:pt x="31" y="5"/>
                    <a:pt x="26" y="0"/>
                    <a:pt x="17" y="0"/>
                  </a:cubicBezTo>
                  <a:cubicBezTo>
                    <a:pt x="7" y="0"/>
                    <a:pt x="0" y="10"/>
                    <a:pt x="0" y="18"/>
                  </a:cubicBezTo>
                  <a:cubicBezTo>
                    <a:pt x="0" y="21"/>
                    <a:pt x="0" y="23"/>
                    <a:pt x="5" y="34"/>
                  </a:cubicBezTo>
                  <a:cubicBezTo>
                    <a:pt x="54" y="175"/>
                    <a:pt x="104" y="316"/>
                    <a:pt x="153" y="457"/>
                  </a:cubicBezTo>
                  <a:cubicBezTo>
                    <a:pt x="104" y="597"/>
                    <a:pt x="54" y="737"/>
                    <a:pt x="5" y="878"/>
                  </a:cubicBezTo>
                  <a:cubicBezTo>
                    <a:pt x="0" y="888"/>
                    <a:pt x="0" y="891"/>
                    <a:pt x="0" y="893"/>
                  </a:cubicBezTo>
                  <a:cubicBezTo>
                    <a:pt x="0" y="904"/>
                    <a:pt x="7" y="911"/>
                    <a:pt x="17" y="911"/>
                  </a:cubicBezTo>
                  <a:cubicBezTo>
                    <a:pt x="29" y="911"/>
                    <a:pt x="31" y="904"/>
                    <a:pt x="36" y="893"/>
                  </a:cubicBezTo>
                  <a:cubicBezTo>
                    <a:pt x="85" y="753"/>
                    <a:pt x="135" y="613"/>
                    <a:pt x="184" y="47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A88869C-381F-C4D9-75B6-31A53C0DA60B}"/>
                </a:ext>
              </a:extLst>
            </p:cNvPr>
            <p:cNvSpPr/>
            <p:nvPr/>
          </p:nvSpPr>
          <p:spPr>
            <a:xfrm>
              <a:off x="7846920" y="1574639"/>
              <a:ext cx="143640" cy="230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0" h="641">
                  <a:moveTo>
                    <a:pt x="400" y="10"/>
                  </a:moveTo>
                  <a:cubicBezTo>
                    <a:pt x="400" y="8"/>
                    <a:pt x="400" y="0"/>
                    <a:pt x="390" y="0"/>
                  </a:cubicBezTo>
                  <a:cubicBezTo>
                    <a:pt x="376" y="0"/>
                    <a:pt x="297" y="8"/>
                    <a:pt x="283" y="10"/>
                  </a:cubicBezTo>
                  <a:cubicBezTo>
                    <a:pt x="275" y="10"/>
                    <a:pt x="271" y="16"/>
                    <a:pt x="271" y="26"/>
                  </a:cubicBezTo>
                  <a:cubicBezTo>
                    <a:pt x="271" y="36"/>
                    <a:pt x="278" y="36"/>
                    <a:pt x="292" y="36"/>
                  </a:cubicBezTo>
                  <a:cubicBezTo>
                    <a:pt x="330" y="36"/>
                    <a:pt x="333" y="44"/>
                    <a:pt x="333" y="52"/>
                  </a:cubicBezTo>
                  <a:cubicBezTo>
                    <a:pt x="332" y="58"/>
                    <a:pt x="331" y="64"/>
                    <a:pt x="330" y="70"/>
                  </a:cubicBezTo>
                  <a:cubicBezTo>
                    <a:pt x="314" y="143"/>
                    <a:pt x="297" y="216"/>
                    <a:pt x="280" y="288"/>
                  </a:cubicBezTo>
                  <a:cubicBezTo>
                    <a:pt x="266" y="254"/>
                    <a:pt x="239" y="229"/>
                    <a:pt x="204" y="229"/>
                  </a:cubicBezTo>
                  <a:cubicBezTo>
                    <a:pt x="105" y="229"/>
                    <a:pt x="0" y="364"/>
                    <a:pt x="0" y="496"/>
                  </a:cubicBezTo>
                  <a:cubicBezTo>
                    <a:pt x="0" y="582"/>
                    <a:pt x="45" y="641"/>
                    <a:pt x="113" y="641"/>
                  </a:cubicBezTo>
                  <a:cubicBezTo>
                    <a:pt x="129" y="641"/>
                    <a:pt x="170" y="639"/>
                    <a:pt x="220" y="574"/>
                  </a:cubicBezTo>
                  <a:cubicBezTo>
                    <a:pt x="227" y="613"/>
                    <a:pt x="256" y="641"/>
                    <a:pt x="297" y="641"/>
                  </a:cubicBezTo>
                  <a:cubicBezTo>
                    <a:pt x="328" y="641"/>
                    <a:pt x="347" y="621"/>
                    <a:pt x="359" y="592"/>
                  </a:cubicBezTo>
                  <a:cubicBezTo>
                    <a:pt x="373" y="558"/>
                    <a:pt x="385" y="504"/>
                    <a:pt x="385" y="501"/>
                  </a:cubicBezTo>
                  <a:cubicBezTo>
                    <a:pt x="385" y="493"/>
                    <a:pt x="378" y="493"/>
                    <a:pt x="376" y="493"/>
                  </a:cubicBezTo>
                  <a:cubicBezTo>
                    <a:pt x="366" y="493"/>
                    <a:pt x="366" y="496"/>
                    <a:pt x="364" y="509"/>
                  </a:cubicBezTo>
                  <a:cubicBezTo>
                    <a:pt x="350" y="569"/>
                    <a:pt x="333" y="621"/>
                    <a:pt x="299" y="621"/>
                  </a:cubicBezTo>
                  <a:cubicBezTo>
                    <a:pt x="278" y="621"/>
                    <a:pt x="275" y="597"/>
                    <a:pt x="275" y="579"/>
                  </a:cubicBezTo>
                  <a:cubicBezTo>
                    <a:pt x="275" y="558"/>
                    <a:pt x="275" y="551"/>
                    <a:pt x="280" y="535"/>
                  </a:cubicBezTo>
                  <a:cubicBezTo>
                    <a:pt x="320" y="360"/>
                    <a:pt x="360" y="185"/>
                    <a:pt x="400" y="10"/>
                  </a:cubicBezTo>
                  <a:close/>
                  <a:moveTo>
                    <a:pt x="225" y="525"/>
                  </a:moveTo>
                  <a:cubicBezTo>
                    <a:pt x="220" y="540"/>
                    <a:pt x="220" y="543"/>
                    <a:pt x="208" y="558"/>
                  </a:cubicBezTo>
                  <a:cubicBezTo>
                    <a:pt x="172" y="608"/>
                    <a:pt x="136" y="621"/>
                    <a:pt x="113" y="621"/>
                  </a:cubicBezTo>
                  <a:cubicBezTo>
                    <a:pt x="72" y="621"/>
                    <a:pt x="60" y="571"/>
                    <a:pt x="60" y="535"/>
                  </a:cubicBezTo>
                  <a:cubicBezTo>
                    <a:pt x="60" y="491"/>
                    <a:pt x="86" y="379"/>
                    <a:pt x="105" y="338"/>
                  </a:cubicBezTo>
                  <a:cubicBezTo>
                    <a:pt x="132" y="283"/>
                    <a:pt x="170" y="249"/>
                    <a:pt x="204" y="249"/>
                  </a:cubicBezTo>
                  <a:cubicBezTo>
                    <a:pt x="259" y="249"/>
                    <a:pt x="271" y="325"/>
                    <a:pt x="271" y="330"/>
                  </a:cubicBezTo>
                  <a:cubicBezTo>
                    <a:pt x="271" y="335"/>
                    <a:pt x="268" y="340"/>
                    <a:pt x="268" y="345"/>
                  </a:cubicBezTo>
                  <a:cubicBezTo>
                    <a:pt x="254" y="405"/>
                    <a:pt x="239" y="465"/>
                    <a:pt x="225" y="52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F1664CE-0E87-9D22-11F4-2BC89BC4C348}"/>
                </a:ext>
              </a:extLst>
            </p:cNvPr>
            <p:cNvSpPr/>
            <p:nvPr/>
          </p:nvSpPr>
          <p:spPr>
            <a:xfrm>
              <a:off x="8003880" y="1578240"/>
              <a:ext cx="254880" cy="22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9" h="621">
                  <a:moveTo>
                    <a:pt x="603" y="93"/>
                  </a:moveTo>
                  <a:cubicBezTo>
                    <a:pt x="613" y="57"/>
                    <a:pt x="627" y="29"/>
                    <a:pt x="694" y="26"/>
                  </a:cubicBezTo>
                  <a:cubicBezTo>
                    <a:pt x="699" y="26"/>
                    <a:pt x="709" y="26"/>
                    <a:pt x="709" y="8"/>
                  </a:cubicBezTo>
                  <a:cubicBezTo>
                    <a:pt x="705" y="5"/>
                    <a:pt x="709" y="0"/>
                    <a:pt x="699" y="0"/>
                  </a:cubicBezTo>
                  <a:cubicBezTo>
                    <a:pt x="670" y="0"/>
                    <a:pt x="642" y="3"/>
                    <a:pt x="613" y="3"/>
                  </a:cubicBezTo>
                  <a:cubicBezTo>
                    <a:pt x="584" y="3"/>
                    <a:pt x="555" y="0"/>
                    <a:pt x="527" y="0"/>
                  </a:cubicBezTo>
                  <a:cubicBezTo>
                    <a:pt x="522" y="0"/>
                    <a:pt x="512" y="0"/>
                    <a:pt x="512" y="18"/>
                  </a:cubicBezTo>
                  <a:cubicBezTo>
                    <a:pt x="512" y="26"/>
                    <a:pt x="522" y="26"/>
                    <a:pt x="527" y="26"/>
                  </a:cubicBezTo>
                  <a:cubicBezTo>
                    <a:pt x="575" y="29"/>
                    <a:pt x="584" y="47"/>
                    <a:pt x="584" y="68"/>
                  </a:cubicBezTo>
                  <a:cubicBezTo>
                    <a:pt x="584" y="70"/>
                    <a:pt x="584" y="83"/>
                    <a:pt x="582" y="86"/>
                  </a:cubicBezTo>
                  <a:cubicBezTo>
                    <a:pt x="551" y="221"/>
                    <a:pt x="520" y="356"/>
                    <a:pt x="488" y="491"/>
                  </a:cubicBezTo>
                  <a:cubicBezTo>
                    <a:pt x="426" y="332"/>
                    <a:pt x="364" y="174"/>
                    <a:pt x="302" y="16"/>
                  </a:cubicBezTo>
                  <a:cubicBezTo>
                    <a:pt x="294" y="0"/>
                    <a:pt x="294" y="0"/>
                    <a:pt x="275" y="0"/>
                  </a:cubicBezTo>
                  <a:cubicBezTo>
                    <a:pt x="238" y="0"/>
                    <a:pt x="200" y="0"/>
                    <a:pt x="163" y="0"/>
                  </a:cubicBezTo>
                  <a:cubicBezTo>
                    <a:pt x="146" y="0"/>
                    <a:pt x="139" y="0"/>
                    <a:pt x="139" y="18"/>
                  </a:cubicBezTo>
                  <a:cubicBezTo>
                    <a:pt x="139" y="26"/>
                    <a:pt x="146" y="26"/>
                    <a:pt x="163" y="26"/>
                  </a:cubicBezTo>
                  <a:cubicBezTo>
                    <a:pt x="165" y="26"/>
                    <a:pt x="218" y="26"/>
                    <a:pt x="218" y="36"/>
                  </a:cubicBezTo>
                  <a:cubicBezTo>
                    <a:pt x="180" y="199"/>
                    <a:pt x="143" y="362"/>
                    <a:pt x="105" y="525"/>
                  </a:cubicBezTo>
                  <a:cubicBezTo>
                    <a:pt x="98" y="561"/>
                    <a:pt x="84" y="589"/>
                    <a:pt x="14" y="592"/>
                  </a:cubicBezTo>
                  <a:cubicBezTo>
                    <a:pt x="10" y="592"/>
                    <a:pt x="0" y="595"/>
                    <a:pt x="0" y="610"/>
                  </a:cubicBezTo>
                  <a:cubicBezTo>
                    <a:pt x="0" y="618"/>
                    <a:pt x="5" y="621"/>
                    <a:pt x="12" y="621"/>
                  </a:cubicBezTo>
                  <a:cubicBezTo>
                    <a:pt x="38" y="621"/>
                    <a:pt x="69" y="618"/>
                    <a:pt x="96" y="618"/>
                  </a:cubicBezTo>
                  <a:cubicBezTo>
                    <a:pt x="124" y="618"/>
                    <a:pt x="156" y="621"/>
                    <a:pt x="182" y="621"/>
                  </a:cubicBezTo>
                  <a:cubicBezTo>
                    <a:pt x="187" y="621"/>
                    <a:pt x="199" y="621"/>
                    <a:pt x="199" y="602"/>
                  </a:cubicBezTo>
                  <a:cubicBezTo>
                    <a:pt x="199" y="595"/>
                    <a:pt x="192" y="592"/>
                    <a:pt x="182" y="592"/>
                  </a:cubicBezTo>
                  <a:cubicBezTo>
                    <a:pt x="132" y="592"/>
                    <a:pt x="124" y="571"/>
                    <a:pt x="124" y="553"/>
                  </a:cubicBezTo>
                  <a:cubicBezTo>
                    <a:pt x="124" y="548"/>
                    <a:pt x="127" y="543"/>
                    <a:pt x="129" y="532"/>
                  </a:cubicBezTo>
                  <a:cubicBezTo>
                    <a:pt x="166" y="372"/>
                    <a:pt x="203" y="212"/>
                    <a:pt x="239" y="52"/>
                  </a:cubicBezTo>
                  <a:cubicBezTo>
                    <a:pt x="244" y="57"/>
                    <a:pt x="244" y="57"/>
                    <a:pt x="247" y="68"/>
                  </a:cubicBezTo>
                  <a:cubicBezTo>
                    <a:pt x="317" y="247"/>
                    <a:pt x="387" y="426"/>
                    <a:pt x="457" y="605"/>
                  </a:cubicBezTo>
                  <a:cubicBezTo>
                    <a:pt x="462" y="621"/>
                    <a:pt x="464" y="621"/>
                    <a:pt x="474" y="621"/>
                  </a:cubicBezTo>
                  <a:cubicBezTo>
                    <a:pt x="481" y="621"/>
                    <a:pt x="481" y="618"/>
                    <a:pt x="486" y="602"/>
                  </a:cubicBezTo>
                  <a:cubicBezTo>
                    <a:pt x="525" y="433"/>
                    <a:pt x="564" y="263"/>
                    <a:pt x="603" y="9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33CA18-F27B-011E-F714-5B00825407F8}"/>
                </a:ext>
              </a:extLst>
            </p:cNvPr>
            <p:cNvSpPr/>
            <p:nvPr/>
          </p:nvSpPr>
          <p:spPr>
            <a:xfrm>
              <a:off x="8247600" y="1687680"/>
              <a:ext cx="15912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3" h="454">
                  <a:moveTo>
                    <a:pt x="89" y="377"/>
                  </a:moveTo>
                  <a:cubicBezTo>
                    <a:pt x="67" y="413"/>
                    <a:pt x="48" y="428"/>
                    <a:pt x="14" y="431"/>
                  </a:cubicBezTo>
                  <a:cubicBezTo>
                    <a:pt x="7" y="431"/>
                    <a:pt x="0" y="431"/>
                    <a:pt x="0" y="444"/>
                  </a:cubicBezTo>
                  <a:cubicBezTo>
                    <a:pt x="0" y="452"/>
                    <a:pt x="5" y="454"/>
                    <a:pt x="10" y="454"/>
                  </a:cubicBezTo>
                  <a:cubicBezTo>
                    <a:pt x="24" y="454"/>
                    <a:pt x="43" y="452"/>
                    <a:pt x="60" y="452"/>
                  </a:cubicBezTo>
                  <a:cubicBezTo>
                    <a:pt x="79" y="452"/>
                    <a:pt x="103" y="454"/>
                    <a:pt x="120" y="454"/>
                  </a:cubicBezTo>
                  <a:cubicBezTo>
                    <a:pt x="122" y="454"/>
                    <a:pt x="132" y="454"/>
                    <a:pt x="132" y="441"/>
                  </a:cubicBezTo>
                  <a:cubicBezTo>
                    <a:pt x="132" y="431"/>
                    <a:pt x="124" y="431"/>
                    <a:pt x="122" y="431"/>
                  </a:cubicBezTo>
                  <a:cubicBezTo>
                    <a:pt x="117" y="431"/>
                    <a:pt x="96" y="428"/>
                    <a:pt x="96" y="413"/>
                  </a:cubicBezTo>
                  <a:cubicBezTo>
                    <a:pt x="96" y="405"/>
                    <a:pt x="101" y="395"/>
                    <a:pt x="105" y="387"/>
                  </a:cubicBezTo>
                  <a:cubicBezTo>
                    <a:pt x="121" y="361"/>
                    <a:pt x="136" y="335"/>
                    <a:pt x="151" y="309"/>
                  </a:cubicBezTo>
                  <a:cubicBezTo>
                    <a:pt x="207" y="309"/>
                    <a:pt x="264" y="309"/>
                    <a:pt x="321" y="309"/>
                  </a:cubicBezTo>
                  <a:cubicBezTo>
                    <a:pt x="326" y="345"/>
                    <a:pt x="330" y="380"/>
                    <a:pt x="335" y="415"/>
                  </a:cubicBezTo>
                  <a:cubicBezTo>
                    <a:pt x="333" y="421"/>
                    <a:pt x="328" y="431"/>
                    <a:pt x="294" y="431"/>
                  </a:cubicBezTo>
                  <a:cubicBezTo>
                    <a:pt x="287" y="431"/>
                    <a:pt x="278" y="431"/>
                    <a:pt x="278" y="447"/>
                  </a:cubicBezTo>
                  <a:cubicBezTo>
                    <a:pt x="278" y="449"/>
                    <a:pt x="280" y="454"/>
                    <a:pt x="287" y="454"/>
                  </a:cubicBezTo>
                  <a:cubicBezTo>
                    <a:pt x="304" y="454"/>
                    <a:pt x="347" y="452"/>
                    <a:pt x="364" y="452"/>
                  </a:cubicBezTo>
                  <a:cubicBezTo>
                    <a:pt x="373" y="452"/>
                    <a:pt x="388" y="452"/>
                    <a:pt x="397" y="452"/>
                  </a:cubicBezTo>
                  <a:cubicBezTo>
                    <a:pt x="409" y="452"/>
                    <a:pt x="421" y="454"/>
                    <a:pt x="431" y="454"/>
                  </a:cubicBezTo>
                  <a:cubicBezTo>
                    <a:pt x="441" y="454"/>
                    <a:pt x="443" y="449"/>
                    <a:pt x="443" y="441"/>
                  </a:cubicBezTo>
                  <a:cubicBezTo>
                    <a:pt x="443" y="431"/>
                    <a:pt x="436" y="431"/>
                    <a:pt x="426" y="431"/>
                  </a:cubicBezTo>
                  <a:cubicBezTo>
                    <a:pt x="393" y="431"/>
                    <a:pt x="393" y="426"/>
                    <a:pt x="390" y="410"/>
                  </a:cubicBezTo>
                  <a:cubicBezTo>
                    <a:pt x="373" y="280"/>
                    <a:pt x="355" y="149"/>
                    <a:pt x="338" y="18"/>
                  </a:cubicBezTo>
                  <a:cubicBezTo>
                    <a:pt x="338" y="3"/>
                    <a:pt x="334" y="0"/>
                    <a:pt x="323" y="0"/>
                  </a:cubicBezTo>
                  <a:cubicBezTo>
                    <a:pt x="312" y="0"/>
                    <a:pt x="309" y="5"/>
                    <a:pt x="304" y="13"/>
                  </a:cubicBezTo>
                  <a:cubicBezTo>
                    <a:pt x="232" y="134"/>
                    <a:pt x="160" y="255"/>
                    <a:pt x="89" y="377"/>
                  </a:cubicBezTo>
                  <a:close/>
                  <a:moveTo>
                    <a:pt x="165" y="286"/>
                  </a:moveTo>
                  <a:cubicBezTo>
                    <a:pt x="207" y="216"/>
                    <a:pt x="248" y="147"/>
                    <a:pt x="290" y="78"/>
                  </a:cubicBezTo>
                  <a:cubicBezTo>
                    <a:pt x="298" y="147"/>
                    <a:pt x="307" y="216"/>
                    <a:pt x="316" y="286"/>
                  </a:cubicBezTo>
                  <a:cubicBezTo>
                    <a:pt x="266" y="286"/>
                    <a:pt x="215" y="286"/>
                    <a:pt x="165" y="28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0A2C4AB-16A5-0D4B-F51A-A5CD3AA42A85}"/>
                </a:ext>
              </a:extLst>
            </p:cNvPr>
            <p:cNvSpPr/>
            <p:nvPr/>
          </p:nvSpPr>
          <p:spPr>
            <a:xfrm>
              <a:off x="8429760" y="1687680"/>
              <a:ext cx="159840" cy="163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5" h="454">
                  <a:moveTo>
                    <a:pt x="89" y="377"/>
                  </a:moveTo>
                  <a:cubicBezTo>
                    <a:pt x="67" y="413"/>
                    <a:pt x="50" y="428"/>
                    <a:pt x="14" y="431"/>
                  </a:cubicBezTo>
                  <a:cubicBezTo>
                    <a:pt x="10" y="431"/>
                    <a:pt x="0" y="431"/>
                    <a:pt x="0" y="444"/>
                  </a:cubicBezTo>
                  <a:cubicBezTo>
                    <a:pt x="0" y="452"/>
                    <a:pt x="7" y="454"/>
                    <a:pt x="10" y="454"/>
                  </a:cubicBezTo>
                  <a:cubicBezTo>
                    <a:pt x="24" y="454"/>
                    <a:pt x="43" y="452"/>
                    <a:pt x="60" y="452"/>
                  </a:cubicBezTo>
                  <a:cubicBezTo>
                    <a:pt x="79" y="452"/>
                    <a:pt x="103" y="454"/>
                    <a:pt x="120" y="454"/>
                  </a:cubicBezTo>
                  <a:cubicBezTo>
                    <a:pt x="124" y="454"/>
                    <a:pt x="132" y="454"/>
                    <a:pt x="132" y="441"/>
                  </a:cubicBezTo>
                  <a:cubicBezTo>
                    <a:pt x="132" y="431"/>
                    <a:pt x="124" y="431"/>
                    <a:pt x="122" y="431"/>
                  </a:cubicBezTo>
                  <a:cubicBezTo>
                    <a:pt x="117" y="431"/>
                    <a:pt x="96" y="428"/>
                    <a:pt x="96" y="413"/>
                  </a:cubicBezTo>
                  <a:cubicBezTo>
                    <a:pt x="96" y="405"/>
                    <a:pt x="103" y="395"/>
                    <a:pt x="105" y="387"/>
                  </a:cubicBezTo>
                  <a:cubicBezTo>
                    <a:pt x="121" y="361"/>
                    <a:pt x="137" y="335"/>
                    <a:pt x="153" y="309"/>
                  </a:cubicBezTo>
                  <a:cubicBezTo>
                    <a:pt x="209" y="309"/>
                    <a:pt x="265" y="309"/>
                    <a:pt x="321" y="309"/>
                  </a:cubicBezTo>
                  <a:cubicBezTo>
                    <a:pt x="326" y="345"/>
                    <a:pt x="330" y="380"/>
                    <a:pt x="335" y="415"/>
                  </a:cubicBezTo>
                  <a:cubicBezTo>
                    <a:pt x="333" y="421"/>
                    <a:pt x="328" y="431"/>
                    <a:pt x="294" y="431"/>
                  </a:cubicBezTo>
                  <a:cubicBezTo>
                    <a:pt x="287" y="431"/>
                    <a:pt x="280" y="431"/>
                    <a:pt x="280" y="447"/>
                  </a:cubicBezTo>
                  <a:cubicBezTo>
                    <a:pt x="280" y="449"/>
                    <a:pt x="280" y="454"/>
                    <a:pt x="287" y="454"/>
                  </a:cubicBezTo>
                  <a:cubicBezTo>
                    <a:pt x="306" y="454"/>
                    <a:pt x="347" y="452"/>
                    <a:pt x="364" y="452"/>
                  </a:cubicBezTo>
                  <a:cubicBezTo>
                    <a:pt x="376" y="452"/>
                    <a:pt x="388" y="452"/>
                    <a:pt x="400" y="452"/>
                  </a:cubicBezTo>
                  <a:cubicBezTo>
                    <a:pt x="409" y="452"/>
                    <a:pt x="421" y="454"/>
                    <a:pt x="433" y="454"/>
                  </a:cubicBezTo>
                  <a:cubicBezTo>
                    <a:pt x="441" y="454"/>
                    <a:pt x="445" y="449"/>
                    <a:pt x="445" y="441"/>
                  </a:cubicBezTo>
                  <a:cubicBezTo>
                    <a:pt x="445" y="431"/>
                    <a:pt x="438" y="431"/>
                    <a:pt x="429" y="431"/>
                  </a:cubicBezTo>
                  <a:cubicBezTo>
                    <a:pt x="393" y="431"/>
                    <a:pt x="393" y="426"/>
                    <a:pt x="390" y="410"/>
                  </a:cubicBezTo>
                  <a:cubicBezTo>
                    <a:pt x="373" y="280"/>
                    <a:pt x="357" y="149"/>
                    <a:pt x="340" y="18"/>
                  </a:cubicBezTo>
                  <a:cubicBezTo>
                    <a:pt x="338" y="3"/>
                    <a:pt x="336" y="0"/>
                    <a:pt x="326" y="0"/>
                  </a:cubicBezTo>
                  <a:cubicBezTo>
                    <a:pt x="315" y="0"/>
                    <a:pt x="311" y="5"/>
                    <a:pt x="304" y="13"/>
                  </a:cubicBezTo>
                  <a:cubicBezTo>
                    <a:pt x="232" y="134"/>
                    <a:pt x="160" y="255"/>
                    <a:pt x="89" y="377"/>
                  </a:cubicBezTo>
                  <a:close/>
                  <a:moveTo>
                    <a:pt x="168" y="286"/>
                  </a:moveTo>
                  <a:cubicBezTo>
                    <a:pt x="208" y="216"/>
                    <a:pt x="249" y="147"/>
                    <a:pt x="290" y="78"/>
                  </a:cubicBezTo>
                  <a:cubicBezTo>
                    <a:pt x="299" y="147"/>
                    <a:pt x="309" y="216"/>
                    <a:pt x="318" y="286"/>
                  </a:cubicBezTo>
                  <a:cubicBezTo>
                    <a:pt x="268" y="286"/>
                    <a:pt x="218" y="286"/>
                    <a:pt x="168" y="28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D9A434A-5AE1-02CC-25D5-8DFBBB616FBB}"/>
                </a:ext>
              </a:extLst>
            </p:cNvPr>
            <p:cNvSpPr/>
            <p:nvPr/>
          </p:nvSpPr>
          <p:spPr>
            <a:xfrm>
              <a:off x="8632080" y="1555920"/>
              <a:ext cx="117000" cy="32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6" h="911">
                  <a:moveTo>
                    <a:pt x="323" y="34"/>
                  </a:moveTo>
                  <a:cubicBezTo>
                    <a:pt x="326" y="23"/>
                    <a:pt x="325" y="23"/>
                    <a:pt x="326" y="18"/>
                  </a:cubicBezTo>
                  <a:cubicBezTo>
                    <a:pt x="326" y="8"/>
                    <a:pt x="318" y="0"/>
                    <a:pt x="309" y="0"/>
                  </a:cubicBezTo>
                  <a:cubicBezTo>
                    <a:pt x="304" y="0"/>
                    <a:pt x="297" y="3"/>
                    <a:pt x="294" y="8"/>
                  </a:cubicBezTo>
                  <a:cubicBezTo>
                    <a:pt x="197" y="298"/>
                    <a:pt x="100" y="588"/>
                    <a:pt x="2" y="878"/>
                  </a:cubicBezTo>
                  <a:cubicBezTo>
                    <a:pt x="0" y="888"/>
                    <a:pt x="1" y="888"/>
                    <a:pt x="0" y="893"/>
                  </a:cubicBezTo>
                  <a:cubicBezTo>
                    <a:pt x="0" y="904"/>
                    <a:pt x="7" y="911"/>
                    <a:pt x="17" y="911"/>
                  </a:cubicBezTo>
                  <a:cubicBezTo>
                    <a:pt x="26" y="911"/>
                    <a:pt x="29" y="906"/>
                    <a:pt x="34" y="891"/>
                  </a:cubicBezTo>
                  <a:cubicBezTo>
                    <a:pt x="130" y="605"/>
                    <a:pt x="227" y="319"/>
                    <a:pt x="323" y="3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4975F0A-105B-0796-7B27-2C8AC31B425F}"/>
                </a:ext>
              </a:extLst>
            </p:cNvPr>
            <p:cNvSpPr/>
            <p:nvPr/>
          </p:nvSpPr>
          <p:spPr>
            <a:xfrm>
              <a:off x="8778600" y="1574639"/>
              <a:ext cx="143640" cy="230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0" h="641">
                  <a:moveTo>
                    <a:pt x="400" y="10"/>
                  </a:moveTo>
                  <a:cubicBezTo>
                    <a:pt x="400" y="8"/>
                    <a:pt x="400" y="0"/>
                    <a:pt x="390" y="0"/>
                  </a:cubicBezTo>
                  <a:cubicBezTo>
                    <a:pt x="376" y="0"/>
                    <a:pt x="297" y="8"/>
                    <a:pt x="283" y="10"/>
                  </a:cubicBezTo>
                  <a:cubicBezTo>
                    <a:pt x="275" y="10"/>
                    <a:pt x="271" y="16"/>
                    <a:pt x="271" y="26"/>
                  </a:cubicBezTo>
                  <a:cubicBezTo>
                    <a:pt x="271" y="36"/>
                    <a:pt x="278" y="36"/>
                    <a:pt x="292" y="36"/>
                  </a:cubicBezTo>
                  <a:cubicBezTo>
                    <a:pt x="330" y="36"/>
                    <a:pt x="333" y="44"/>
                    <a:pt x="333" y="52"/>
                  </a:cubicBezTo>
                  <a:cubicBezTo>
                    <a:pt x="332" y="58"/>
                    <a:pt x="331" y="64"/>
                    <a:pt x="330" y="70"/>
                  </a:cubicBezTo>
                  <a:cubicBezTo>
                    <a:pt x="314" y="143"/>
                    <a:pt x="297" y="216"/>
                    <a:pt x="280" y="288"/>
                  </a:cubicBezTo>
                  <a:cubicBezTo>
                    <a:pt x="266" y="254"/>
                    <a:pt x="242" y="229"/>
                    <a:pt x="204" y="229"/>
                  </a:cubicBezTo>
                  <a:cubicBezTo>
                    <a:pt x="105" y="229"/>
                    <a:pt x="0" y="364"/>
                    <a:pt x="0" y="496"/>
                  </a:cubicBezTo>
                  <a:cubicBezTo>
                    <a:pt x="0" y="582"/>
                    <a:pt x="45" y="641"/>
                    <a:pt x="113" y="641"/>
                  </a:cubicBezTo>
                  <a:cubicBezTo>
                    <a:pt x="129" y="641"/>
                    <a:pt x="170" y="639"/>
                    <a:pt x="220" y="574"/>
                  </a:cubicBezTo>
                  <a:cubicBezTo>
                    <a:pt x="227" y="613"/>
                    <a:pt x="259" y="641"/>
                    <a:pt x="297" y="641"/>
                  </a:cubicBezTo>
                  <a:cubicBezTo>
                    <a:pt x="328" y="641"/>
                    <a:pt x="347" y="621"/>
                    <a:pt x="359" y="592"/>
                  </a:cubicBezTo>
                  <a:cubicBezTo>
                    <a:pt x="373" y="558"/>
                    <a:pt x="385" y="504"/>
                    <a:pt x="385" y="501"/>
                  </a:cubicBezTo>
                  <a:cubicBezTo>
                    <a:pt x="385" y="493"/>
                    <a:pt x="378" y="493"/>
                    <a:pt x="376" y="493"/>
                  </a:cubicBezTo>
                  <a:cubicBezTo>
                    <a:pt x="366" y="493"/>
                    <a:pt x="366" y="496"/>
                    <a:pt x="364" y="509"/>
                  </a:cubicBezTo>
                  <a:cubicBezTo>
                    <a:pt x="350" y="569"/>
                    <a:pt x="335" y="621"/>
                    <a:pt x="299" y="621"/>
                  </a:cubicBezTo>
                  <a:cubicBezTo>
                    <a:pt x="278" y="621"/>
                    <a:pt x="275" y="597"/>
                    <a:pt x="275" y="579"/>
                  </a:cubicBezTo>
                  <a:cubicBezTo>
                    <a:pt x="275" y="558"/>
                    <a:pt x="275" y="551"/>
                    <a:pt x="280" y="535"/>
                  </a:cubicBezTo>
                  <a:cubicBezTo>
                    <a:pt x="320" y="360"/>
                    <a:pt x="360" y="185"/>
                    <a:pt x="400" y="10"/>
                  </a:cubicBezTo>
                  <a:close/>
                  <a:moveTo>
                    <a:pt x="225" y="525"/>
                  </a:moveTo>
                  <a:cubicBezTo>
                    <a:pt x="220" y="540"/>
                    <a:pt x="220" y="543"/>
                    <a:pt x="208" y="558"/>
                  </a:cubicBezTo>
                  <a:cubicBezTo>
                    <a:pt x="172" y="608"/>
                    <a:pt x="136" y="621"/>
                    <a:pt x="113" y="621"/>
                  </a:cubicBezTo>
                  <a:cubicBezTo>
                    <a:pt x="72" y="621"/>
                    <a:pt x="60" y="571"/>
                    <a:pt x="60" y="535"/>
                  </a:cubicBezTo>
                  <a:cubicBezTo>
                    <a:pt x="60" y="491"/>
                    <a:pt x="86" y="379"/>
                    <a:pt x="105" y="338"/>
                  </a:cubicBezTo>
                  <a:cubicBezTo>
                    <a:pt x="132" y="283"/>
                    <a:pt x="170" y="249"/>
                    <a:pt x="204" y="249"/>
                  </a:cubicBezTo>
                  <a:cubicBezTo>
                    <a:pt x="259" y="249"/>
                    <a:pt x="271" y="325"/>
                    <a:pt x="271" y="330"/>
                  </a:cubicBezTo>
                  <a:cubicBezTo>
                    <a:pt x="271" y="335"/>
                    <a:pt x="268" y="340"/>
                    <a:pt x="268" y="345"/>
                  </a:cubicBezTo>
                  <a:cubicBezTo>
                    <a:pt x="254" y="405"/>
                    <a:pt x="239" y="465"/>
                    <a:pt x="225" y="52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D1103E-F99C-4618-E4F4-36F634DE32B2}"/>
                </a:ext>
              </a:extLst>
            </p:cNvPr>
            <p:cNvSpPr/>
            <p:nvPr/>
          </p:nvSpPr>
          <p:spPr>
            <a:xfrm>
              <a:off x="8914680" y="1656720"/>
              <a:ext cx="157320" cy="2080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8" h="579">
                  <a:moveTo>
                    <a:pt x="65" y="514"/>
                  </a:moveTo>
                  <a:cubicBezTo>
                    <a:pt x="57" y="545"/>
                    <a:pt x="55" y="553"/>
                    <a:pt x="19" y="553"/>
                  </a:cubicBezTo>
                  <a:cubicBezTo>
                    <a:pt x="7" y="553"/>
                    <a:pt x="0" y="553"/>
                    <a:pt x="0" y="569"/>
                  </a:cubicBezTo>
                  <a:cubicBezTo>
                    <a:pt x="0" y="576"/>
                    <a:pt x="2" y="579"/>
                    <a:pt x="10" y="579"/>
                  </a:cubicBezTo>
                  <a:cubicBezTo>
                    <a:pt x="34" y="579"/>
                    <a:pt x="57" y="576"/>
                    <a:pt x="81" y="576"/>
                  </a:cubicBezTo>
                  <a:cubicBezTo>
                    <a:pt x="108" y="576"/>
                    <a:pt x="136" y="579"/>
                    <a:pt x="163" y="579"/>
                  </a:cubicBezTo>
                  <a:cubicBezTo>
                    <a:pt x="168" y="579"/>
                    <a:pt x="180" y="579"/>
                    <a:pt x="180" y="561"/>
                  </a:cubicBezTo>
                  <a:cubicBezTo>
                    <a:pt x="180" y="553"/>
                    <a:pt x="170" y="553"/>
                    <a:pt x="158" y="553"/>
                  </a:cubicBezTo>
                  <a:cubicBezTo>
                    <a:pt x="117" y="553"/>
                    <a:pt x="117" y="545"/>
                    <a:pt x="117" y="538"/>
                  </a:cubicBezTo>
                  <a:cubicBezTo>
                    <a:pt x="117" y="527"/>
                    <a:pt x="153" y="377"/>
                    <a:pt x="158" y="356"/>
                  </a:cubicBezTo>
                  <a:cubicBezTo>
                    <a:pt x="170" y="382"/>
                    <a:pt x="192" y="413"/>
                    <a:pt x="235" y="413"/>
                  </a:cubicBezTo>
                  <a:cubicBezTo>
                    <a:pt x="333" y="413"/>
                    <a:pt x="438" y="280"/>
                    <a:pt x="438" y="145"/>
                  </a:cubicBezTo>
                  <a:cubicBezTo>
                    <a:pt x="438" y="60"/>
                    <a:pt x="390" y="0"/>
                    <a:pt x="326" y="0"/>
                  </a:cubicBezTo>
                  <a:cubicBezTo>
                    <a:pt x="285" y="0"/>
                    <a:pt x="244" y="34"/>
                    <a:pt x="215" y="68"/>
                  </a:cubicBezTo>
                  <a:cubicBezTo>
                    <a:pt x="208" y="21"/>
                    <a:pt x="172" y="0"/>
                    <a:pt x="141" y="0"/>
                  </a:cubicBezTo>
                  <a:cubicBezTo>
                    <a:pt x="101" y="0"/>
                    <a:pt x="86" y="36"/>
                    <a:pt x="79" y="52"/>
                  </a:cubicBezTo>
                  <a:cubicBezTo>
                    <a:pt x="62" y="83"/>
                    <a:pt x="53" y="138"/>
                    <a:pt x="53" y="140"/>
                  </a:cubicBezTo>
                  <a:cubicBezTo>
                    <a:pt x="53" y="151"/>
                    <a:pt x="60" y="151"/>
                    <a:pt x="62" y="151"/>
                  </a:cubicBezTo>
                  <a:cubicBezTo>
                    <a:pt x="69" y="151"/>
                    <a:pt x="72" y="148"/>
                    <a:pt x="77" y="130"/>
                  </a:cubicBezTo>
                  <a:cubicBezTo>
                    <a:pt x="91" y="65"/>
                    <a:pt x="108" y="21"/>
                    <a:pt x="139" y="21"/>
                  </a:cubicBezTo>
                  <a:cubicBezTo>
                    <a:pt x="153" y="21"/>
                    <a:pt x="163" y="29"/>
                    <a:pt x="163" y="62"/>
                  </a:cubicBezTo>
                  <a:cubicBezTo>
                    <a:pt x="163" y="83"/>
                    <a:pt x="160" y="93"/>
                    <a:pt x="158" y="109"/>
                  </a:cubicBezTo>
                  <a:cubicBezTo>
                    <a:pt x="127" y="244"/>
                    <a:pt x="96" y="379"/>
                    <a:pt x="65" y="514"/>
                  </a:cubicBezTo>
                  <a:close/>
                  <a:moveTo>
                    <a:pt x="213" y="119"/>
                  </a:moveTo>
                  <a:cubicBezTo>
                    <a:pt x="218" y="93"/>
                    <a:pt x="239" y="68"/>
                    <a:pt x="256" y="55"/>
                  </a:cubicBezTo>
                  <a:cubicBezTo>
                    <a:pt x="285" y="26"/>
                    <a:pt x="309" y="21"/>
                    <a:pt x="323" y="21"/>
                  </a:cubicBezTo>
                  <a:cubicBezTo>
                    <a:pt x="357" y="21"/>
                    <a:pt x="378" y="52"/>
                    <a:pt x="378" y="106"/>
                  </a:cubicBezTo>
                  <a:cubicBezTo>
                    <a:pt x="378" y="161"/>
                    <a:pt x="350" y="265"/>
                    <a:pt x="335" y="299"/>
                  </a:cubicBezTo>
                  <a:cubicBezTo>
                    <a:pt x="306" y="364"/>
                    <a:pt x="266" y="392"/>
                    <a:pt x="235" y="392"/>
                  </a:cubicBezTo>
                  <a:cubicBezTo>
                    <a:pt x="180" y="392"/>
                    <a:pt x="168" y="317"/>
                    <a:pt x="168" y="312"/>
                  </a:cubicBezTo>
                  <a:cubicBezTo>
                    <a:pt x="168" y="307"/>
                    <a:pt x="168" y="309"/>
                    <a:pt x="170" y="299"/>
                  </a:cubicBezTo>
                  <a:cubicBezTo>
                    <a:pt x="184" y="239"/>
                    <a:pt x="199" y="179"/>
                    <a:pt x="213" y="11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5E8AB0C-D572-572D-96C2-F3E1867F2984}"/>
                </a:ext>
              </a:extLst>
            </p:cNvPr>
            <p:cNvSpPr/>
            <p:nvPr/>
          </p:nvSpPr>
          <p:spPr>
            <a:xfrm>
              <a:off x="9085320" y="1696320"/>
              <a:ext cx="158400" cy="15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1" h="431">
                  <a:moveTo>
                    <a:pt x="261" y="44"/>
                  </a:moveTo>
                  <a:cubicBezTo>
                    <a:pt x="266" y="26"/>
                    <a:pt x="266" y="23"/>
                    <a:pt x="280" y="23"/>
                  </a:cubicBezTo>
                  <a:cubicBezTo>
                    <a:pt x="283" y="23"/>
                    <a:pt x="304" y="23"/>
                    <a:pt x="316" y="23"/>
                  </a:cubicBezTo>
                  <a:cubicBezTo>
                    <a:pt x="352" y="23"/>
                    <a:pt x="366" y="23"/>
                    <a:pt x="381" y="29"/>
                  </a:cubicBezTo>
                  <a:cubicBezTo>
                    <a:pt x="407" y="36"/>
                    <a:pt x="409" y="55"/>
                    <a:pt x="409" y="78"/>
                  </a:cubicBezTo>
                  <a:cubicBezTo>
                    <a:pt x="409" y="88"/>
                    <a:pt x="409" y="96"/>
                    <a:pt x="405" y="130"/>
                  </a:cubicBezTo>
                  <a:cubicBezTo>
                    <a:pt x="404" y="132"/>
                    <a:pt x="403" y="135"/>
                    <a:pt x="402" y="138"/>
                  </a:cubicBezTo>
                  <a:cubicBezTo>
                    <a:pt x="402" y="143"/>
                    <a:pt x="407" y="145"/>
                    <a:pt x="414" y="145"/>
                  </a:cubicBezTo>
                  <a:cubicBezTo>
                    <a:pt x="421" y="145"/>
                    <a:pt x="424" y="140"/>
                    <a:pt x="424" y="130"/>
                  </a:cubicBezTo>
                  <a:cubicBezTo>
                    <a:pt x="429" y="89"/>
                    <a:pt x="435" y="48"/>
                    <a:pt x="441" y="8"/>
                  </a:cubicBezTo>
                  <a:cubicBezTo>
                    <a:pt x="441" y="0"/>
                    <a:pt x="433" y="0"/>
                    <a:pt x="424" y="0"/>
                  </a:cubicBezTo>
                  <a:cubicBezTo>
                    <a:pt x="302" y="0"/>
                    <a:pt x="181" y="0"/>
                    <a:pt x="60" y="0"/>
                  </a:cubicBezTo>
                  <a:cubicBezTo>
                    <a:pt x="45" y="0"/>
                    <a:pt x="45" y="0"/>
                    <a:pt x="41" y="13"/>
                  </a:cubicBezTo>
                  <a:cubicBezTo>
                    <a:pt x="28" y="51"/>
                    <a:pt x="15" y="89"/>
                    <a:pt x="2" y="127"/>
                  </a:cubicBezTo>
                  <a:cubicBezTo>
                    <a:pt x="2" y="131"/>
                    <a:pt x="0" y="135"/>
                    <a:pt x="0" y="138"/>
                  </a:cubicBezTo>
                  <a:cubicBezTo>
                    <a:pt x="0" y="140"/>
                    <a:pt x="2" y="145"/>
                    <a:pt x="10" y="145"/>
                  </a:cubicBezTo>
                  <a:cubicBezTo>
                    <a:pt x="19" y="145"/>
                    <a:pt x="19" y="143"/>
                    <a:pt x="24" y="130"/>
                  </a:cubicBezTo>
                  <a:cubicBezTo>
                    <a:pt x="57" y="29"/>
                    <a:pt x="77" y="23"/>
                    <a:pt x="165" y="23"/>
                  </a:cubicBezTo>
                  <a:cubicBezTo>
                    <a:pt x="174" y="23"/>
                    <a:pt x="183" y="23"/>
                    <a:pt x="192" y="23"/>
                  </a:cubicBezTo>
                  <a:cubicBezTo>
                    <a:pt x="208" y="23"/>
                    <a:pt x="208" y="23"/>
                    <a:pt x="208" y="29"/>
                  </a:cubicBezTo>
                  <a:cubicBezTo>
                    <a:pt x="207" y="33"/>
                    <a:pt x="208" y="34"/>
                    <a:pt x="206" y="42"/>
                  </a:cubicBezTo>
                  <a:cubicBezTo>
                    <a:pt x="180" y="154"/>
                    <a:pt x="155" y="267"/>
                    <a:pt x="129" y="379"/>
                  </a:cubicBezTo>
                  <a:cubicBezTo>
                    <a:pt x="124" y="403"/>
                    <a:pt x="122" y="408"/>
                    <a:pt x="60" y="408"/>
                  </a:cubicBezTo>
                  <a:cubicBezTo>
                    <a:pt x="38" y="408"/>
                    <a:pt x="34" y="408"/>
                    <a:pt x="34" y="423"/>
                  </a:cubicBezTo>
                  <a:cubicBezTo>
                    <a:pt x="37" y="426"/>
                    <a:pt x="34" y="431"/>
                    <a:pt x="43" y="431"/>
                  </a:cubicBezTo>
                  <a:cubicBezTo>
                    <a:pt x="60" y="431"/>
                    <a:pt x="77" y="428"/>
                    <a:pt x="93" y="428"/>
                  </a:cubicBezTo>
                  <a:cubicBezTo>
                    <a:pt x="110" y="428"/>
                    <a:pt x="128" y="428"/>
                    <a:pt x="144" y="428"/>
                  </a:cubicBezTo>
                  <a:cubicBezTo>
                    <a:pt x="159" y="428"/>
                    <a:pt x="182" y="428"/>
                    <a:pt x="199" y="428"/>
                  </a:cubicBezTo>
                  <a:cubicBezTo>
                    <a:pt x="213" y="428"/>
                    <a:pt x="232" y="431"/>
                    <a:pt x="247" y="431"/>
                  </a:cubicBezTo>
                  <a:cubicBezTo>
                    <a:pt x="251" y="431"/>
                    <a:pt x="261" y="431"/>
                    <a:pt x="261" y="418"/>
                  </a:cubicBezTo>
                  <a:cubicBezTo>
                    <a:pt x="261" y="408"/>
                    <a:pt x="254" y="408"/>
                    <a:pt x="237" y="408"/>
                  </a:cubicBezTo>
                  <a:cubicBezTo>
                    <a:pt x="225" y="408"/>
                    <a:pt x="213" y="408"/>
                    <a:pt x="204" y="408"/>
                  </a:cubicBezTo>
                  <a:cubicBezTo>
                    <a:pt x="182" y="405"/>
                    <a:pt x="182" y="403"/>
                    <a:pt x="182" y="395"/>
                  </a:cubicBezTo>
                  <a:cubicBezTo>
                    <a:pt x="182" y="390"/>
                    <a:pt x="182" y="390"/>
                    <a:pt x="184" y="379"/>
                  </a:cubicBezTo>
                  <a:cubicBezTo>
                    <a:pt x="210" y="267"/>
                    <a:pt x="235" y="156"/>
                    <a:pt x="261" y="4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1EB62CA-E50E-F86B-C34D-684C6B01A995}"/>
                </a:ext>
              </a:extLst>
            </p:cNvPr>
            <p:cNvSpPr/>
            <p:nvPr/>
          </p:nvSpPr>
          <p:spPr>
            <a:xfrm>
              <a:off x="7835040" y="1935360"/>
              <a:ext cx="1432080" cy="12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79" h="36">
                  <a:moveTo>
                    <a:pt x="0" y="0"/>
                  </a:moveTo>
                  <a:cubicBezTo>
                    <a:pt x="1326" y="0"/>
                    <a:pt x="2653" y="0"/>
                    <a:pt x="3979" y="0"/>
                  </a:cubicBezTo>
                  <a:cubicBezTo>
                    <a:pt x="3979" y="12"/>
                    <a:pt x="3979" y="24"/>
                    <a:pt x="3979" y="36"/>
                  </a:cubicBezTo>
                  <a:cubicBezTo>
                    <a:pt x="2653" y="36"/>
                    <a:pt x="1326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76AC5F1-B6BE-63C7-E2E8-446DD79F3C06}"/>
                </a:ext>
              </a:extLst>
            </p:cNvPr>
            <p:cNvSpPr/>
            <p:nvPr/>
          </p:nvSpPr>
          <p:spPr>
            <a:xfrm>
              <a:off x="7903799" y="2021400"/>
              <a:ext cx="144360" cy="23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2" h="644">
                  <a:moveTo>
                    <a:pt x="402" y="10"/>
                  </a:moveTo>
                  <a:cubicBezTo>
                    <a:pt x="398" y="7"/>
                    <a:pt x="402" y="0"/>
                    <a:pt x="390" y="0"/>
                  </a:cubicBezTo>
                  <a:cubicBezTo>
                    <a:pt x="378" y="0"/>
                    <a:pt x="297" y="8"/>
                    <a:pt x="283" y="10"/>
                  </a:cubicBezTo>
                  <a:cubicBezTo>
                    <a:pt x="278" y="10"/>
                    <a:pt x="273" y="16"/>
                    <a:pt x="273" y="29"/>
                  </a:cubicBezTo>
                  <a:cubicBezTo>
                    <a:pt x="273" y="39"/>
                    <a:pt x="280" y="39"/>
                    <a:pt x="292" y="39"/>
                  </a:cubicBezTo>
                  <a:cubicBezTo>
                    <a:pt x="333" y="39"/>
                    <a:pt x="335" y="44"/>
                    <a:pt x="335" y="55"/>
                  </a:cubicBezTo>
                  <a:cubicBezTo>
                    <a:pt x="334" y="61"/>
                    <a:pt x="334" y="67"/>
                    <a:pt x="333" y="73"/>
                  </a:cubicBezTo>
                  <a:cubicBezTo>
                    <a:pt x="315" y="145"/>
                    <a:pt x="298" y="216"/>
                    <a:pt x="280" y="288"/>
                  </a:cubicBezTo>
                  <a:cubicBezTo>
                    <a:pt x="266" y="254"/>
                    <a:pt x="242" y="229"/>
                    <a:pt x="204" y="229"/>
                  </a:cubicBezTo>
                  <a:cubicBezTo>
                    <a:pt x="105" y="229"/>
                    <a:pt x="0" y="364"/>
                    <a:pt x="0" y="496"/>
                  </a:cubicBezTo>
                  <a:cubicBezTo>
                    <a:pt x="0" y="582"/>
                    <a:pt x="48" y="644"/>
                    <a:pt x="113" y="644"/>
                  </a:cubicBezTo>
                  <a:cubicBezTo>
                    <a:pt x="129" y="644"/>
                    <a:pt x="172" y="639"/>
                    <a:pt x="223" y="574"/>
                  </a:cubicBezTo>
                  <a:cubicBezTo>
                    <a:pt x="230" y="613"/>
                    <a:pt x="259" y="644"/>
                    <a:pt x="299" y="644"/>
                  </a:cubicBezTo>
                  <a:cubicBezTo>
                    <a:pt x="328" y="644"/>
                    <a:pt x="347" y="621"/>
                    <a:pt x="362" y="592"/>
                  </a:cubicBezTo>
                  <a:cubicBezTo>
                    <a:pt x="376" y="561"/>
                    <a:pt x="385" y="504"/>
                    <a:pt x="385" y="501"/>
                  </a:cubicBezTo>
                  <a:cubicBezTo>
                    <a:pt x="385" y="493"/>
                    <a:pt x="378" y="493"/>
                    <a:pt x="376" y="493"/>
                  </a:cubicBezTo>
                  <a:cubicBezTo>
                    <a:pt x="369" y="493"/>
                    <a:pt x="366" y="496"/>
                    <a:pt x="364" y="509"/>
                  </a:cubicBezTo>
                  <a:cubicBezTo>
                    <a:pt x="350" y="569"/>
                    <a:pt x="335" y="623"/>
                    <a:pt x="302" y="623"/>
                  </a:cubicBezTo>
                  <a:cubicBezTo>
                    <a:pt x="278" y="623"/>
                    <a:pt x="275" y="600"/>
                    <a:pt x="275" y="582"/>
                  </a:cubicBezTo>
                  <a:cubicBezTo>
                    <a:pt x="275" y="558"/>
                    <a:pt x="278" y="553"/>
                    <a:pt x="280" y="538"/>
                  </a:cubicBezTo>
                  <a:cubicBezTo>
                    <a:pt x="321" y="362"/>
                    <a:pt x="362" y="186"/>
                    <a:pt x="402" y="10"/>
                  </a:cubicBezTo>
                  <a:close/>
                  <a:moveTo>
                    <a:pt x="227" y="525"/>
                  </a:moveTo>
                  <a:cubicBezTo>
                    <a:pt x="223" y="540"/>
                    <a:pt x="223" y="543"/>
                    <a:pt x="211" y="558"/>
                  </a:cubicBezTo>
                  <a:cubicBezTo>
                    <a:pt x="172" y="608"/>
                    <a:pt x="139" y="623"/>
                    <a:pt x="115" y="623"/>
                  </a:cubicBezTo>
                  <a:cubicBezTo>
                    <a:pt x="72" y="623"/>
                    <a:pt x="60" y="571"/>
                    <a:pt x="60" y="538"/>
                  </a:cubicBezTo>
                  <a:cubicBezTo>
                    <a:pt x="60" y="491"/>
                    <a:pt x="89" y="379"/>
                    <a:pt x="108" y="338"/>
                  </a:cubicBezTo>
                  <a:cubicBezTo>
                    <a:pt x="134" y="283"/>
                    <a:pt x="170" y="249"/>
                    <a:pt x="204" y="249"/>
                  </a:cubicBezTo>
                  <a:cubicBezTo>
                    <a:pt x="259" y="249"/>
                    <a:pt x="271" y="325"/>
                    <a:pt x="271" y="330"/>
                  </a:cubicBezTo>
                  <a:cubicBezTo>
                    <a:pt x="271" y="335"/>
                    <a:pt x="271" y="340"/>
                    <a:pt x="268" y="345"/>
                  </a:cubicBezTo>
                  <a:cubicBezTo>
                    <a:pt x="255" y="405"/>
                    <a:pt x="241" y="465"/>
                    <a:pt x="227" y="52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40EEDCD-D1FE-9CF5-9556-159AFC423B16}"/>
                </a:ext>
              </a:extLst>
            </p:cNvPr>
            <p:cNvSpPr/>
            <p:nvPr/>
          </p:nvSpPr>
          <p:spPr>
            <a:xfrm>
              <a:off x="8061480" y="2025360"/>
              <a:ext cx="254880" cy="223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9" h="623">
                  <a:moveTo>
                    <a:pt x="603" y="96"/>
                  </a:moveTo>
                  <a:cubicBezTo>
                    <a:pt x="611" y="60"/>
                    <a:pt x="627" y="31"/>
                    <a:pt x="694" y="29"/>
                  </a:cubicBezTo>
                  <a:cubicBezTo>
                    <a:pt x="699" y="29"/>
                    <a:pt x="709" y="26"/>
                    <a:pt x="709" y="10"/>
                  </a:cubicBezTo>
                  <a:cubicBezTo>
                    <a:pt x="709" y="8"/>
                    <a:pt x="709" y="0"/>
                    <a:pt x="697" y="0"/>
                  </a:cubicBezTo>
                  <a:cubicBezTo>
                    <a:pt x="670" y="0"/>
                    <a:pt x="639" y="3"/>
                    <a:pt x="613" y="3"/>
                  </a:cubicBezTo>
                  <a:cubicBezTo>
                    <a:pt x="584" y="3"/>
                    <a:pt x="555" y="0"/>
                    <a:pt x="527" y="0"/>
                  </a:cubicBezTo>
                  <a:cubicBezTo>
                    <a:pt x="522" y="0"/>
                    <a:pt x="512" y="0"/>
                    <a:pt x="512" y="18"/>
                  </a:cubicBezTo>
                  <a:cubicBezTo>
                    <a:pt x="512" y="29"/>
                    <a:pt x="520" y="29"/>
                    <a:pt x="527" y="29"/>
                  </a:cubicBezTo>
                  <a:cubicBezTo>
                    <a:pt x="575" y="29"/>
                    <a:pt x="584" y="47"/>
                    <a:pt x="584" y="68"/>
                  </a:cubicBezTo>
                  <a:cubicBezTo>
                    <a:pt x="584" y="70"/>
                    <a:pt x="582" y="86"/>
                    <a:pt x="582" y="88"/>
                  </a:cubicBezTo>
                  <a:cubicBezTo>
                    <a:pt x="550" y="223"/>
                    <a:pt x="518" y="358"/>
                    <a:pt x="486" y="493"/>
                  </a:cubicBezTo>
                  <a:cubicBezTo>
                    <a:pt x="425" y="335"/>
                    <a:pt x="363" y="177"/>
                    <a:pt x="302" y="18"/>
                  </a:cubicBezTo>
                  <a:cubicBezTo>
                    <a:pt x="294" y="0"/>
                    <a:pt x="294" y="0"/>
                    <a:pt x="273" y="0"/>
                  </a:cubicBezTo>
                  <a:cubicBezTo>
                    <a:pt x="235" y="0"/>
                    <a:pt x="198" y="0"/>
                    <a:pt x="160" y="0"/>
                  </a:cubicBezTo>
                  <a:cubicBezTo>
                    <a:pt x="144" y="0"/>
                    <a:pt x="136" y="0"/>
                    <a:pt x="136" y="18"/>
                  </a:cubicBezTo>
                  <a:cubicBezTo>
                    <a:pt x="136" y="29"/>
                    <a:pt x="144" y="29"/>
                    <a:pt x="160" y="29"/>
                  </a:cubicBezTo>
                  <a:cubicBezTo>
                    <a:pt x="165" y="29"/>
                    <a:pt x="218" y="29"/>
                    <a:pt x="218" y="36"/>
                  </a:cubicBezTo>
                  <a:cubicBezTo>
                    <a:pt x="180" y="199"/>
                    <a:pt x="143" y="362"/>
                    <a:pt x="105" y="525"/>
                  </a:cubicBezTo>
                  <a:cubicBezTo>
                    <a:pt x="96" y="561"/>
                    <a:pt x="81" y="592"/>
                    <a:pt x="14" y="595"/>
                  </a:cubicBezTo>
                  <a:cubicBezTo>
                    <a:pt x="10" y="595"/>
                    <a:pt x="0" y="595"/>
                    <a:pt x="0" y="613"/>
                  </a:cubicBezTo>
                  <a:cubicBezTo>
                    <a:pt x="0" y="618"/>
                    <a:pt x="5" y="623"/>
                    <a:pt x="12" y="623"/>
                  </a:cubicBezTo>
                  <a:cubicBezTo>
                    <a:pt x="38" y="623"/>
                    <a:pt x="67" y="621"/>
                    <a:pt x="96" y="621"/>
                  </a:cubicBezTo>
                  <a:cubicBezTo>
                    <a:pt x="124" y="621"/>
                    <a:pt x="153" y="623"/>
                    <a:pt x="182" y="623"/>
                  </a:cubicBezTo>
                  <a:cubicBezTo>
                    <a:pt x="187" y="623"/>
                    <a:pt x="196" y="623"/>
                    <a:pt x="196" y="605"/>
                  </a:cubicBezTo>
                  <a:cubicBezTo>
                    <a:pt x="196" y="595"/>
                    <a:pt x="189" y="595"/>
                    <a:pt x="180" y="595"/>
                  </a:cubicBezTo>
                  <a:cubicBezTo>
                    <a:pt x="132" y="592"/>
                    <a:pt x="124" y="571"/>
                    <a:pt x="124" y="553"/>
                  </a:cubicBezTo>
                  <a:cubicBezTo>
                    <a:pt x="124" y="548"/>
                    <a:pt x="124" y="543"/>
                    <a:pt x="127" y="532"/>
                  </a:cubicBezTo>
                  <a:cubicBezTo>
                    <a:pt x="164" y="372"/>
                    <a:pt x="202" y="212"/>
                    <a:pt x="239" y="52"/>
                  </a:cubicBezTo>
                  <a:cubicBezTo>
                    <a:pt x="242" y="57"/>
                    <a:pt x="242" y="60"/>
                    <a:pt x="247" y="68"/>
                  </a:cubicBezTo>
                  <a:cubicBezTo>
                    <a:pt x="316" y="247"/>
                    <a:pt x="385" y="426"/>
                    <a:pt x="455" y="605"/>
                  </a:cubicBezTo>
                  <a:cubicBezTo>
                    <a:pt x="462" y="621"/>
                    <a:pt x="464" y="623"/>
                    <a:pt x="472" y="623"/>
                  </a:cubicBezTo>
                  <a:cubicBezTo>
                    <a:pt x="481" y="623"/>
                    <a:pt x="481" y="621"/>
                    <a:pt x="486" y="602"/>
                  </a:cubicBezTo>
                  <a:cubicBezTo>
                    <a:pt x="525" y="434"/>
                    <a:pt x="564" y="265"/>
                    <a:pt x="603" y="9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C2E6642-EE55-78DF-469D-B08378868620}"/>
                </a:ext>
              </a:extLst>
            </p:cNvPr>
            <p:cNvSpPr/>
            <p:nvPr/>
          </p:nvSpPr>
          <p:spPr>
            <a:xfrm>
              <a:off x="8292600" y="2197080"/>
              <a:ext cx="118440" cy="14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0" h="405">
                  <a:moveTo>
                    <a:pt x="45" y="358"/>
                  </a:moveTo>
                  <a:cubicBezTo>
                    <a:pt x="41" y="377"/>
                    <a:pt x="41" y="382"/>
                    <a:pt x="17" y="382"/>
                  </a:cubicBezTo>
                  <a:cubicBezTo>
                    <a:pt x="10" y="382"/>
                    <a:pt x="0" y="382"/>
                    <a:pt x="0" y="395"/>
                  </a:cubicBezTo>
                  <a:cubicBezTo>
                    <a:pt x="0" y="403"/>
                    <a:pt x="7" y="405"/>
                    <a:pt x="10" y="405"/>
                  </a:cubicBezTo>
                  <a:cubicBezTo>
                    <a:pt x="24" y="405"/>
                    <a:pt x="43" y="403"/>
                    <a:pt x="60" y="403"/>
                  </a:cubicBezTo>
                  <a:cubicBezTo>
                    <a:pt x="79" y="403"/>
                    <a:pt x="103" y="405"/>
                    <a:pt x="122" y="405"/>
                  </a:cubicBezTo>
                  <a:cubicBezTo>
                    <a:pt x="127" y="405"/>
                    <a:pt x="134" y="403"/>
                    <a:pt x="134" y="392"/>
                  </a:cubicBezTo>
                  <a:cubicBezTo>
                    <a:pt x="134" y="382"/>
                    <a:pt x="124" y="382"/>
                    <a:pt x="117" y="382"/>
                  </a:cubicBezTo>
                  <a:cubicBezTo>
                    <a:pt x="105" y="382"/>
                    <a:pt x="89" y="382"/>
                    <a:pt x="89" y="374"/>
                  </a:cubicBezTo>
                  <a:cubicBezTo>
                    <a:pt x="89" y="371"/>
                    <a:pt x="93" y="356"/>
                    <a:pt x="96" y="345"/>
                  </a:cubicBezTo>
                  <a:cubicBezTo>
                    <a:pt x="103" y="312"/>
                    <a:pt x="110" y="278"/>
                    <a:pt x="117" y="249"/>
                  </a:cubicBezTo>
                  <a:cubicBezTo>
                    <a:pt x="124" y="262"/>
                    <a:pt x="144" y="288"/>
                    <a:pt x="177" y="288"/>
                  </a:cubicBezTo>
                  <a:cubicBezTo>
                    <a:pt x="249" y="288"/>
                    <a:pt x="330" y="203"/>
                    <a:pt x="330" y="106"/>
                  </a:cubicBezTo>
                  <a:cubicBezTo>
                    <a:pt x="330" y="31"/>
                    <a:pt x="283" y="0"/>
                    <a:pt x="242" y="0"/>
                  </a:cubicBezTo>
                  <a:cubicBezTo>
                    <a:pt x="204" y="0"/>
                    <a:pt x="172" y="26"/>
                    <a:pt x="158" y="44"/>
                  </a:cubicBezTo>
                  <a:cubicBezTo>
                    <a:pt x="148" y="8"/>
                    <a:pt x="115" y="0"/>
                    <a:pt x="96" y="0"/>
                  </a:cubicBezTo>
                  <a:cubicBezTo>
                    <a:pt x="74" y="0"/>
                    <a:pt x="60" y="16"/>
                    <a:pt x="50" y="34"/>
                  </a:cubicBezTo>
                  <a:cubicBezTo>
                    <a:pt x="38" y="55"/>
                    <a:pt x="29" y="93"/>
                    <a:pt x="29" y="99"/>
                  </a:cubicBezTo>
                  <a:cubicBezTo>
                    <a:pt x="29" y="106"/>
                    <a:pt x="35" y="104"/>
                    <a:pt x="38" y="106"/>
                  </a:cubicBezTo>
                  <a:cubicBezTo>
                    <a:pt x="48" y="106"/>
                    <a:pt x="48" y="104"/>
                    <a:pt x="53" y="86"/>
                  </a:cubicBezTo>
                  <a:cubicBezTo>
                    <a:pt x="60" y="49"/>
                    <a:pt x="72" y="18"/>
                    <a:pt x="96" y="18"/>
                  </a:cubicBezTo>
                  <a:cubicBezTo>
                    <a:pt x="110" y="18"/>
                    <a:pt x="115" y="31"/>
                    <a:pt x="115" y="49"/>
                  </a:cubicBezTo>
                  <a:cubicBezTo>
                    <a:pt x="115" y="57"/>
                    <a:pt x="113" y="65"/>
                    <a:pt x="113" y="68"/>
                  </a:cubicBezTo>
                  <a:cubicBezTo>
                    <a:pt x="90" y="164"/>
                    <a:pt x="68" y="261"/>
                    <a:pt x="45" y="358"/>
                  </a:cubicBezTo>
                  <a:close/>
                  <a:moveTo>
                    <a:pt x="156" y="75"/>
                  </a:moveTo>
                  <a:cubicBezTo>
                    <a:pt x="192" y="29"/>
                    <a:pt x="220" y="18"/>
                    <a:pt x="239" y="18"/>
                  </a:cubicBezTo>
                  <a:cubicBezTo>
                    <a:pt x="263" y="18"/>
                    <a:pt x="283" y="36"/>
                    <a:pt x="283" y="81"/>
                  </a:cubicBezTo>
                  <a:cubicBezTo>
                    <a:pt x="283" y="106"/>
                    <a:pt x="268" y="171"/>
                    <a:pt x="251" y="208"/>
                  </a:cubicBezTo>
                  <a:cubicBezTo>
                    <a:pt x="237" y="239"/>
                    <a:pt x="208" y="270"/>
                    <a:pt x="177" y="270"/>
                  </a:cubicBezTo>
                  <a:cubicBezTo>
                    <a:pt x="136" y="270"/>
                    <a:pt x="124" y="221"/>
                    <a:pt x="124" y="216"/>
                  </a:cubicBezTo>
                  <a:cubicBezTo>
                    <a:pt x="124" y="213"/>
                    <a:pt x="127" y="208"/>
                    <a:pt x="127" y="205"/>
                  </a:cubicBezTo>
                  <a:cubicBezTo>
                    <a:pt x="136" y="162"/>
                    <a:pt x="146" y="119"/>
                    <a:pt x="156" y="7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F531310-AEC6-9F40-0A43-FA75563F1877}"/>
                </a:ext>
              </a:extLst>
            </p:cNvPr>
            <p:cNvSpPr/>
            <p:nvPr/>
          </p:nvSpPr>
          <p:spPr>
            <a:xfrm>
              <a:off x="8417520" y="2197080"/>
              <a:ext cx="117720" cy="14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8" h="405">
                  <a:moveTo>
                    <a:pt x="45" y="358"/>
                  </a:moveTo>
                  <a:cubicBezTo>
                    <a:pt x="41" y="377"/>
                    <a:pt x="41" y="382"/>
                    <a:pt x="17" y="382"/>
                  </a:cubicBezTo>
                  <a:cubicBezTo>
                    <a:pt x="10" y="382"/>
                    <a:pt x="0" y="382"/>
                    <a:pt x="0" y="395"/>
                  </a:cubicBezTo>
                  <a:cubicBezTo>
                    <a:pt x="0" y="403"/>
                    <a:pt x="5" y="405"/>
                    <a:pt x="10" y="405"/>
                  </a:cubicBezTo>
                  <a:cubicBezTo>
                    <a:pt x="24" y="405"/>
                    <a:pt x="43" y="403"/>
                    <a:pt x="60" y="403"/>
                  </a:cubicBezTo>
                  <a:cubicBezTo>
                    <a:pt x="79" y="403"/>
                    <a:pt x="101" y="405"/>
                    <a:pt x="122" y="405"/>
                  </a:cubicBezTo>
                  <a:cubicBezTo>
                    <a:pt x="127" y="405"/>
                    <a:pt x="134" y="403"/>
                    <a:pt x="134" y="392"/>
                  </a:cubicBezTo>
                  <a:cubicBezTo>
                    <a:pt x="134" y="382"/>
                    <a:pt x="124" y="382"/>
                    <a:pt x="117" y="382"/>
                  </a:cubicBezTo>
                  <a:cubicBezTo>
                    <a:pt x="105" y="382"/>
                    <a:pt x="89" y="382"/>
                    <a:pt x="89" y="374"/>
                  </a:cubicBezTo>
                  <a:cubicBezTo>
                    <a:pt x="89" y="371"/>
                    <a:pt x="93" y="356"/>
                    <a:pt x="96" y="345"/>
                  </a:cubicBezTo>
                  <a:cubicBezTo>
                    <a:pt x="103" y="312"/>
                    <a:pt x="110" y="278"/>
                    <a:pt x="117" y="249"/>
                  </a:cubicBezTo>
                  <a:cubicBezTo>
                    <a:pt x="124" y="262"/>
                    <a:pt x="141" y="288"/>
                    <a:pt x="177" y="288"/>
                  </a:cubicBezTo>
                  <a:cubicBezTo>
                    <a:pt x="249" y="288"/>
                    <a:pt x="328" y="203"/>
                    <a:pt x="328" y="106"/>
                  </a:cubicBezTo>
                  <a:cubicBezTo>
                    <a:pt x="328" y="31"/>
                    <a:pt x="280" y="0"/>
                    <a:pt x="242" y="0"/>
                  </a:cubicBezTo>
                  <a:cubicBezTo>
                    <a:pt x="204" y="0"/>
                    <a:pt x="172" y="26"/>
                    <a:pt x="158" y="44"/>
                  </a:cubicBezTo>
                  <a:cubicBezTo>
                    <a:pt x="146" y="8"/>
                    <a:pt x="115" y="0"/>
                    <a:pt x="96" y="0"/>
                  </a:cubicBezTo>
                  <a:cubicBezTo>
                    <a:pt x="74" y="0"/>
                    <a:pt x="60" y="16"/>
                    <a:pt x="50" y="34"/>
                  </a:cubicBezTo>
                  <a:cubicBezTo>
                    <a:pt x="38" y="55"/>
                    <a:pt x="29" y="93"/>
                    <a:pt x="29" y="99"/>
                  </a:cubicBezTo>
                  <a:cubicBezTo>
                    <a:pt x="29" y="106"/>
                    <a:pt x="36" y="106"/>
                    <a:pt x="38" y="106"/>
                  </a:cubicBezTo>
                  <a:cubicBezTo>
                    <a:pt x="48" y="106"/>
                    <a:pt x="48" y="104"/>
                    <a:pt x="53" y="86"/>
                  </a:cubicBezTo>
                  <a:cubicBezTo>
                    <a:pt x="60" y="49"/>
                    <a:pt x="72" y="18"/>
                    <a:pt x="96" y="18"/>
                  </a:cubicBezTo>
                  <a:cubicBezTo>
                    <a:pt x="110" y="18"/>
                    <a:pt x="115" y="31"/>
                    <a:pt x="115" y="49"/>
                  </a:cubicBezTo>
                  <a:cubicBezTo>
                    <a:pt x="115" y="57"/>
                    <a:pt x="113" y="65"/>
                    <a:pt x="113" y="68"/>
                  </a:cubicBezTo>
                  <a:cubicBezTo>
                    <a:pt x="90" y="164"/>
                    <a:pt x="68" y="261"/>
                    <a:pt x="45" y="358"/>
                  </a:cubicBezTo>
                  <a:close/>
                  <a:moveTo>
                    <a:pt x="156" y="75"/>
                  </a:moveTo>
                  <a:cubicBezTo>
                    <a:pt x="192" y="29"/>
                    <a:pt x="220" y="18"/>
                    <a:pt x="239" y="18"/>
                  </a:cubicBezTo>
                  <a:cubicBezTo>
                    <a:pt x="261" y="18"/>
                    <a:pt x="283" y="36"/>
                    <a:pt x="283" y="81"/>
                  </a:cubicBezTo>
                  <a:cubicBezTo>
                    <a:pt x="283" y="106"/>
                    <a:pt x="268" y="171"/>
                    <a:pt x="251" y="208"/>
                  </a:cubicBezTo>
                  <a:cubicBezTo>
                    <a:pt x="237" y="239"/>
                    <a:pt x="208" y="270"/>
                    <a:pt x="177" y="270"/>
                  </a:cubicBezTo>
                  <a:cubicBezTo>
                    <a:pt x="136" y="270"/>
                    <a:pt x="124" y="221"/>
                    <a:pt x="124" y="216"/>
                  </a:cubicBezTo>
                  <a:cubicBezTo>
                    <a:pt x="124" y="213"/>
                    <a:pt x="127" y="208"/>
                    <a:pt x="127" y="205"/>
                  </a:cubicBezTo>
                  <a:cubicBezTo>
                    <a:pt x="136" y="162"/>
                    <a:pt x="146" y="119"/>
                    <a:pt x="156" y="7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B6B4B51-53B9-DDE4-080B-A630CF0B0D34}"/>
                </a:ext>
              </a:extLst>
            </p:cNvPr>
            <p:cNvSpPr/>
            <p:nvPr/>
          </p:nvSpPr>
          <p:spPr>
            <a:xfrm>
              <a:off x="8574480" y="2002680"/>
              <a:ext cx="117720" cy="327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8" h="911">
                  <a:moveTo>
                    <a:pt x="323" y="36"/>
                  </a:moveTo>
                  <a:cubicBezTo>
                    <a:pt x="328" y="23"/>
                    <a:pt x="328" y="21"/>
                    <a:pt x="328" y="18"/>
                  </a:cubicBezTo>
                  <a:cubicBezTo>
                    <a:pt x="328" y="10"/>
                    <a:pt x="321" y="0"/>
                    <a:pt x="311" y="0"/>
                  </a:cubicBezTo>
                  <a:cubicBezTo>
                    <a:pt x="304" y="0"/>
                    <a:pt x="299" y="3"/>
                    <a:pt x="297" y="10"/>
                  </a:cubicBezTo>
                  <a:cubicBezTo>
                    <a:pt x="200" y="299"/>
                    <a:pt x="102" y="589"/>
                    <a:pt x="5" y="878"/>
                  </a:cubicBezTo>
                  <a:cubicBezTo>
                    <a:pt x="0" y="891"/>
                    <a:pt x="2" y="888"/>
                    <a:pt x="0" y="893"/>
                  </a:cubicBezTo>
                  <a:cubicBezTo>
                    <a:pt x="0" y="904"/>
                    <a:pt x="7" y="911"/>
                    <a:pt x="17" y="911"/>
                  </a:cubicBezTo>
                  <a:cubicBezTo>
                    <a:pt x="29" y="911"/>
                    <a:pt x="31" y="906"/>
                    <a:pt x="36" y="891"/>
                  </a:cubicBezTo>
                  <a:cubicBezTo>
                    <a:pt x="132" y="606"/>
                    <a:pt x="227" y="321"/>
                    <a:pt x="323" y="3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93D7CE-D808-2E9B-4B9C-184BE7DE5A96}"/>
                </a:ext>
              </a:extLst>
            </p:cNvPr>
            <p:cNvSpPr/>
            <p:nvPr/>
          </p:nvSpPr>
          <p:spPr>
            <a:xfrm>
              <a:off x="8721720" y="2021400"/>
              <a:ext cx="143640" cy="23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0" h="644">
                  <a:moveTo>
                    <a:pt x="400" y="10"/>
                  </a:moveTo>
                  <a:cubicBezTo>
                    <a:pt x="396" y="7"/>
                    <a:pt x="400" y="0"/>
                    <a:pt x="388" y="0"/>
                  </a:cubicBezTo>
                  <a:cubicBezTo>
                    <a:pt x="376" y="0"/>
                    <a:pt x="297" y="8"/>
                    <a:pt x="283" y="10"/>
                  </a:cubicBezTo>
                  <a:cubicBezTo>
                    <a:pt x="275" y="10"/>
                    <a:pt x="271" y="16"/>
                    <a:pt x="271" y="29"/>
                  </a:cubicBezTo>
                  <a:cubicBezTo>
                    <a:pt x="271" y="39"/>
                    <a:pt x="278" y="39"/>
                    <a:pt x="290" y="39"/>
                  </a:cubicBezTo>
                  <a:cubicBezTo>
                    <a:pt x="330" y="39"/>
                    <a:pt x="333" y="44"/>
                    <a:pt x="333" y="55"/>
                  </a:cubicBezTo>
                  <a:cubicBezTo>
                    <a:pt x="332" y="61"/>
                    <a:pt x="331" y="67"/>
                    <a:pt x="330" y="73"/>
                  </a:cubicBezTo>
                  <a:cubicBezTo>
                    <a:pt x="314" y="145"/>
                    <a:pt x="297" y="216"/>
                    <a:pt x="280" y="288"/>
                  </a:cubicBezTo>
                  <a:cubicBezTo>
                    <a:pt x="263" y="254"/>
                    <a:pt x="239" y="229"/>
                    <a:pt x="201" y="229"/>
                  </a:cubicBezTo>
                  <a:cubicBezTo>
                    <a:pt x="103" y="229"/>
                    <a:pt x="0" y="364"/>
                    <a:pt x="0" y="496"/>
                  </a:cubicBezTo>
                  <a:cubicBezTo>
                    <a:pt x="0" y="582"/>
                    <a:pt x="45" y="644"/>
                    <a:pt x="110" y="644"/>
                  </a:cubicBezTo>
                  <a:cubicBezTo>
                    <a:pt x="127" y="644"/>
                    <a:pt x="170" y="639"/>
                    <a:pt x="220" y="574"/>
                  </a:cubicBezTo>
                  <a:cubicBezTo>
                    <a:pt x="227" y="613"/>
                    <a:pt x="256" y="644"/>
                    <a:pt x="297" y="644"/>
                  </a:cubicBezTo>
                  <a:cubicBezTo>
                    <a:pt x="326" y="644"/>
                    <a:pt x="345" y="621"/>
                    <a:pt x="359" y="592"/>
                  </a:cubicBezTo>
                  <a:cubicBezTo>
                    <a:pt x="373" y="561"/>
                    <a:pt x="383" y="504"/>
                    <a:pt x="383" y="501"/>
                  </a:cubicBezTo>
                  <a:cubicBezTo>
                    <a:pt x="383" y="493"/>
                    <a:pt x="376" y="493"/>
                    <a:pt x="373" y="493"/>
                  </a:cubicBezTo>
                  <a:cubicBezTo>
                    <a:pt x="366" y="493"/>
                    <a:pt x="364" y="496"/>
                    <a:pt x="362" y="509"/>
                  </a:cubicBezTo>
                  <a:cubicBezTo>
                    <a:pt x="347" y="569"/>
                    <a:pt x="333" y="623"/>
                    <a:pt x="299" y="623"/>
                  </a:cubicBezTo>
                  <a:cubicBezTo>
                    <a:pt x="275" y="623"/>
                    <a:pt x="273" y="600"/>
                    <a:pt x="273" y="582"/>
                  </a:cubicBezTo>
                  <a:cubicBezTo>
                    <a:pt x="273" y="558"/>
                    <a:pt x="275" y="553"/>
                    <a:pt x="278" y="538"/>
                  </a:cubicBezTo>
                  <a:cubicBezTo>
                    <a:pt x="318" y="362"/>
                    <a:pt x="359" y="186"/>
                    <a:pt x="400" y="10"/>
                  </a:cubicBezTo>
                  <a:close/>
                  <a:moveTo>
                    <a:pt x="225" y="525"/>
                  </a:moveTo>
                  <a:cubicBezTo>
                    <a:pt x="220" y="540"/>
                    <a:pt x="220" y="543"/>
                    <a:pt x="208" y="558"/>
                  </a:cubicBezTo>
                  <a:cubicBezTo>
                    <a:pt x="170" y="608"/>
                    <a:pt x="136" y="623"/>
                    <a:pt x="113" y="623"/>
                  </a:cubicBezTo>
                  <a:cubicBezTo>
                    <a:pt x="69" y="623"/>
                    <a:pt x="60" y="571"/>
                    <a:pt x="60" y="538"/>
                  </a:cubicBezTo>
                  <a:cubicBezTo>
                    <a:pt x="60" y="491"/>
                    <a:pt x="86" y="379"/>
                    <a:pt x="105" y="338"/>
                  </a:cubicBezTo>
                  <a:cubicBezTo>
                    <a:pt x="132" y="283"/>
                    <a:pt x="170" y="249"/>
                    <a:pt x="204" y="249"/>
                  </a:cubicBezTo>
                  <a:cubicBezTo>
                    <a:pt x="256" y="249"/>
                    <a:pt x="268" y="325"/>
                    <a:pt x="268" y="330"/>
                  </a:cubicBezTo>
                  <a:cubicBezTo>
                    <a:pt x="268" y="335"/>
                    <a:pt x="268" y="340"/>
                    <a:pt x="266" y="345"/>
                  </a:cubicBezTo>
                  <a:cubicBezTo>
                    <a:pt x="252" y="405"/>
                    <a:pt x="239" y="465"/>
                    <a:pt x="225" y="52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B070CB9-1E0E-80CE-66B1-781CAA45A305}"/>
                </a:ext>
              </a:extLst>
            </p:cNvPr>
            <p:cNvSpPr/>
            <p:nvPr/>
          </p:nvSpPr>
          <p:spPr>
            <a:xfrm>
              <a:off x="8857080" y="2103840"/>
              <a:ext cx="158400" cy="209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1" h="582">
                  <a:moveTo>
                    <a:pt x="65" y="514"/>
                  </a:moveTo>
                  <a:cubicBezTo>
                    <a:pt x="57" y="545"/>
                    <a:pt x="57" y="553"/>
                    <a:pt x="19" y="553"/>
                  </a:cubicBezTo>
                  <a:cubicBezTo>
                    <a:pt x="10" y="553"/>
                    <a:pt x="0" y="553"/>
                    <a:pt x="0" y="571"/>
                  </a:cubicBezTo>
                  <a:cubicBezTo>
                    <a:pt x="0" y="576"/>
                    <a:pt x="5" y="582"/>
                    <a:pt x="12" y="582"/>
                  </a:cubicBezTo>
                  <a:cubicBezTo>
                    <a:pt x="34" y="582"/>
                    <a:pt x="57" y="579"/>
                    <a:pt x="81" y="579"/>
                  </a:cubicBezTo>
                  <a:cubicBezTo>
                    <a:pt x="110" y="579"/>
                    <a:pt x="139" y="582"/>
                    <a:pt x="165" y="582"/>
                  </a:cubicBezTo>
                  <a:cubicBezTo>
                    <a:pt x="170" y="582"/>
                    <a:pt x="180" y="582"/>
                    <a:pt x="180" y="564"/>
                  </a:cubicBezTo>
                  <a:cubicBezTo>
                    <a:pt x="180" y="553"/>
                    <a:pt x="172" y="553"/>
                    <a:pt x="160" y="553"/>
                  </a:cubicBezTo>
                  <a:cubicBezTo>
                    <a:pt x="117" y="553"/>
                    <a:pt x="117" y="545"/>
                    <a:pt x="117" y="538"/>
                  </a:cubicBezTo>
                  <a:cubicBezTo>
                    <a:pt x="117" y="527"/>
                    <a:pt x="153" y="379"/>
                    <a:pt x="160" y="356"/>
                  </a:cubicBezTo>
                  <a:cubicBezTo>
                    <a:pt x="170" y="382"/>
                    <a:pt x="194" y="415"/>
                    <a:pt x="237" y="415"/>
                  </a:cubicBezTo>
                  <a:cubicBezTo>
                    <a:pt x="335" y="415"/>
                    <a:pt x="441" y="280"/>
                    <a:pt x="441" y="148"/>
                  </a:cubicBezTo>
                  <a:cubicBezTo>
                    <a:pt x="441" y="62"/>
                    <a:pt x="393" y="0"/>
                    <a:pt x="328" y="0"/>
                  </a:cubicBezTo>
                  <a:cubicBezTo>
                    <a:pt x="285" y="0"/>
                    <a:pt x="244" y="34"/>
                    <a:pt x="218" y="70"/>
                  </a:cubicBezTo>
                  <a:cubicBezTo>
                    <a:pt x="208" y="21"/>
                    <a:pt x="172" y="0"/>
                    <a:pt x="141" y="0"/>
                  </a:cubicBezTo>
                  <a:cubicBezTo>
                    <a:pt x="103" y="0"/>
                    <a:pt x="86" y="36"/>
                    <a:pt x="79" y="52"/>
                  </a:cubicBezTo>
                  <a:cubicBezTo>
                    <a:pt x="65" y="83"/>
                    <a:pt x="53" y="138"/>
                    <a:pt x="53" y="143"/>
                  </a:cubicBezTo>
                  <a:cubicBezTo>
                    <a:pt x="53" y="151"/>
                    <a:pt x="62" y="151"/>
                    <a:pt x="65" y="151"/>
                  </a:cubicBezTo>
                  <a:cubicBezTo>
                    <a:pt x="72" y="151"/>
                    <a:pt x="72" y="151"/>
                    <a:pt x="77" y="130"/>
                  </a:cubicBezTo>
                  <a:cubicBezTo>
                    <a:pt x="91" y="65"/>
                    <a:pt x="108" y="21"/>
                    <a:pt x="139" y="21"/>
                  </a:cubicBezTo>
                  <a:cubicBezTo>
                    <a:pt x="153" y="21"/>
                    <a:pt x="165" y="29"/>
                    <a:pt x="165" y="62"/>
                  </a:cubicBezTo>
                  <a:cubicBezTo>
                    <a:pt x="165" y="83"/>
                    <a:pt x="163" y="93"/>
                    <a:pt x="160" y="109"/>
                  </a:cubicBezTo>
                  <a:cubicBezTo>
                    <a:pt x="128" y="244"/>
                    <a:pt x="97" y="379"/>
                    <a:pt x="65" y="514"/>
                  </a:cubicBezTo>
                  <a:close/>
                  <a:moveTo>
                    <a:pt x="213" y="119"/>
                  </a:moveTo>
                  <a:cubicBezTo>
                    <a:pt x="220" y="96"/>
                    <a:pt x="242" y="70"/>
                    <a:pt x="256" y="57"/>
                  </a:cubicBezTo>
                  <a:cubicBezTo>
                    <a:pt x="287" y="29"/>
                    <a:pt x="311" y="21"/>
                    <a:pt x="326" y="21"/>
                  </a:cubicBezTo>
                  <a:cubicBezTo>
                    <a:pt x="359" y="21"/>
                    <a:pt x="378" y="52"/>
                    <a:pt x="378" y="106"/>
                  </a:cubicBezTo>
                  <a:cubicBezTo>
                    <a:pt x="378" y="161"/>
                    <a:pt x="352" y="265"/>
                    <a:pt x="335" y="301"/>
                  </a:cubicBezTo>
                  <a:cubicBezTo>
                    <a:pt x="306" y="364"/>
                    <a:pt x="268" y="395"/>
                    <a:pt x="237" y="395"/>
                  </a:cubicBezTo>
                  <a:cubicBezTo>
                    <a:pt x="180" y="395"/>
                    <a:pt x="170" y="319"/>
                    <a:pt x="170" y="314"/>
                  </a:cubicBezTo>
                  <a:cubicBezTo>
                    <a:pt x="170" y="312"/>
                    <a:pt x="170" y="309"/>
                    <a:pt x="172" y="299"/>
                  </a:cubicBezTo>
                  <a:cubicBezTo>
                    <a:pt x="186" y="239"/>
                    <a:pt x="200" y="179"/>
                    <a:pt x="213" y="11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5A2C4AD-EFDB-82ED-D75B-911A6DF12684}"/>
                </a:ext>
              </a:extLst>
            </p:cNvPr>
            <p:cNvSpPr/>
            <p:nvPr/>
          </p:nvSpPr>
          <p:spPr>
            <a:xfrm>
              <a:off x="9028440" y="2143080"/>
              <a:ext cx="157320" cy="15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8" h="431">
                  <a:moveTo>
                    <a:pt x="261" y="47"/>
                  </a:moveTo>
                  <a:cubicBezTo>
                    <a:pt x="263" y="29"/>
                    <a:pt x="266" y="26"/>
                    <a:pt x="278" y="23"/>
                  </a:cubicBezTo>
                  <a:cubicBezTo>
                    <a:pt x="283" y="23"/>
                    <a:pt x="302" y="23"/>
                    <a:pt x="314" y="23"/>
                  </a:cubicBezTo>
                  <a:cubicBezTo>
                    <a:pt x="350" y="23"/>
                    <a:pt x="366" y="23"/>
                    <a:pt x="381" y="29"/>
                  </a:cubicBezTo>
                  <a:cubicBezTo>
                    <a:pt x="407" y="36"/>
                    <a:pt x="407" y="57"/>
                    <a:pt x="407" y="78"/>
                  </a:cubicBezTo>
                  <a:cubicBezTo>
                    <a:pt x="407" y="88"/>
                    <a:pt x="407" y="99"/>
                    <a:pt x="402" y="130"/>
                  </a:cubicBezTo>
                  <a:cubicBezTo>
                    <a:pt x="402" y="132"/>
                    <a:pt x="402" y="135"/>
                    <a:pt x="402" y="138"/>
                  </a:cubicBezTo>
                  <a:cubicBezTo>
                    <a:pt x="402" y="143"/>
                    <a:pt x="407" y="148"/>
                    <a:pt x="412" y="148"/>
                  </a:cubicBezTo>
                  <a:cubicBezTo>
                    <a:pt x="421" y="148"/>
                    <a:pt x="421" y="143"/>
                    <a:pt x="424" y="132"/>
                  </a:cubicBezTo>
                  <a:cubicBezTo>
                    <a:pt x="429" y="92"/>
                    <a:pt x="433" y="51"/>
                    <a:pt x="438" y="10"/>
                  </a:cubicBezTo>
                  <a:cubicBezTo>
                    <a:pt x="438" y="0"/>
                    <a:pt x="433" y="0"/>
                    <a:pt x="421" y="0"/>
                  </a:cubicBezTo>
                  <a:cubicBezTo>
                    <a:pt x="301" y="0"/>
                    <a:pt x="180" y="0"/>
                    <a:pt x="60" y="0"/>
                  </a:cubicBezTo>
                  <a:cubicBezTo>
                    <a:pt x="45" y="0"/>
                    <a:pt x="43" y="0"/>
                    <a:pt x="38" y="13"/>
                  </a:cubicBezTo>
                  <a:cubicBezTo>
                    <a:pt x="26" y="51"/>
                    <a:pt x="14" y="89"/>
                    <a:pt x="2" y="127"/>
                  </a:cubicBezTo>
                  <a:cubicBezTo>
                    <a:pt x="2" y="130"/>
                    <a:pt x="0" y="135"/>
                    <a:pt x="0" y="138"/>
                  </a:cubicBezTo>
                  <a:cubicBezTo>
                    <a:pt x="0" y="140"/>
                    <a:pt x="0" y="148"/>
                    <a:pt x="10" y="148"/>
                  </a:cubicBezTo>
                  <a:cubicBezTo>
                    <a:pt x="17" y="148"/>
                    <a:pt x="19" y="143"/>
                    <a:pt x="22" y="132"/>
                  </a:cubicBezTo>
                  <a:cubicBezTo>
                    <a:pt x="55" y="29"/>
                    <a:pt x="74" y="23"/>
                    <a:pt x="165" y="23"/>
                  </a:cubicBezTo>
                  <a:cubicBezTo>
                    <a:pt x="173" y="23"/>
                    <a:pt x="181" y="23"/>
                    <a:pt x="189" y="23"/>
                  </a:cubicBezTo>
                  <a:cubicBezTo>
                    <a:pt x="208" y="23"/>
                    <a:pt x="208" y="23"/>
                    <a:pt x="208" y="29"/>
                  </a:cubicBezTo>
                  <a:cubicBezTo>
                    <a:pt x="208" y="31"/>
                    <a:pt x="208" y="34"/>
                    <a:pt x="206" y="44"/>
                  </a:cubicBezTo>
                  <a:cubicBezTo>
                    <a:pt x="180" y="156"/>
                    <a:pt x="153" y="267"/>
                    <a:pt x="127" y="379"/>
                  </a:cubicBezTo>
                  <a:cubicBezTo>
                    <a:pt x="122" y="403"/>
                    <a:pt x="120" y="408"/>
                    <a:pt x="60" y="408"/>
                  </a:cubicBezTo>
                  <a:cubicBezTo>
                    <a:pt x="38" y="408"/>
                    <a:pt x="34" y="408"/>
                    <a:pt x="34" y="423"/>
                  </a:cubicBezTo>
                  <a:cubicBezTo>
                    <a:pt x="34" y="426"/>
                    <a:pt x="34" y="431"/>
                    <a:pt x="43" y="431"/>
                  </a:cubicBezTo>
                  <a:cubicBezTo>
                    <a:pt x="60" y="431"/>
                    <a:pt x="77" y="431"/>
                    <a:pt x="93" y="431"/>
                  </a:cubicBezTo>
                  <a:cubicBezTo>
                    <a:pt x="110" y="431"/>
                    <a:pt x="127" y="428"/>
                    <a:pt x="144" y="428"/>
                  </a:cubicBezTo>
                  <a:cubicBezTo>
                    <a:pt x="160" y="428"/>
                    <a:pt x="180" y="428"/>
                    <a:pt x="196" y="431"/>
                  </a:cubicBezTo>
                  <a:cubicBezTo>
                    <a:pt x="213" y="431"/>
                    <a:pt x="230" y="431"/>
                    <a:pt x="247" y="431"/>
                  </a:cubicBezTo>
                  <a:cubicBezTo>
                    <a:pt x="251" y="431"/>
                    <a:pt x="259" y="431"/>
                    <a:pt x="259" y="418"/>
                  </a:cubicBezTo>
                  <a:cubicBezTo>
                    <a:pt x="259" y="408"/>
                    <a:pt x="254" y="408"/>
                    <a:pt x="235" y="408"/>
                  </a:cubicBezTo>
                  <a:cubicBezTo>
                    <a:pt x="225" y="408"/>
                    <a:pt x="213" y="408"/>
                    <a:pt x="201" y="408"/>
                  </a:cubicBezTo>
                  <a:cubicBezTo>
                    <a:pt x="182" y="405"/>
                    <a:pt x="180" y="403"/>
                    <a:pt x="180" y="395"/>
                  </a:cubicBezTo>
                  <a:cubicBezTo>
                    <a:pt x="180" y="392"/>
                    <a:pt x="180" y="390"/>
                    <a:pt x="182" y="382"/>
                  </a:cubicBezTo>
                  <a:cubicBezTo>
                    <a:pt x="208" y="270"/>
                    <a:pt x="235" y="158"/>
                    <a:pt x="261" y="4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0050497-1092-8D6B-ADBD-BBED6341A0AB}"/>
              </a:ext>
            </a:extLst>
          </p:cNvPr>
          <p:cNvSpPr txBox="1"/>
          <p:nvPr/>
        </p:nvSpPr>
        <p:spPr>
          <a:xfrm>
            <a:off x="5189941" y="4254975"/>
            <a:ext cx="4195073" cy="719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Quantifies how much </a:t>
            </a:r>
            <a:r>
              <a:rPr lang="en-GB" sz="1800" b="1" i="0" u="none" strike="noStrike" kern="1200" cap="none" dirty="0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energy is lost</a:t>
            </a:r>
            <a:r>
              <a:rPr lang="en-GB" sz="1800" i="0" u="none" strike="noStrike" kern="1200" cap="none" dirty="0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 by high momentum particles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EAFB6FD-C13E-E856-9BDE-09420007B43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661300" y="1971567"/>
            <a:ext cx="2000880" cy="2172600"/>
          </a:xfrm>
          <a:prstGeom prst="rect">
            <a:avLst/>
          </a:prstGeom>
          <a:ln w="10800"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C32921B-B58A-86F1-C1EC-46A6FDC4677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098500" y="2460087"/>
            <a:ext cx="1991160" cy="1336680"/>
          </a:xfrm>
          <a:prstGeom prst="rect">
            <a:avLst/>
          </a:prstGeom>
          <a:ln w="10800">
            <a:noFill/>
          </a:ln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4D48D017-3191-0055-4767-39DB12139173}"/>
              </a:ext>
            </a:extLst>
          </p:cNvPr>
          <p:cNvGrpSpPr/>
          <p:nvPr/>
        </p:nvGrpSpPr>
        <p:grpSpPr>
          <a:xfrm>
            <a:off x="7763340" y="2460087"/>
            <a:ext cx="335520" cy="933120"/>
            <a:chOff x="7393680" y="2108520"/>
            <a:chExt cx="335520" cy="933120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6663527-89B3-94DF-DE35-188B1C9C661B}"/>
                </a:ext>
              </a:extLst>
            </p:cNvPr>
            <p:cNvSpPr/>
            <p:nvPr/>
          </p:nvSpPr>
          <p:spPr>
            <a:xfrm>
              <a:off x="7393680" y="2156400"/>
              <a:ext cx="291240" cy="837360"/>
            </a:xfrm>
            <a:custGeom>
              <a:avLst/>
              <a:gdLst/>
              <a:ahLst/>
              <a:cxnLst/>
              <a:rect l="0" t="0" r="r" b="b"/>
              <a:pathLst>
                <a:path w="809" h="2326">
                  <a:moveTo>
                    <a:pt x="0" y="0"/>
                  </a:moveTo>
                  <a:cubicBezTo>
                    <a:pt x="270" y="0"/>
                    <a:pt x="539" y="0"/>
                    <a:pt x="809" y="0"/>
                  </a:cubicBezTo>
                  <a:cubicBezTo>
                    <a:pt x="809" y="775"/>
                    <a:pt x="809" y="1550"/>
                    <a:pt x="809" y="2326"/>
                  </a:cubicBezTo>
                  <a:cubicBezTo>
                    <a:pt x="539" y="2326"/>
                    <a:pt x="270" y="2326"/>
                    <a:pt x="0" y="2326"/>
                  </a:cubicBezTo>
                  <a:cubicBezTo>
                    <a:pt x="0" y="1550"/>
                    <a:pt x="0" y="77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B2D20DF-D59A-5A30-576C-EE862C7708C8}"/>
                </a:ext>
              </a:extLst>
            </p:cNvPr>
            <p:cNvSpPr/>
            <p:nvPr/>
          </p:nvSpPr>
          <p:spPr>
            <a:xfrm>
              <a:off x="7396200" y="2108520"/>
              <a:ext cx="333000" cy="933120"/>
            </a:xfrm>
            <a:custGeom>
              <a:avLst/>
              <a:gdLst/>
              <a:ahLst/>
              <a:cxnLst/>
              <a:rect l="0" t="0" r="r" b="b"/>
              <a:pathLst>
                <a:path w="925" h="2592">
                  <a:moveTo>
                    <a:pt x="911" y="96"/>
                  </a:moveTo>
                  <a:cubicBezTo>
                    <a:pt x="925" y="67"/>
                    <a:pt x="920" y="67"/>
                    <a:pt x="925" y="52"/>
                  </a:cubicBezTo>
                  <a:cubicBezTo>
                    <a:pt x="925" y="22"/>
                    <a:pt x="904" y="0"/>
                    <a:pt x="877" y="0"/>
                  </a:cubicBezTo>
                  <a:cubicBezTo>
                    <a:pt x="863" y="0"/>
                    <a:pt x="843" y="7"/>
                    <a:pt x="836" y="22"/>
                  </a:cubicBezTo>
                  <a:cubicBezTo>
                    <a:pt x="562" y="847"/>
                    <a:pt x="288" y="1671"/>
                    <a:pt x="14" y="2496"/>
                  </a:cubicBezTo>
                  <a:cubicBezTo>
                    <a:pt x="0" y="2526"/>
                    <a:pt x="5" y="2526"/>
                    <a:pt x="0" y="2540"/>
                  </a:cubicBezTo>
                  <a:cubicBezTo>
                    <a:pt x="0" y="2570"/>
                    <a:pt x="20" y="2592"/>
                    <a:pt x="48" y="2592"/>
                  </a:cubicBezTo>
                  <a:cubicBezTo>
                    <a:pt x="82" y="2592"/>
                    <a:pt x="88" y="2577"/>
                    <a:pt x="102" y="2533"/>
                  </a:cubicBezTo>
                  <a:cubicBezTo>
                    <a:pt x="372" y="1721"/>
                    <a:pt x="641" y="909"/>
                    <a:pt x="911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38B9A0A-8944-F4AA-7D1E-54EAFD51C7B8}"/>
              </a:ext>
            </a:extLst>
          </p:cNvPr>
          <p:cNvSpPr txBox="1"/>
          <p:nvPr/>
        </p:nvSpPr>
        <p:spPr>
          <a:xfrm>
            <a:off x="5230054" y="2774804"/>
            <a:ext cx="74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Box 569"/>
          <p:cNvSpPr txBox="1"/>
          <p:nvPr/>
        </p:nvSpPr>
        <p:spPr>
          <a:xfrm>
            <a:off x="900000" y="2374560"/>
            <a:ext cx="8280000" cy="92088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4800" b="0" strike="noStrike" spc="-1" dirty="0">
                <a:solidFill>
                  <a:srgbClr val="2C3E50"/>
                </a:solidFill>
                <a:latin typeface="Noto Sans"/>
              </a:rPr>
              <a:t>Backup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24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B651E-BEC3-400B-A212-2F2351542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74CD-E9D0-0689-6396-5534F1C7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84FD56-DE23-E065-4CAD-7E128C6153C1}"/>
                  </a:ext>
                </a:extLst>
              </p:cNvPr>
              <p:cNvSpPr txBox="1"/>
              <p:nvPr/>
            </p:nvSpPr>
            <p:spPr>
              <a:xfrm>
                <a:off x="477078" y="1143000"/>
                <a:ext cx="8458200" cy="106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We assume longitudinal </a:t>
                </a:r>
                <a:r>
                  <a:rPr lang="en-US" dirty="0" err="1"/>
                  <a:t>Bjorken</a:t>
                </a:r>
                <a:r>
                  <a:rPr lang="en-US" dirty="0"/>
                  <a:t> expansion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ZA"/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</m:d>
                      <m:r>
                        <a:rPr lang="en-ZA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ZA"/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ZA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ZA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ZA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ZA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ZA"/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ZA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ZA"/>
                                        <m:t>eff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ZA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84FD56-DE23-E065-4CAD-7E128C615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" y="1143000"/>
                <a:ext cx="8458200" cy="1068626"/>
              </a:xfrm>
              <a:prstGeom prst="rect">
                <a:avLst/>
              </a:prstGeom>
              <a:blipFill>
                <a:blip r:embed="rId3"/>
                <a:stretch>
                  <a:fillRect l="-600" t="-3529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CE17192-F2E8-68F0-0C6E-D82DCF34D5E5}"/>
              </a:ext>
            </a:extLst>
          </p:cNvPr>
          <p:cNvSpPr txBox="1"/>
          <p:nvPr/>
        </p:nvSpPr>
        <p:spPr>
          <a:xfrm>
            <a:off x="520573" y="2683637"/>
            <a:ext cx="903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use the initial collision geometry to generate effective temperatures and lengths (but energy loss with full event-by-event hydrodynamic evolution is in the works!)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D9EF68-F6D0-1178-5E4E-A18A586C2917}"/>
                  </a:ext>
                </a:extLst>
              </p:cNvPr>
              <p:cNvSpPr txBox="1"/>
              <p:nvPr/>
            </p:nvSpPr>
            <p:spPr>
              <a:xfrm>
                <a:off x="-481263" y="3801979"/>
                <a:ext cx="6901313" cy="115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ZA"/>
                            <m:t>eff</m:t>
                          </m:r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 </m:t>
                      </m:r>
                      <m:r>
                        <a:rPr lang="en-ZA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 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ZA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ZA"/>
                                    <m:t>2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r>
                                <a:rPr lang="en-ZA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</m:e>
                          </m:nary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 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, </m:t>
                              </m:r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ZA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ZA"/>
                                    <m:t>2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r>
                                <a:rPr lang="en-ZA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ρ</m:t>
                          </m:r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, </m:t>
                              </m:r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ZA" i="1">
                          <a:latin typeface="Cambria Math" panose="02040503050406030204" pitchFamily="18" charset="0"/>
                        </a:rPr>
                        <m:t> </m:t>
                      </m:r>
                      <m:r>
                        <a:rPr lang="en-ZA"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 </m:t>
                      </m:r>
                      <m:sSubSup>
                        <m:sSub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ZA"/>
                            <m:t>eff</m:t>
                          </m:r>
                        </m:sub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ZA" i="1">
                          <a:latin typeface="Cambria Math" panose="02040503050406030204" pitchFamily="18" charset="0"/>
                        </a:rPr>
                        <m:t> </m:t>
                      </m:r>
                      <m:r>
                        <a:rPr lang="en-ZA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 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ZA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ZA"/>
                                    <m:t>2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r>
                                <a:rPr lang="en-ZA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</m:e>
                          </m:nary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 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, </m:t>
                              </m:r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ZA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ZA"/>
                                    <m:t>2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r>
                                <a:rPr lang="en-ZA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</m:e>
                          </m:nary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, </m:t>
                              </m:r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Z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D9EF68-F6D0-1178-5E4E-A18A586C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1263" y="3801979"/>
                <a:ext cx="6901313" cy="1152751"/>
              </a:xfrm>
              <a:prstGeom prst="rect">
                <a:avLst/>
              </a:prstGeom>
              <a:blipFill>
                <a:blip r:embed="rId4"/>
                <a:stretch>
                  <a:fillRect t="-39130" b="-4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2FBC33-8A10-7C7A-D871-A0484470BE89}"/>
                  </a:ext>
                </a:extLst>
              </p:cNvPr>
              <p:cNvSpPr txBox="1"/>
              <p:nvPr/>
            </p:nvSpPr>
            <p:spPr>
              <a:xfrm>
                <a:off x="5768507" y="3675087"/>
                <a:ext cx="4312118" cy="12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br>
                  <a:rPr lang="en-ZA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ZA"/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</m:e>
                      </m:d>
                      <m:r>
                        <a:rPr lang="en-Z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ZA"/>
                                <m:t>eff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ZA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ZA"/>
                            <m:t>d</m:t>
                          </m:r>
                        </m:e>
                      </m:nary>
                      <m:r>
                        <a:rPr lang="en-ZA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sty m:val="p"/>
                        </m:rPr>
                        <a:rPr lang="en-ZA"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̂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ZA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2FBC33-8A10-7C7A-D871-A0484470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07" y="3675087"/>
                <a:ext cx="4312118" cy="1263744"/>
              </a:xfrm>
              <a:prstGeom prst="rect">
                <a:avLst/>
              </a:prstGeom>
              <a:blipFill>
                <a:blip r:embed="rId5"/>
                <a:stretch>
                  <a:fillRect t="-67000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507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405AA-968A-F8DB-2E69-9EBF5B444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1E73C-25E4-E17D-261A-C8DB09A1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extraction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810FC-0C1F-E3B3-3E9B-65C02A04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53" y="1093431"/>
            <a:ext cx="5995694" cy="39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5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086F-98E1-DF85-9590-E1886050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Small system suppression at RHIC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AD64B-8894-EBF5-545C-D25696A08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205" y="5221828"/>
            <a:ext cx="4617318" cy="215601"/>
          </a:xfrm>
        </p:spPr>
        <p:txBody>
          <a:bodyPr/>
          <a:lstStyle/>
          <a:p>
            <a:r>
              <a:rPr lang="en-US" dirty="0"/>
              <a:t>PHENIX, Phys. Rev. Lett. 134, 022302 (2025).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61CC1-BD5B-2198-D49B-6EEAE3745D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490" y="856167"/>
            <a:ext cx="7334865" cy="4473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BE487-89E2-1015-CF93-977C60C92EC8}"/>
              </a:ext>
            </a:extLst>
          </p:cNvPr>
          <p:cNvSpPr txBox="1"/>
          <p:nvPr/>
        </p:nvSpPr>
        <p:spPr>
          <a:xfrm>
            <a:off x="6961239" y="1246237"/>
            <a:ext cx="29496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Agree within one-sigma with PHENIX centrality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all grey boxes are fully correlated systematic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Moderately </a:t>
            </a:r>
            <a:r>
              <a:rPr lang="en-US" dirty="0" err="1"/>
              <a:t>oversuppressed</a:t>
            </a:r>
            <a:r>
              <a:rPr lang="en-US" dirty="0"/>
              <a:t>: no energy loss in the initial stage, soft / hard correlations, QGP formation turns off at some event-activity?</a:t>
            </a:r>
          </a:p>
        </p:txBody>
      </p:sp>
    </p:spTree>
    <p:extLst>
      <p:ext uri="{BB962C8B-B14F-4D97-AF65-F5344CB8AC3E}">
        <p14:creationId xmlns:p14="http://schemas.microsoft.com/office/powerpoint/2010/main" val="1934205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D805-CB35-FDDE-F24D-60B85ECF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592522" cy="718920"/>
          </a:xfrm>
        </p:spPr>
        <p:txBody>
          <a:bodyPr/>
          <a:lstStyle/>
          <a:p>
            <a:r>
              <a:rPr lang="en-US" dirty="0"/>
              <a:t>Predictions for RHIC system-size scan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85389-0985-FEFB-070E-07853196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63" y="1137051"/>
            <a:ext cx="9393698" cy="41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6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CAE7-A64E-F17E-5055-8F245FCD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supp. in peripheral and small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679EB-4AB4-6E84-70ED-20DB7A389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38" y="1092424"/>
            <a:ext cx="5041920" cy="3955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E5797-F3FB-6D94-5D14-F80F545767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7" y="928876"/>
            <a:ext cx="4447340" cy="4650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E9927-B6C2-0917-75D2-10A254089FDC}"/>
              </a:ext>
            </a:extLst>
          </p:cNvPr>
          <p:cNvSpPr txBox="1"/>
          <p:nvPr/>
        </p:nvSpPr>
        <p:spPr>
          <a:xfrm>
            <a:off x="5977288" y="5207137"/>
            <a:ext cx="3851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CF and W. A. Horowitz, Phys. Lett. B </a:t>
            </a:r>
            <a:r>
              <a:rPr lang="en-ZA" sz="1000" b="1" dirty="0">
                <a:solidFill>
                  <a:schemeClr val="accent4">
                    <a:lumMod val="50000"/>
                  </a:schemeClr>
                </a:solidFill>
              </a:rPr>
              <a:t>864</a:t>
            </a:r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, 139437 (2025).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14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41A9F-75C8-2EE6-1A22-63333FED2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4A71D3-B8E1-2EC0-0B25-FA187922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659980" cy="718920"/>
          </a:xfrm>
        </p:spPr>
        <p:txBody>
          <a:bodyPr/>
          <a:lstStyle/>
          <a:p>
            <a:r>
              <a:rPr lang="en-US" dirty="0"/>
              <a:t>Medium modifications to hadronization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277DC-FD95-C95B-4523-8007158F49D1}"/>
                  </a:ext>
                </a:extLst>
              </p:cNvPr>
              <p:cNvSpPr txBox="1"/>
              <p:nvPr/>
            </p:nvSpPr>
            <p:spPr>
              <a:xfrm>
                <a:off x="2922625" y="1681113"/>
                <a:ext cx="45347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model does </a:t>
                </a:r>
                <a:r>
                  <a:rPr lang="en-US" b="1" dirty="0"/>
                  <a:t>not</a:t>
                </a:r>
                <a:r>
                  <a:rPr lang="en-US" dirty="0"/>
                  <a:t> include medium modifications to hadronization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These effects are expected to be important at lower-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Idea: vary the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of the data that is included in the best fit to 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at which medium effects become important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277DC-FD95-C95B-4523-8007158F4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625" y="1681113"/>
                <a:ext cx="4534729" cy="2308324"/>
              </a:xfrm>
              <a:prstGeom prst="rect">
                <a:avLst/>
              </a:prstGeom>
              <a:blipFill>
                <a:blip r:embed="rId2"/>
                <a:stretch>
                  <a:fillRect l="-557" t="-109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142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E3868D-62F0-C5EE-23DB-F119233CF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C38592-37D9-D823-B9E8-3E435CEB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10038642" cy="718920"/>
          </a:xfrm>
        </p:spPr>
        <p:txBody>
          <a:bodyPr/>
          <a:lstStyle/>
          <a:p>
            <a:r>
              <a:rPr lang="en-US" dirty="0"/>
              <a:t>Medium modifications to hadronization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A8EE3-0E56-E034-25BD-B3C38738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92741"/>
            <a:ext cx="8088313" cy="42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1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DFB1C8-176C-EB0B-386B-823C4C22C0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DFB1C8-176C-EB0B-386B-823C4C22C0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00F5BC7-F23A-42D0-3C8C-DC9C2E834F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9654" y="947402"/>
            <a:ext cx="6222506" cy="46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6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24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27B5B-28F0-FEDB-382A-1427D103F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raphic 1655">
            <a:extLst>
              <a:ext uri="{FF2B5EF4-FFF2-40B4-BE49-F238E27FC236}">
                <a16:creationId xmlns:a16="http://schemas.microsoft.com/office/drawing/2014/main" id="{289F91F2-E573-FE4A-5FD6-E964C93D3E89}"/>
              </a:ext>
            </a:extLst>
          </p:cNvPr>
          <p:cNvGrpSpPr/>
          <p:nvPr/>
        </p:nvGrpSpPr>
        <p:grpSpPr>
          <a:xfrm>
            <a:off x="2705272" y="3302687"/>
            <a:ext cx="358412" cy="126210"/>
            <a:chOff x="2585913" y="3342443"/>
            <a:chExt cx="358412" cy="126210"/>
          </a:xfrm>
        </p:grpSpPr>
        <p:sp>
          <p:nvSpPr>
            <p:cNvPr id="1659" name="Freeform 1658">
              <a:extLst>
                <a:ext uri="{FF2B5EF4-FFF2-40B4-BE49-F238E27FC236}">
                  <a16:creationId xmlns:a16="http://schemas.microsoft.com/office/drawing/2014/main" id="{A1754FA0-5780-9558-171B-868C920D8FA9}"/>
                </a:ext>
              </a:extLst>
            </p:cNvPr>
            <p:cNvSpPr/>
            <p:nvPr/>
          </p:nvSpPr>
          <p:spPr>
            <a:xfrm>
              <a:off x="2585913" y="3405548"/>
              <a:ext cx="232210" cy="18030"/>
            </a:xfrm>
            <a:custGeom>
              <a:avLst/>
              <a:gdLst>
                <a:gd name="connsiteX0" fmla="*/ 0 w 232210"/>
                <a:gd name="connsiteY0" fmla="*/ 0 h 18030"/>
                <a:gd name="connsiteX1" fmla="*/ 232211 w 232210"/>
                <a:gd name="connsiteY1" fmla="*/ 0 h 1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210" h="18030">
                  <a:moveTo>
                    <a:pt x="0" y="0"/>
                  </a:moveTo>
                  <a:lnTo>
                    <a:pt x="232211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0" name="Freeform 1659">
              <a:extLst>
                <a:ext uri="{FF2B5EF4-FFF2-40B4-BE49-F238E27FC236}">
                  <a16:creationId xmlns:a16="http://schemas.microsoft.com/office/drawing/2014/main" id="{D3AA2308-A7F2-9F4A-3E03-CDCC04CB4AC9}"/>
                </a:ext>
              </a:extLst>
            </p:cNvPr>
            <p:cNvSpPr/>
            <p:nvPr/>
          </p:nvSpPr>
          <p:spPr>
            <a:xfrm>
              <a:off x="2818123" y="3342443"/>
              <a:ext cx="126201" cy="126210"/>
            </a:xfrm>
            <a:custGeom>
              <a:avLst/>
              <a:gdLst>
                <a:gd name="connsiteX0" fmla="*/ 126201 w 126201"/>
                <a:gd name="connsiteY0" fmla="*/ 63105 h 126210"/>
                <a:gd name="connsiteX1" fmla="*/ 0 w 126201"/>
                <a:gd name="connsiteY1" fmla="*/ 126211 h 126210"/>
                <a:gd name="connsiteX2" fmla="*/ 0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126201" y="63105"/>
                  </a:moveTo>
                  <a:lnTo>
                    <a:pt x="0" y="126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797C51-E128-1FB6-FD1A-BC15C796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Energy loss theoretical uncertainties</a:t>
            </a:r>
          </a:p>
        </p:txBody>
      </p:sp>
      <p:grpSp>
        <p:nvGrpSpPr>
          <p:cNvPr id="1661" name="Graphic 1655">
            <a:extLst>
              <a:ext uri="{FF2B5EF4-FFF2-40B4-BE49-F238E27FC236}">
                <a16:creationId xmlns:a16="http://schemas.microsoft.com/office/drawing/2014/main" id="{7EDDDD31-8D4D-9AE7-F936-7551E86739DB}"/>
              </a:ext>
            </a:extLst>
          </p:cNvPr>
          <p:cNvGrpSpPr/>
          <p:nvPr/>
        </p:nvGrpSpPr>
        <p:grpSpPr>
          <a:xfrm>
            <a:off x="1262969" y="3005191"/>
            <a:ext cx="1442302" cy="721202"/>
            <a:chOff x="1143610" y="3044947"/>
            <a:chExt cx="1442302" cy="721202"/>
          </a:xfrm>
          <a:solidFill>
            <a:srgbClr val="DAE8FC"/>
          </a:solidFill>
        </p:grpSpPr>
        <p:sp>
          <p:nvSpPr>
            <p:cNvPr id="1662" name="Freeform 1661">
              <a:extLst>
                <a:ext uri="{FF2B5EF4-FFF2-40B4-BE49-F238E27FC236}">
                  <a16:creationId xmlns:a16="http://schemas.microsoft.com/office/drawing/2014/main" id="{C9A934D7-DC35-693A-406F-D76B4485D8B8}"/>
                </a:ext>
              </a:extLst>
            </p:cNvPr>
            <p:cNvSpPr/>
            <p:nvPr/>
          </p:nvSpPr>
          <p:spPr>
            <a:xfrm>
              <a:off x="1143610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663" name="Picture 1662">
              <a:extLst>
                <a:ext uri="{FF2B5EF4-FFF2-40B4-BE49-F238E27FC236}">
                  <a16:creationId xmlns:a16="http://schemas.microsoft.com/office/drawing/2014/main" id="{2F5B45BD-6554-1A40-FF7B-91280D103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624" y="3144112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664" name="Graphic 1655">
            <a:extLst>
              <a:ext uri="{FF2B5EF4-FFF2-40B4-BE49-F238E27FC236}">
                <a16:creationId xmlns:a16="http://schemas.microsoft.com/office/drawing/2014/main" id="{54484790-0A54-9A53-93A9-78DA508EDA2E}"/>
              </a:ext>
            </a:extLst>
          </p:cNvPr>
          <p:cNvGrpSpPr/>
          <p:nvPr/>
        </p:nvGrpSpPr>
        <p:grpSpPr>
          <a:xfrm>
            <a:off x="4183632" y="2463748"/>
            <a:ext cx="314602" cy="559473"/>
            <a:chOff x="4064273" y="2503504"/>
            <a:chExt cx="314602" cy="559473"/>
          </a:xfrm>
        </p:grpSpPr>
        <p:sp>
          <p:nvSpPr>
            <p:cNvPr id="1665" name="Freeform 1664">
              <a:extLst>
                <a:ext uri="{FF2B5EF4-FFF2-40B4-BE49-F238E27FC236}">
                  <a16:creationId xmlns:a16="http://schemas.microsoft.com/office/drawing/2014/main" id="{EE3B2982-1C68-6449-4BDF-851CE2B6395F}"/>
                </a:ext>
              </a:extLst>
            </p:cNvPr>
            <p:cNvSpPr/>
            <p:nvPr/>
          </p:nvSpPr>
          <p:spPr>
            <a:xfrm>
              <a:off x="4064273" y="2613667"/>
              <a:ext cx="252763" cy="449309"/>
            </a:xfrm>
            <a:custGeom>
              <a:avLst/>
              <a:gdLst>
                <a:gd name="connsiteX0" fmla="*/ 0 w 252763"/>
                <a:gd name="connsiteY0" fmla="*/ 449309 h 449309"/>
                <a:gd name="connsiteX1" fmla="*/ 252764 w 252763"/>
                <a:gd name="connsiteY1" fmla="*/ 0 h 44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763" h="449309">
                  <a:moveTo>
                    <a:pt x="0" y="449309"/>
                  </a:moveTo>
                  <a:lnTo>
                    <a:pt x="252764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6" name="Freeform 1665">
              <a:extLst>
                <a:ext uri="{FF2B5EF4-FFF2-40B4-BE49-F238E27FC236}">
                  <a16:creationId xmlns:a16="http://schemas.microsoft.com/office/drawing/2014/main" id="{A363C1A2-29B1-971A-8896-E72A3FB0431F}"/>
                </a:ext>
              </a:extLst>
            </p:cNvPr>
            <p:cNvSpPr/>
            <p:nvPr/>
          </p:nvSpPr>
          <p:spPr>
            <a:xfrm>
              <a:off x="4262049" y="2503504"/>
              <a:ext cx="116826" cy="140995"/>
            </a:xfrm>
            <a:custGeom>
              <a:avLst/>
              <a:gdLst>
                <a:gd name="connsiteX0" fmla="*/ 116826 w 116826"/>
                <a:gd name="connsiteY0" fmla="*/ 0 h 140995"/>
                <a:gd name="connsiteX1" fmla="*/ 109976 w 116826"/>
                <a:gd name="connsiteY1" fmla="*/ 140995 h 140995"/>
                <a:gd name="connsiteX2" fmla="*/ 0 w 116826"/>
                <a:gd name="connsiteY2" fmla="*/ 79152 h 1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826" h="140995">
                  <a:moveTo>
                    <a:pt x="116826" y="0"/>
                  </a:moveTo>
                  <a:lnTo>
                    <a:pt x="109976" y="140995"/>
                  </a:lnTo>
                  <a:lnTo>
                    <a:pt x="0" y="79152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7" name="Graphic 1655">
            <a:extLst>
              <a:ext uri="{FF2B5EF4-FFF2-40B4-BE49-F238E27FC236}">
                <a16:creationId xmlns:a16="http://schemas.microsoft.com/office/drawing/2014/main" id="{04818428-D447-BE3A-EB9A-36938EC1212F}"/>
              </a:ext>
            </a:extLst>
          </p:cNvPr>
          <p:cNvGrpSpPr/>
          <p:nvPr/>
        </p:nvGrpSpPr>
        <p:grpSpPr>
          <a:xfrm>
            <a:off x="4165603" y="3726394"/>
            <a:ext cx="349397" cy="524134"/>
            <a:chOff x="4046244" y="3766150"/>
            <a:chExt cx="349397" cy="524134"/>
          </a:xfrm>
        </p:grpSpPr>
        <p:sp>
          <p:nvSpPr>
            <p:cNvPr id="1668" name="Freeform 1667">
              <a:extLst>
                <a:ext uri="{FF2B5EF4-FFF2-40B4-BE49-F238E27FC236}">
                  <a16:creationId xmlns:a16="http://schemas.microsoft.com/office/drawing/2014/main" id="{AE40E586-32AB-66F1-7D88-E8A29A4CAEAF}"/>
                </a:ext>
              </a:extLst>
            </p:cNvPr>
            <p:cNvSpPr/>
            <p:nvPr/>
          </p:nvSpPr>
          <p:spPr>
            <a:xfrm>
              <a:off x="4046244" y="3766150"/>
              <a:ext cx="279446" cy="419199"/>
            </a:xfrm>
            <a:custGeom>
              <a:avLst/>
              <a:gdLst>
                <a:gd name="connsiteX0" fmla="*/ 0 w 279446"/>
                <a:gd name="connsiteY0" fmla="*/ 0 h 419199"/>
                <a:gd name="connsiteX1" fmla="*/ 279446 w 279446"/>
                <a:gd name="connsiteY1" fmla="*/ 419199 h 41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46" h="419199">
                  <a:moveTo>
                    <a:pt x="0" y="0"/>
                  </a:moveTo>
                  <a:lnTo>
                    <a:pt x="279446" y="4191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9" name="Freeform 1668">
              <a:extLst>
                <a:ext uri="{FF2B5EF4-FFF2-40B4-BE49-F238E27FC236}">
                  <a16:creationId xmlns:a16="http://schemas.microsoft.com/office/drawing/2014/main" id="{779D7ED9-CFE8-08C4-A0D6-0F81808F84F3}"/>
                </a:ext>
              </a:extLst>
            </p:cNvPr>
            <p:cNvSpPr/>
            <p:nvPr/>
          </p:nvSpPr>
          <p:spPr>
            <a:xfrm>
              <a:off x="4273046" y="4150190"/>
              <a:ext cx="122595" cy="140093"/>
            </a:xfrm>
            <a:custGeom>
              <a:avLst/>
              <a:gdLst>
                <a:gd name="connsiteX0" fmla="*/ 122596 w 122595"/>
                <a:gd name="connsiteY0" fmla="*/ 140094 h 140093"/>
                <a:gd name="connsiteX1" fmla="*/ 0 w 122595"/>
                <a:gd name="connsiteY1" fmla="*/ 70137 h 140093"/>
                <a:gd name="connsiteX2" fmla="*/ 105108 w 122595"/>
                <a:gd name="connsiteY2" fmla="*/ 0 h 14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95" h="140093">
                  <a:moveTo>
                    <a:pt x="122596" y="140094"/>
                  </a:moveTo>
                  <a:lnTo>
                    <a:pt x="0" y="70137"/>
                  </a:lnTo>
                  <a:lnTo>
                    <a:pt x="10510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0" name="Graphic 1655">
            <a:extLst>
              <a:ext uri="{FF2B5EF4-FFF2-40B4-BE49-F238E27FC236}">
                <a16:creationId xmlns:a16="http://schemas.microsoft.com/office/drawing/2014/main" id="{A381D6D4-1397-1AA7-1EF5-FFF3A26C1EB8}"/>
              </a:ext>
            </a:extLst>
          </p:cNvPr>
          <p:cNvGrpSpPr/>
          <p:nvPr/>
        </p:nvGrpSpPr>
        <p:grpSpPr>
          <a:xfrm>
            <a:off x="5950453" y="2446258"/>
            <a:ext cx="340743" cy="541803"/>
            <a:chOff x="5831094" y="2486014"/>
            <a:chExt cx="340743" cy="541803"/>
          </a:xfrm>
        </p:grpSpPr>
        <p:sp>
          <p:nvSpPr>
            <p:cNvPr id="1671" name="Freeform 1670">
              <a:extLst>
                <a:ext uri="{FF2B5EF4-FFF2-40B4-BE49-F238E27FC236}">
                  <a16:creationId xmlns:a16="http://schemas.microsoft.com/office/drawing/2014/main" id="{9DBE9D32-EA57-233E-6CEA-28758FC9ACB5}"/>
                </a:ext>
              </a:extLst>
            </p:cNvPr>
            <p:cNvSpPr/>
            <p:nvPr/>
          </p:nvSpPr>
          <p:spPr>
            <a:xfrm>
              <a:off x="5831094" y="2486014"/>
              <a:ext cx="273676" cy="435065"/>
            </a:xfrm>
            <a:custGeom>
              <a:avLst/>
              <a:gdLst>
                <a:gd name="connsiteX0" fmla="*/ 0 w 273676"/>
                <a:gd name="connsiteY0" fmla="*/ 0 h 435065"/>
                <a:gd name="connsiteX1" fmla="*/ 273677 w 273676"/>
                <a:gd name="connsiteY1" fmla="*/ 435066 h 43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676" h="435065">
                  <a:moveTo>
                    <a:pt x="0" y="0"/>
                  </a:moveTo>
                  <a:lnTo>
                    <a:pt x="273677" y="43506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2" name="Freeform 1671">
              <a:extLst>
                <a:ext uri="{FF2B5EF4-FFF2-40B4-BE49-F238E27FC236}">
                  <a16:creationId xmlns:a16="http://schemas.microsoft.com/office/drawing/2014/main" id="{9CB16A5E-D0E5-C8E6-1237-09AD4814187D}"/>
                </a:ext>
              </a:extLst>
            </p:cNvPr>
            <p:cNvSpPr/>
            <p:nvPr/>
          </p:nvSpPr>
          <p:spPr>
            <a:xfrm>
              <a:off x="6051225" y="2887364"/>
              <a:ext cx="120612" cy="140454"/>
            </a:xfrm>
            <a:custGeom>
              <a:avLst/>
              <a:gdLst>
                <a:gd name="connsiteX0" fmla="*/ 120613 w 120612"/>
                <a:gd name="connsiteY0" fmla="*/ 140454 h 140454"/>
                <a:gd name="connsiteX1" fmla="*/ 0 w 120612"/>
                <a:gd name="connsiteY1" fmla="*/ 67252 h 140454"/>
                <a:gd name="connsiteX2" fmla="*/ 106911 w 120612"/>
                <a:gd name="connsiteY2" fmla="*/ 0 h 14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12" h="140454">
                  <a:moveTo>
                    <a:pt x="120613" y="140454"/>
                  </a:moveTo>
                  <a:lnTo>
                    <a:pt x="0" y="67252"/>
                  </a:lnTo>
                  <a:lnTo>
                    <a:pt x="10691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3" name="Graphic 1655">
            <a:extLst>
              <a:ext uri="{FF2B5EF4-FFF2-40B4-BE49-F238E27FC236}">
                <a16:creationId xmlns:a16="http://schemas.microsoft.com/office/drawing/2014/main" id="{165D96F0-BA5D-9ED4-260C-FF35E19B8D31}"/>
              </a:ext>
            </a:extLst>
          </p:cNvPr>
          <p:cNvGrpSpPr/>
          <p:nvPr/>
        </p:nvGrpSpPr>
        <p:grpSpPr>
          <a:xfrm>
            <a:off x="5968481" y="3743522"/>
            <a:ext cx="322895" cy="523773"/>
            <a:chOff x="5849122" y="3783278"/>
            <a:chExt cx="322895" cy="523773"/>
          </a:xfrm>
        </p:grpSpPr>
        <p:sp>
          <p:nvSpPr>
            <p:cNvPr id="1674" name="Freeform 1673">
              <a:extLst>
                <a:ext uri="{FF2B5EF4-FFF2-40B4-BE49-F238E27FC236}">
                  <a16:creationId xmlns:a16="http://schemas.microsoft.com/office/drawing/2014/main" id="{9A1B3D29-A51A-B301-8278-82CB7A4B3985}"/>
                </a:ext>
              </a:extLst>
            </p:cNvPr>
            <p:cNvSpPr/>
            <p:nvPr/>
          </p:nvSpPr>
          <p:spPr>
            <a:xfrm>
              <a:off x="5849122" y="3890738"/>
              <a:ext cx="256729" cy="416314"/>
            </a:xfrm>
            <a:custGeom>
              <a:avLst/>
              <a:gdLst>
                <a:gd name="connsiteX0" fmla="*/ 0 w 256729"/>
                <a:gd name="connsiteY0" fmla="*/ 416314 h 416314"/>
                <a:gd name="connsiteX1" fmla="*/ 256730 w 256729"/>
                <a:gd name="connsiteY1" fmla="*/ 0 h 41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729" h="416314">
                  <a:moveTo>
                    <a:pt x="0" y="416314"/>
                  </a:moveTo>
                  <a:lnTo>
                    <a:pt x="256730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5" name="Freeform 1674">
              <a:extLst>
                <a:ext uri="{FF2B5EF4-FFF2-40B4-BE49-F238E27FC236}">
                  <a16:creationId xmlns:a16="http://schemas.microsoft.com/office/drawing/2014/main" id="{724EF601-C70A-D5AA-5D78-E074782B8264}"/>
                </a:ext>
              </a:extLst>
            </p:cNvPr>
            <p:cNvSpPr/>
            <p:nvPr/>
          </p:nvSpPr>
          <p:spPr>
            <a:xfrm>
              <a:off x="6052127" y="3783278"/>
              <a:ext cx="119891" cy="140634"/>
            </a:xfrm>
            <a:custGeom>
              <a:avLst/>
              <a:gdLst>
                <a:gd name="connsiteX0" fmla="*/ 119891 w 119891"/>
                <a:gd name="connsiteY0" fmla="*/ 0 h 140634"/>
                <a:gd name="connsiteX1" fmla="*/ 107451 w 119891"/>
                <a:gd name="connsiteY1" fmla="*/ 140635 h 140634"/>
                <a:gd name="connsiteX2" fmla="*/ 0 w 119891"/>
                <a:gd name="connsiteY2" fmla="*/ 74284 h 14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891" h="140634">
                  <a:moveTo>
                    <a:pt x="119891" y="0"/>
                  </a:moveTo>
                  <a:lnTo>
                    <a:pt x="107451" y="140635"/>
                  </a:lnTo>
                  <a:lnTo>
                    <a:pt x="0" y="74284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6" name="Graphic 1655">
            <a:extLst>
              <a:ext uri="{FF2B5EF4-FFF2-40B4-BE49-F238E27FC236}">
                <a16:creationId xmlns:a16="http://schemas.microsoft.com/office/drawing/2014/main" id="{D84F0E28-7C20-E18F-2F42-799A8C634D72}"/>
              </a:ext>
            </a:extLst>
          </p:cNvPr>
          <p:cNvGrpSpPr/>
          <p:nvPr/>
        </p:nvGrpSpPr>
        <p:grpSpPr>
          <a:xfrm>
            <a:off x="4526179" y="3906694"/>
            <a:ext cx="1442302" cy="721202"/>
            <a:chOff x="4406820" y="3946450"/>
            <a:chExt cx="1442302" cy="721202"/>
          </a:xfrm>
          <a:solidFill>
            <a:srgbClr val="DAE8FC"/>
          </a:solidFill>
        </p:grpSpPr>
        <p:sp>
          <p:nvSpPr>
            <p:cNvPr id="1677" name="Freeform 1676">
              <a:extLst>
                <a:ext uri="{FF2B5EF4-FFF2-40B4-BE49-F238E27FC236}">
                  <a16:creationId xmlns:a16="http://schemas.microsoft.com/office/drawing/2014/main" id="{02C16420-38E9-CB49-05E8-E0B088B44DCB}"/>
                </a:ext>
              </a:extLst>
            </p:cNvPr>
            <p:cNvSpPr/>
            <p:nvPr/>
          </p:nvSpPr>
          <p:spPr>
            <a:xfrm>
              <a:off x="4406820" y="3946450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78" name="Picture 1677">
              <a:extLst>
                <a:ext uri="{FF2B5EF4-FFF2-40B4-BE49-F238E27FC236}">
                  <a16:creationId xmlns:a16="http://schemas.microsoft.com/office/drawing/2014/main" id="{FE8C364D-866D-7E2C-36B6-2D0EB507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5834" y="4180841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679" name="Graphic 1655">
            <a:extLst>
              <a:ext uri="{FF2B5EF4-FFF2-40B4-BE49-F238E27FC236}">
                <a16:creationId xmlns:a16="http://schemas.microsoft.com/office/drawing/2014/main" id="{691FCFBE-8C08-192C-D441-57A4C56CD519}"/>
              </a:ext>
            </a:extLst>
          </p:cNvPr>
          <p:cNvGrpSpPr/>
          <p:nvPr/>
        </p:nvGrpSpPr>
        <p:grpSpPr>
          <a:xfrm>
            <a:off x="7356698" y="2841117"/>
            <a:ext cx="384734" cy="524675"/>
            <a:chOff x="7237339" y="2880873"/>
            <a:chExt cx="384734" cy="524675"/>
          </a:xfrm>
        </p:grpSpPr>
        <p:sp>
          <p:nvSpPr>
            <p:cNvPr id="1680" name="Freeform 1679">
              <a:extLst>
                <a:ext uri="{FF2B5EF4-FFF2-40B4-BE49-F238E27FC236}">
                  <a16:creationId xmlns:a16="http://schemas.microsoft.com/office/drawing/2014/main" id="{A7051159-2E66-670B-EE3D-97297FF51F66}"/>
                </a:ext>
              </a:extLst>
            </p:cNvPr>
            <p:cNvSpPr/>
            <p:nvPr/>
          </p:nvSpPr>
          <p:spPr>
            <a:xfrm>
              <a:off x="7237339" y="2982743"/>
              <a:ext cx="310095" cy="422805"/>
            </a:xfrm>
            <a:custGeom>
              <a:avLst/>
              <a:gdLst>
                <a:gd name="connsiteX0" fmla="*/ 0 w 310095"/>
                <a:gd name="connsiteY0" fmla="*/ 422805 h 422805"/>
                <a:gd name="connsiteX1" fmla="*/ 310095 w 310095"/>
                <a:gd name="connsiteY1" fmla="*/ 0 h 42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095" h="422805">
                  <a:moveTo>
                    <a:pt x="0" y="422805"/>
                  </a:moveTo>
                  <a:lnTo>
                    <a:pt x="310095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1" name="Freeform 1680">
              <a:extLst>
                <a:ext uri="{FF2B5EF4-FFF2-40B4-BE49-F238E27FC236}">
                  <a16:creationId xmlns:a16="http://schemas.microsoft.com/office/drawing/2014/main" id="{FB94339A-A2E4-2B5C-8262-35D597E91DD1}"/>
                </a:ext>
              </a:extLst>
            </p:cNvPr>
            <p:cNvSpPr/>
            <p:nvPr/>
          </p:nvSpPr>
          <p:spPr>
            <a:xfrm>
              <a:off x="7496593" y="2880873"/>
              <a:ext cx="125480" cy="139192"/>
            </a:xfrm>
            <a:custGeom>
              <a:avLst/>
              <a:gdLst>
                <a:gd name="connsiteX0" fmla="*/ 125480 w 125480"/>
                <a:gd name="connsiteY0" fmla="*/ 0 h 139192"/>
                <a:gd name="connsiteX1" fmla="*/ 101682 w 125480"/>
                <a:gd name="connsiteY1" fmla="*/ 139192 h 139192"/>
                <a:gd name="connsiteX2" fmla="*/ 0 w 125480"/>
                <a:gd name="connsiteY2" fmla="*/ 64548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80" h="139192">
                  <a:moveTo>
                    <a:pt x="125480" y="0"/>
                  </a:moveTo>
                  <a:lnTo>
                    <a:pt x="101682" y="139192"/>
                  </a:lnTo>
                  <a:lnTo>
                    <a:pt x="0" y="64548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2" name="Graphic 1655">
            <a:extLst>
              <a:ext uri="{FF2B5EF4-FFF2-40B4-BE49-F238E27FC236}">
                <a16:creationId xmlns:a16="http://schemas.microsoft.com/office/drawing/2014/main" id="{30DCCCD5-19A1-1C68-0B8B-1580AA8C1BA0}"/>
              </a:ext>
            </a:extLst>
          </p:cNvPr>
          <p:cNvGrpSpPr/>
          <p:nvPr/>
        </p:nvGrpSpPr>
        <p:grpSpPr>
          <a:xfrm>
            <a:off x="5950453" y="3005191"/>
            <a:ext cx="1406245" cy="721202"/>
            <a:chOff x="5831094" y="3044947"/>
            <a:chExt cx="1406245" cy="721202"/>
          </a:xfrm>
          <a:solidFill>
            <a:srgbClr val="DAE8FC"/>
          </a:solidFill>
        </p:grpSpPr>
        <p:sp>
          <p:nvSpPr>
            <p:cNvPr id="1683" name="Freeform 1682">
              <a:extLst>
                <a:ext uri="{FF2B5EF4-FFF2-40B4-BE49-F238E27FC236}">
                  <a16:creationId xmlns:a16="http://schemas.microsoft.com/office/drawing/2014/main" id="{FA2A607D-DB6B-EFB8-6A75-B24F73FCFADB}"/>
                </a:ext>
              </a:extLst>
            </p:cNvPr>
            <p:cNvSpPr/>
            <p:nvPr/>
          </p:nvSpPr>
          <p:spPr>
            <a:xfrm>
              <a:off x="5831094" y="3044947"/>
              <a:ext cx="1406245" cy="721202"/>
            </a:xfrm>
            <a:custGeom>
              <a:avLst/>
              <a:gdLst>
                <a:gd name="connsiteX0" fmla="*/ 1298072 w 1406245"/>
                <a:gd name="connsiteY0" fmla="*/ 0 h 721202"/>
                <a:gd name="connsiteX1" fmla="*/ 1406245 w 1406245"/>
                <a:gd name="connsiteY1" fmla="*/ 108180 h 721202"/>
                <a:gd name="connsiteX2" fmla="*/ 1406245 w 1406245"/>
                <a:gd name="connsiteY2" fmla="*/ 613023 h 721202"/>
                <a:gd name="connsiteX3" fmla="*/ 1298072 w 1406245"/>
                <a:gd name="connsiteY3" fmla="*/ 721203 h 721202"/>
                <a:gd name="connsiteX4" fmla="*/ 108173 w 1406245"/>
                <a:gd name="connsiteY4" fmla="*/ 721203 h 721202"/>
                <a:gd name="connsiteX5" fmla="*/ 0 w 1406245"/>
                <a:gd name="connsiteY5" fmla="*/ 613023 h 721202"/>
                <a:gd name="connsiteX6" fmla="*/ 0 w 1406245"/>
                <a:gd name="connsiteY6" fmla="*/ 108180 h 721202"/>
                <a:gd name="connsiteX7" fmla="*/ 108173 w 1406245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6245" h="721202">
                  <a:moveTo>
                    <a:pt x="1298072" y="0"/>
                  </a:moveTo>
                  <a:cubicBezTo>
                    <a:pt x="1357815" y="0"/>
                    <a:pt x="1406245" y="48434"/>
                    <a:pt x="1406245" y="108180"/>
                  </a:cubicBezTo>
                  <a:lnTo>
                    <a:pt x="1406245" y="613023"/>
                  </a:lnTo>
                  <a:cubicBezTo>
                    <a:pt x="1406245" y="672769"/>
                    <a:pt x="1357815" y="721203"/>
                    <a:pt x="1298072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84" name="Picture 1683">
              <a:extLst>
                <a:ext uri="{FF2B5EF4-FFF2-40B4-BE49-F238E27FC236}">
                  <a16:creationId xmlns:a16="http://schemas.microsoft.com/office/drawing/2014/main" id="{25DAF5A8-4242-7817-F99B-F102A21D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0108" y="3270323"/>
              <a:ext cx="1370187" cy="324541"/>
            </a:xfrm>
            <a:custGeom>
              <a:avLst/>
              <a:gdLst>
                <a:gd name="connsiteX0" fmla="*/ -1 w 1370187"/>
                <a:gd name="connsiteY0" fmla="*/ -1 h 324541"/>
                <a:gd name="connsiteX1" fmla="*/ 1370187 w 1370187"/>
                <a:gd name="connsiteY1" fmla="*/ -1 h 324541"/>
                <a:gd name="connsiteX2" fmla="*/ 1370187 w 1370187"/>
                <a:gd name="connsiteY2" fmla="*/ 324541 h 324541"/>
                <a:gd name="connsiteX3" fmla="*/ -1 w 1370187"/>
                <a:gd name="connsiteY3" fmla="*/ 324541 h 3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187" h="324541">
                  <a:moveTo>
                    <a:pt x="-1" y="-1"/>
                  </a:moveTo>
                  <a:lnTo>
                    <a:pt x="1370187" y="-1"/>
                  </a:lnTo>
                  <a:lnTo>
                    <a:pt x="1370187" y="324541"/>
                  </a:lnTo>
                  <a:lnTo>
                    <a:pt x="-1" y="324541"/>
                  </a:lnTo>
                  <a:close/>
                </a:path>
              </a:pathLst>
            </a:custGeom>
          </p:spPr>
        </p:pic>
      </p:grpSp>
      <p:grpSp>
        <p:nvGrpSpPr>
          <p:cNvPr id="1685" name="Graphic 1655">
            <a:extLst>
              <a:ext uri="{FF2B5EF4-FFF2-40B4-BE49-F238E27FC236}">
                <a16:creationId xmlns:a16="http://schemas.microsoft.com/office/drawing/2014/main" id="{854A3F5F-398F-15E0-5BB2-FB64A098D4EE}"/>
              </a:ext>
            </a:extLst>
          </p:cNvPr>
          <p:cNvGrpSpPr/>
          <p:nvPr/>
        </p:nvGrpSpPr>
        <p:grpSpPr>
          <a:xfrm>
            <a:off x="4345891" y="4663958"/>
            <a:ext cx="1802878" cy="288481"/>
            <a:chOff x="4226532" y="4703714"/>
            <a:chExt cx="1802878" cy="288481"/>
          </a:xfrm>
          <a:noFill/>
        </p:grpSpPr>
        <p:sp>
          <p:nvSpPr>
            <p:cNvPr id="1686" name="Freeform 1685">
              <a:extLst>
                <a:ext uri="{FF2B5EF4-FFF2-40B4-BE49-F238E27FC236}">
                  <a16:creationId xmlns:a16="http://schemas.microsoft.com/office/drawing/2014/main" id="{89E2200F-6173-84B6-07AD-B5BF7B71C8C2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0 w 288460"/>
                <a:gd name="connsiteY0" fmla="*/ 0 h 1803007"/>
                <a:gd name="connsiteX1" fmla="*/ 288461 w 288460"/>
                <a:gd name="connsiteY1" fmla="*/ 0 h 1803007"/>
                <a:gd name="connsiteX2" fmla="*/ 288461 w 288460"/>
                <a:gd name="connsiteY2" fmla="*/ 1803007 h 1803007"/>
                <a:gd name="connsiteX3" fmla="*/ 0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0" y="0"/>
                  </a:moveTo>
                  <a:lnTo>
                    <a:pt x="288461" y="0"/>
                  </a:lnTo>
                  <a:lnTo>
                    <a:pt x="288461" y="1803007"/>
                  </a:lnTo>
                  <a:lnTo>
                    <a:pt x="0" y="1803007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7" name="Freeform 1686">
              <a:extLst>
                <a:ext uri="{FF2B5EF4-FFF2-40B4-BE49-F238E27FC236}">
                  <a16:creationId xmlns:a16="http://schemas.microsoft.com/office/drawing/2014/main" id="{D3AE993B-F917-2936-2EBC-F70E6A071F58}"/>
                </a:ext>
              </a:extLst>
            </p:cNvPr>
            <p:cNvSpPr/>
            <p:nvPr/>
          </p:nvSpPr>
          <p:spPr>
            <a:xfrm rot="-5400000">
              <a:off x="4983741" y="3946450"/>
              <a:ext cx="288460" cy="1803007"/>
            </a:xfrm>
            <a:custGeom>
              <a:avLst/>
              <a:gdLst>
                <a:gd name="connsiteX0" fmla="*/ 288461 w 288460"/>
                <a:gd name="connsiteY0" fmla="*/ 0 h 1803007"/>
                <a:gd name="connsiteX1" fmla="*/ 0 w 288460"/>
                <a:gd name="connsiteY1" fmla="*/ 0 h 1803007"/>
                <a:gd name="connsiteX2" fmla="*/ 0 w 288460"/>
                <a:gd name="connsiteY2" fmla="*/ 1803007 h 1803007"/>
                <a:gd name="connsiteX3" fmla="*/ 288461 w 288460"/>
                <a:gd name="connsiteY3" fmla="*/ 1803007 h 180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60" h="1803007">
                  <a:moveTo>
                    <a:pt x="288461" y="0"/>
                  </a:moveTo>
                  <a:lnTo>
                    <a:pt x="0" y="0"/>
                  </a:lnTo>
                  <a:lnTo>
                    <a:pt x="0" y="1803007"/>
                  </a:lnTo>
                  <a:lnTo>
                    <a:pt x="288461" y="1803007"/>
                  </a:lnTo>
                </a:path>
              </a:pathLst>
            </a:custGeom>
            <a:noFill/>
            <a:ln w="3603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8" name="Graphic 1655">
            <a:extLst>
              <a:ext uri="{FF2B5EF4-FFF2-40B4-BE49-F238E27FC236}">
                <a16:creationId xmlns:a16="http://schemas.microsoft.com/office/drawing/2014/main" id="{1155BE93-16FD-3089-9A47-16ED4DED9131}"/>
              </a:ext>
            </a:extLst>
          </p:cNvPr>
          <p:cNvGrpSpPr/>
          <p:nvPr/>
        </p:nvGrpSpPr>
        <p:grpSpPr>
          <a:xfrm>
            <a:off x="4706467" y="4826228"/>
            <a:ext cx="1081727" cy="540902"/>
            <a:chOff x="4587108" y="4865984"/>
            <a:chExt cx="1081727" cy="540902"/>
          </a:xfrm>
          <a:noFill/>
        </p:grpSpPr>
        <p:sp>
          <p:nvSpPr>
            <p:cNvPr id="1689" name="Freeform 1688">
              <a:extLst>
                <a:ext uri="{FF2B5EF4-FFF2-40B4-BE49-F238E27FC236}">
                  <a16:creationId xmlns:a16="http://schemas.microsoft.com/office/drawing/2014/main" id="{5CF9CA97-E18B-FC3F-C35E-FB71C5DC69B5}"/>
                </a:ext>
              </a:extLst>
            </p:cNvPr>
            <p:cNvSpPr/>
            <p:nvPr/>
          </p:nvSpPr>
          <p:spPr>
            <a:xfrm>
              <a:off x="4587108" y="4865984"/>
              <a:ext cx="1081727" cy="540902"/>
            </a:xfrm>
            <a:custGeom>
              <a:avLst/>
              <a:gdLst>
                <a:gd name="connsiteX0" fmla="*/ 0 w 1081727"/>
                <a:gd name="connsiteY0" fmla="*/ 0 h 540902"/>
                <a:gd name="connsiteX1" fmla="*/ 1081727 w 1081727"/>
                <a:gd name="connsiteY1" fmla="*/ 0 h 540902"/>
                <a:gd name="connsiteX2" fmla="*/ 1081727 w 1081727"/>
                <a:gd name="connsiteY2" fmla="*/ 540902 h 540902"/>
                <a:gd name="connsiteX3" fmla="*/ 0 w 1081727"/>
                <a:gd name="connsiteY3" fmla="*/ 540902 h 54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727" h="540902">
                  <a:moveTo>
                    <a:pt x="0" y="0"/>
                  </a:moveTo>
                  <a:lnTo>
                    <a:pt x="1081727" y="0"/>
                  </a:lnTo>
                  <a:lnTo>
                    <a:pt x="1081727" y="540902"/>
                  </a:lnTo>
                  <a:lnTo>
                    <a:pt x="0" y="540902"/>
                  </a:lnTo>
                  <a:close/>
                </a:path>
              </a:pathLst>
            </a:custGeom>
            <a:noFill/>
            <a:ln w="18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0" name="Picture 1689">
              <a:extLst>
                <a:ext uri="{FF2B5EF4-FFF2-40B4-BE49-F238E27FC236}">
                  <a16:creationId xmlns:a16="http://schemas.microsoft.com/office/drawing/2014/main" id="{182F15ED-9505-8139-D840-4D05A470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6122" y="5019240"/>
              <a:ext cx="1045669" cy="283973"/>
            </a:xfrm>
            <a:custGeom>
              <a:avLst/>
              <a:gdLst>
                <a:gd name="connsiteX0" fmla="*/ -1 w 1045669"/>
                <a:gd name="connsiteY0" fmla="*/ -1 h 283973"/>
                <a:gd name="connsiteX1" fmla="*/ 1045669 w 1045669"/>
                <a:gd name="connsiteY1" fmla="*/ -1 h 283973"/>
                <a:gd name="connsiteX2" fmla="*/ 1045669 w 1045669"/>
                <a:gd name="connsiteY2" fmla="*/ 283973 h 283973"/>
                <a:gd name="connsiteX3" fmla="*/ -1 w 1045669"/>
                <a:gd name="connsiteY3" fmla="*/ 283973 h 28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69" h="283973">
                  <a:moveTo>
                    <a:pt x="-1" y="-1"/>
                  </a:moveTo>
                  <a:lnTo>
                    <a:pt x="1045669" y="-1"/>
                  </a:lnTo>
                  <a:lnTo>
                    <a:pt x="1045669" y="283973"/>
                  </a:lnTo>
                  <a:lnTo>
                    <a:pt x="-1" y="283973"/>
                  </a:lnTo>
                  <a:close/>
                </a:path>
              </a:pathLst>
            </a:custGeom>
          </p:spPr>
        </p:pic>
      </p:grpSp>
      <p:grpSp>
        <p:nvGrpSpPr>
          <p:cNvPr id="1691" name="Graphic 1655">
            <a:extLst>
              <a:ext uri="{FF2B5EF4-FFF2-40B4-BE49-F238E27FC236}">
                <a16:creationId xmlns:a16="http://schemas.microsoft.com/office/drawing/2014/main" id="{C65839A7-5E62-623B-45D6-B30C4EBB7B11}"/>
              </a:ext>
            </a:extLst>
          </p:cNvPr>
          <p:cNvGrpSpPr/>
          <p:nvPr/>
        </p:nvGrpSpPr>
        <p:grpSpPr>
          <a:xfrm>
            <a:off x="1919217" y="3746587"/>
            <a:ext cx="126201" cy="1422212"/>
            <a:chOff x="1799858" y="3786343"/>
            <a:chExt cx="126201" cy="1422212"/>
          </a:xfrm>
        </p:grpSpPr>
        <p:sp>
          <p:nvSpPr>
            <p:cNvPr id="1692" name="Freeform 1691">
              <a:extLst>
                <a:ext uri="{FF2B5EF4-FFF2-40B4-BE49-F238E27FC236}">
                  <a16:creationId xmlns:a16="http://schemas.microsoft.com/office/drawing/2014/main" id="{D80E9734-AEDD-0088-AD9B-C0DD1192AF95}"/>
                </a:ext>
              </a:extLst>
            </p:cNvPr>
            <p:cNvSpPr/>
            <p:nvPr/>
          </p:nvSpPr>
          <p:spPr>
            <a:xfrm>
              <a:off x="1846733" y="3912554"/>
              <a:ext cx="16225" cy="1296001"/>
            </a:xfrm>
            <a:custGeom>
              <a:avLst/>
              <a:gdLst>
                <a:gd name="connsiteX0" fmla="*/ 0 w 16225"/>
                <a:gd name="connsiteY0" fmla="*/ 1296002 h 1296001"/>
                <a:gd name="connsiteX1" fmla="*/ 16226 w 16225"/>
                <a:gd name="connsiteY1" fmla="*/ 0 h 12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5" h="1296001">
                  <a:moveTo>
                    <a:pt x="0" y="1296002"/>
                  </a:moveTo>
                  <a:lnTo>
                    <a:pt x="16226" y="0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3" name="Freeform 1692">
              <a:extLst>
                <a:ext uri="{FF2B5EF4-FFF2-40B4-BE49-F238E27FC236}">
                  <a16:creationId xmlns:a16="http://schemas.microsoft.com/office/drawing/2014/main" id="{58C856BA-BA44-8414-D373-D21BB3F779AE}"/>
                </a:ext>
              </a:extLst>
            </p:cNvPr>
            <p:cNvSpPr/>
            <p:nvPr/>
          </p:nvSpPr>
          <p:spPr>
            <a:xfrm>
              <a:off x="1799858" y="3786343"/>
              <a:ext cx="126201" cy="126931"/>
            </a:xfrm>
            <a:custGeom>
              <a:avLst/>
              <a:gdLst>
                <a:gd name="connsiteX0" fmla="*/ 64723 w 126201"/>
                <a:gd name="connsiteY0" fmla="*/ 0 h 126931"/>
                <a:gd name="connsiteX1" fmla="*/ 126201 w 126201"/>
                <a:gd name="connsiteY1" fmla="*/ 126932 h 126931"/>
                <a:gd name="connsiteX2" fmla="*/ 0 w 126201"/>
                <a:gd name="connsiteY2" fmla="*/ 125309 h 12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931">
                  <a:moveTo>
                    <a:pt x="64723" y="0"/>
                  </a:moveTo>
                  <a:lnTo>
                    <a:pt x="126201" y="126932"/>
                  </a:lnTo>
                  <a:lnTo>
                    <a:pt x="0" y="125309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4" name="Graphic 1655">
            <a:extLst>
              <a:ext uri="{FF2B5EF4-FFF2-40B4-BE49-F238E27FC236}">
                <a16:creationId xmlns:a16="http://schemas.microsoft.com/office/drawing/2014/main" id="{1E48EB1D-3CB3-ECB9-F062-B0F5A95E104C}"/>
              </a:ext>
            </a:extLst>
          </p:cNvPr>
          <p:cNvGrpSpPr/>
          <p:nvPr/>
        </p:nvGrpSpPr>
        <p:grpSpPr>
          <a:xfrm>
            <a:off x="884365" y="4267296"/>
            <a:ext cx="2163454" cy="901503"/>
            <a:chOff x="765006" y="4307052"/>
            <a:chExt cx="2163454" cy="901503"/>
          </a:xfrm>
          <a:solidFill>
            <a:srgbClr val="E1D5E7"/>
          </a:solidFill>
        </p:grpSpPr>
        <p:sp>
          <p:nvSpPr>
            <p:cNvPr id="1695" name="Freeform 1694">
              <a:extLst>
                <a:ext uri="{FF2B5EF4-FFF2-40B4-BE49-F238E27FC236}">
                  <a16:creationId xmlns:a16="http://schemas.microsoft.com/office/drawing/2014/main" id="{6BF2E0D3-0DA5-28FA-EE9D-C8B87709DFDE}"/>
                </a:ext>
              </a:extLst>
            </p:cNvPr>
            <p:cNvSpPr/>
            <p:nvPr/>
          </p:nvSpPr>
          <p:spPr>
            <a:xfrm>
              <a:off x="765006" y="4307052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96" name="Picture 1695">
              <a:extLst>
                <a:ext uri="{FF2B5EF4-FFF2-40B4-BE49-F238E27FC236}">
                  <a16:creationId xmlns:a16="http://schemas.microsoft.com/office/drawing/2014/main" id="{6298BD4B-F250-3AB1-9BBB-17634AAF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020" y="4397202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697" name="Graphic 1655">
            <a:extLst>
              <a:ext uri="{FF2B5EF4-FFF2-40B4-BE49-F238E27FC236}">
                <a16:creationId xmlns:a16="http://schemas.microsoft.com/office/drawing/2014/main" id="{83360726-C79B-D4AD-3863-FD0C66E81971}"/>
              </a:ext>
            </a:extLst>
          </p:cNvPr>
          <p:cNvGrpSpPr/>
          <p:nvPr/>
        </p:nvGrpSpPr>
        <p:grpSpPr>
          <a:xfrm>
            <a:off x="7212468" y="1905356"/>
            <a:ext cx="526801" cy="544508"/>
            <a:chOff x="7093109" y="1945112"/>
            <a:chExt cx="526801" cy="544508"/>
          </a:xfrm>
        </p:grpSpPr>
        <p:sp>
          <p:nvSpPr>
            <p:cNvPr id="1698" name="Freeform 1697">
              <a:extLst>
                <a:ext uri="{FF2B5EF4-FFF2-40B4-BE49-F238E27FC236}">
                  <a16:creationId xmlns:a16="http://schemas.microsoft.com/office/drawing/2014/main" id="{AC6A45F9-19C1-143D-B56C-D3D9355C88F0}"/>
                </a:ext>
              </a:extLst>
            </p:cNvPr>
            <p:cNvSpPr/>
            <p:nvPr/>
          </p:nvSpPr>
          <p:spPr>
            <a:xfrm>
              <a:off x="7093109" y="1945112"/>
              <a:ext cx="439000" cy="453816"/>
            </a:xfrm>
            <a:custGeom>
              <a:avLst/>
              <a:gdLst>
                <a:gd name="connsiteX0" fmla="*/ 0 w 439000"/>
                <a:gd name="connsiteY0" fmla="*/ 0 h 453816"/>
                <a:gd name="connsiteX1" fmla="*/ 439001 w 439000"/>
                <a:gd name="connsiteY1" fmla="*/ 453817 h 4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000" h="453816">
                  <a:moveTo>
                    <a:pt x="0" y="0"/>
                  </a:moveTo>
                  <a:lnTo>
                    <a:pt x="439001" y="453817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9" name="Freeform 1698">
              <a:extLst>
                <a:ext uri="{FF2B5EF4-FFF2-40B4-BE49-F238E27FC236}">
                  <a16:creationId xmlns:a16="http://schemas.microsoft.com/office/drawing/2014/main" id="{E46CD688-E334-E673-6CF8-D93CFC98C837}"/>
                </a:ext>
              </a:extLst>
            </p:cNvPr>
            <p:cNvSpPr/>
            <p:nvPr/>
          </p:nvSpPr>
          <p:spPr>
            <a:xfrm>
              <a:off x="7486857" y="2354936"/>
              <a:ext cx="133052" cy="134684"/>
            </a:xfrm>
            <a:custGeom>
              <a:avLst/>
              <a:gdLst>
                <a:gd name="connsiteX0" fmla="*/ 133053 w 133052"/>
                <a:gd name="connsiteY0" fmla="*/ 134685 h 134684"/>
                <a:gd name="connsiteX1" fmla="*/ 0 w 133052"/>
                <a:gd name="connsiteY1" fmla="*/ 87806 h 134684"/>
                <a:gd name="connsiteX2" fmla="*/ 90685 w 133052"/>
                <a:gd name="connsiteY2" fmla="*/ 0 h 13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52" h="134684">
                  <a:moveTo>
                    <a:pt x="133053" y="134685"/>
                  </a:moveTo>
                  <a:lnTo>
                    <a:pt x="0" y="87806"/>
                  </a:lnTo>
                  <a:lnTo>
                    <a:pt x="9068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0" name="Graphic 1655">
            <a:extLst>
              <a:ext uri="{FF2B5EF4-FFF2-40B4-BE49-F238E27FC236}">
                <a16:creationId xmlns:a16="http://schemas.microsoft.com/office/drawing/2014/main" id="{C888D1D9-4D5E-FDBE-96C6-55A618A2AACB}"/>
              </a:ext>
            </a:extLst>
          </p:cNvPr>
          <p:cNvGrpSpPr/>
          <p:nvPr/>
        </p:nvGrpSpPr>
        <p:grpSpPr>
          <a:xfrm>
            <a:off x="6130741" y="1003853"/>
            <a:ext cx="2163454" cy="901503"/>
            <a:chOff x="6011382" y="1043609"/>
            <a:chExt cx="2163454" cy="901503"/>
          </a:xfrm>
          <a:solidFill>
            <a:srgbClr val="E1D5E7"/>
          </a:solidFill>
        </p:grpSpPr>
        <p:sp>
          <p:nvSpPr>
            <p:cNvPr id="1701" name="Freeform 1700">
              <a:extLst>
                <a:ext uri="{FF2B5EF4-FFF2-40B4-BE49-F238E27FC236}">
                  <a16:creationId xmlns:a16="http://schemas.microsoft.com/office/drawing/2014/main" id="{7E7369F3-2335-1433-1119-D251ED6A4F20}"/>
                </a:ext>
              </a:extLst>
            </p:cNvPr>
            <p:cNvSpPr/>
            <p:nvPr/>
          </p:nvSpPr>
          <p:spPr>
            <a:xfrm>
              <a:off x="6011382" y="1043609"/>
              <a:ext cx="2163454" cy="901503"/>
            </a:xfrm>
            <a:custGeom>
              <a:avLst/>
              <a:gdLst>
                <a:gd name="connsiteX0" fmla="*/ 0 w 2163454"/>
                <a:gd name="connsiteY0" fmla="*/ 901504 h 901503"/>
                <a:gd name="connsiteX1" fmla="*/ 360576 w 2163454"/>
                <a:gd name="connsiteY1" fmla="*/ 0 h 901503"/>
                <a:gd name="connsiteX2" fmla="*/ 2163454 w 2163454"/>
                <a:gd name="connsiteY2" fmla="*/ 0 h 901503"/>
                <a:gd name="connsiteX3" fmla="*/ 1802878 w 2163454"/>
                <a:gd name="connsiteY3" fmla="*/ 901504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3454" h="901503">
                  <a:moveTo>
                    <a:pt x="0" y="901504"/>
                  </a:moveTo>
                  <a:lnTo>
                    <a:pt x="360576" y="0"/>
                  </a:lnTo>
                  <a:lnTo>
                    <a:pt x="2163454" y="0"/>
                  </a:lnTo>
                  <a:lnTo>
                    <a:pt x="1802878" y="901504"/>
                  </a:lnTo>
                  <a:close/>
                </a:path>
              </a:pathLst>
            </a:custGeom>
            <a:solidFill>
              <a:srgbClr val="E1D5E7"/>
            </a:solidFill>
            <a:ln w="18019" cap="flat">
              <a:solidFill>
                <a:srgbClr val="9673A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2" name="Picture 1701">
              <a:extLst>
                <a:ext uri="{FF2B5EF4-FFF2-40B4-BE49-F238E27FC236}">
                  <a16:creationId xmlns:a16="http://schemas.microsoft.com/office/drawing/2014/main" id="{FB6633CC-1715-8CD8-C01C-D554E41A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396" y="1133759"/>
              <a:ext cx="2127396" cy="770785"/>
            </a:xfrm>
            <a:custGeom>
              <a:avLst/>
              <a:gdLst>
                <a:gd name="connsiteX0" fmla="*/ -1 w 2127396"/>
                <a:gd name="connsiteY0" fmla="*/ -1 h 770785"/>
                <a:gd name="connsiteX1" fmla="*/ 2127396 w 2127396"/>
                <a:gd name="connsiteY1" fmla="*/ -1 h 770785"/>
                <a:gd name="connsiteX2" fmla="*/ 2127396 w 2127396"/>
                <a:gd name="connsiteY2" fmla="*/ 770785 h 770785"/>
                <a:gd name="connsiteX3" fmla="*/ -1 w 2127396"/>
                <a:gd name="connsiteY3" fmla="*/ 770785 h 77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7396" h="770785">
                  <a:moveTo>
                    <a:pt x="-1" y="-1"/>
                  </a:moveTo>
                  <a:lnTo>
                    <a:pt x="2127396" y="-1"/>
                  </a:lnTo>
                  <a:lnTo>
                    <a:pt x="2127396" y="770785"/>
                  </a:lnTo>
                  <a:lnTo>
                    <a:pt x="-1" y="770785"/>
                  </a:lnTo>
                  <a:close/>
                </a:path>
              </a:pathLst>
            </a:custGeom>
          </p:spPr>
        </p:pic>
      </p:grpSp>
      <p:grpSp>
        <p:nvGrpSpPr>
          <p:cNvPr id="1703" name="Graphic 1655">
            <a:extLst>
              <a:ext uri="{FF2B5EF4-FFF2-40B4-BE49-F238E27FC236}">
                <a16:creationId xmlns:a16="http://schemas.microsoft.com/office/drawing/2014/main" id="{E8A1833D-E665-2091-FC2D-6509531EACFB}"/>
              </a:ext>
            </a:extLst>
          </p:cNvPr>
          <p:cNvGrpSpPr/>
          <p:nvPr/>
        </p:nvGrpSpPr>
        <p:grpSpPr>
          <a:xfrm>
            <a:off x="8411382" y="3005191"/>
            <a:ext cx="126201" cy="701009"/>
            <a:chOff x="8292023" y="3044947"/>
            <a:chExt cx="126201" cy="701009"/>
          </a:xfrm>
        </p:grpSpPr>
        <p:sp>
          <p:nvSpPr>
            <p:cNvPr id="1704" name="Freeform 1703">
              <a:extLst>
                <a:ext uri="{FF2B5EF4-FFF2-40B4-BE49-F238E27FC236}">
                  <a16:creationId xmlns:a16="http://schemas.microsoft.com/office/drawing/2014/main" id="{0FFF896D-6179-EACF-9780-0F18E07762C6}"/>
                </a:ext>
              </a:extLst>
            </p:cNvPr>
            <p:cNvSpPr/>
            <p:nvPr/>
          </p:nvSpPr>
          <p:spPr>
            <a:xfrm>
              <a:off x="8355123" y="3044947"/>
              <a:ext cx="18028" cy="574798"/>
            </a:xfrm>
            <a:custGeom>
              <a:avLst/>
              <a:gdLst>
                <a:gd name="connsiteX0" fmla="*/ 0 w 18028"/>
                <a:gd name="connsiteY0" fmla="*/ 0 h 574798"/>
                <a:gd name="connsiteX1" fmla="*/ 0 w 18028"/>
                <a:gd name="connsiteY1" fmla="*/ 574799 h 57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28" h="574798">
                  <a:moveTo>
                    <a:pt x="0" y="0"/>
                  </a:moveTo>
                  <a:lnTo>
                    <a:pt x="0" y="57479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5" name="Freeform 1704">
              <a:extLst>
                <a:ext uri="{FF2B5EF4-FFF2-40B4-BE49-F238E27FC236}">
                  <a16:creationId xmlns:a16="http://schemas.microsoft.com/office/drawing/2014/main" id="{ACED017B-57C1-A4EE-F293-8B8914ED9553}"/>
                </a:ext>
              </a:extLst>
            </p:cNvPr>
            <p:cNvSpPr/>
            <p:nvPr/>
          </p:nvSpPr>
          <p:spPr>
            <a:xfrm>
              <a:off x="8292023" y="3619746"/>
              <a:ext cx="126201" cy="126210"/>
            </a:xfrm>
            <a:custGeom>
              <a:avLst/>
              <a:gdLst>
                <a:gd name="connsiteX0" fmla="*/ 63101 w 126201"/>
                <a:gd name="connsiteY0" fmla="*/ 126211 h 126210"/>
                <a:gd name="connsiteX1" fmla="*/ 0 w 126201"/>
                <a:gd name="connsiteY1" fmla="*/ 0 h 126210"/>
                <a:gd name="connsiteX2" fmla="*/ 126201 w 126201"/>
                <a:gd name="connsiteY2" fmla="*/ 0 h 1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201" h="126210">
                  <a:moveTo>
                    <a:pt x="63101" y="126211"/>
                  </a:moveTo>
                  <a:lnTo>
                    <a:pt x="0" y="0"/>
                  </a:lnTo>
                  <a:lnTo>
                    <a:pt x="126201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6" name="Graphic 1655">
            <a:extLst>
              <a:ext uri="{FF2B5EF4-FFF2-40B4-BE49-F238E27FC236}">
                <a16:creationId xmlns:a16="http://schemas.microsoft.com/office/drawing/2014/main" id="{8F70F4D3-FA57-A7C0-2DED-09EB866A3A15}"/>
              </a:ext>
            </a:extLst>
          </p:cNvPr>
          <p:cNvGrpSpPr/>
          <p:nvPr/>
        </p:nvGrpSpPr>
        <p:grpSpPr>
          <a:xfrm>
            <a:off x="7753331" y="2283988"/>
            <a:ext cx="1442302" cy="721202"/>
            <a:chOff x="7633972" y="2323744"/>
            <a:chExt cx="1442302" cy="721202"/>
          </a:xfrm>
          <a:solidFill>
            <a:srgbClr val="DAE8FC"/>
          </a:solidFill>
        </p:grpSpPr>
        <p:sp>
          <p:nvSpPr>
            <p:cNvPr id="1707" name="Freeform 1706">
              <a:extLst>
                <a:ext uri="{FF2B5EF4-FFF2-40B4-BE49-F238E27FC236}">
                  <a16:creationId xmlns:a16="http://schemas.microsoft.com/office/drawing/2014/main" id="{B3EC6D83-CEAC-7313-7CAF-BFFAFA193072}"/>
                </a:ext>
              </a:extLst>
            </p:cNvPr>
            <p:cNvSpPr/>
            <p:nvPr/>
          </p:nvSpPr>
          <p:spPr>
            <a:xfrm>
              <a:off x="7633972" y="2323744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0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0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08" name="Picture 1707">
              <a:extLst>
                <a:ext uri="{FF2B5EF4-FFF2-40B4-BE49-F238E27FC236}">
                  <a16:creationId xmlns:a16="http://schemas.microsoft.com/office/drawing/2014/main" id="{DBA300E4-DA5A-0FEC-416C-E370AB146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2986" y="2422909"/>
              <a:ext cx="1406245" cy="576962"/>
            </a:xfrm>
            <a:custGeom>
              <a:avLst/>
              <a:gdLst>
                <a:gd name="connsiteX0" fmla="*/ -1 w 1406245"/>
                <a:gd name="connsiteY0" fmla="*/ -1 h 576962"/>
                <a:gd name="connsiteX1" fmla="*/ 1406245 w 1406245"/>
                <a:gd name="connsiteY1" fmla="*/ -1 h 576962"/>
                <a:gd name="connsiteX2" fmla="*/ 1406245 w 1406245"/>
                <a:gd name="connsiteY2" fmla="*/ 576962 h 576962"/>
                <a:gd name="connsiteX3" fmla="*/ -1 w 1406245"/>
                <a:gd name="connsiteY3" fmla="*/ 576962 h 5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76962">
                  <a:moveTo>
                    <a:pt x="-1" y="-1"/>
                  </a:moveTo>
                  <a:lnTo>
                    <a:pt x="1406245" y="-1"/>
                  </a:lnTo>
                  <a:lnTo>
                    <a:pt x="1406245" y="576962"/>
                  </a:lnTo>
                  <a:lnTo>
                    <a:pt x="-1" y="576962"/>
                  </a:lnTo>
                  <a:close/>
                </a:path>
              </a:pathLst>
            </a:custGeom>
          </p:spPr>
        </p:pic>
      </p:grpSp>
      <p:grpSp>
        <p:nvGrpSpPr>
          <p:cNvPr id="1709" name="Graphic 1655">
            <a:extLst>
              <a:ext uri="{FF2B5EF4-FFF2-40B4-BE49-F238E27FC236}">
                <a16:creationId xmlns:a16="http://schemas.microsoft.com/office/drawing/2014/main" id="{812D1D84-35DE-F442-7D8E-48569EFAD0FB}"/>
              </a:ext>
            </a:extLst>
          </p:cNvPr>
          <p:cNvGrpSpPr/>
          <p:nvPr/>
        </p:nvGrpSpPr>
        <p:grpSpPr>
          <a:xfrm>
            <a:off x="7753331" y="3726394"/>
            <a:ext cx="1442302" cy="1442405"/>
            <a:chOff x="7633972" y="3766150"/>
            <a:chExt cx="1442302" cy="1442405"/>
          </a:xfrm>
          <a:solidFill>
            <a:srgbClr val="D5E8D4"/>
          </a:solidFill>
        </p:grpSpPr>
        <p:sp>
          <p:nvSpPr>
            <p:cNvPr id="1710" name="Freeform 1709">
              <a:extLst>
                <a:ext uri="{FF2B5EF4-FFF2-40B4-BE49-F238E27FC236}">
                  <a16:creationId xmlns:a16="http://schemas.microsoft.com/office/drawing/2014/main" id="{EDF12222-37FD-0A80-26E2-968A89E0DECF}"/>
                </a:ext>
              </a:extLst>
            </p:cNvPr>
            <p:cNvSpPr/>
            <p:nvPr/>
          </p:nvSpPr>
          <p:spPr>
            <a:xfrm>
              <a:off x="7633972" y="3766150"/>
              <a:ext cx="1442302" cy="1442405"/>
            </a:xfrm>
            <a:custGeom>
              <a:avLst/>
              <a:gdLst>
                <a:gd name="connsiteX0" fmla="*/ 721151 w 1442302"/>
                <a:gd name="connsiteY0" fmla="*/ 0 h 1442405"/>
                <a:gd name="connsiteX1" fmla="*/ 1442303 w 1442302"/>
                <a:gd name="connsiteY1" fmla="*/ 721203 h 1442405"/>
                <a:gd name="connsiteX2" fmla="*/ 721151 w 1442302"/>
                <a:gd name="connsiteY2" fmla="*/ 1442406 h 1442405"/>
                <a:gd name="connsiteX3" fmla="*/ 0 w 1442302"/>
                <a:gd name="connsiteY3" fmla="*/ 721203 h 14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302" h="1442405">
                  <a:moveTo>
                    <a:pt x="721151" y="0"/>
                  </a:moveTo>
                  <a:lnTo>
                    <a:pt x="1442303" y="721203"/>
                  </a:lnTo>
                  <a:lnTo>
                    <a:pt x="721151" y="1442406"/>
                  </a:lnTo>
                  <a:lnTo>
                    <a:pt x="0" y="721203"/>
                  </a:lnTo>
                  <a:close/>
                </a:path>
              </a:pathLst>
            </a:custGeom>
            <a:solidFill>
              <a:srgbClr val="D5E8D4"/>
            </a:solidFill>
            <a:ln w="18019" cap="flat">
              <a:solidFill>
                <a:srgbClr val="82B3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1" name="Picture 1710">
              <a:extLst>
                <a:ext uri="{FF2B5EF4-FFF2-40B4-BE49-F238E27FC236}">
                  <a16:creationId xmlns:a16="http://schemas.microsoft.com/office/drawing/2014/main" id="{E39B814C-99A9-39CC-FA66-AF9DFD9B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2986" y="4252962"/>
              <a:ext cx="1406245" cy="518364"/>
            </a:xfrm>
            <a:custGeom>
              <a:avLst/>
              <a:gdLst>
                <a:gd name="connsiteX0" fmla="*/ -1 w 1406245"/>
                <a:gd name="connsiteY0" fmla="*/ -1 h 518364"/>
                <a:gd name="connsiteX1" fmla="*/ 1406245 w 1406245"/>
                <a:gd name="connsiteY1" fmla="*/ -1 h 518364"/>
                <a:gd name="connsiteX2" fmla="*/ 1406245 w 1406245"/>
                <a:gd name="connsiteY2" fmla="*/ 518364 h 518364"/>
                <a:gd name="connsiteX3" fmla="*/ -1 w 1406245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518364">
                  <a:moveTo>
                    <a:pt x="-1" y="-1"/>
                  </a:moveTo>
                  <a:lnTo>
                    <a:pt x="1406245" y="-1"/>
                  </a:lnTo>
                  <a:lnTo>
                    <a:pt x="1406245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12" name="Graphic 1655">
            <a:extLst>
              <a:ext uri="{FF2B5EF4-FFF2-40B4-BE49-F238E27FC236}">
                <a16:creationId xmlns:a16="http://schemas.microsoft.com/office/drawing/2014/main" id="{A452994E-FC00-CD37-5F21-4A4A3B6AC565}"/>
              </a:ext>
            </a:extLst>
          </p:cNvPr>
          <p:cNvGrpSpPr/>
          <p:nvPr/>
        </p:nvGrpSpPr>
        <p:grpSpPr>
          <a:xfrm>
            <a:off x="3074862" y="2644589"/>
            <a:ext cx="1795306" cy="1250565"/>
            <a:chOff x="2955503" y="2684345"/>
            <a:chExt cx="1795306" cy="1250565"/>
          </a:xfrm>
        </p:grpSpPr>
        <p:sp>
          <p:nvSpPr>
            <p:cNvPr id="1713" name="Freeform 1712">
              <a:extLst>
                <a:ext uri="{FF2B5EF4-FFF2-40B4-BE49-F238E27FC236}">
                  <a16:creationId xmlns:a16="http://schemas.microsoft.com/office/drawing/2014/main" id="{DCA14EB9-E4D0-007C-A9A4-6D36D18D4A79}"/>
                </a:ext>
              </a:extLst>
            </p:cNvPr>
            <p:cNvSpPr/>
            <p:nvPr/>
          </p:nvSpPr>
          <p:spPr>
            <a:xfrm>
              <a:off x="2955503" y="2684345"/>
              <a:ext cx="1691820" cy="1178445"/>
            </a:xfrm>
            <a:custGeom>
              <a:avLst/>
              <a:gdLst>
                <a:gd name="connsiteX0" fmla="*/ 0 w 1691820"/>
                <a:gd name="connsiteY0" fmla="*/ 0 h 1178445"/>
                <a:gd name="connsiteX1" fmla="*/ 1691821 w 1691820"/>
                <a:gd name="connsiteY1" fmla="*/ 1178446 h 117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1820" h="1178445">
                  <a:moveTo>
                    <a:pt x="0" y="0"/>
                  </a:moveTo>
                  <a:lnTo>
                    <a:pt x="1691821" y="1178446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4" name="Freeform 1713">
              <a:extLst>
                <a:ext uri="{FF2B5EF4-FFF2-40B4-BE49-F238E27FC236}">
                  <a16:creationId xmlns:a16="http://schemas.microsoft.com/office/drawing/2014/main" id="{D84B4B34-FD60-1102-E7CF-7DC02F770BAA}"/>
                </a:ext>
              </a:extLst>
            </p:cNvPr>
            <p:cNvSpPr/>
            <p:nvPr/>
          </p:nvSpPr>
          <p:spPr>
            <a:xfrm>
              <a:off x="4611266" y="3811045"/>
              <a:ext cx="139542" cy="123866"/>
            </a:xfrm>
            <a:custGeom>
              <a:avLst/>
              <a:gdLst>
                <a:gd name="connsiteX0" fmla="*/ 139543 w 139542"/>
                <a:gd name="connsiteY0" fmla="*/ 123867 h 123866"/>
                <a:gd name="connsiteX1" fmla="*/ 0 w 139542"/>
                <a:gd name="connsiteY1" fmla="*/ 103492 h 123866"/>
                <a:gd name="connsiteX2" fmla="*/ 72115 w 139542"/>
                <a:gd name="connsiteY2" fmla="*/ 0 h 1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542" h="123866">
                  <a:moveTo>
                    <a:pt x="139543" y="123867"/>
                  </a:moveTo>
                  <a:lnTo>
                    <a:pt x="0" y="103492"/>
                  </a:lnTo>
                  <a:lnTo>
                    <a:pt x="72115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5" name="Graphic 1655">
            <a:extLst>
              <a:ext uri="{FF2B5EF4-FFF2-40B4-BE49-F238E27FC236}">
                <a16:creationId xmlns:a16="http://schemas.microsoft.com/office/drawing/2014/main" id="{AE149473-CF93-74E1-DF2A-A2B0F2F71738}"/>
              </a:ext>
            </a:extLst>
          </p:cNvPr>
          <p:cNvGrpSpPr/>
          <p:nvPr/>
        </p:nvGrpSpPr>
        <p:grpSpPr>
          <a:xfrm>
            <a:off x="3805027" y="2193837"/>
            <a:ext cx="684192" cy="262337"/>
            <a:chOff x="3685668" y="2233593"/>
            <a:chExt cx="684192" cy="262337"/>
          </a:xfrm>
        </p:grpSpPr>
        <p:sp>
          <p:nvSpPr>
            <p:cNvPr id="1716" name="Freeform 1715">
              <a:extLst>
                <a:ext uri="{FF2B5EF4-FFF2-40B4-BE49-F238E27FC236}">
                  <a16:creationId xmlns:a16="http://schemas.microsoft.com/office/drawing/2014/main" id="{44AA9618-CFB7-5379-08A5-063CFB079ACB}"/>
                </a:ext>
              </a:extLst>
            </p:cNvPr>
            <p:cNvSpPr/>
            <p:nvPr/>
          </p:nvSpPr>
          <p:spPr>
            <a:xfrm>
              <a:off x="3685668" y="2233593"/>
              <a:ext cx="565382" cy="203018"/>
            </a:xfrm>
            <a:custGeom>
              <a:avLst/>
              <a:gdLst>
                <a:gd name="connsiteX0" fmla="*/ 0 w 565382"/>
                <a:gd name="connsiteY0" fmla="*/ 0 h 203018"/>
                <a:gd name="connsiteX1" fmla="*/ 565383 w 565382"/>
                <a:gd name="connsiteY1" fmla="*/ 203019 h 20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5382" h="203018">
                  <a:moveTo>
                    <a:pt x="0" y="0"/>
                  </a:moveTo>
                  <a:lnTo>
                    <a:pt x="565383" y="203019"/>
                  </a:lnTo>
                </a:path>
              </a:pathLst>
            </a:custGeom>
            <a:noFill/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7" name="Freeform 1716">
              <a:extLst>
                <a:ext uri="{FF2B5EF4-FFF2-40B4-BE49-F238E27FC236}">
                  <a16:creationId xmlns:a16="http://schemas.microsoft.com/office/drawing/2014/main" id="{982AB384-15A0-04E6-4C90-32BB61968364}"/>
                </a:ext>
              </a:extLst>
            </p:cNvPr>
            <p:cNvSpPr/>
            <p:nvPr/>
          </p:nvSpPr>
          <p:spPr>
            <a:xfrm>
              <a:off x="4229777" y="2377113"/>
              <a:ext cx="140083" cy="118818"/>
            </a:xfrm>
            <a:custGeom>
              <a:avLst/>
              <a:gdLst>
                <a:gd name="connsiteX0" fmla="*/ 140084 w 140083"/>
                <a:gd name="connsiteY0" fmla="*/ 102050 h 118818"/>
                <a:gd name="connsiteX1" fmla="*/ 0 w 140083"/>
                <a:gd name="connsiteY1" fmla="*/ 118818 h 118818"/>
                <a:gd name="connsiteX2" fmla="*/ 42548 w 140083"/>
                <a:gd name="connsiteY2" fmla="*/ 0 h 1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83" h="118818">
                  <a:moveTo>
                    <a:pt x="140084" y="102050"/>
                  </a:moveTo>
                  <a:lnTo>
                    <a:pt x="0" y="118818"/>
                  </a:lnTo>
                  <a:lnTo>
                    <a:pt x="42548" y="0"/>
                  </a:lnTo>
                  <a:close/>
                </a:path>
              </a:pathLst>
            </a:custGeom>
            <a:solidFill>
              <a:srgbClr val="666666"/>
            </a:solidFill>
            <a:ln w="18019" cap="flat">
              <a:solidFill>
                <a:srgbClr val="6666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8" name="Graphic 1655">
            <a:extLst>
              <a:ext uri="{FF2B5EF4-FFF2-40B4-BE49-F238E27FC236}">
                <a16:creationId xmlns:a16="http://schemas.microsoft.com/office/drawing/2014/main" id="{E389C68B-DC2B-11AD-8120-6BB5C37253B1}"/>
              </a:ext>
            </a:extLst>
          </p:cNvPr>
          <p:cNvGrpSpPr/>
          <p:nvPr/>
        </p:nvGrpSpPr>
        <p:grpSpPr>
          <a:xfrm>
            <a:off x="2344696" y="1743086"/>
            <a:ext cx="1460331" cy="901503"/>
            <a:chOff x="2225337" y="1782842"/>
            <a:chExt cx="1460331" cy="901503"/>
          </a:xfrm>
          <a:solidFill>
            <a:srgbClr val="FFF2CC"/>
          </a:solidFill>
        </p:grpSpPr>
        <p:sp>
          <p:nvSpPr>
            <p:cNvPr id="1719" name="Freeform 1718">
              <a:extLst>
                <a:ext uri="{FF2B5EF4-FFF2-40B4-BE49-F238E27FC236}">
                  <a16:creationId xmlns:a16="http://schemas.microsoft.com/office/drawing/2014/main" id="{00121A0C-F3AC-6CE6-02C7-70CB1A32AF34}"/>
                </a:ext>
              </a:extLst>
            </p:cNvPr>
            <p:cNvSpPr/>
            <p:nvPr/>
          </p:nvSpPr>
          <p:spPr>
            <a:xfrm>
              <a:off x="2225337" y="1782842"/>
              <a:ext cx="1460331" cy="901503"/>
            </a:xfrm>
            <a:custGeom>
              <a:avLst/>
              <a:gdLst>
                <a:gd name="connsiteX0" fmla="*/ 1460332 w 1460331"/>
                <a:gd name="connsiteY0" fmla="*/ 450752 h 901503"/>
                <a:gd name="connsiteX1" fmla="*/ 730166 w 1460331"/>
                <a:gd name="connsiteY1" fmla="*/ 901504 h 901503"/>
                <a:gd name="connsiteX2" fmla="*/ 0 w 1460331"/>
                <a:gd name="connsiteY2" fmla="*/ 450752 h 901503"/>
                <a:gd name="connsiteX3" fmla="*/ 730166 w 1460331"/>
                <a:gd name="connsiteY3" fmla="*/ 0 h 901503"/>
                <a:gd name="connsiteX4" fmla="*/ 1460332 w 1460331"/>
                <a:gd name="connsiteY4" fmla="*/ 450752 h 9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31" h="901503">
                  <a:moveTo>
                    <a:pt x="1460332" y="450752"/>
                  </a:moveTo>
                  <a:cubicBezTo>
                    <a:pt x="1460332" y="699695"/>
                    <a:pt x="1133425" y="901504"/>
                    <a:pt x="730166" y="901504"/>
                  </a:cubicBezTo>
                  <a:cubicBezTo>
                    <a:pt x="326906" y="901504"/>
                    <a:pt x="0" y="699695"/>
                    <a:pt x="0" y="450752"/>
                  </a:cubicBezTo>
                  <a:cubicBezTo>
                    <a:pt x="0" y="201809"/>
                    <a:pt x="326906" y="0"/>
                    <a:pt x="730166" y="0"/>
                  </a:cubicBezTo>
                  <a:cubicBezTo>
                    <a:pt x="1133425" y="0"/>
                    <a:pt x="1460332" y="201809"/>
                    <a:pt x="1460332" y="450752"/>
                  </a:cubicBezTo>
                  <a:close/>
                </a:path>
              </a:pathLst>
            </a:custGeom>
            <a:solidFill>
              <a:srgbClr val="FFF2CC"/>
            </a:solidFill>
            <a:ln w="18019" cap="flat">
              <a:solidFill>
                <a:srgbClr val="D6B65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0" name="Picture 1719">
              <a:extLst>
                <a:ext uri="{FF2B5EF4-FFF2-40B4-BE49-F238E27FC236}">
                  <a16:creationId xmlns:a16="http://schemas.microsoft.com/office/drawing/2014/main" id="{28A04ED4-3CD3-4035-0F2D-9797674B6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4351" y="1999202"/>
              <a:ext cx="1424273" cy="518364"/>
            </a:xfrm>
            <a:custGeom>
              <a:avLst/>
              <a:gdLst>
                <a:gd name="connsiteX0" fmla="*/ -1 w 1424273"/>
                <a:gd name="connsiteY0" fmla="*/ -1 h 518364"/>
                <a:gd name="connsiteX1" fmla="*/ 1424273 w 1424273"/>
                <a:gd name="connsiteY1" fmla="*/ -1 h 518364"/>
                <a:gd name="connsiteX2" fmla="*/ 1424273 w 1424273"/>
                <a:gd name="connsiteY2" fmla="*/ 518364 h 518364"/>
                <a:gd name="connsiteX3" fmla="*/ -1 w 1424273"/>
                <a:gd name="connsiteY3" fmla="*/ 518364 h 5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4273" h="518364">
                  <a:moveTo>
                    <a:pt x="-1" y="-1"/>
                  </a:moveTo>
                  <a:lnTo>
                    <a:pt x="1424273" y="-1"/>
                  </a:lnTo>
                  <a:lnTo>
                    <a:pt x="1424273" y="518364"/>
                  </a:lnTo>
                  <a:lnTo>
                    <a:pt x="-1" y="518364"/>
                  </a:lnTo>
                  <a:close/>
                </a:path>
              </a:pathLst>
            </a:custGeom>
          </p:spPr>
        </p:pic>
      </p:grpSp>
      <p:grpSp>
        <p:nvGrpSpPr>
          <p:cNvPr id="1721" name="Graphic 1655">
            <a:extLst>
              <a:ext uri="{FF2B5EF4-FFF2-40B4-BE49-F238E27FC236}">
                <a16:creationId xmlns:a16="http://schemas.microsoft.com/office/drawing/2014/main" id="{32DF4488-05D7-5A20-D2DE-1450973CD279}"/>
              </a:ext>
            </a:extLst>
          </p:cNvPr>
          <p:cNvGrpSpPr/>
          <p:nvPr/>
        </p:nvGrpSpPr>
        <p:grpSpPr>
          <a:xfrm>
            <a:off x="4508150" y="2085657"/>
            <a:ext cx="1442302" cy="721202"/>
            <a:chOff x="4388791" y="2125413"/>
            <a:chExt cx="1442302" cy="721202"/>
          </a:xfrm>
          <a:solidFill>
            <a:srgbClr val="DAE8FC"/>
          </a:solidFill>
        </p:grpSpPr>
        <p:sp>
          <p:nvSpPr>
            <p:cNvPr id="1722" name="Freeform 1721">
              <a:extLst>
                <a:ext uri="{FF2B5EF4-FFF2-40B4-BE49-F238E27FC236}">
                  <a16:creationId xmlns:a16="http://schemas.microsoft.com/office/drawing/2014/main" id="{B6DD527B-0046-C793-0441-B8BA41028B08}"/>
                </a:ext>
              </a:extLst>
            </p:cNvPr>
            <p:cNvSpPr/>
            <p:nvPr/>
          </p:nvSpPr>
          <p:spPr>
            <a:xfrm>
              <a:off x="4388791" y="2125413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3" name="Picture 1722">
              <a:extLst>
                <a:ext uri="{FF2B5EF4-FFF2-40B4-BE49-F238E27FC236}">
                  <a16:creationId xmlns:a16="http://schemas.microsoft.com/office/drawing/2014/main" id="{804FC95F-F719-2E45-D268-9C9C82D5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7805" y="2359804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  <p:grpSp>
        <p:nvGrpSpPr>
          <p:cNvPr id="1724" name="Graphic 1655">
            <a:extLst>
              <a:ext uri="{FF2B5EF4-FFF2-40B4-BE49-F238E27FC236}">
                <a16:creationId xmlns:a16="http://schemas.microsoft.com/office/drawing/2014/main" id="{0E0AC48B-4F85-B068-2BC2-598CFA37F8E5}"/>
              </a:ext>
            </a:extLst>
          </p:cNvPr>
          <p:cNvGrpSpPr/>
          <p:nvPr/>
        </p:nvGrpSpPr>
        <p:grpSpPr>
          <a:xfrm>
            <a:off x="3083876" y="3005191"/>
            <a:ext cx="1442302" cy="721202"/>
            <a:chOff x="2964517" y="3044947"/>
            <a:chExt cx="1442302" cy="721202"/>
          </a:xfrm>
          <a:solidFill>
            <a:srgbClr val="DAE8FC"/>
          </a:solidFill>
        </p:grpSpPr>
        <p:sp>
          <p:nvSpPr>
            <p:cNvPr id="1725" name="Freeform 1724">
              <a:extLst>
                <a:ext uri="{FF2B5EF4-FFF2-40B4-BE49-F238E27FC236}">
                  <a16:creationId xmlns:a16="http://schemas.microsoft.com/office/drawing/2014/main" id="{5D93D8E4-8FCE-0B50-65DC-6D77A70FBF6D}"/>
                </a:ext>
              </a:extLst>
            </p:cNvPr>
            <p:cNvSpPr/>
            <p:nvPr/>
          </p:nvSpPr>
          <p:spPr>
            <a:xfrm>
              <a:off x="2964517" y="3044947"/>
              <a:ext cx="1442302" cy="721202"/>
            </a:xfrm>
            <a:custGeom>
              <a:avLst/>
              <a:gdLst>
                <a:gd name="connsiteX0" fmla="*/ 1334130 w 1442302"/>
                <a:gd name="connsiteY0" fmla="*/ 0 h 721202"/>
                <a:gd name="connsiteX1" fmla="*/ 1442303 w 1442302"/>
                <a:gd name="connsiteY1" fmla="*/ 108180 h 721202"/>
                <a:gd name="connsiteX2" fmla="*/ 1442303 w 1442302"/>
                <a:gd name="connsiteY2" fmla="*/ 613023 h 721202"/>
                <a:gd name="connsiteX3" fmla="*/ 1334130 w 1442302"/>
                <a:gd name="connsiteY3" fmla="*/ 721203 h 721202"/>
                <a:gd name="connsiteX4" fmla="*/ 108173 w 1442302"/>
                <a:gd name="connsiteY4" fmla="*/ 721203 h 721202"/>
                <a:gd name="connsiteX5" fmla="*/ 0 w 1442302"/>
                <a:gd name="connsiteY5" fmla="*/ 613023 h 721202"/>
                <a:gd name="connsiteX6" fmla="*/ 0 w 1442302"/>
                <a:gd name="connsiteY6" fmla="*/ 108180 h 721202"/>
                <a:gd name="connsiteX7" fmla="*/ 108173 w 1442302"/>
                <a:gd name="connsiteY7" fmla="*/ 0 h 7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302" h="721202">
                  <a:moveTo>
                    <a:pt x="1334130" y="0"/>
                  </a:moveTo>
                  <a:cubicBezTo>
                    <a:pt x="1393872" y="0"/>
                    <a:pt x="1442303" y="48434"/>
                    <a:pt x="1442303" y="108180"/>
                  </a:cubicBezTo>
                  <a:lnTo>
                    <a:pt x="1442303" y="613023"/>
                  </a:lnTo>
                  <a:cubicBezTo>
                    <a:pt x="1442303" y="672769"/>
                    <a:pt x="1393872" y="721203"/>
                    <a:pt x="1334130" y="721203"/>
                  </a:cubicBezTo>
                  <a:lnTo>
                    <a:pt x="108173" y="721203"/>
                  </a:lnTo>
                  <a:cubicBezTo>
                    <a:pt x="48431" y="721203"/>
                    <a:pt x="0" y="672769"/>
                    <a:pt x="0" y="613023"/>
                  </a:cubicBezTo>
                  <a:lnTo>
                    <a:pt x="0" y="108180"/>
                  </a:lnTo>
                  <a:cubicBezTo>
                    <a:pt x="0" y="48434"/>
                    <a:pt x="48431" y="0"/>
                    <a:pt x="108173" y="0"/>
                  </a:cubicBezTo>
                  <a:close/>
                </a:path>
              </a:pathLst>
            </a:custGeom>
            <a:solidFill>
              <a:srgbClr val="DAE8FC"/>
            </a:solidFill>
            <a:ln w="18019" cap="flat">
              <a:solidFill>
                <a:srgbClr val="6C8E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26" name="Picture 1725">
              <a:extLst>
                <a:ext uri="{FF2B5EF4-FFF2-40B4-BE49-F238E27FC236}">
                  <a16:creationId xmlns:a16="http://schemas.microsoft.com/office/drawing/2014/main" id="{6B3EB40A-F1A5-CBED-742D-68DB0D474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3531" y="3279338"/>
              <a:ext cx="1406245" cy="306511"/>
            </a:xfrm>
            <a:custGeom>
              <a:avLst/>
              <a:gdLst>
                <a:gd name="connsiteX0" fmla="*/ -1 w 1406245"/>
                <a:gd name="connsiteY0" fmla="*/ -1 h 306511"/>
                <a:gd name="connsiteX1" fmla="*/ 1406245 w 1406245"/>
                <a:gd name="connsiteY1" fmla="*/ -1 h 306511"/>
                <a:gd name="connsiteX2" fmla="*/ 1406245 w 1406245"/>
                <a:gd name="connsiteY2" fmla="*/ 306511 h 306511"/>
                <a:gd name="connsiteX3" fmla="*/ -1 w 1406245"/>
                <a:gd name="connsiteY3" fmla="*/ 306511 h 3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245" h="306511">
                  <a:moveTo>
                    <a:pt x="-1" y="-1"/>
                  </a:moveTo>
                  <a:lnTo>
                    <a:pt x="1406245" y="-1"/>
                  </a:lnTo>
                  <a:lnTo>
                    <a:pt x="1406245" y="306511"/>
                  </a:lnTo>
                  <a:lnTo>
                    <a:pt x="-1" y="306511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295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81DE-88EE-7A03-A16F-65483302B9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b="1" dirty="0"/>
              <a:t>What do Small QGP’s Look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79166-D899-51A8-937C-4EF80F5DF65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3125" y="1080000"/>
            <a:ext cx="6615000" cy="38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CC8CD4-DDCD-A042-5D9B-709FB5BE2FF1}"/>
              </a:ext>
            </a:extLst>
          </p:cNvPr>
          <p:cNvSpPr txBox="1"/>
          <p:nvPr/>
        </p:nvSpPr>
        <p:spPr>
          <a:xfrm>
            <a:off x="360000" y="5086080"/>
            <a:ext cx="5220000" cy="297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200" b="0" i="1" u="none" strike="noStrike" kern="1200" cap="none" dirty="0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B. Schenke, C. Shen, P. </a:t>
            </a:r>
            <a:r>
              <a:rPr lang="en-GB" sz="1200" b="0" i="1" u="none" strike="noStrike" kern="1200" cap="none" dirty="0" err="1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Tribedy</a:t>
            </a:r>
            <a:r>
              <a:rPr lang="en-GB" sz="1200" b="0" i="1" u="none" strike="noStrike" kern="1200" cap="none" dirty="0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, </a:t>
            </a:r>
            <a:r>
              <a:rPr lang="en-GB" sz="1200" b="0" i="1" u="none" strike="noStrike" kern="1200" cap="none" dirty="0" err="1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Phys.Rev.C</a:t>
            </a:r>
            <a:r>
              <a:rPr lang="en-GB" sz="1200" b="0" i="1" u="none" strike="noStrike" kern="1200" cap="none" dirty="0">
                <a:ln>
                  <a:noFill/>
                </a:ln>
                <a:solidFill>
                  <a:srgbClr val="2C3E50"/>
                </a:solidFill>
                <a:latin typeface="Noto Sans" pitchFamily="34"/>
                <a:ea typeface="DejaVu Sans" pitchFamily="2"/>
                <a:cs typeface="DejaVu Sans" pitchFamily="2"/>
              </a:rPr>
              <a:t> 102 (2020) 044905  (adapted)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6CA52-0253-980D-A1F5-83E12207555F}"/>
              </a:ext>
            </a:extLst>
          </p:cNvPr>
          <p:cNvSpPr txBox="1"/>
          <p:nvPr/>
        </p:nvSpPr>
        <p:spPr>
          <a:xfrm>
            <a:off x="7084865" y="1936865"/>
            <a:ext cx="2751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 </a:t>
            </a:r>
            <a:r>
              <a:rPr lang="en-US" dirty="0"/>
              <a:t>+ Pb much smaller than Pb + Pb, but with similarly large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</a:t>
            </a:r>
            <a:r>
              <a:rPr lang="en-US" i="1" dirty="0"/>
              <a:t>p</a:t>
            </a:r>
            <a:r>
              <a:rPr lang="en-US" dirty="0"/>
              <a:t> + Pb plasmas large enough for energy loss?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F59C-F09B-EB06-47AD-8B1E68F8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Radiative energy loss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E034-4721-9B19-E237-038CD41415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3741" y="1537442"/>
            <a:ext cx="4617318" cy="215601"/>
          </a:xfrm>
        </p:spPr>
        <p:txBody>
          <a:bodyPr/>
          <a:lstStyle/>
          <a:p>
            <a:r>
              <a:rPr lang="en-ZA" dirty="0"/>
              <a:t>M. Djordjevic and M. </a:t>
            </a:r>
            <a:r>
              <a:rPr lang="en-ZA" dirty="0" err="1"/>
              <a:t>Gyulassy</a:t>
            </a:r>
            <a:r>
              <a:rPr lang="en-ZA" dirty="0"/>
              <a:t>, </a:t>
            </a:r>
            <a:r>
              <a:rPr lang="en-ZA" dirty="0" err="1"/>
              <a:t>Nucl</a:t>
            </a:r>
            <a:r>
              <a:rPr lang="en-ZA" dirty="0"/>
              <a:t>. Phys. A </a:t>
            </a:r>
            <a:r>
              <a:rPr lang="en-ZA" b="1" dirty="0"/>
              <a:t>733</a:t>
            </a:r>
            <a:r>
              <a:rPr lang="en-ZA" dirty="0"/>
              <a:t>, 265 (2004).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BC25E-7581-5444-7F81-E98C9E70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34" y="1632973"/>
            <a:ext cx="7772400" cy="1616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EEC431-F7AA-A852-AE63-D54B78C56B60}"/>
              </a:ext>
            </a:extLst>
          </p:cNvPr>
          <p:cNvSpPr txBox="1"/>
          <p:nvPr/>
        </p:nvSpPr>
        <p:spPr>
          <a:xfrm>
            <a:off x="230177" y="1151880"/>
            <a:ext cx="1060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 Djordjevic-</a:t>
            </a:r>
            <a:r>
              <a:rPr lang="en-US" dirty="0" err="1"/>
              <a:t>Gyulassy</a:t>
            </a:r>
            <a:r>
              <a:rPr lang="en-US" dirty="0"/>
              <a:t>-Levai-</a:t>
            </a:r>
            <a:r>
              <a:rPr lang="en-US" dirty="0" err="1"/>
              <a:t>Vitev</a:t>
            </a:r>
            <a:r>
              <a:rPr lang="en-US" dirty="0"/>
              <a:t> (DGLV) radiative energy loss to first order in opacity: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AE772-EF5F-8B55-BE54-313B918B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408019"/>
            <a:ext cx="7772400" cy="1482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F3931-D43C-D4A0-3896-EB45F5A3809B}"/>
              </a:ext>
            </a:extLst>
          </p:cNvPr>
          <p:cNvSpPr txBox="1"/>
          <p:nvPr/>
        </p:nvSpPr>
        <p:spPr>
          <a:xfrm>
            <a:off x="8258476" y="3408019"/>
            <a:ext cx="166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the short pathlength correction (SPLC)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58D346-F3D1-501C-20CF-7957856CB469}"/>
              </a:ext>
            </a:extLst>
          </p:cNvPr>
          <p:cNvSpPr txBox="1">
            <a:spLocks/>
          </p:cNvSpPr>
          <p:nvPr/>
        </p:nvSpPr>
        <p:spPr>
          <a:xfrm>
            <a:off x="5597574" y="4880431"/>
            <a:ext cx="4617319" cy="33778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I. Kolbé and W. A. Horowitz, Phys. Rev. C </a:t>
            </a:r>
            <a:r>
              <a:rPr lang="en-ZA" b="1" dirty="0"/>
              <a:t>100</a:t>
            </a:r>
            <a:r>
              <a:rPr lang="en-ZA" dirty="0"/>
              <a:t>, 024913 (2019).</a:t>
            </a:r>
            <a:br>
              <a:rPr lang="en-ZA" dirty="0"/>
            </a:br>
            <a:r>
              <a:rPr lang="en-ZA" dirty="0"/>
              <a:t>CF, A. Grindrod, and W. A. Horowitz, Eur. Phys. J. C </a:t>
            </a:r>
            <a:r>
              <a:rPr lang="en-ZA" b="1" dirty="0"/>
              <a:t>83</a:t>
            </a:r>
            <a:r>
              <a:rPr lang="en-ZA" dirty="0"/>
              <a:t>, 1060 (2023).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54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442F-CAA3-7B08-D296-4D3BBDFB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/>
              <a:t>Large formation time approximation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1FA98-41B7-AFB8-8B87-FFBBD95601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CF, A. Grindrod, and W. A. Horowitz, Eur. Phys. J. C </a:t>
            </a:r>
            <a:r>
              <a:rPr lang="en-ZA" b="1" dirty="0"/>
              <a:t>83</a:t>
            </a:r>
            <a:r>
              <a:rPr lang="en-ZA" dirty="0"/>
              <a:t>, 1060 (2023).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1FFB1-8257-624B-53DF-4CF1ED1AA76F}"/>
              </a:ext>
            </a:extLst>
          </p:cNvPr>
          <p:cNvSpPr txBox="1"/>
          <p:nvPr/>
        </p:nvSpPr>
        <p:spPr>
          <a:xfrm>
            <a:off x="153811" y="1076636"/>
            <a:ext cx="9061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large formation time approximation is used in both DGLV and DGLV + SPLC, but it has a much larger impact for SPLC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previously showed that this assumption is </a:t>
            </a:r>
            <a:r>
              <a:rPr lang="en-US" b="1" dirty="0"/>
              <a:t>not</a:t>
            </a:r>
            <a:r>
              <a:rPr lang="en-US" dirty="0"/>
              <a:t> self-consistently satisfied in either DGLV or DGLV + SPLC, but can be tamed by restricting the phase space of the radiative gluon emission.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25A96-3BA1-0516-C3BB-56DC2BAD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0347" y="2652849"/>
            <a:ext cx="6959306" cy="927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6260D9-2F13-6112-65F0-60F2A02EA7B6}"/>
              </a:ext>
            </a:extLst>
          </p:cNvPr>
          <p:cNvSpPr txBox="1"/>
          <p:nvPr/>
        </p:nvSpPr>
        <p:spPr>
          <a:xfrm>
            <a:off x="1103998" y="3756212"/>
            <a:ext cx="871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work, we vary this bound up and down by factors of two to estimate the sensitivity to this constrain.</a:t>
            </a:r>
          </a:p>
        </p:txBody>
      </p:sp>
    </p:spTree>
    <p:extLst>
      <p:ext uri="{BB962C8B-B14F-4D97-AF65-F5344CB8AC3E}">
        <p14:creationId xmlns:p14="http://schemas.microsoft.com/office/powerpoint/2010/main" val="614586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Picture 581"/>
          <p:cNvPicPr/>
          <p:nvPr/>
        </p:nvPicPr>
        <p:blipFill>
          <a:blip r:embed="rId2"/>
          <a:stretch/>
        </p:blipFill>
        <p:spPr>
          <a:xfrm>
            <a:off x="360000" y="900000"/>
            <a:ext cx="4384440" cy="3362040"/>
          </a:xfrm>
          <a:prstGeom prst="rect">
            <a:avLst/>
          </a:prstGeom>
          <a:ln w="10800">
            <a:noFill/>
          </a:ln>
        </p:spPr>
      </p:pic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>
                <a:solidFill>
                  <a:srgbClr val="FFFFFF"/>
                </a:solidFill>
                <a:latin typeface="Roboto"/>
              </a:rPr>
              <a:t>Large Formation Time Assumption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5040000" y="1016280"/>
            <a:ext cx="5040000" cy="348372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1" strike="noStrike" spc="-1">
                <a:solidFill>
                  <a:srgbClr val="2C3E50"/>
                </a:solidFill>
                <a:latin typeface="Noto Sans"/>
              </a:rPr>
              <a:t>Large contributions </a:t>
            </a:r>
            <a:r>
              <a:rPr lang="en-GB" sz="1600" b="0" strike="noStrike" spc="-1">
                <a:solidFill>
                  <a:srgbClr val="2C3E50"/>
                </a:solidFill>
                <a:latin typeface="Noto Sans"/>
              </a:rPr>
              <a:t>to SPL corr. at high energies from regions of phase space </a:t>
            </a:r>
            <a:r>
              <a:rPr lang="en-GB" sz="1600" b="1" strike="noStrike" spc="-1">
                <a:solidFill>
                  <a:srgbClr val="2C3E50"/>
                </a:solidFill>
                <a:latin typeface="Noto Sans"/>
              </a:rPr>
              <a:t>not allowed</a:t>
            </a:r>
            <a:r>
              <a:rPr lang="en-GB" sz="1600" b="0" strike="noStrike" spc="-1">
                <a:solidFill>
                  <a:srgbClr val="2C3E50"/>
                </a:solidFill>
                <a:latin typeface="Noto Sans"/>
              </a:rPr>
              <a:t> according to Large Formation Time assumption</a:t>
            </a: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2C3E50"/>
                </a:solidFill>
                <a:latin typeface="Noto Sans"/>
              </a:rPr>
              <a:t>Also impacts DGLV</a:t>
            </a: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2C3E50"/>
                </a:solidFill>
                <a:latin typeface="Noto Sans"/>
              </a:rPr>
              <a:t>Future work should include a full rederivation of DGLV with LFT assumption relaxed</a:t>
            </a: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2C3E50"/>
                </a:solidFill>
                <a:latin typeface="Noto Sans"/>
              </a:rPr>
              <a:t>Can implement a phenomenological cut in the phase space as well to limit assumption-violating contributions</a:t>
            </a:r>
          </a:p>
        </p:txBody>
      </p:sp>
      <p:pic>
        <p:nvPicPr>
          <p:cNvPr id="584" name="Picture 583"/>
          <p:cNvPicPr/>
          <p:nvPr/>
        </p:nvPicPr>
        <p:blipFill>
          <a:blip r:embed="rId3"/>
          <a:stretch/>
        </p:blipFill>
        <p:spPr>
          <a:xfrm>
            <a:off x="1800000" y="4262040"/>
            <a:ext cx="7020000" cy="1407960"/>
          </a:xfrm>
          <a:prstGeom prst="rect">
            <a:avLst/>
          </a:prstGeom>
          <a:ln w="108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>
                <a:solidFill>
                  <a:srgbClr val="FFFFFF"/>
                </a:solidFill>
                <a:latin typeface="Roboto"/>
              </a:rPr>
              <a:t>Controlling the LFT approximation</a:t>
            </a:r>
          </a:p>
        </p:txBody>
      </p:sp>
      <p:pic>
        <p:nvPicPr>
          <p:cNvPr id="594" name="Picture 593"/>
          <p:cNvPicPr/>
          <p:nvPr/>
        </p:nvPicPr>
        <p:blipFill>
          <a:blip r:embed="rId2"/>
          <a:stretch/>
        </p:blipFill>
        <p:spPr>
          <a:xfrm>
            <a:off x="1040040" y="914760"/>
            <a:ext cx="8679960" cy="910800"/>
          </a:xfrm>
          <a:prstGeom prst="rect">
            <a:avLst/>
          </a:prstGeom>
          <a:ln w="1080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08D02A-CE14-484E-E9C5-C5DED9D6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87" y="1825560"/>
            <a:ext cx="9240112" cy="397424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>
                <a:solidFill>
                  <a:srgbClr val="FFFFFF"/>
                </a:solidFill>
                <a:latin typeface="Roboto"/>
              </a:rPr>
              <a:t>Elastic vs Radiative E-Loss Importance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5698162" y="1565902"/>
            <a:ext cx="4968360" cy="120348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en-GB" sz="2200" b="0" strike="noStrike" spc="-1" dirty="0">
                <a:solidFill>
                  <a:srgbClr val="2C3E50"/>
                </a:solidFill>
                <a:latin typeface="Noto Sans"/>
              </a:rPr>
              <a:t>Elastic 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∆ E / E ≃ α</a:t>
            </a:r>
            <a:r>
              <a:rPr lang="en-GB" sz="2200" b="0" strike="noStrike" spc="-1" baseline="33000" dirty="0">
                <a:solidFill>
                  <a:srgbClr val="2C3E50"/>
                </a:solidFill>
                <a:latin typeface="TexMaths Symbols"/>
                <a:ea typeface="TexMaths Symbols"/>
              </a:rPr>
              <a:t>2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 T</a:t>
            </a:r>
            <a:r>
              <a:rPr lang="en-GB" sz="2200" b="0" strike="noStrike" spc="-1" baseline="33000" dirty="0">
                <a:solidFill>
                  <a:srgbClr val="2C3E50"/>
                </a:solidFill>
                <a:latin typeface="TexMaths Symbols"/>
                <a:ea typeface="TexMaths Symbols"/>
              </a:rPr>
              <a:t>2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 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Roman"/>
                <a:ea typeface="TexMaths Roman"/>
              </a:rPr>
              <a:t>log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 (ET)/E</a:t>
            </a:r>
            <a:r>
              <a:rPr lang="en-GB" sz="2200" b="0" strike="noStrike" spc="-1" dirty="0">
                <a:solidFill>
                  <a:srgbClr val="2C3E50"/>
                </a:solidFill>
                <a:latin typeface="Noto Sans"/>
                <a:ea typeface="Noto Sans"/>
              </a:rPr>
              <a:t>  </a:t>
            </a:r>
            <a:br>
              <a:rPr sz="2200" dirty="0"/>
            </a:br>
            <a:r>
              <a:rPr lang="en-GB" sz="2200" b="0" strike="noStrike" spc="-1" dirty="0">
                <a:solidFill>
                  <a:srgbClr val="2C3E50"/>
                </a:solidFill>
                <a:latin typeface="Noto Sans"/>
                <a:ea typeface="Noto Sans"/>
              </a:rPr>
              <a:t>Radiative 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∆ E / E ≃</a:t>
            </a:r>
            <a:r>
              <a:rPr lang="en-GB" sz="2200" b="0" strike="noStrike" spc="-1" dirty="0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α</a:t>
            </a:r>
            <a:r>
              <a:rPr lang="en-GB" sz="2200" b="0" strike="noStrike" spc="-1" baseline="-8000" dirty="0">
                <a:solidFill>
                  <a:srgbClr val="2C3E50"/>
                </a:solidFill>
                <a:latin typeface="TexMaths Symbols"/>
                <a:ea typeface="TexMaths Symbols"/>
              </a:rPr>
              <a:t>s</a:t>
            </a:r>
            <a:r>
              <a:rPr lang="en-GB" sz="2200" b="0" strike="noStrike" spc="-582" baseline="33000" dirty="0">
                <a:solidFill>
                  <a:srgbClr val="2C3E50"/>
                </a:solidFill>
                <a:latin typeface="TexMaths Symbols"/>
                <a:ea typeface="TexMaths Symbols"/>
              </a:rPr>
              <a:t> 3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 L</a:t>
            </a:r>
            <a:r>
              <a:rPr lang="en-GB" sz="2200" b="0" strike="noStrike" spc="-1" baseline="33000" dirty="0">
                <a:solidFill>
                  <a:srgbClr val="2C3E50"/>
                </a:solidFill>
                <a:latin typeface="TexMaths Symbols"/>
                <a:ea typeface="TexMaths Symbols"/>
              </a:rPr>
              <a:t>2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 T 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Roman"/>
                <a:ea typeface="TexMaths Roman"/>
              </a:rPr>
              <a:t>log </a:t>
            </a:r>
            <a:r>
              <a:rPr lang="en-GB" sz="2200" b="0" strike="noStrike" spc="-1" dirty="0">
                <a:solidFill>
                  <a:srgbClr val="2C3E50"/>
                </a:solidFill>
                <a:latin typeface="TexMaths Symbols"/>
                <a:ea typeface="TexMaths Symbols"/>
              </a:rPr>
              <a:t>E / E</a:t>
            </a:r>
            <a:r>
              <a:rPr lang="en-GB" sz="2200" b="0" strike="noStrike" spc="-1" dirty="0">
                <a:solidFill>
                  <a:srgbClr val="2C3E50"/>
                </a:solidFill>
                <a:latin typeface="Noto Sans"/>
                <a:ea typeface="Noto Sans"/>
              </a:rPr>
              <a:t> </a:t>
            </a:r>
            <a:endParaRPr lang="en-GB" sz="2200" b="0" strike="noStrike" spc="-1" dirty="0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80" name="TextBox 579"/>
          <p:cNvSpPr txBox="1"/>
          <p:nvPr/>
        </p:nvSpPr>
        <p:spPr>
          <a:xfrm>
            <a:off x="5688443" y="2960378"/>
            <a:ext cx="4140000" cy="133452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2C3E50"/>
                </a:solidFill>
                <a:latin typeface="Noto Sans"/>
              </a:rPr>
              <a:t>Strong dependence on elastic E-loss used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2C3E50"/>
                </a:solidFill>
                <a:latin typeface="Noto Sans"/>
              </a:rPr>
              <a:t>Small systems: elastic is </a:t>
            </a:r>
            <a:r>
              <a:rPr lang="en-GB" sz="1800" b="1" strike="noStrike" spc="-1" dirty="0">
                <a:solidFill>
                  <a:srgbClr val="2C3E50"/>
                </a:solidFill>
                <a:latin typeface="Noto Sans"/>
              </a:rPr>
              <a:t>~1-3x</a:t>
            </a:r>
            <a:r>
              <a:rPr lang="en-GB" sz="1800" b="0" strike="noStrike" spc="-1" dirty="0">
                <a:solidFill>
                  <a:srgbClr val="2C3E50"/>
                </a:solidFill>
                <a:latin typeface="Noto Sans"/>
              </a:rPr>
              <a:t> more important than radiative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0788F-1A84-AFDB-1A80-04F89EDC7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2" y="1387772"/>
            <a:ext cx="4572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31C447-EA38-40BA-2029-2454828DE5F5}"/>
              </a:ext>
            </a:extLst>
          </p:cNvPr>
          <p:cNvSpPr txBox="1"/>
          <p:nvPr/>
        </p:nvSpPr>
        <p:spPr>
          <a:xfrm>
            <a:off x="5138531" y="1057616"/>
            <a:ext cx="46515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/>
              <a:t>[34] S. Acharya et al. (ALICE), JHEP 01, 199 (2024), arXiv:2308.16590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[35]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719, 18 (2013), arXiv:1205.5761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[36]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726, 164 (2013), arXiv:1307.3237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[37] B. B. </a:t>
            </a:r>
            <a:r>
              <a:rPr lang="en-ZA" sz="800" dirty="0" err="1"/>
              <a:t>Abelev</a:t>
            </a:r>
            <a:r>
              <a:rPr lang="en-ZA" sz="800" dirty="0"/>
              <a:t> et al. (ALICE), JHEP 06, 190 (2015), arXiv:1405.4632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[38] V. Khachatryan et al. (CMS), Phys. Lett. B 742, 200 (2015), arXiv:1409.3392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[39] A. Adare et al. (PHENIX), Phys. Rev. C 97, 064904 (2018), arXiv:1710.09736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[40]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121, 082301 (2018), arXiv:1804.09767 [hep-ex].</a:t>
            </a:r>
          </a:p>
          <a:p>
            <a:r>
              <a:rPr lang="en-ZA" sz="800" dirty="0"/>
              <a:t>[41] S. Acharya et al. (ALICE), JHEP 05, 243 (2023), arXiv:2206.04587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[42] A. Tumasyan et al. (CMS), JHEP 05, 007 (2023), arXiv:2205.00080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[43] K. Aamodt et al. (ALICE), Phys. Rev. Lett. 105, 252302 (2010), arXiv:1011.3914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[44] K. Aamodt et al. (ALICE), Phys. Rev. Lett. 107, 032301 (2011), arXiv:1105.3865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[45] S. </a:t>
            </a:r>
            <a:r>
              <a:rPr lang="en-ZA" sz="800" dirty="0" err="1"/>
              <a:t>Chatrchyan</a:t>
            </a:r>
            <a:r>
              <a:rPr lang="en-ZA" sz="800" dirty="0"/>
              <a:t> et al. (CMS), Phys. Rev. C 87, 014902 (2013), arXiv:1204.1409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[46] G. Aad et al. (ATLAS), Phys. Lett. B 725, 60 (2013), arXiv:1303.2084 [hep-ex].</a:t>
            </a:r>
          </a:p>
          <a:p>
            <a:r>
              <a:rPr lang="en-ZA" sz="800" dirty="0"/>
              <a:t>[47] S. </a:t>
            </a:r>
            <a:r>
              <a:rPr lang="en-ZA" sz="800" dirty="0" err="1"/>
              <a:t>Chatrchyan</a:t>
            </a:r>
            <a:r>
              <a:rPr lang="en-ZA" sz="800" dirty="0"/>
              <a:t> et al. (CMS), Phys. Rev. C 89, 044906 (2014), arXiv:1310.8651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[48] S. </a:t>
            </a:r>
            <a:r>
              <a:rPr lang="en-ZA" sz="800" dirty="0" err="1"/>
              <a:t>Chatrchyan</a:t>
            </a:r>
            <a:r>
              <a:rPr lang="en-ZA" sz="800" dirty="0"/>
              <a:t> et al. (CMS), Phys. Lett. B 724, 213 (2013), arXiv:1305.0609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[49] G. Aad et al. (ATLAS), Eur. Phys. J. C 74, 3157 (2014), arXiv:1408.4342 [hep-ex].</a:t>
            </a:r>
          </a:p>
          <a:p>
            <a:r>
              <a:rPr lang="en-ZA" sz="800" dirty="0"/>
              <a:t>[50]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C 90, 054901 (2014), arXiv:1406.2474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[51] V. Khachatryan et al. (CMS), Phys. Rev. Lett. 115, 012301 (2015), arXiv:1502.05382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[52] J. Adam et al. (ALICE), Phys. Rev. Lett. 116, 132302 (2016), arXiv:1602.01119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[53] M. </a:t>
            </a:r>
            <a:r>
              <a:rPr lang="en-ZA" sz="800" dirty="0" err="1"/>
              <a:t>Aaboud</a:t>
            </a:r>
            <a:r>
              <a:rPr lang="en-ZA" sz="800" dirty="0"/>
              <a:t> et al. (ATLAS), Phys. Rev. C 97, 024904 (2018), arXiv:1708.03559 [hep-ex].</a:t>
            </a:r>
          </a:p>
          <a:p>
            <a:r>
              <a:rPr lang="en-ZA" sz="800" dirty="0"/>
              <a:t>[54]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Lett. B 776, 195 (2018), arXiv:1702.00630 [hep-ex].</a:t>
            </a:r>
          </a:p>
          <a:p>
            <a:r>
              <a:rPr lang="en-ZA" sz="800" dirty="0"/>
              <a:t>[55]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C 101, 014912 (2020), arXiv:1904.11519 [hep-ex].</a:t>
            </a:r>
          </a:p>
          <a:p>
            <a:r>
              <a:rPr lang="en-ZA" sz="800" dirty="0"/>
              <a:t>[56] G. Aad et al. (ATLAS), Phys. Rev. C 90, 024905 (2014), arXiv:1403.0489 [hep-ex].</a:t>
            </a:r>
          </a:p>
          <a:p>
            <a:r>
              <a:rPr lang="en-ZA" sz="800" dirty="0"/>
              <a:t>[57] G. Aad et al. (ATLAS), Phys. Rev. C 92, 034903 (2015), arXiv:1504.01289 [hep-ex].</a:t>
            </a:r>
          </a:p>
          <a:p>
            <a:r>
              <a:rPr lang="en-ZA" sz="800" dirty="0"/>
              <a:t>[58] J. Adam et al. (ALICE), Phys. Rev. Lett. 117, 182301 (2016), arXiv:1604.07663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[59] S. Acharya et al. (ALICE), Phys. Rev. C 97, 024906 (2018), arXiv:1709.01127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[60] M. </a:t>
            </a:r>
            <a:r>
              <a:rPr lang="en-ZA" sz="800" dirty="0" err="1"/>
              <a:t>Aaboud</a:t>
            </a:r>
            <a:r>
              <a:rPr lang="en-ZA" sz="800" dirty="0"/>
              <a:t> et al. (ATLAS), Phys. Lett. B 789, 444 (2019), arXiv:1807.02012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[61]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C 103, 014902 (2021), arXiv:1905.09935 [hep-ex].</a:t>
            </a:r>
          </a:p>
          <a:p>
            <a:r>
              <a:rPr lang="en-ZA" sz="800" dirty="0"/>
              <a:t>[62] B. </a:t>
            </a:r>
            <a:r>
              <a:rPr lang="en-ZA" sz="800" dirty="0" err="1"/>
              <a:t>Aboona</a:t>
            </a:r>
            <a:r>
              <a:rPr lang="en-ZA" sz="800" dirty="0"/>
              <a:t> et al. (STAR), Phys. Lett. B 839, 137755 (2023), arXiv:2211.11637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[63] S. Acharya et al. (ALICE), Phys. Lett. B 773, 68 (2017), arXiv:1705.04377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[64] A. M. </a:t>
            </a:r>
            <a:r>
              <a:rPr lang="en-ZA" sz="800" dirty="0" err="1"/>
              <a:t>Sirunyan</a:t>
            </a:r>
            <a:r>
              <a:rPr lang="en-ZA" sz="800" dirty="0"/>
              <a:t> et al. (CMS), Eur. Phys. J. C 80, 534 (2020), arXiv:1910.08789 [hep-ex].</a:t>
            </a:r>
          </a:p>
          <a:p>
            <a:endParaRPr lang="en-ZA" sz="800" dirty="0"/>
          </a:p>
          <a:p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09A4F-AE2C-A4ED-97F3-09ECE2D8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for small sys. E-loss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68F4E-1756-CF7D-03F2-B2682A001C76}"/>
              </a:ext>
            </a:extLst>
          </p:cNvPr>
          <p:cNvSpPr txBox="1"/>
          <p:nvPr/>
        </p:nvSpPr>
        <p:spPr>
          <a:xfrm>
            <a:off x="188844" y="1021928"/>
            <a:ext cx="46515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/>
              <a:t>[1] V. Khachatryan et al. (CMS), JHEP 09, 091 (2010), arXiv:1009.4122 [hep-ex].</a:t>
            </a:r>
          </a:p>
          <a:p>
            <a:r>
              <a:rPr lang="en-ZA" sz="800" dirty="0"/>
              <a:t>[2] S. </a:t>
            </a:r>
            <a:r>
              <a:rPr lang="en-ZA" sz="800" dirty="0" err="1"/>
              <a:t>Chatrchyan</a:t>
            </a:r>
            <a:r>
              <a:rPr lang="en-ZA" sz="800" dirty="0"/>
              <a:t> et al. (CMS), JHEP 07, 076 (2011), arXiv:1105.2438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[3] G. Aad et al. (ATLAS), Phys. Rev. Lett. 110, 182302 (2013), arXiv:1212.5198 [hep-ex].</a:t>
            </a:r>
          </a:p>
          <a:p>
            <a:r>
              <a:rPr lang="en-ZA" sz="800" dirty="0"/>
              <a:t>[4]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719, 29 (2013), arXiv:1212.2001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[5] S. </a:t>
            </a:r>
            <a:r>
              <a:rPr lang="en-ZA" sz="800" dirty="0" err="1"/>
              <a:t>Chatrchyan</a:t>
            </a:r>
            <a:r>
              <a:rPr lang="en-ZA" sz="800" dirty="0"/>
              <a:t> et al. (CMS), Phys. Lett. B 718, 795 (2013), arXiv:1210.5482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[6] S. </a:t>
            </a:r>
            <a:r>
              <a:rPr lang="en-ZA" sz="800" dirty="0" err="1"/>
              <a:t>Chatrchyan</a:t>
            </a:r>
            <a:r>
              <a:rPr lang="en-ZA" sz="800" dirty="0"/>
              <a:t> et al. (CMS), Eur. Phys. J. C 72, 2012 (2012), arXiv:1201.3158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[7] G. Aad et al. (ATLAS), Phys. Rev. C 90, 044906 (2014), arXiv:1409.1792 [hep-ex].</a:t>
            </a:r>
          </a:p>
          <a:p>
            <a:r>
              <a:rPr lang="en-ZA" sz="800" dirty="0"/>
              <a:t>[8] V. Khachatryan et al. (CMS), Phys. Rev. Lett. 116, 172302 (2016), arXiv:1510.03068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[9] S. Acharya et al. (ALICE), Phys. Rev. Lett. 132, 172302 (2024), arXiv:2311.14357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[10] K. Aamodt et al. (ALICE), Phys. Lett. B 708, 249 (2012), arXiv:1109.2501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[11] G. Aad et al. (ATLAS), Phys. Rev. C 86, 014907 (2012), arXiv:1203.3087 [hep-ex].</a:t>
            </a:r>
          </a:p>
          <a:p>
            <a:r>
              <a:rPr lang="en-ZA" sz="800" dirty="0"/>
              <a:t>[12] A. Adare et al. (PHENIX), Phys. Rev. Lett. 114, 192301 (2015), arXiv:1404.7461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[13] G. Aad et al. (ATLAS), Phys. Rev. Lett. 116, 172301 (2016), arXiv:1509.04776 [hep-ex].</a:t>
            </a:r>
          </a:p>
          <a:p>
            <a:r>
              <a:rPr lang="en-ZA" sz="800" dirty="0"/>
              <a:t>[14] L. Adamczyk et al. (STAR), Phys. Lett. B 747, 265 (2015), arXiv:1502.07652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[15] J. Adam et al. (ALICE), JHEP 09, 164 (2016), arXiv:1606.06057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[16] J. Adam et al. (ALICE), Phys. Lett. B 762, 376 (2016), arXiv:1605.02035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[17] V. Khachatryan et al. (CMS), Phys. Lett. B 765, 193 (2017), arXiv:1606.06198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[18] M. </a:t>
            </a:r>
            <a:r>
              <a:rPr lang="en-ZA" sz="800" dirty="0" err="1"/>
              <a:t>Aaboud</a:t>
            </a:r>
            <a:r>
              <a:rPr lang="en-ZA" sz="800" dirty="0"/>
              <a:t> et al. (ATLAS), Eur. Phys. J. C 77, 428 (2017), arXiv:1705.04176 [hep-ex].</a:t>
            </a:r>
          </a:p>
          <a:p>
            <a:r>
              <a:rPr lang="en-ZA" sz="800" dirty="0"/>
              <a:t>[19] S. Acharya et al. (ALICE), JHEP 09, 032 (2017), arXiv:1707.05690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120, 092301 (2018), arXiv:1709.09189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[21] S. Acharya et al. (ALICE), JHEP 09, 006 (2018), arXiv:1805.04390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[22] C. Aidala et al. (PHENIX), Nature Phys. 15, 214 (2019), arXiv:1805.02973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[23] S. Acharya et al. (ALICE), Phys. Rev. Lett. 123, 142301 (2019), arXiv:1903.01790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[24] S. Acharya et al. (ALICE), JHEP 05, 085 (2020), arXiv:2002.00633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[25] M. I. Abdulhamid et al. (STAR), Phys. Rev. Lett. 130, 242301 (2023), arXiv:2210.11352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[26] G. Aad et al. (ATLAS), Phys. Lett. B 707, 330 (2012), arXiv:1108.6018 [hep-ex].</a:t>
            </a:r>
          </a:p>
          <a:p>
            <a:r>
              <a:rPr lang="en-ZA" sz="800" dirty="0"/>
              <a:t>[27] G. Aad et al. (ATLAS), Eur. Phys. J. C 74, 2982 (2014), arXiv:1405.3936 [hep-ex].</a:t>
            </a:r>
          </a:p>
          <a:p>
            <a:r>
              <a:rPr lang="en-ZA" sz="800" dirty="0"/>
              <a:t>[28] R. Aaij et al. (LHCb), Phys. Lett. B 762, 473 (2016), arXiv:1512.00439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[29] J. Adam et al. (ALICE), Phys. Lett. B 753, 126 (2016), arXiv:1506.08032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[30] M. </a:t>
            </a:r>
            <a:r>
              <a:rPr lang="en-ZA" sz="800" dirty="0" err="1"/>
              <a:t>Aaboud</a:t>
            </a:r>
            <a:r>
              <a:rPr lang="en-ZA" sz="800" dirty="0"/>
              <a:t> et al. (ATLAS), Phys. Rev. C 95, 064914 (2017), arXiv:1606.08170 [hep-ex].</a:t>
            </a:r>
          </a:p>
          <a:p>
            <a:r>
              <a:rPr lang="en-ZA" sz="800" dirty="0"/>
              <a:t>[31] V. Khachatryan et al. (CMS), Phys. Rev. C 96, 014915 (2017), arXiv:1604.05347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[32]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C 98, 044902 (2018), arXiv:1710.07864 [</a:t>
            </a:r>
            <a:r>
              <a:rPr lang="en-ZA" sz="800" dirty="0" err="1"/>
              <a:t>nucl</a:t>
            </a:r>
            <a:r>
              <a:rPr lang="en-ZA" sz="800" dirty="0"/>
              <a:t>-ex].[33] G. Aad et al. (ATLAS), (2023), arXiv:2308.16745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endParaRPr lang="en-ZA" sz="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685D31-D5CC-4C0C-DEB1-942688DC8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7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4D0C6-2A62-8295-9293-A53449AEC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253985-6896-2345-42DC-FA31209407AA}"/>
              </a:ext>
            </a:extLst>
          </p:cNvPr>
          <p:cNvSpPr txBox="1"/>
          <p:nvPr/>
        </p:nvSpPr>
        <p:spPr>
          <a:xfrm>
            <a:off x="5138531" y="1057616"/>
            <a:ext cx="46515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/>
              <a:t>[97] J. Adam et al. (ALICE), Phys. Lett. B 768, 203 (2017), arXiv:1506.09206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[98] J. Adam et al. (ALICE), Phys. Lett. B 760, 720 (2016), arXiv:1601.03658 [</a:t>
            </a:r>
            <a:r>
              <a:rPr lang="en-ZA" sz="800" dirty="0" err="1"/>
              <a:t>nucl</a:t>
            </a:r>
            <a:r>
              <a:rPr lang="en-ZA" sz="800" dirty="0"/>
              <a:t>-ex].[99] V. Khachatryan et al. (CMS), Phys. Lett. B 768, 103 (2017), arXiv:1605.06699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[100]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728, 216 (2014), [Erratum: Phys.Lett.B 734, 409–410</a:t>
            </a:r>
          </a:p>
          <a:p>
            <a:r>
              <a:rPr lang="en-ZA" sz="800" dirty="0"/>
              <a:t>(2014)], arXiv:1307.5543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[101] J. Adam et al. (ALICE), Nature Phys. 13, 535 (2017), arXiv:1606.07424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[102] S. Acharya et al. (ALICE), Eur. Phys. J. C 80, 693 (2020), arXiv:2003.02394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[103] S. Acharya et al. (ALICE), Eur. Phys. J. C 81, 584 (2021), arXiv:2101.03100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[104] S. Acharya et al. (ALICE), Eur. Phys. J. C 84, 813 (2024), arXiv:2211.04384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[105] K. Aamodt et al. (ALICE), Phys. Rev. D 84, 112004 (2011), arXiv:1101.3665 [hep-ex].</a:t>
            </a:r>
          </a:p>
          <a:p>
            <a:r>
              <a:rPr lang="en-ZA" sz="800" dirty="0"/>
              <a:t>[106]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739, 139 (2014), arXiv:1404.1194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[107] J. Adam et al. (ALICE), Phys. Rev. C 91, 034906 (2015), arXiv:1502.00559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[108] J. Adam et al. (ALICE), Phys. Rev. C 92, 054908 (2015), arXiv:1506.07884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[109] J. Adam et al. (ALICE), Phys. Rev. C 93, 024905 (2016), arXiv:1507.06842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[110] M. </a:t>
            </a:r>
            <a:r>
              <a:rPr lang="en-ZA" sz="800" dirty="0" err="1"/>
              <a:t>Aaboud</a:t>
            </a:r>
            <a:r>
              <a:rPr lang="en-ZA" sz="800" dirty="0"/>
              <a:t> et al. (ATLAS), Phys. Rev. C 96, 064908 (2017), arXiv:1704.01621 [hep-ex].</a:t>
            </a:r>
          </a:p>
          <a:p>
            <a:r>
              <a:rPr lang="en-ZA" sz="800" dirty="0"/>
              <a:t>[111] S. Acharya et al. (ALICE), Phys. Rev. C 96, 064613 (2017), arXiv:1709.01731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[112] A. Tumasyan et al. (CMS), Phys. Lett. B 857, 138936 (2024), arXiv:2301.05290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[113] A. Tumasyan et al. (CMS), Phys. Rev. C 109, 024914 (2024), arXiv:2306.11574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[114] J. Adam et al. (ALICE), Phys. Lett. B 754, 235 (2016), arXiv:1509.07324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[115] S. Acharya et al. (ALICE), Phys. Rev. C 99, 024912 (2019), arXiv:1803.09857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[116] S. Acharya et al. (ALICE), (2023), arXiv:2308.16704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[117] G. Aad et al. (ATLAS), Eur. Phys. J. C 80, 73 (2020), arXiv:1910.13978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[118] M. </a:t>
            </a:r>
            <a:r>
              <a:rPr lang="en-ZA" sz="800" dirty="0" err="1"/>
              <a:t>Aaboud</a:t>
            </a:r>
            <a:r>
              <a:rPr lang="en-ZA" sz="800" dirty="0"/>
              <a:t> et al. (ATLAS), Eur. Phys. J. C 80, 64 (2020), arXiv:1906.08290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[119] G. Aad et al. (ATLAS), Phys. Rev. Lett. 131, 162301 (2023), arXiv:2303.17357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[120] S. Acharya et al. (ALICE), JHEP 08, 234 (2024), arXiv:2212.12609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[121] A. Hayrapetyan et al. (CMS), Phys. Rev. Lett. 133, 142301 (2024), arXiv:2312.17103 [hep-ex].</a:t>
            </a:r>
          </a:p>
          <a:p>
            <a:r>
              <a:rPr lang="en-ZA" sz="800" dirty="0"/>
              <a:t>[122] K. Aamodt et al. (ALICE), Phys. Lett. B 696, 30 (2011), arXiv:1012.1004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[123] B. </a:t>
            </a:r>
            <a:r>
              <a:rPr lang="en-ZA" sz="800" dirty="0" err="1"/>
              <a:t>Abelev</a:t>
            </a:r>
            <a:r>
              <a:rPr lang="en-ZA" sz="800" dirty="0"/>
              <a:t> et al. (ALICE), JHEP 09, 112 (2012), arXiv:1203.2160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[124]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720, 52 (2013), arXiv:1208.2711 [hep-ex].</a:t>
            </a:r>
          </a:p>
          <a:p>
            <a:r>
              <a:rPr lang="en-ZA" sz="800" dirty="0"/>
              <a:t>[125] S. </a:t>
            </a:r>
            <a:r>
              <a:rPr lang="en-ZA" sz="800" dirty="0" err="1"/>
              <a:t>Chatrchyan</a:t>
            </a:r>
            <a:r>
              <a:rPr lang="en-ZA" sz="800" dirty="0"/>
              <a:t> et al. (CMS), Eur. Phys. J. C 72, 1945 (2012), arXiv:1202.2554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[126] G. Aad et al. (ATLAS), Phys. Lett. B 748, 392 (2015), arXiv:1412.4092 [hep-ex].</a:t>
            </a:r>
          </a:p>
          <a:p>
            <a:r>
              <a:rPr lang="en-ZA" sz="800" dirty="0"/>
              <a:t>[127] G. Aad et al. (ATLAS), Phys. Rev. Lett. 114, 072302 (2015), arXiv:1411.2357 [hep-ex].</a:t>
            </a:r>
          </a:p>
          <a:p>
            <a:r>
              <a:rPr lang="en-ZA" sz="800" dirty="0"/>
              <a:t>[128] G. Aad et al. (ATLAS), JHEP 09, 050 (2015), arXiv:1504.04337 [hep-ex].</a:t>
            </a: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5DA93-26C5-CBD3-65ED-5813E6E1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for small sys. E-loss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B1B80-6BB8-6F3B-EBF9-B85955D2860B}"/>
              </a:ext>
            </a:extLst>
          </p:cNvPr>
          <p:cNvSpPr txBox="1"/>
          <p:nvPr/>
        </p:nvSpPr>
        <p:spPr>
          <a:xfrm>
            <a:off x="188844" y="1021928"/>
            <a:ext cx="4651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/>
              <a:t>[65] V. Khachatryan et al. (CMS), Phys. Rev. C 92, 034911 (2015), arXiv:1503.01692 [</a:t>
            </a:r>
            <a:r>
              <a:rPr lang="en-ZA" sz="800" dirty="0" err="1"/>
              <a:t>nucl</a:t>
            </a:r>
            <a:r>
              <a:rPr lang="en-ZA" sz="800" dirty="0"/>
              <a:t>-ex].[66] M. </a:t>
            </a:r>
            <a:r>
              <a:rPr lang="en-ZA" sz="800" dirty="0" err="1"/>
              <a:t>Aaboud</a:t>
            </a:r>
            <a:r>
              <a:rPr lang="en-ZA" sz="800" dirty="0"/>
              <a:t> et al. (ATLAS), Eur. Phys. J. C 78, 142 (2018), arXiv:1709.02301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[67]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C 96, 064902 (2017), arXiv:1708.07113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[68] G. Aad et al. (ATLAS), Phys. Rev. Lett. 126, 122301 (2021), arXiv:2001.04201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[69] S. Acharya et al. (ALICE), Phys. Rev. C 107, L051901 (2023), arXiv:2206.04574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[70] G. Aad et al. (ATLAS), JHEP 11, 183 (2013), arXiv:1305.2942 [hep-ex].</a:t>
            </a:r>
          </a:p>
          <a:p>
            <a:r>
              <a:rPr lang="en-ZA" sz="800" dirty="0"/>
              <a:t>[71]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Lett. B 789, 643 (2019), arXiv:1711.05594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[72] S. Acharya et al. (ALICE), JHEP 07, 103 (2018), arXiv:1804.02944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[73] G. Aad et al. (ATLAS), Eur. Phys. J. C 79, 985 (2019), arXiv:1907.05176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[74] S. Acharya et al. (ALICE), Phys. Lett. B 834, 137393 (2022), arXiv:2111.06106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[75]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Lett. 111, 232302 (2013), arXiv:1306.4145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[76]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723, 267 (2013), arXiv:1301.3756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[77] J. Adam et al. (ALICE), Eur. Phys. J. C 76, 86 (2016), arXiv:1509.07255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[78] J. Adam et al. (ALICE), Phys. Rev. C 93, 044903 (2016), arXiv:1512.05739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[79] V. Khachatryan et al. (CMS), Phys. Rev. Lett. 118, 122301 (2017), arXiv:1610.00263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[80] S. Acharya et al. (ALICE), Phys. Lett. B 777, 151 (2018), arXiv:1709.04723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[81]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C 100, 064908 (2019), arXiv:1708.08901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[82]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C 97, 044912 (2018), arXiv:1708.01602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[83]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Lett. 109, 252301 (2012), arXiv:1208.1974 [hep-ex].</a:t>
            </a:r>
          </a:p>
          <a:p>
            <a:r>
              <a:rPr lang="en-ZA" sz="800" dirty="0"/>
              <a:t>[84] S. </a:t>
            </a:r>
            <a:r>
              <a:rPr lang="en-ZA" sz="800" dirty="0" err="1"/>
              <a:t>Chatrchyan</a:t>
            </a:r>
            <a:r>
              <a:rPr lang="en-ZA" sz="800" dirty="0"/>
              <a:t> et al. (CMS), Eur. Phys. J. C 72, 2164 (2012), arXiv:1207.4724 [hep-ex].</a:t>
            </a:r>
          </a:p>
          <a:p>
            <a:r>
              <a:rPr lang="en-ZA" sz="800" dirty="0"/>
              <a:t>[85]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728, 25 (2014), arXiv:1307.6796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[86]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C 88, 044910 (2013), arXiv:1303.0737 [hep-ex].</a:t>
            </a:r>
          </a:p>
          <a:p>
            <a:r>
              <a:rPr lang="en-ZA" sz="800" dirty="0"/>
              <a:t>[87] S. </a:t>
            </a:r>
            <a:r>
              <a:rPr lang="en-ZA" sz="800" dirty="0" err="1"/>
              <a:t>Chatrchyan</a:t>
            </a:r>
            <a:r>
              <a:rPr lang="en-ZA" sz="800" dirty="0"/>
              <a:t> et al. (CMS), Eur. Phys. J. C 74, 2847 (2014), arXiv:1307.3442 [hep-ex].</a:t>
            </a:r>
          </a:p>
          <a:p>
            <a:r>
              <a:rPr lang="en-ZA" sz="800" dirty="0"/>
              <a:t>[88] C. Andrei (ALICE), </a:t>
            </a:r>
            <a:r>
              <a:rPr lang="en-ZA" sz="800" dirty="0" err="1"/>
              <a:t>Nucl</a:t>
            </a:r>
            <a:r>
              <a:rPr lang="en-ZA" sz="800" dirty="0"/>
              <a:t>. Phys. A 931, 888 (2014), arXiv:1408.0093 [hep-ex].</a:t>
            </a:r>
          </a:p>
          <a:p>
            <a:r>
              <a:rPr lang="en-ZA" sz="800" dirty="0"/>
              <a:t>[89] J. Adam et al. (ALICE), Phys. Lett. B 758, 389 (2016), arXiv:1512.07227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[90] J. Adam et al. (ALICE), Eur. Phys. J. C 76, 245 (2016), arXiv:1601.07868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[91] S. Acharya et al. (ALICE), Eur. Phys. J. C 77, 658 (2017), arXiv:1707.07304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[92] J. Adam et al. (ALICE), Phys. Rev. C 95, 064606 (2017), arXiv:1702.00555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[93] S. Acharya et al. (ALICE), Phys. Rev. C 99, 024906 (2019), arXiv:1807.11321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[94] S. Acharya et al. (ALICE), Phys. Rev. C 101, 044907 (2020), arXiv:1910.07678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[95]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Lett. 111, 222301 (2013), arXiv:1307.5530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[96]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C 91, 024609 (2015), arXiv:1404.0495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</p:txBody>
      </p:sp>
    </p:spTree>
    <p:extLst>
      <p:ext uri="{BB962C8B-B14F-4D97-AF65-F5344CB8AC3E}">
        <p14:creationId xmlns:p14="http://schemas.microsoft.com/office/powerpoint/2010/main" val="1247246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1C2C0-CC5A-4F5F-2169-3D477AB0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A9A599-94F2-EC41-5052-2EA29EDF3B95}"/>
              </a:ext>
            </a:extLst>
          </p:cNvPr>
          <p:cNvSpPr txBox="1"/>
          <p:nvPr/>
        </p:nvSpPr>
        <p:spPr>
          <a:xfrm>
            <a:off x="5240268" y="550720"/>
            <a:ext cx="46515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800" dirty="0"/>
          </a:p>
          <a:p>
            <a:endParaRPr lang="en-ZA" sz="800" dirty="0"/>
          </a:p>
          <a:p>
            <a:endParaRPr lang="en-ZA" sz="800" dirty="0"/>
          </a:p>
          <a:p>
            <a:r>
              <a:rPr lang="en-ZA" sz="800" dirty="0"/>
              <a:t>[158] S. </a:t>
            </a:r>
            <a:r>
              <a:rPr lang="en-ZA" sz="800" dirty="0" err="1"/>
              <a:t>Chatrchyan</a:t>
            </a:r>
            <a:r>
              <a:rPr lang="en-ZA" sz="800" dirty="0"/>
              <a:t> et al. (CMS), Phys. Rev. Lett. 109, 022301 (2012), arXiv:1204.1850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[159] G. Aad et al. (ATLAS), Phys. Rev. C 105, 064903 (2022), arXiv:2111.06606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[160] A. Tumasyan et al. (CMS), JHEP 07, 139 (2023), arXiv:2210.08325 [hep-ex].</a:t>
            </a:r>
          </a:p>
          <a:p>
            <a:r>
              <a:rPr lang="en-ZA" sz="800" dirty="0"/>
              <a:t>[161] E. Abbas et al. (ALICE), Phys. Rev. Lett. 111, 162301 (2013), arXiv:1303.5880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[162]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Lett. 111, 102301 (2013), arXiv:1305.2707 [</a:t>
            </a:r>
            <a:r>
              <a:rPr lang="en-ZA" sz="800" dirty="0" err="1"/>
              <a:t>nucl</a:t>
            </a:r>
            <a:r>
              <a:rPr lang="en-ZA" sz="800" dirty="0"/>
              <a:t>-ex].[163]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C 90, 034904 (2014), arXiv:1405.2001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[164] J. Adam et al. (ALICE), Phys. Lett. B 753, 41 (2016), arXiv:1507.03134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[165] J. Adam et al. (ALICE), Eur. Phys. J. C 77, 245 (2017), arXiv:1605.06963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[166] J. Adam et al. (ALICE), JHEP 09, 028 (2016), arXiv:1606.00321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[167] V. Khachatryan et al. (CMS), Eur. Phys. J. C 77, 252 (2017), arXiv:1610.00613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[168] S. Acharya et al. (ALICE), Phys. Rev. Lett. 120, 102301 (2018), arXiv:1707.01005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[169] S. Acharya et al. (ALICE), Phys. Lett. B 780, 7 (2018), arXiv:1709.06807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[170] S. Acharya et al. (ALICE), Phys. Rev. Lett. 119, 242301 (2017), arXiv:1709.05260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[171]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120, 202301 (2018), arXiv:1708.03497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[172] S. Acharya et al. (ALICE), Phys. Rev. Lett. 122, 072301 (2019), arXiv:1805.04367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[173] S. Acharya et al. (ALICE), JHEP 10, 141 (2020), arXiv:2005.14518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[174] G. Aad et al. (ATLAS), Phys. Lett. B 807, 135595 (2020), arXiv:2003.03565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[175]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Lett. B 813, 136036 (2021), arXiv:2009.07065 [hep-ex].</a:t>
            </a:r>
          </a:p>
          <a:p>
            <a:r>
              <a:rPr lang="en-ZA" sz="800" dirty="0"/>
              <a:t>[176] A. Tumasyan et al. (CMS), Phys. Rev. Lett. 129, 022001 (2022), arXiv:2112.12236 [hep-ex].</a:t>
            </a:r>
          </a:p>
          <a:p>
            <a:r>
              <a:rPr lang="en-ZA" sz="800" dirty="0"/>
              <a:t>[177] S. Acharya et al. (ALICE), Phys. Lett. B 846, 137782 (2023), arXiv:2210.08980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[178] A. Tumasyan et al. (CMS), Phys. Lett. B 850, 138389 (2024), arXiv:2212.01636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[179] A. Tumasyan et al. (CMS), JHEP 10, 115 (2023), arXiv:2305.16928 [hep-ex].</a:t>
            </a:r>
          </a:p>
          <a:p>
            <a:r>
              <a:rPr lang="en-ZA" sz="800" dirty="0"/>
              <a:t>[180] A. Tumasyan et al. (CMS), Phys. Lett. B 850, 138518 (2024), arXiv:2310.03233 [hep-ex].</a:t>
            </a:r>
          </a:p>
          <a:p>
            <a:r>
              <a:rPr lang="en-ZA" sz="800" dirty="0"/>
              <a:t>[181] S. Acharya et al. (ALICE), Phys. Rev. Lett. 123, 192301 (2019), arXiv:1907.03169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[182] G. Aad et al. (ATLAS), Phys. Rev. Lett. 124, 082301 (2020), arXiv:1909.01650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[183]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Lett. B 819, 136385 (2021), arXiv:2006.07707 [hep-ex].</a:t>
            </a:r>
          </a:p>
          <a:p>
            <a:r>
              <a:rPr lang="en-ZA" sz="800" dirty="0"/>
              <a:t>[184] B. </a:t>
            </a:r>
            <a:r>
              <a:rPr lang="en-ZA" sz="800" dirty="0" err="1"/>
              <a:t>Abelev</a:t>
            </a:r>
            <a:r>
              <a:rPr lang="en-ZA" sz="800" dirty="0"/>
              <a:t> et al. (ALICE), Phys. Rev. Lett. 109, 072301 (2012), arXiv:1202.1383 [hep-ex].</a:t>
            </a:r>
          </a:p>
          <a:p>
            <a:r>
              <a:rPr lang="en-ZA" sz="800" dirty="0"/>
              <a:t>[185] S. </a:t>
            </a:r>
            <a:r>
              <a:rPr lang="en-ZA" sz="800" dirty="0" err="1"/>
              <a:t>Chatrchyan</a:t>
            </a:r>
            <a:r>
              <a:rPr lang="en-ZA" sz="800" dirty="0"/>
              <a:t> et al. (CMS), JHEP 05, 063 (2012), arXiv:1201.5069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[186] S. </a:t>
            </a:r>
            <a:r>
              <a:rPr lang="en-ZA" sz="800" dirty="0" err="1"/>
              <a:t>Chatrchyan</a:t>
            </a:r>
            <a:r>
              <a:rPr lang="en-ZA" sz="800" dirty="0"/>
              <a:t> et al. (CMS), Phys. Rev. Lett. 109, 222301 (2012), [Erratum: </a:t>
            </a:r>
            <a:r>
              <a:rPr lang="en-ZA" sz="800" dirty="0" err="1"/>
              <a:t>Phys.Rev.Lett</a:t>
            </a:r>
            <a:r>
              <a:rPr lang="en-ZA" sz="800" dirty="0"/>
              <a:t>. 120,</a:t>
            </a:r>
          </a:p>
          <a:p>
            <a:r>
              <a:rPr lang="en-ZA" sz="800" dirty="0"/>
              <a:t>199903 (2018)], arXiv:1208.2826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[187] B. B. </a:t>
            </a:r>
            <a:r>
              <a:rPr lang="en-ZA" sz="800" dirty="0" err="1"/>
              <a:t>Abelev</a:t>
            </a:r>
            <a:r>
              <a:rPr lang="en-ZA" sz="800" dirty="0"/>
              <a:t> et al. (ALICE), JHEP 02, 073 (2014), arXiv:1308.6726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[188] S. </a:t>
            </a:r>
            <a:r>
              <a:rPr lang="en-ZA" sz="800" dirty="0" err="1"/>
              <a:t>Chatrchyan</a:t>
            </a:r>
            <a:r>
              <a:rPr lang="en-ZA" sz="800" dirty="0"/>
              <a:t> et al. (CMS), JHEP 04, 103 (2014), arXiv:1312.6300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endParaRPr lang="en-ZA" sz="800" dirty="0"/>
          </a:p>
          <a:p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B4C9D-2A6D-22DC-2AE4-65F9AFCC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for small sys. E-loss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2ED13-2C22-9005-D3BF-83EBAC59436E}"/>
              </a:ext>
            </a:extLst>
          </p:cNvPr>
          <p:cNvSpPr txBox="1"/>
          <p:nvPr/>
        </p:nvSpPr>
        <p:spPr>
          <a:xfrm>
            <a:off x="188844" y="1021928"/>
            <a:ext cx="46515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/>
              <a:t>[129] J. Adam et al. (ALICE), Phys. Lett. B 746, 1 (2015), arXiv:1502.01689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[130] V. Khachatryan et al. (CMS), Eur. Phys. J. C 75, 237 (2015), arXiv:1502.05387 [</a:t>
            </a:r>
            <a:r>
              <a:rPr lang="en-ZA" sz="800" dirty="0" err="1"/>
              <a:t>nucl</a:t>
            </a:r>
            <a:r>
              <a:rPr lang="en-ZA" sz="800" dirty="0"/>
              <a:t>-ex].[131] J. Adam et al. (ALICE), (2016), 10.1140/</a:t>
            </a:r>
            <a:r>
              <a:rPr lang="en-ZA" sz="800" dirty="0" err="1"/>
              <a:t>epjc</a:t>
            </a:r>
            <a:r>
              <a:rPr lang="en-ZA" sz="800" dirty="0"/>
              <a:t>/s10052-016-4107-8, arXiv:1603.03402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[132] V. Khachatryan et al. (CMS), JHEP 04, 039 (2017), arXiv:1611.01664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[133]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Lett. B 772, 306 (2017), arXiv:1612.08972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[134] S. Acharya et al. (ALICE), Phys. Lett. B 793, 420 (2019), arXiv:1805.05212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[135] S. Acharya et al. (ALICE), Phys. Lett. B 788, 166 (2019), arXiv:1805.04399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[136] S. Acharya et al. (ALICE), JHEP 11, 013 (2018), arXiv:1802.09145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[137] A. M. </a:t>
            </a:r>
            <a:r>
              <a:rPr lang="en-ZA" sz="800" dirty="0" err="1"/>
              <a:t>Sirunyan</a:t>
            </a:r>
            <a:r>
              <a:rPr lang="en-ZA" sz="800" dirty="0"/>
              <a:t> et al. (CMS), JHEP 10, 138 (2018), arXiv:1809.00201 [hep-ex].</a:t>
            </a:r>
          </a:p>
          <a:p>
            <a:r>
              <a:rPr lang="en-ZA" sz="800" dirty="0"/>
              <a:t>[138] G. Aad et al. (ATLAS), JHEP 07, 074 (2023), arXiv:2211.15257 [hep-ex].</a:t>
            </a:r>
          </a:p>
          <a:p>
            <a:r>
              <a:rPr lang="en-ZA" sz="800" dirty="0"/>
              <a:t>[139] G. Aad et al. (ATLAS), Phys. Lett. B 846, 138154 (2023), arXiv:2303.10090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[140] G. Aad et al. (ATLAS), Phys. Rev. Lett. 105, 252303 (2010), arXiv:1011.6182 [hep-ex].</a:t>
            </a:r>
          </a:p>
          <a:p>
            <a:r>
              <a:rPr lang="en-ZA" sz="800" dirty="0"/>
              <a:t>[141] S. </a:t>
            </a:r>
            <a:r>
              <a:rPr lang="en-ZA" sz="800" dirty="0" err="1"/>
              <a:t>Chatrchyan</a:t>
            </a:r>
            <a:r>
              <a:rPr lang="en-ZA" sz="800" dirty="0"/>
              <a:t> et al. (CMS), Phys. Rev. C 84, 024906 (2011), arXiv:1102.1957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[142] S. </a:t>
            </a:r>
            <a:r>
              <a:rPr lang="en-ZA" sz="800" dirty="0" err="1"/>
              <a:t>Chatrchyan</a:t>
            </a:r>
            <a:r>
              <a:rPr lang="en-ZA" sz="800" dirty="0"/>
              <a:t> et al. (CMS), Eur. Phys. J. C 74, 2951 (2014), arXiv:1401.4433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[143] V. Khachatryan et al. (CMS), JHEP 11, 055 (2016), arXiv:1609.02466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[144]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120, 142302 (2018), arXiv:1708.09429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[145] A. M. </a:t>
            </a:r>
            <a:r>
              <a:rPr lang="en-ZA" sz="800" dirty="0" err="1"/>
              <a:t>Sirunyan</a:t>
            </a:r>
            <a:r>
              <a:rPr lang="en-ZA" sz="800" dirty="0"/>
              <a:t> et al. (CMS), JHEP 03, 181 (2018), arXiv:1802.00707 [hep-ex].</a:t>
            </a:r>
          </a:p>
          <a:p>
            <a:r>
              <a:rPr lang="en-ZA" sz="800" dirty="0"/>
              <a:t>[146] A. M. </a:t>
            </a:r>
            <a:r>
              <a:rPr lang="en-ZA" sz="800" dirty="0" err="1"/>
              <a:t>Sirunyan</a:t>
            </a:r>
            <a:r>
              <a:rPr lang="en-ZA" sz="800" dirty="0"/>
              <a:t> et al. (CMS), JHEP 05, 116 (2021), arXiv:2101.04720 [hep-ex].</a:t>
            </a:r>
          </a:p>
          <a:p>
            <a:r>
              <a:rPr lang="en-ZA" sz="800" dirty="0"/>
              <a:t>[147] G. Aad et al. (ATLAS), Phys. Rev. C 108, 024906 (2023), arXiv:2302.03967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[148] J. Adam et al. (ALICE), JHEP 09, 170 (2015), arXiv:1506.03984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[149] J. Adam et al. (ALICE), Phys. Lett. B 763, 238 (2016), arXiv:1608.07201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[150] M. </a:t>
            </a:r>
            <a:r>
              <a:rPr lang="en-ZA" sz="800" dirty="0" err="1"/>
              <a:t>Aaboud</a:t>
            </a:r>
            <a:r>
              <a:rPr lang="en-ZA" sz="800" dirty="0"/>
              <a:t> et al. (ATLAS), Phys. Lett. B 774, 379 (2017), arXiv:1706.09363 [hep-ex].</a:t>
            </a:r>
          </a:p>
          <a:p>
            <a:r>
              <a:rPr lang="en-ZA" sz="800" dirty="0"/>
              <a:t>[151] S. Acharya et al. (ALICE), Phys. Lett. B 783, 95 (2018), arXiv:1712.05603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[152]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Lett. B 785, 14 (2018), arXiv:1711.09738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[153]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119, 082301 (2017), arXiv:1702.01060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[154] A. M. </a:t>
            </a:r>
            <a:r>
              <a:rPr lang="en-ZA" sz="800" dirty="0" err="1"/>
              <a:t>Sirunyan</a:t>
            </a:r>
            <a:r>
              <a:rPr lang="en-ZA" sz="800" dirty="0"/>
              <a:t> et al. (CMS), JHEP 05, 006 (2018), arXiv:1803.00042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[155]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121, 242301 (2018), arXiv:1801.04895 [hep-ex].</a:t>
            </a:r>
          </a:p>
          <a:p>
            <a:r>
              <a:rPr lang="en-ZA" sz="800" dirty="0"/>
              <a:t>[156] G. Aad et al. (ATLAS), Phys. Rev. Lett. 131, 072301 (2023), arXiv:2206.01138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[157] G. Aad et al. (ATLAS), Phys. Rev. C 107, 054908 (2023), [Erratum: </a:t>
            </a:r>
            <a:r>
              <a:rPr lang="en-ZA" sz="800" dirty="0" err="1"/>
              <a:t>Phys.Rev.C</a:t>
            </a:r>
            <a:r>
              <a:rPr lang="en-ZA" sz="800" dirty="0"/>
              <a:t> 109, 029901</a:t>
            </a:r>
          </a:p>
          <a:p>
            <a:r>
              <a:rPr lang="en-ZA" sz="800" dirty="0"/>
              <a:t>(2024)], arXiv:2205.00682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</p:txBody>
      </p:sp>
    </p:spTree>
    <p:extLst>
      <p:ext uri="{BB962C8B-B14F-4D97-AF65-F5344CB8AC3E}">
        <p14:creationId xmlns:p14="http://schemas.microsoft.com/office/powerpoint/2010/main" val="37650223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035D7-6F4D-030F-D3EE-9C857620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DB9FEF-9E0D-5D4F-081A-D5C329032BC5}"/>
              </a:ext>
            </a:extLst>
          </p:cNvPr>
          <p:cNvSpPr txBox="1"/>
          <p:nvPr/>
        </p:nvSpPr>
        <p:spPr>
          <a:xfrm>
            <a:off x="188844" y="1021928"/>
            <a:ext cx="46515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/>
              <a:t>[189] B. B. </a:t>
            </a:r>
            <a:r>
              <a:rPr lang="en-ZA" sz="800" dirty="0" err="1"/>
              <a:t>Abelev</a:t>
            </a:r>
            <a:r>
              <a:rPr lang="en-ZA" sz="800" dirty="0"/>
              <a:t> et al. (ALICE), Phys. Lett. B 740, 105 (2015), arXiv:1410.2234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[190] B. B. </a:t>
            </a:r>
            <a:r>
              <a:rPr lang="en-ZA" sz="800" dirty="0" err="1"/>
              <a:t>Abelev</a:t>
            </a:r>
            <a:r>
              <a:rPr lang="en-ZA" sz="800" dirty="0"/>
              <a:t> et al. (ALICE), JHEP 12, 073 (2014), arXiv:1405.3796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[191] J. Adam et al. (ALICE), JHEP 06, 055 (2015), arXiv:1503.07179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[192] J. Adam et al. (ALICE), JHEP 05, 179 (2016), arXiv:1506.08804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[193] J. Adam et al. (ALICE), JHEP 11, 127 (2015), arXiv:1506.08808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[194] J. Adam et al. (ALICE), JHEP 07, 051 (2015), arXiv:1504.07151 [</a:t>
            </a:r>
            <a:r>
              <a:rPr lang="en-ZA" sz="800" dirty="0" err="1"/>
              <a:t>nucl</a:t>
            </a:r>
            <a:r>
              <a:rPr lang="en-ZA" sz="800" dirty="0"/>
              <a:t>-ex].[195] J. Adam et al. (ALICE), JHEP 06, 050 (2016), arXiv:1603.02816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[196] J. Adam et al. (ALICE), Phys. Lett. B 766, 212 (2017), arXiv:1606.08197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[197] V. Khachatryan et al. (CMS), Phys. Lett. B 770, 357 (2017), arXiv:1611.01510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[198]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118, 162301 (2017), arXiv:1611.01438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[199] M. </a:t>
            </a:r>
            <a:r>
              <a:rPr lang="en-ZA" sz="800" dirty="0" err="1"/>
              <a:t>Aaboud</a:t>
            </a:r>
            <a:r>
              <a:rPr lang="en-ZA" sz="800" dirty="0"/>
              <a:t> et al. (ATLAS), Eur. Phys. J. C 78, 171 (2018), arXiv:1709.03089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[200] R. Aaij et al. (LHCb), Phys. Lett. B 774, 159 (2017), arXiv:1706.07122 [hep-ex].</a:t>
            </a:r>
          </a:p>
          <a:p>
            <a:r>
              <a:rPr lang="en-ZA" sz="800" dirty="0"/>
              <a:t>[201] D. Adamová et al. (ALICE), Phys. Lett. B 776, 91 (2018), arXiv:1704.00274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[202] A. M. </a:t>
            </a:r>
            <a:r>
              <a:rPr lang="en-ZA" sz="800" dirty="0" err="1"/>
              <a:t>Sirunyan</a:t>
            </a:r>
            <a:r>
              <a:rPr lang="en-ZA" sz="800" dirty="0"/>
              <a:t> et al. (CMS), Eur. Phys. J. C 78, 509 (2018), [Erratum: </a:t>
            </a:r>
            <a:r>
              <a:rPr lang="en-ZA" sz="800" dirty="0" err="1"/>
              <a:t>Eur.Phys.J.C</a:t>
            </a:r>
            <a:r>
              <a:rPr lang="en-ZA" sz="800" dirty="0"/>
              <a:t> 83, 145</a:t>
            </a:r>
          </a:p>
          <a:p>
            <a:r>
              <a:rPr lang="en-ZA" sz="800" dirty="0"/>
              <a:t>(2023)], arXiv:1712.08959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[203]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Rev. Lett. 120, 142301 (2018), arXiv:1706.05984 [hep-ex].</a:t>
            </a:r>
          </a:p>
          <a:p>
            <a:r>
              <a:rPr lang="en-ZA" sz="800" dirty="0"/>
              <a:t>[204] A. M. </a:t>
            </a:r>
            <a:r>
              <a:rPr lang="en-ZA" sz="800" dirty="0" err="1"/>
              <a:t>Sirunyan</a:t>
            </a:r>
            <a:r>
              <a:rPr lang="en-ZA" sz="800" dirty="0"/>
              <a:t> et al. (CMS), Eur. Phys. J. C 77, 269 (2017), arXiv:1702.01462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[205] S. Acharya et al. (ALICE), JHEP 07, 160 (2018), arXiv:1805.04381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[206] S. Acharya et al. (ALICE), Eur. Phys. J. C 78, 466 (2018), arXiv:1802.00765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[207] S. Acharya et al. (ALICE), Phys. Lett. B 790, 89 (2019), arXiv:1805.04387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[208] M. </a:t>
            </a:r>
            <a:r>
              <a:rPr lang="en-ZA" sz="800" dirty="0" err="1"/>
              <a:t>Aaboud</a:t>
            </a:r>
            <a:r>
              <a:rPr lang="en-ZA" sz="800" dirty="0"/>
              <a:t> et al. (ATLAS), Eur. Phys. J. C 78, 762 (2018), arXiv:1805.04077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[209] A. M. </a:t>
            </a:r>
            <a:r>
              <a:rPr lang="en-ZA" sz="800" dirty="0" err="1"/>
              <a:t>Sirunyan</a:t>
            </a:r>
            <a:r>
              <a:rPr lang="en-ZA" sz="800" dirty="0"/>
              <a:t> et al. (CMS), Phys. Lett. B 790, 270 (2019), arXiv:1805.09215 [hep-ex].</a:t>
            </a:r>
          </a:p>
          <a:p>
            <a:r>
              <a:rPr lang="en-ZA" sz="800" dirty="0"/>
              <a:t>[210] S. Acharya et al. (ALICE), Phys. Lett. B 806, 135486 (2020), arXiv:1910.14405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[211] J. Adam et al. (STAR), Phys. Lett. B 797, 134917 (2019), arXiv:1905.13669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[212] S. Acharya et al. (ALICE), Phys. Lett. B 822, 136579 (2021), arXiv:2011.05758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[213] S. Acharya et al. (ALICE), Phys. Rev. Lett. 132, 042301 (2024), arXiv:2210.08893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[214] S. Acharya et al. (ALICE), JHEP 07, 137 (2023), arXiv:2211.14153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[215] G. Aad et al. (ATLAS), Phys. Rev. C 107, 054912 (2023), arXiv:2205.03042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[216] A. Tumasyan et al. (CMS), Phys. Lett. B 835, 137397 (2022), arXiv:2202.11807 [hep-ex].</a:t>
            </a:r>
          </a:p>
          <a:p>
            <a:r>
              <a:rPr lang="en-ZA" sz="800" dirty="0"/>
              <a:t>[217] S. Acharya et al. (ALICE), Phys. Lett. B 849, 138451 (2024), arXiv:2303.13361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[218] S. Acharya et al. (ALICE), JHEP 02, 066 (2024), arXiv:2308.16125 [</a:t>
            </a:r>
            <a:r>
              <a:rPr lang="en-ZA" sz="800" dirty="0" err="1"/>
              <a:t>nucl</a:t>
            </a:r>
            <a:r>
              <a:rPr lang="en-ZA" sz="800" dirty="0"/>
              <a:t>-ex].</a:t>
            </a:r>
          </a:p>
          <a:p>
            <a:r>
              <a:rPr lang="en-ZA" sz="800" dirty="0"/>
              <a:t>[219] A. Tumasyan et al. (CMS), Phys. Rev. Lett. 133, 022302 (2024), arXiv:2303.17026 [hep-ex].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B268D-41F5-50C3-B6C0-CAF67923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 for small sys. E-loss table</a:t>
            </a:r>
          </a:p>
        </p:txBody>
      </p:sp>
    </p:spTree>
    <p:extLst>
      <p:ext uri="{BB962C8B-B14F-4D97-AF65-F5344CB8AC3E}">
        <p14:creationId xmlns:p14="http://schemas.microsoft.com/office/powerpoint/2010/main" val="36891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4320000" y="1080000"/>
            <a:ext cx="2880000" cy="3375360"/>
          </a:xfrm>
          <a:prstGeom prst="rect">
            <a:avLst/>
          </a:prstGeom>
          <a:ln w="1080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60000" y="90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>
                <a:solidFill>
                  <a:srgbClr val="FFFFFF"/>
                </a:solidFill>
                <a:latin typeface="Roboto"/>
              </a:rPr>
              <a:t>Nuclear Modification in Small Systems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80000" y="900000"/>
            <a:ext cx="3780000" cy="130896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2200" b="1" strike="noStrike" spc="-1" dirty="0">
                <a:solidFill>
                  <a:srgbClr val="2C3E50"/>
                </a:solidFill>
                <a:latin typeface="Noto Sans"/>
              </a:rPr>
              <a:t>Small system suppression pattern not clear</a:t>
            </a:r>
            <a:endParaRPr lang="en-GB" sz="2200" b="0" strike="noStrike" spc="-1" dirty="0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040000" y="4455360"/>
            <a:ext cx="162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1800" b="0" strike="noStrike" spc="-1">
                <a:solidFill>
                  <a:srgbClr val="2C3E50"/>
                </a:solidFill>
                <a:latin typeface="Noto Sans"/>
              </a:rPr>
              <a:t>Suppression ~0.75!</a:t>
            </a:r>
          </a:p>
        </p:txBody>
      </p:sp>
      <p:sp>
        <p:nvSpPr>
          <p:cNvPr id="159" name="Freeform 158"/>
          <p:cNvSpPr/>
          <p:nvPr/>
        </p:nvSpPr>
        <p:spPr>
          <a:xfrm>
            <a:off x="5760000" y="1980000"/>
            <a:ext cx="180000" cy="2543040"/>
          </a:xfrm>
          <a:custGeom>
            <a:avLst/>
            <a:gdLst/>
            <a:ahLst/>
            <a:cxnLst/>
            <a:rect l="0" t="0" r="r" b="b"/>
            <a:pathLst>
              <a:path w="500" h="7064" fill="none">
                <a:moveTo>
                  <a:pt x="0" y="7064"/>
                </a:moveTo>
                <a:lnTo>
                  <a:pt x="500" y="0"/>
                </a:lnTo>
              </a:path>
            </a:pathLst>
          </a:custGeom>
          <a:ln w="5724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40000" y="1980000"/>
            <a:ext cx="2340000" cy="78192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1800" b="0" strike="noStrike" spc="-1">
                <a:solidFill>
                  <a:srgbClr val="2C3E50"/>
                </a:solidFill>
                <a:latin typeface="Noto Sans"/>
              </a:rPr>
              <a:t>No suppression!</a:t>
            </a:r>
          </a:p>
        </p:txBody>
      </p:sp>
      <p:pic>
        <p:nvPicPr>
          <p:cNvPr id="161" name="Picture 160"/>
          <p:cNvPicPr/>
          <p:nvPr/>
        </p:nvPicPr>
        <p:blipFill>
          <a:blip r:embed="rId3"/>
          <a:stretch/>
        </p:blipFill>
        <p:spPr>
          <a:xfrm>
            <a:off x="360000" y="2700000"/>
            <a:ext cx="3263400" cy="2381400"/>
          </a:xfrm>
          <a:prstGeom prst="rect">
            <a:avLst/>
          </a:prstGeom>
          <a:ln w="10800">
            <a:noFill/>
          </a:ln>
        </p:spPr>
      </p:pic>
      <p:sp>
        <p:nvSpPr>
          <p:cNvPr id="162" name="Straight Connector 161"/>
          <p:cNvSpPr/>
          <p:nvPr/>
        </p:nvSpPr>
        <p:spPr>
          <a:xfrm>
            <a:off x="1800000" y="2520000"/>
            <a:ext cx="720000" cy="1080000"/>
          </a:xfrm>
          <a:prstGeom prst="line">
            <a:avLst/>
          </a:prstGeom>
          <a:ln w="5724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7560625" y="1034280"/>
            <a:ext cx="2340000" cy="320076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2C3E50"/>
                </a:solidFill>
                <a:latin typeface="Noto Sans"/>
              </a:rPr>
              <a:t>Apparent tension between RHIC and LHC suppression results?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721070" y="3600000"/>
            <a:ext cx="3600000" cy="71244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1800" b="1" strike="noStrike" spc="-1" dirty="0">
                <a:solidFill>
                  <a:srgbClr val="2C3E50"/>
                </a:solidFill>
                <a:latin typeface="Noto Sans"/>
              </a:rPr>
              <a:t>→ Theoretical input</a:t>
            </a:r>
          </a:p>
          <a:p>
            <a:pPr algn="ctr">
              <a:buNone/>
            </a:pPr>
            <a:r>
              <a:rPr lang="en-GB" sz="1800" b="1" strike="noStrike" spc="-1" dirty="0">
                <a:solidFill>
                  <a:srgbClr val="2C3E50"/>
                </a:solidFill>
                <a:latin typeface="Noto Sans"/>
              </a:rPr>
              <a:t>needed</a:t>
            </a:r>
            <a:endParaRPr lang="en-GB" sz="1800" b="0" strike="noStrike" spc="-1" dirty="0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65" name="Folded Corner 164"/>
          <p:cNvSpPr/>
          <p:nvPr/>
        </p:nvSpPr>
        <p:spPr>
          <a:xfrm rot="1704600">
            <a:off x="115200" y="4388400"/>
            <a:ext cx="1440000" cy="590760"/>
          </a:xfrm>
          <a:prstGeom prst="foldedCorner">
            <a:avLst>
              <a:gd name="adj" fmla="val 22245"/>
            </a:avLst>
          </a:prstGeom>
          <a:solidFill>
            <a:srgbClr val="FAFAD2"/>
          </a:solidFill>
          <a:ln w="10800">
            <a:solidFill>
              <a:srgbClr val="EEE8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GB" sz="2400" b="1" strike="noStrike" spc="-1">
                <a:solidFill>
                  <a:srgbClr val="2C3E50"/>
                </a:solidFill>
                <a:latin typeface="Noto Sans"/>
              </a:rPr>
              <a:t>Glauber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Folded Corner 165"/>
              <p:cNvSpPr/>
              <p:nvPr/>
            </p:nvSpPr>
            <p:spPr>
              <a:xfrm rot="1704600">
                <a:off x="6153480" y="1035720"/>
                <a:ext cx="1456920" cy="510120"/>
              </a:xfrm>
              <a:prstGeom prst="foldedCorner">
                <a:avLst>
                  <a:gd name="adj" fmla="val 22245"/>
                </a:avLst>
              </a:prstGeom>
              <a:solidFill>
                <a:srgbClr val="FAFAD2"/>
              </a:solidFill>
              <a:ln w="10800">
                <a:solidFill>
                  <a:srgbClr val="EEE8A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US" sz="2400" b="1" spc="-1" dirty="0">
                    <a:solidFill>
                      <a:srgbClr val="2C3E50"/>
                    </a:solidFill>
                    <a:latin typeface="+mj-lt"/>
                  </a:rPr>
                  <a:t>Direct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1" i="1" spc="-1" smtClean="0">
                        <a:solidFill>
                          <a:srgbClr val="2C3E5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400" b="1" spc="-1" dirty="0">
                  <a:solidFill>
                    <a:srgbClr val="2C3E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6" name="Folded Corner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4600">
                <a:off x="6153480" y="1035720"/>
                <a:ext cx="1456920" cy="510120"/>
              </a:xfrm>
              <a:prstGeom prst="foldedCorner">
                <a:avLst>
                  <a:gd name="adj" fmla="val 22245"/>
                </a:avLst>
              </a:prstGeom>
              <a:blipFill>
                <a:blip r:embed="rId5"/>
                <a:stretch>
                  <a:fillRect l="-1639" t="-6818" b="-1136"/>
                </a:stretch>
              </a:blipFill>
              <a:ln w="10800">
                <a:solidFill>
                  <a:srgbClr val="EEE8AA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/>
          <p:cNvSpPr txBox="1"/>
          <p:nvPr/>
        </p:nvSpPr>
        <p:spPr>
          <a:xfrm>
            <a:off x="4182424" y="4965480"/>
            <a:ext cx="3155153" cy="62928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en-GB" sz="1200" b="0" i="1" strike="noStrike" spc="-1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PHENIX</a:t>
            </a:r>
            <a:r>
              <a:rPr lang="en-GB" sz="1200" i="1" spc="-1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, Phys. Rev. Lett.</a:t>
            </a:r>
            <a:r>
              <a:rPr lang="en-GB" sz="1200" b="1" i="1" spc="-1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 134</a:t>
            </a:r>
            <a:r>
              <a:rPr lang="en-GB" sz="1200" i="1" spc="-1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, 022302 (2025).</a:t>
            </a:r>
            <a:endParaRPr lang="en-GB" sz="1200" b="0" strike="noStrike" spc="-1" dirty="0">
              <a:solidFill>
                <a:schemeClr val="accent4">
                  <a:lumMod val="50000"/>
                </a:schemeClr>
              </a:solidFill>
              <a:latin typeface="Noto San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440000" y="5040000"/>
            <a:ext cx="2880000" cy="629280"/>
          </a:xfrm>
          <a:prstGeom prst="rect">
            <a:avLst/>
          </a:prstGeom>
          <a:noFill/>
          <a:ln w="1080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en-GB" sz="1200" b="0" i="1" strike="noStrike" spc="-1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ATLAS, JHEP 07 (2023) 074</a:t>
            </a:r>
            <a:endParaRPr lang="en-GB" sz="1200" b="0" strike="noStrike" spc="-1" dirty="0">
              <a:solidFill>
                <a:schemeClr val="accent4">
                  <a:lumMod val="50000"/>
                </a:schemeClr>
              </a:solidFill>
              <a:latin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06F83-39B6-DD8C-3CF4-CAE9BB3A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F5AA1-4B48-910C-0FCE-4D0EEECF09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004"/>
            <a:ext cx="7653130" cy="5376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0AC564-51B7-6962-09C6-1A757FDB295F}"/>
              </a:ext>
            </a:extLst>
          </p:cNvPr>
          <p:cNvSpPr txBox="1"/>
          <p:nvPr/>
        </p:nvSpPr>
        <p:spPr>
          <a:xfrm>
            <a:off x="7906123" y="4557245"/>
            <a:ext cx="2301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Adapted from J. F. Grosse-</a:t>
            </a:r>
            <a:r>
              <a:rPr lang="en-ZA" sz="1000" dirty="0" err="1">
                <a:solidFill>
                  <a:schemeClr val="accent4">
                    <a:lumMod val="50000"/>
                  </a:schemeClr>
                </a:solidFill>
              </a:rPr>
              <a:t>Oetringhaus</a:t>
            </a:r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 and U. A. Wiedemann, arXiv:2407.07484 [hep-ex] (2024).</a:t>
            </a:r>
            <a:br>
              <a:rPr lang="en-ZA" sz="1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See backup slides for references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4861B-BB83-D34D-A4EF-62E578BDBC3E}"/>
              </a:ext>
            </a:extLst>
          </p:cNvPr>
          <p:cNvSpPr txBox="1"/>
          <p:nvPr/>
        </p:nvSpPr>
        <p:spPr>
          <a:xfrm>
            <a:off x="7868129" y="380664"/>
            <a:ext cx="201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 = observed</a:t>
            </a:r>
          </a:p>
          <a:p>
            <a:r>
              <a:rPr lang="en-US" dirty="0"/>
              <a:t>❌ = not observed</a:t>
            </a:r>
          </a:p>
          <a:p>
            <a:r>
              <a:rPr lang="en-US" dirty="0"/>
              <a:t>? = not measured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AA522-22E0-1A35-E71F-E3E18B4BC0EA}"/>
              </a:ext>
            </a:extLst>
          </p:cNvPr>
          <p:cNvSpPr txBox="1"/>
          <p:nvPr/>
        </p:nvSpPr>
        <p:spPr>
          <a:xfrm>
            <a:off x="7868130" y="1731186"/>
            <a:ext cx="201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Many, many measurements have been done in both large and small systems (220 references!)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C32DC3-C060-9116-8B1A-269390EB0F1F}"/>
                  </a:ext>
                </a:extLst>
              </p:cNvPr>
              <p:cNvSpPr txBox="1"/>
              <p:nvPr/>
            </p:nvSpPr>
            <p:spPr>
              <a:xfrm>
                <a:off x="2509976" y="0"/>
                <a:ext cx="131658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C32DC3-C060-9116-8B1A-269390EB0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76" y="0"/>
                <a:ext cx="1316589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DFF20E-C7AE-32EB-E3D3-0448BC66FE8F}"/>
                  </a:ext>
                </a:extLst>
              </p:cNvPr>
              <p:cNvSpPr txBox="1"/>
              <p:nvPr/>
            </p:nvSpPr>
            <p:spPr>
              <a:xfrm>
                <a:off x="4123623" y="1"/>
                <a:ext cx="10845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DFF20E-C7AE-32EB-E3D3-0448BC66F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23" y="1"/>
                <a:ext cx="1084588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8A2CC7-9C4A-2BEC-FF2D-EA774EAD2511}"/>
                  </a:ext>
                </a:extLst>
              </p:cNvPr>
              <p:cNvSpPr txBox="1"/>
              <p:nvPr/>
            </p:nvSpPr>
            <p:spPr>
              <a:xfrm>
                <a:off x="5430708" y="-8965"/>
                <a:ext cx="968588" cy="4706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8A2CC7-9C4A-2BEC-FF2D-EA774EAD2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08" y="-8965"/>
                <a:ext cx="968588" cy="470630"/>
              </a:xfrm>
              <a:prstGeom prst="rect">
                <a:avLst/>
              </a:prstGeom>
              <a:blipFill>
                <a:blip r:embed="rId5"/>
                <a:stretch>
                  <a:fillRect l="-12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56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244C1-9115-2ADF-0BA8-DC138451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7BFFB-7009-F4F2-38F9-640AFFA6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54"/>
            <a:ext cx="7653130" cy="5376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096CE-76B5-DF4B-899A-1104D0B07EFF}"/>
              </a:ext>
            </a:extLst>
          </p:cNvPr>
          <p:cNvSpPr txBox="1"/>
          <p:nvPr/>
        </p:nvSpPr>
        <p:spPr>
          <a:xfrm>
            <a:off x="7906123" y="4557245"/>
            <a:ext cx="2301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Adapted from J. F. Grosse-</a:t>
            </a:r>
            <a:r>
              <a:rPr lang="en-ZA" sz="1000" dirty="0" err="1">
                <a:solidFill>
                  <a:schemeClr val="accent4">
                    <a:lumMod val="50000"/>
                  </a:schemeClr>
                </a:solidFill>
              </a:rPr>
              <a:t>Oetringhaus</a:t>
            </a:r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 and U. A. Wiedemann, arXiv:2407.07484 [hep-ex] (2024).</a:t>
            </a:r>
            <a:br>
              <a:rPr lang="en-ZA" sz="1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See backup slides for references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AC629-FA33-64A4-5ABC-4CD0F5AA44F2}"/>
              </a:ext>
            </a:extLst>
          </p:cNvPr>
          <p:cNvSpPr txBox="1"/>
          <p:nvPr/>
        </p:nvSpPr>
        <p:spPr>
          <a:xfrm>
            <a:off x="7802554" y="405419"/>
            <a:ext cx="201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 = observed</a:t>
            </a:r>
          </a:p>
          <a:p>
            <a:r>
              <a:rPr lang="en-US" dirty="0"/>
              <a:t>❌ = not observed</a:t>
            </a:r>
          </a:p>
          <a:p>
            <a:r>
              <a:rPr lang="en-US" dirty="0"/>
              <a:t>? = not measured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E729B-CFB5-4134-A459-9A1B8BBB28D2}"/>
              </a:ext>
            </a:extLst>
          </p:cNvPr>
          <p:cNvSpPr txBox="1"/>
          <p:nvPr/>
        </p:nvSpPr>
        <p:spPr>
          <a:xfrm>
            <a:off x="19153" y="501786"/>
            <a:ext cx="10051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0F721-C472-9B2C-9079-853BB1528276}"/>
              </a:ext>
            </a:extLst>
          </p:cNvPr>
          <p:cNvSpPr txBox="1"/>
          <p:nvPr/>
        </p:nvSpPr>
        <p:spPr>
          <a:xfrm>
            <a:off x="19153" y="1700111"/>
            <a:ext cx="18295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Correlations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DDC3C-A320-BA85-F51E-7F998BE37AD6}"/>
              </a:ext>
            </a:extLst>
          </p:cNvPr>
          <p:cNvSpPr txBox="1"/>
          <p:nvPr/>
        </p:nvSpPr>
        <p:spPr>
          <a:xfrm>
            <a:off x="19153" y="2654515"/>
            <a:ext cx="16605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Freezeout </a:t>
            </a:r>
          </a:p>
          <a:p>
            <a:r>
              <a:rPr lang="en-US" sz="2400" dirty="0"/>
              <a:t>properties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7EBB6-F873-3229-B2C0-8192DA99F901}"/>
              </a:ext>
            </a:extLst>
          </p:cNvPr>
          <p:cNvSpPr txBox="1"/>
          <p:nvPr/>
        </p:nvSpPr>
        <p:spPr>
          <a:xfrm>
            <a:off x="19153" y="4852961"/>
            <a:ext cx="19487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Heavy-flavor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9B5B6-EE27-8667-FCF2-9547FFF2B325}"/>
              </a:ext>
            </a:extLst>
          </p:cNvPr>
          <p:cNvSpPr txBox="1"/>
          <p:nvPr/>
        </p:nvSpPr>
        <p:spPr>
          <a:xfrm>
            <a:off x="19153" y="3990890"/>
            <a:ext cx="19487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Hard probes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B3CF60-D161-886D-72E5-28CC33742CE1}"/>
              </a:ext>
            </a:extLst>
          </p:cNvPr>
          <p:cNvSpPr/>
          <p:nvPr/>
        </p:nvSpPr>
        <p:spPr>
          <a:xfrm>
            <a:off x="3587249" y="3772415"/>
            <a:ext cx="3433156" cy="1491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64240-849D-132C-2AF7-5F80D7F4445D}"/>
              </a:ext>
            </a:extLst>
          </p:cNvPr>
          <p:cNvSpPr txBox="1"/>
          <p:nvPr/>
        </p:nvSpPr>
        <p:spPr>
          <a:xfrm>
            <a:off x="7802554" y="1700111"/>
            <a:ext cx="2258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Mixed messages?</a:t>
            </a:r>
          </a:p>
          <a:p>
            <a:endParaRPr lang="en-US" sz="2400" dirty="0"/>
          </a:p>
          <a:p>
            <a:r>
              <a:rPr lang="en-US" sz="2400" dirty="0"/>
              <a:t>Hard probes are </a:t>
            </a:r>
            <a:r>
              <a:rPr lang="en-US" sz="2400" b="1" i="1" dirty="0"/>
              <a:t>the</a:t>
            </a:r>
            <a:r>
              <a:rPr lang="en-US" sz="2400" dirty="0"/>
              <a:t> missing piece of the puzzle!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CA9F07-6FE7-44A4-3753-746C7AA14863}"/>
              </a:ext>
            </a:extLst>
          </p:cNvPr>
          <p:cNvCxnSpPr>
            <a:cxnSpLocks/>
            <a:stCxn id="12" idx="1"/>
            <a:endCxn id="11" idx="7"/>
          </p:cNvCxnSpPr>
          <p:nvPr/>
        </p:nvCxnSpPr>
        <p:spPr>
          <a:xfrm flipH="1">
            <a:off x="6517631" y="3038939"/>
            <a:ext cx="1284923" cy="951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A21E1D-54A1-25D0-047D-6D4D14F11A1C}"/>
                  </a:ext>
                </a:extLst>
              </p:cNvPr>
              <p:cNvSpPr txBox="1"/>
              <p:nvPr/>
            </p:nvSpPr>
            <p:spPr>
              <a:xfrm>
                <a:off x="2509976" y="0"/>
                <a:ext cx="131658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A21E1D-54A1-25D0-047D-6D4D14F11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76" y="0"/>
                <a:ext cx="1316589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66008-9060-CD8D-2784-BDEFAA6D2FAE}"/>
                  </a:ext>
                </a:extLst>
              </p:cNvPr>
              <p:cNvSpPr txBox="1"/>
              <p:nvPr/>
            </p:nvSpPr>
            <p:spPr>
              <a:xfrm>
                <a:off x="4123623" y="1"/>
                <a:ext cx="10845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66008-9060-CD8D-2784-BDEFAA6D2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23" y="1"/>
                <a:ext cx="1084588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08694-9AF7-D614-58C5-585FB6F606F3}"/>
                  </a:ext>
                </a:extLst>
              </p:cNvPr>
              <p:cNvSpPr txBox="1"/>
              <p:nvPr/>
            </p:nvSpPr>
            <p:spPr>
              <a:xfrm>
                <a:off x="5430708" y="-8965"/>
                <a:ext cx="968588" cy="4706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08694-9AF7-D614-58C5-585FB6F60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08" y="-8965"/>
                <a:ext cx="968588" cy="470630"/>
              </a:xfrm>
              <a:prstGeom prst="rect">
                <a:avLst/>
              </a:prstGeom>
              <a:blipFill>
                <a:blip r:embed="rId6"/>
                <a:stretch>
                  <a:fillRect l="-128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8E86F-8DA9-FBDA-8379-C4CB0D401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C73BF-E200-8CDE-4734-06827A4F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38"/>
          <a:stretch>
            <a:fillRect/>
          </a:stretch>
        </p:blipFill>
        <p:spPr>
          <a:xfrm>
            <a:off x="0" y="52354"/>
            <a:ext cx="7653130" cy="4869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DD874D-F084-4569-1C44-7F774228CA1D}"/>
              </a:ext>
            </a:extLst>
          </p:cNvPr>
          <p:cNvSpPr/>
          <p:nvPr/>
        </p:nvSpPr>
        <p:spPr>
          <a:xfrm>
            <a:off x="3908612" y="230832"/>
            <a:ext cx="2474259" cy="342676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F2A53-F1A9-73AD-6C89-5A98DF1C28F1}"/>
              </a:ext>
            </a:extLst>
          </p:cNvPr>
          <p:cNvSpPr txBox="1"/>
          <p:nvPr/>
        </p:nvSpPr>
        <p:spPr>
          <a:xfrm>
            <a:off x="7906123" y="4557245"/>
            <a:ext cx="2301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Adapted from J. F. Grosse-</a:t>
            </a:r>
            <a:r>
              <a:rPr lang="en-ZA" sz="1000" dirty="0" err="1">
                <a:solidFill>
                  <a:schemeClr val="accent4">
                    <a:lumMod val="50000"/>
                  </a:schemeClr>
                </a:solidFill>
              </a:rPr>
              <a:t>Oetringhaus</a:t>
            </a:r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 and U. A. Wiedemann, arXiv:2407.07484 [hep-ex] (2024).</a:t>
            </a:r>
            <a:br>
              <a:rPr lang="en-ZA" sz="1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ZA" sz="1000" dirty="0">
                <a:solidFill>
                  <a:schemeClr val="accent4">
                    <a:lumMod val="50000"/>
                  </a:schemeClr>
                </a:solidFill>
              </a:rPr>
              <a:t>See backup slides for references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A72556-9CEE-D077-0CF0-B30F41AC556B}"/>
                  </a:ext>
                </a:extLst>
              </p:cNvPr>
              <p:cNvSpPr txBox="1"/>
              <p:nvPr/>
            </p:nvSpPr>
            <p:spPr>
              <a:xfrm>
                <a:off x="234307" y="1679660"/>
                <a:ext cx="134348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A72556-9CEE-D077-0CF0-B30F41AC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7" y="1679660"/>
                <a:ext cx="1343482" cy="461665"/>
              </a:xfrm>
              <a:prstGeom prst="rect">
                <a:avLst/>
              </a:prstGeom>
              <a:blipFill>
                <a:blip r:embed="rId4"/>
                <a:stretch>
                  <a:fillRect l="-654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0ED774-081D-B0DD-8037-BB2ACE41A89D}"/>
                  </a:ext>
                </a:extLst>
              </p:cNvPr>
              <p:cNvSpPr txBox="1"/>
              <p:nvPr/>
            </p:nvSpPr>
            <p:spPr>
              <a:xfrm>
                <a:off x="234306" y="3990890"/>
                <a:ext cx="134348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0ED774-081D-B0DD-8037-BB2ACE41A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6" y="3990890"/>
                <a:ext cx="1343483" cy="461665"/>
              </a:xfrm>
              <a:prstGeom prst="rect">
                <a:avLst/>
              </a:prstGeom>
              <a:blipFill>
                <a:blip r:embed="rId5"/>
                <a:stretch>
                  <a:fillRect l="-654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BBD549-F34C-547A-C678-5861AFDF5257}"/>
              </a:ext>
            </a:extLst>
          </p:cNvPr>
          <p:cNvSpPr txBox="1"/>
          <p:nvPr/>
        </p:nvSpPr>
        <p:spPr>
          <a:xfrm>
            <a:off x="2574725" y="-15336"/>
            <a:ext cx="10051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Large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F84C3-52DC-7913-2D08-E7A1AB0D0D87}"/>
              </a:ext>
            </a:extLst>
          </p:cNvPr>
          <p:cNvSpPr txBox="1"/>
          <p:nvPr/>
        </p:nvSpPr>
        <p:spPr>
          <a:xfrm>
            <a:off x="4724669" y="0"/>
            <a:ext cx="10051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Small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3A76D4-F54F-1D76-7556-8693FF76A9C7}"/>
              </a:ext>
            </a:extLst>
          </p:cNvPr>
          <p:cNvSpPr/>
          <p:nvPr/>
        </p:nvSpPr>
        <p:spPr>
          <a:xfrm>
            <a:off x="2268071" y="3657600"/>
            <a:ext cx="1640541" cy="12640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09A40F-0FC4-4636-CBD6-F383323D790E}"/>
                  </a:ext>
                </a:extLst>
              </p:cNvPr>
              <p:cNvSpPr txBox="1"/>
              <p:nvPr/>
            </p:nvSpPr>
            <p:spPr>
              <a:xfrm>
                <a:off x="7812554" y="2672424"/>
                <a:ext cx="20778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Allows us to make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small system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:r>
                  <a:rPr lang="en-US" b="0" i="1" dirty="0"/>
                  <a:t>predictions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09A40F-0FC4-4636-CBD6-F383323D7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554" y="2672424"/>
                <a:ext cx="2077830" cy="1200329"/>
              </a:xfrm>
              <a:prstGeom prst="rect">
                <a:avLst/>
              </a:prstGeom>
              <a:blipFill>
                <a:blip r:embed="rId6"/>
                <a:stretch>
                  <a:fillRect l="-2439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8DD69D-9069-A31C-B795-FB9927F6D7A8}"/>
              </a:ext>
            </a:extLst>
          </p:cNvPr>
          <p:cNvCxnSpPr>
            <a:cxnSpLocks/>
          </p:cNvCxnSpPr>
          <p:nvPr/>
        </p:nvCxnSpPr>
        <p:spPr>
          <a:xfrm flipV="1">
            <a:off x="2741572" y="4267200"/>
            <a:ext cx="261604" cy="832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62CDB0-65A4-26B5-FBF6-137AFA24CB78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5459506" y="692497"/>
            <a:ext cx="2343048" cy="11631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118A70-6177-4ED4-15CA-E388BC114B9E}"/>
              </a:ext>
            </a:extLst>
          </p:cNvPr>
          <p:cNvCxnSpPr>
            <a:cxnSpLocks/>
          </p:cNvCxnSpPr>
          <p:nvPr/>
        </p:nvCxnSpPr>
        <p:spPr>
          <a:xfrm flipH="1">
            <a:off x="5154706" y="3478306"/>
            <a:ext cx="2647848" cy="788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24C2D-C3FD-8809-6177-CBB7D94BD501}"/>
              </a:ext>
            </a:extLst>
          </p:cNvPr>
          <p:cNvSpPr/>
          <p:nvPr/>
        </p:nvSpPr>
        <p:spPr>
          <a:xfrm>
            <a:off x="3899650" y="3657599"/>
            <a:ext cx="2474259" cy="126402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54C94C-4CFA-EA2B-F58E-353BC443749A}"/>
              </a:ext>
            </a:extLst>
          </p:cNvPr>
          <p:cNvSpPr txBox="1"/>
          <p:nvPr/>
        </p:nvSpPr>
        <p:spPr>
          <a:xfrm>
            <a:off x="7802554" y="230832"/>
            <a:ext cx="175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Constrains the </a:t>
            </a:r>
            <a:r>
              <a:rPr lang="en-US" dirty="0">
                <a:solidFill>
                  <a:schemeClr val="accent4"/>
                </a:solidFill>
              </a:rPr>
              <a:t>small-system</a:t>
            </a:r>
            <a:r>
              <a:rPr lang="en-US" dirty="0"/>
              <a:t> background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DA1FF9-FBF3-6E1E-7A6C-9332C68A67BE}"/>
              </a:ext>
            </a:extLst>
          </p:cNvPr>
          <p:cNvSpPr txBox="1"/>
          <p:nvPr/>
        </p:nvSpPr>
        <p:spPr>
          <a:xfrm>
            <a:off x="2055096" y="5027523"/>
            <a:ext cx="49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Constrains the </a:t>
            </a:r>
            <a:r>
              <a:rPr lang="en-US" dirty="0">
                <a:solidFill>
                  <a:schemeClr val="accent2"/>
                </a:solidFill>
              </a:rPr>
              <a:t>energy loss</a:t>
            </a:r>
          </a:p>
        </p:txBody>
      </p:sp>
    </p:spTree>
    <p:extLst>
      <p:ext uri="{BB962C8B-B14F-4D97-AF65-F5344CB8AC3E}">
        <p14:creationId xmlns:p14="http://schemas.microsoft.com/office/powerpoint/2010/main" val="68657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T poster theme">
      <a:dk1>
        <a:srgbClr val="274060"/>
      </a:dk1>
      <a:lt1>
        <a:srgbClr val="FFFFFF"/>
      </a:lt1>
      <a:dk2>
        <a:srgbClr val="44546A"/>
      </a:dk2>
      <a:lt2>
        <a:srgbClr val="DCE0D9"/>
      </a:lt2>
      <a:accent1>
        <a:srgbClr val="019AD9"/>
      </a:accent1>
      <a:accent2>
        <a:srgbClr val="DB285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UCT poster theme">
      <a:dk1>
        <a:srgbClr val="274060"/>
      </a:dk1>
      <a:lt1>
        <a:srgbClr val="FFFFFF"/>
      </a:lt1>
      <a:dk2>
        <a:srgbClr val="44546A"/>
      </a:dk2>
      <a:lt2>
        <a:srgbClr val="DCE0D9"/>
      </a:lt2>
      <a:accent1>
        <a:srgbClr val="019AD9"/>
      </a:accent1>
      <a:accent2>
        <a:srgbClr val="DB285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Midnightblue</Template>
  <TotalTime>28733</TotalTime>
  <Words>8911</Words>
  <Application>Microsoft Macintosh PowerPoint</Application>
  <PresentationFormat>Custom</PresentationFormat>
  <Paragraphs>524</Paragraphs>
  <Slides>58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Aptos</vt:lpstr>
      <vt:lpstr>Arial</vt:lpstr>
      <vt:lpstr>Cambria Math</vt:lpstr>
      <vt:lpstr>Noto Sans</vt:lpstr>
      <vt:lpstr>Roboto</vt:lpstr>
      <vt:lpstr>Roboto Medium</vt:lpstr>
      <vt:lpstr>Symbol</vt:lpstr>
      <vt:lpstr>TexMaths Roman</vt:lpstr>
      <vt:lpstr>TexMaths Symbols</vt:lpstr>
      <vt:lpstr>Wingdings</vt:lpstr>
      <vt:lpstr>Office Theme</vt:lpstr>
      <vt:lpstr>Office Theme</vt:lpstr>
      <vt:lpstr>1_Office Theme</vt:lpstr>
      <vt:lpstr>PowerPoint Presentation</vt:lpstr>
      <vt:lpstr>QCD Matter at the Extreme</vt:lpstr>
      <vt:lpstr>Collective phenomena in small systems</vt:lpstr>
      <vt:lpstr>Hard probes of the QGP</vt:lpstr>
      <vt:lpstr>What do Small QGP’s Look Like?</vt:lpstr>
      <vt:lpstr>Nuclear Modification in Small Systems</vt:lpstr>
      <vt:lpstr>PowerPoint Presentation</vt:lpstr>
      <vt:lpstr>PowerPoint Presentation</vt:lpstr>
      <vt:lpstr>PowerPoint Presentation</vt:lpstr>
      <vt:lpstr>Physics model</vt:lpstr>
      <vt:lpstr>Theoretical uncertainties</vt:lpstr>
      <vt:lpstr>Theoretical uncertainties</vt:lpstr>
      <vt:lpstr>Statistical analysis</vt:lpstr>
      <vt:lpstr>Statistical extraction of α_s</vt:lpstr>
      <vt:lpstr>The covariance matrix C</vt:lpstr>
      <vt:lpstr>Length-correlated model for C</vt:lpstr>
      <vt:lpstr>Effect of correlations</vt:lpstr>
      <vt:lpstr>Sensitivity to correlation length</vt:lpstr>
      <vt:lpstr>All results post-fitting, 295 data points</vt:lpstr>
      <vt:lpstr>Sample of results post-fitting</vt:lpstr>
      <vt:lpstr>Extraction of q ̂</vt:lpstr>
      <vt:lpstr>Can we do better?</vt:lpstr>
      <vt:lpstr>Centrality dependence of α_s</vt:lpstr>
      <vt:lpstr>Centrality dependence of α_s</vt:lpstr>
      <vt:lpstr>Flavor dependence of α_s</vt:lpstr>
      <vt:lpstr>Theoretical uncertainty of flavor dep.</vt:lpstr>
      <vt:lpstr>Small system suppression</vt:lpstr>
      <vt:lpstr>Small system suppression at RHIC</vt:lpstr>
      <vt:lpstr>Small system suppression at LHC</vt:lpstr>
      <vt:lpstr>Predictions for light-ions</vt:lpstr>
      <vt:lpstr>Predictions for light ions </vt:lpstr>
      <vt:lpstr>Can we do better?</vt:lpstr>
      <vt:lpstr>Running coupling in p_T</vt:lpstr>
      <vt:lpstr>Parametric forms of running coupling</vt:lpstr>
      <vt:lpstr>Data-extracted vs analytic forms of α_s</vt:lpstr>
      <vt:lpstr>Running coupling in √s</vt:lpstr>
      <vt:lpstr>Combined √s and p_T constraints  </vt:lpstr>
      <vt:lpstr>Summary</vt:lpstr>
      <vt:lpstr>Outlook</vt:lpstr>
      <vt:lpstr>PowerPoint Presentation</vt:lpstr>
      <vt:lpstr>Geometry</vt:lpstr>
      <vt:lpstr>Results of extraction</vt:lpstr>
      <vt:lpstr>Small system suppression at RHIC</vt:lpstr>
      <vt:lpstr>Predictions for RHIC system-size scan</vt:lpstr>
      <vt:lpstr>Equal supp. in peripheral and small</vt:lpstr>
      <vt:lpstr>Medium modifications to hadronization</vt:lpstr>
      <vt:lpstr>Medium modifications to hadronization</vt:lpstr>
      <vt:lpstr>χ^2</vt:lpstr>
      <vt:lpstr>Energy loss theoretical uncertainties</vt:lpstr>
      <vt:lpstr>Radiative energy loss </vt:lpstr>
      <vt:lpstr>Large formation time approximation</vt:lpstr>
      <vt:lpstr>Large Formation Time Assumption</vt:lpstr>
      <vt:lpstr>Controlling the LFT approximation</vt:lpstr>
      <vt:lpstr>Elastic vs Radiative E-Loss Importance</vt:lpstr>
      <vt:lpstr>References for small sys. E-loss table</vt:lpstr>
      <vt:lpstr>References for small sys. E-loss table</vt:lpstr>
      <vt:lpstr>References for small sys. E-loss table</vt:lpstr>
      <vt:lpstr>References for small sys. E-loss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dc:subject/>
  <dc:creator/>
  <dc:description/>
  <cp:lastModifiedBy>Cole Faraday</cp:lastModifiedBy>
  <cp:revision>95</cp:revision>
  <cp:lastPrinted>2025-06-17T08:50:43Z</cp:lastPrinted>
  <dcterms:created xsi:type="dcterms:W3CDTF">2024-05-09T13:08:31Z</dcterms:created>
  <dcterms:modified xsi:type="dcterms:W3CDTF">2025-09-08T00:49:14Z</dcterms:modified>
  <dc:language>en-ZA</dc:language>
</cp:coreProperties>
</file>