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3" r:id="rId4"/>
    <p:sldId id="260" r:id="rId5"/>
    <p:sldId id="262" r:id="rId6"/>
    <p:sldId id="272" r:id="rId7"/>
    <p:sldId id="296" r:id="rId8"/>
    <p:sldId id="266" r:id="rId9"/>
    <p:sldId id="299" r:id="rId10"/>
    <p:sldId id="284" r:id="rId11"/>
    <p:sldId id="297" r:id="rId12"/>
    <p:sldId id="27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187"/>
    <a:srgbClr val="FF7F00"/>
    <a:srgbClr val="005392"/>
    <a:srgbClr val="FFA54D"/>
    <a:srgbClr val="C468AA"/>
    <a:srgbClr val="943C7D"/>
    <a:srgbClr val="4668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7" autoAdjust="0"/>
    <p:restoredTop sz="96274" autoAdjust="0"/>
  </p:normalViewPr>
  <p:slideViewPr>
    <p:cSldViewPr snapToGrid="0">
      <p:cViewPr varScale="1">
        <p:scale>
          <a:sx n="111" d="100"/>
          <a:sy n="111" d="100"/>
        </p:scale>
        <p:origin x="9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9C71E-A3EA-416D-B8A7-7BFF70B1AD4E}" type="datetimeFigureOut">
              <a:rPr lang="zh-CN" altLang="en-US" smtClean="0"/>
              <a:t>2025/5/23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D04D9-57B9-4A63-94FF-383ED850E277}" type="slidenum">
              <a:rPr lang="zh-CN" altLang="en-US" smtClean="0"/>
              <a:t>‹#›</a:t>
            </a:fld>
            <a:endParaRPr lang="zh-CN" altLang="en-US"/>
          </a:p>
        </p:txBody>
      </p:sp>
    </p:spTree>
    <p:extLst>
      <p:ext uri="{BB962C8B-B14F-4D97-AF65-F5344CB8AC3E}">
        <p14:creationId xmlns:p14="http://schemas.microsoft.com/office/powerpoint/2010/main" val="23117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425"/>
              </a:lnSpc>
              <a:buNone/>
            </a:pPr>
            <a:r>
              <a:rPr lang="en-US" altLang="zh-CN" b="0" dirty="0">
                <a:solidFill>
                  <a:srgbClr val="CCCCCC"/>
                </a:solidFill>
                <a:effectLst/>
                <a:latin typeface="Consolas" panose="020B0609020204030204" pitchFamily="49" charset="0"/>
              </a:rPr>
              <a:t>Hello everyone, I am </a:t>
            </a:r>
            <a:r>
              <a:rPr lang="en-US" altLang="zh-CN" b="0" dirty="0" err="1">
                <a:solidFill>
                  <a:srgbClr val="CCCCCC"/>
                </a:solidFill>
                <a:effectLst/>
                <a:latin typeface="Consolas" panose="020B0609020204030204" pitchFamily="49" charset="0"/>
              </a:rPr>
              <a:t>Shutao</a:t>
            </a:r>
            <a:r>
              <a:rPr lang="en-US" altLang="zh-CN" b="0" dirty="0">
                <a:solidFill>
                  <a:srgbClr val="CCCCCC"/>
                </a:solidFill>
                <a:effectLst/>
                <a:latin typeface="Consolas" panose="020B0609020204030204" pitchFamily="49" charset="0"/>
              </a:rPr>
              <a:t> Zhang. Today I want to introduce </a:t>
            </a:r>
            <a:r>
              <a:rPr lang="en-US" altLang="zh-CN" b="0" dirty="0" err="1">
                <a:solidFill>
                  <a:srgbClr val="CCCCCC"/>
                </a:solidFill>
                <a:effectLst/>
                <a:latin typeface="Consolas" panose="020B0609020204030204" pitchFamily="49" charset="0"/>
              </a:rPr>
              <a:t>Fagmentation</a:t>
            </a:r>
            <a:r>
              <a:rPr lang="en-US" altLang="zh-CN" b="0" dirty="0">
                <a:solidFill>
                  <a:srgbClr val="CCCCCC"/>
                </a:solidFill>
                <a:effectLst/>
                <a:latin typeface="Consolas" panose="020B0609020204030204" pitchFamily="49" charset="0"/>
              </a:rPr>
              <a:t> Energy Correlators in SIDIS process. This work is in collaboration with </a:t>
            </a:r>
            <a:r>
              <a:rPr lang="en-US" altLang="zh-CN" b="0" dirty="0" err="1">
                <a:solidFill>
                  <a:srgbClr val="CCCCCC"/>
                </a:solidFill>
                <a:effectLst/>
                <a:latin typeface="Consolas" panose="020B0609020204030204" pitchFamily="49" charset="0"/>
              </a:rPr>
              <a:t>Zhite</a:t>
            </a:r>
            <a:r>
              <a:rPr lang="en-US" altLang="zh-CN" b="0" dirty="0">
                <a:solidFill>
                  <a:srgbClr val="CCCCCC"/>
                </a:solidFill>
                <a:effectLst/>
                <a:latin typeface="Consolas" panose="020B0609020204030204" pitchFamily="49" charset="0"/>
              </a:rPr>
              <a:t> Yu, Professor Zhu, Professor C.-P. Yuan and Professor Qing-Hong Cao.</a:t>
            </a:r>
          </a:p>
          <a:p>
            <a:pPr>
              <a:lnSpc>
                <a:spcPts val="1425"/>
              </a:lnSpc>
              <a:buNone/>
            </a:pPr>
            <a:br>
              <a:rPr lang="en-US" altLang="zh-CN" b="0" dirty="0">
                <a:solidFill>
                  <a:srgbClr val="CCCCCC"/>
                </a:solidFill>
                <a:effectLst/>
                <a:latin typeface="Consolas" panose="020B0609020204030204" pitchFamily="49" charset="0"/>
              </a:rPr>
            </a:br>
            <a:r>
              <a:rPr lang="en-US" altLang="zh-CN" b="0" dirty="0">
                <a:solidFill>
                  <a:srgbClr val="CCCCCC"/>
                </a:solidFill>
                <a:effectLst/>
                <a:latin typeface="Consolas" panose="020B0609020204030204" pitchFamily="49" charset="0"/>
              </a:rPr>
              <a:t>This work is in preparation for publication. The representation is organized as follows: Firstly, I introduce motivation, then I spend some time to introduce the observable and new non-perturbative function to factorize. I will show some nice properties of the Fragmentation energy correlator during this part. Secondly, I introduce the relation of our new-defined Fragmentation energy correlator to TMDs, which gives a simple moment correspondence between them. Finally, I will quickly go through our calculation of hard factors.</a:t>
            </a:r>
          </a:p>
          <a:p>
            <a:pPr>
              <a:lnSpc>
                <a:spcPts val="1425"/>
              </a:lnSpc>
            </a:pPr>
            <a:br>
              <a:rPr lang="en-US" altLang="zh-CN" b="0" dirty="0">
                <a:solidFill>
                  <a:srgbClr val="CCCCCC"/>
                </a:solidFill>
                <a:effectLst/>
                <a:latin typeface="Consolas" panose="020B0609020204030204" pitchFamily="49" charset="0"/>
              </a:rPr>
            </a:br>
            <a:r>
              <a:rPr lang="en-US" altLang="zh-CN" b="0" dirty="0">
                <a:solidFill>
                  <a:srgbClr val="CCCCCC"/>
                </a:solidFill>
                <a:effectLst/>
                <a:latin typeface="Consolas" panose="020B0609020204030204" pitchFamily="49" charset="0"/>
              </a:rPr>
              <a:t>So The </a:t>
            </a:r>
            <a:r>
              <a:rPr lang="en-US" altLang="zh-CN" b="1" dirty="0">
                <a:solidFill>
                  <a:srgbClr val="569CD6"/>
                </a:solidFill>
                <a:effectLst/>
                <a:latin typeface="Consolas" panose="020B0609020204030204" pitchFamily="49" charset="0"/>
              </a:rPr>
              <a:t>**SIDIS**</a:t>
            </a:r>
            <a:r>
              <a:rPr lang="en-US" altLang="zh-CN" b="0" dirty="0">
                <a:solidFill>
                  <a:srgbClr val="CCCCCC"/>
                </a:solidFill>
                <a:effectLst/>
                <a:latin typeface="Consolas" panose="020B0609020204030204" pitchFamily="49" charset="0"/>
              </a:rPr>
              <a:t> means semi-inclusive deep inelastic scattering process, which I believe many of you have already been familiar with. Basically, it studies $</a:t>
            </a:r>
            <a:r>
              <a:rPr lang="en-US" altLang="zh-CN" b="0" dirty="0">
                <a:solidFill>
                  <a:srgbClr val="D4D4D4"/>
                </a:solidFill>
                <a:effectLst/>
                <a:latin typeface="Consolas" panose="020B0609020204030204" pitchFamily="49" charset="0"/>
              </a:rPr>
              <a:t>ep</a:t>
            </a:r>
            <a:r>
              <a:rPr lang="en-US" altLang="zh-CN" b="0" dirty="0">
                <a:solidFill>
                  <a:srgbClr val="CCCCCC"/>
                </a:solidFill>
                <a:effectLst/>
                <a:latin typeface="Consolas" panose="020B0609020204030204" pitchFamily="49" charset="0"/>
              </a:rPr>
              <a:t>$ collision, and a high energy virtual photon is </a:t>
            </a:r>
            <a:r>
              <a:rPr lang="en-US" altLang="zh-CN" b="0" dirty="0" err="1">
                <a:solidFill>
                  <a:srgbClr val="CCCCCC"/>
                </a:solidFill>
                <a:effectLst/>
                <a:latin typeface="Consolas" panose="020B0609020204030204" pitchFamily="49" charset="0"/>
              </a:rPr>
              <a:t>emmited</a:t>
            </a:r>
            <a:r>
              <a:rPr lang="en-US" altLang="zh-CN" b="0" dirty="0">
                <a:solidFill>
                  <a:srgbClr val="CCCCCC"/>
                </a:solidFill>
                <a:effectLst/>
                <a:latin typeface="Consolas" panose="020B0609020204030204" pitchFamily="49" charset="0"/>
              </a:rPr>
              <a:t> by an electron and hit the proton, according to the asymptotic freedom, the photon interact with </a:t>
            </a:r>
            <a:r>
              <a:rPr lang="en-US" altLang="zh-CN" b="0" dirty="0" err="1">
                <a:solidFill>
                  <a:srgbClr val="CCCCCC"/>
                </a:solidFill>
                <a:effectLst/>
                <a:latin typeface="Consolas" panose="020B0609020204030204" pitchFamily="49" charset="0"/>
              </a:rPr>
              <a:t>partons</a:t>
            </a:r>
            <a:r>
              <a:rPr lang="en-US" altLang="zh-CN" b="0" dirty="0">
                <a:solidFill>
                  <a:srgbClr val="CCCCCC"/>
                </a:solidFill>
                <a:effectLst/>
                <a:latin typeface="Consolas" panose="020B0609020204030204" pitchFamily="49" charset="0"/>
              </a:rPr>
              <a:t> inside a proton. The final state is many hadrons generated by </a:t>
            </a:r>
            <a:r>
              <a:rPr lang="en-US" altLang="zh-CN" b="0" dirty="0" err="1">
                <a:solidFill>
                  <a:srgbClr val="CCCCCC"/>
                </a:solidFill>
                <a:effectLst/>
                <a:latin typeface="Consolas" panose="020B0609020204030204" pitchFamily="49" charset="0"/>
              </a:rPr>
              <a:t>parton</a:t>
            </a:r>
            <a:r>
              <a:rPr lang="en-US" altLang="zh-CN" b="0" dirty="0">
                <a:solidFill>
                  <a:srgbClr val="CCCCCC"/>
                </a:solidFill>
                <a:effectLst/>
                <a:latin typeface="Consolas" panose="020B0609020204030204" pitchFamily="49" charset="0"/>
              </a:rPr>
              <a:t> fragmentation. The observable of SIDIS is differential cross section with respect to outgoing electron and a specific hadron you want to tag.</a:t>
            </a:r>
          </a:p>
          <a:p>
            <a:endParaRPr lang="en-US" altLang="zh-CN" dirty="0"/>
          </a:p>
          <a:p>
            <a:r>
              <a:rPr lang="en-US" altLang="zh-CN" dirty="0"/>
              <a:t>OK, now lets get into some details.</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a:t>
            </a:fld>
            <a:endParaRPr lang="zh-CN" altLang="en-US"/>
          </a:p>
        </p:txBody>
      </p:sp>
    </p:spTree>
    <p:extLst>
      <p:ext uri="{BB962C8B-B14F-4D97-AF65-F5344CB8AC3E}">
        <p14:creationId xmlns:p14="http://schemas.microsoft.com/office/powerpoint/2010/main" val="388847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TMDs have different meanings for confinement.</a:t>
            </a:r>
          </a:p>
          <a:p>
            <a:r>
              <a:rPr lang="en-US" altLang="zh-CN" dirty="0"/>
              <a:t>% TMD FF tells transverse direction information of fragmentation.</a:t>
            </a:r>
          </a:p>
          <a:p>
            <a:r>
              <a:rPr lang="en-US" altLang="zh-CN" dirty="0"/>
              <a:t>% Phenomenon to confinement.</a:t>
            </a:r>
          </a:p>
          <a:p>
            <a:endParaRPr lang="en-US" altLang="zh-CN" dirty="0"/>
          </a:p>
          <a:p>
            <a:r>
              <a:rPr lang="en-US" altLang="zh-CN" dirty="0"/>
              <a:t>% Small </a:t>
            </a:r>
            <a:r>
              <a:rPr lang="en-US" altLang="zh-CN" dirty="0" err="1"/>
              <a:t>qT</a:t>
            </a:r>
            <a:r>
              <a:rPr lang="en-US" altLang="zh-CN" dirty="0"/>
              <a:t> region factorization valid. Showering gives Sudakov effects, exponential of log ^2 </a:t>
            </a:r>
            <a:r>
              <a:rPr lang="en-US" altLang="zh-CN" dirty="0" err="1"/>
              <a:t>bt</a:t>
            </a:r>
            <a:r>
              <a:rPr lang="en-US" altLang="zh-CN" dirty="0"/>
              <a:t> distribution</a:t>
            </a:r>
          </a:p>
          <a:p>
            <a:endParaRPr lang="en-US" altLang="zh-CN" dirty="0"/>
          </a:p>
          <a:p>
            <a:r>
              <a:rPr lang="en-US" altLang="zh-CN" dirty="0"/>
              <a:t>In SIDIS, traditionally, Transverse momentum dependent </a:t>
            </a:r>
            <a:r>
              <a:rPr lang="en-US" altLang="zh-CN" dirty="0" err="1"/>
              <a:t>parton</a:t>
            </a:r>
            <a:r>
              <a:rPr lang="en-US" altLang="zh-CN" dirty="0"/>
              <a:t> distribution function (or TMD PDF) is used to probe the three dimensional structure of nucleon. And TMD fragmentation function or TMD FF tells the transverse direction of fragmentation</a:t>
            </a:r>
          </a:p>
          <a:p>
            <a:r>
              <a:rPr lang="en-US" altLang="zh-CN" dirty="0"/>
              <a:t>%and TMD fragmentation function (or TMD FF) describes the inverse process, </a:t>
            </a:r>
            <a:r>
              <a:rPr lang="en-US" altLang="zh-CN" dirty="0" err="1"/>
              <a:t>parton</a:t>
            </a:r>
            <a:r>
              <a:rPr lang="en-US" altLang="zh-CN" dirty="0"/>
              <a:t> to hadron. But the TMD FF not just a simple inverse process because it involves different final state interactions. </a:t>
            </a:r>
          </a:p>
          <a:p>
            <a:r>
              <a:rPr lang="en-US" altLang="zh-CN" dirty="0"/>
              <a:t>The biggest motivation to investigate these functions is to learn confinement by phenomenon, which we can’t solve under perturbation calculation.</a:t>
            </a:r>
          </a:p>
          <a:p>
            <a:endParaRPr lang="en-US" altLang="zh-CN" dirty="0"/>
          </a:p>
          <a:p>
            <a:r>
              <a:rPr lang="en-US" altLang="zh-CN" dirty="0"/>
              <a:t>This is TMD Factorization for SIDIS. It’s valid under small </a:t>
            </a:r>
            <a:r>
              <a:rPr lang="en-US" altLang="zh-CN" dirty="0" err="1"/>
              <a:t>q_T</a:t>
            </a:r>
            <a:r>
              <a:rPr lang="en-US" altLang="zh-CN" dirty="0"/>
              <a:t> region. This is diagrammatic sketch of the process(pt to pic), each </a:t>
            </a:r>
            <a:r>
              <a:rPr lang="en-US" altLang="zh-CN" dirty="0" err="1"/>
              <a:t>parton</a:t>
            </a:r>
            <a:r>
              <a:rPr lang="en-US" altLang="zh-CN" dirty="0"/>
              <a:t> and the photon have a small transverse momentum, that is so called small </a:t>
            </a:r>
            <a:r>
              <a:rPr lang="en-US" altLang="zh-CN" dirty="0" err="1"/>
              <a:t>qT</a:t>
            </a:r>
            <a:r>
              <a:rPr lang="en-US" altLang="zh-CN" dirty="0"/>
              <a:t> region. As one should notice from this equation, there is a convolution integral of ka perp and kb perp! That means TMD FF is entangled with TMD PDF. This leads to the extraction problem of TMD FF. And, the Sudakov effects complicate the extraction more.</a:t>
            </a:r>
          </a:p>
          <a:p>
            <a:endParaRPr lang="en-US" altLang="zh-CN" dirty="0"/>
          </a:p>
          <a:p>
            <a:r>
              <a:rPr lang="en-US" altLang="zh-CN" dirty="0"/>
              <a:t>Let put TMDs aside temporarily, and get some insights from Energy </a:t>
            </a:r>
            <a:r>
              <a:rPr lang="en-US" altLang="zh-CN" dirty="0" err="1"/>
              <a:t>energy</a:t>
            </a:r>
            <a:r>
              <a:rPr lang="en-US" altLang="zh-CN" dirty="0"/>
              <a:t> correlator.</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4</a:t>
            </a:fld>
            <a:endParaRPr lang="zh-CN" altLang="en-US"/>
          </a:p>
        </p:txBody>
      </p:sp>
    </p:spTree>
    <p:extLst>
      <p:ext uri="{BB962C8B-B14F-4D97-AF65-F5344CB8AC3E}">
        <p14:creationId xmlns:p14="http://schemas.microsoft.com/office/powerpoint/2010/main" val="96462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Explain pic1, red point hard process, energy flux: weight by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IRC safe observables, not sensitive to non-perturbative. Reliably compare between theory and exp.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High order compute, well defined detection</a:t>
            </a:r>
          </a:p>
          <a:p>
            <a:endParaRPr lang="en-US" altLang="zh-CN" dirty="0"/>
          </a:p>
          <a:p>
            <a:r>
              <a:rPr lang="en-US" altLang="zh-CN" dirty="0"/>
              <a:t>% Add </a:t>
            </a:r>
            <a:r>
              <a:rPr lang="en-US" altLang="zh-CN" dirty="0" err="1"/>
              <a:t>xL</a:t>
            </a:r>
            <a:r>
              <a:rPr lang="en-US" altLang="zh-CN" dirty="0"/>
              <a:t> definition \sims theta, draw theta</a:t>
            </a:r>
          </a:p>
          <a:p>
            <a:endParaRPr lang="en-US" altLang="zh-CN" dirty="0"/>
          </a:p>
          <a:p>
            <a:r>
              <a:rPr lang="en-US" altLang="zh-CN" dirty="0"/>
              <a:t>% Region 1, 3 precise; 2 confinement</a:t>
            </a:r>
          </a:p>
          <a:p>
            <a:endParaRPr lang="en-US" altLang="zh-CN" dirty="0"/>
          </a:p>
          <a:p>
            <a:r>
              <a:rPr lang="en-US" altLang="zh-CN" dirty="0"/>
              <a:t>Energy </a:t>
            </a:r>
            <a:r>
              <a:rPr lang="en-US" altLang="zh-CN" dirty="0" err="1"/>
              <a:t>energy</a:t>
            </a:r>
            <a:r>
              <a:rPr lang="en-US" altLang="zh-CN" dirty="0"/>
              <a:t> correlator or </a:t>
            </a:r>
            <a:r>
              <a:rPr lang="en-US" altLang="zh-CN" dirty="0" err="1"/>
              <a:t>eec</a:t>
            </a:r>
            <a:r>
              <a:rPr lang="en-US" altLang="zh-CN" dirty="0"/>
              <a:t> is defined just like the ball pic, red point in the middle is hard process, two energy flux are tracked and also their spreading angle theta and azimuthal angle. It is Infrared and collinear(co linear) safe or IRC safe observable. Which allows precise calculation, well-defined detection and reliable comparison between theory and exp.</a:t>
            </a:r>
          </a:p>
          <a:p>
            <a:r>
              <a:rPr lang="en-US" altLang="zh-CN" dirty="0"/>
              <a:t>% linear depends on energy, IRC safe not sensitive to non-perturbative effect.</a:t>
            </a:r>
          </a:p>
          <a:p>
            <a:endParaRPr lang="en-US" altLang="zh-CN" dirty="0"/>
          </a:p>
          <a:p>
            <a:r>
              <a:rPr lang="en-US" altLang="zh-CN" dirty="0"/>
              <a:t>So the following is precise experimental data. </a:t>
            </a:r>
            <a:r>
              <a:rPr lang="en-US" altLang="zh-CN" dirty="0" err="1"/>
              <a:t>xL</a:t>
            </a:r>
            <a:r>
              <a:rPr lang="en-US" altLang="zh-CN" dirty="0"/>
              <a:t> here is defined with this and is just as theta shown in the ball. It shows pretty scaling law in the hadron free region and the perturbative region. And give us information about confinement.</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5</a:t>
            </a:fld>
            <a:endParaRPr lang="zh-CN" altLang="en-US"/>
          </a:p>
        </p:txBody>
      </p:sp>
    </p:spTree>
    <p:extLst>
      <p:ext uri="{BB962C8B-B14F-4D97-AF65-F5344CB8AC3E}">
        <p14:creationId xmlns:p14="http://schemas.microsoft.com/office/powerpoint/2010/main" val="279979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Explain the picture, sim to SIDIS; parallel pictures.</a:t>
            </a:r>
          </a:p>
          <a:p>
            <a:r>
              <a:rPr lang="en-US" altLang="zh-CN" dirty="0"/>
              <a:t>% Theta and phi, non-perturbative;</a:t>
            </a:r>
          </a:p>
          <a:p>
            <a:r>
              <a:rPr lang="en-US" altLang="zh-CN" dirty="0"/>
              <a:t>% Particularly phi distribution. Rotation around z asymmetry; </a:t>
            </a:r>
            <a:r>
              <a:rPr lang="en-US" altLang="zh-CN" dirty="0" err="1"/>
              <a:t>parton</a:t>
            </a:r>
            <a:r>
              <a:rPr lang="en-US" altLang="zh-CN" dirty="0"/>
              <a:t> spin; </a:t>
            </a:r>
            <a:r>
              <a:rPr lang="en-US" altLang="zh-CN" dirty="0" err="1"/>
              <a:t>transversity</a:t>
            </a:r>
            <a:r>
              <a:rPr lang="en-US" altLang="zh-CN" dirty="0"/>
              <a:t> function transfer to quark.</a:t>
            </a:r>
          </a:p>
          <a:p>
            <a:r>
              <a:rPr lang="en-US" altLang="zh-CN" dirty="0"/>
              <a:t>% Plane picture to draw phi.</a:t>
            </a:r>
          </a:p>
          <a:p>
            <a:endParaRPr lang="en-US" altLang="zh-CN" dirty="0"/>
          </a:p>
          <a:p>
            <a:r>
              <a:rPr lang="en-US" altLang="zh-CN" dirty="0"/>
              <a:t>Here’s what we did. The left-hand side is normal SIDIS. In the middle is what we want to observe and the right side is projected plane of hadron frame. Compared to SIDIS, we not only observe some specific hadron, but also an energy flux around it. And the direction of the energy flux is defined in the hadron reference and not necessarily lying in the x-y plane. The spreading angle theta provides another probe for non-perturbative information. As shown to the right, the energy flux projection in the hadron frame’s </a:t>
            </a:r>
            <a:r>
              <a:rPr lang="en-US" altLang="zh-CN" dirty="0" err="1"/>
              <a:t>xy</a:t>
            </a:r>
            <a:r>
              <a:rPr lang="en-US" altLang="zh-CN" dirty="0"/>
              <a:t> plane has an angle with the x-axis, which is phi we defined.</a:t>
            </a:r>
          </a:p>
          <a:p>
            <a:endParaRPr lang="en-US" altLang="zh-CN" dirty="0"/>
          </a:p>
          <a:p>
            <a:r>
              <a:rPr lang="en-US" altLang="zh-CN" dirty="0"/>
              <a:t>What is particularly interesting in this work, is the azimuthal distribution of phi. There is an asymmetry in phi distribution. So how it comes out? That’s from the azimuthal asymmetry of the outgoing </a:t>
            </a:r>
            <a:r>
              <a:rPr lang="en-US" altLang="zh-CN" dirty="0" err="1"/>
              <a:t>parton</a:t>
            </a:r>
            <a:r>
              <a:rPr lang="en-US" altLang="zh-CN" dirty="0"/>
              <a:t>. For the initial state, proton may possess a transverse spin, which can be transferred to the incident </a:t>
            </a:r>
            <a:r>
              <a:rPr lang="en-US" altLang="zh-CN" dirty="0" err="1"/>
              <a:t>parton</a:t>
            </a:r>
            <a:r>
              <a:rPr lang="en-US" altLang="zh-CN" dirty="0"/>
              <a:t> by </a:t>
            </a:r>
            <a:r>
              <a:rPr lang="en-US" altLang="zh-CN" dirty="0" err="1"/>
              <a:t>transversity</a:t>
            </a:r>
            <a:r>
              <a:rPr lang="en-US" altLang="zh-CN" dirty="0"/>
              <a:t> function, and then transferred to outgoing </a:t>
            </a:r>
            <a:r>
              <a:rPr lang="en-US" altLang="zh-CN" dirty="0" err="1"/>
              <a:t>parton</a:t>
            </a:r>
            <a:r>
              <a:rPr lang="en-US" altLang="zh-CN" dirty="0"/>
              <a:t>. This effect happens to be under description of our Fragmentation energy correlator.</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6</a:t>
            </a:fld>
            <a:endParaRPr lang="zh-CN" altLang="en-US"/>
          </a:p>
        </p:txBody>
      </p:sp>
    </p:spTree>
    <p:extLst>
      <p:ext uri="{BB962C8B-B14F-4D97-AF65-F5344CB8AC3E}">
        <p14:creationId xmlns:p14="http://schemas.microsoft.com/office/powerpoint/2010/main" val="222176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D94C-8463-914B-73E6-BFB107F9FD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29D6E8-2FB2-173C-79DC-60A64B40D1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EFBF97-61AC-9A41-7A32-2F818B4481B0}"/>
              </a:ext>
            </a:extLst>
          </p:cNvPr>
          <p:cNvSpPr>
            <a:spLocks noGrp="1"/>
          </p:cNvSpPr>
          <p:nvPr>
            <p:ph type="body" idx="1"/>
          </p:nvPr>
        </p:nvSpPr>
        <p:spPr/>
        <p:txBody>
          <a:bodyPr/>
          <a:lstStyle/>
          <a:p>
            <a:r>
              <a:rPr lang="en-US" altLang="zh-CN" dirty="0"/>
              <a:t>We see that an energy scale naturally emerge from the FEC, which is actually the only energy scale in the FEC. we can call it </a:t>
            </a:r>
            <a:r>
              <a:rPr lang="en-US" altLang="zh-CN" dirty="0" err="1"/>
              <a:t>q_F</a:t>
            </a:r>
            <a:r>
              <a:rPr lang="en-US" altLang="zh-CN" dirty="0"/>
              <a:t>. It’s defined as </a:t>
            </a:r>
            <a:r>
              <a:rPr lang="en-US" altLang="zh-CN" dirty="0" err="1"/>
              <a:t>mh</a:t>
            </a:r>
            <a:r>
              <a:rPr lang="en-US" altLang="zh-CN" dirty="0"/>
              <a:t> times exponential of Delta eta or </a:t>
            </a:r>
            <a:r>
              <a:rPr lang="en-US" altLang="zh-CN" dirty="0" err="1"/>
              <a:t>y_h</a:t>
            </a:r>
            <a:r>
              <a:rPr lang="en-US" altLang="zh-CN" dirty="0"/>
              <a:t>-eta. We see that it is related to spreading angle, and it’s exactly linear proportional to theta in collinear limit. It does not surprise us actually. As mentioned in the morning by Ian </a:t>
            </a:r>
            <a:r>
              <a:rPr lang="en-US" altLang="zh-CN" dirty="0" err="1"/>
              <a:t>Moult</a:t>
            </a:r>
            <a:r>
              <a:rPr lang="en-US" altLang="zh-CN" dirty="0"/>
              <a:t>, the theta angle images the intrinsic energy scales of QCD.</a:t>
            </a:r>
          </a:p>
          <a:p>
            <a:endParaRPr lang="en-US" altLang="zh-CN" dirty="0"/>
          </a:p>
          <a:p>
            <a:r>
              <a:rPr lang="en-US" altLang="zh-CN" dirty="0"/>
              <a:t>This </a:t>
            </a:r>
            <a:r>
              <a:rPr lang="en-US" altLang="zh-CN" dirty="0" err="1"/>
              <a:t>qF</a:t>
            </a:r>
            <a:r>
              <a:rPr lang="en-US" altLang="zh-CN" dirty="0"/>
              <a:t> conveniently and essentially describe the transverse energy scale, and image the non-perturbative structure in a more universal way. OK, words or mouth guarantee nothing, How to show that? One important point to clarify its universality is how does this function vary with different system energy?</a:t>
            </a:r>
          </a:p>
        </p:txBody>
      </p:sp>
      <p:sp>
        <p:nvSpPr>
          <p:cNvPr id="4" name="灯片编号占位符 3">
            <a:extLst>
              <a:ext uri="{FF2B5EF4-FFF2-40B4-BE49-F238E27FC236}">
                <a16:creationId xmlns:a16="http://schemas.microsoft.com/office/drawing/2014/main" id="{98FD3992-E8E0-F521-9AF1-448685B5FB20}"/>
              </a:ext>
            </a:extLst>
          </p:cNvPr>
          <p:cNvSpPr>
            <a:spLocks noGrp="1"/>
          </p:cNvSpPr>
          <p:nvPr>
            <p:ph type="sldNum" sz="quarter" idx="5"/>
          </p:nvPr>
        </p:nvSpPr>
        <p:spPr/>
        <p:txBody>
          <a:bodyPr/>
          <a:lstStyle/>
          <a:p>
            <a:fld id="{4C3D04D9-57B9-4A63-94FF-383ED850E277}" type="slidenum">
              <a:rPr lang="zh-CN" altLang="en-US" smtClean="0"/>
              <a:t>7</a:t>
            </a:fld>
            <a:endParaRPr lang="zh-CN" altLang="en-US"/>
          </a:p>
        </p:txBody>
      </p:sp>
    </p:spTree>
    <p:extLst>
      <p:ext uri="{BB962C8B-B14F-4D97-AF65-F5344CB8AC3E}">
        <p14:creationId xmlns:p14="http://schemas.microsoft.com/office/powerpoint/2010/main" val="420220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Back to the very beginning, we talked about the motivation for TMDs, they are used for probing transverse structure of fragmenting or inner nucleon. Here we can use FEC to do the similar thing, but with a very nice collinear factorization without convolution of </a:t>
            </a:r>
            <a:r>
              <a:rPr lang="en-US" altLang="zh-CN" dirty="0" err="1"/>
              <a:t>k_perp</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8</a:t>
            </a:fld>
            <a:endParaRPr lang="zh-CN" altLang="en-US"/>
          </a:p>
        </p:txBody>
      </p:sp>
    </p:spTree>
    <p:extLst>
      <p:ext uri="{BB962C8B-B14F-4D97-AF65-F5344CB8AC3E}">
        <p14:creationId xmlns:p14="http://schemas.microsoft.com/office/powerpoint/2010/main" val="167312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F85A-0E14-5B1C-0EA8-55AC8555B7A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C5472F-8DBB-5EA4-5160-7F585C5499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AF8921-59B7-4B35-0AAE-F4BC8F5EC18E}"/>
              </a:ext>
            </a:extLst>
          </p:cNvPr>
          <p:cNvSpPr>
            <a:spLocks noGrp="1"/>
          </p:cNvSpPr>
          <p:nvPr>
            <p:ph type="body" idx="1"/>
          </p:nvPr>
        </p:nvSpPr>
        <p:spPr/>
        <p:txBody>
          <a:bodyPr/>
          <a:lstStyle/>
          <a:p>
            <a:r>
              <a:rPr lang="en-US" altLang="zh-CN" dirty="0"/>
              <a:t>And what we do here is to simulate the jet production in the e+ e- annihilation. We choose the same z fraction with different center mass energy.</a:t>
            </a:r>
          </a:p>
          <a:p>
            <a:r>
              <a:rPr lang="en-US" altLang="zh-CN" dirty="0"/>
              <a:t>To the left is free hadron, slope approximately 2,  to the right is perturbative region. They are in great agreement of the scaling law of EEC.</a:t>
            </a:r>
          </a:p>
          <a:p>
            <a:endParaRPr lang="en-US" altLang="zh-CN" dirty="0"/>
          </a:p>
          <a:p>
            <a:r>
              <a:rPr lang="en-US" altLang="zh-CN" dirty="0"/>
              <a:t>And the interesting thing we can see is that the confinement place at each system energy is the same, which gives proof of our universality.</a:t>
            </a:r>
            <a:endParaRPr lang="zh-CN" altLang="en-US" dirty="0"/>
          </a:p>
        </p:txBody>
      </p:sp>
      <p:sp>
        <p:nvSpPr>
          <p:cNvPr id="4" name="灯片编号占位符 3">
            <a:extLst>
              <a:ext uri="{FF2B5EF4-FFF2-40B4-BE49-F238E27FC236}">
                <a16:creationId xmlns:a16="http://schemas.microsoft.com/office/drawing/2014/main" id="{31927E3D-3FFB-84ED-39FF-658630D5AA55}"/>
              </a:ext>
            </a:extLst>
          </p:cNvPr>
          <p:cNvSpPr>
            <a:spLocks noGrp="1"/>
          </p:cNvSpPr>
          <p:nvPr>
            <p:ph type="sldNum" sz="quarter" idx="5"/>
          </p:nvPr>
        </p:nvSpPr>
        <p:spPr/>
        <p:txBody>
          <a:bodyPr/>
          <a:lstStyle/>
          <a:p>
            <a:fld id="{4C3D04D9-57B9-4A63-94FF-383ED850E277}" type="slidenum">
              <a:rPr lang="zh-CN" altLang="en-US" smtClean="0"/>
              <a:t>9</a:t>
            </a:fld>
            <a:endParaRPr lang="zh-CN" altLang="en-US"/>
          </a:p>
        </p:txBody>
      </p:sp>
    </p:spTree>
    <p:extLst>
      <p:ext uri="{BB962C8B-B14F-4D97-AF65-F5344CB8AC3E}">
        <p14:creationId xmlns:p14="http://schemas.microsoft.com/office/powerpoint/2010/main" val="33472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10</a:t>
            </a:fld>
            <a:endParaRPr lang="zh-CN" altLang="en-US"/>
          </a:p>
        </p:txBody>
      </p:sp>
    </p:spTree>
    <p:extLst>
      <p:ext uri="{BB962C8B-B14F-4D97-AF65-F5344CB8AC3E}">
        <p14:creationId xmlns:p14="http://schemas.microsoft.com/office/powerpoint/2010/main" val="298903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8A45-73A0-A1A6-F8AF-9A5F3F6DCB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0138324-393E-6CA0-E611-36D558E3E6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A194C8-BD30-46B7-98DB-1B43598B3B27}"/>
              </a:ext>
            </a:extLst>
          </p:cNvPr>
          <p:cNvSpPr>
            <a:spLocks noGrp="1"/>
          </p:cNvSpPr>
          <p:nvPr>
            <p:ph type="body" idx="1"/>
          </p:nvPr>
        </p:nvSpPr>
        <p:spPr/>
        <p:txBody>
          <a:bodyPr/>
          <a:lstStyle/>
          <a:p>
            <a:endParaRPr lang="en-US" altLang="zh-CN" dirty="0"/>
          </a:p>
        </p:txBody>
      </p:sp>
      <p:sp>
        <p:nvSpPr>
          <p:cNvPr id="4" name="灯片编号占位符 3">
            <a:extLst>
              <a:ext uri="{FF2B5EF4-FFF2-40B4-BE49-F238E27FC236}">
                <a16:creationId xmlns:a16="http://schemas.microsoft.com/office/drawing/2014/main" id="{1A458BAD-D18B-A9C8-85E3-218238E4D33C}"/>
              </a:ext>
            </a:extLst>
          </p:cNvPr>
          <p:cNvSpPr>
            <a:spLocks noGrp="1"/>
          </p:cNvSpPr>
          <p:nvPr>
            <p:ph type="sldNum" sz="quarter" idx="5"/>
          </p:nvPr>
        </p:nvSpPr>
        <p:spPr/>
        <p:txBody>
          <a:bodyPr/>
          <a:lstStyle/>
          <a:p>
            <a:fld id="{4C3D04D9-57B9-4A63-94FF-383ED850E277}" type="slidenum">
              <a:rPr lang="zh-CN" altLang="en-US" smtClean="0"/>
              <a:t>11</a:t>
            </a:fld>
            <a:endParaRPr lang="zh-CN" altLang="en-US"/>
          </a:p>
        </p:txBody>
      </p:sp>
    </p:spTree>
    <p:extLst>
      <p:ext uri="{BB962C8B-B14F-4D97-AF65-F5344CB8AC3E}">
        <p14:creationId xmlns:p14="http://schemas.microsoft.com/office/powerpoint/2010/main" val="163222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2A360-9639-48E7-AED4-960977E86E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9DEF2A-AB49-4484-A8E2-85308450D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438DC8B-4CC2-4450-84E5-E2D0EC9067E5}"/>
              </a:ext>
            </a:extLst>
          </p:cNvPr>
          <p:cNvSpPr>
            <a:spLocks noGrp="1"/>
          </p:cNvSpPr>
          <p:nvPr>
            <p:ph type="dt" sz="half" idx="10"/>
          </p:nvPr>
        </p:nvSpPr>
        <p:spPr/>
        <p:txBody>
          <a:bodyPr/>
          <a:lstStyle/>
          <a:p>
            <a:fld id="{FC4402E4-DD7E-4E38-B777-4811C167F7D0}" type="datetime1">
              <a:rPr lang="zh-CN" altLang="en-US" smtClean="0"/>
              <a:t>2025/5/23</a:t>
            </a:fld>
            <a:endParaRPr lang="zh-CN" altLang="en-US"/>
          </a:p>
        </p:txBody>
      </p:sp>
      <p:sp>
        <p:nvSpPr>
          <p:cNvPr id="5" name="页脚占位符 4">
            <a:extLst>
              <a:ext uri="{FF2B5EF4-FFF2-40B4-BE49-F238E27FC236}">
                <a16:creationId xmlns:a16="http://schemas.microsoft.com/office/drawing/2014/main" id="{1F48950D-2541-4941-9A51-5FD8D32B38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EC850B-83EE-4D95-A3D8-A9FD8673A3BE}"/>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80543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F06EEF-D565-477E-8372-425EDBD8C23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C711BA-AA31-4D80-AE2F-96C4D514BBD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E28684-C9DF-4DAB-9514-7BEB664C54E0}"/>
              </a:ext>
            </a:extLst>
          </p:cNvPr>
          <p:cNvSpPr>
            <a:spLocks noGrp="1"/>
          </p:cNvSpPr>
          <p:nvPr>
            <p:ph type="dt" sz="half" idx="10"/>
          </p:nvPr>
        </p:nvSpPr>
        <p:spPr/>
        <p:txBody>
          <a:bodyPr/>
          <a:lstStyle/>
          <a:p>
            <a:fld id="{2E1E14DB-E4AC-4C57-B509-A667E4F478FE}" type="datetime1">
              <a:rPr lang="zh-CN" altLang="en-US" smtClean="0"/>
              <a:t>2025/5/23</a:t>
            </a:fld>
            <a:endParaRPr lang="zh-CN" altLang="en-US"/>
          </a:p>
        </p:txBody>
      </p:sp>
      <p:sp>
        <p:nvSpPr>
          <p:cNvPr id="5" name="页脚占位符 4">
            <a:extLst>
              <a:ext uri="{FF2B5EF4-FFF2-40B4-BE49-F238E27FC236}">
                <a16:creationId xmlns:a16="http://schemas.microsoft.com/office/drawing/2014/main" id="{AB3B4110-9DDA-46A2-A7BF-17314C6EC4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695576-9CA3-4922-9425-ECFEA7BD0498}"/>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2581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A2D53BC-8E1C-4D8F-A225-23B3B9C504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43BD307-CF0C-4873-BB95-36D2DA90AAF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6AC2A0-A837-4D76-B8D7-17B1AEC1B2B6}"/>
              </a:ext>
            </a:extLst>
          </p:cNvPr>
          <p:cNvSpPr>
            <a:spLocks noGrp="1"/>
          </p:cNvSpPr>
          <p:nvPr>
            <p:ph type="dt" sz="half" idx="10"/>
          </p:nvPr>
        </p:nvSpPr>
        <p:spPr/>
        <p:txBody>
          <a:bodyPr/>
          <a:lstStyle/>
          <a:p>
            <a:fld id="{0458CE6E-6634-489B-ACD1-71C0AE247BC9}" type="datetime1">
              <a:rPr lang="zh-CN" altLang="en-US" smtClean="0"/>
              <a:t>2025/5/23</a:t>
            </a:fld>
            <a:endParaRPr lang="zh-CN" altLang="en-US"/>
          </a:p>
        </p:txBody>
      </p:sp>
      <p:sp>
        <p:nvSpPr>
          <p:cNvPr id="5" name="页脚占位符 4">
            <a:extLst>
              <a:ext uri="{FF2B5EF4-FFF2-40B4-BE49-F238E27FC236}">
                <a16:creationId xmlns:a16="http://schemas.microsoft.com/office/drawing/2014/main" id="{BBA6C3C9-B449-4D74-BDFC-E66AC1B5E3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7B4F68-1C76-44E1-85BE-4780C4A97B47}"/>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359216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7F25D-7E0E-4DCC-8C0B-4ABCAEA037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0A17ED-493A-45A8-9DC2-A199619DFD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103B80-0A58-4848-AAFB-248B943E576C}"/>
              </a:ext>
            </a:extLst>
          </p:cNvPr>
          <p:cNvSpPr>
            <a:spLocks noGrp="1"/>
          </p:cNvSpPr>
          <p:nvPr>
            <p:ph type="dt" sz="half" idx="10"/>
          </p:nvPr>
        </p:nvSpPr>
        <p:spPr/>
        <p:txBody>
          <a:bodyPr/>
          <a:lstStyle/>
          <a:p>
            <a:fld id="{E63C526B-5605-4003-8F0B-0F8C9754A02D}" type="datetime1">
              <a:rPr lang="zh-CN" altLang="en-US" smtClean="0"/>
              <a:t>2025/5/23</a:t>
            </a:fld>
            <a:endParaRPr lang="zh-CN" altLang="en-US"/>
          </a:p>
        </p:txBody>
      </p:sp>
      <p:sp>
        <p:nvSpPr>
          <p:cNvPr id="5" name="页脚占位符 4">
            <a:extLst>
              <a:ext uri="{FF2B5EF4-FFF2-40B4-BE49-F238E27FC236}">
                <a16:creationId xmlns:a16="http://schemas.microsoft.com/office/drawing/2014/main" id="{A40832D3-AAF6-4FF1-B4C9-3A1EB4D974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65AF5D-ED35-4186-97CF-7DA31570BCFD}"/>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70187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D5072-B6D0-4CC7-94FD-83B0CFD5919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DBE48A0-551A-4876-B683-327A4E882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89B334A-E457-4A69-8EDC-15EB6E82C343}"/>
              </a:ext>
            </a:extLst>
          </p:cNvPr>
          <p:cNvSpPr>
            <a:spLocks noGrp="1"/>
          </p:cNvSpPr>
          <p:nvPr>
            <p:ph type="dt" sz="half" idx="10"/>
          </p:nvPr>
        </p:nvSpPr>
        <p:spPr/>
        <p:txBody>
          <a:bodyPr/>
          <a:lstStyle/>
          <a:p>
            <a:fld id="{162B1319-A1B0-442C-B4F3-7AE5F673C008}" type="datetime1">
              <a:rPr lang="zh-CN" altLang="en-US" smtClean="0"/>
              <a:t>2025/5/23</a:t>
            </a:fld>
            <a:endParaRPr lang="zh-CN" altLang="en-US"/>
          </a:p>
        </p:txBody>
      </p:sp>
      <p:sp>
        <p:nvSpPr>
          <p:cNvPr id="5" name="页脚占位符 4">
            <a:extLst>
              <a:ext uri="{FF2B5EF4-FFF2-40B4-BE49-F238E27FC236}">
                <a16:creationId xmlns:a16="http://schemas.microsoft.com/office/drawing/2014/main" id="{0841FF85-CE83-4FE4-B084-3C48B9A154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59F740-875A-4097-916E-37C3CCD7062F}"/>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39443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1C0D8-864A-4E62-A1C2-10E549230A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A3E1D95-C646-4D43-9BFA-C4230F82ADE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A1CEDC-5E77-4714-AFA2-48932635B7C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E6D5B5A-7E5D-4515-8993-9F2955E79BAC}"/>
              </a:ext>
            </a:extLst>
          </p:cNvPr>
          <p:cNvSpPr>
            <a:spLocks noGrp="1"/>
          </p:cNvSpPr>
          <p:nvPr>
            <p:ph type="dt" sz="half" idx="10"/>
          </p:nvPr>
        </p:nvSpPr>
        <p:spPr/>
        <p:txBody>
          <a:bodyPr/>
          <a:lstStyle/>
          <a:p>
            <a:fld id="{932EE162-60FE-45E6-B696-E88E52F7F6A1}" type="datetime1">
              <a:rPr lang="zh-CN" altLang="en-US" smtClean="0"/>
              <a:t>2025/5/23</a:t>
            </a:fld>
            <a:endParaRPr lang="zh-CN" altLang="en-US"/>
          </a:p>
        </p:txBody>
      </p:sp>
      <p:sp>
        <p:nvSpPr>
          <p:cNvPr id="6" name="页脚占位符 5">
            <a:extLst>
              <a:ext uri="{FF2B5EF4-FFF2-40B4-BE49-F238E27FC236}">
                <a16:creationId xmlns:a16="http://schemas.microsoft.com/office/drawing/2014/main" id="{03E1EB04-927C-442B-877E-AE84DFAE21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D17C9D-B545-47E4-87A5-8889E8024849}"/>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95687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68555-8BCF-4AA0-813B-D5C9FE8FCD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E792C36-2FC4-44D5-A82E-093FCE122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381B36-5A29-47D4-BF1A-76D6B43B528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6BE8282-66BF-459A-B4C7-0B98DC68F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1E025A-973A-41EB-A65A-7971B38C2A6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D1E5627-41D6-43B6-A9ED-2B839809E6A0}"/>
              </a:ext>
            </a:extLst>
          </p:cNvPr>
          <p:cNvSpPr>
            <a:spLocks noGrp="1"/>
          </p:cNvSpPr>
          <p:nvPr>
            <p:ph type="dt" sz="half" idx="10"/>
          </p:nvPr>
        </p:nvSpPr>
        <p:spPr/>
        <p:txBody>
          <a:bodyPr/>
          <a:lstStyle/>
          <a:p>
            <a:fld id="{1D8C2140-A634-4288-95F4-24A0266D0C2B}" type="datetime1">
              <a:rPr lang="zh-CN" altLang="en-US" smtClean="0"/>
              <a:t>2025/5/23</a:t>
            </a:fld>
            <a:endParaRPr lang="zh-CN" altLang="en-US"/>
          </a:p>
        </p:txBody>
      </p:sp>
      <p:sp>
        <p:nvSpPr>
          <p:cNvPr id="8" name="页脚占位符 7">
            <a:extLst>
              <a:ext uri="{FF2B5EF4-FFF2-40B4-BE49-F238E27FC236}">
                <a16:creationId xmlns:a16="http://schemas.microsoft.com/office/drawing/2014/main" id="{8886B5FE-DDE4-4DA0-9B93-4122A664AE1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00F5968-BD6F-4958-8BD1-352F9DE5E6FC}"/>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5084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E8C90A-6460-4CA6-849F-9934DD1CD1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955B65-5775-4501-992B-C56F1ED506C9}"/>
              </a:ext>
            </a:extLst>
          </p:cNvPr>
          <p:cNvSpPr>
            <a:spLocks noGrp="1"/>
          </p:cNvSpPr>
          <p:nvPr>
            <p:ph type="dt" sz="half" idx="10"/>
          </p:nvPr>
        </p:nvSpPr>
        <p:spPr/>
        <p:txBody>
          <a:bodyPr/>
          <a:lstStyle/>
          <a:p>
            <a:fld id="{EF9E8AFB-BB7A-4F1E-9FB6-969DBDE3162E}" type="datetime1">
              <a:rPr lang="zh-CN" altLang="en-US" smtClean="0"/>
              <a:t>2025/5/23</a:t>
            </a:fld>
            <a:endParaRPr lang="zh-CN" altLang="en-US"/>
          </a:p>
        </p:txBody>
      </p:sp>
      <p:sp>
        <p:nvSpPr>
          <p:cNvPr id="4" name="页脚占位符 3">
            <a:extLst>
              <a:ext uri="{FF2B5EF4-FFF2-40B4-BE49-F238E27FC236}">
                <a16:creationId xmlns:a16="http://schemas.microsoft.com/office/drawing/2014/main" id="{EFEE12D1-EE7A-4846-A8F6-3C34256230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2B50BA4-0AC1-4ADE-8FF1-B6D0D426DA93}"/>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29126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318D0-BFEA-4356-BF15-1C96278BA20E}"/>
              </a:ext>
            </a:extLst>
          </p:cNvPr>
          <p:cNvSpPr>
            <a:spLocks noGrp="1"/>
          </p:cNvSpPr>
          <p:nvPr>
            <p:ph type="dt" sz="half" idx="10"/>
          </p:nvPr>
        </p:nvSpPr>
        <p:spPr/>
        <p:txBody>
          <a:bodyPr/>
          <a:lstStyle/>
          <a:p>
            <a:fld id="{22A58701-015F-4B28-B57F-663627F87654}" type="datetime1">
              <a:rPr lang="zh-CN" altLang="en-US" smtClean="0"/>
              <a:t>2025/5/23</a:t>
            </a:fld>
            <a:endParaRPr lang="zh-CN" altLang="en-US"/>
          </a:p>
        </p:txBody>
      </p:sp>
      <p:sp>
        <p:nvSpPr>
          <p:cNvPr id="3" name="页脚占位符 2">
            <a:extLst>
              <a:ext uri="{FF2B5EF4-FFF2-40B4-BE49-F238E27FC236}">
                <a16:creationId xmlns:a16="http://schemas.microsoft.com/office/drawing/2014/main" id="{0FDCF767-417E-44DB-BD53-E3D1B3BC7F7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D7E97F2-414B-4F32-92CB-D52CF11EDB6D}"/>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75243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BD8C82-F89B-4058-84C7-958D5E4273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E8B74BA-CF82-4B51-B7EA-8B339789E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1C3E74B-40A1-4523-A6A7-DF27BAAD5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FD6F3F9-3539-446E-BFF7-AAD4E4F988ED}"/>
              </a:ext>
            </a:extLst>
          </p:cNvPr>
          <p:cNvSpPr>
            <a:spLocks noGrp="1"/>
          </p:cNvSpPr>
          <p:nvPr>
            <p:ph type="dt" sz="half" idx="10"/>
          </p:nvPr>
        </p:nvSpPr>
        <p:spPr/>
        <p:txBody>
          <a:bodyPr/>
          <a:lstStyle/>
          <a:p>
            <a:fld id="{26A2B72C-0596-483D-B222-7A529EDB9F84}" type="datetime1">
              <a:rPr lang="zh-CN" altLang="en-US" smtClean="0"/>
              <a:t>2025/5/23</a:t>
            </a:fld>
            <a:endParaRPr lang="zh-CN" altLang="en-US"/>
          </a:p>
        </p:txBody>
      </p:sp>
      <p:sp>
        <p:nvSpPr>
          <p:cNvPr id="6" name="页脚占位符 5">
            <a:extLst>
              <a:ext uri="{FF2B5EF4-FFF2-40B4-BE49-F238E27FC236}">
                <a16:creationId xmlns:a16="http://schemas.microsoft.com/office/drawing/2014/main" id="{7F89759E-8AC7-450B-BCEC-53EF693E2C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67F14D-767F-4FAD-A21A-623148E2A0F9}"/>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39630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C9C342-298F-4E01-9DC0-092422129F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7D616F-A3A1-4626-8235-4FCC0BC5D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8BE947-8FD8-4252-BDD4-A62B47B16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E75390-69B1-4E27-A3A8-03CC44303109}"/>
              </a:ext>
            </a:extLst>
          </p:cNvPr>
          <p:cNvSpPr>
            <a:spLocks noGrp="1"/>
          </p:cNvSpPr>
          <p:nvPr>
            <p:ph type="dt" sz="half" idx="10"/>
          </p:nvPr>
        </p:nvSpPr>
        <p:spPr/>
        <p:txBody>
          <a:bodyPr/>
          <a:lstStyle/>
          <a:p>
            <a:fld id="{F005877F-90A3-42BD-8E6B-89DBFE48108C}" type="datetime1">
              <a:rPr lang="zh-CN" altLang="en-US" smtClean="0"/>
              <a:t>2025/5/23</a:t>
            </a:fld>
            <a:endParaRPr lang="zh-CN" altLang="en-US"/>
          </a:p>
        </p:txBody>
      </p:sp>
      <p:sp>
        <p:nvSpPr>
          <p:cNvPr id="6" name="页脚占位符 5">
            <a:extLst>
              <a:ext uri="{FF2B5EF4-FFF2-40B4-BE49-F238E27FC236}">
                <a16:creationId xmlns:a16="http://schemas.microsoft.com/office/drawing/2014/main" id="{CC534812-8C5E-42A1-A794-C235678E3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8AD007-7963-4034-8E5B-2E623E820742}"/>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21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1F0C17-5988-427A-8DFC-499CA3596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83F196D-DA63-493F-8C37-E867DCB25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9A7AD1-5A2F-402A-84BF-64D52F681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ABF37-D4D6-479F-BBF8-4BF25AC281F0}" type="datetime1">
              <a:rPr lang="zh-CN" altLang="en-US" smtClean="0"/>
              <a:t>2025/5/23</a:t>
            </a:fld>
            <a:endParaRPr lang="zh-CN" altLang="en-US"/>
          </a:p>
        </p:txBody>
      </p:sp>
      <p:sp>
        <p:nvSpPr>
          <p:cNvPr id="5" name="页脚占位符 4">
            <a:extLst>
              <a:ext uri="{FF2B5EF4-FFF2-40B4-BE49-F238E27FC236}">
                <a16:creationId xmlns:a16="http://schemas.microsoft.com/office/drawing/2014/main" id="{DB4EADB0-6442-4600-B011-5FFDB6A91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A3A1846-DE75-4D11-BBD6-D87A0F6BC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69402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arxiv.org/abs/2209.02080" TargetMode="External"/><Relationship Id="rId4" Type="http://schemas.openxmlformats.org/officeDocument/2006/relationships/hyperlink" Target="https://arxiv.org/abs/2402.1386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0.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43D51E-BB6E-4E76-9BCE-FDAAABD2F076}"/>
              </a:ext>
            </a:extLst>
          </p:cNvPr>
          <p:cNvPicPr>
            <a:picLocks noChangeAspect="1"/>
          </p:cNvPicPr>
          <p:nvPr/>
        </p:nvPicPr>
        <p:blipFill>
          <a:blip r:embed="rId3"/>
          <a:stretch>
            <a:fillRect/>
          </a:stretch>
        </p:blipFill>
        <p:spPr>
          <a:xfrm>
            <a:off x="679009" y="2191381"/>
            <a:ext cx="3488195" cy="2640806"/>
          </a:xfrm>
          <a:prstGeom prst="rect">
            <a:avLst/>
          </a:prstGeom>
        </p:spPr>
      </p:pic>
      <p:sp>
        <p:nvSpPr>
          <p:cNvPr id="2" name="标题 1">
            <a:extLst>
              <a:ext uri="{FF2B5EF4-FFF2-40B4-BE49-F238E27FC236}">
                <a16:creationId xmlns:a16="http://schemas.microsoft.com/office/drawing/2014/main" id="{6DDCB34A-13A6-4897-A506-4C7CBA81F079}"/>
              </a:ext>
            </a:extLst>
          </p:cNvPr>
          <p:cNvSpPr>
            <a:spLocks noGrp="1"/>
          </p:cNvSpPr>
          <p:nvPr>
            <p:ph type="ctrTitle"/>
          </p:nvPr>
        </p:nvSpPr>
        <p:spPr>
          <a:xfrm>
            <a:off x="808181" y="564760"/>
            <a:ext cx="10575637" cy="1655762"/>
          </a:xfrm>
        </p:spPr>
        <p:txBody>
          <a:bodyPr>
            <a:noAutofit/>
          </a:bodyPr>
          <a:lstStyle/>
          <a:p>
            <a:r>
              <a:rPr lang="en-US" altLang="zh-CN" sz="5400" b="1" dirty="0">
                <a:latin typeface="Candara" panose="020E0502030303020204" pitchFamily="34" charset="0"/>
              </a:rPr>
              <a:t>Fragmentation Energy Correlators in SIDIS</a:t>
            </a:r>
            <a:endParaRPr lang="zh-CN" altLang="en-US" sz="5400" b="1" dirty="0">
              <a:latin typeface="Candara" panose="020E0502030303020204" pitchFamily="34" charset="0"/>
            </a:endParaRPr>
          </a:p>
        </p:txBody>
      </p:sp>
      <p:sp>
        <p:nvSpPr>
          <p:cNvPr id="3" name="副标题 2">
            <a:extLst>
              <a:ext uri="{FF2B5EF4-FFF2-40B4-BE49-F238E27FC236}">
                <a16:creationId xmlns:a16="http://schemas.microsoft.com/office/drawing/2014/main" id="{3F890B81-40C2-4162-A403-D8E536EED255}"/>
              </a:ext>
            </a:extLst>
          </p:cNvPr>
          <p:cNvSpPr>
            <a:spLocks noGrp="1"/>
          </p:cNvSpPr>
          <p:nvPr>
            <p:ph type="subTitle" idx="1"/>
          </p:nvPr>
        </p:nvSpPr>
        <p:spPr>
          <a:xfrm>
            <a:off x="3785855" y="2703102"/>
            <a:ext cx="4876800" cy="1875595"/>
          </a:xfrm>
        </p:spPr>
        <p:txBody>
          <a:bodyPr>
            <a:normAutofit/>
          </a:bodyPr>
          <a:lstStyle/>
          <a:p>
            <a:r>
              <a:rPr lang="en-US" altLang="zh-CN" sz="3600" b="1" dirty="0" err="1">
                <a:latin typeface="Candara" panose="020E0502030303020204" pitchFamily="34" charset="0"/>
              </a:rPr>
              <a:t>Shutao</a:t>
            </a:r>
            <a:r>
              <a:rPr lang="en-US" altLang="zh-CN" sz="3600" b="1" dirty="0">
                <a:latin typeface="Candara" panose="020E0502030303020204" pitchFamily="34" charset="0"/>
              </a:rPr>
              <a:t> Zhang</a:t>
            </a:r>
          </a:p>
          <a:p>
            <a:endParaRPr lang="en-US" altLang="zh-CN" sz="1600" b="1" dirty="0">
              <a:latin typeface="Candara" panose="020E0502030303020204" pitchFamily="34" charset="0"/>
            </a:endParaRPr>
          </a:p>
          <a:p>
            <a:r>
              <a:rPr lang="en-US" altLang="zh-CN" sz="2800" b="1" dirty="0">
                <a:solidFill>
                  <a:srgbClr val="FF0000"/>
                </a:solidFill>
                <a:latin typeface="Candara" panose="020E0502030303020204" pitchFamily="34" charset="0"/>
              </a:rPr>
              <a:t>Peking University</a:t>
            </a:r>
          </a:p>
          <a:p>
            <a:endParaRPr lang="en-US" altLang="zh-CN" sz="1400" b="1" dirty="0">
              <a:latin typeface="Candara" panose="020E0502030303020204" pitchFamily="34" charset="0"/>
            </a:endParaRPr>
          </a:p>
        </p:txBody>
      </p:sp>
      <p:sp>
        <p:nvSpPr>
          <p:cNvPr id="9" name="灯片编号占位符 8">
            <a:extLst>
              <a:ext uri="{FF2B5EF4-FFF2-40B4-BE49-F238E27FC236}">
                <a16:creationId xmlns:a16="http://schemas.microsoft.com/office/drawing/2014/main" id="{D7E7F90E-4F60-48B9-99CD-4F80CE0D3FC1}"/>
              </a:ext>
            </a:extLst>
          </p:cNvPr>
          <p:cNvSpPr>
            <a:spLocks noGrp="1"/>
          </p:cNvSpPr>
          <p:nvPr>
            <p:ph type="sldNum" sz="quarter" idx="12"/>
          </p:nvPr>
        </p:nvSpPr>
        <p:spPr/>
        <p:txBody>
          <a:bodyPr/>
          <a:lstStyle/>
          <a:p>
            <a:fld id="{611A2AF2-B2C0-4776-99D4-DE05D29D53A8}" type="slidenum">
              <a:rPr lang="zh-CN" altLang="en-US" smtClean="0"/>
              <a:t>1</a:t>
            </a:fld>
            <a:endParaRPr lang="zh-CN" altLang="en-US"/>
          </a:p>
        </p:txBody>
      </p:sp>
      <p:sp>
        <p:nvSpPr>
          <p:cNvPr id="4" name="文本框 3">
            <a:extLst>
              <a:ext uri="{FF2B5EF4-FFF2-40B4-BE49-F238E27FC236}">
                <a16:creationId xmlns:a16="http://schemas.microsoft.com/office/drawing/2014/main" id="{249F3F8A-3565-C8E0-DC21-BB7F69F2B727}"/>
              </a:ext>
            </a:extLst>
          </p:cNvPr>
          <p:cNvSpPr txBox="1"/>
          <p:nvPr/>
        </p:nvSpPr>
        <p:spPr>
          <a:xfrm>
            <a:off x="5130772" y="5526451"/>
            <a:ext cx="2268570" cy="646331"/>
          </a:xfrm>
          <a:prstGeom prst="rect">
            <a:avLst/>
          </a:prstGeom>
          <a:noFill/>
        </p:spPr>
        <p:txBody>
          <a:bodyPr wrap="none" rtlCol="0">
            <a:spAutoFit/>
          </a:bodyPr>
          <a:lstStyle/>
          <a:p>
            <a:pPr algn="ctr"/>
            <a:r>
              <a:rPr lang="en-US" altLang="zh-CN" dirty="0"/>
              <a:t>Paper in preparation:</a:t>
            </a:r>
          </a:p>
          <a:p>
            <a:pPr algn="ctr"/>
            <a:r>
              <a:rPr lang="en-US" altLang="zh-CN" dirty="0" err="1"/>
              <a:t>arXiv</a:t>
            </a:r>
            <a:r>
              <a:rPr lang="en-US" altLang="zh-CN" dirty="0"/>
              <a:t>: 2505.xxxxx</a:t>
            </a:r>
            <a:endParaRPr lang="zh-CN" altLang="en-US" dirty="0"/>
          </a:p>
        </p:txBody>
      </p:sp>
      <p:sp>
        <p:nvSpPr>
          <p:cNvPr id="14" name="文本框 13">
            <a:extLst>
              <a:ext uri="{FF2B5EF4-FFF2-40B4-BE49-F238E27FC236}">
                <a16:creationId xmlns:a16="http://schemas.microsoft.com/office/drawing/2014/main" id="{B42423B6-1AEF-9283-A300-17087D9E2343}"/>
              </a:ext>
            </a:extLst>
          </p:cNvPr>
          <p:cNvSpPr txBox="1"/>
          <p:nvPr/>
        </p:nvSpPr>
        <p:spPr>
          <a:xfrm>
            <a:off x="3740030" y="4626332"/>
            <a:ext cx="5050055" cy="830997"/>
          </a:xfrm>
          <a:prstGeom prst="rect">
            <a:avLst/>
          </a:prstGeom>
          <a:noFill/>
        </p:spPr>
        <p:txBody>
          <a:bodyPr wrap="square" rtlCol="0">
            <a:spAutoFit/>
          </a:bodyPr>
          <a:lstStyle/>
          <a:p>
            <a:pPr algn="ctr"/>
            <a:r>
              <a:rPr lang="en-US" altLang="zh-CN" sz="1600" b="1" dirty="0">
                <a:latin typeface="Candara" panose="020E0502030303020204" pitchFamily="34" charset="0"/>
              </a:rPr>
              <a:t>In collaboration with:</a:t>
            </a:r>
            <a:endParaRPr lang="en-US" altLang="zh-CN" sz="1000" dirty="0">
              <a:latin typeface="Candara" panose="020E0502030303020204" pitchFamily="34" charset="0"/>
            </a:endParaRPr>
          </a:p>
          <a:p>
            <a:pPr algn="ctr"/>
            <a:r>
              <a:rPr lang="en-US" altLang="zh-CN" sz="1600" dirty="0">
                <a:latin typeface="Candara" panose="020E0502030303020204" pitchFamily="34" charset="0"/>
              </a:rPr>
              <a:t>Qing-Hong Cao, </a:t>
            </a:r>
            <a:r>
              <a:rPr lang="en-US" altLang="zh-CN" sz="1600" dirty="0" err="1">
                <a:latin typeface="Candara" panose="020E0502030303020204" pitchFamily="34" charset="0"/>
              </a:rPr>
              <a:t>Zhite</a:t>
            </a:r>
            <a:r>
              <a:rPr lang="en-US" altLang="zh-CN" sz="1600" dirty="0">
                <a:latin typeface="Candara" panose="020E0502030303020204" pitchFamily="34" charset="0"/>
              </a:rPr>
              <a:t> Yu,  C.-P. Yuan, </a:t>
            </a:r>
            <a:r>
              <a:rPr lang="en-US" altLang="zh-CN" sz="1600" dirty="0" err="1">
                <a:latin typeface="Candara" panose="020E0502030303020204" pitchFamily="34" charset="0"/>
              </a:rPr>
              <a:t>HuaXing</a:t>
            </a:r>
            <a:r>
              <a:rPr lang="en-US" altLang="zh-CN" sz="1600" dirty="0">
                <a:latin typeface="Candara" panose="020E0502030303020204" pitchFamily="34" charset="0"/>
              </a:rPr>
              <a:t> Zhu </a:t>
            </a:r>
            <a:endParaRPr lang="zh-CN" altLang="en-US" sz="1600" dirty="0">
              <a:latin typeface="Candara" panose="020E0502030303020204" pitchFamily="34" charset="0"/>
            </a:endParaRPr>
          </a:p>
          <a:p>
            <a:pPr algn="ctr"/>
            <a:endParaRPr lang="zh-CN" altLang="en-US" sz="16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DC8E123-9A7A-C53E-C086-7A7673DA18E8}"/>
                  </a:ext>
                </a:extLst>
              </p:cNvPr>
              <p:cNvSpPr txBox="1"/>
              <p:nvPr/>
            </p:nvSpPr>
            <p:spPr>
              <a:xfrm>
                <a:off x="1292275" y="3028890"/>
                <a:ext cx="505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rgbClr val="C00000"/>
                              </a:solidFill>
                              <a:latin typeface="Cambria Math" panose="02040503050406030204" pitchFamily="18" charset="0"/>
                            </a:rPr>
                          </m:ctrlPr>
                        </m:sSupPr>
                        <m:e>
                          <m:r>
                            <a:rPr lang="zh-CN" altLang="en-US" sz="2000" i="1">
                              <a:solidFill>
                                <a:srgbClr val="C00000"/>
                              </a:solidFill>
                              <a:latin typeface="Cambria Math" panose="02040503050406030204" pitchFamily="18" charset="0"/>
                            </a:rPr>
                            <m:t>𝛾</m:t>
                          </m:r>
                        </m:e>
                        <m:sup>
                          <m:r>
                            <a:rPr lang="en-US" altLang="zh-CN" sz="2000" b="0" i="1" smtClean="0">
                              <a:solidFill>
                                <a:srgbClr val="C00000"/>
                              </a:solidFill>
                              <a:latin typeface="Cambria Math" panose="02040503050406030204" pitchFamily="18" charset="0"/>
                            </a:rPr>
                            <m:t>∗</m:t>
                          </m:r>
                        </m:sup>
                      </m:sSup>
                    </m:oMath>
                  </m:oMathPara>
                </a14:m>
                <a:endParaRPr lang="zh-CN" altLang="en-US" sz="2000" dirty="0">
                  <a:solidFill>
                    <a:srgbClr val="C00000"/>
                  </a:solidFill>
                </a:endParaRPr>
              </a:p>
            </p:txBody>
          </p:sp>
        </mc:Choice>
        <mc:Fallback xmlns="">
          <p:sp>
            <p:nvSpPr>
              <p:cNvPr id="15" name="文本框 14">
                <a:extLst>
                  <a:ext uri="{FF2B5EF4-FFF2-40B4-BE49-F238E27FC236}">
                    <a16:creationId xmlns:a16="http://schemas.microsoft.com/office/drawing/2014/main" id="{DDC8E123-9A7A-C53E-C086-7A7673DA18E8}"/>
                  </a:ext>
                </a:extLst>
              </p:cNvPr>
              <p:cNvSpPr txBox="1">
                <a:spLocks noRot="1" noChangeAspect="1" noMove="1" noResize="1" noEditPoints="1" noAdjustHandles="1" noChangeArrowheads="1" noChangeShapeType="1" noTextEdit="1"/>
              </p:cNvSpPr>
              <p:nvPr/>
            </p:nvSpPr>
            <p:spPr>
              <a:xfrm>
                <a:off x="1292275" y="3028890"/>
                <a:ext cx="505267" cy="400110"/>
              </a:xfrm>
              <a:prstGeom prst="rect">
                <a:avLst/>
              </a:prstGeom>
              <a:blipFill>
                <a:blip r:embed="rId6"/>
                <a:stretch>
                  <a:fillRect b="-4545"/>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5CF13246-F361-109A-99FD-60ADCB6239F1}"/>
              </a:ext>
            </a:extLst>
          </p:cNvPr>
          <p:cNvCxnSpPr>
            <a:cxnSpLocks/>
          </p:cNvCxnSpPr>
          <p:nvPr/>
        </p:nvCxnSpPr>
        <p:spPr>
          <a:xfrm>
            <a:off x="493356" y="2626902"/>
            <a:ext cx="971550"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5BA2386A-5B5A-94DC-BAE4-D88CB41D0F7D}"/>
              </a:ext>
            </a:extLst>
          </p:cNvPr>
          <p:cNvCxnSpPr>
            <a:cxnSpLocks/>
          </p:cNvCxnSpPr>
          <p:nvPr/>
        </p:nvCxnSpPr>
        <p:spPr>
          <a:xfrm>
            <a:off x="348065" y="2624904"/>
            <a:ext cx="725844"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0B862BB-B005-A894-0B99-42AD31BBA499}"/>
              </a:ext>
            </a:extLst>
          </p:cNvPr>
          <p:cNvCxnSpPr>
            <a:cxnSpLocks/>
          </p:cNvCxnSpPr>
          <p:nvPr/>
        </p:nvCxnSpPr>
        <p:spPr>
          <a:xfrm flipV="1">
            <a:off x="1432910" y="1847850"/>
            <a:ext cx="1300765" cy="79402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4CF9D5A6-8AF2-1A73-5EDC-AFC1B8AE8505}"/>
              </a:ext>
            </a:extLst>
          </p:cNvPr>
          <p:cNvCxnSpPr>
            <a:cxnSpLocks/>
          </p:cNvCxnSpPr>
          <p:nvPr/>
        </p:nvCxnSpPr>
        <p:spPr>
          <a:xfrm flipV="1">
            <a:off x="1432910" y="2191381"/>
            <a:ext cx="729265" cy="45049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E3906D03-8BCC-F43F-2617-8C50CA85BCB8}"/>
                  </a:ext>
                </a:extLst>
              </p:cNvPr>
              <p:cNvSpPr txBox="1"/>
              <p:nvPr/>
            </p:nvSpPr>
            <p:spPr>
              <a:xfrm>
                <a:off x="571368" y="2373622"/>
                <a:ext cx="1419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a:latin typeface="Cambria Math" panose="02040503050406030204" pitchFamily="18" charset="0"/>
                        </a:rPr>
                        <m:t>𝑙</m:t>
                      </m:r>
                    </m:oMath>
                  </m:oMathPara>
                </a14:m>
                <a:endParaRPr lang="zh-CN" altLang="en-US" i="1" dirty="0"/>
              </a:p>
            </p:txBody>
          </p:sp>
        </mc:Choice>
        <mc:Fallback xmlns="">
          <p:sp>
            <p:nvSpPr>
              <p:cNvPr id="35" name="文本框 34">
                <a:extLst>
                  <a:ext uri="{FF2B5EF4-FFF2-40B4-BE49-F238E27FC236}">
                    <a16:creationId xmlns:a16="http://schemas.microsoft.com/office/drawing/2014/main" id="{E3906D03-8BCC-F43F-2617-8C50CA85BCB8}"/>
                  </a:ext>
                </a:extLst>
              </p:cNvPr>
              <p:cNvSpPr txBox="1">
                <a:spLocks noRot="1" noChangeAspect="1" noMove="1" noResize="1" noEditPoints="1" noAdjustHandles="1" noChangeArrowheads="1" noChangeShapeType="1" noTextEdit="1"/>
              </p:cNvSpPr>
              <p:nvPr/>
            </p:nvSpPr>
            <p:spPr>
              <a:xfrm>
                <a:off x="571368" y="2373622"/>
                <a:ext cx="141962" cy="276999"/>
              </a:xfrm>
              <a:prstGeom prst="rect">
                <a:avLst/>
              </a:prstGeom>
              <a:blipFill>
                <a:blip r:embed="rId7"/>
                <a:stretch>
                  <a:fillRect l="-39130" r="-34783"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24337C8F-3217-7E90-2A24-935BEA7331AA}"/>
                  </a:ext>
                </a:extLst>
              </p:cNvPr>
              <p:cNvSpPr txBox="1"/>
              <p:nvPr/>
            </p:nvSpPr>
            <p:spPr>
              <a:xfrm>
                <a:off x="2091194" y="1891684"/>
                <a:ext cx="193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r>
                        <a:rPr lang="en-US" altLang="zh-CN" b="0" i="1" smtClean="0">
                          <a:latin typeface="Cambria Math" panose="02040503050406030204" pitchFamily="18" charset="0"/>
                        </a:rPr>
                        <m:t>′</m:t>
                      </m:r>
                    </m:oMath>
                  </m:oMathPara>
                </a14:m>
                <a:endParaRPr lang="zh-CN" altLang="en-US" i="1" dirty="0"/>
              </a:p>
            </p:txBody>
          </p:sp>
        </mc:Choice>
        <mc:Fallback xmlns="">
          <p:sp>
            <p:nvSpPr>
              <p:cNvPr id="36" name="文本框 35">
                <a:extLst>
                  <a:ext uri="{FF2B5EF4-FFF2-40B4-BE49-F238E27FC236}">
                    <a16:creationId xmlns:a16="http://schemas.microsoft.com/office/drawing/2014/main" id="{24337C8F-3217-7E90-2A24-935BEA7331AA}"/>
                  </a:ext>
                </a:extLst>
              </p:cNvPr>
              <p:cNvSpPr txBox="1">
                <a:spLocks noRot="1" noChangeAspect="1" noMove="1" noResize="1" noEditPoints="1" noAdjustHandles="1" noChangeArrowheads="1" noChangeShapeType="1" noTextEdit="1"/>
              </p:cNvSpPr>
              <p:nvPr/>
            </p:nvSpPr>
            <p:spPr>
              <a:xfrm>
                <a:off x="2091194" y="1891684"/>
                <a:ext cx="193963" cy="276999"/>
              </a:xfrm>
              <a:prstGeom prst="rect">
                <a:avLst/>
              </a:prstGeom>
              <a:blipFill>
                <a:blip r:embed="rId8"/>
                <a:stretch>
                  <a:fillRect l="-31250" t="-2174" r="-31250" b="-8696"/>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509F800F-F057-4058-9897-121317C88CF5}"/>
              </a:ext>
            </a:extLst>
          </p:cNvPr>
          <p:cNvSpPr txBox="1"/>
          <p:nvPr/>
        </p:nvSpPr>
        <p:spPr>
          <a:xfrm>
            <a:off x="3102757" y="6293240"/>
            <a:ext cx="6324600" cy="307777"/>
          </a:xfrm>
          <a:prstGeom prst="rect">
            <a:avLst/>
          </a:prstGeom>
          <a:noFill/>
        </p:spPr>
        <p:txBody>
          <a:bodyPr wrap="square" rtlCol="0">
            <a:spAutoFit/>
          </a:bodyPr>
          <a:lstStyle/>
          <a:p>
            <a:pPr algn="ctr"/>
            <a:r>
              <a:rPr lang="en-US" altLang="zh-CN" sz="1400" b="1" dirty="0"/>
              <a:t>30th Mini-workshop on the frontier of LHC</a:t>
            </a:r>
            <a:endParaRPr lang="zh-CN" altLang="en-US" sz="1400" b="1" dirty="0"/>
          </a:p>
        </p:txBody>
      </p:sp>
    </p:spTree>
    <p:extLst>
      <p:ext uri="{BB962C8B-B14F-4D97-AF65-F5344CB8AC3E}">
        <p14:creationId xmlns:p14="http://schemas.microsoft.com/office/powerpoint/2010/main" val="252635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Magnitude</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568790"/>
            <a:ext cx="10947400" cy="4691298"/>
          </a:xfrm>
        </p:spPr>
        <p:txBody>
          <a:bodyPr/>
          <a:lstStyle/>
          <a:p>
            <a:r>
              <a:rPr lang="en-US" altLang="zh-CN" dirty="0">
                <a:latin typeface="Candara" panose="020E0502030303020204" pitchFamily="34" charset="0"/>
              </a:rPr>
              <a:t>Very Interesting </a:t>
            </a:r>
            <a:r>
              <a:rPr lang="en-US" altLang="zh-CN" b="1" dirty="0">
                <a:solidFill>
                  <a:srgbClr val="6E1187"/>
                </a:solidFill>
                <a:latin typeface="Candara" panose="020E0502030303020204" pitchFamily="34" charset="0"/>
              </a:rPr>
              <a:t>Moment Relation </a:t>
            </a:r>
            <a:r>
              <a:rPr lang="en-US" altLang="zh-CN" dirty="0">
                <a:latin typeface="Candara" panose="020E0502030303020204" pitchFamily="34" charset="0"/>
              </a:rPr>
              <a:t>to TMD FF. </a:t>
            </a:r>
            <a:r>
              <a:rPr lang="en-US" altLang="zh-CN" i="1" dirty="0">
                <a:latin typeface="Candara" panose="020E0502030303020204" pitchFamily="34" charset="0"/>
              </a:rPr>
              <a:t>consistence</a:t>
            </a:r>
          </a:p>
          <a:p>
            <a:endParaRPr lang="en-US" altLang="zh-CN" dirty="0">
              <a:latin typeface="Candara" panose="020E0502030303020204" pitchFamily="34" charset="0"/>
            </a:endParaRPr>
          </a:p>
          <a:p>
            <a:endParaRPr lang="en-US" altLang="zh-CN" dirty="0">
              <a:latin typeface="Candara" panose="020E0502030303020204" pitchFamily="34" charset="0"/>
            </a:endParaRPr>
          </a:p>
          <a:p>
            <a:endParaRPr lang="en-US" altLang="zh-CN" dirty="0">
              <a:latin typeface="Candara" panose="020E0502030303020204" pitchFamily="34" charset="0"/>
            </a:endParaRPr>
          </a:p>
          <a:p>
            <a:r>
              <a:rPr lang="en-US" altLang="zh-CN" dirty="0">
                <a:latin typeface="Candara" panose="020E0502030303020204" pitchFamily="34" charset="0"/>
              </a:rPr>
              <a:t>Easily Decide the Experimental Signal Magnitude. </a:t>
            </a: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10</a:t>
            </a:fld>
            <a:endParaRPr lang="zh-CN" altLang="en-US" dirty="0"/>
          </a:p>
        </p:txBody>
      </p:sp>
      <p:pic>
        <p:nvPicPr>
          <p:cNvPr id="8" name="图片 7">
            <a:extLst>
              <a:ext uri="{FF2B5EF4-FFF2-40B4-BE49-F238E27FC236}">
                <a16:creationId xmlns:a16="http://schemas.microsoft.com/office/drawing/2014/main" id="{32DCF56A-0A6E-3042-0C9E-7570DA39A9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0080" y="2537567"/>
            <a:ext cx="8300040" cy="963941"/>
          </a:xfrm>
          <a:prstGeom prst="rect">
            <a:avLst/>
          </a:prstGeom>
        </p:spPr>
      </p:pic>
      <p:sp>
        <p:nvSpPr>
          <p:cNvPr id="9" name="文本框 8">
            <a:extLst>
              <a:ext uri="{FF2B5EF4-FFF2-40B4-BE49-F238E27FC236}">
                <a16:creationId xmlns:a16="http://schemas.microsoft.com/office/drawing/2014/main" id="{8A65C8AE-AC6F-138E-F150-67F63A34F8C5}"/>
              </a:ext>
            </a:extLst>
          </p:cNvPr>
          <p:cNvSpPr txBox="1"/>
          <p:nvPr/>
        </p:nvSpPr>
        <p:spPr>
          <a:xfrm>
            <a:off x="8996219" y="1016000"/>
            <a:ext cx="2900034" cy="369332"/>
          </a:xfrm>
          <a:prstGeom prst="rect">
            <a:avLst/>
          </a:prstGeom>
          <a:noFill/>
        </p:spPr>
        <p:txBody>
          <a:bodyPr wrap="square" rtlCol="0">
            <a:spAutoFit/>
          </a:bodyPr>
          <a:lstStyle/>
          <a:p>
            <a:r>
              <a:rPr lang="en-US" altLang="zh-CN" dirty="0"/>
              <a:t>X.H. Liu and H.X. Zhu, 2024</a:t>
            </a:r>
            <a:endParaRPr lang="zh-CN" altLang="en-US" dirty="0"/>
          </a:p>
        </p:txBody>
      </p:sp>
      <p:pic>
        <p:nvPicPr>
          <p:cNvPr id="10" name="图片 9">
            <a:extLst>
              <a:ext uri="{FF2B5EF4-FFF2-40B4-BE49-F238E27FC236}">
                <a16:creationId xmlns:a16="http://schemas.microsoft.com/office/drawing/2014/main" id="{50B35896-88B4-3EBA-7A97-DACEC9E70219}"/>
              </a:ext>
            </a:extLst>
          </p:cNvPr>
          <p:cNvPicPr>
            <a:picLocks noChangeAspect="1"/>
          </p:cNvPicPr>
          <p:nvPr/>
        </p:nvPicPr>
        <p:blipFill>
          <a:blip r:embed="rId4">
            <a:extLst>
              <a:ext uri="{28A0092B-C50C-407E-A947-70E740481C1C}">
                <a14:useLocalDpi xmlns:a14="http://schemas.microsoft.com/office/drawing/2010/main" val="0"/>
              </a:ext>
            </a:extLst>
          </a:blip>
          <a:srcRect l="1940" b="2574"/>
          <a:stretch/>
        </p:blipFill>
        <p:spPr>
          <a:xfrm>
            <a:off x="838200" y="5712559"/>
            <a:ext cx="10447776" cy="486481"/>
          </a:xfrm>
          <a:prstGeom prst="rect">
            <a:avLst/>
          </a:prstGeom>
        </p:spPr>
      </p:pic>
      <p:sp>
        <p:nvSpPr>
          <p:cNvPr id="12" name="矩形: 圆角 11">
            <a:extLst>
              <a:ext uri="{FF2B5EF4-FFF2-40B4-BE49-F238E27FC236}">
                <a16:creationId xmlns:a16="http://schemas.microsoft.com/office/drawing/2014/main" id="{2619E525-A58A-4702-7A7C-ABA7FCA02C20}"/>
              </a:ext>
            </a:extLst>
          </p:cNvPr>
          <p:cNvSpPr/>
          <p:nvPr/>
        </p:nvSpPr>
        <p:spPr>
          <a:xfrm>
            <a:off x="6132945" y="5686045"/>
            <a:ext cx="350981" cy="486481"/>
          </a:xfrm>
          <a:prstGeom prst="roundRect">
            <a:avLst/>
          </a:prstGeom>
          <a:solidFill>
            <a:schemeClr val="accent1">
              <a:lumMod val="75000"/>
              <a:alpha val="49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19C6738A-CD9F-C049-F1A1-92BD9F0720B8}"/>
              </a:ext>
            </a:extLst>
          </p:cNvPr>
          <p:cNvSpPr/>
          <p:nvPr/>
        </p:nvSpPr>
        <p:spPr>
          <a:xfrm>
            <a:off x="6709018" y="5686044"/>
            <a:ext cx="1206546" cy="486481"/>
          </a:xfrm>
          <a:prstGeom prst="roundRect">
            <a:avLst/>
          </a:prstGeom>
          <a:solidFill>
            <a:schemeClr val="accent2">
              <a:lumMod val="75000"/>
              <a:alpha val="49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a:extLst>
              <a:ext uri="{FF2B5EF4-FFF2-40B4-BE49-F238E27FC236}">
                <a16:creationId xmlns:a16="http://schemas.microsoft.com/office/drawing/2014/main" id="{994FD17E-9DC8-C3AC-C46A-5A9AC2552AD8}"/>
              </a:ext>
            </a:extLst>
          </p:cNvPr>
          <p:cNvSpPr/>
          <p:nvPr/>
        </p:nvSpPr>
        <p:spPr>
          <a:xfrm rot="10800000">
            <a:off x="7263200" y="5094397"/>
            <a:ext cx="387927" cy="499335"/>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a:extLst>
              <a:ext uri="{FF2B5EF4-FFF2-40B4-BE49-F238E27FC236}">
                <a16:creationId xmlns:a16="http://schemas.microsoft.com/office/drawing/2014/main" id="{107752A4-0868-D343-D69B-E39251BEB566}"/>
              </a:ext>
            </a:extLst>
          </p:cNvPr>
          <p:cNvSpPr/>
          <p:nvPr/>
        </p:nvSpPr>
        <p:spPr>
          <a:xfrm rot="10800000">
            <a:off x="6132945" y="5078753"/>
            <a:ext cx="387927" cy="499335"/>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BDE5F5F-2E7B-8244-A4BD-F5012FC61EC4}"/>
              </a:ext>
            </a:extLst>
          </p:cNvPr>
          <p:cNvSpPr txBox="1"/>
          <p:nvPr/>
        </p:nvSpPr>
        <p:spPr>
          <a:xfrm>
            <a:off x="6970690" y="4440154"/>
            <a:ext cx="1071127" cy="769441"/>
          </a:xfrm>
          <a:prstGeom prst="rect">
            <a:avLst/>
          </a:prstGeom>
          <a:noFill/>
        </p:spPr>
        <p:txBody>
          <a:bodyPr wrap="none" rtlCol="0">
            <a:spAutoFit/>
          </a:bodyPr>
          <a:lstStyle/>
          <a:p>
            <a:r>
              <a:rPr lang="en-US" altLang="zh-CN" sz="4400" b="1" dirty="0">
                <a:solidFill>
                  <a:schemeClr val="accent2"/>
                </a:solidFill>
                <a:latin typeface="Candara" panose="020E0502030303020204" pitchFamily="34" charset="0"/>
              </a:rPr>
              <a:t>FEC</a:t>
            </a:r>
            <a:endParaRPr lang="zh-CN" altLang="en-US" sz="4400" b="1" dirty="0">
              <a:solidFill>
                <a:schemeClr val="accent2"/>
              </a:solidFill>
              <a:latin typeface="Candara" panose="020E0502030303020204" pitchFamily="34" charset="0"/>
            </a:endParaRPr>
          </a:p>
        </p:txBody>
      </p:sp>
      <p:sp>
        <p:nvSpPr>
          <p:cNvPr id="19" name="文本框 18">
            <a:extLst>
              <a:ext uri="{FF2B5EF4-FFF2-40B4-BE49-F238E27FC236}">
                <a16:creationId xmlns:a16="http://schemas.microsoft.com/office/drawing/2014/main" id="{1B12BB0F-9C84-CF2C-05C6-095FE6B16836}"/>
              </a:ext>
            </a:extLst>
          </p:cNvPr>
          <p:cNvSpPr txBox="1"/>
          <p:nvPr/>
        </p:nvSpPr>
        <p:spPr>
          <a:xfrm>
            <a:off x="5055582" y="4513428"/>
            <a:ext cx="1675459" cy="646331"/>
          </a:xfrm>
          <a:prstGeom prst="rect">
            <a:avLst/>
          </a:prstGeom>
          <a:noFill/>
        </p:spPr>
        <p:txBody>
          <a:bodyPr wrap="none" rtlCol="0">
            <a:spAutoFit/>
          </a:bodyPr>
          <a:lstStyle/>
          <a:p>
            <a:r>
              <a:rPr lang="en-US" altLang="zh-CN" sz="3600" b="1" dirty="0">
                <a:solidFill>
                  <a:schemeClr val="accent1"/>
                </a:solidFill>
                <a:latin typeface="Candara" panose="020E0502030303020204" pitchFamily="34" charset="0"/>
              </a:rPr>
              <a:t>TMD FF</a:t>
            </a:r>
            <a:endParaRPr lang="zh-CN" altLang="en-US" sz="36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272985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58EE6-04AF-081E-63C7-24ECD376D2EC}"/>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DA29EF2D-827A-EA49-F9D9-BAD1F8379C83}"/>
              </a:ext>
            </a:extLst>
          </p:cNvPr>
          <p:cNvPicPr>
            <a:picLocks noChangeAspect="1"/>
          </p:cNvPicPr>
          <p:nvPr/>
        </p:nvPicPr>
        <p:blipFill>
          <a:blip r:embed="rId3"/>
          <a:stretch>
            <a:fillRect/>
          </a:stretch>
        </p:blipFill>
        <p:spPr>
          <a:xfrm>
            <a:off x="8236143" y="4362384"/>
            <a:ext cx="2917813" cy="2214562"/>
          </a:xfrm>
          <a:prstGeom prst="rect">
            <a:avLst/>
          </a:prstGeom>
        </p:spPr>
      </p:pic>
      <p:sp>
        <p:nvSpPr>
          <p:cNvPr id="2" name="标题 1">
            <a:extLst>
              <a:ext uri="{FF2B5EF4-FFF2-40B4-BE49-F238E27FC236}">
                <a16:creationId xmlns:a16="http://schemas.microsoft.com/office/drawing/2014/main" id="{2F16F9B5-D280-DF18-5BF3-48FBD95B4067}"/>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Summary</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95E793A7-BF92-02B6-90E4-46F006CB063C}"/>
              </a:ext>
            </a:extLst>
          </p:cNvPr>
          <p:cNvSpPr>
            <a:spLocks noGrp="1"/>
          </p:cNvSpPr>
          <p:nvPr>
            <p:ph idx="1"/>
          </p:nvPr>
        </p:nvSpPr>
        <p:spPr>
          <a:xfrm>
            <a:off x="406400" y="1291702"/>
            <a:ext cx="10947400" cy="4691298"/>
          </a:xfrm>
        </p:spPr>
        <p:txBody>
          <a:bodyPr/>
          <a:lstStyle/>
          <a:p>
            <a:pPr>
              <a:spcBef>
                <a:spcPts val="1800"/>
              </a:spcBef>
            </a:pPr>
            <a:r>
              <a:rPr lang="en-US" altLang="zh-CN" dirty="0">
                <a:latin typeface="Candara" panose="020E0502030303020204" pitchFamily="34" charset="0"/>
              </a:rPr>
              <a:t>Introduce the boost invariant Fragmentation Energy Correlators as a probe for transverse structure of fragmenting hadrons.</a:t>
            </a:r>
          </a:p>
          <a:p>
            <a:pPr>
              <a:spcBef>
                <a:spcPts val="1800"/>
              </a:spcBef>
            </a:pPr>
            <a:r>
              <a:rPr lang="en-US" altLang="zh-CN" dirty="0">
                <a:latin typeface="Candara" panose="020E0502030303020204" pitchFamily="34" charset="0"/>
              </a:rPr>
              <a:t>Spin asymmetry can be shown via Collins type FEC, with a nice collinear factorization.</a:t>
            </a:r>
          </a:p>
          <a:p>
            <a:pPr>
              <a:spcBef>
                <a:spcPts val="1800"/>
              </a:spcBef>
            </a:pPr>
            <a:r>
              <a:rPr lang="en-US" altLang="zh-CN" dirty="0">
                <a:latin typeface="Candara" panose="020E0502030303020204" pitchFamily="34" charset="0"/>
              </a:rPr>
              <a:t>Naturally connecting to TMD moments.</a:t>
            </a:r>
          </a:p>
        </p:txBody>
      </p:sp>
      <p:sp>
        <p:nvSpPr>
          <p:cNvPr id="4" name="矩形: 圆角 3">
            <a:extLst>
              <a:ext uri="{FF2B5EF4-FFF2-40B4-BE49-F238E27FC236}">
                <a16:creationId xmlns:a16="http://schemas.microsoft.com/office/drawing/2014/main" id="{D8997E06-FA6D-D036-C182-60B8E019B9DB}"/>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473DD391-A050-1826-3F9C-064F36810A37}"/>
              </a:ext>
            </a:extLst>
          </p:cNvPr>
          <p:cNvSpPr>
            <a:spLocks noGrp="1"/>
          </p:cNvSpPr>
          <p:nvPr>
            <p:ph type="sldNum" sz="quarter" idx="12"/>
          </p:nvPr>
        </p:nvSpPr>
        <p:spPr/>
        <p:txBody>
          <a:bodyPr/>
          <a:lstStyle/>
          <a:p>
            <a:fld id="{611A2AF2-B2C0-4776-99D4-DE05D29D53A8}" type="slidenum">
              <a:rPr lang="zh-CN" altLang="en-US" smtClean="0"/>
              <a:t>11</a:t>
            </a:fld>
            <a:endParaRPr lang="zh-CN" altLang="en-US" dirty="0"/>
          </a:p>
        </p:txBody>
      </p:sp>
      <p:pic>
        <p:nvPicPr>
          <p:cNvPr id="6" name="图片 5">
            <a:extLst>
              <a:ext uri="{FF2B5EF4-FFF2-40B4-BE49-F238E27FC236}">
                <a16:creationId xmlns:a16="http://schemas.microsoft.com/office/drawing/2014/main" id="{6A9921AB-E522-86B8-1EC4-361C5AFB01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77967" y="4148272"/>
            <a:ext cx="3836066" cy="2573203"/>
          </a:xfrm>
          <a:prstGeom prst="rect">
            <a:avLst/>
          </a:prstGeom>
        </p:spPr>
      </p:pic>
      <p:pic>
        <p:nvPicPr>
          <p:cNvPr id="7" name="图片 6">
            <a:extLst>
              <a:ext uri="{FF2B5EF4-FFF2-40B4-BE49-F238E27FC236}">
                <a16:creationId xmlns:a16="http://schemas.microsoft.com/office/drawing/2014/main" id="{876407D7-2DEE-F518-3734-04C51C0D428E}"/>
              </a:ext>
            </a:extLst>
          </p:cNvPr>
          <p:cNvPicPr>
            <a:picLocks noChangeAspect="1"/>
          </p:cNvPicPr>
          <p:nvPr/>
        </p:nvPicPr>
        <p:blipFill>
          <a:blip r:embed="rId5"/>
          <a:stretch>
            <a:fillRect/>
          </a:stretch>
        </p:blipFill>
        <p:spPr>
          <a:xfrm>
            <a:off x="838200" y="4362384"/>
            <a:ext cx="2955925" cy="2358179"/>
          </a:xfrm>
          <a:prstGeom prst="rect">
            <a:avLst/>
          </a:prstGeom>
        </p:spPr>
      </p:pic>
    </p:spTree>
    <p:extLst>
      <p:ext uri="{BB962C8B-B14F-4D97-AF65-F5344CB8AC3E}">
        <p14:creationId xmlns:p14="http://schemas.microsoft.com/office/powerpoint/2010/main" val="19629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41A3340-DF79-46BF-A134-7A9C04D30C1E}"/>
              </a:ext>
            </a:extLst>
          </p:cNvPr>
          <p:cNvSpPr>
            <a:spLocks noGrp="1"/>
          </p:cNvSpPr>
          <p:nvPr>
            <p:ph type="title"/>
          </p:nvPr>
        </p:nvSpPr>
        <p:spPr>
          <a:xfrm>
            <a:off x="838200" y="1796762"/>
            <a:ext cx="10515600" cy="1325563"/>
          </a:xfrm>
        </p:spPr>
        <p:txBody>
          <a:bodyPr/>
          <a:lstStyle/>
          <a:p>
            <a:pPr algn="ctr"/>
            <a:r>
              <a:rPr lang="en-US" altLang="zh-CN" b="1" dirty="0">
                <a:latin typeface="Candara" panose="020E0502030303020204" pitchFamily="34" charset="0"/>
              </a:rPr>
              <a:t>Thank You!</a:t>
            </a:r>
            <a:endParaRPr lang="zh-CN" altLang="en-US" b="1" dirty="0">
              <a:latin typeface="Candara" panose="020E0502030303020204" pitchFamily="34" charset="0"/>
            </a:endParaRPr>
          </a:p>
        </p:txBody>
      </p:sp>
      <p:sp>
        <p:nvSpPr>
          <p:cNvPr id="4" name="灯片编号占位符 3">
            <a:extLst>
              <a:ext uri="{FF2B5EF4-FFF2-40B4-BE49-F238E27FC236}">
                <a16:creationId xmlns:a16="http://schemas.microsoft.com/office/drawing/2014/main" id="{9DD2703D-5483-4727-BA36-FA4580237C6B}"/>
              </a:ext>
            </a:extLst>
          </p:cNvPr>
          <p:cNvSpPr>
            <a:spLocks noGrp="1"/>
          </p:cNvSpPr>
          <p:nvPr>
            <p:ph type="sldNum" sz="quarter" idx="12"/>
          </p:nvPr>
        </p:nvSpPr>
        <p:spPr/>
        <p:txBody>
          <a:bodyPr/>
          <a:lstStyle/>
          <a:p>
            <a:fld id="{611A2AF2-B2C0-4776-99D4-DE05D29D53A8}" type="slidenum">
              <a:rPr lang="zh-CN" altLang="en-US" smtClean="0"/>
              <a:t>12</a:t>
            </a:fld>
            <a:endParaRPr lang="zh-CN" altLang="en-US"/>
          </a:p>
        </p:txBody>
      </p:sp>
    </p:spTree>
    <p:extLst>
      <p:ext uri="{BB962C8B-B14F-4D97-AF65-F5344CB8AC3E}">
        <p14:creationId xmlns:p14="http://schemas.microsoft.com/office/powerpoint/2010/main" val="274284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63B157E-BE50-4918-8F45-4AA07BE8C699}"/>
              </a:ext>
            </a:extLst>
          </p:cNvPr>
          <p:cNvSpPr>
            <a:spLocks noGrp="1"/>
          </p:cNvSpPr>
          <p:nvPr>
            <p:ph type="sldNum" sz="quarter" idx="12"/>
          </p:nvPr>
        </p:nvSpPr>
        <p:spPr/>
        <p:txBody>
          <a:bodyPr/>
          <a:lstStyle/>
          <a:p>
            <a:fld id="{611A2AF2-B2C0-4776-99D4-DE05D29D53A8}" type="slidenum">
              <a:rPr lang="zh-CN" altLang="en-US" smtClean="0"/>
              <a:t>2</a:t>
            </a:fld>
            <a:endParaRPr lang="zh-CN" altLang="en-US"/>
          </a:p>
        </p:txBody>
      </p:sp>
      <p:sp>
        <p:nvSpPr>
          <p:cNvPr id="7" name="标题 1">
            <a:extLst>
              <a:ext uri="{FF2B5EF4-FFF2-40B4-BE49-F238E27FC236}">
                <a16:creationId xmlns:a16="http://schemas.microsoft.com/office/drawing/2014/main" id="{F2968549-D2AD-47D7-A168-85A3E0C6972A}"/>
              </a:ext>
            </a:extLst>
          </p:cNvPr>
          <p:cNvSpPr txBox="1">
            <a:spLocks/>
          </p:cNvSpPr>
          <p:nvPr/>
        </p:nvSpPr>
        <p:spPr>
          <a:xfrm>
            <a:off x="208230" y="135804"/>
            <a:ext cx="11688023" cy="733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Candara" panose="020E0502030303020204" pitchFamily="34" charset="0"/>
              </a:rPr>
              <a:t>Unveiling Confinement and Spin Structure</a:t>
            </a:r>
            <a:endParaRPr lang="zh-CN" altLang="en-US" b="1" dirty="0">
              <a:latin typeface="Candara" panose="020E0502030303020204" pitchFamily="34" charset="0"/>
            </a:endParaRPr>
          </a:p>
        </p:txBody>
      </p:sp>
      <p:sp>
        <p:nvSpPr>
          <p:cNvPr id="8" name="矩形: 圆角 7">
            <a:extLst>
              <a:ext uri="{FF2B5EF4-FFF2-40B4-BE49-F238E27FC236}">
                <a16:creationId xmlns:a16="http://schemas.microsoft.com/office/drawing/2014/main" id="{FDD9BF53-7823-4B48-8947-8087572E30FA}"/>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FEF03256-ABC5-4B3D-BF15-85BF96BA0A61}"/>
              </a:ext>
            </a:extLst>
          </p:cNvPr>
          <p:cNvSpPr txBox="1"/>
          <p:nvPr/>
        </p:nvSpPr>
        <p:spPr>
          <a:xfrm>
            <a:off x="4467225" y="1703333"/>
            <a:ext cx="6286500" cy="1261884"/>
          </a:xfrm>
          <a:prstGeom prst="rect">
            <a:avLst/>
          </a:prstGeom>
          <a:noFill/>
        </p:spPr>
        <p:txBody>
          <a:bodyPr wrap="square" rtlCol="0">
            <a:spAutoFit/>
          </a:bodyPr>
          <a:lstStyle/>
          <a:p>
            <a:r>
              <a:rPr lang="en-US" altLang="zh-CN" sz="2800" b="1" dirty="0">
                <a:latin typeface="Candara" panose="020E0502030303020204" pitchFamily="34" charset="0"/>
              </a:rPr>
              <a:t>The mystery of confinement</a:t>
            </a:r>
          </a:p>
          <a:p>
            <a:pPr marL="914400" lvl="1" indent="-457200">
              <a:buFont typeface="Arial" panose="020B0604020202020204" pitchFamily="34" charset="0"/>
              <a:buChar char="•"/>
            </a:pPr>
            <a:r>
              <a:rPr lang="en-US" altLang="zh-CN" sz="2400" dirty="0">
                <a:latin typeface="Candara" panose="020E0502030303020204" pitchFamily="34" charset="0"/>
              </a:rPr>
              <a:t>Still not calculable</a:t>
            </a:r>
          </a:p>
          <a:p>
            <a:pPr marL="914400" lvl="1" indent="-457200">
              <a:buFont typeface="Arial" panose="020B0604020202020204" pitchFamily="34" charset="0"/>
              <a:buChar char="•"/>
            </a:pPr>
            <a:r>
              <a:rPr lang="en-US" altLang="zh-CN" sz="2400" dirty="0">
                <a:latin typeface="Candara" panose="020E0502030303020204" pitchFamily="34" charset="0"/>
              </a:rPr>
              <a:t>Learn by experiments</a:t>
            </a:r>
            <a:endParaRPr lang="zh-CN" altLang="en-US" sz="2400" dirty="0">
              <a:latin typeface="Candara" panose="020E0502030303020204" pitchFamily="34" charset="0"/>
            </a:endParaRPr>
          </a:p>
        </p:txBody>
      </p:sp>
      <p:pic>
        <p:nvPicPr>
          <p:cNvPr id="5" name="图片 4">
            <a:extLst>
              <a:ext uri="{FF2B5EF4-FFF2-40B4-BE49-F238E27FC236}">
                <a16:creationId xmlns:a16="http://schemas.microsoft.com/office/drawing/2014/main" id="{CE40A165-7085-BE59-F999-4B65E57B9709}"/>
              </a:ext>
            </a:extLst>
          </p:cNvPr>
          <p:cNvPicPr>
            <a:picLocks noChangeAspect="1"/>
          </p:cNvPicPr>
          <p:nvPr/>
        </p:nvPicPr>
        <p:blipFill>
          <a:blip r:embed="rId2"/>
          <a:stretch>
            <a:fillRect/>
          </a:stretch>
        </p:blipFill>
        <p:spPr>
          <a:xfrm>
            <a:off x="474894" y="1016000"/>
            <a:ext cx="3367080" cy="2843840"/>
          </a:xfrm>
          <a:prstGeom prst="rect">
            <a:avLst/>
          </a:prstGeom>
        </p:spPr>
      </p:pic>
      <p:pic>
        <p:nvPicPr>
          <p:cNvPr id="15" name="图片 14">
            <a:extLst>
              <a:ext uri="{FF2B5EF4-FFF2-40B4-BE49-F238E27FC236}">
                <a16:creationId xmlns:a16="http://schemas.microsoft.com/office/drawing/2014/main" id="{F13456EB-12C7-F9DA-CEC0-06F3A9B112F4}"/>
              </a:ext>
            </a:extLst>
          </p:cNvPr>
          <p:cNvPicPr>
            <a:picLocks noChangeAspect="1"/>
          </p:cNvPicPr>
          <p:nvPr/>
        </p:nvPicPr>
        <p:blipFill>
          <a:blip r:embed="rId3"/>
          <a:stretch>
            <a:fillRect/>
          </a:stretch>
        </p:blipFill>
        <p:spPr>
          <a:xfrm>
            <a:off x="5966716" y="3232045"/>
            <a:ext cx="5115621" cy="3216379"/>
          </a:xfrm>
          <a:prstGeom prst="rect">
            <a:avLst/>
          </a:prstGeom>
        </p:spPr>
      </p:pic>
      <p:sp>
        <p:nvSpPr>
          <p:cNvPr id="16" name="文本框 15">
            <a:extLst>
              <a:ext uri="{FF2B5EF4-FFF2-40B4-BE49-F238E27FC236}">
                <a16:creationId xmlns:a16="http://schemas.microsoft.com/office/drawing/2014/main" id="{6CD04677-6FA5-456E-7FE7-1C22D61D1C03}"/>
              </a:ext>
            </a:extLst>
          </p:cNvPr>
          <p:cNvSpPr txBox="1"/>
          <p:nvPr/>
        </p:nvSpPr>
        <p:spPr>
          <a:xfrm>
            <a:off x="3690945" y="3429000"/>
            <a:ext cx="2652705" cy="369332"/>
          </a:xfrm>
          <a:prstGeom prst="rect">
            <a:avLst/>
          </a:prstGeom>
          <a:noFill/>
        </p:spPr>
        <p:txBody>
          <a:bodyPr wrap="square" rtlCol="0">
            <a:spAutoFit/>
          </a:bodyPr>
          <a:lstStyle/>
          <a:p>
            <a:r>
              <a:rPr lang="en-US" altLang="zh-CN" dirty="0">
                <a:solidFill>
                  <a:srgbClr val="C00000"/>
                </a:solidFill>
              </a:rPr>
              <a:t>[M. N. </a:t>
            </a:r>
            <a:r>
              <a:rPr lang="en-US" altLang="zh-CN" dirty="0" err="1">
                <a:solidFill>
                  <a:srgbClr val="C00000"/>
                </a:solidFill>
              </a:rPr>
              <a:t>Chernodub</a:t>
            </a:r>
            <a:r>
              <a:rPr lang="en-US" altLang="zh-CN" dirty="0">
                <a:solidFill>
                  <a:srgbClr val="C00000"/>
                </a:solidFill>
              </a:rPr>
              <a:t>, 2010]</a:t>
            </a:r>
            <a:endParaRPr lang="zh-CN" altLang="en-US" dirty="0">
              <a:solidFill>
                <a:srgbClr val="C00000"/>
              </a:solidFill>
            </a:endParaRPr>
          </a:p>
        </p:txBody>
      </p:sp>
      <p:sp>
        <p:nvSpPr>
          <p:cNvPr id="17" name="文本框 16">
            <a:extLst>
              <a:ext uri="{FF2B5EF4-FFF2-40B4-BE49-F238E27FC236}">
                <a16:creationId xmlns:a16="http://schemas.microsoft.com/office/drawing/2014/main" id="{02D52FD0-5294-99C2-29BF-C969C09EE176}"/>
              </a:ext>
            </a:extLst>
          </p:cNvPr>
          <p:cNvSpPr txBox="1"/>
          <p:nvPr/>
        </p:nvSpPr>
        <p:spPr>
          <a:xfrm>
            <a:off x="5017297" y="6290820"/>
            <a:ext cx="5534025" cy="369332"/>
          </a:xfrm>
          <a:prstGeom prst="rect">
            <a:avLst/>
          </a:prstGeom>
          <a:noFill/>
        </p:spPr>
        <p:txBody>
          <a:bodyPr wrap="square" rtlCol="0">
            <a:spAutoFit/>
          </a:bodyPr>
          <a:lstStyle/>
          <a:p>
            <a:r>
              <a:rPr lang="en-US" altLang="zh-CN" dirty="0">
                <a:solidFill>
                  <a:srgbClr val="C00000"/>
                </a:solidFill>
              </a:rPr>
              <a:t>[H. H. Matevosyan, A. W. Thomas, and W. Bentz, 2012]</a:t>
            </a:r>
            <a:endParaRPr lang="zh-CN" altLang="en-US" dirty="0">
              <a:solidFill>
                <a:srgbClr val="C00000"/>
              </a:solidFill>
            </a:endParaRPr>
          </a:p>
        </p:txBody>
      </p:sp>
      <p:sp>
        <p:nvSpPr>
          <p:cNvPr id="18" name="文本框 17">
            <a:extLst>
              <a:ext uri="{FF2B5EF4-FFF2-40B4-BE49-F238E27FC236}">
                <a16:creationId xmlns:a16="http://schemas.microsoft.com/office/drawing/2014/main" id="{49F2C53A-6C6F-A9D0-64BD-8CB19E7EFE93}"/>
              </a:ext>
            </a:extLst>
          </p:cNvPr>
          <p:cNvSpPr txBox="1"/>
          <p:nvPr/>
        </p:nvSpPr>
        <p:spPr>
          <a:xfrm>
            <a:off x="465360" y="4358268"/>
            <a:ext cx="6998146" cy="1631216"/>
          </a:xfrm>
          <a:prstGeom prst="rect">
            <a:avLst/>
          </a:prstGeom>
          <a:noFill/>
        </p:spPr>
        <p:txBody>
          <a:bodyPr wrap="square" rtlCol="0">
            <a:spAutoFit/>
          </a:bodyPr>
          <a:lstStyle/>
          <a:p>
            <a:r>
              <a:rPr lang="en-US" altLang="zh-CN" sz="2800" b="1" dirty="0">
                <a:latin typeface="Candara" panose="020E0502030303020204" pitchFamily="34" charset="0"/>
              </a:rPr>
              <a:t>Spin structure influences Fragmentation</a:t>
            </a:r>
          </a:p>
          <a:p>
            <a:pPr marL="914400" lvl="1" indent="-457200">
              <a:buFont typeface="Arial" panose="020B0604020202020204" pitchFamily="34" charset="0"/>
              <a:buChar char="•"/>
            </a:pPr>
            <a:r>
              <a:rPr lang="en-US" altLang="zh-CN" sz="2400" dirty="0">
                <a:latin typeface="Candara" panose="020E0502030303020204" pitchFamily="34" charset="0"/>
              </a:rPr>
              <a:t>Collins effect</a:t>
            </a:r>
          </a:p>
          <a:p>
            <a:pPr marL="914400" lvl="1" indent="-457200">
              <a:buFont typeface="Arial" panose="020B0604020202020204" pitchFamily="34" charset="0"/>
              <a:buChar char="•"/>
            </a:pPr>
            <a:r>
              <a:rPr lang="en-US" altLang="zh-CN" sz="2400" dirty="0">
                <a:latin typeface="Candara" panose="020E0502030303020204" pitchFamily="34" charset="0"/>
              </a:rPr>
              <a:t>Inner dynamics in fragmenting</a:t>
            </a:r>
          </a:p>
          <a:p>
            <a:pPr marL="914400" lvl="1" indent="-457200">
              <a:buFont typeface="Arial" panose="020B0604020202020204" pitchFamily="34" charset="0"/>
              <a:buChar char="•"/>
            </a:pPr>
            <a:r>
              <a:rPr lang="en-US" altLang="zh-CN" sz="2400" dirty="0">
                <a:latin typeface="+mn-ea"/>
              </a:rPr>
              <a:t>3</a:t>
            </a:r>
            <a:r>
              <a:rPr lang="en-US" altLang="zh-CN" sz="2400" dirty="0">
                <a:latin typeface="Candara" panose="020E0502030303020204" pitchFamily="34" charset="0"/>
              </a:rPr>
              <a:t>D imaging</a:t>
            </a:r>
            <a:endParaRPr lang="zh-CN" altLang="en-US" sz="2400" dirty="0">
              <a:latin typeface="Candara" panose="020E0502030303020204" pitchFamily="34" charset="0"/>
            </a:endParaRPr>
          </a:p>
        </p:txBody>
      </p:sp>
    </p:spTree>
    <p:extLst>
      <p:ext uri="{BB962C8B-B14F-4D97-AF65-F5344CB8AC3E}">
        <p14:creationId xmlns:p14="http://schemas.microsoft.com/office/powerpoint/2010/main" val="231903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9A7E-4FCA-0419-79F9-E78DAA6063A2}"/>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A8E0F92E-1190-511C-E444-DF75905ED18F}"/>
              </a:ext>
            </a:extLst>
          </p:cNvPr>
          <p:cNvGrpSpPr/>
          <p:nvPr/>
        </p:nvGrpSpPr>
        <p:grpSpPr>
          <a:xfrm>
            <a:off x="6766807" y="3279967"/>
            <a:ext cx="5100231" cy="3283247"/>
            <a:chOff x="4743450" y="3435610"/>
            <a:chExt cx="5100231" cy="3283247"/>
          </a:xfrm>
        </p:grpSpPr>
        <p:pic>
          <p:nvPicPr>
            <p:cNvPr id="11" name="图片 10">
              <a:extLst>
                <a:ext uri="{FF2B5EF4-FFF2-40B4-BE49-F238E27FC236}">
                  <a16:creationId xmlns:a16="http://schemas.microsoft.com/office/drawing/2014/main" id="{A97A84B4-819D-022F-EA20-671AE3081188}"/>
                </a:ext>
              </a:extLst>
            </p:cNvPr>
            <p:cNvPicPr>
              <a:picLocks noChangeAspect="1"/>
            </p:cNvPicPr>
            <p:nvPr/>
          </p:nvPicPr>
          <p:blipFill>
            <a:blip r:embed="rId2"/>
            <a:stretch>
              <a:fillRect/>
            </a:stretch>
          </p:blipFill>
          <p:spPr>
            <a:xfrm>
              <a:off x="4743450" y="3435610"/>
              <a:ext cx="5100231" cy="3283247"/>
            </a:xfrm>
            <a:prstGeom prst="rect">
              <a:avLst/>
            </a:prstGeom>
          </p:spPr>
        </p:pic>
        <p:cxnSp>
          <p:nvCxnSpPr>
            <p:cNvPr id="3" name="直接箭头连接符 2">
              <a:extLst>
                <a:ext uri="{FF2B5EF4-FFF2-40B4-BE49-F238E27FC236}">
                  <a16:creationId xmlns:a16="http://schemas.microsoft.com/office/drawing/2014/main" id="{038E38D3-8052-7B66-CC2B-076878F1F342}"/>
                </a:ext>
              </a:extLst>
            </p:cNvPr>
            <p:cNvCxnSpPr>
              <a:cxnSpLocks/>
            </p:cNvCxnSpPr>
            <p:nvPr/>
          </p:nvCxnSpPr>
          <p:spPr>
            <a:xfrm flipV="1">
              <a:off x="8911836" y="5301574"/>
              <a:ext cx="280802" cy="67988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弧形 12">
              <a:extLst>
                <a:ext uri="{FF2B5EF4-FFF2-40B4-BE49-F238E27FC236}">
                  <a16:creationId xmlns:a16="http://schemas.microsoft.com/office/drawing/2014/main" id="{CAA30F25-4CB4-8FBF-99E7-BD3C55FD87E3}"/>
                </a:ext>
              </a:extLst>
            </p:cNvPr>
            <p:cNvSpPr/>
            <p:nvPr/>
          </p:nvSpPr>
          <p:spPr>
            <a:xfrm rot="626914">
              <a:off x="8473268" y="5507362"/>
              <a:ext cx="669992" cy="605811"/>
            </a:xfrm>
            <a:prstGeom prst="arc">
              <a:avLst>
                <a:gd name="adj1" fmla="val 18839225"/>
                <a:gd name="adj2" fmla="val 21103296"/>
              </a:avLst>
            </a:prstGeom>
            <a:ln w="28575">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53C25406-FEC8-C27F-6932-56D475DCB11F}"/>
                    </a:ext>
                  </a:extLst>
                </p:cNvPr>
                <p:cNvSpPr txBox="1"/>
                <p:nvPr/>
              </p:nvSpPr>
              <p:spPr>
                <a:xfrm>
                  <a:off x="9192638" y="5449014"/>
                  <a:ext cx="33765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zh-CN" altLang="en-US" i="1" smtClean="0">
                                <a:solidFill>
                                  <a:srgbClr val="FF0000"/>
                                </a:solidFill>
                                <a:latin typeface="Cambria Math" panose="02040503050406030204" pitchFamily="18" charset="0"/>
                              </a:rPr>
                              <m:t>𝜙</m:t>
                            </m:r>
                          </m:e>
                          <m:sub>
                            <m:r>
                              <a:rPr lang="en-US" altLang="zh-CN" b="0" i="1" smtClean="0">
                                <a:solidFill>
                                  <a:srgbClr val="FF0000"/>
                                </a:solidFill>
                                <a:latin typeface="Cambria Math" panose="02040503050406030204" pitchFamily="18" charset="0"/>
                              </a:rPr>
                              <m:t>h</m:t>
                            </m:r>
                          </m:sub>
                        </m:sSub>
                      </m:oMath>
                    </m:oMathPara>
                  </a14:m>
                  <a:endParaRPr lang="zh-CN" altLang="en-US" dirty="0">
                    <a:solidFill>
                      <a:srgbClr val="FF0000"/>
                    </a:solidFill>
                  </a:endParaRPr>
                </a:p>
              </p:txBody>
            </p:sp>
          </mc:Choice>
          <mc:Fallback>
            <p:sp>
              <p:nvSpPr>
                <p:cNvPr id="14" name="文本框 13">
                  <a:extLst>
                    <a:ext uri="{FF2B5EF4-FFF2-40B4-BE49-F238E27FC236}">
                      <a16:creationId xmlns:a16="http://schemas.microsoft.com/office/drawing/2014/main" id="{53C25406-FEC8-C27F-6932-56D475DCB11F}"/>
                    </a:ext>
                  </a:extLst>
                </p:cNvPr>
                <p:cNvSpPr txBox="1">
                  <a:spLocks noRot="1" noChangeAspect="1" noMove="1" noResize="1" noEditPoints="1" noAdjustHandles="1" noChangeArrowheads="1" noChangeShapeType="1" noTextEdit="1"/>
                </p:cNvSpPr>
                <p:nvPr/>
              </p:nvSpPr>
              <p:spPr>
                <a:xfrm>
                  <a:off x="9192638" y="5449014"/>
                  <a:ext cx="337657" cy="276999"/>
                </a:xfrm>
                <a:prstGeom prst="rect">
                  <a:avLst/>
                </a:prstGeom>
                <a:blipFill>
                  <a:blip r:embed="rId3"/>
                  <a:stretch>
                    <a:fillRect l="-23636" r="-5455" b="-326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FEBE9257-EB02-DC83-AF43-72ABEA5B8E03}"/>
                    </a:ext>
                  </a:extLst>
                </p:cNvPr>
                <p:cNvSpPr txBox="1"/>
                <p:nvPr/>
              </p:nvSpPr>
              <p:spPr>
                <a:xfrm>
                  <a:off x="8530997" y="5377425"/>
                  <a:ext cx="5212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smtClean="0">
                                <a:solidFill>
                                  <a:srgbClr val="C00000"/>
                                </a:solidFill>
                                <a:latin typeface="Cambria Math" panose="02040503050406030204" pitchFamily="18" charset="0"/>
                              </a:rPr>
                              <m:t>𝒑</m:t>
                            </m:r>
                          </m:e>
                          <m:sub>
                            <m:r>
                              <a:rPr lang="en-US" altLang="zh-CN" b="1" i="1" smtClean="0">
                                <a:solidFill>
                                  <a:srgbClr val="C00000"/>
                                </a:solidFill>
                                <a:latin typeface="Cambria Math" panose="02040503050406030204" pitchFamily="18" charset="0"/>
                              </a:rPr>
                              <m:t>𝒉𝑻</m:t>
                            </m:r>
                          </m:sub>
                        </m:sSub>
                      </m:oMath>
                    </m:oMathPara>
                  </a14:m>
                  <a:endParaRPr lang="zh-CN" altLang="en-US" b="1" dirty="0">
                    <a:solidFill>
                      <a:srgbClr val="C00000"/>
                    </a:solidFill>
                  </a:endParaRPr>
                </a:p>
              </p:txBody>
            </p:sp>
          </mc:Choice>
          <mc:Fallback>
            <p:sp>
              <p:nvSpPr>
                <p:cNvPr id="16" name="文本框 15">
                  <a:extLst>
                    <a:ext uri="{FF2B5EF4-FFF2-40B4-BE49-F238E27FC236}">
                      <a16:creationId xmlns:a16="http://schemas.microsoft.com/office/drawing/2014/main" id="{FEBE9257-EB02-DC83-AF43-72ABEA5B8E03}"/>
                    </a:ext>
                  </a:extLst>
                </p:cNvPr>
                <p:cNvSpPr txBox="1">
                  <a:spLocks noRot="1" noChangeAspect="1" noMove="1" noResize="1" noEditPoints="1" noAdjustHandles="1" noChangeArrowheads="1" noChangeShapeType="1" noTextEdit="1"/>
                </p:cNvSpPr>
                <p:nvPr/>
              </p:nvSpPr>
              <p:spPr>
                <a:xfrm>
                  <a:off x="8530997" y="5377425"/>
                  <a:ext cx="521240" cy="369332"/>
                </a:xfrm>
                <a:prstGeom prst="rect">
                  <a:avLst/>
                </a:prstGeom>
                <a:blipFill>
                  <a:blip r:embed="rId4"/>
                  <a:stretch>
                    <a:fillRect b="-6667"/>
                  </a:stretch>
                </a:blipFill>
              </p:spPr>
              <p:txBody>
                <a:bodyPr/>
                <a:lstStyle/>
                <a:p>
                  <a:r>
                    <a:rPr lang="zh-CN" altLang="en-US">
                      <a:noFill/>
                    </a:rPr>
                    <a:t> </a:t>
                  </a:r>
                </a:p>
              </p:txBody>
            </p:sp>
          </mc:Fallback>
        </mc:AlternateContent>
      </p:grpSp>
      <p:pic>
        <p:nvPicPr>
          <p:cNvPr id="6" name="内容占位符 5">
            <a:extLst>
              <a:ext uri="{FF2B5EF4-FFF2-40B4-BE49-F238E27FC236}">
                <a16:creationId xmlns:a16="http://schemas.microsoft.com/office/drawing/2014/main" id="{E0BABB13-A2FF-72F1-BB6D-4C4308ABECBB}"/>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309806" y="1637465"/>
            <a:ext cx="3757369" cy="2573339"/>
          </a:xfrm>
        </p:spPr>
      </p:pic>
      <p:sp>
        <p:nvSpPr>
          <p:cNvPr id="4" name="灯片编号占位符 3">
            <a:extLst>
              <a:ext uri="{FF2B5EF4-FFF2-40B4-BE49-F238E27FC236}">
                <a16:creationId xmlns:a16="http://schemas.microsoft.com/office/drawing/2014/main" id="{EB877669-7573-78D3-284D-C26D5A14FD02}"/>
              </a:ext>
            </a:extLst>
          </p:cNvPr>
          <p:cNvSpPr>
            <a:spLocks noGrp="1"/>
          </p:cNvSpPr>
          <p:nvPr>
            <p:ph type="sldNum" sz="quarter" idx="12"/>
          </p:nvPr>
        </p:nvSpPr>
        <p:spPr/>
        <p:txBody>
          <a:bodyPr/>
          <a:lstStyle/>
          <a:p>
            <a:fld id="{611A2AF2-B2C0-4776-99D4-DE05D29D53A8}" type="slidenum">
              <a:rPr lang="zh-CN" altLang="en-US" smtClean="0"/>
              <a:t>3</a:t>
            </a:fld>
            <a:endParaRPr lang="zh-CN" altLang="en-US"/>
          </a:p>
        </p:txBody>
      </p:sp>
      <p:sp>
        <p:nvSpPr>
          <p:cNvPr id="7" name="标题 1">
            <a:extLst>
              <a:ext uri="{FF2B5EF4-FFF2-40B4-BE49-F238E27FC236}">
                <a16:creationId xmlns:a16="http://schemas.microsoft.com/office/drawing/2014/main" id="{14750EB7-51C5-D7E0-4815-1DA37DFD92CF}"/>
              </a:ext>
            </a:extLst>
          </p:cNvPr>
          <p:cNvSpPr txBox="1">
            <a:spLocks/>
          </p:cNvSpPr>
          <p:nvPr/>
        </p:nvSpPr>
        <p:spPr>
          <a:xfrm>
            <a:off x="208230" y="135804"/>
            <a:ext cx="11688023" cy="733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Candara" panose="020E0502030303020204" pitchFamily="34" charset="0"/>
              </a:rPr>
              <a:t>Experimental Tool: Semi-Inclusive DIS</a:t>
            </a:r>
            <a:endParaRPr lang="zh-CN" altLang="en-US" b="1" dirty="0">
              <a:latin typeface="Candara" panose="020E0502030303020204" pitchFamily="34" charset="0"/>
            </a:endParaRPr>
          </a:p>
        </p:txBody>
      </p:sp>
      <p:sp>
        <p:nvSpPr>
          <p:cNvPr id="8" name="矩形: 圆角 7">
            <a:extLst>
              <a:ext uri="{FF2B5EF4-FFF2-40B4-BE49-F238E27FC236}">
                <a16:creationId xmlns:a16="http://schemas.microsoft.com/office/drawing/2014/main" id="{937DE725-D38F-5BEF-51C5-2BDDC9001B8A}"/>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6E8F5241-D459-D126-34C8-D2FF636F1E8B}"/>
                  </a:ext>
                </a:extLst>
              </p:cNvPr>
              <p:cNvSpPr txBox="1"/>
              <p:nvPr/>
            </p:nvSpPr>
            <p:spPr>
              <a:xfrm>
                <a:off x="3257549" y="1200034"/>
                <a:ext cx="8934451" cy="1687834"/>
              </a:xfrm>
              <a:prstGeom prst="rect">
                <a:avLst/>
              </a:prstGeom>
              <a:noFill/>
            </p:spPr>
            <p:txBody>
              <a:bodyPr wrap="square" rtlCol="0">
                <a:spAutoFit/>
              </a:bodyPr>
              <a:lstStyle/>
              <a:p>
                <a:r>
                  <a:rPr lang="en-US" altLang="zh-CN" sz="2800" b="1" dirty="0">
                    <a:latin typeface="Candara" panose="020E0502030303020204" pitchFamily="34" charset="0"/>
                  </a:rPr>
                  <a:t>Semi-Inclusive Deep Inelastic Scattering (SIDIS)</a:t>
                </a:r>
              </a:p>
              <a:p>
                <a:endParaRPr lang="en-US" altLang="zh-CN" sz="2000" b="1" dirty="0">
                  <a:latin typeface="Candara" panose="020E0502030303020204" pitchFamily="34" charset="0"/>
                </a:endParaRPr>
              </a:p>
              <a:p>
                <a:pPr marL="1828800" lvl="3" indent="-457200">
                  <a:lnSpc>
                    <a:spcPct val="120000"/>
                  </a:lnSpc>
                  <a:buFont typeface="Arial" panose="020B0604020202020204" pitchFamily="34" charset="0"/>
                  <a:buChar char="•"/>
                </a:pPr>
                <a14:m>
                  <m:oMath xmlns:m="http://schemas.openxmlformats.org/officeDocument/2006/math">
                    <m:r>
                      <a:rPr lang="en-US" altLang="zh-CN" sz="2400" b="0" i="1" dirty="0" smtClean="0">
                        <a:latin typeface="Cambria Math" panose="02040503050406030204" pitchFamily="18" charset="0"/>
                      </a:rPr>
                      <m:t>𝑒</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𝑝</m:t>
                    </m:r>
                    <m:r>
                      <a:rPr lang="en-US" altLang="zh-CN" sz="2400" b="0" i="1" dirty="0" smtClean="0">
                        <a:latin typeface="Cambria Math" panose="02040503050406030204" pitchFamily="18" charset="0"/>
                      </a:rPr>
                      <m:t>→</m:t>
                    </m:r>
                    <m:sSup>
                      <m:sSupPr>
                        <m:ctrlPr>
                          <a:rPr lang="en-US" altLang="zh-CN" sz="2400" b="0" i="1" dirty="0" smtClean="0">
                            <a:latin typeface="Cambria Math" panose="02040503050406030204" pitchFamily="18" charset="0"/>
                          </a:rPr>
                        </m:ctrlPr>
                      </m:sSupPr>
                      <m:e>
                        <m:r>
                          <a:rPr lang="en-US" altLang="zh-CN" sz="2400" b="0" i="1" dirty="0" smtClean="0">
                            <a:latin typeface="Cambria Math" panose="02040503050406030204" pitchFamily="18" charset="0"/>
                          </a:rPr>
                          <m:t>𝑒</m:t>
                        </m:r>
                      </m:e>
                      <m:sup>
                        <m:r>
                          <a:rPr lang="en-US" altLang="zh-CN" sz="2400" b="0" i="1" dirty="0" smtClean="0">
                            <a:latin typeface="Cambria Math" panose="02040503050406030204" pitchFamily="18" charset="0"/>
                          </a:rPr>
                          <m:t>′</m:t>
                        </m:r>
                      </m:sup>
                    </m:sSup>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h</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𝑋</m:t>
                    </m:r>
                  </m:oMath>
                </a14:m>
                <a:r>
                  <a:rPr lang="en-US" altLang="zh-CN" sz="2400" dirty="0">
                    <a:latin typeface="Candara" panose="020E0502030303020204" pitchFamily="34" charset="0"/>
                  </a:rPr>
                  <a:t>.</a:t>
                </a:r>
              </a:p>
              <a:p>
                <a:pPr marL="1828800" lvl="3" indent="-457200">
                  <a:lnSpc>
                    <a:spcPct val="120000"/>
                  </a:lnSpc>
                  <a:buFont typeface="Arial" panose="020B0604020202020204" pitchFamily="34" charset="0"/>
                  <a:buChar char="•"/>
                </a:pPr>
                <a:r>
                  <a:rPr lang="en-US" altLang="zh-CN" sz="2400" dirty="0">
                    <a:latin typeface="Candara" panose="020E0502030303020204" pitchFamily="34" charset="0"/>
                  </a:rPr>
                  <a:t>Non-perturbative in PDF and fragmentation.</a:t>
                </a:r>
              </a:p>
            </p:txBody>
          </p:sp>
        </mc:Choice>
        <mc:Fallback>
          <p:sp>
            <p:nvSpPr>
              <p:cNvPr id="9" name="文本框 8">
                <a:extLst>
                  <a:ext uri="{FF2B5EF4-FFF2-40B4-BE49-F238E27FC236}">
                    <a16:creationId xmlns:a16="http://schemas.microsoft.com/office/drawing/2014/main" id="{6E8F5241-D459-D126-34C8-D2FF636F1E8B}"/>
                  </a:ext>
                </a:extLst>
              </p:cNvPr>
              <p:cNvSpPr txBox="1">
                <a:spLocks noRot="1" noChangeAspect="1" noMove="1" noResize="1" noEditPoints="1" noAdjustHandles="1" noChangeArrowheads="1" noChangeShapeType="1" noTextEdit="1"/>
              </p:cNvSpPr>
              <p:nvPr/>
            </p:nvSpPr>
            <p:spPr>
              <a:xfrm>
                <a:off x="3257549" y="1200034"/>
                <a:ext cx="8934451" cy="1687834"/>
              </a:xfrm>
              <a:prstGeom prst="rect">
                <a:avLst/>
              </a:prstGeom>
              <a:blipFill>
                <a:blip r:embed="rId6"/>
                <a:stretch>
                  <a:fillRect l="-1364" t="-3610" b="-722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1667128-D336-87AA-C5F7-A19658EB56C6}"/>
              </a:ext>
            </a:extLst>
          </p:cNvPr>
          <p:cNvSpPr txBox="1"/>
          <p:nvPr/>
        </p:nvSpPr>
        <p:spPr>
          <a:xfrm>
            <a:off x="3597436" y="3771389"/>
            <a:ext cx="1876408" cy="338554"/>
          </a:xfrm>
          <a:prstGeom prst="rect">
            <a:avLst/>
          </a:prstGeom>
          <a:noFill/>
        </p:spPr>
        <p:txBody>
          <a:bodyPr wrap="square" rtlCol="0">
            <a:spAutoFit/>
          </a:bodyPr>
          <a:lstStyle/>
          <a:p>
            <a:r>
              <a:rPr lang="en-US" altLang="zh-CN" sz="1600" dirty="0">
                <a:solidFill>
                  <a:srgbClr val="FF0000"/>
                </a:solidFill>
              </a:rPr>
              <a:t>[M. </a:t>
            </a:r>
            <a:r>
              <a:rPr lang="en-US" altLang="zh-CN" sz="1600" dirty="0" err="1">
                <a:solidFill>
                  <a:srgbClr val="FF0000"/>
                </a:solidFill>
              </a:rPr>
              <a:t>Boglione</a:t>
            </a:r>
            <a:r>
              <a:rPr lang="en-US" altLang="zh-CN" sz="1600" dirty="0">
                <a:solidFill>
                  <a:srgbClr val="FF0000"/>
                </a:solidFill>
              </a:rPr>
              <a:t>, 2011]</a:t>
            </a:r>
            <a:endParaRPr lang="zh-CN" altLang="en-US" sz="1600" dirty="0">
              <a:solidFill>
                <a:srgbClr val="FF0000"/>
              </a:solidFill>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B4DCDF1-604F-5228-35ED-FA717EA65E85}"/>
                  </a:ext>
                </a:extLst>
              </p:cNvPr>
              <p:cNvSpPr txBox="1"/>
              <p:nvPr/>
            </p:nvSpPr>
            <p:spPr>
              <a:xfrm>
                <a:off x="8610600" y="6400412"/>
                <a:ext cx="301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12" name="文本框 11">
                <a:extLst>
                  <a:ext uri="{FF2B5EF4-FFF2-40B4-BE49-F238E27FC236}">
                    <a16:creationId xmlns:a16="http://schemas.microsoft.com/office/drawing/2014/main" id="{0B4DCDF1-604F-5228-35ED-FA717EA65E85}"/>
                  </a:ext>
                </a:extLst>
              </p:cNvPr>
              <p:cNvSpPr txBox="1">
                <a:spLocks noRot="1" noChangeAspect="1" noMove="1" noResize="1" noEditPoints="1" noAdjustHandles="1" noChangeArrowheads="1" noChangeShapeType="1" noTextEdit="1"/>
              </p:cNvSpPr>
              <p:nvPr/>
            </p:nvSpPr>
            <p:spPr>
              <a:xfrm>
                <a:off x="8610600" y="6400412"/>
                <a:ext cx="301236" cy="276999"/>
              </a:xfrm>
              <a:prstGeom prst="rect">
                <a:avLst/>
              </a:prstGeom>
              <a:blipFill>
                <a:blip r:embed="rId7"/>
                <a:stretch>
                  <a:fillRect l="-18367" r="-2041" b="-155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D295DA87-2C9F-7466-316F-2E815DBE320D}"/>
                  </a:ext>
                </a:extLst>
              </p:cNvPr>
              <p:cNvSpPr txBox="1"/>
              <p:nvPr/>
            </p:nvSpPr>
            <p:spPr>
              <a:xfrm>
                <a:off x="164578" y="4368496"/>
                <a:ext cx="8934451" cy="2369880"/>
              </a:xfrm>
              <a:prstGeom prst="rect">
                <a:avLst/>
              </a:prstGeom>
              <a:noFill/>
            </p:spPr>
            <p:txBody>
              <a:bodyPr wrap="square" rtlCol="0">
                <a:spAutoFit/>
              </a:bodyPr>
              <a:lstStyle/>
              <a:p>
                <a:r>
                  <a:rPr lang="en-US" altLang="zh-CN" sz="2800" b="1" dirty="0">
                    <a:latin typeface="Candara" panose="020E0502030303020204" pitchFamily="34" charset="0"/>
                  </a:rPr>
                  <a:t>Transverse momentum dependent functions</a:t>
                </a:r>
              </a:p>
              <a:p>
                <a:r>
                  <a:rPr lang="en-US" altLang="zh-CN" sz="2400" dirty="0">
                    <a:latin typeface="Candara" panose="020E0502030303020204" pitchFamily="34" charset="0"/>
                  </a:rPr>
                  <a:t>Small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h𝑇</m:t>
                        </m:r>
                      </m:sub>
                    </m:sSub>
                  </m:oMath>
                </a14:m>
                <a:r>
                  <a:rPr lang="en-US" altLang="zh-CN" sz="2400" dirty="0">
                    <a:latin typeface="Candara" panose="020E0502030303020204" pitchFamily="34" charset="0"/>
                  </a:rPr>
                  <a:t> leads to:</a:t>
                </a:r>
                <a:endParaRPr lang="zh-CN" altLang="en-US" sz="2400" dirty="0"/>
              </a:p>
              <a:p>
                <a:pPr marL="800100" lvl="1" indent="-342900">
                  <a:buFont typeface="Arial" panose="020B0604020202020204" pitchFamily="34" charset="0"/>
                  <a:buChar char="•"/>
                </a:pPr>
                <a:r>
                  <a:rPr lang="en-US" altLang="zh-CN" sz="2400" dirty="0">
                    <a:latin typeface="Candara" panose="020E0502030303020204" pitchFamily="34" charset="0"/>
                  </a:rPr>
                  <a:t>New TMD functions</a:t>
                </a:r>
              </a:p>
              <a:p>
                <a:pPr marL="800100" lvl="1" indent="-342900">
                  <a:buFont typeface="Arial" panose="020B0604020202020204" pitchFamily="34" charset="0"/>
                  <a:buChar char="•"/>
                </a:pPr>
                <a:r>
                  <a:rPr lang="en-US" altLang="zh-CN" sz="2400" dirty="0"/>
                  <a:t>3</a:t>
                </a:r>
                <a:r>
                  <a:rPr lang="en-US" altLang="zh-CN" sz="2400" dirty="0">
                    <a:latin typeface="Candara" panose="020E0502030303020204" pitchFamily="34" charset="0"/>
                  </a:rPr>
                  <a:t>D imaging</a:t>
                </a:r>
              </a:p>
              <a:p>
                <a:pPr marL="800100" lvl="1" indent="-342900">
                  <a:buFont typeface="Arial" panose="020B0604020202020204" pitchFamily="34" charset="0"/>
                  <a:buChar char="•"/>
                </a:pP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zh-CN" altLang="en-US" sz="2400" i="1">
                            <a:solidFill>
                              <a:schemeClr val="tx1"/>
                            </a:solidFill>
                            <a:latin typeface="Cambria Math" panose="02040503050406030204" pitchFamily="18" charset="0"/>
                          </a:rPr>
                          <m:t>𝜙</m:t>
                        </m:r>
                      </m:e>
                      <m:sub>
                        <m:r>
                          <a:rPr lang="en-US" altLang="zh-CN" sz="2400" i="1">
                            <a:solidFill>
                              <a:schemeClr val="tx1"/>
                            </a:solidFill>
                            <a:latin typeface="Cambria Math" panose="02040503050406030204" pitchFamily="18" charset="0"/>
                          </a:rPr>
                          <m:t>h</m:t>
                        </m:r>
                      </m:sub>
                    </m:sSub>
                  </m:oMath>
                </a14:m>
                <a:r>
                  <a:rPr lang="zh-CN" altLang="en-US" sz="2400" dirty="0">
                    <a:solidFill>
                      <a:srgbClr val="FF0000"/>
                    </a:solidFill>
                  </a:rPr>
                  <a:t> </a:t>
                </a:r>
                <a:r>
                  <a:rPr lang="en-US" altLang="zh-CN" sz="2400" dirty="0">
                    <a:latin typeface="Candara" panose="020E0502030303020204" pitchFamily="34" charset="0"/>
                  </a:rPr>
                  <a:t>dependence from spin structure</a:t>
                </a:r>
                <a:endParaRPr lang="zh-CN" altLang="en-US" sz="2400" dirty="0"/>
              </a:p>
              <a:p>
                <a:pPr marL="800100" lvl="1" indent="-342900">
                  <a:buFont typeface="Arial" panose="020B0604020202020204" pitchFamily="34" charset="0"/>
                  <a:buChar char="•"/>
                </a:pPr>
                <a:endParaRPr lang="en-US" altLang="zh-CN" sz="2400" dirty="0">
                  <a:latin typeface="Candara" panose="020E0502030303020204" pitchFamily="34" charset="0"/>
                </a:endParaRPr>
              </a:p>
            </p:txBody>
          </p:sp>
        </mc:Choice>
        <mc:Fallback>
          <p:sp>
            <p:nvSpPr>
              <p:cNvPr id="20" name="文本框 19">
                <a:extLst>
                  <a:ext uri="{FF2B5EF4-FFF2-40B4-BE49-F238E27FC236}">
                    <a16:creationId xmlns:a16="http://schemas.microsoft.com/office/drawing/2014/main" id="{D295DA87-2C9F-7466-316F-2E815DBE320D}"/>
                  </a:ext>
                </a:extLst>
              </p:cNvPr>
              <p:cNvSpPr txBox="1">
                <a:spLocks noRot="1" noChangeAspect="1" noMove="1" noResize="1" noEditPoints="1" noAdjustHandles="1" noChangeArrowheads="1" noChangeShapeType="1" noTextEdit="1"/>
              </p:cNvSpPr>
              <p:nvPr/>
            </p:nvSpPr>
            <p:spPr>
              <a:xfrm>
                <a:off x="164578" y="4368496"/>
                <a:ext cx="8934451" cy="2369880"/>
              </a:xfrm>
              <a:prstGeom prst="rect">
                <a:avLst/>
              </a:prstGeom>
              <a:blipFill>
                <a:blip r:embed="rId8"/>
                <a:stretch>
                  <a:fillRect l="-1432" t="-25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6971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DBA9FF7-B50A-45CD-904A-D178FEF2423C}"/>
              </a:ext>
            </a:extLst>
          </p:cNvPr>
          <p:cNvPicPr>
            <a:picLocks noChangeAspect="1"/>
          </p:cNvPicPr>
          <p:nvPr/>
        </p:nvPicPr>
        <p:blipFill rotWithShape="1">
          <a:blip r:embed="rId3">
            <a:extLst>
              <a:ext uri="{28A0092B-C50C-407E-A947-70E740481C1C}">
                <a14:useLocalDpi xmlns:a14="http://schemas.microsoft.com/office/drawing/2010/main" val="0"/>
              </a:ext>
            </a:extLst>
          </a:blip>
          <a:srcRect t="571" b="571"/>
          <a:stretch/>
        </p:blipFill>
        <p:spPr>
          <a:xfrm>
            <a:off x="7461137" y="1582299"/>
            <a:ext cx="4653552" cy="2722418"/>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mn-ea"/>
                <a:ea typeface="+mn-ea"/>
              </a:rPr>
              <a:t>3</a:t>
            </a:r>
            <a:r>
              <a:rPr lang="en-US" altLang="zh-CN" b="1" dirty="0">
                <a:latin typeface="Candara" panose="020E0502030303020204" pitchFamily="34" charset="0"/>
              </a:rPr>
              <a:t>D Imaging: TMDs</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10F7B89D-B78A-4AB7-B50C-59383A08DB24}"/>
              </a:ext>
            </a:extLst>
          </p:cNvPr>
          <p:cNvSpPr txBox="1"/>
          <p:nvPr/>
        </p:nvSpPr>
        <p:spPr>
          <a:xfrm>
            <a:off x="9369083" y="1016000"/>
            <a:ext cx="1984717" cy="369332"/>
          </a:xfrm>
          <a:prstGeom prst="rect">
            <a:avLst/>
          </a:prstGeom>
          <a:noFill/>
        </p:spPr>
        <p:txBody>
          <a:bodyPr wrap="square" rtlCol="0">
            <a:spAutoFit/>
          </a:bodyPr>
          <a:lstStyle/>
          <a:p>
            <a:r>
              <a:rPr lang="en-US" altLang="zh-CN" dirty="0"/>
              <a:t>John Collins, 1993</a:t>
            </a:r>
            <a:endParaRPr lang="zh-CN" altLang="en-US" dirty="0"/>
          </a:p>
        </p:txBody>
      </p:sp>
      <p:sp>
        <p:nvSpPr>
          <p:cNvPr id="10" name="文本框 9">
            <a:extLst>
              <a:ext uri="{FF2B5EF4-FFF2-40B4-BE49-F238E27FC236}">
                <a16:creationId xmlns:a16="http://schemas.microsoft.com/office/drawing/2014/main" id="{8DE2E20E-681A-4179-869C-B579CD46A22F}"/>
              </a:ext>
            </a:extLst>
          </p:cNvPr>
          <p:cNvSpPr txBox="1"/>
          <p:nvPr/>
        </p:nvSpPr>
        <p:spPr>
          <a:xfrm>
            <a:off x="1217579" y="2137840"/>
            <a:ext cx="6175441" cy="1631216"/>
          </a:xfrm>
          <a:prstGeom prst="rect">
            <a:avLst/>
          </a:prstGeom>
          <a:noFill/>
        </p:spPr>
        <p:txBody>
          <a:bodyPr wrap="square" rtlCol="0">
            <a:spAutoFit/>
          </a:bodyPr>
          <a:lstStyle/>
          <a:p>
            <a:pPr marL="0" indent="0" algn="ctr">
              <a:buNone/>
            </a:pPr>
            <a:r>
              <a:rPr lang="en-US" altLang="zh-CN" sz="4000" b="1" dirty="0">
                <a:solidFill>
                  <a:srgbClr val="7030A0"/>
                </a:solidFill>
                <a:latin typeface="Candara" panose="020E0502030303020204" pitchFamily="34" charset="0"/>
              </a:rPr>
              <a:t>Extraction Problem:</a:t>
            </a:r>
          </a:p>
          <a:p>
            <a:pPr marL="0" indent="0" algn="ctr">
              <a:buNone/>
            </a:pPr>
            <a:r>
              <a:rPr lang="en-US" altLang="zh-CN" sz="3600" b="1" dirty="0">
                <a:latin typeface="Candara" panose="020E0502030303020204" pitchFamily="34" charset="0"/>
              </a:rPr>
              <a:t>Entanglement with TMD PDF.</a:t>
            </a:r>
            <a:endParaRPr lang="zh-CN" altLang="en-US" sz="3600" b="1" dirty="0">
              <a:latin typeface="Candara" panose="020E0502030303020204" pitchFamily="34" charset="0"/>
            </a:endParaRPr>
          </a:p>
          <a:p>
            <a:pPr algn="ctr"/>
            <a:endParaRPr lang="zh-CN" altLang="en-US" sz="2400" dirty="0"/>
          </a:p>
        </p:txBody>
      </p:sp>
      <p:grpSp>
        <p:nvGrpSpPr>
          <p:cNvPr id="7" name="组合 6">
            <a:extLst>
              <a:ext uri="{FF2B5EF4-FFF2-40B4-BE49-F238E27FC236}">
                <a16:creationId xmlns:a16="http://schemas.microsoft.com/office/drawing/2014/main" id="{3DA77070-BE30-8DBD-87DF-A0B3A3AD2971}"/>
              </a:ext>
            </a:extLst>
          </p:cNvPr>
          <p:cNvGrpSpPr/>
          <p:nvPr/>
        </p:nvGrpSpPr>
        <p:grpSpPr>
          <a:xfrm>
            <a:off x="208229" y="4552343"/>
            <a:ext cx="11688023" cy="1439895"/>
            <a:chOff x="838200" y="2372987"/>
            <a:chExt cx="9519812" cy="1202216"/>
          </a:xfrm>
        </p:grpSpPr>
        <p:pic>
          <p:nvPicPr>
            <p:cNvPr id="6" name="图片 5">
              <a:extLst>
                <a:ext uri="{FF2B5EF4-FFF2-40B4-BE49-F238E27FC236}">
                  <a16:creationId xmlns:a16="http://schemas.microsoft.com/office/drawing/2014/main" id="{F83D6B47-35D0-4498-B629-CDF5A9DCA272}"/>
                </a:ext>
              </a:extLst>
            </p:cNvPr>
            <p:cNvPicPr>
              <a:picLocks noChangeAspect="1"/>
            </p:cNvPicPr>
            <p:nvPr/>
          </p:nvPicPr>
          <p:blipFill>
            <a:blip r:embed="rId4"/>
            <a:stretch>
              <a:fillRect/>
            </a:stretch>
          </p:blipFill>
          <p:spPr>
            <a:xfrm>
              <a:off x="838200" y="2372987"/>
              <a:ext cx="9519812" cy="1202216"/>
            </a:xfrm>
            <a:prstGeom prst="rect">
              <a:avLst/>
            </a:prstGeom>
          </p:spPr>
        </p:pic>
        <p:sp>
          <p:nvSpPr>
            <p:cNvPr id="8" name="矩形: 圆角 7">
              <a:extLst>
                <a:ext uri="{FF2B5EF4-FFF2-40B4-BE49-F238E27FC236}">
                  <a16:creationId xmlns:a16="http://schemas.microsoft.com/office/drawing/2014/main" id="{FEF8E8D4-2542-4259-9FE8-136D11B7B3F8}"/>
                </a:ext>
              </a:extLst>
            </p:cNvPr>
            <p:cNvSpPr/>
            <p:nvPr/>
          </p:nvSpPr>
          <p:spPr>
            <a:xfrm>
              <a:off x="4313382" y="2444990"/>
              <a:ext cx="1699491" cy="63995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23CE5DB2-2A05-481B-A4A1-1860FBE7DFB5}"/>
                </a:ext>
              </a:extLst>
            </p:cNvPr>
            <p:cNvSpPr/>
            <p:nvPr/>
          </p:nvSpPr>
          <p:spPr>
            <a:xfrm>
              <a:off x="8916507" y="2444989"/>
              <a:ext cx="1354329" cy="639955"/>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C0EBE7F-2205-45EB-AE77-7EDDAAA334A0}"/>
                </a:ext>
              </a:extLst>
            </p:cNvPr>
            <p:cNvSpPr/>
            <p:nvPr/>
          </p:nvSpPr>
          <p:spPr>
            <a:xfrm>
              <a:off x="6031346" y="2444988"/>
              <a:ext cx="1298874" cy="639955"/>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4</a:t>
            </a:fld>
            <a:endParaRPr lang="zh-CN" altLang="en-US"/>
          </a:p>
        </p:txBody>
      </p:sp>
    </p:spTree>
    <p:extLst>
      <p:ext uri="{BB962C8B-B14F-4D97-AF65-F5344CB8AC3E}">
        <p14:creationId xmlns:p14="http://schemas.microsoft.com/office/powerpoint/2010/main" val="109018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349E6DC-C063-4405-AF20-A007F5A20F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9557" y="2013840"/>
            <a:ext cx="2915005" cy="2655209"/>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sz="4000" b="1" dirty="0">
                <a:latin typeface="Candara" panose="020E0502030303020204" pitchFamily="34" charset="0"/>
              </a:rPr>
              <a:t>New Opportunities: The Energy-Energy Correlator</a:t>
            </a:r>
            <a:endParaRPr lang="zh-CN" altLang="en-US" sz="4000"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内容占位符 11">
            <a:extLst>
              <a:ext uri="{FF2B5EF4-FFF2-40B4-BE49-F238E27FC236}">
                <a16:creationId xmlns:a16="http://schemas.microsoft.com/office/drawing/2014/main" id="{5B6A9269-C38A-4227-94D0-92D8CFF094BF}"/>
              </a:ext>
            </a:extLst>
          </p:cNvPr>
          <p:cNvSpPr>
            <a:spLocks noGrp="1"/>
          </p:cNvSpPr>
          <p:nvPr>
            <p:ph idx="1"/>
          </p:nvPr>
        </p:nvSpPr>
        <p:spPr>
          <a:xfrm>
            <a:off x="406400" y="1510298"/>
            <a:ext cx="10947400" cy="5007233"/>
          </a:xfrm>
        </p:spPr>
        <p:txBody>
          <a:bodyPr>
            <a:normAutofit lnSpcReduction="10000"/>
          </a:bodyPr>
          <a:lstStyle/>
          <a:p>
            <a:pPr marL="0" indent="0">
              <a:spcBef>
                <a:spcPts val="1200"/>
              </a:spcBef>
              <a:buNone/>
            </a:pPr>
            <a:r>
              <a:rPr lang="en-US" altLang="zh-CN" b="1" dirty="0">
                <a:latin typeface="Candara" panose="020E0502030303020204" pitchFamily="34" charset="0"/>
              </a:rPr>
              <a:t>Definition of Energy-Energy Correlator(EEC)</a:t>
            </a:r>
          </a:p>
          <a:p>
            <a:pPr marL="457200" lvl="1" indent="0">
              <a:spcBef>
                <a:spcPts val="1200"/>
              </a:spcBef>
              <a:buNone/>
            </a:pPr>
            <a:r>
              <a:rPr lang="en-US" altLang="zh-CN" dirty="0">
                <a:latin typeface="Candara" panose="020E0502030303020204" pitchFamily="34" charset="0"/>
              </a:rPr>
              <a:t>Probe two energy flux coincidently</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Widely used for probing microscopic details</a:t>
            </a:r>
          </a:p>
          <a:p>
            <a:pPr marL="914400" lvl="1" indent="-457200">
              <a:lnSpc>
                <a:spcPct val="100000"/>
              </a:lnSpc>
              <a:buFont typeface="+mj-lt"/>
              <a:buAutoNum type="arabicPeriod"/>
            </a:pPr>
            <a:r>
              <a:rPr lang="en-US" altLang="zh-CN" sz="2000" b="1" dirty="0">
                <a:latin typeface="+mn-ea"/>
              </a:rPr>
              <a:t>Strong Coupling Constant</a:t>
            </a:r>
          </a:p>
          <a:p>
            <a:pPr marL="457200" lvl="1" indent="0">
              <a:lnSpc>
                <a:spcPct val="100000"/>
              </a:lnSpc>
              <a:buNone/>
            </a:pPr>
            <a:r>
              <a:rPr lang="en-US" altLang="zh-CN" sz="2000" b="1" dirty="0">
                <a:latin typeface="Candara" panose="020E0502030303020204" pitchFamily="34" charset="0"/>
              </a:rPr>
              <a:t>	</a:t>
            </a:r>
            <a:r>
              <a:rPr lang="en-US" altLang="zh-CN" sz="2000" dirty="0">
                <a:latin typeface="+mn-ea"/>
              </a:rPr>
              <a:t>The CMS Collaboration, </a:t>
            </a:r>
            <a:r>
              <a:rPr lang="en-US" altLang="zh-CN" sz="2000" dirty="0">
                <a:latin typeface="+mn-ea"/>
                <a:hlinkClick r:id="rId4"/>
              </a:rPr>
              <a:t>2402.13846</a:t>
            </a:r>
            <a:r>
              <a:rPr lang="en-US" altLang="zh-CN" sz="2000" dirty="0">
                <a:latin typeface="+mn-ea"/>
              </a:rPr>
              <a:t> …</a:t>
            </a:r>
          </a:p>
          <a:p>
            <a:pPr marL="914400" lvl="1" indent="-457200">
              <a:lnSpc>
                <a:spcPct val="100000"/>
              </a:lnSpc>
              <a:buFont typeface="+mj-lt"/>
              <a:buAutoNum type="arabicPeriod" startAt="2"/>
            </a:pPr>
            <a:r>
              <a:rPr lang="en-US" altLang="zh-CN" sz="2000" b="1" dirty="0">
                <a:latin typeface="+mn-ea"/>
              </a:rPr>
              <a:t>Nucleon Structure</a:t>
            </a:r>
          </a:p>
          <a:p>
            <a:pPr marL="457200" lvl="1" indent="0">
              <a:lnSpc>
                <a:spcPct val="100000"/>
              </a:lnSpc>
              <a:buNone/>
            </a:pPr>
            <a:r>
              <a:rPr lang="en-US" altLang="zh-CN" sz="1800" dirty="0"/>
              <a:t>	</a:t>
            </a:r>
            <a:r>
              <a:rPr lang="en-US" altLang="zh-CN" sz="1800" b="1" dirty="0">
                <a:solidFill>
                  <a:srgbClr val="FF0000"/>
                </a:solidFill>
              </a:rPr>
              <a:t>X.H. Liu, </a:t>
            </a:r>
            <a:r>
              <a:rPr lang="en-US" altLang="zh-CN" sz="1800" b="1" dirty="0">
                <a:solidFill>
                  <a:srgbClr val="FF0000"/>
                </a:solidFill>
                <a:latin typeface="+mn-ea"/>
              </a:rPr>
              <a:t>H.X. Zhu</a:t>
            </a:r>
            <a:r>
              <a:rPr lang="en-US" altLang="zh-CN" sz="1800" dirty="0"/>
              <a:t>, </a:t>
            </a:r>
            <a:r>
              <a:rPr lang="en-US" altLang="zh-CN" sz="1800" dirty="0">
                <a:hlinkClick r:id="rId5"/>
              </a:rPr>
              <a:t>2209.02080</a:t>
            </a:r>
            <a:r>
              <a:rPr lang="en-US" altLang="zh-CN" sz="1800" dirty="0"/>
              <a:t> …</a:t>
            </a:r>
          </a:p>
          <a:p>
            <a:pPr marL="914400" lvl="1" indent="-457200">
              <a:lnSpc>
                <a:spcPct val="100000"/>
              </a:lnSpc>
              <a:buFont typeface="+mj-lt"/>
              <a:buAutoNum type="arabicPeriod" startAt="3"/>
            </a:pPr>
            <a:r>
              <a:rPr lang="en-US" altLang="zh-CN" sz="2000" b="1" dirty="0">
                <a:latin typeface="+mn-ea"/>
              </a:rPr>
              <a:t>Many Other Applications</a:t>
            </a:r>
          </a:p>
          <a:p>
            <a:pPr marL="914400" lvl="2" indent="0">
              <a:buNone/>
            </a:pPr>
            <a:r>
              <a:rPr lang="en-US" altLang="zh-CN" sz="2400" b="1" dirty="0">
                <a:latin typeface="+mn-ea"/>
              </a:rPr>
              <a:t>…</a:t>
            </a:r>
          </a:p>
          <a:p>
            <a:pPr marL="914400" lvl="2" indent="0">
              <a:buNone/>
            </a:pPr>
            <a:endParaRPr lang="en-US" altLang="zh-CN" b="1" dirty="0">
              <a:latin typeface="Candara" panose="020E0502030303020204" pitchFamily="34" charset="0"/>
            </a:endParaRPr>
          </a:p>
        </p:txBody>
      </p:sp>
      <p:sp>
        <p:nvSpPr>
          <p:cNvPr id="15" name="文本框 14">
            <a:extLst>
              <a:ext uri="{FF2B5EF4-FFF2-40B4-BE49-F238E27FC236}">
                <a16:creationId xmlns:a16="http://schemas.microsoft.com/office/drawing/2014/main" id="{17BBE847-DEA1-4B49-BDA8-E9931EF2940B}"/>
              </a:ext>
            </a:extLst>
          </p:cNvPr>
          <p:cNvSpPr txBox="1"/>
          <p:nvPr/>
        </p:nvSpPr>
        <p:spPr>
          <a:xfrm>
            <a:off x="8340432" y="1016000"/>
            <a:ext cx="3770088" cy="369332"/>
          </a:xfrm>
          <a:prstGeom prst="rect">
            <a:avLst/>
          </a:prstGeom>
          <a:noFill/>
        </p:spPr>
        <p:txBody>
          <a:bodyPr wrap="square" rtlCol="0">
            <a:spAutoFit/>
          </a:bodyPr>
          <a:lstStyle/>
          <a:p>
            <a:pPr marL="0" indent="0">
              <a:buNone/>
            </a:pPr>
            <a:r>
              <a:rPr lang="en-US" altLang="zh-CN" sz="1800" dirty="0"/>
              <a:t>Basham, Brown, Ellis and Love, 1978</a:t>
            </a:r>
            <a:endParaRPr lang="en-US" altLang="zh-CN" sz="2800" dirty="0"/>
          </a:p>
        </p:txBody>
      </p:sp>
      <p:sp>
        <p:nvSpPr>
          <p:cNvPr id="23" name="灯片编号占位符 22">
            <a:extLst>
              <a:ext uri="{FF2B5EF4-FFF2-40B4-BE49-F238E27FC236}">
                <a16:creationId xmlns:a16="http://schemas.microsoft.com/office/drawing/2014/main" id="{CDEBE59B-5CDE-44BC-8B77-741C1780AA0D}"/>
              </a:ext>
            </a:extLst>
          </p:cNvPr>
          <p:cNvSpPr>
            <a:spLocks noGrp="1"/>
          </p:cNvSpPr>
          <p:nvPr>
            <p:ph type="sldNum" sz="quarter" idx="12"/>
          </p:nvPr>
        </p:nvSpPr>
        <p:spPr/>
        <p:txBody>
          <a:bodyPr/>
          <a:lstStyle/>
          <a:p>
            <a:fld id="{611A2AF2-B2C0-4776-99D4-DE05D29D53A8}" type="slidenum">
              <a:rPr lang="zh-CN" altLang="en-US" smtClean="0"/>
              <a:t>5</a:t>
            </a:fld>
            <a:endParaRPr lang="zh-CN" altLang="en-US"/>
          </a:p>
        </p:txBody>
      </p:sp>
      <p:pic>
        <p:nvPicPr>
          <p:cNvPr id="3" name="图片 2">
            <a:extLst>
              <a:ext uri="{FF2B5EF4-FFF2-40B4-BE49-F238E27FC236}">
                <a16:creationId xmlns:a16="http://schemas.microsoft.com/office/drawing/2014/main" id="{953F6420-C55C-C3AD-7E9A-ED6819FA39F9}"/>
              </a:ext>
            </a:extLst>
          </p:cNvPr>
          <p:cNvPicPr>
            <a:picLocks noChangeAspect="1"/>
          </p:cNvPicPr>
          <p:nvPr/>
        </p:nvPicPr>
        <p:blipFill>
          <a:blip r:embed="rId6"/>
          <a:stretch>
            <a:fillRect/>
          </a:stretch>
        </p:blipFill>
        <p:spPr>
          <a:xfrm>
            <a:off x="951529" y="2671786"/>
            <a:ext cx="5749468" cy="757214"/>
          </a:xfrm>
          <a:prstGeom prst="rect">
            <a:avLst/>
          </a:prstGeom>
        </p:spPr>
      </p:pic>
    </p:spTree>
    <p:extLst>
      <p:ext uri="{BB962C8B-B14F-4D97-AF65-F5344CB8AC3E}">
        <p14:creationId xmlns:p14="http://schemas.microsoft.com/office/powerpoint/2010/main" val="418562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Observable Definition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6</a:t>
            </a:fld>
            <a:endParaRPr lang="zh-CN" altLang="en-US"/>
          </a:p>
        </p:txBody>
      </p:sp>
      <p:sp>
        <p:nvSpPr>
          <p:cNvPr id="22" name="内容占位符 11">
            <a:extLst>
              <a:ext uri="{FF2B5EF4-FFF2-40B4-BE49-F238E27FC236}">
                <a16:creationId xmlns:a16="http://schemas.microsoft.com/office/drawing/2014/main" id="{3889233B-F974-A501-2957-A7A30A809857}"/>
              </a:ext>
            </a:extLst>
          </p:cNvPr>
          <p:cNvSpPr txBox="1">
            <a:spLocks/>
          </p:cNvSpPr>
          <p:nvPr/>
        </p:nvSpPr>
        <p:spPr>
          <a:xfrm>
            <a:off x="481197" y="1291702"/>
            <a:ext cx="10947400" cy="4495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atin typeface="Candara" panose="020E0502030303020204" pitchFamily="34" charset="0"/>
              </a:rPr>
              <a:t>Observe final state hadron, with energy flux around it</a:t>
            </a:r>
          </a:p>
          <a:p>
            <a:pPr marL="0" indent="0">
              <a:buFont typeface="Arial" panose="020B0604020202020204" pitchFamily="34" charset="0"/>
              <a:buNone/>
            </a:pPr>
            <a:endParaRPr lang="en-US" altLang="zh-CN" b="1" dirty="0">
              <a:latin typeface="Candara" panose="020E0502030303020204" pitchFamily="34" charset="0"/>
            </a:endParaRPr>
          </a:p>
          <a:p>
            <a:pPr marL="0" indent="0">
              <a:buFont typeface="Arial" panose="020B0604020202020204" pitchFamily="34" charset="0"/>
              <a:buNone/>
            </a:pPr>
            <a:endParaRPr lang="en-US" altLang="zh-CN" b="1" dirty="0">
              <a:latin typeface="Candara" panose="020E0502030303020204" pitchFamily="34" charset="0"/>
            </a:endParaRPr>
          </a:p>
          <a:p>
            <a:pPr marL="0" indent="0">
              <a:buFont typeface="Arial" panose="020B0604020202020204" pitchFamily="34" charset="0"/>
              <a:buNone/>
            </a:pPr>
            <a:endParaRPr lang="zh-CN" altLang="en-US" b="1" dirty="0">
              <a:latin typeface="Candara" panose="020E0502030303020204" pitchFamily="34" charset="0"/>
            </a:endParaRPr>
          </a:p>
        </p:txBody>
      </p:sp>
      <p:grpSp>
        <p:nvGrpSpPr>
          <p:cNvPr id="15" name="组合 14">
            <a:extLst>
              <a:ext uri="{FF2B5EF4-FFF2-40B4-BE49-F238E27FC236}">
                <a16:creationId xmlns:a16="http://schemas.microsoft.com/office/drawing/2014/main" id="{6B6B395C-B2A0-1F06-A67D-BA499AFA885E}"/>
              </a:ext>
            </a:extLst>
          </p:cNvPr>
          <p:cNvGrpSpPr/>
          <p:nvPr/>
        </p:nvGrpSpPr>
        <p:grpSpPr>
          <a:xfrm>
            <a:off x="37937" y="1912509"/>
            <a:ext cx="11945833" cy="3874407"/>
            <a:chOff x="37937" y="2440519"/>
            <a:chExt cx="11945833" cy="3874407"/>
          </a:xfrm>
        </p:grpSpPr>
        <p:pic>
          <p:nvPicPr>
            <p:cNvPr id="14" name="图片 13">
              <a:extLst>
                <a:ext uri="{FF2B5EF4-FFF2-40B4-BE49-F238E27FC236}">
                  <a16:creationId xmlns:a16="http://schemas.microsoft.com/office/drawing/2014/main" id="{5F4CE2C6-4783-4CB7-A7E3-435CE3A5FA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19048" y="2440519"/>
              <a:ext cx="5708526" cy="3874407"/>
            </a:xfrm>
            <a:prstGeom prst="rect">
              <a:avLst/>
            </a:prstGeom>
          </p:spPr>
        </p:pic>
        <p:pic>
          <p:nvPicPr>
            <p:cNvPr id="35" name="图片 34">
              <a:extLst>
                <a:ext uri="{FF2B5EF4-FFF2-40B4-BE49-F238E27FC236}">
                  <a16:creationId xmlns:a16="http://schemas.microsoft.com/office/drawing/2014/main" id="{F0A24F6F-E263-3F7F-8493-E6B6714A008D}"/>
                </a:ext>
              </a:extLst>
            </p:cNvPr>
            <p:cNvPicPr>
              <a:picLocks noChangeAspect="1"/>
            </p:cNvPicPr>
            <p:nvPr/>
          </p:nvPicPr>
          <p:blipFill>
            <a:blip r:embed="rId4"/>
            <a:stretch>
              <a:fillRect/>
            </a:stretch>
          </p:blipFill>
          <p:spPr>
            <a:xfrm>
              <a:off x="37937" y="3080657"/>
              <a:ext cx="3641433" cy="2344154"/>
            </a:xfrm>
            <a:prstGeom prst="rect">
              <a:avLst/>
            </a:prstGeom>
          </p:spPr>
        </p:pic>
        <p:cxnSp>
          <p:nvCxnSpPr>
            <p:cNvPr id="36" name="直接箭头连接符 35">
              <a:extLst>
                <a:ext uri="{FF2B5EF4-FFF2-40B4-BE49-F238E27FC236}">
                  <a16:creationId xmlns:a16="http://schemas.microsoft.com/office/drawing/2014/main" id="{C7C51B69-3932-62E2-5C6A-CD380E0B0970}"/>
                </a:ext>
              </a:extLst>
            </p:cNvPr>
            <p:cNvCxnSpPr>
              <a:cxnSpLocks/>
            </p:cNvCxnSpPr>
            <p:nvPr/>
          </p:nvCxnSpPr>
          <p:spPr>
            <a:xfrm>
              <a:off x="9500240" y="4047738"/>
              <a:ext cx="248353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8BDD6C0C-A131-E098-25B1-B327CE9DDCAD}"/>
                </a:ext>
              </a:extLst>
            </p:cNvPr>
            <p:cNvCxnSpPr>
              <a:cxnSpLocks/>
            </p:cNvCxnSpPr>
            <p:nvPr/>
          </p:nvCxnSpPr>
          <p:spPr>
            <a:xfrm>
              <a:off x="10709348" y="2859881"/>
              <a:ext cx="0" cy="237862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68B1C71D-FA7D-107C-DF39-E65622C22FDB}"/>
                    </a:ext>
                  </a:extLst>
                </p:cNvPr>
                <p:cNvSpPr txBox="1"/>
                <p:nvPr/>
              </p:nvSpPr>
              <p:spPr>
                <a:xfrm>
                  <a:off x="11428597" y="3975734"/>
                  <a:ext cx="55517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C000"/>
                            </a:solidFill>
                            <a:latin typeface="Cambria Math" panose="02040503050406030204" pitchFamily="18" charset="0"/>
                          </a:rPr>
                          <m:t>𝒙</m:t>
                        </m:r>
                      </m:oMath>
                    </m:oMathPara>
                  </a14:m>
                  <a:endParaRPr lang="zh-CN" altLang="en-US" sz="2400" b="1" dirty="0">
                    <a:solidFill>
                      <a:srgbClr val="FFC000"/>
                    </a:solidFill>
                  </a:endParaRPr>
                </a:p>
              </p:txBody>
            </p:sp>
          </mc:Choice>
          <mc:Fallback xmlns="">
            <p:sp>
              <p:nvSpPr>
                <p:cNvPr id="41" name="文本框 40">
                  <a:extLst>
                    <a:ext uri="{FF2B5EF4-FFF2-40B4-BE49-F238E27FC236}">
                      <a16:creationId xmlns:a16="http://schemas.microsoft.com/office/drawing/2014/main" id="{68B1C71D-FA7D-107C-DF39-E65622C22FDB}"/>
                    </a:ext>
                  </a:extLst>
                </p:cNvPr>
                <p:cNvSpPr txBox="1">
                  <a:spLocks noRot="1" noChangeAspect="1" noMove="1" noResize="1" noEditPoints="1" noAdjustHandles="1" noChangeArrowheads="1" noChangeShapeType="1" noTextEdit="1"/>
                </p:cNvSpPr>
                <p:nvPr/>
              </p:nvSpPr>
              <p:spPr>
                <a:xfrm>
                  <a:off x="11428597" y="3975734"/>
                  <a:ext cx="555173"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D779F29E-B344-9674-F9F9-B75E57B5C2BF}"/>
                    </a:ext>
                  </a:extLst>
                </p:cNvPr>
                <p:cNvSpPr txBox="1"/>
                <p:nvPr/>
              </p:nvSpPr>
              <p:spPr>
                <a:xfrm>
                  <a:off x="10154175" y="4914018"/>
                  <a:ext cx="55517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a:solidFill>
                              <a:srgbClr val="FFC000"/>
                            </a:solidFill>
                            <a:latin typeface="Cambria Math" panose="02040503050406030204" pitchFamily="18" charset="0"/>
                          </a:rPr>
                          <m:t>𝒚</m:t>
                        </m:r>
                      </m:oMath>
                    </m:oMathPara>
                  </a14:m>
                  <a:endParaRPr lang="zh-CN" altLang="en-US" sz="2400" b="1" dirty="0">
                    <a:solidFill>
                      <a:srgbClr val="FFC000"/>
                    </a:solidFill>
                  </a:endParaRPr>
                </a:p>
              </p:txBody>
            </p:sp>
          </mc:Choice>
          <mc:Fallback xmlns="">
            <p:sp>
              <p:nvSpPr>
                <p:cNvPr id="42" name="文本框 41">
                  <a:extLst>
                    <a:ext uri="{FF2B5EF4-FFF2-40B4-BE49-F238E27FC236}">
                      <a16:creationId xmlns:a16="http://schemas.microsoft.com/office/drawing/2014/main" id="{D779F29E-B344-9674-F9F9-B75E57B5C2BF}"/>
                    </a:ext>
                  </a:extLst>
                </p:cNvPr>
                <p:cNvSpPr txBox="1">
                  <a:spLocks noRot="1" noChangeAspect="1" noMove="1" noResize="1" noEditPoints="1" noAdjustHandles="1" noChangeArrowheads="1" noChangeShapeType="1" noTextEdit="1"/>
                </p:cNvSpPr>
                <p:nvPr/>
              </p:nvSpPr>
              <p:spPr>
                <a:xfrm>
                  <a:off x="10154175" y="4914018"/>
                  <a:ext cx="555173" cy="369332"/>
                </a:xfrm>
                <a:prstGeom prst="rect">
                  <a:avLst/>
                </a:prstGeom>
                <a:blipFill>
                  <a:blip r:embed="rId6"/>
                  <a:stretch>
                    <a:fillRect b="-26230"/>
                  </a:stretch>
                </a:blipFill>
              </p:spPr>
              <p:txBody>
                <a:bodyPr/>
                <a:lstStyle/>
                <a:p>
                  <a:r>
                    <a:rPr lang="zh-CN" altLang="en-US">
                      <a:noFill/>
                    </a:rPr>
                    <a:t> </a:t>
                  </a:r>
                </a:p>
              </p:txBody>
            </p:sp>
          </mc:Fallback>
        </mc:AlternateContent>
        <p:sp>
          <p:nvSpPr>
            <p:cNvPr id="9" name="椭圆 8">
              <a:extLst>
                <a:ext uri="{FF2B5EF4-FFF2-40B4-BE49-F238E27FC236}">
                  <a16:creationId xmlns:a16="http://schemas.microsoft.com/office/drawing/2014/main" id="{2A86D462-6AEF-B6C1-FA3B-D4F595A35053}"/>
                </a:ext>
              </a:extLst>
            </p:cNvPr>
            <p:cNvSpPr/>
            <p:nvPr/>
          </p:nvSpPr>
          <p:spPr>
            <a:xfrm>
              <a:off x="11068578" y="4480499"/>
              <a:ext cx="252000" cy="252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F92D60E1-231F-03F1-542D-F8C0C37880A8}"/>
                </a:ext>
              </a:extLst>
            </p:cNvPr>
            <p:cNvSpPr/>
            <p:nvPr/>
          </p:nvSpPr>
          <p:spPr>
            <a:xfrm>
              <a:off x="9797143" y="3222174"/>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6E7A29A4-5EFF-CED4-8F0C-796F0F275DE9}"/>
                </a:ext>
              </a:extLst>
            </p:cNvPr>
            <p:cNvSpPr/>
            <p:nvPr/>
          </p:nvSpPr>
          <p:spPr>
            <a:xfrm>
              <a:off x="10408895" y="3378531"/>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3A62AA75-0AF5-20C1-B38A-9F0C9891042E}"/>
                </a:ext>
              </a:extLst>
            </p:cNvPr>
            <p:cNvSpPr/>
            <p:nvPr/>
          </p:nvSpPr>
          <p:spPr>
            <a:xfrm>
              <a:off x="10350945" y="4318123"/>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7D2EEF2-9DEA-015D-29FB-5DC4A1B2DB9E}"/>
                </a:ext>
              </a:extLst>
            </p:cNvPr>
            <p:cNvSpPr/>
            <p:nvPr/>
          </p:nvSpPr>
          <p:spPr>
            <a:xfrm>
              <a:off x="9940872" y="4977969"/>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CBA34EB5-BEA9-C455-059D-C28583B6692F}"/>
                </a:ext>
              </a:extLst>
            </p:cNvPr>
            <p:cNvSpPr/>
            <p:nvPr/>
          </p:nvSpPr>
          <p:spPr>
            <a:xfrm>
              <a:off x="11074940" y="3267783"/>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CFB18FD-05AC-60C9-8A86-F072E97AD62D}"/>
                </a:ext>
              </a:extLst>
            </p:cNvPr>
            <p:cNvSpPr/>
            <p:nvPr/>
          </p:nvSpPr>
          <p:spPr>
            <a:xfrm>
              <a:off x="11263016" y="3711067"/>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71C4D0CA-F10F-8DF9-D01E-58DC1AA06158}"/>
                </a:ext>
              </a:extLst>
            </p:cNvPr>
            <p:cNvCxnSpPr>
              <a:cxnSpLocks/>
              <a:endCxn id="9" idx="1"/>
            </p:cNvCxnSpPr>
            <p:nvPr/>
          </p:nvCxnSpPr>
          <p:spPr>
            <a:xfrm>
              <a:off x="10709348" y="4047738"/>
              <a:ext cx="396135" cy="46966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弧形 16">
              <a:extLst>
                <a:ext uri="{FF2B5EF4-FFF2-40B4-BE49-F238E27FC236}">
                  <a16:creationId xmlns:a16="http://schemas.microsoft.com/office/drawing/2014/main" id="{FFB54357-5427-9828-9B3B-120DF51CB1BB}"/>
                </a:ext>
              </a:extLst>
            </p:cNvPr>
            <p:cNvSpPr/>
            <p:nvPr/>
          </p:nvSpPr>
          <p:spPr>
            <a:xfrm rot="5400000">
              <a:off x="10341996" y="3641911"/>
              <a:ext cx="734703" cy="807695"/>
            </a:xfrm>
            <a:prstGeom prst="arc">
              <a:avLst>
                <a:gd name="adj1" fmla="val 16200000"/>
                <a:gd name="adj2" fmla="val 19420606"/>
              </a:avLst>
            </a:prstGeom>
            <a:ln w="31750">
              <a:solidFill>
                <a:srgbClr val="6E1187"/>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02C8D67-4D69-4720-F49F-B76C139AEE18}"/>
                    </a:ext>
                  </a:extLst>
                </p:cNvPr>
                <p:cNvSpPr txBox="1"/>
                <p:nvPr/>
              </p:nvSpPr>
              <p:spPr>
                <a:xfrm>
                  <a:off x="11105483" y="4006512"/>
                  <a:ext cx="40158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3200" i="1" smtClean="0">
                            <a:solidFill>
                              <a:srgbClr val="7030A0"/>
                            </a:solidFill>
                            <a:latin typeface="Cambria Math" panose="02040503050406030204" pitchFamily="18" charset="0"/>
                          </a:rPr>
                          <m:t>𝜙</m:t>
                        </m:r>
                      </m:oMath>
                    </m:oMathPara>
                  </a14:m>
                  <a:endParaRPr lang="zh-CN" altLang="en-US" sz="3200" dirty="0">
                    <a:solidFill>
                      <a:srgbClr val="7030A0"/>
                    </a:solidFill>
                  </a:endParaRPr>
                </a:p>
              </p:txBody>
            </p:sp>
          </mc:Choice>
          <mc:Fallback xmlns="">
            <p:sp>
              <p:nvSpPr>
                <p:cNvPr id="19" name="文本框 18">
                  <a:extLst>
                    <a:ext uri="{FF2B5EF4-FFF2-40B4-BE49-F238E27FC236}">
                      <a16:creationId xmlns:a16="http://schemas.microsoft.com/office/drawing/2014/main" id="{602C8D67-4D69-4720-F49F-B76C139AEE18}"/>
                    </a:ext>
                  </a:extLst>
                </p:cNvPr>
                <p:cNvSpPr txBox="1">
                  <a:spLocks noRot="1" noChangeAspect="1" noMove="1" noResize="1" noEditPoints="1" noAdjustHandles="1" noChangeArrowheads="1" noChangeShapeType="1" noTextEdit="1"/>
                </p:cNvSpPr>
                <p:nvPr/>
              </p:nvSpPr>
              <p:spPr>
                <a:xfrm>
                  <a:off x="11105483" y="4006512"/>
                  <a:ext cx="401584" cy="492443"/>
                </a:xfrm>
                <a:prstGeom prst="rect">
                  <a:avLst/>
                </a:prstGeom>
                <a:blipFill>
                  <a:blip r:embed="rId7"/>
                  <a:stretch>
                    <a:fillRect/>
                  </a:stretch>
                </a:blipFill>
              </p:spPr>
              <p:txBody>
                <a:bodyPr/>
                <a:lstStyle/>
                <a:p>
                  <a:r>
                    <a:rPr lang="zh-CN" altLang="en-US">
                      <a:noFill/>
                    </a:rPr>
                    <a:t> </a:t>
                  </a:r>
                </a:p>
              </p:txBody>
            </p:sp>
          </mc:Fallback>
        </mc:AlternateContent>
        <p:cxnSp>
          <p:nvCxnSpPr>
            <p:cNvPr id="23" name="直接箭头连接符 22">
              <a:extLst>
                <a:ext uri="{FF2B5EF4-FFF2-40B4-BE49-F238E27FC236}">
                  <a16:creationId xmlns:a16="http://schemas.microsoft.com/office/drawing/2014/main" id="{0D237349-200F-60A8-BFFC-D219F0435714}"/>
                </a:ext>
              </a:extLst>
            </p:cNvPr>
            <p:cNvCxnSpPr>
              <a:cxnSpLocks/>
            </p:cNvCxnSpPr>
            <p:nvPr/>
          </p:nvCxnSpPr>
          <p:spPr>
            <a:xfrm>
              <a:off x="2028517" y="4579421"/>
              <a:ext cx="220541" cy="596830"/>
            </a:xfrm>
            <a:prstGeom prst="straightConnector1">
              <a:avLst/>
            </a:prstGeom>
            <a:ln w="44450">
              <a:solidFill>
                <a:srgbClr val="FF7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320CB70F-4AB8-F297-C3FE-FAFDAC68EC87}"/>
                </a:ext>
              </a:extLst>
            </p:cNvPr>
            <p:cNvCxnSpPr>
              <a:cxnSpLocks/>
            </p:cNvCxnSpPr>
            <p:nvPr/>
          </p:nvCxnSpPr>
          <p:spPr>
            <a:xfrm>
              <a:off x="2028516" y="4579421"/>
              <a:ext cx="578945" cy="605543"/>
            </a:xfrm>
            <a:prstGeom prst="straightConnector1">
              <a:avLst/>
            </a:prstGeom>
            <a:ln w="44450">
              <a:solidFill>
                <a:srgbClr val="FF7F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F28F660-FFBB-50CC-3C13-02BA7401FF4E}"/>
                    </a:ext>
                  </a:extLst>
                </p:cNvPr>
                <p:cNvSpPr txBox="1"/>
                <p:nvPr/>
              </p:nvSpPr>
              <p:spPr>
                <a:xfrm>
                  <a:off x="7886700" y="5790436"/>
                  <a:ext cx="301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29" name="文本框 28">
                  <a:extLst>
                    <a:ext uri="{FF2B5EF4-FFF2-40B4-BE49-F238E27FC236}">
                      <a16:creationId xmlns:a16="http://schemas.microsoft.com/office/drawing/2014/main" id="{9F28F660-FFBB-50CC-3C13-02BA7401FF4E}"/>
                    </a:ext>
                  </a:extLst>
                </p:cNvPr>
                <p:cNvSpPr txBox="1">
                  <a:spLocks noRot="1" noChangeAspect="1" noMove="1" noResize="1" noEditPoints="1" noAdjustHandles="1" noChangeArrowheads="1" noChangeShapeType="1" noTextEdit="1"/>
                </p:cNvSpPr>
                <p:nvPr/>
              </p:nvSpPr>
              <p:spPr>
                <a:xfrm>
                  <a:off x="7886700" y="5790436"/>
                  <a:ext cx="301236" cy="276999"/>
                </a:xfrm>
                <a:prstGeom prst="rect">
                  <a:avLst/>
                </a:prstGeom>
                <a:blipFill>
                  <a:blip r:embed="rId8"/>
                  <a:stretch>
                    <a:fillRect l="-18367" r="-2041"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5CABE75-CC55-7965-0BBF-24B689EDCA6C}"/>
                    </a:ext>
                  </a:extLst>
                </p:cNvPr>
                <p:cNvSpPr txBox="1"/>
                <p:nvPr/>
              </p:nvSpPr>
              <p:spPr>
                <a:xfrm>
                  <a:off x="2731784" y="5278770"/>
                  <a:ext cx="301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30" name="文本框 29">
                  <a:extLst>
                    <a:ext uri="{FF2B5EF4-FFF2-40B4-BE49-F238E27FC236}">
                      <a16:creationId xmlns:a16="http://schemas.microsoft.com/office/drawing/2014/main" id="{15CABE75-CC55-7965-0BBF-24B689EDCA6C}"/>
                    </a:ext>
                  </a:extLst>
                </p:cNvPr>
                <p:cNvSpPr txBox="1">
                  <a:spLocks noRot="1" noChangeAspect="1" noMove="1" noResize="1" noEditPoints="1" noAdjustHandles="1" noChangeArrowheads="1" noChangeShapeType="1" noTextEdit="1"/>
                </p:cNvSpPr>
                <p:nvPr/>
              </p:nvSpPr>
              <p:spPr>
                <a:xfrm>
                  <a:off x="2731784" y="5278770"/>
                  <a:ext cx="301236" cy="276999"/>
                </a:xfrm>
                <a:prstGeom prst="rect">
                  <a:avLst/>
                </a:prstGeom>
                <a:blipFill>
                  <a:blip r:embed="rId9"/>
                  <a:stretch>
                    <a:fillRect l="-16000" r="-2000" b="-15217"/>
                  </a:stretch>
                </a:blipFill>
              </p:spPr>
              <p:txBody>
                <a:bodyPr/>
                <a:lstStyle/>
                <a:p>
                  <a:r>
                    <a:rPr lang="zh-CN" altLang="en-US">
                      <a:noFill/>
                    </a:rPr>
                    <a:t> </a:t>
                  </a:r>
                </a:p>
              </p:txBody>
            </p:sp>
          </mc:Fallback>
        </mc:AlternateContent>
      </p:grpSp>
      <p:sp>
        <p:nvSpPr>
          <p:cNvPr id="16" name="文本框 15">
            <a:extLst>
              <a:ext uri="{FF2B5EF4-FFF2-40B4-BE49-F238E27FC236}">
                <a16:creationId xmlns:a16="http://schemas.microsoft.com/office/drawing/2014/main" id="{DFFFCE83-DBF3-62B8-30D6-11927DC5AF6C}"/>
              </a:ext>
            </a:extLst>
          </p:cNvPr>
          <p:cNvSpPr txBox="1"/>
          <p:nvPr/>
        </p:nvSpPr>
        <p:spPr>
          <a:xfrm>
            <a:off x="838200" y="5956394"/>
            <a:ext cx="6207148" cy="523220"/>
          </a:xfrm>
          <a:prstGeom prst="rect">
            <a:avLst/>
          </a:prstGeom>
          <a:noFill/>
        </p:spPr>
        <p:txBody>
          <a:bodyPr wrap="none" rtlCol="0">
            <a:spAutoFit/>
          </a:bodyPr>
          <a:lstStyle/>
          <a:p>
            <a:r>
              <a:rPr lang="en-US" altLang="zh-CN" sz="2800" b="1" dirty="0">
                <a:solidFill>
                  <a:srgbClr val="005392"/>
                </a:solidFill>
                <a:latin typeface="Candara" panose="020E0502030303020204" pitchFamily="34" charset="0"/>
              </a:rPr>
              <a:t>Fragmentation Energy Correlator </a:t>
            </a:r>
            <a:r>
              <a:rPr lang="en-US" altLang="zh-CN" sz="2800" b="1" dirty="0">
                <a:latin typeface="Candara" panose="020E0502030303020204" pitchFamily="34" charset="0"/>
              </a:rPr>
              <a:t>(FEC)</a:t>
            </a:r>
          </a:p>
        </p:txBody>
      </p:sp>
      <p:sp>
        <p:nvSpPr>
          <p:cNvPr id="11" name="文本框 10">
            <a:extLst>
              <a:ext uri="{FF2B5EF4-FFF2-40B4-BE49-F238E27FC236}">
                <a16:creationId xmlns:a16="http://schemas.microsoft.com/office/drawing/2014/main" id="{EB6E582D-DA7C-A0FF-F9F7-432341E49843}"/>
              </a:ext>
            </a:extLst>
          </p:cNvPr>
          <p:cNvSpPr txBox="1"/>
          <p:nvPr/>
        </p:nvSpPr>
        <p:spPr>
          <a:xfrm>
            <a:off x="9457992" y="5166831"/>
            <a:ext cx="2552302" cy="369332"/>
          </a:xfrm>
          <a:prstGeom prst="rect">
            <a:avLst/>
          </a:prstGeom>
          <a:noFill/>
        </p:spPr>
        <p:txBody>
          <a:bodyPr wrap="none" rtlCol="0">
            <a:spAutoFit/>
          </a:bodyPr>
          <a:lstStyle/>
          <a:p>
            <a:r>
              <a:rPr lang="en-US" altLang="zh-CN" dirty="0"/>
              <a:t>Project to hadron frame</a:t>
            </a:r>
            <a:endParaRPr lang="zh-CN" altLang="en-US" dirty="0"/>
          </a:p>
        </p:txBody>
      </p:sp>
    </p:spTree>
    <p:extLst>
      <p:ext uri="{BB962C8B-B14F-4D97-AF65-F5344CB8AC3E}">
        <p14:creationId xmlns:p14="http://schemas.microsoft.com/office/powerpoint/2010/main" val="330602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81087-AFC8-0094-14A1-1AE901C971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E26075-1EF0-4B48-FDEF-AB1E3D208B5F}"/>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Match to Experiments</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2D985A4A-AF1E-A104-922F-8243D6F95FDA}"/>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1" name="内容占位符 11">
                <a:extLst>
                  <a:ext uri="{FF2B5EF4-FFF2-40B4-BE49-F238E27FC236}">
                    <a16:creationId xmlns:a16="http://schemas.microsoft.com/office/drawing/2014/main" id="{D5D6402F-4867-994B-0431-8D67C7ACA07F}"/>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Inclusively observe the </a:t>
                </a:r>
                <a14:m>
                  <m:oMath xmlns:m="http://schemas.openxmlformats.org/officeDocument/2006/math">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𝒑</m:t>
                        </m:r>
                      </m:e>
                      <m:sub>
                        <m:r>
                          <a:rPr lang="en-US" altLang="zh-CN" sz="2800" b="1" i="1" smtClean="0">
                            <a:latin typeface="Cambria Math" panose="02040503050406030204" pitchFamily="18" charset="0"/>
                          </a:rPr>
                          <m:t>𝒉𝑻</m:t>
                        </m:r>
                      </m:sub>
                    </m:sSub>
                  </m:oMath>
                </a14:m>
                <a:r>
                  <a:rPr lang="en-US" altLang="zh-CN" b="1" i="1" dirty="0">
                    <a:latin typeface="Candara" panose="020E0502030303020204" pitchFamily="34" charset="0"/>
                  </a:rPr>
                  <a:t>, </a:t>
                </a:r>
                <a:r>
                  <a:rPr lang="en-US" altLang="zh-CN" b="1" dirty="0">
                    <a:latin typeface="Candara" panose="020E0502030303020204" pitchFamily="34" charset="0"/>
                  </a:rPr>
                  <a:t>which leads to collinear factorization</a:t>
                </a:r>
              </a:p>
              <a:p>
                <a:pPr marL="0" indent="0">
                  <a:buNone/>
                </a:pPr>
                <a:endParaRPr lang="en-US" altLang="zh-CN" b="1" dirty="0">
                  <a:latin typeface="Candara" panose="020E0502030303020204" pitchFamily="34" charset="0"/>
                </a:endParaRPr>
              </a:p>
            </p:txBody>
          </p:sp>
        </mc:Choice>
        <mc:Fallback xmlns="">
          <p:sp>
            <p:nvSpPr>
              <p:cNvPr id="11" name="内容占位符 11">
                <a:extLst>
                  <a:ext uri="{FF2B5EF4-FFF2-40B4-BE49-F238E27FC236}">
                    <a16:creationId xmlns:a16="http://schemas.microsoft.com/office/drawing/2014/main" id="{D5D6402F-4867-994B-0431-8D67C7ACA07F}"/>
                  </a:ext>
                </a:extLst>
              </p:cNvPr>
              <p:cNvSpPr>
                <a:spLocks noGrp="1" noRot="1" noChangeAspect="1" noMove="1" noResize="1" noEditPoints="1" noAdjustHandles="1" noChangeArrowheads="1" noChangeShapeType="1" noTextEdit="1"/>
              </p:cNvSpPr>
              <p:nvPr>
                <p:ph idx="1"/>
              </p:nvPr>
            </p:nvSpPr>
            <p:spPr>
              <a:xfrm>
                <a:off x="406400" y="1681749"/>
                <a:ext cx="10947400" cy="4495214"/>
              </a:xfrm>
              <a:blipFill>
                <a:blip r:embed="rId3"/>
                <a:stretch>
                  <a:fillRect l="-1169" t="-2307"/>
                </a:stretch>
              </a:blipFill>
            </p:spPr>
            <p:txBody>
              <a:bodyPr/>
              <a:lstStyle/>
              <a:p>
                <a:r>
                  <a:rPr lang="zh-CN" altLang="en-US">
                    <a:noFill/>
                  </a:rPr>
                  <a:t> </a:t>
                </a:r>
              </a:p>
            </p:txBody>
          </p:sp>
        </mc:Fallback>
      </mc:AlternateContent>
      <p:sp>
        <p:nvSpPr>
          <p:cNvPr id="31" name="灯片编号占位符 30">
            <a:extLst>
              <a:ext uri="{FF2B5EF4-FFF2-40B4-BE49-F238E27FC236}">
                <a16:creationId xmlns:a16="http://schemas.microsoft.com/office/drawing/2014/main" id="{2512FF29-D4C6-92BB-9D0F-DBD92919C957}"/>
              </a:ext>
            </a:extLst>
          </p:cNvPr>
          <p:cNvSpPr>
            <a:spLocks noGrp="1"/>
          </p:cNvSpPr>
          <p:nvPr>
            <p:ph type="sldNum" sz="quarter" idx="12"/>
          </p:nvPr>
        </p:nvSpPr>
        <p:spPr/>
        <p:txBody>
          <a:bodyPr/>
          <a:lstStyle/>
          <a:p>
            <a:fld id="{611A2AF2-B2C0-4776-99D4-DE05D29D53A8}" type="slidenum">
              <a:rPr lang="zh-CN" altLang="en-US" smtClean="0"/>
              <a:t>7</a:t>
            </a:fld>
            <a:endParaRPr lang="zh-CN" altLang="en-US"/>
          </a:p>
        </p:txBody>
      </p:sp>
      <p:pic>
        <p:nvPicPr>
          <p:cNvPr id="5" name="图片 4">
            <a:extLst>
              <a:ext uri="{FF2B5EF4-FFF2-40B4-BE49-F238E27FC236}">
                <a16:creationId xmlns:a16="http://schemas.microsoft.com/office/drawing/2014/main" id="{64EC5D6F-DB2C-CFF4-CC5E-020D312318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49979" y="2191537"/>
            <a:ext cx="4933791" cy="3307159"/>
          </a:xfrm>
          <a:prstGeom prst="rect">
            <a:avLst/>
          </a:prstGeom>
        </p:spPr>
      </p:pic>
      <p:sp>
        <p:nvSpPr>
          <p:cNvPr id="16" name="文本框 15">
            <a:extLst>
              <a:ext uri="{FF2B5EF4-FFF2-40B4-BE49-F238E27FC236}">
                <a16:creationId xmlns:a16="http://schemas.microsoft.com/office/drawing/2014/main" id="{E6C77EF6-89C3-9DBE-B1E2-C543F7D6C1A0}"/>
              </a:ext>
            </a:extLst>
          </p:cNvPr>
          <p:cNvSpPr txBox="1"/>
          <p:nvPr/>
        </p:nvSpPr>
        <p:spPr>
          <a:xfrm>
            <a:off x="422253" y="2476730"/>
            <a:ext cx="6128857" cy="1835567"/>
          </a:xfrm>
          <a:prstGeom prst="rect">
            <a:avLst/>
          </a:prstGeom>
          <a:noFill/>
        </p:spPr>
        <p:txBody>
          <a:bodyPr wrap="none" rtlCol="0">
            <a:spAutoFit/>
          </a:bodyPr>
          <a:lstStyle/>
          <a:p>
            <a:pPr marL="285750" indent="-285750">
              <a:lnSpc>
                <a:spcPct val="120000"/>
              </a:lnSpc>
              <a:buFont typeface="Arial" panose="020B0604020202020204" pitchFamily="34" charset="0"/>
              <a:buChar char="•"/>
            </a:pPr>
            <a:r>
              <a:rPr lang="en-US" altLang="zh-CN" sz="2400" i="1" dirty="0">
                <a:latin typeface="Candara" panose="020E0502030303020204" pitchFamily="34" charset="0"/>
              </a:rPr>
              <a:t>Extra handle for the non-perturbative effects</a:t>
            </a:r>
          </a:p>
          <a:p>
            <a:pPr marL="285750" indent="-285750">
              <a:lnSpc>
                <a:spcPct val="120000"/>
              </a:lnSpc>
              <a:buFont typeface="Arial" panose="020B0604020202020204" pitchFamily="34" charset="0"/>
              <a:buChar char="•"/>
            </a:pPr>
            <a:r>
              <a:rPr lang="en-US" altLang="zh-CN" sz="2400" i="1" dirty="0">
                <a:latin typeface="Candara" panose="020E0502030303020204" pitchFamily="34" charset="0"/>
              </a:rPr>
              <a:t>Collinear factorization</a:t>
            </a:r>
          </a:p>
          <a:p>
            <a:pPr marL="285750" indent="-285750">
              <a:lnSpc>
                <a:spcPct val="120000"/>
              </a:lnSpc>
              <a:buFont typeface="Arial" panose="020B0604020202020204" pitchFamily="34" charset="0"/>
              <a:buChar char="•"/>
            </a:pPr>
            <a:r>
              <a:rPr lang="en-US" altLang="zh-CN" sz="2400" i="1" dirty="0">
                <a:latin typeface="Candara" panose="020E0502030303020204" pitchFamily="34" charset="0"/>
              </a:rPr>
              <a:t>Angles replace PT</a:t>
            </a:r>
          </a:p>
          <a:p>
            <a:pPr marL="285750" indent="-285750">
              <a:lnSpc>
                <a:spcPct val="120000"/>
              </a:lnSpc>
              <a:buFont typeface="Arial" panose="020B0604020202020204" pitchFamily="34" charset="0"/>
              <a:buChar char="•"/>
            </a:pPr>
            <a:r>
              <a:rPr lang="en-US" altLang="zh-CN" sz="2400" i="1" dirty="0">
                <a:latin typeface="Candara" panose="020E0502030303020204" pitchFamily="34" charset="0"/>
              </a:rPr>
              <a:t>Similar </a:t>
            </a:r>
            <a:r>
              <a:rPr lang="en-US" altLang="zh-CN" sz="2400" i="1" dirty="0">
                <a:solidFill>
                  <a:srgbClr val="C00000"/>
                </a:solidFill>
                <a:latin typeface="Candara" panose="020E0502030303020204" pitchFamily="34" charset="0"/>
              </a:rPr>
              <a:t>structure functions </a:t>
            </a:r>
            <a:r>
              <a:rPr lang="en-US" altLang="zh-CN" sz="2400" i="1" dirty="0">
                <a:latin typeface="Candara" panose="020E0502030303020204" pitchFamily="34" charset="0"/>
              </a:rPr>
              <a:t>to TMD FFs</a:t>
            </a:r>
            <a:endParaRPr lang="zh-CN" altLang="en-US" sz="2400" i="1" dirty="0">
              <a:latin typeface="Candara" panose="020E0502030303020204" pitchFamily="34" charset="0"/>
            </a:endParaRPr>
          </a:p>
        </p:txBody>
      </p:sp>
      <p:sp>
        <p:nvSpPr>
          <p:cNvPr id="7" name="弧形 6">
            <a:extLst>
              <a:ext uri="{FF2B5EF4-FFF2-40B4-BE49-F238E27FC236}">
                <a16:creationId xmlns:a16="http://schemas.microsoft.com/office/drawing/2014/main" id="{3F324147-3FBC-5894-813C-7D3097719886}"/>
              </a:ext>
            </a:extLst>
          </p:cNvPr>
          <p:cNvSpPr/>
          <p:nvPr/>
        </p:nvSpPr>
        <p:spPr>
          <a:xfrm rot="2325047">
            <a:off x="10745390" y="3400909"/>
            <a:ext cx="549192" cy="629994"/>
          </a:xfrm>
          <a:prstGeom prst="arc">
            <a:avLst>
              <a:gd name="adj1" fmla="val 16200000"/>
              <a:gd name="adj2" fmla="val 19420606"/>
            </a:avLst>
          </a:prstGeom>
          <a:ln w="28575">
            <a:solidFill>
              <a:srgbClr val="00539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CFE0BE7-1C92-4C75-0F65-E40D00433619}"/>
                  </a:ext>
                </a:extLst>
              </p:cNvPr>
              <p:cNvSpPr txBox="1"/>
              <p:nvPr/>
            </p:nvSpPr>
            <p:spPr>
              <a:xfrm>
                <a:off x="11363832" y="3436758"/>
                <a:ext cx="28230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5392"/>
                              </a:solidFill>
                              <a:latin typeface="Cambria Math" panose="02040503050406030204" pitchFamily="18" charset="0"/>
                            </a:rPr>
                          </m:ctrlPr>
                        </m:sSubPr>
                        <m:e>
                          <m:r>
                            <a:rPr lang="zh-CN" altLang="en-US" i="1">
                              <a:solidFill>
                                <a:srgbClr val="005392"/>
                              </a:solidFill>
                              <a:latin typeface="Cambria Math" panose="02040503050406030204" pitchFamily="18" charset="0"/>
                            </a:rPr>
                            <m:t>𝜙</m:t>
                          </m:r>
                        </m:e>
                        <m:sub>
                          <m:r>
                            <a:rPr lang="en-US" altLang="zh-CN" b="0" i="1" smtClean="0">
                              <a:solidFill>
                                <a:srgbClr val="005392"/>
                              </a:solidFill>
                              <a:latin typeface="Cambria Math" panose="02040503050406030204" pitchFamily="18" charset="0"/>
                            </a:rPr>
                            <m:t>h</m:t>
                          </m:r>
                        </m:sub>
                      </m:sSub>
                    </m:oMath>
                  </m:oMathPara>
                </a14:m>
                <a:endParaRPr lang="zh-CN" altLang="en-US" sz="2400" dirty="0">
                  <a:solidFill>
                    <a:srgbClr val="005392"/>
                  </a:solidFill>
                </a:endParaRPr>
              </a:p>
            </p:txBody>
          </p:sp>
        </mc:Choice>
        <mc:Fallback xmlns="">
          <p:sp>
            <p:nvSpPr>
              <p:cNvPr id="12" name="文本框 11">
                <a:extLst>
                  <a:ext uri="{FF2B5EF4-FFF2-40B4-BE49-F238E27FC236}">
                    <a16:creationId xmlns:a16="http://schemas.microsoft.com/office/drawing/2014/main" id="{1CFE0BE7-1C92-4C75-0F65-E40D00433619}"/>
                  </a:ext>
                </a:extLst>
              </p:cNvPr>
              <p:cNvSpPr txBox="1">
                <a:spLocks noRot="1" noChangeAspect="1" noMove="1" noResize="1" noEditPoints="1" noAdjustHandles="1" noChangeArrowheads="1" noChangeShapeType="1" noTextEdit="1"/>
              </p:cNvSpPr>
              <p:nvPr/>
            </p:nvSpPr>
            <p:spPr>
              <a:xfrm>
                <a:off x="11363832" y="3436758"/>
                <a:ext cx="282307" cy="276999"/>
              </a:xfrm>
              <a:prstGeom prst="rect">
                <a:avLst/>
              </a:prstGeom>
              <a:blipFill>
                <a:blip r:embed="rId6"/>
                <a:stretch>
                  <a:fillRect l="-34783" r="-17391" b="-33333"/>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E3E9C825-DA7E-B5FE-E701-C94722FFFF4F}"/>
              </a:ext>
            </a:extLst>
          </p:cNvPr>
          <p:cNvSpPr txBox="1"/>
          <p:nvPr/>
        </p:nvSpPr>
        <p:spPr>
          <a:xfrm>
            <a:off x="2839452" y="4437246"/>
            <a:ext cx="2052165" cy="523220"/>
          </a:xfrm>
          <a:prstGeom prst="rect">
            <a:avLst/>
          </a:prstGeom>
          <a:noFill/>
        </p:spPr>
        <p:txBody>
          <a:bodyPr wrap="none" rtlCol="0">
            <a:spAutoFit/>
          </a:bodyPr>
          <a:lstStyle/>
          <a:p>
            <a:r>
              <a:rPr lang="en-US" altLang="zh-CN" sz="2800" b="1" dirty="0">
                <a:solidFill>
                  <a:schemeClr val="accent2">
                    <a:lumMod val="75000"/>
                  </a:schemeClr>
                </a:solidFill>
                <a:latin typeface="Candara" panose="020E0502030303020204" pitchFamily="34" charset="0"/>
              </a:rPr>
              <a:t>Unpolarized</a:t>
            </a:r>
            <a:endParaRPr lang="zh-CN" altLang="en-US" sz="2800" b="1" dirty="0">
              <a:solidFill>
                <a:schemeClr val="accent2">
                  <a:lumMod val="75000"/>
                </a:schemeClr>
              </a:solidFill>
              <a:latin typeface="Candara" panose="020E0502030303020204" pitchFamily="34" charset="0"/>
            </a:endParaRPr>
          </a:p>
        </p:txBody>
      </p:sp>
      <p:sp>
        <p:nvSpPr>
          <p:cNvPr id="6" name="文本框 5">
            <a:extLst>
              <a:ext uri="{FF2B5EF4-FFF2-40B4-BE49-F238E27FC236}">
                <a16:creationId xmlns:a16="http://schemas.microsoft.com/office/drawing/2014/main" id="{C7EF2E03-542E-5392-BC85-B5DD4D183CFA}"/>
              </a:ext>
            </a:extLst>
          </p:cNvPr>
          <p:cNvSpPr txBox="1"/>
          <p:nvPr/>
        </p:nvSpPr>
        <p:spPr>
          <a:xfrm>
            <a:off x="6052241" y="4437246"/>
            <a:ext cx="2022092" cy="523220"/>
          </a:xfrm>
          <a:prstGeom prst="rect">
            <a:avLst/>
          </a:prstGeom>
          <a:noFill/>
        </p:spPr>
        <p:txBody>
          <a:bodyPr wrap="none" rtlCol="0">
            <a:spAutoFit/>
          </a:bodyPr>
          <a:lstStyle/>
          <a:p>
            <a:r>
              <a:rPr lang="en-US" altLang="zh-CN" sz="2800" b="1" dirty="0">
                <a:solidFill>
                  <a:schemeClr val="accent1">
                    <a:lumMod val="75000"/>
                  </a:schemeClr>
                </a:solidFill>
                <a:latin typeface="Candara" panose="020E0502030303020204" pitchFamily="34" charset="0"/>
              </a:rPr>
              <a:t>Collins Type</a:t>
            </a:r>
            <a:endParaRPr lang="zh-CN" altLang="en-US" sz="2800" b="1" dirty="0">
              <a:solidFill>
                <a:schemeClr val="accent1">
                  <a:lumMod val="75000"/>
                </a:schemeClr>
              </a:solidFill>
              <a:latin typeface="Candara" panose="020E0502030303020204" pitchFamily="34" charset="0"/>
            </a:endParaRPr>
          </a:p>
        </p:txBody>
      </p:sp>
      <p:sp>
        <p:nvSpPr>
          <p:cNvPr id="14" name="文本框 13">
            <a:extLst>
              <a:ext uri="{FF2B5EF4-FFF2-40B4-BE49-F238E27FC236}">
                <a16:creationId xmlns:a16="http://schemas.microsoft.com/office/drawing/2014/main" id="{9AE5EA41-9585-33F9-F18D-8F3DD380A47C}"/>
              </a:ext>
            </a:extLst>
          </p:cNvPr>
          <p:cNvSpPr txBox="1"/>
          <p:nvPr/>
        </p:nvSpPr>
        <p:spPr>
          <a:xfrm>
            <a:off x="1248465" y="4945319"/>
            <a:ext cx="748923" cy="523220"/>
          </a:xfrm>
          <a:prstGeom prst="rect">
            <a:avLst/>
          </a:prstGeom>
          <a:noFill/>
        </p:spPr>
        <p:txBody>
          <a:bodyPr wrap="none" rtlCol="0">
            <a:spAutoFit/>
          </a:bodyPr>
          <a:lstStyle/>
          <a:p>
            <a:r>
              <a:rPr lang="en-US" altLang="zh-CN" sz="2800" b="1" dirty="0">
                <a:latin typeface="Candara" panose="020E0502030303020204" pitchFamily="34" charset="0"/>
              </a:rPr>
              <a:t>FEC</a:t>
            </a:r>
            <a:endParaRPr lang="zh-CN" altLang="en-US" sz="2800" b="1" dirty="0">
              <a:latin typeface="Candara" panose="020E0502030303020204" pitchFamily="34" charset="0"/>
            </a:endParaRPr>
          </a:p>
        </p:txBody>
      </p:sp>
      <p:sp>
        <p:nvSpPr>
          <p:cNvPr id="15" name="文本框 14">
            <a:extLst>
              <a:ext uri="{FF2B5EF4-FFF2-40B4-BE49-F238E27FC236}">
                <a16:creationId xmlns:a16="http://schemas.microsoft.com/office/drawing/2014/main" id="{211F6AA6-DFEF-1DF1-EC54-AECDF1B3D510}"/>
              </a:ext>
            </a:extLst>
          </p:cNvPr>
          <p:cNvSpPr txBox="1"/>
          <p:nvPr/>
        </p:nvSpPr>
        <p:spPr>
          <a:xfrm>
            <a:off x="950306" y="5733812"/>
            <a:ext cx="1345240" cy="523220"/>
          </a:xfrm>
          <a:prstGeom prst="rect">
            <a:avLst/>
          </a:prstGeom>
          <a:noFill/>
        </p:spPr>
        <p:txBody>
          <a:bodyPr wrap="none" rtlCol="0">
            <a:spAutoFit/>
          </a:bodyPr>
          <a:lstStyle/>
          <a:p>
            <a:r>
              <a:rPr lang="en-US" altLang="zh-CN" sz="2800" b="1" dirty="0">
                <a:latin typeface="Candara" panose="020E0502030303020204" pitchFamily="34" charset="0"/>
              </a:rPr>
              <a:t>TMD FF</a:t>
            </a:r>
            <a:endParaRPr lang="zh-CN" altLang="en-US" sz="2800" b="1"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A39CCFD-DF45-5393-6D0D-6E276A56818C}"/>
                  </a:ext>
                </a:extLst>
              </p:cNvPr>
              <p:cNvSpPr txBox="1"/>
              <p:nvPr/>
            </p:nvSpPr>
            <p:spPr>
              <a:xfrm>
                <a:off x="8790328" y="5571564"/>
                <a:ext cx="3291840" cy="645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b="0" i="1" smtClean="0">
                              <a:solidFill>
                                <a:srgbClr val="FF0000"/>
                              </a:solidFill>
                              <a:latin typeface="Cambria Math" panose="02040503050406030204" pitchFamily="18" charset="0"/>
                            </a:rPr>
                            <m:t>𝐹</m:t>
                          </m:r>
                        </m:sub>
                      </m:sSub>
                      <m:r>
                        <a:rPr lang="en-US" altLang="zh-CN" b="0" i="1" smtClean="0">
                          <a:solidFill>
                            <a:srgbClr val="FF0000"/>
                          </a:solidFill>
                          <a:latin typeface="Cambria Math" panose="02040503050406030204" pitchFamily="18" charset="0"/>
                        </a:rPr>
                        <m:t>=</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𝑚</m:t>
                          </m:r>
                        </m:e>
                        <m:sub>
                          <m:r>
                            <a:rPr lang="zh-CN" altLang="en-US" b="0" i="1" smtClean="0">
                              <a:solidFill>
                                <a:srgbClr val="FF0000"/>
                              </a:solidFill>
                              <a:latin typeface="Cambria Math" panose="02040503050406030204" pitchFamily="18" charset="0"/>
                            </a:rPr>
                            <m:t>𝜋</m:t>
                          </m:r>
                        </m:sub>
                      </m:sSub>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𝑒</m:t>
                          </m:r>
                        </m:e>
                        <m:sup>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𝑦</m:t>
                              </m:r>
                            </m:e>
                            <m:sub>
                              <m:r>
                                <a:rPr lang="zh-CN" altLang="en-US" b="0" i="1" smtClean="0">
                                  <a:solidFill>
                                    <a:srgbClr val="FF0000"/>
                                  </a:solidFill>
                                  <a:latin typeface="Cambria Math" panose="02040503050406030204" pitchFamily="18" charset="0"/>
                                </a:rPr>
                                <m:t>𝜋</m:t>
                              </m:r>
                            </m:sub>
                          </m:sSub>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𝜂</m:t>
                          </m:r>
                        </m:sup>
                      </m:sSup>
                      <m:r>
                        <a:rPr lang="en-US" altLang="zh-CN" i="1">
                          <a:solidFill>
                            <a:srgbClr val="FF0000"/>
                          </a:solidFill>
                          <a:latin typeface="Cambria Math" panose="02040503050406030204" pitchFamily="18" charset="0"/>
                          <a:ea typeface="Cambria Math" panose="02040503050406030204" pitchFamily="18" charset="0"/>
                        </a:rPr>
                        <m:t>≈</m:t>
                      </m:r>
                      <m:f>
                        <m:fPr>
                          <m:ctrlPr>
                            <a:rPr lang="en-US" altLang="zh-CN" i="1" smtClean="0">
                              <a:solidFill>
                                <a:srgbClr val="FF0000"/>
                              </a:solidFill>
                              <a:latin typeface="Cambria Math" panose="02040503050406030204" pitchFamily="18" charset="0"/>
                              <a:ea typeface="Cambria Math" panose="02040503050406030204" pitchFamily="18" charset="0"/>
                            </a:rPr>
                          </m:ctrlPr>
                        </m:fPr>
                        <m:num>
                          <m:sSubSup>
                            <m:sSubSupPr>
                              <m:ctrlPr>
                                <a:rPr lang="en-US" altLang="zh-CN" i="1" smtClean="0">
                                  <a:solidFill>
                                    <a:srgbClr val="FF0000"/>
                                  </a:solidFill>
                                  <a:latin typeface="Cambria Math" panose="02040503050406030204" pitchFamily="18" charset="0"/>
                                  <a:ea typeface="Cambria Math" panose="02040503050406030204" pitchFamily="18" charset="0"/>
                                </a:rPr>
                              </m:ctrlPr>
                            </m:sSubSupPr>
                            <m:e>
                              <m:r>
                                <a:rPr lang="en-US" altLang="zh-CN" b="0" i="1" smtClean="0">
                                  <a:solidFill>
                                    <a:srgbClr val="FF0000"/>
                                  </a:solidFill>
                                  <a:latin typeface="Cambria Math" panose="02040503050406030204" pitchFamily="18" charset="0"/>
                                  <a:ea typeface="Cambria Math" panose="02040503050406030204" pitchFamily="18" charset="0"/>
                                </a:rPr>
                                <m:t>𝑃</m:t>
                              </m:r>
                            </m:e>
                            <m:sub>
                              <m:r>
                                <a:rPr lang="en-US" altLang="zh-CN" b="0" i="1" smtClean="0">
                                  <a:solidFill>
                                    <a:srgbClr val="FF0000"/>
                                  </a:solidFill>
                                  <a:latin typeface="Cambria Math" panose="02040503050406030204" pitchFamily="18" charset="0"/>
                                  <a:ea typeface="Cambria Math" panose="02040503050406030204" pitchFamily="18" charset="0"/>
                                </a:rPr>
                                <m:t>h</m:t>
                              </m:r>
                            </m:sub>
                            <m:sup>
                              <m:r>
                                <a:rPr lang="en-US" altLang="zh-CN" b="0" i="1" smtClean="0">
                                  <a:solidFill>
                                    <a:srgbClr val="FF0000"/>
                                  </a:solidFill>
                                  <a:latin typeface="Cambria Math" panose="02040503050406030204" pitchFamily="18" charset="0"/>
                                  <a:ea typeface="Cambria Math" panose="02040503050406030204" pitchFamily="18" charset="0"/>
                                </a:rPr>
                                <m:t>+</m:t>
                              </m:r>
                            </m:sup>
                          </m:sSubSup>
                          <m:r>
                            <a:rPr lang="zh-CN" altLang="en-US" i="1" smtClean="0">
                              <a:solidFill>
                                <a:srgbClr val="FF0000"/>
                              </a:solidFill>
                              <a:latin typeface="Cambria Math" panose="02040503050406030204" pitchFamily="18" charset="0"/>
                              <a:ea typeface="Cambria Math" panose="02040503050406030204" pitchFamily="18" charset="0"/>
                            </a:rPr>
                            <m:t>𝜃</m:t>
                          </m:r>
                        </m:num>
                        <m:den>
                          <m:r>
                            <a:rPr lang="en-US" altLang="zh-CN" b="0" i="1" smtClean="0">
                              <a:solidFill>
                                <a:srgbClr val="FF0000"/>
                              </a:solidFill>
                              <a:latin typeface="Cambria Math" panose="02040503050406030204" pitchFamily="18" charset="0"/>
                              <a:ea typeface="Cambria Math" panose="02040503050406030204" pitchFamily="18" charset="0"/>
                            </a:rPr>
                            <m:t>2</m:t>
                          </m:r>
                        </m:den>
                      </m:f>
                    </m:oMath>
                  </m:oMathPara>
                </a14:m>
                <a:endParaRPr lang="zh-CN" altLang="en-US" dirty="0">
                  <a:solidFill>
                    <a:srgbClr val="FF0000"/>
                  </a:solidFill>
                </a:endParaRPr>
              </a:p>
            </p:txBody>
          </p:sp>
        </mc:Choice>
        <mc:Fallback xmlns="">
          <p:sp>
            <p:nvSpPr>
              <p:cNvPr id="17" name="文本框 16">
                <a:extLst>
                  <a:ext uri="{FF2B5EF4-FFF2-40B4-BE49-F238E27FC236}">
                    <a16:creationId xmlns:a16="http://schemas.microsoft.com/office/drawing/2014/main" id="{BA39CCFD-DF45-5393-6D0D-6E276A56818C}"/>
                  </a:ext>
                </a:extLst>
              </p:cNvPr>
              <p:cNvSpPr txBox="1">
                <a:spLocks noRot="1" noChangeAspect="1" noMove="1" noResize="1" noEditPoints="1" noAdjustHandles="1" noChangeArrowheads="1" noChangeShapeType="1" noTextEdit="1"/>
              </p:cNvSpPr>
              <p:nvPr/>
            </p:nvSpPr>
            <p:spPr>
              <a:xfrm>
                <a:off x="8790328" y="5571564"/>
                <a:ext cx="3291840" cy="645433"/>
              </a:xfrm>
              <a:prstGeom prst="rect">
                <a:avLst/>
              </a:prstGeom>
              <a:blipFill>
                <a:blip r:embed="rId7"/>
                <a:stretch>
                  <a:fillRect/>
                </a:stretch>
              </a:blipFill>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id="{7C2AF92C-2E32-3446-DB0B-A89A909BFB11}"/>
              </a:ext>
            </a:extLst>
          </p:cNvPr>
          <p:cNvPicPr>
            <a:picLocks noChangeAspect="1"/>
          </p:cNvPicPr>
          <p:nvPr/>
        </p:nvPicPr>
        <p:blipFill>
          <a:blip r:embed="rId8"/>
          <a:stretch>
            <a:fillRect/>
          </a:stretch>
        </p:blipFill>
        <p:spPr>
          <a:xfrm>
            <a:off x="2995126" y="4985212"/>
            <a:ext cx="1839984" cy="513484"/>
          </a:xfrm>
          <a:prstGeom prst="rect">
            <a:avLst/>
          </a:prstGeom>
        </p:spPr>
      </p:pic>
      <p:pic>
        <p:nvPicPr>
          <p:cNvPr id="19" name="图片 18">
            <a:extLst>
              <a:ext uri="{FF2B5EF4-FFF2-40B4-BE49-F238E27FC236}">
                <a16:creationId xmlns:a16="http://schemas.microsoft.com/office/drawing/2014/main" id="{58792EFD-0FAA-86EA-1686-FD3A42093594}"/>
              </a:ext>
            </a:extLst>
          </p:cNvPr>
          <p:cNvPicPr>
            <a:picLocks noChangeAspect="1"/>
          </p:cNvPicPr>
          <p:nvPr/>
        </p:nvPicPr>
        <p:blipFill>
          <a:blip r:embed="rId9"/>
          <a:stretch>
            <a:fillRect/>
          </a:stretch>
        </p:blipFill>
        <p:spPr>
          <a:xfrm>
            <a:off x="5774393" y="4898158"/>
            <a:ext cx="2739741" cy="743304"/>
          </a:xfrm>
          <a:prstGeom prst="rect">
            <a:avLst/>
          </a:prstGeom>
        </p:spPr>
      </p:pic>
      <p:pic>
        <p:nvPicPr>
          <p:cNvPr id="20" name="图片 19">
            <a:extLst>
              <a:ext uri="{FF2B5EF4-FFF2-40B4-BE49-F238E27FC236}">
                <a16:creationId xmlns:a16="http://schemas.microsoft.com/office/drawing/2014/main" id="{AED2A9E7-5471-7EB9-3EBF-069DF350CC56}"/>
              </a:ext>
            </a:extLst>
          </p:cNvPr>
          <p:cNvPicPr>
            <a:picLocks noChangeAspect="1"/>
          </p:cNvPicPr>
          <p:nvPr/>
        </p:nvPicPr>
        <p:blipFill>
          <a:blip r:embed="rId10"/>
          <a:stretch>
            <a:fillRect/>
          </a:stretch>
        </p:blipFill>
        <p:spPr>
          <a:xfrm>
            <a:off x="5942839" y="5641462"/>
            <a:ext cx="2310674" cy="745468"/>
          </a:xfrm>
          <a:prstGeom prst="rect">
            <a:avLst/>
          </a:prstGeom>
        </p:spPr>
      </p:pic>
      <p:pic>
        <p:nvPicPr>
          <p:cNvPr id="21" name="图片 20">
            <a:extLst>
              <a:ext uri="{FF2B5EF4-FFF2-40B4-BE49-F238E27FC236}">
                <a16:creationId xmlns:a16="http://schemas.microsoft.com/office/drawing/2014/main" id="{286D47C5-B171-18A0-B311-E5F09EE4BCA5}"/>
              </a:ext>
            </a:extLst>
          </p:cNvPr>
          <p:cNvPicPr>
            <a:picLocks noChangeAspect="1"/>
          </p:cNvPicPr>
          <p:nvPr/>
        </p:nvPicPr>
        <p:blipFill>
          <a:blip r:embed="rId11"/>
          <a:stretch>
            <a:fillRect/>
          </a:stretch>
        </p:blipFill>
        <p:spPr>
          <a:xfrm>
            <a:off x="2850442" y="5795491"/>
            <a:ext cx="2199744" cy="512334"/>
          </a:xfrm>
          <a:prstGeom prst="rect">
            <a:avLst/>
          </a:prstGeom>
        </p:spPr>
      </p:pic>
      <p:cxnSp>
        <p:nvCxnSpPr>
          <p:cNvPr id="23" name="直接连接符 22">
            <a:extLst>
              <a:ext uri="{FF2B5EF4-FFF2-40B4-BE49-F238E27FC236}">
                <a16:creationId xmlns:a16="http://schemas.microsoft.com/office/drawing/2014/main" id="{9F0F622B-9DE7-3E14-2D10-E241B9389A6F}"/>
              </a:ext>
            </a:extLst>
          </p:cNvPr>
          <p:cNvCxnSpPr/>
          <p:nvPr/>
        </p:nvCxnSpPr>
        <p:spPr>
          <a:xfrm>
            <a:off x="712269" y="4907394"/>
            <a:ext cx="895149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32C31B5-7B9E-C9AB-1802-64C21F0A1F33}"/>
              </a:ext>
            </a:extLst>
          </p:cNvPr>
          <p:cNvCxnSpPr>
            <a:cxnSpLocks/>
          </p:cNvCxnSpPr>
          <p:nvPr/>
        </p:nvCxnSpPr>
        <p:spPr>
          <a:xfrm>
            <a:off x="2558473" y="4503314"/>
            <a:ext cx="0" cy="185303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61F7042-661B-494F-A04D-0A1374DB52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4351" y="1723509"/>
            <a:ext cx="3169803" cy="2121029"/>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Difference from TMD</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6C232930-8783-4E08-88AF-2DC984C0F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8214" y="2195232"/>
            <a:ext cx="5952342" cy="661371"/>
          </a:xfrm>
          <a:prstGeom prst="rect">
            <a:avLst/>
          </a:prstGeom>
        </p:spPr>
      </p:pic>
      <p:pic>
        <p:nvPicPr>
          <p:cNvPr id="5" name="图片 4">
            <a:extLst>
              <a:ext uri="{FF2B5EF4-FFF2-40B4-BE49-F238E27FC236}">
                <a16:creationId xmlns:a16="http://schemas.microsoft.com/office/drawing/2014/main" id="{D3E6F3AE-4FF6-4F98-837D-ED8E211970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5710" y="4817003"/>
            <a:ext cx="7826012" cy="973798"/>
          </a:xfrm>
          <a:prstGeom prst="rect">
            <a:avLst/>
          </a:prstGeom>
        </p:spPr>
      </p:pic>
      <p:sp>
        <p:nvSpPr>
          <p:cNvPr id="23" name="文本框 22">
            <a:extLst>
              <a:ext uri="{FF2B5EF4-FFF2-40B4-BE49-F238E27FC236}">
                <a16:creationId xmlns:a16="http://schemas.microsoft.com/office/drawing/2014/main" id="{50C60117-CA33-4CEC-A858-698051EBDC5F}"/>
              </a:ext>
            </a:extLst>
          </p:cNvPr>
          <p:cNvSpPr txBox="1"/>
          <p:nvPr/>
        </p:nvSpPr>
        <p:spPr>
          <a:xfrm>
            <a:off x="9748511" y="4481330"/>
            <a:ext cx="2235259" cy="338554"/>
          </a:xfrm>
          <a:prstGeom prst="rect">
            <a:avLst/>
          </a:prstGeom>
          <a:noFill/>
        </p:spPr>
        <p:txBody>
          <a:bodyPr wrap="square" rtlCol="0">
            <a:spAutoFit/>
          </a:bodyPr>
          <a:lstStyle/>
          <a:p>
            <a:r>
              <a:rPr lang="en-US" altLang="zh-CN" sz="1600" dirty="0">
                <a:solidFill>
                  <a:srgbClr val="FF0000"/>
                </a:solidFill>
              </a:rPr>
              <a:t>[John Collins, 1993]</a:t>
            </a:r>
            <a:endParaRPr lang="zh-CN" altLang="en-US" sz="1600" dirty="0">
              <a:solidFill>
                <a:srgbClr val="FF0000"/>
              </a:solidFill>
            </a:endParaRPr>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8</a:t>
            </a:fld>
            <a:endParaRPr lang="zh-CN" altLang="en-US"/>
          </a:p>
        </p:txBody>
      </p:sp>
      <p:pic>
        <p:nvPicPr>
          <p:cNvPr id="40" name="图片 39">
            <a:extLst>
              <a:ext uri="{FF2B5EF4-FFF2-40B4-BE49-F238E27FC236}">
                <a16:creationId xmlns:a16="http://schemas.microsoft.com/office/drawing/2014/main" id="{33FDC5F8-5C95-4EBE-94A2-3D6F9B2A077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1524" y="4339137"/>
            <a:ext cx="3491762" cy="2142427"/>
          </a:xfrm>
          <a:prstGeom prst="rect">
            <a:avLst/>
          </a:prstGeom>
        </p:spPr>
      </p:pic>
      <p:sp>
        <p:nvSpPr>
          <p:cNvPr id="41" name="文本框 40">
            <a:extLst>
              <a:ext uri="{FF2B5EF4-FFF2-40B4-BE49-F238E27FC236}">
                <a16:creationId xmlns:a16="http://schemas.microsoft.com/office/drawing/2014/main" id="{74EF468E-15FC-4454-8F39-4AFF5F8A1B73}"/>
              </a:ext>
            </a:extLst>
          </p:cNvPr>
          <p:cNvSpPr txBox="1"/>
          <p:nvPr/>
        </p:nvSpPr>
        <p:spPr>
          <a:xfrm>
            <a:off x="481523" y="2905780"/>
            <a:ext cx="1277430" cy="523220"/>
          </a:xfrm>
          <a:prstGeom prst="rect">
            <a:avLst/>
          </a:prstGeom>
          <a:noFill/>
        </p:spPr>
        <p:txBody>
          <a:bodyPr wrap="square" rtlCol="0">
            <a:spAutoFit/>
          </a:bodyPr>
          <a:lstStyle/>
          <a:p>
            <a:r>
              <a:rPr lang="en-US" altLang="zh-CN" sz="2800" b="1" dirty="0">
                <a:solidFill>
                  <a:srgbClr val="0070C0"/>
                </a:solidFill>
                <a:latin typeface="Candara" panose="020E0502030303020204" pitchFamily="34" charset="0"/>
                <a:cs typeface="Times New Roman" panose="02020603050405020304" pitchFamily="18" charset="0"/>
              </a:rPr>
              <a:t>FEC</a:t>
            </a:r>
            <a:endParaRPr lang="zh-CN" altLang="en-US" sz="2800" b="1" dirty="0">
              <a:solidFill>
                <a:srgbClr val="0070C0"/>
              </a:solidFill>
              <a:latin typeface="Candara" panose="020E0502030303020204" pitchFamily="34" charset="0"/>
              <a:cs typeface="Times New Roman" panose="02020603050405020304" pitchFamily="18" charset="0"/>
            </a:endParaRPr>
          </a:p>
        </p:txBody>
      </p:sp>
      <p:sp>
        <p:nvSpPr>
          <p:cNvPr id="42" name="文本框 41">
            <a:extLst>
              <a:ext uri="{FF2B5EF4-FFF2-40B4-BE49-F238E27FC236}">
                <a16:creationId xmlns:a16="http://schemas.microsoft.com/office/drawing/2014/main" id="{A9860859-039B-43FB-8F58-746E20CF587A}"/>
              </a:ext>
            </a:extLst>
          </p:cNvPr>
          <p:cNvSpPr txBox="1"/>
          <p:nvPr/>
        </p:nvSpPr>
        <p:spPr>
          <a:xfrm>
            <a:off x="464351" y="5645775"/>
            <a:ext cx="1277430" cy="523220"/>
          </a:xfrm>
          <a:prstGeom prst="rect">
            <a:avLst/>
          </a:prstGeom>
          <a:noFill/>
        </p:spPr>
        <p:txBody>
          <a:bodyPr wrap="square" rtlCol="0">
            <a:spAutoFit/>
          </a:bodyPr>
          <a:lstStyle/>
          <a:p>
            <a:r>
              <a:rPr lang="en-US" altLang="zh-CN" sz="2800" b="1" dirty="0">
                <a:solidFill>
                  <a:srgbClr val="0070C0"/>
                </a:solidFill>
                <a:latin typeface="Candara" panose="020E0502030303020204" pitchFamily="34" charset="0"/>
                <a:cs typeface="Times New Roman" panose="02020603050405020304" pitchFamily="18" charset="0"/>
              </a:rPr>
              <a:t>SIDIS</a:t>
            </a:r>
            <a:endParaRPr lang="zh-CN" altLang="en-US" sz="2800" b="1" dirty="0">
              <a:solidFill>
                <a:srgbClr val="0070C0"/>
              </a:solidFill>
              <a:latin typeface="Candara" panose="020E0502030303020204" pitchFamily="34" charset="0"/>
              <a:cs typeface="Times New Roman" panose="02020603050405020304" pitchFamily="18" charset="0"/>
            </a:endParaRPr>
          </a:p>
        </p:txBody>
      </p:sp>
      <p:sp>
        <p:nvSpPr>
          <p:cNvPr id="3" name="文本框 2">
            <a:extLst>
              <a:ext uri="{FF2B5EF4-FFF2-40B4-BE49-F238E27FC236}">
                <a16:creationId xmlns:a16="http://schemas.microsoft.com/office/drawing/2014/main" id="{A9F4ADC1-AD67-D2CD-6408-5A1226DBABB5}"/>
              </a:ext>
            </a:extLst>
          </p:cNvPr>
          <p:cNvSpPr txBox="1"/>
          <p:nvPr/>
        </p:nvSpPr>
        <p:spPr>
          <a:xfrm>
            <a:off x="464351" y="4192271"/>
            <a:ext cx="4426307" cy="276999"/>
          </a:xfrm>
          <a:prstGeom prst="rect">
            <a:avLst/>
          </a:prstGeom>
          <a:noFill/>
        </p:spPr>
        <p:txBody>
          <a:bodyPr wrap="square" rtlCol="0">
            <a:spAutoFit/>
          </a:bodyPr>
          <a:lstStyle/>
          <a:p>
            <a:r>
              <a:rPr lang="en-US" altLang="zh-CN" sz="1200" dirty="0">
                <a:solidFill>
                  <a:srgbClr val="FF0000"/>
                </a:solidFill>
              </a:rPr>
              <a:t>[A. Bacchetta, U. D’Alesio, M. Diehl, C. A. Miller, 2004]</a:t>
            </a:r>
            <a:endParaRPr lang="zh-CN" altLang="en-US" sz="1200" dirty="0">
              <a:solidFill>
                <a:srgbClr val="FF0000"/>
              </a:solidFill>
            </a:endParaRPr>
          </a:p>
        </p:txBody>
      </p:sp>
    </p:spTree>
    <p:extLst>
      <p:ext uri="{BB962C8B-B14F-4D97-AF65-F5344CB8AC3E}">
        <p14:creationId xmlns:p14="http://schemas.microsoft.com/office/powerpoint/2010/main" val="136300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3E42-5021-08F1-CE60-2F86423210DE}"/>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239E4565-BE23-5FF2-2937-3572E3155EDF}"/>
              </a:ext>
            </a:extLst>
          </p:cNvPr>
          <p:cNvPicPr>
            <a:picLocks noChangeAspect="1"/>
          </p:cNvPicPr>
          <p:nvPr/>
        </p:nvPicPr>
        <p:blipFill>
          <a:blip r:embed="rId3"/>
          <a:srcRect r="679"/>
          <a:stretch/>
        </p:blipFill>
        <p:spPr>
          <a:xfrm>
            <a:off x="3166306" y="1856444"/>
            <a:ext cx="8377994" cy="2218201"/>
          </a:xfrm>
          <a:prstGeom prst="rect">
            <a:avLst/>
          </a:prstGeom>
        </p:spPr>
      </p:pic>
      <p:sp>
        <p:nvSpPr>
          <p:cNvPr id="2" name="标题 1">
            <a:extLst>
              <a:ext uri="{FF2B5EF4-FFF2-40B4-BE49-F238E27FC236}">
                <a16:creationId xmlns:a16="http://schemas.microsoft.com/office/drawing/2014/main" id="{70732BAE-04B8-CF5A-258F-33935570F745}"/>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Pythia Simulation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0095A5B4-2383-BF24-5917-F8513C1EC7C2}"/>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34EA97C9-3CD0-75FD-3C47-00FECEA6A4F7}"/>
              </a:ext>
            </a:extLst>
          </p:cNvPr>
          <p:cNvSpPr>
            <a:spLocks noGrp="1"/>
          </p:cNvSpPr>
          <p:nvPr>
            <p:ph idx="1"/>
          </p:nvPr>
        </p:nvSpPr>
        <p:spPr>
          <a:xfrm>
            <a:off x="406400" y="1291702"/>
            <a:ext cx="10947400" cy="4495214"/>
          </a:xfrm>
        </p:spPr>
        <p:txBody>
          <a:bodyPr/>
          <a:lstStyle/>
          <a:p>
            <a:pPr marL="0" indent="0">
              <a:buNone/>
            </a:pPr>
            <a:r>
              <a:rPr lang="en-US" altLang="zh-CN" b="1" dirty="0">
                <a:latin typeface="Candara" panose="020E0502030303020204" pitchFamily="34" charset="0"/>
              </a:rPr>
              <a:t>Use Pythia to show confinement with FEC (</a:t>
            </a:r>
            <a:r>
              <a:rPr lang="en-US" altLang="zh-CN" b="1" dirty="0" err="1">
                <a:latin typeface="Candara" panose="020E0502030303020204" pitchFamily="34" charset="0"/>
              </a:rPr>
              <a:t>Unpol</a:t>
            </a:r>
            <a:r>
              <a:rPr lang="en-US" altLang="zh-CN" b="1" dirty="0">
                <a:latin typeface="Candara" panose="020E0502030303020204" pitchFamily="34" charset="0"/>
              </a:rPr>
              <a:t>.).</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sz="3600" b="1" dirty="0">
              <a:latin typeface="Candara" panose="020E0502030303020204" pitchFamily="34" charset="0"/>
            </a:endParaRPr>
          </a:p>
          <a:p>
            <a:pPr marL="0" indent="0">
              <a:buNone/>
            </a:pPr>
            <a:r>
              <a:rPr lang="en-US" altLang="zh-CN" b="1" dirty="0">
                <a:latin typeface="Candara" panose="020E0502030303020204" pitchFamily="34" charset="0"/>
              </a:rPr>
              <a:t>Scaling law in experiments</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AAE6C949-9614-E453-8440-7DE44821DE6D}"/>
              </a:ext>
            </a:extLst>
          </p:cNvPr>
          <p:cNvSpPr>
            <a:spLocks noGrp="1"/>
          </p:cNvSpPr>
          <p:nvPr>
            <p:ph type="sldNum" sz="quarter" idx="12"/>
          </p:nvPr>
        </p:nvSpPr>
        <p:spPr/>
        <p:txBody>
          <a:bodyPr/>
          <a:lstStyle/>
          <a:p>
            <a:fld id="{611A2AF2-B2C0-4776-99D4-DE05D29D53A8}" type="slidenum">
              <a:rPr lang="zh-CN" altLang="en-US" smtClean="0"/>
              <a:t>9</a:t>
            </a:fld>
            <a:endParaRPr lang="zh-CN" altLang="en-US" dirty="0"/>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3C5FDC3-1874-04F7-08AB-EA6D992EE23C}"/>
                  </a:ext>
                </a:extLst>
              </p:cNvPr>
              <p:cNvSpPr txBox="1"/>
              <p:nvPr/>
            </p:nvSpPr>
            <p:spPr>
              <a:xfrm>
                <a:off x="10793655" y="1634337"/>
                <a:ext cx="1615982" cy="522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𝑞</m:t>
                          </m:r>
                        </m:e>
                        <m:sub>
                          <m:r>
                            <a:rPr lang="en-US" altLang="zh-CN" sz="1400" b="0" i="1" smtClean="0">
                              <a:solidFill>
                                <a:srgbClr val="FF0000"/>
                              </a:solidFill>
                              <a:latin typeface="Cambria Math" panose="02040503050406030204" pitchFamily="18" charset="0"/>
                            </a:rPr>
                            <m:t>𝐹</m:t>
                          </m:r>
                        </m:sub>
                      </m:sSub>
                      <m:r>
                        <a:rPr lang="en-US" altLang="zh-CN" sz="1400" i="1">
                          <a:solidFill>
                            <a:srgbClr val="FF0000"/>
                          </a:solidFill>
                          <a:latin typeface="Cambria Math" panose="02040503050406030204" pitchFamily="18" charset="0"/>
                          <a:ea typeface="Cambria Math" panose="02040503050406030204" pitchFamily="18" charset="0"/>
                        </a:rPr>
                        <m:t>≈</m:t>
                      </m:r>
                      <m:f>
                        <m:fPr>
                          <m:ctrlPr>
                            <a:rPr lang="en-US" altLang="zh-CN" sz="1400" i="1" smtClean="0">
                              <a:solidFill>
                                <a:srgbClr val="FF0000"/>
                              </a:solidFill>
                              <a:latin typeface="Cambria Math" panose="02040503050406030204" pitchFamily="18" charset="0"/>
                              <a:ea typeface="Cambria Math" panose="02040503050406030204" pitchFamily="18" charset="0"/>
                            </a:rPr>
                          </m:ctrlPr>
                        </m:fPr>
                        <m:num>
                          <m:sSubSup>
                            <m:sSubSupPr>
                              <m:ctrlPr>
                                <a:rPr lang="en-US" altLang="zh-CN" sz="1400" i="1" smtClean="0">
                                  <a:solidFill>
                                    <a:srgbClr val="FF0000"/>
                                  </a:solidFill>
                                  <a:latin typeface="Cambria Math" panose="02040503050406030204" pitchFamily="18" charset="0"/>
                                  <a:ea typeface="Cambria Math" panose="02040503050406030204" pitchFamily="18" charset="0"/>
                                </a:rPr>
                              </m:ctrlPr>
                            </m:sSubSupPr>
                            <m:e>
                              <m:r>
                                <a:rPr lang="en-US" altLang="zh-CN" sz="1400" b="0" i="1" smtClean="0">
                                  <a:solidFill>
                                    <a:srgbClr val="FF0000"/>
                                  </a:solidFill>
                                  <a:latin typeface="Cambria Math" panose="02040503050406030204" pitchFamily="18" charset="0"/>
                                  <a:ea typeface="Cambria Math" panose="02040503050406030204" pitchFamily="18" charset="0"/>
                                </a:rPr>
                                <m:t>𝑃</m:t>
                              </m:r>
                            </m:e>
                            <m:sub>
                              <m:r>
                                <a:rPr lang="en-US" altLang="zh-CN" sz="1400" b="0" i="1" smtClean="0">
                                  <a:solidFill>
                                    <a:srgbClr val="FF0000"/>
                                  </a:solidFill>
                                  <a:latin typeface="Cambria Math" panose="02040503050406030204" pitchFamily="18" charset="0"/>
                                  <a:ea typeface="Cambria Math" panose="02040503050406030204" pitchFamily="18" charset="0"/>
                                </a:rPr>
                                <m:t>h</m:t>
                              </m:r>
                            </m:sub>
                            <m:sup>
                              <m:r>
                                <a:rPr lang="en-US" altLang="zh-CN" sz="1400" b="0" i="1" smtClean="0">
                                  <a:solidFill>
                                    <a:srgbClr val="FF0000"/>
                                  </a:solidFill>
                                  <a:latin typeface="Cambria Math" panose="02040503050406030204" pitchFamily="18" charset="0"/>
                                  <a:ea typeface="Cambria Math" panose="02040503050406030204" pitchFamily="18" charset="0"/>
                                </a:rPr>
                                <m:t>+</m:t>
                              </m:r>
                            </m:sup>
                          </m:sSubSup>
                          <m:r>
                            <a:rPr lang="zh-CN" altLang="en-US" sz="1400" i="1" smtClean="0">
                              <a:solidFill>
                                <a:srgbClr val="FF0000"/>
                              </a:solidFill>
                              <a:latin typeface="Cambria Math" panose="02040503050406030204" pitchFamily="18" charset="0"/>
                              <a:ea typeface="Cambria Math" panose="02040503050406030204" pitchFamily="18" charset="0"/>
                            </a:rPr>
                            <m:t>𝜃</m:t>
                          </m:r>
                        </m:num>
                        <m:den>
                          <m:r>
                            <a:rPr lang="en-US" altLang="zh-CN" sz="1400" b="0" i="1" smtClean="0">
                              <a:solidFill>
                                <a:srgbClr val="FF0000"/>
                              </a:solidFill>
                              <a:latin typeface="Cambria Math" panose="02040503050406030204" pitchFamily="18" charset="0"/>
                              <a:ea typeface="Cambria Math" panose="02040503050406030204" pitchFamily="18" charset="0"/>
                            </a:rPr>
                            <m:t>2</m:t>
                          </m:r>
                        </m:den>
                      </m:f>
                    </m:oMath>
                  </m:oMathPara>
                </a14:m>
                <a:endParaRPr lang="zh-CN" altLang="en-US" sz="1400" dirty="0">
                  <a:solidFill>
                    <a:srgbClr val="FF0000"/>
                  </a:solidFill>
                </a:endParaRPr>
              </a:p>
            </p:txBody>
          </p:sp>
        </mc:Choice>
        <mc:Fallback>
          <p:sp>
            <p:nvSpPr>
              <p:cNvPr id="9" name="文本框 8">
                <a:extLst>
                  <a:ext uri="{FF2B5EF4-FFF2-40B4-BE49-F238E27FC236}">
                    <a16:creationId xmlns:a16="http://schemas.microsoft.com/office/drawing/2014/main" id="{C3C5FDC3-1874-04F7-08AB-EA6D992EE23C}"/>
                  </a:ext>
                </a:extLst>
              </p:cNvPr>
              <p:cNvSpPr txBox="1">
                <a:spLocks noRot="1" noChangeAspect="1" noMove="1" noResize="1" noEditPoints="1" noAdjustHandles="1" noChangeArrowheads="1" noChangeShapeType="1" noTextEdit="1"/>
              </p:cNvSpPr>
              <p:nvPr/>
            </p:nvSpPr>
            <p:spPr>
              <a:xfrm>
                <a:off x="10793655" y="1634337"/>
                <a:ext cx="1615982" cy="522515"/>
              </a:xfrm>
              <a:prstGeom prst="rect">
                <a:avLst/>
              </a:prstGeom>
              <a:blipFill>
                <a:blip r:embed="rId4"/>
                <a:stretch>
                  <a:fillRect b="-1163"/>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3A7EFD4-9C63-8BCC-80BC-857943672521}"/>
              </a:ext>
            </a:extLst>
          </p:cNvPr>
          <p:cNvPicPr>
            <a:picLocks noChangeAspect="1"/>
          </p:cNvPicPr>
          <p:nvPr/>
        </p:nvPicPr>
        <p:blipFill>
          <a:blip r:embed="rId5"/>
          <a:stretch>
            <a:fillRect/>
          </a:stretch>
        </p:blipFill>
        <p:spPr>
          <a:xfrm>
            <a:off x="3421380" y="4332213"/>
            <a:ext cx="7482840" cy="2525787"/>
          </a:xfrm>
          <a:prstGeom prst="rect">
            <a:avLst/>
          </a:prstGeom>
        </p:spPr>
      </p:pic>
      <p:sp>
        <p:nvSpPr>
          <p:cNvPr id="10" name="文本框 9">
            <a:extLst>
              <a:ext uri="{FF2B5EF4-FFF2-40B4-BE49-F238E27FC236}">
                <a16:creationId xmlns:a16="http://schemas.microsoft.com/office/drawing/2014/main" id="{2F1D9E4D-5DEB-08FE-01E2-26902E408A2A}"/>
              </a:ext>
            </a:extLst>
          </p:cNvPr>
          <p:cNvSpPr txBox="1"/>
          <p:nvPr/>
        </p:nvSpPr>
        <p:spPr>
          <a:xfrm>
            <a:off x="2114291" y="6153181"/>
            <a:ext cx="1307089" cy="338554"/>
          </a:xfrm>
          <a:prstGeom prst="rect">
            <a:avLst/>
          </a:prstGeom>
          <a:noFill/>
        </p:spPr>
        <p:txBody>
          <a:bodyPr wrap="square" rtlCol="0">
            <a:spAutoFit/>
          </a:bodyPr>
          <a:lstStyle/>
          <a:p>
            <a:r>
              <a:rPr lang="en-US" altLang="zh-CN" sz="1600" dirty="0">
                <a:solidFill>
                  <a:srgbClr val="FF0000"/>
                </a:solidFill>
              </a:rPr>
              <a:t>[CMS, 2024]</a:t>
            </a:r>
            <a:endParaRPr lang="zh-CN" altLang="en-US" sz="1600" dirty="0">
              <a:solidFill>
                <a:srgbClr val="FF0000"/>
              </a:solidFill>
            </a:endParaRPr>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8BE597BD-B77F-FC88-724A-D5DADBFCDEC4}"/>
                  </a:ext>
                </a:extLst>
              </p:cNvPr>
              <p:cNvSpPr txBox="1"/>
              <p:nvPr/>
            </p:nvSpPr>
            <p:spPr>
              <a:xfrm>
                <a:off x="5727939" y="2950234"/>
                <a:ext cx="5353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𝜒</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oMath>
                  </m:oMathPara>
                </a14:m>
                <a:endParaRPr lang="zh-CN" altLang="en-US" dirty="0"/>
              </a:p>
            </p:txBody>
          </p:sp>
        </mc:Choice>
        <mc:Fallback>
          <p:sp>
            <p:nvSpPr>
              <p:cNvPr id="13" name="文本框 12">
                <a:extLst>
                  <a:ext uri="{FF2B5EF4-FFF2-40B4-BE49-F238E27FC236}">
                    <a16:creationId xmlns:a16="http://schemas.microsoft.com/office/drawing/2014/main" id="{8BE597BD-B77F-FC88-724A-D5DADBFCDEC4}"/>
                  </a:ext>
                </a:extLst>
              </p:cNvPr>
              <p:cNvSpPr txBox="1">
                <a:spLocks noRot="1" noChangeAspect="1" noMove="1" noResize="1" noEditPoints="1" noAdjustHandles="1" noChangeArrowheads="1" noChangeShapeType="1" noTextEdit="1"/>
              </p:cNvSpPr>
              <p:nvPr/>
            </p:nvSpPr>
            <p:spPr>
              <a:xfrm>
                <a:off x="5727939" y="2950234"/>
                <a:ext cx="535339" cy="276999"/>
              </a:xfrm>
              <a:prstGeom prst="rect">
                <a:avLst/>
              </a:prstGeom>
              <a:blipFill>
                <a:blip r:embed="rId6"/>
                <a:stretch>
                  <a:fillRect l="-10345" r="-3448" b="-22222"/>
                </a:stretch>
              </a:blipFill>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id="{28961172-F1B8-DCB9-6A3E-29D3A6182C5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001292" y="5234836"/>
            <a:ext cx="1083206" cy="228468"/>
          </a:xfrm>
          <a:prstGeom prst="rect">
            <a:avLst/>
          </a:prstGeom>
        </p:spPr>
      </p:pic>
    </p:spTree>
    <p:extLst>
      <p:ext uri="{BB962C8B-B14F-4D97-AF65-F5344CB8AC3E}">
        <p14:creationId xmlns:p14="http://schemas.microsoft.com/office/powerpoint/2010/main" val="23079797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3712</TotalTime>
  <Words>1672</Words>
  <Application>Microsoft Office PowerPoint</Application>
  <PresentationFormat>宽屏</PresentationFormat>
  <Paragraphs>174</Paragraphs>
  <Slides>12</Slides>
  <Notes>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等线</vt:lpstr>
      <vt:lpstr>等线 Light</vt:lpstr>
      <vt:lpstr>Arial</vt:lpstr>
      <vt:lpstr>Cambria Math</vt:lpstr>
      <vt:lpstr>Candara</vt:lpstr>
      <vt:lpstr>Consolas</vt:lpstr>
      <vt:lpstr>Office 主题​​</vt:lpstr>
      <vt:lpstr>Fragmentation Energy Correlators in SIDIS</vt:lpstr>
      <vt:lpstr>PowerPoint 演示文稿</vt:lpstr>
      <vt:lpstr>PowerPoint 演示文稿</vt:lpstr>
      <vt:lpstr>3D Imaging: TMDs</vt:lpstr>
      <vt:lpstr>New Opportunities: The Energy-Energy Correlator</vt:lpstr>
      <vt:lpstr>Observable Definition</vt:lpstr>
      <vt:lpstr>Match to Experiments</vt:lpstr>
      <vt:lpstr>Difference from TMD</vt:lpstr>
      <vt:lpstr>Pythia Simulation</vt:lpstr>
      <vt:lpstr>Magnitude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Fragmentation Energy Correlators in SIDIS</dc:title>
  <dc:creator>书 张</dc:creator>
  <cp:lastModifiedBy>爱培优</cp:lastModifiedBy>
  <cp:revision>277</cp:revision>
  <dcterms:created xsi:type="dcterms:W3CDTF">2025-05-03T04:02:44Z</dcterms:created>
  <dcterms:modified xsi:type="dcterms:W3CDTF">2025-05-23T05:47:24Z</dcterms:modified>
</cp:coreProperties>
</file>