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9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png"/><Relationship Id="rId2" Type="http://schemas.openxmlformats.org/officeDocument/2006/relationships/tags" Target="../tags/tag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6.xml"/><Relationship Id="rId8" Type="http://schemas.openxmlformats.org/officeDocument/2006/relationships/image" Target="../media/image6.png"/><Relationship Id="rId7" Type="http://schemas.openxmlformats.org/officeDocument/2006/relationships/tags" Target="../tags/tag5.xml"/><Relationship Id="rId6" Type="http://schemas.openxmlformats.org/officeDocument/2006/relationships/image" Target="../media/image5.png"/><Relationship Id="rId5" Type="http://schemas.openxmlformats.org/officeDocument/2006/relationships/tags" Target="../tags/tag4.xml"/><Relationship Id="rId4" Type="http://schemas.openxmlformats.org/officeDocument/2006/relationships/image" Target="../media/image4.png"/><Relationship Id="rId3" Type="http://schemas.openxmlformats.org/officeDocument/2006/relationships/tags" Target="../tags/tag3.xml"/><Relationship Id="rId2" Type="http://schemas.openxmlformats.org/officeDocument/2006/relationships/image" Target="../media/image3.png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7.png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11.png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image" Target="../media/image10.png"/><Relationship Id="rId3" Type="http://schemas.openxmlformats.org/officeDocument/2006/relationships/tags" Target="../tags/tag7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3.png"/><Relationship Id="rId3" Type="http://schemas.openxmlformats.org/officeDocument/2006/relationships/tags" Target="../tags/tag12.xml"/><Relationship Id="rId2" Type="http://schemas.openxmlformats.org/officeDocument/2006/relationships/image" Target="../media/image12.png"/><Relationship Id="rId1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17.png"/><Relationship Id="rId8" Type="http://schemas.openxmlformats.org/officeDocument/2006/relationships/tags" Target="../tags/tag17.xml"/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image" Target="../media/image16.png"/><Relationship Id="rId4" Type="http://schemas.openxmlformats.org/officeDocument/2006/relationships/tags" Target="../tags/tag14.xml"/><Relationship Id="rId3" Type="http://schemas.openxmlformats.org/officeDocument/2006/relationships/image" Target="../media/image15.png"/><Relationship Id="rId2" Type="http://schemas.openxmlformats.org/officeDocument/2006/relationships/tags" Target="../tags/tag13.xml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2" descr="cepc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999855" y="-635"/>
            <a:ext cx="3102610" cy="1400175"/>
          </a:xfrm>
          <a:prstGeom prst="rect">
            <a:avLst/>
          </a:prstGeom>
        </p:spPr>
      </p:pic>
      <p:sp>
        <p:nvSpPr>
          <p:cNvPr id="8" name="Text Box 7"/>
          <p:cNvSpPr txBox="1"/>
          <p:nvPr/>
        </p:nvSpPr>
        <p:spPr>
          <a:xfrm>
            <a:off x="64770" y="2860675"/>
            <a:ext cx="11689715" cy="9645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fr-FR" sz="44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 </a:t>
            </a:r>
            <a:r>
              <a:rPr lang="fr-FR" altLang="en-US" sz="44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Top Quark EW Coupling Precision Measurement</a:t>
            </a:r>
            <a:endParaRPr lang="fr-FR" altLang="en-US" sz="44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endParaRPr lang="fr-FR" altLang="en-US" sz="44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r>
              <a:rPr lang="fr-FR" altLang="en-US" sz="44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</a:t>
            </a:r>
            <a:r>
              <a:rPr lang="en-US" altLang="fr-FR" sz="44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                         </a:t>
            </a:r>
            <a:endParaRPr lang="fr-FR" altLang="en-US" sz="44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endParaRPr lang="en-US" altLang="fr-FR" sz="2400" b="1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endParaRPr lang="en-US" altLang="fr-FR" sz="2400" b="1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r>
              <a:rPr lang="en-US" altLang="fr-FR" sz="2400" b="1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                                                                   </a:t>
            </a:r>
            <a:endParaRPr lang="en-US" altLang="fr-FR" sz="2400" b="1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r>
              <a:rPr lang="en-US" altLang="fr-FR" sz="2400" b="1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 					         21/02/2025</a:t>
            </a:r>
            <a:endParaRPr lang="fr-FR" altLang="en-US" sz="24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45415" y="1755140"/>
            <a:ext cx="11353165" cy="386715"/>
          </a:xfrm>
          <a:prstGeom prst="rect">
            <a:avLst/>
          </a:prstGeom>
        </p:spPr>
        <p:txBody>
          <a:bodyPr wrap="square">
            <a:noAutofit/>
          </a:bodyPr>
          <a:p>
            <a:pPr marL="457200" lvl="1" indent="457200" algn="l"/>
            <a:endParaRPr sz="2000" b="1" i="0">
              <a:solidFill>
                <a:srgbClr val="FFFFFF"/>
              </a:solidFill>
              <a:latin typeface="Roboto"/>
              <a:ea typeface="Roboto"/>
            </a:endParaRPr>
          </a:p>
        </p:txBody>
      </p:sp>
      <p:pic>
        <p:nvPicPr>
          <p:cNvPr id="9" name="Picture 8" descr="IHE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4770" y="147320"/>
            <a:ext cx="4196080" cy="113220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3251835" y="471614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fr-FR" sz="3600" b="1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    	    Mustapha BIYABI</a:t>
            </a:r>
            <a:endParaRPr lang="en-US" altLang="fr-FR" sz="3600" b="1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85" y="619125"/>
            <a:ext cx="12012295" cy="889635"/>
          </a:xfrm>
        </p:spPr>
        <p:txBody>
          <a:bodyPr/>
          <a:p>
            <a:r>
              <a:rPr lang="en-US" sz="2800" b="1" u="sng"/>
              <a:t>The usual form factors denoted F1, F2 defined :</a:t>
            </a:r>
            <a:endParaRPr lang="en-US" sz="2800" b="1" u="sng"/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841115" y="1390650"/>
            <a:ext cx="5085080" cy="864235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2173605" y="-144145"/>
            <a:ext cx="8240395" cy="8839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sz="3600" b="1">
                <a:solidFill>
                  <a:srgbClr val="FF0000"/>
                </a:solidFill>
                <a:sym typeface="+mn-ea"/>
              </a:rPr>
              <a:t>      Top EW Couplings Parametrizations</a:t>
            </a:r>
            <a:endParaRPr lang="en-US" sz="36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179705" y="2040255"/>
            <a:ext cx="6096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400" b="1">
                <a:sym typeface="+mn-ea"/>
              </a:rPr>
              <a:t>Which can be translated to : </a:t>
            </a:r>
            <a:endParaRPr lang="en-US" sz="2400" b="1">
              <a:sym typeface="+mn-ea"/>
            </a:endParaRPr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984625" y="2567305"/>
            <a:ext cx="5662295" cy="8616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79705" y="3594735"/>
            <a:ext cx="4611370" cy="871855"/>
          </a:xfrm>
          <a:prstGeom prst="rect">
            <a:avLst/>
          </a:prstGeom>
        </p:spPr>
      </p:pic>
      <p:sp>
        <p:nvSpPr>
          <p:cNvPr id="9" name="Text Box 8"/>
          <p:cNvSpPr txBox="1"/>
          <p:nvPr/>
        </p:nvSpPr>
        <p:spPr>
          <a:xfrm>
            <a:off x="179705" y="3099435"/>
            <a:ext cx="6096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 b="1" u="sng">
                <a:solidFill>
                  <a:srgbClr val="FF0000"/>
                </a:solidFill>
                <a:sym typeface="+mn-ea"/>
              </a:rPr>
              <a:t>Relation </a:t>
            </a:r>
            <a:r>
              <a:rPr lang="en-US" sz="2400" b="1">
                <a:sym typeface="+mn-ea"/>
              </a:rPr>
              <a:t>: </a:t>
            </a:r>
            <a:endParaRPr lang="en-US" sz="2400" b="1">
              <a:sym typeface="+mn-ea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0" y="4466590"/>
            <a:ext cx="1145095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342900" indent="-342900">
              <a:buFont typeface="Wingdings" panose="05000000000000000000" charset="0"/>
              <a:buChar char="q"/>
            </a:pPr>
            <a:r>
              <a:rPr lang="en-US" sz="2000" b="1"/>
              <a:t>Maximize numerically a global likelihood L with respect to all form factors:</a:t>
            </a:r>
            <a:endParaRPr lang="en-US" sz="2000" b="1"/>
          </a:p>
        </p:txBody>
      </p:sp>
      <p:pic>
        <p:nvPicPr>
          <p:cNvPr id="11" name="Picture 10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4286250" y="4955540"/>
            <a:ext cx="2878455" cy="86550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1250315" y="5981065"/>
            <a:ext cx="3350895" cy="769620"/>
          </a:xfrm>
          <a:prstGeom prst="rect">
            <a:avLst/>
          </a:prstGeom>
        </p:spPr>
      </p:pic>
      <p:sp>
        <p:nvSpPr>
          <p:cNvPr id="13" name="Text Box 12"/>
          <p:cNvSpPr txBox="1"/>
          <p:nvPr/>
        </p:nvSpPr>
        <p:spPr>
          <a:xfrm>
            <a:off x="0" y="5796915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000" b="1" u="sng">
                <a:solidFill>
                  <a:srgbClr val="FF0000"/>
                </a:solidFill>
                <a:sym typeface="+mn-ea"/>
              </a:rPr>
              <a:t>Where </a:t>
            </a:r>
            <a:r>
              <a:rPr lang="en-US">
                <a:sym typeface="+mn-ea"/>
              </a:rPr>
              <a:t>:</a:t>
            </a:r>
            <a:endParaRPr lang="en-US"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025"/>
            <a:ext cx="10515600" cy="640080"/>
          </a:xfrm>
        </p:spPr>
        <p:txBody>
          <a:bodyPr>
            <a:noAutofit/>
          </a:bodyPr>
          <a:p>
            <a:pPr algn="ctr"/>
            <a:r>
              <a:rPr lang="en-US" b="1">
                <a:solidFill>
                  <a:srgbClr val="FF0000"/>
                </a:solidFill>
              </a:rPr>
              <a:t>  SM Contribution</a:t>
            </a:r>
            <a:endParaRPr lang="en-US" b="1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Box 4"/>
              <p:cNvSpPr txBox="1"/>
              <p:nvPr/>
            </p:nvSpPr>
            <p:spPr>
              <a:xfrm>
                <a:off x="107315" y="821055"/>
                <a:ext cx="7070090" cy="3392170"/>
              </a:xfrm>
              <a:prstGeom prst="rect">
                <a:avLst/>
              </a:prstGeom>
              <a:noFill/>
            </p:spPr>
            <p:txBody>
              <a:bodyPr wrap="square" rtlCol="0" anchor="t">
                <a:noAutofit/>
              </a:bodyPr>
              <a:p>
                <a:r>
                  <a:rPr lang="en-US" b="1" i="1">
                    <a:sym typeface="+mn-ea"/>
                  </a:rPr>
                  <a:t>-</a:t>
                </a:r>
                <a:r>
                  <a:rPr lang="en-US" sz="2000" b="1" i="1">
                    <a:sym typeface="+mn-ea"/>
                  </a:rPr>
                  <a:t> Plot the SM part in terms of the Lepton polar angle and normalized Energy :</a:t>
                </a:r>
                <a:r>
                  <a:rPr lang="en-US" b="1" i="1">
                    <a:sym typeface="+mn-ea"/>
                  </a:rPr>
                  <a:t> </a:t>
                </a:r>
                <a:endParaRPr lang="en-US" b="1" i="1">
                  <a:sym typeface="+mn-ea"/>
                </a:endParaRPr>
              </a:p>
              <a:p>
                <a:endParaRPr lang="en-US" b="1" i="1" u="sng">
                  <a:sym typeface="+mn-ea"/>
                </a:endParaRPr>
              </a:p>
              <a:p>
                <a:r>
                  <a:rPr lang="en-US" b="1" i="1">
                    <a:sym typeface="+mn-ea"/>
                  </a:rPr>
                  <a:t> </a:t>
                </a:r>
                <a:r>
                  <a:rPr lang="en-US" sz="2400" b="1" i="1">
                    <a:sym typeface="+mn-ea"/>
                  </a:rPr>
                  <a:t> -  The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charset="0"/>
                        <a:sym typeface="+mn-ea"/>
                      </a:rPr>
                      <m:t> </m:t>
                    </m:r>
                    <m:sSup>
                      <m:sSupPr>
                        <m:ctrlPr>
                          <a:rPr lang="en-US" sz="2400" b="1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𝒔𝒊𝒏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𝟐</m:t>
                        </m:r>
                      </m:sup>
                    </m:sSup>
                    <m:r>
                      <a:rPr lang="en-US" sz="2400" b="1" i="1"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𝜽</m:t>
                    </m:r>
                  </m:oMath>
                </a14:m>
                <a:r>
                  <a:rPr lang="en-US" sz="2400" b="1" i="1">
                    <a:sym typeface="+mn-ea"/>
                  </a:rPr>
                  <a:t> is set to  0.23.</a:t>
                </a:r>
                <a:endParaRPr lang="en-US" sz="2400" b="1" i="1">
                  <a:sym typeface="+mn-ea"/>
                </a:endParaRPr>
              </a:p>
              <a:p>
                <a:r>
                  <a:rPr lang="en-US" sz="2400" b="1" i="1">
                    <a:sym typeface="+mn-ea"/>
                  </a:rPr>
                  <a:t> -  Mass of Z to 91 GeV.  </a:t>
                </a:r>
                <a:endParaRPr lang="en-US" sz="2400" b="1" i="1">
                  <a:sym typeface="+mn-ea"/>
                </a:endParaRPr>
              </a:p>
              <a:p>
                <a:r>
                  <a:rPr lang="en-US" sz="2400" b="1" i="1">
                    <a:sym typeface="+mn-ea"/>
                  </a:rPr>
                  <a:t> -  Fine structure to 0.0072973525643.</a:t>
                </a:r>
                <a:endParaRPr lang="en-US" sz="2400" b="1" i="1">
                  <a:sym typeface="+mn-ea"/>
                </a:endParaRPr>
              </a:p>
              <a:p>
                <a:r>
                  <a:rPr lang="en-US" b="1" i="1">
                    <a:sym typeface="+mn-ea"/>
                  </a:rPr>
                  <a:t>  </a:t>
                </a:r>
                <a:endParaRPr lang="en-US" b="1" i="1">
                  <a:sym typeface="+mn-ea"/>
                </a:endParaRPr>
              </a:p>
              <a:p>
                <a:r>
                  <a:rPr lang="en-US" b="1" i="1">
                    <a:sym typeface="+mn-ea"/>
                  </a:rPr>
                  <a:t> </a:t>
                </a:r>
                <a:endParaRPr lang="en-US" b="1" i="1">
                  <a:sym typeface="+mn-ea"/>
                </a:endParaRPr>
              </a:p>
              <a:p>
                <a:endParaRPr lang="en-US" b="1" i="1">
                  <a:sym typeface="+mn-ea"/>
                </a:endParaRPr>
              </a:p>
            </p:txBody>
          </p:sp>
        </mc:Choice>
        <mc:Fallback>
          <p:sp>
            <p:nvSpPr>
              <p:cNvPr id="5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15" y="821055"/>
                <a:ext cx="7070090" cy="3392170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7645" y="1892935"/>
            <a:ext cx="2646045" cy="66929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541135" y="4039235"/>
            <a:ext cx="5258435" cy="2406015"/>
          </a:xfrm>
          <a:prstGeom prst="rect">
            <a:avLst/>
          </a:prstGeom>
        </p:spPr>
      </p:pic>
      <p:cxnSp>
        <p:nvCxnSpPr>
          <p:cNvPr id="23" name="Straight Connector 22"/>
          <p:cNvCxnSpPr/>
          <p:nvPr>
            <p:custDataLst>
              <p:tags r:id="rId5"/>
            </p:custDataLst>
          </p:nvPr>
        </p:nvCxnSpPr>
        <p:spPr>
          <a:xfrm flipH="1" flipV="1">
            <a:off x="6118225" y="2936875"/>
            <a:ext cx="8890" cy="3819525"/>
          </a:xfrm>
          <a:prstGeom prst="line">
            <a:avLst/>
          </a:prstGeom>
          <a:ln w="31750">
            <a:gradFill>
              <a:gsLst>
                <a:gs pos="0">
                  <a:schemeClr val="accent1">
                    <a:hueOff val="-4200000"/>
                  </a:schemeClr>
                </a:gs>
                <a:gs pos="100000">
                  <a:schemeClr val="accent1"/>
                </a:gs>
              </a:gsLst>
            </a:gradFill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" name="Text Box 2"/>
          <p:cNvSpPr txBox="1"/>
          <p:nvPr/>
        </p:nvSpPr>
        <p:spPr>
          <a:xfrm>
            <a:off x="6741795" y="3318510"/>
            <a:ext cx="6096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400" b="1" i="1">
                <a:solidFill>
                  <a:schemeClr val="accent1"/>
                </a:solidFill>
                <a:sym typeface="+mn-ea"/>
              </a:rPr>
              <a:t>      FCCee : @365GeV</a:t>
            </a:r>
            <a:endParaRPr lang="en-US" sz="2400" b="1" i="1">
              <a:solidFill>
                <a:schemeClr val="accent1"/>
              </a:solidFill>
              <a:sym typeface="+mn-ea"/>
            </a:endParaRPr>
          </a:p>
        </p:txBody>
      </p:sp>
      <p:sp>
        <p:nvSpPr>
          <p:cNvPr id="4" name="Text Box 3"/>
          <p:cNvSpPr txBox="1"/>
          <p:nvPr>
            <p:custDataLst>
              <p:tags r:id="rId6"/>
            </p:custDataLst>
          </p:nvPr>
        </p:nvSpPr>
        <p:spPr>
          <a:xfrm>
            <a:off x="314960" y="3318510"/>
            <a:ext cx="6096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400" b="1" i="1">
                <a:solidFill>
                  <a:schemeClr val="accent1"/>
                </a:solidFill>
                <a:sym typeface="+mn-ea"/>
              </a:rPr>
              <a:t>      CEPC: @360GeV</a:t>
            </a:r>
            <a:endParaRPr lang="en-US" sz="2400" b="1" i="1">
              <a:solidFill>
                <a:schemeClr val="accent1"/>
              </a:solidFill>
              <a:sym typeface="+mn-ea"/>
            </a:endParaRPr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489585" y="3888740"/>
            <a:ext cx="4218940" cy="27914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620" y="0"/>
            <a:ext cx="10838180" cy="1087120"/>
          </a:xfrm>
        </p:spPr>
        <p:txBody>
          <a:bodyPr/>
          <a:p>
            <a:pPr algn="ctr"/>
            <a:r>
              <a:rPr lang="en-US" sz="5400" b="1">
                <a:solidFill>
                  <a:srgbClr val="FF0000"/>
                </a:solidFill>
              </a:rPr>
              <a:t>Likelihood  </a:t>
            </a:r>
            <a:endParaRPr lang="en-US" sz="5400" b="1">
              <a:solidFill>
                <a:srgbClr val="FF0000"/>
              </a:solidFill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184785" y="828040"/>
            <a:ext cx="10815955" cy="29857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sz="2400" b="1">
                <a:solidFill>
                  <a:srgbClr val="FF0000"/>
                </a:solidFill>
              </a:rPr>
              <a:t>- </a:t>
            </a:r>
            <a:r>
              <a:rPr lang="en-US" sz="2800" b="1">
                <a:solidFill>
                  <a:schemeClr val="tx1"/>
                </a:solidFill>
              </a:rPr>
              <a:t>There are nine different functions, and eight form factors δi to be evaluated from a given sample of tt events. </a:t>
            </a:r>
            <a:endParaRPr lang="en-US" sz="2800" b="1">
              <a:solidFill>
                <a:schemeClr val="tx1"/>
              </a:solidFill>
            </a:endParaRPr>
          </a:p>
          <a:p>
            <a:endParaRPr lang="en-US" sz="2800" b="1">
              <a:solidFill>
                <a:schemeClr val="tx1"/>
              </a:solidFill>
            </a:endParaRPr>
          </a:p>
          <a:p>
            <a:r>
              <a:rPr lang="en-US" sz="2800" b="1">
                <a:solidFill>
                  <a:schemeClr val="tx1"/>
                </a:solidFill>
              </a:rPr>
              <a:t> Minimize the negative Log-likelihood (- logL)  with respect to all form factors:</a:t>
            </a:r>
            <a:endParaRPr lang="en-US" sz="2800" b="1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776345" y="2648585"/>
            <a:ext cx="4185285" cy="12388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00330" y="4153535"/>
            <a:ext cx="9631045" cy="172910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184150" y="6084570"/>
            <a:ext cx="10633075" cy="7512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sz="2800" b="1">
                <a:sym typeface="+mn-ea"/>
              </a:rPr>
              <a:t>- Minimazation Setup is ready.</a:t>
            </a:r>
            <a:endParaRPr lang="en-US" sz="2800" b="1">
              <a:sym typeface="+mn-ea"/>
            </a:endParaRPr>
          </a:p>
          <a:p>
            <a:endParaRPr lang="en-US" sz="2800" b="1"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4300"/>
            <a:ext cx="10515600" cy="1325563"/>
          </a:xfrm>
        </p:spPr>
        <p:txBody>
          <a:bodyPr/>
          <a:p>
            <a:r>
              <a:rPr lang="en-US" b="1">
                <a:solidFill>
                  <a:srgbClr val="FF0000"/>
                </a:solidFill>
                <a:sym typeface="+mn-ea"/>
              </a:rPr>
              <a:t>			Likelihood Minimazation</a:t>
            </a:r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88645" y="1211580"/>
                <a:ext cx="10515600" cy="4351338"/>
              </a:xfrm>
            </p:spPr>
            <p:txBody>
              <a:bodyPr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charset="0"/>
                        <a:cs typeface="Cambria Math" panose="02040503050406030204" charset="0"/>
                      </a:rPr>
                      <m:t>𝐿𝑒𝑡</m:t>
                    </m:r>
                    <m:r>
                      <a:rPr lang="en-US" i="1">
                        <a:latin typeface="Cambria Math" panose="02040503050406030204" charset="0"/>
                        <a:cs typeface="Cambria Math" panose="02040503050406030204" charset="0"/>
                      </a:rPr>
                      <m:t> </m:t>
                    </m:r>
                    <m:r>
                      <a:rPr lang="en-US" i="1">
                        <a:latin typeface="Cambria Math" panose="02040503050406030204" charset="0"/>
                        <a:cs typeface="Cambria Math" panose="02040503050406030204" charset="0"/>
                      </a:rPr>
                      <m:t>𝐴𝑙𝑙</m:t>
                    </m:r>
                    <m:r>
                      <a:rPr lang="en-US" i="1">
                        <a:latin typeface="Cambria Math" panose="02040503050406030204" charset="0"/>
                        <a:cs typeface="Cambria Math" panose="02040503050406030204" charset="0"/>
                      </a:rPr>
                      <m:t> </m:t>
                    </m:r>
                    <m:r>
                      <a:rPr lang="en-US" i="1">
                        <a:latin typeface="Cambria Math" panose="02040503050406030204" charset="0"/>
                        <a:cs typeface="Cambria Math" panose="02040503050406030204" charset="0"/>
                      </a:rPr>
                      <m:t>𝑡ℎ𝑒</m:t>
                    </m:r>
                    <m:r>
                      <a:rPr lang="en-US" i="1">
                        <a:latin typeface="Cambria Math" panose="02040503050406030204" charset="0"/>
                        <a:cs typeface="Cambria Math" panose="02040503050406030204" charset="0"/>
                      </a:rPr>
                      <m:t> </m:t>
                    </m:r>
                    <m:r>
                      <a:rPr lang="en-US" i="1">
                        <a:latin typeface="Cambria Math" panose="02040503050406030204" charset="0"/>
                        <a:cs typeface="Cambria Math" panose="02040503050406030204" charset="0"/>
                      </a:rPr>
                      <m:t>𝑃𝑎𝑟𝑎𝑚𝑒𝑡𝑒𝑟𝑠</m:t>
                    </m:r>
                    <m:r>
                      <a:rPr lang="en-US" i="1">
                        <a:latin typeface="Cambria Math" panose="02040503050406030204" charset="0"/>
                        <a:cs typeface="Cambria Math" panose="02040503050406030204" charset="0"/>
                      </a:rPr>
                      <m:t> </m:t>
                    </m:r>
                    <m:r>
                      <a:rPr lang="en-US" i="1">
                        <a:latin typeface="Cambria Math" panose="02040503050406030204" charset="0"/>
                        <a:cs typeface="Cambria Math" panose="02040503050406030204" charset="0"/>
                      </a:rPr>
                      <m:t>𝑡𝑜</m:t>
                    </m:r>
                    <m:r>
                      <a:rPr lang="en-US" i="1">
                        <a:latin typeface="Cambria Math" panose="02040503050406030204" charset="0"/>
                        <a:cs typeface="Cambria Math" panose="02040503050406030204" charset="0"/>
                      </a:rPr>
                      <m:t> </m:t>
                    </m:r>
                    <m:r>
                      <a:rPr lang="en-US" i="1">
                        <a:latin typeface="Cambria Math" panose="02040503050406030204" charset="0"/>
                        <a:cs typeface="Cambria Math" panose="02040503050406030204" charset="0"/>
                      </a:rPr>
                      <m:t>𝑣𝑎𝑟𝑦</m:t>
                    </m:r>
                    <m:r>
                      <a:rPr lang="en-US" i="1">
                        <a:latin typeface="Cambria Math" panose="02040503050406030204" charset="0"/>
                        <a:cs typeface="Cambria Math" panose="02040503050406030204" charset="0"/>
                      </a:rPr>
                      <m:t> :</m:t>
                    </m:r>
                  </m:oMath>
                </a14:m>
                <a:endParaRPr lang="en-US"/>
              </a:p>
            </p:txBody>
          </p:sp>
        </mc:Choice>
        <mc:Fallback>
          <p:sp>
            <p:nvSpPr>
              <p:cNvPr id="3" name="Content Placeholder 2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8645" y="1211580"/>
                <a:ext cx="10515600" cy="4351338"/>
              </a:xfrm>
              <a:blipFill rotWithShape="1">
                <a:blip r:embed="rId1"/>
                <a:stretch>
                  <a:fillRect b="7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936115" y="1893570"/>
            <a:ext cx="5308600" cy="15354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7529195" y="2987040"/>
            <a:ext cx="3824605" cy="3544570"/>
          </a:xfrm>
          <a:prstGeom prst="rect">
            <a:avLst/>
          </a:prstGeom>
        </p:spPr>
      </p:pic>
      <p:sp>
        <p:nvSpPr>
          <p:cNvPr id="8" name="Rectangles 7"/>
          <p:cNvSpPr/>
          <p:nvPr/>
        </p:nvSpPr>
        <p:spPr>
          <a:xfrm>
            <a:off x="4023995" y="2280920"/>
            <a:ext cx="399415" cy="28956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" name="Rectangles 8"/>
          <p:cNvSpPr/>
          <p:nvPr>
            <p:custDataLst>
              <p:tags r:id="rId6"/>
            </p:custDataLst>
          </p:nvPr>
        </p:nvSpPr>
        <p:spPr>
          <a:xfrm>
            <a:off x="5710555" y="2280920"/>
            <a:ext cx="399415" cy="28956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Rectangles 9"/>
          <p:cNvSpPr/>
          <p:nvPr>
            <p:custDataLst>
              <p:tags r:id="rId7"/>
            </p:custDataLst>
          </p:nvPr>
        </p:nvSpPr>
        <p:spPr>
          <a:xfrm>
            <a:off x="3831590" y="2697480"/>
            <a:ext cx="399415" cy="28956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Rectangles 10"/>
          <p:cNvSpPr/>
          <p:nvPr>
            <p:custDataLst>
              <p:tags r:id="rId8"/>
            </p:custDataLst>
          </p:nvPr>
        </p:nvSpPr>
        <p:spPr>
          <a:xfrm>
            <a:off x="5516880" y="2697480"/>
            <a:ext cx="399415" cy="28956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 Box 11"/>
              <p:cNvSpPr txBox="1"/>
              <p:nvPr/>
            </p:nvSpPr>
            <p:spPr>
              <a:xfrm>
                <a:off x="445770" y="3729355"/>
                <a:ext cx="6063615" cy="39878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r>
                  <a:rPr lang="en-US" b="1">
                    <a:latin typeface="Cambria Math" panose="02040503050406030204" charset="0"/>
                    <a:cs typeface="Cambria Math" panose="0204050305040603020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 panose="02040503050406030204" charset="0"/>
                        <a:cs typeface="Cambria Math" panose="02040503050406030204" charset="0"/>
                      </a:rPr>
                      <m:t>𝑼𝒔𝒊𝒏𝒈</m:t>
                    </m:r>
                    <m:r>
                      <a:rPr lang="en-US" sz="2000" b="1" i="1">
                        <a:latin typeface="Cambria Math" panose="02040503050406030204" charset="0"/>
                        <a:cs typeface="Cambria Math" panose="02040503050406030204" charset="0"/>
                      </a:rPr>
                      <m:t> </m:t>
                    </m:r>
                    <m:r>
                      <a:rPr lang="en-US" sz="2000" b="1" i="1">
                        <a:solidFill>
                          <a:schemeClr val="accent1"/>
                        </a:solidFill>
                        <a:latin typeface="Cambria Math" panose="02040503050406030204" charset="0"/>
                        <a:cs typeface="Cambria Math" panose="02040503050406030204" charset="0"/>
                      </a:rPr>
                      <m:t>𝑻𝑴𝒊𝒏𝒖𝒊</m:t>
                    </m:r>
                    <m:r>
                      <a:rPr lang="en-US" sz="2000" b="1" i="1">
                        <a:solidFill>
                          <a:schemeClr val="accent1"/>
                        </a:solidFill>
                        <a:latin typeface="Cambria Math" panose="02040503050406030204" charset="0"/>
                        <a:cs typeface="Cambria Math" panose="02040503050406030204" charset="0"/>
                      </a:rPr>
                      <m:t>𝒕</m:t>
                    </m:r>
                    <m:r>
                      <a:rPr lang="en-US" sz="2000" b="1" i="1">
                        <a:latin typeface="Cambria Math" panose="02040503050406030204" charset="0"/>
                        <a:cs typeface="Cambria Math" panose="02040503050406030204" charset="0"/>
                      </a:rPr>
                      <m:t> </m:t>
                    </m:r>
                    <m:r>
                      <a:rPr lang="en-US" sz="2000" b="1" i="1">
                        <a:latin typeface="Cambria Math" panose="02040503050406030204" charset="0"/>
                        <a:cs typeface="Cambria Math" panose="02040503050406030204" charset="0"/>
                      </a:rPr>
                      <m:t>𝒇𝒐𝒓</m:t>
                    </m:r>
                    <m:r>
                      <a:rPr lang="en-US" sz="2000" b="1" i="1">
                        <a:latin typeface="Cambria Math" panose="02040503050406030204" charset="0"/>
                        <a:cs typeface="Cambria Math" panose="02040503050406030204" charset="0"/>
                      </a:rPr>
                      <m:t> </m:t>
                    </m:r>
                    <m:r>
                      <a:rPr lang="en-US" sz="2000" b="1" i="1">
                        <a:latin typeface="Cambria Math" panose="02040503050406030204" charset="0"/>
                        <a:cs typeface="Cambria Math" panose="02040503050406030204" charset="0"/>
                      </a:rPr>
                      <m:t>𝑳𝒊𝒌𝒆𝒍𝒊𝒉𝒐𝒐𝒅</m:t>
                    </m:r>
                    <m:r>
                      <a:rPr lang="en-US" sz="2000" b="1" i="1">
                        <a:latin typeface="Cambria Math" panose="02040503050406030204" charset="0"/>
                        <a:cs typeface="Cambria Math" panose="02040503050406030204" charset="0"/>
                      </a:rPr>
                      <m:t> </m:t>
                    </m:r>
                    <m:r>
                      <a:rPr lang="en-US" sz="2000" b="1" i="1">
                        <a:latin typeface="Cambria Math" panose="02040503050406030204" charset="0"/>
                        <a:cs typeface="Cambria Math" panose="02040503050406030204" charset="0"/>
                      </a:rPr>
                      <m:t>𝑴𝒊𝒏𝒊𝒎𝒊𝒛𝒂𝒕𝒊𝒐𝒏</m:t>
                    </m:r>
                    <m:r>
                      <a:rPr lang="en-US" sz="2000" b="1" i="1">
                        <a:latin typeface="Cambria Math" panose="02040503050406030204" charset="0"/>
                        <a:cs typeface="Cambria Math" panose="02040503050406030204" charset="0"/>
                      </a:rPr>
                      <m:t> :</m:t>
                    </m:r>
                  </m:oMath>
                </a14:m>
                <a:endParaRPr lang="en-US" b="1" i="1">
                  <a:latin typeface="Cambria Math" panose="02040503050406030204" charset="0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12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770" y="3729355"/>
                <a:ext cx="6063615" cy="39878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12"/>
          <p:cNvSpPr txBox="1"/>
          <p:nvPr/>
        </p:nvSpPr>
        <p:spPr>
          <a:xfrm>
            <a:off x="191135" y="4346575"/>
            <a:ext cx="7862570" cy="2030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/>
              <a:t>   SDtartGamma : {0.1, 0.1, 0.1, 0.1, 0.1, 0.1, 0.1,0.1};</a:t>
            </a:r>
            <a:endParaRPr lang="en-US"/>
          </a:p>
          <a:p>
            <a:r>
              <a:rPr lang="en-US"/>
              <a:t>   Low_limit : {-5, -5 ,-5, -5, -5, -5, -5, -5};</a:t>
            </a:r>
            <a:endParaRPr lang="en-US"/>
          </a:p>
          <a:p>
            <a:r>
              <a:rPr lang="en-US"/>
              <a:t>   Up_limit  : {5, 5,5, 5, 5, 5, 5, 5};</a:t>
            </a:r>
            <a:endParaRPr lang="en-US"/>
          </a:p>
          <a:p>
            <a:r>
              <a:rPr lang="en-US"/>
              <a:t>   StepSize :  0.001</a:t>
            </a:r>
            <a:endParaRPr lang="en-US"/>
          </a:p>
          <a:p>
            <a:r>
              <a:rPr lang="en-US"/>
              <a:t>   Nbr of iter : 10000   </a:t>
            </a:r>
            <a:endParaRPr lang="en-US"/>
          </a:p>
          <a:p>
            <a:r>
              <a:rPr lang="en-US"/>
              <a:t>   Nbr of  para : 8.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1250</Words>
  <Application>WPS Presentation</Application>
  <PresentationFormat>Widescreen</PresentationFormat>
  <Paragraphs>60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7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Cambria Math</vt:lpstr>
      <vt:lpstr>Roboto</vt:lpstr>
      <vt:lpstr>Times New Roman</vt:lpstr>
      <vt:lpstr>Wingdings</vt:lpstr>
      <vt:lpstr>Office Theme</vt:lpstr>
      <vt:lpstr>PowerPoint 演示文稿</vt:lpstr>
      <vt:lpstr>The usual form factors denoted F1, F2 defined :</vt:lpstr>
      <vt:lpstr>  SM Contribution</vt:lpstr>
      <vt:lpstr>Likelihood 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m</cp:lastModifiedBy>
  <cp:revision>19</cp:revision>
  <dcterms:created xsi:type="dcterms:W3CDTF">2025-02-21T08:01:09Z</dcterms:created>
  <dcterms:modified xsi:type="dcterms:W3CDTF">2025-02-21T09:38:03Z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42F97DCC7D5A45F1A271644028F96A8D_11</vt:lpwstr>
  </property>
  <property fmtid="{D5CDD505-2E9C-101B-9397-08002B2CF9AE}" pid="3" name="KSOProductBuildVer">
    <vt:lpwstr>1033-12.2.0.17119</vt:lpwstr>
  </property>
</Properties>
</file>