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7" r:id="rId5"/>
    <p:sldId id="266" r:id="rId6"/>
    <p:sldId id="268" r:id="rId7"/>
    <p:sldId id="269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669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ECF13-0EA7-42BC-BC08-D52CC4F5274A}" type="datetimeFigureOut">
              <a:rPr lang="zh-CN" altLang="en-US" smtClean="0"/>
              <a:t>2025/2/21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F4A3B8-6447-4CC6-A880-01FD47E999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265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4127BC-9BFA-4E82-A2EA-7A71240EA3C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0661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345419-5C57-A182-3E7C-1D591FF24C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1491FCF-D8CB-073B-0D99-677CFB0F06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CF49B5C-4BDF-8514-209D-8F1070B36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ACAF-F76C-4BF4-9247-36D192DD191A}" type="datetimeFigureOut">
              <a:rPr lang="zh-CN" altLang="en-US" smtClean="0"/>
              <a:t>2025/2/21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C6937BC-6A77-8998-8D36-3838B3475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8737C9D-6F01-EA54-9C8F-EDF451E86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7DF3-AB82-4147-8583-3A02E1977C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7901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6D93FB-2E61-4603-9EC9-C71D70E48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E1F4A2A-21D8-F4E8-7164-7EB3221F94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18070C1-900E-BE91-23DD-1FCEE6870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ACAF-F76C-4BF4-9247-36D192DD191A}" type="datetimeFigureOut">
              <a:rPr lang="zh-CN" altLang="en-US" smtClean="0"/>
              <a:t>2025/2/21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C343051-B5C4-6002-6E24-AF5C86AFE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3000CC0-6236-7479-A0FF-48E61CAF3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7DF3-AB82-4147-8583-3A02E1977C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4310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157AFDD-2DD7-A008-89FF-956DF836E6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D904530-CC63-E968-D044-EAC8C52381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D4C3EA7-98F3-8445-B1B0-637D03B6B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ACAF-F76C-4BF4-9247-36D192DD191A}" type="datetimeFigureOut">
              <a:rPr lang="zh-CN" altLang="en-US" smtClean="0"/>
              <a:t>2025/2/21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804796D-7AC1-967B-3674-3E6327237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99A299E-6714-1377-5BE3-2AAD95DCF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7DF3-AB82-4147-8583-3A02E1977C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5325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759FA1-029C-1C7E-E248-A9A3CEA79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73E61B2-0292-B52A-255F-1A03AAE6E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E3F59B8-568E-C107-7604-3714A396B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ACAF-F76C-4BF4-9247-36D192DD191A}" type="datetimeFigureOut">
              <a:rPr lang="zh-CN" altLang="en-US" smtClean="0"/>
              <a:t>2025/2/21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945E543-8270-36A2-43F0-9F7B19061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A251155-3982-6D03-82BE-FD2082072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7DF3-AB82-4147-8583-3A02E1977C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1496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96B392-C53A-9E73-4E03-7477CD7C2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0A41D5C-540E-C914-2BDD-C6CD52F31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89F40C0-9CF0-1FF3-2673-70C35058E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ACAF-F76C-4BF4-9247-36D192DD191A}" type="datetimeFigureOut">
              <a:rPr lang="zh-CN" altLang="en-US" smtClean="0"/>
              <a:t>2025/2/21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3544A5C-98F3-F151-F897-869A4636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5A29D24-E3CF-71F0-5193-6BA822BE7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7DF3-AB82-4147-8583-3A02E1977C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3266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9BCD79-E574-E61F-2364-C217A630B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9E36E28-4F6D-C226-88AE-3C0ED1CFAF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996C221-F3AD-ACFC-8309-674C19874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6E4EDCD-7B38-6691-0418-DB60A4EE0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ACAF-F76C-4BF4-9247-36D192DD191A}" type="datetimeFigureOut">
              <a:rPr lang="zh-CN" altLang="en-US" smtClean="0"/>
              <a:t>2025/2/21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80640DA-065D-D3CD-D99F-CD4D07FB0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BFD2AE5-9E5D-AFA4-EBEB-DF73E83B5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7DF3-AB82-4147-8583-3A02E1977C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8919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6933AB-370F-486A-EB54-237769189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A033A8B-DBCC-B1AA-A04A-AFDD2BCAA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ACD0DD9-BD29-A2D1-3FF9-8A96BBF511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7BB3B0C-02D6-497C-E908-B4A8121692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2DF8298-5A97-A592-A7E7-0EA8E899F2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0639394-67C3-D913-056B-67291C3EA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ACAF-F76C-4BF4-9247-36D192DD191A}" type="datetimeFigureOut">
              <a:rPr lang="zh-CN" altLang="en-US" smtClean="0"/>
              <a:t>2025/2/21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9290F65-F325-61C0-FDFB-9CC96D60F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CB75F20-CE24-AF7D-0E65-F0D89F10E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7DF3-AB82-4147-8583-3A02E1977C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6187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ED1D0D-B5F5-FDF0-31D7-237C3F027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76EFCCB-764B-5205-2FAB-B75DC0A92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ACAF-F76C-4BF4-9247-36D192DD191A}" type="datetimeFigureOut">
              <a:rPr lang="zh-CN" altLang="en-US" smtClean="0"/>
              <a:t>2025/2/21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A2E2483-5DFC-C1B3-DCA7-ACB450472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A1B9D57-E5C6-495A-82DE-02113AEE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7DF3-AB82-4147-8583-3A02E1977C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2703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6ABE056-93A4-3665-BEDF-C4DDE58E5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ACAF-F76C-4BF4-9247-36D192DD191A}" type="datetimeFigureOut">
              <a:rPr lang="zh-CN" altLang="en-US" smtClean="0"/>
              <a:t>2025/2/21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A65D30F-716D-41C2-DB3B-0212A4AAA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B808281-347E-E10F-25C6-1400E12D4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7DF3-AB82-4147-8583-3A02E1977C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319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BF6F33-D8DC-0C84-029E-713F250F2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DF0A3BE-FD16-180E-5145-B0A1F689E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EBE840A-C653-8B63-1D87-59B89E046B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457C749-84F0-5394-9F3B-8BFDFB216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ACAF-F76C-4BF4-9247-36D192DD191A}" type="datetimeFigureOut">
              <a:rPr lang="zh-CN" altLang="en-US" smtClean="0"/>
              <a:t>2025/2/21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6A038C6-2B74-AF82-E498-2832F8CB1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6BD7BED-702F-DD96-5FD4-B8110F42F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7DF3-AB82-4147-8583-3A02E1977C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4005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92A14F-DC02-88C1-D28A-466AB8D61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ABD0C1F-8D51-6F8B-8AD3-D8CF0FC552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6EDC0E1-516B-6E33-07D3-E4389FA00F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058EEB6-C039-2DA6-58F3-498FA4AAD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ACAF-F76C-4BF4-9247-36D192DD191A}" type="datetimeFigureOut">
              <a:rPr lang="zh-CN" altLang="en-US" smtClean="0"/>
              <a:t>2025/2/21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7005A06-4EA5-5A99-7954-6B62CC514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22AE279-C813-7A8B-1844-A0E630ABF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7DF3-AB82-4147-8583-3A02E1977C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328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EB3B265-2BDE-2B7E-DF16-186AADD5E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D1BFD21-B57F-1E1C-86D9-0EC11CB6D9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5E52A0F-1CCA-67F1-ED3B-645FFB5645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5ACAF-F76C-4BF4-9247-36D192DD191A}" type="datetimeFigureOut">
              <a:rPr lang="zh-CN" altLang="en-US" smtClean="0"/>
              <a:t>2025/2/21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C766862-EEF5-A748-ECB3-38162FE25D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243741D-A9C8-A5B6-E36E-D93C672F2D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67DF3-AB82-4147-8583-3A02E1977C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4846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huayuliu9499@163.com" TargetMode="Externa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s://indico.ihep.ac.cn/event/25175/contributions/181314/attachments/87980/113428/Detailed%20overview%20of%20top%20EW%20CP%20measurement%20at%20ILC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hyperlink" Target="https://indico.ihep.ac.cn/event/25175/contributions/181314/attachments/87980/113427/Detailed%20overview%20of%20top%20EW%20CP%20measurement%20at%20FCC-ee.pdf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6.jpeg"/><Relationship Id="rId7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任意多边形: 形状 8">
            <a:extLst>
              <a:ext uri="{FF2B5EF4-FFF2-40B4-BE49-F238E27FC236}">
                <a16:creationId xmlns:a16="http://schemas.microsoft.com/office/drawing/2014/main" id="{80C435F1-E22C-517B-6FA5-1DEC79BAE8E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3340554" y="5907296"/>
            <a:ext cx="18873107" cy="1901408"/>
          </a:xfrm>
          <a:custGeom>
            <a:avLst/>
            <a:gdLst>
              <a:gd name="connsiteX0" fmla="*/ 10428513 w 20857027"/>
              <a:gd name="connsiteY0" fmla="*/ 0 h 3381625"/>
              <a:gd name="connsiteX1" fmla="*/ 20463076 w 20857027"/>
              <a:gd name="connsiteY1" fmla="*/ 3089003 h 3381625"/>
              <a:gd name="connsiteX2" fmla="*/ 20857027 w 20857027"/>
              <a:gd name="connsiteY2" fmla="*/ 3381625 h 3381625"/>
              <a:gd name="connsiteX3" fmla="*/ 0 w 20857027"/>
              <a:gd name="connsiteY3" fmla="*/ 3381625 h 3381625"/>
              <a:gd name="connsiteX4" fmla="*/ 393950 w 20857027"/>
              <a:gd name="connsiteY4" fmla="*/ 3089003 h 3381625"/>
              <a:gd name="connsiteX5" fmla="*/ 10428513 w 20857027"/>
              <a:gd name="connsiteY5" fmla="*/ 0 h 338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857027" h="3381625">
                <a:moveTo>
                  <a:pt x="10428513" y="0"/>
                </a:moveTo>
                <a:cubicBezTo>
                  <a:pt x="14240216" y="0"/>
                  <a:pt x="17736172" y="1159238"/>
                  <a:pt x="20463076" y="3089003"/>
                </a:cubicBezTo>
                <a:lnTo>
                  <a:pt x="20857027" y="3381625"/>
                </a:lnTo>
                <a:lnTo>
                  <a:pt x="0" y="3381625"/>
                </a:lnTo>
                <a:lnTo>
                  <a:pt x="393950" y="3089003"/>
                </a:lnTo>
                <a:cubicBezTo>
                  <a:pt x="3120854" y="1159238"/>
                  <a:pt x="6616810" y="0"/>
                  <a:pt x="10428513" y="0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glow rad="635000">
              <a:schemeClr val="accent4">
                <a:lumMod val="20000"/>
                <a:lumOff val="80000"/>
                <a:alpha val="5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5" name="图片 4" descr="图片包含 形状&#10;&#10;描述已自动生成">
            <a:extLst>
              <a:ext uri="{FF2B5EF4-FFF2-40B4-BE49-F238E27FC236}">
                <a16:creationId xmlns:a16="http://schemas.microsoft.com/office/drawing/2014/main" id="{7ACDFC6F-B71A-22A2-9D35-1974C016809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956592"/>
            <a:ext cx="12192000" cy="1901408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AC6088ED-0C37-9BE2-A4C2-FBF2BFB2EA55}"/>
              </a:ext>
            </a:extLst>
          </p:cNvPr>
          <p:cNvSpPr txBox="1"/>
          <p:nvPr/>
        </p:nvSpPr>
        <p:spPr>
          <a:xfrm>
            <a:off x="3105291" y="1819460"/>
            <a:ext cx="5981413" cy="265713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spcBef>
                <a:spcPts val="750"/>
              </a:spcBef>
              <a:spcAft>
                <a:spcPts val="750"/>
              </a:spcAft>
            </a:pPr>
            <a:r>
              <a:rPr lang="en-US" altLang="zh-CN" sz="4000" dirty="0">
                <a:solidFill>
                  <a:srgbClr val="111111"/>
                </a:solidFill>
                <a:latin typeface="Arial" panose="020B0604020202020204" pitchFamily="34" charset="0"/>
              </a:rPr>
              <a:t>CEPC top coupling &amp; top mass discussion</a:t>
            </a:r>
          </a:p>
          <a:p>
            <a:pPr algn="ctr"/>
            <a:br>
              <a:rPr lang="en-US" altLang="zh-CN" sz="4000" dirty="0">
                <a:solidFill>
                  <a:srgbClr val="111111"/>
                </a:solidFill>
                <a:latin typeface="Arial" panose="020B0604020202020204" pitchFamily="34" charset="0"/>
              </a:rPr>
            </a:br>
            <a:endParaRPr lang="zh-CN" altLang="en-US" sz="4000" dirty="0">
              <a:solidFill>
                <a:srgbClr val="111111"/>
              </a:solidFill>
              <a:latin typeface="Arial" panose="020B0604020202020204" pitchFamily="34" charset="0"/>
            </a:endParaRPr>
          </a:p>
        </p:txBody>
      </p:sp>
      <p:pic>
        <p:nvPicPr>
          <p:cNvPr id="14" name="图形 13">
            <a:extLst>
              <a:ext uri="{FF2B5EF4-FFF2-40B4-BE49-F238E27FC236}">
                <a16:creationId xmlns:a16="http://schemas.microsoft.com/office/drawing/2014/main" id="{39DDECC1-1B1C-9EFB-6E7F-C7543FED28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16964" y="466842"/>
            <a:ext cx="2358068" cy="678630"/>
          </a:xfrm>
          <a:prstGeom prst="rect">
            <a:avLst/>
          </a:prstGeom>
        </p:spPr>
      </p:pic>
      <p:sp>
        <p:nvSpPr>
          <p:cNvPr id="17" name="文本框 16">
            <a:extLst>
              <a:ext uri="{FF2B5EF4-FFF2-40B4-BE49-F238E27FC236}">
                <a16:creationId xmlns:a16="http://schemas.microsoft.com/office/drawing/2014/main" id="{F309E769-81B8-9128-F098-20F7AED77977}"/>
              </a:ext>
            </a:extLst>
          </p:cNvPr>
          <p:cNvSpPr txBox="1"/>
          <p:nvPr/>
        </p:nvSpPr>
        <p:spPr>
          <a:xfrm>
            <a:off x="4379823" y="3414431"/>
            <a:ext cx="3432351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200" dirty="0" err="1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Huayu</a:t>
            </a:r>
            <a:r>
              <a:rPr lang="en-US" altLang="zh-CN" sz="2200" dirty="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 Liu</a:t>
            </a:r>
          </a:p>
          <a:p>
            <a:pPr algn="ctr"/>
            <a:r>
              <a:rPr lang="en-US" altLang="zh-CN" sz="2200" u="sng" dirty="0">
                <a:solidFill>
                  <a:srgbClr val="FA8C2B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hlinkClick r:id="rId6"/>
              </a:rPr>
              <a:t>huayuliu9499@163.com</a:t>
            </a:r>
            <a:endParaRPr lang="en-US" altLang="zh-CN" sz="2200" u="sng" dirty="0">
              <a:solidFill>
                <a:srgbClr val="FA8C2B"/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  <a:p>
            <a:pPr algn="ctr"/>
            <a:endParaRPr lang="en-US" altLang="zh-CN" sz="2200" b="1" u="sng" dirty="0">
              <a:solidFill>
                <a:srgbClr val="FA8C2B"/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  <a:p>
            <a:pPr algn="ctr"/>
            <a:r>
              <a:rPr lang="en-US" altLang="zh-CN" b="1" dirty="0"/>
              <a:t>Sun Yat-</a:t>
            </a:r>
            <a:r>
              <a:rPr lang="en-US" altLang="zh-CN" b="1" dirty="0" err="1"/>
              <a:t>sen</a:t>
            </a:r>
            <a:r>
              <a:rPr lang="en-US" altLang="zh-CN" b="1" dirty="0"/>
              <a:t> University</a:t>
            </a:r>
            <a:endParaRPr lang="en-US" altLang="zh-CN" b="1" u="sng" dirty="0">
              <a:solidFill>
                <a:srgbClr val="FA8C2B"/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  <a:p>
            <a:pPr algn="ctr"/>
            <a:r>
              <a:rPr lang="en-US" altLang="zh-CN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21/2/2025</a:t>
            </a:r>
            <a:endParaRPr lang="zh-CN" altLang="en-US" dirty="0"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D656839F-6DF3-9160-5E7E-386967A2AA8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3486" y="181576"/>
            <a:ext cx="2221590" cy="144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3805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CBF7A9E2-E289-85DF-B8C8-EA3AEAD4BFA0}"/>
              </a:ext>
            </a:extLst>
          </p:cNvPr>
          <p:cNvGrpSpPr/>
          <p:nvPr/>
        </p:nvGrpSpPr>
        <p:grpSpPr>
          <a:xfrm>
            <a:off x="113414" y="-163551"/>
            <a:ext cx="2093201" cy="1396928"/>
            <a:chOff x="460744" y="-639228"/>
            <a:chExt cx="2603429" cy="1915741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98197AC9-978E-B557-0089-3D9D61A5F41F}"/>
                </a:ext>
              </a:extLst>
            </p:cNvPr>
            <p:cNvSpPr>
              <a:spLocks/>
            </p:cNvSpPr>
            <p:nvPr/>
          </p:nvSpPr>
          <p:spPr>
            <a:xfrm>
              <a:off x="613971" y="-639228"/>
              <a:ext cx="540000" cy="1412953"/>
            </a:xfrm>
            <a:prstGeom prst="rect">
              <a:avLst/>
            </a:prstGeom>
            <a:gradFill>
              <a:gsLst>
                <a:gs pos="0">
                  <a:srgbClr val="FA8C2B">
                    <a:alpha val="90000"/>
                  </a:srgbClr>
                </a:gs>
                <a:gs pos="100000">
                  <a:srgbClr val="FBA95F">
                    <a:alpha val="50000"/>
                  </a:srgbClr>
                </a:gs>
              </a:gsLst>
              <a:lin ang="0" scaled="0"/>
            </a:gra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8AE49F42-96A0-6B26-5745-E79AD66D624E}"/>
                </a:ext>
              </a:extLst>
            </p:cNvPr>
            <p:cNvSpPr txBox="1"/>
            <p:nvPr/>
          </p:nvSpPr>
          <p:spPr>
            <a:xfrm>
              <a:off x="1080000" y="-20577"/>
              <a:ext cx="1984173" cy="8019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Heavy" panose="020B0A00000000000000" pitchFamily="34" charset="-122"/>
                  <a:ea typeface="思源黑体 CN Heavy" panose="020B0A00000000000000" pitchFamily="34" charset="-122"/>
                </a:rPr>
                <a:t>Outline</a:t>
              </a:r>
              <a:endPara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</a:endParaRP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376ECC6F-D326-A74E-8B5E-FCAC9ED3AC5F}"/>
                </a:ext>
              </a:extLst>
            </p:cNvPr>
            <p:cNvSpPr txBox="1"/>
            <p:nvPr/>
          </p:nvSpPr>
          <p:spPr>
            <a:xfrm>
              <a:off x="460744" y="795580"/>
              <a:ext cx="2367281" cy="4809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zh-CN" altLang="en-US" sz="1200" dirty="0">
                <a:solidFill>
                  <a:schemeClr val="bg1">
                    <a:lumMod val="6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endParaRPr>
            </a:p>
          </p:txBody>
        </p:sp>
      </p:grpSp>
      <p:sp>
        <p:nvSpPr>
          <p:cNvPr id="8" name="任意多边形: 形状 7">
            <a:extLst>
              <a:ext uri="{FF2B5EF4-FFF2-40B4-BE49-F238E27FC236}">
                <a16:creationId xmlns:a16="http://schemas.microsoft.com/office/drawing/2014/main" id="{7D3DFCA5-EDC5-148C-831D-F4C88373D079}"/>
              </a:ext>
            </a:extLst>
          </p:cNvPr>
          <p:cNvSpPr/>
          <p:nvPr/>
        </p:nvSpPr>
        <p:spPr>
          <a:xfrm>
            <a:off x="-1068136" y="6504872"/>
            <a:ext cx="14328271" cy="413336"/>
          </a:xfrm>
          <a:custGeom>
            <a:avLst/>
            <a:gdLst>
              <a:gd name="connsiteX0" fmla="*/ 10428513 w 20857027"/>
              <a:gd name="connsiteY0" fmla="*/ 0 h 3381625"/>
              <a:gd name="connsiteX1" fmla="*/ 20463076 w 20857027"/>
              <a:gd name="connsiteY1" fmla="*/ 3089003 h 3381625"/>
              <a:gd name="connsiteX2" fmla="*/ 20857027 w 20857027"/>
              <a:gd name="connsiteY2" fmla="*/ 3381625 h 3381625"/>
              <a:gd name="connsiteX3" fmla="*/ 0 w 20857027"/>
              <a:gd name="connsiteY3" fmla="*/ 3381625 h 3381625"/>
              <a:gd name="connsiteX4" fmla="*/ 393950 w 20857027"/>
              <a:gd name="connsiteY4" fmla="*/ 3089003 h 3381625"/>
              <a:gd name="connsiteX5" fmla="*/ 10428513 w 20857027"/>
              <a:gd name="connsiteY5" fmla="*/ 0 h 338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857027" h="3381625">
                <a:moveTo>
                  <a:pt x="10428513" y="0"/>
                </a:moveTo>
                <a:cubicBezTo>
                  <a:pt x="14240216" y="0"/>
                  <a:pt x="17736172" y="1159238"/>
                  <a:pt x="20463076" y="3089003"/>
                </a:cubicBezTo>
                <a:lnTo>
                  <a:pt x="20857027" y="3381625"/>
                </a:lnTo>
                <a:lnTo>
                  <a:pt x="0" y="3381625"/>
                </a:lnTo>
                <a:lnTo>
                  <a:pt x="393950" y="3089003"/>
                </a:lnTo>
                <a:cubicBezTo>
                  <a:pt x="3120854" y="1159238"/>
                  <a:pt x="6616810" y="0"/>
                  <a:pt x="10428513" y="0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glow rad="254000">
              <a:schemeClr val="accent4">
                <a:lumMod val="20000"/>
                <a:lumOff val="80000"/>
                <a:alpha val="5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9" name="图片 8" descr="图片包含 形状&#10;&#10;描述已自动生成">
            <a:extLst>
              <a:ext uri="{FF2B5EF4-FFF2-40B4-BE49-F238E27FC236}">
                <a16:creationId xmlns:a16="http://schemas.microsoft.com/office/drawing/2014/main" id="{646997AA-3E49-4D0B-E760-CF4495F5FEC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67102" y="6318738"/>
            <a:ext cx="3457796" cy="539262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E336184C-248A-AB8B-19C0-000F58888740}"/>
              </a:ext>
            </a:extLst>
          </p:cNvPr>
          <p:cNvSpPr txBox="1"/>
          <p:nvPr/>
        </p:nvSpPr>
        <p:spPr>
          <a:xfrm>
            <a:off x="765717" y="1766473"/>
            <a:ext cx="11426283" cy="39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rgbClr val="111111"/>
                </a:solidFill>
                <a:latin typeface="Arial" panose="020B0604020202020204" pitchFamily="34" charset="0"/>
              </a:rPr>
              <a:t>Detailed overview of top EW CP measurement at ILC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rgbClr val="111111"/>
                </a:solidFill>
                <a:latin typeface="Arial" panose="020B0604020202020204" pitchFamily="34" charset="0"/>
              </a:rPr>
              <a:t>Detailed overview of top EW CP measurement at FCC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rgbClr val="111111"/>
                </a:solidFill>
                <a:latin typeface="Arial" panose="020B0604020202020204" pitchFamily="34" charset="0"/>
              </a:rPr>
              <a:t>Review what need to do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rgbClr val="111111"/>
                </a:solidFill>
                <a:latin typeface="Arial" panose="020B0604020202020204" pitchFamily="34" charset="0"/>
              </a:rPr>
              <a:t>Status and To do</a:t>
            </a:r>
            <a:endParaRPr lang="zh-CN" altLang="en-US" sz="2400" dirty="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zh-CN" altLang="en-US" sz="2400" dirty="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zh-CN" altLang="en-US" sz="2400" dirty="0">
              <a:latin typeface="思源黑体 CN Heavy" panose="020B0A00000000000000" pitchFamily="34" charset="-122"/>
              <a:ea typeface="思源黑体 CN Heavy" panose="020B0A00000000000000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2400" b="1" dirty="0"/>
          </a:p>
        </p:txBody>
      </p:sp>
      <p:pic>
        <p:nvPicPr>
          <p:cNvPr id="1026" name="Picture 2" descr="中山大学 - 快懂百科">
            <a:extLst>
              <a:ext uri="{FF2B5EF4-FFF2-40B4-BE49-F238E27FC236}">
                <a16:creationId xmlns:a16="http://schemas.microsoft.com/office/drawing/2014/main" id="{B1ED477B-E2BC-18F8-D2F3-F03A5078C4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612" y="0"/>
            <a:ext cx="1637388" cy="146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8317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CBF7A9E2-E289-85DF-B8C8-EA3AEAD4BFA0}"/>
              </a:ext>
            </a:extLst>
          </p:cNvPr>
          <p:cNvGrpSpPr/>
          <p:nvPr/>
        </p:nvGrpSpPr>
        <p:grpSpPr>
          <a:xfrm>
            <a:off x="113414" y="-163551"/>
            <a:ext cx="10622376" cy="1669566"/>
            <a:chOff x="460744" y="-639228"/>
            <a:chExt cx="13211638" cy="2289634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98197AC9-978E-B557-0089-3D9D61A5F41F}"/>
                </a:ext>
              </a:extLst>
            </p:cNvPr>
            <p:cNvSpPr>
              <a:spLocks/>
            </p:cNvSpPr>
            <p:nvPr/>
          </p:nvSpPr>
          <p:spPr>
            <a:xfrm>
              <a:off x="613971" y="-639228"/>
              <a:ext cx="540000" cy="1412953"/>
            </a:xfrm>
            <a:prstGeom prst="rect">
              <a:avLst/>
            </a:prstGeom>
            <a:gradFill>
              <a:gsLst>
                <a:gs pos="0">
                  <a:srgbClr val="FA8C2B">
                    <a:alpha val="90000"/>
                  </a:srgbClr>
                </a:gs>
                <a:gs pos="100000">
                  <a:srgbClr val="FBA95F">
                    <a:alpha val="50000"/>
                  </a:srgbClr>
                </a:gs>
              </a:gsLst>
              <a:lin ang="0" scaled="0"/>
            </a:gra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8AE49F42-96A0-6B26-5745-E79AD66D624E}"/>
                </a:ext>
              </a:extLst>
            </p:cNvPr>
            <p:cNvSpPr txBox="1"/>
            <p:nvPr/>
          </p:nvSpPr>
          <p:spPr>
            <a:xfrm>
              <a:off x="1058844" y="-164551"/>
              <a:ext cx="12613538" cy="18149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思源黑体 CN Heavy" panose="020B0A00000000000000" pitchFamily="34" charset="-122"/>
                </a:rPr>
                <a:t>Detailed overview of top EW CP measurement at ILC</a:t>
              </a:r>
            </a:p>
            <a:p>
              <a:endPara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ea typeface="思源黑体 CN Heavy" panose="020B0A00000000000000" pitchFamily="34" charset="-122"/>
              </a:endParaRP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376ECC6F-D326-A74E-8B5E-FCAC9ED3AC5F}"/>
                </a:ext>
              </a:extLst>
            </p:cNvPr>
            <p:cNvSpPr txBox="1"/>
            <p:nvPr/>
          </p:nvSpPr>
          <p:spPr>
            <a:xfrm>
              <a:off x="460744" y="795580"/>
              <a:ext cx="2367281" cy="4809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zh-CN" altLang="en-US" sz="1200" dirty="0">
                <a:solidFill>
                  <a:schemeClr val="bg1">
                    <a:lumMod val="6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endParaRPr>
            </a:p>
          </p:txBody>
        </p:sp>
      </p:grpSp>
      <p:sp>
        <p:nvSpPr>
          <p:cNvPr id="8" name="任意多边形: 形状 7">
            <a:extLst>
              <a:ext uri="{FF2B5EF4-FFF2-40B4-BE49-F238E27FC236}">
                <a16:creationId xmlns:a16="http://schemas.microsoft.com/office/drawing/2014/main" id="{7D3DFCA5-EDC5-148C-831D-F4C88373D079}"/>
              </a:ext>
            </a:extLst>
          </p:cNvPr>
          <p:cNvSpPr/>
          <p:nvPr/>
        </p:nvSpPr>
        <p:spPr>
          <a:xfrm>
            <a:off x="-1068136" y="6504872"/>
            <a:ext cx="14328271" cy="413336"/>
          </a:xfrm>
          <a:custGeom>
            <a:avLst/>
            <a:gdLst>
              <a:gd name="connsiteX0" fmla="*/ 10428513 w 20857027"/>
              <a:gd name="connsiteY0" fmla="*/ 0 h 3381625"/>
              <a:gd name="connsiteX1" fmla="*/ 20463076 w 20857027"/>
              <a:gd name="connsiteY1" fmla="*/ 3089003 h 3381625"/>
              <a:gd name="connsiteX2" fmla="*/ 20857027 w 20857027"/>
              <a:gd name="connsiteY2" fmla="*/ 3381625 h 3381625"/>
              <a:gd name="connsiteX3" fmla="*/ 0 w 20857027"/>
              <a:gd name="connsiteY3" fmla="*/ 3381625 h 3381625"/>
              <a:gd name="connsiteX4" fmla="*/ 393950 w 20857027"/>
              <a:gd name="connsiteY4" fmla="*/ 3089003 h 3381625"/>
              <a:gd name="connsiteX5" fmla="*/ 10428513 w 20857027"/>
              <a:gd name="connsiteY5" fmla="*/ 0 h 338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857027" h="3381625">
                <a:moveTo>
                  <a:pt x="10428513" y="0"/>
                </a:moveTo>
                <a:cubicBezTo>
                  <a:pt x="14240216" y="0"/>
                  <a:pt x="17736172" y="1159238"/>
                  <a:pt x="20463076" y="3089003"/>
                </a:cubicBezTo>
                <a:lnTo>
                  <a:pt x="20857027" y="3381625"/>
                </a:lnTo>
                <a:lnTo>
                  <a:pt x="0" y="3381625"/>
                </a:lnTo>
                <a:lnTo>
                  <a:pt x="393950" y="3089003"/>
                </a:lnTo>
                <a:cubicBezTo>
                  <a:pt x="3120854" y="1159238"/>
                  <a:pt x="6616810" y="0"/>
                  <a:pt x="10428513" y="0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glow rad="254000">
              <a:schemeClr val="accent4">
                <a:lumMod val="20000"/>
                <a:lumOff val="80000"/>
                <a:alpha val="5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9" name="图片 8" descr="图片包含 形状&#10;&#10;描述已自动生成">
            <a:extLst>
              <a:ext uri="{FF2B5EF4-FFF2-40B4-BE49-F238E27FC236}">
                <a16:creationId xmlns:a16="http://schemas.microsoft.com/office/drawing/2014/main" id="{646997AA-3E49-4D0B-E760-CF4495F5FEC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67102" y="6318738"/>
            <a:ext cx="3457796" cy="539262"/>
          </a:xfrm>
          <a:prstGeom prst="rect">
            <a:avLst/>
          </a:prstGeom>
        </p:spPr>
      </p:pic>
      <p:pic>
        <p:nvPicPr>
          <p:cNvPr id="1026" name="Picture 2" descr="中山大学 - 快懂百科">
            <a:extLst>
              <a:ext uri="{FF2B5EF4-FFF2-40B4-BE49-F238E27FC236}">
                <a16:creationId xmlns:a16="http://schemas.microsoft.com/office/drawing/2014/main" id="{B1ED477B-E2BC-18F8-D2F3-F03A5078C4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612" y="0"/>
            <a:ext cx="1637388" cy="146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F6278560-58E8-ABBF-E089-809EE9A16058}"/>
              </a:ext>
            </a:extLst>
          </p:cNvPr>
          <p:cNvSpPr txBox="1"/>
          <p:nvPr/>
        </p:nvSpPr>
        <p:spPr>
          <a:xfrm>
            <a:off x="807420" y="1368770"/>
            <a:ext cx="10082020" cy="114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400" b="1" u="sng" dirty="0">
                <a:hlinkClick r:id="rId4"/>
              </a:rPr>
              <a:t>Link</a:t>
            </a:r>
            <a:endParaRPr lang="en-US" altLang="zh-CN" sz="2400" b="1" u="sng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400" b="1" dirty="0"/>
              <a:t>Outline</a:t>
            </a:r>
            <a:r>
              <a:rPr lang="en-US" altLang="zh-CN" b="1" dirty="0"/>
              <a:t>:</a:t>
            </a:r>
            <a:endParaRPr lang="zh-CN" altLang="en-US" b="1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2816A129-B74C-392C-1899-2CB884A8A6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88362" y="2527870"/>
            <a:ext cx="7353300" cy="401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639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077375-0C0F-A471-0E3B-55B123A6C5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7A72DC2E-E847-9BB3-831B-6B29C5F28642}"/>
              </a:ext>
            </a:extLst>
          </p:cNvPr>
          <p:cNvGrpSpPr/>
          <p:nvPr/>
        </p:nvGrpSpPr>
        <p:grpSpPr>
          <a:xfrm>
            <a:off x="113414" y="-163551"/>
            <a:ext cx="10743168" cy="2457577"/>
            <a:chOff x="460744" y="-639228"/>
            <a:chExt cx="13361874" cy="3370308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30549525-99F2-4F74-B410-9B45B6ADA9D7}"/>
                </a:ext>
              </a:extLst>
            </p:cNvPr>
            <p:cNvSpPr>
              <a:spLocks/>
            </p:cNvSpPr>
            <p:nvPr/>
          </p:nvSpPr>
          <p:spPr>
            <a:xfrm>
              <a:off x="613971" y="-639228"/>
              <a:ext cx="540000" cy="1412953"/>
            </a:xfrm>
            <a:prstGeom prst="rect">
              <a:avLst/>
            </a:prstGeom>
            <a:gradFill>
              <a:gsLst>
                <a:gs pos="0">
                  <a:srgbClr val="FA8C2B">
                    <a:alpha val="90000"/>
                  </a:srgbClr>
                </a:gs>
                <a:gs pos="100000">
                  <a:srgbClr val="FBA95F">
                    <a:alpha val="50000"/>
                  </a:srgbClr>
                </a:gs>
              </a:gsLst>
              <a:lin ang="0" scaled="0"/>
            </a:gra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F5092A08-9490-E4C2-0244-C780308744CE}"/>
                </a:ext>
              </a:extLst>
            </p:cNvPr>
            <p:cNvSpPr txBox="1"/>
            <p:nvPr/>
          </p:nvSpPr>
          <p:spPr>
            <a:xfrm>
              <a:off x="1153971" y="-96877"/>
              <a:ext cx="12668647" cy="28279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思源黑体 CN Heavy" panose="020B0A00000000000000" pitchFamily="34" charset="-122"/>
                </a:rPr>
                <a:t>Detailed overview of top EW CP measurement at FCC</a:t>
              </a:r>
            </a:p>
            <a:p>
              <a:pPr>
                <a:lnSpc>
                  <a:spcPct val="150000"/>
                </a:lnSpc>
              </a:pPr>
              <a:endParaRPr lang="en-US" altLang="zh-CN" sz="3200" b="1" dirty="0">
                <a:solidFill>
                  <a:schemeClr val="tx1">
                    <a:lumMod val="75000"/>
                    <a:lumOff val="25000"/>
                  </a:schemeClr>
                </a:solidFill>
                <a:ea typeface="思源黑体 CN Heavy" panose="020B0A00000000000000" pitchFamily="34" charset="-122"/>
              </a:endParaRPr>
            </a:p>
            <a:p>
              <a:endPara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ea typeface="思源黑体 CN Heavy" panose="020B0A00000000000000" pitchFamily="34" charset="-122"/>
              </a:endParaRP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96817E76-1692-9EC8-CC36-58D0F21AC2CD}"/>
                </a:ext>
              </a:extLst>
            </p:cNvPr>
            <p:cNvSpPr txBox="1"/>
            <p:nvPr/>
          </p:nvSpPr>
          <p:spPr>
            <a:xfrm>
              <a:off x="460744" y="795580"/>
              <a:ext cx="2367281" cy="4809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zh-CN" altLang="en-US" sz="1200" dirty="0">
                <a:solidFill>
                  <a:schemeClr val="bg1">
                    <a:lumMod val="6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endParaRPr>
            </a:p>
          </p:txBody>
        </p:sp>
      </p:grpSp>
      <p:sp>
        <p:nvSpPr>
          <p:cNvPr id="8" name="任意多边形: 形状 7">
            <a:extLst>
              <a:ext uri="{FF2B5EF4-FFF2-40B4-BE49-F238E27FC236}">
                <a16:creationId xmlns:a16="http://schemas.microsoft.com/office/drawing/2014/main" id="{BF313300-D6DD-2D5A-8C9E-9FEA7C7C0EF7}"/>
              </a:ext>
            </a:extLst>
          </p:cNvPr>
          <p:cNvSpPr/>
          <p:nvPr/>
        </p:nvSpPr>
        <p:spPr>
          <a:xfrm>
            <a:off x="-1068136" y="6504872"/>
            <a:ext cx="14328271" cy="413336"/>
          </a:xfrm>
          <a:custGeom>
            <a:avLst/>
            <a:gdLst>
              <a:gd name="connsiteX0" fmla="*/ 10428513 w 20857027"/>
              <a:gd name="connsiteY0" fmla="*/ 0 h 3381625"/>
              <a:gd name="connsiteX1" fmla="*/ 20463076 w 20857027"/>
              <a:gd name="connsiteY1" fmla="*/ 3089003 h 3381625"/>
              <a:gd name="connsiteX2" fmla="*/ 20857027 w 20857027"/>
              <a:gd name="connsiteY2" fmla="*/ 3381625 h 3381625"/>
              <a:gd name="connsiteX3" fmla="*/ 0 w 20857027"/>
              <a:gd name="connsiteY3" fmla="*/ 3381625 h 3381625"/>
              <a:gd name="connsiteX4" fmla="*/ 393950 w 20857027"/>
              <a:gd name="connsiteY4" fmla="*/ 3089003 h 3381625"/>
              <a:gd name="connsiteX5" fmla="*/ 10428513 w 20857027"/>
              <a:gd name="connsiteY5" fmla="*/ 0 h 338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857027" h="3381625">
                <a:moveTo>
                  <a:pt x="10428513" y="0"/>
                </a:moveTo>
                <a:cubicBezTo>
                  <a:pt x="14240216" y="0"/>
                  <a:pt x="17736172" y="1159238"/>
                  <a:pt x="20463076" y="3089003"/>
                </a:cubicBezTo>
                <a:lnTo>
                  <a:pt x="20857027" y="3381625"/>
                </a:lnTo>
                <a:lnTo>
                  <a:pt x="0" y="3381625"/>
                </a:lnTo>
                <a:lnTo>
                  <a:pt x="393950" y="3089003"/>
                </a:lnTo>
                <a:cubicBezTo>
                  <a:pt x="3120854" y="1159238"/>
                  <a:pt x="6616810" y="0"/>
                  <a:pt x="10428513" y="0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glow rad="254000">
              <a:schemeClr val="accent4">
                <a:lumMod val="20000"/>
                <a:lumOff val="80000"/>
                <a:alpha val="5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9" name="图片 8" descr="图片包含 形状&#10;&#10;描述已自动生成">
            <a:extLst>
              <a:ext uri="{FF2B5EF4-FFF2-40B4-BE49-F238E27FC236}">
                <a16:creationId xmlns:a16="http://schemas.microsoft.com/office/drawing/2014/main" id="{B5BA0B81-BA6C-EAD5-C8EE-711B373D5CF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67102" y="6318738"/>
            <a:ext cx="3457796" cy="539262"/>
          </a:xfrm>
          <a:prstGeom prst="rect">
            <a:avLst/>
          </a:prstGeom>
        </p:spPr>
      </p:pic>
      <p:pic>
        <p:nvPicPr>
          <p:cNvPr id="1026" name="Picture 2" descr="中山大学 - 快懂百科">
            <a:extLst>
              <a:ext uri="{FF2B5EF4-FFF2-40B4-BE49-F238E27FC236}">
                <a16:creationId xmlns:a16="http://schemas.microsoft.com/office/drawing/2014/main" id="{639146EC-8253-7758-93CA-0360BEFB18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612" y="0"/>
            <a:ext cx="1637388" cy="146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EEDAE054-FF0E-6CC0-7F5F-583CE2D20746}"/>
              </a:ext>
            </a:extLst>
          </p:cNvPr>
          <p:cNvSpPr txBox="1"/>
          <p:nvPr/>
        </p:nvSpPr>
        <p:spPr>
          <a:xfrm>
            <a:off x="807420" y="1368770"/>
            <a:ext cx="10082020" cy="114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400" b="1" u="sng" dirty="0">
                <a:hlinkClick r:id="rId4"/>
              </a:rPr>
              <a:t>Link</a:t>
            </a:r>
            <a:endParaRPr lang="en-US" altLang="zh-CN" sz="2400" b="1" u="sng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400" b="1" dirty="0"/>
              <a:t>Outline</a:t>
            </a:r>
            <a:r>
              <a:rPr lang="en-US" altLang="zh-CN" b="1" dirty="0"/>
              <a:t>:</a:t>
            </a:r>
            <a:endParaRPr lang="zh-CN" altLang="en-US" b="1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F81ACB8F-074B-750B-7063-7F5CC33FCD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2081" y="2698935"/>
            <a:ext cx="6578145" cy="2996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063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116846-D00F-F765-7E9D-2CB476ED4C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DF54AFD6-5BA7-39CE-85D0-77CCEF758CB7}"/>
              </a:ext>
            </a:extLst>
          </p:cNvPr>
          <p:cNvGrpSpPr/>
          <p:nvPr/>
        </p:nvGrpSpPr>
        <p:grpSpPr>
          <a:xfrm>
            <a:off x="113414" y="-163551"/>
            <a:ext cx="5163069" cy="1396929"/>
            <a:chOff x="460744" y="-639228"/>
            <a:chExt cx="6421595" cy="1915741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F39A6D28-CF7D-A293-2F0F-A576CC2E38BE}"/>
                </a:ext>
              </a:extLst>
            </p:cNvPr>
            <p:cNvSpPr>
              <a:spLocks/>
            </p:cNvSpPr>
            <p:nvPr/>
          </p:nvSpPr>
          <p:spPr>
            <a:xfrm>
              <a:off x="613971" y="-639228"/>
              <a:ext cx="540000" cy="1412953"/>
            </a:xfrm>
            <a:prstGeom prst="rect">
              <a:avLst/>
            </a:prstGeom>
            <a:gradFill>
              <a:gsLst>
                <a:gs pos="0">
                  <a:srgbClr val="FA8C2B">
                    <a:alpha val="90000"/>
                  </a:srgbClr>
                </a:gs>
                <a:gs pos="100000">
                  <a:srgbClr val="FBA95F">
                    <a:alpha val="50000"/>
                  </a:srgbClr>
                </a:gs>
              </a:gsLst>
              <a:lin ang="0" scaled="0"/>
            </a:gra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8779AEFE-B9B2-333D-972C-2FED08D25048}"/>
                </a:ext>
              </a:extLst>
            </p:cNvPr>
            <p:cNvSpPr txBox="1"/>
            <p:nvPr/>
          </p:nvSpPr>
          <p:spPr>
            <a:xfrm>
              <a:off x="1070178" y="-111899"/>
              <a:ext cx="5812161" cy="10366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思源黑体 CN Heavy" panose="020B0A00000000000000" pitchFamily="34" charset="-122"/>
                </a:rPr>
                <a:t>Review what need to do</a:t>
              </a:r>
              <a:endPara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ea typeface="思源黑体 CN Heavy" panose="020B0A00000000000000" pitchFamily="34" charset="-122"/>
              </a:endParaRP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5EF43778-BA8D-D40B-2BAE-8AF9E26B7637}"/>
                </a:ext>
              </a:extLst>
            </p:cNvPr>
            <p:cNvSpPr txBox="1"/>
            <p:nvPr/>
          </p:nvSpPr>
          <p:spPr>
            <a:xfrm>
              <a:off x="460744" y="795580"/>
              <a:ext cx="2367281" cy="4809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zh-CN" altLang="en-US" sz="1200" dirty="0">
                <a:solidFill>
                  <a:schemeClr val="bg1">
                    <a:lumMod val="6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endParaRPr>
            </a:p>
          </p:txBody>
        </p:sp>
      </p:grpSp>
      <p:sp>
        <p:nvSpPr>
          <p:cNvPr id="8" name="任意多边形: 形状 7">
            <a:extLst>
              <a:ext uri="{FF2B5EF4-FFF2-40B4-BE49-F238E27FC236}">
                <a16:creationId xmlns:a16="http://schemas.microsoft.com/office/drawing/2014/main" id="{5CE08FFB-0F3A-80D2-7D09-3F2E3462E792}"/>
              </a:ext>
            </a:extLst>
          </p:cNvPr>
          <p:cNvSpPr/>
          <p:nvPr/>
        </p:nvSpPr>
        <p:spPr>
          <a:xfrm>
            <a:off x="-1068136" y="6504872"/>
            <a:ext cx="14328271" cy="413336"/>
          </a:xfrm>
          <a:custGeom>
            <a:avLst/>
            <a:gdLst>
              <a:gd name="connsiteX0" fmla="*/ 10428513 w 20857027"/>
              <a:gd name="connsiteY0" fmla="*/ 0 h 3381625"/>
              <a:gd name="connsiteX1" fmla="*/ 20463076 w 20857027"/>
              <a:gd name="connsiteY1" fmla="*/ 3089003 h 3381625"/>
              <a:gd name="connsiteX2" fmla="*/ 20857027 w 20857027"/>
              <a:gd name="connsiteY2" fmla="*/ 3381625 h 3381625"/>
              <a:gd name="connsiteX3" fmla="*/ 0 w 20857027"/>
              <a:gd name="connsiteY3" fmla="*/ 3381625 h 3381625"/>
              <a:gd name="connsiteX4" fmla="*/ 393950 w 20857027"/>
              <a:gd name="connsiteY4" fmla="*/ 3089003 h 3381625"/>
              <a:gd name="connsiteX5" fmla="*/ 10428513 w 20857027"/>
              <a:gd name="connsiteY5" fmla="*/ 0 h 338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857027" h="3381625">
                <a:moveTo>
                  <a:pt x="10428513" y="0"/>
                </a:moveTo>
                <a:cubicBezTo>
                  <a:pt x="14240216" y="0"/>
                  <a:pt x="17736172" y="1159238"/>
                  <a:pt x="20463076" y="3089003"/>
                </a:cubicBezTo>
                <a:lnTo>
                  <a:pt x="20857027" y="3381625"/>
                </a:lnTo>
                <a:lnTo>
                  <a:pt x="0" y="3381625"/>
                </a:lnTo>
                <a:lnTo>
                  <a:pt x="393950" y="3089003"/>
                </a:lnTo>
                <a:cubicBezTo>
                  <a:pt x="3120854" y="1159238"/>
                  <a:pt x="6616810" y="0"/>
                  <a:pt x="10428513" y="0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glow rad="254000">
              <a:schemeClr val="accent4">
                <a:lumMod val="20000"/>
                <a:lumOff val="80000"/>
                <a:alpha val="5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9" name="图片 8" descr="图片包含 形状&#10;&#10;描述已自动生成">
            <a:extLst>
              <a:ext uri="{FF2B5EF4-FFF2-40B4-BE49-F238E27FC236}">
                <a16:creationId xmlns:a16="http://schemas.microsoft.com/office/drawing/2014/main" id="{983186CC-ABF2-98B0-0EB6-054669560CA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67102" y="6318738"/>
            <a:ext cx="3457796" cy="539262"/>
          </a:xfrm>
          <a:prstGeom prst="rect">
            <a:avLst/>
          </a:prstGeom>
        </p:spPr>
      </p:pic>
      <p:pic>
        <p:nvPicPr>
          <p:cNvPr id="1026" name="Picture 2" descr="中山大学 - 快懂百科">
            <a:extLst>
              <a:ext uri="{FF2B5EF4-FFF2-40B4-BE49-F238E27FC236}">
                <a16:creationId xmlns:a16="http://schemas.microsoft.com/office/drawing/2014/main" id="{F8C46041-04E0-DC37-068B-38436723C7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612" y="0"/>
            <a:ext cx="1637388" cy="146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BC930F1C-22D4-7AD5-CD34-61259305DACE}"/>
                  </a:ext>
                </a:extLst>
              </p:cNvPr>
              <p:cNvSpPr txBox="1"/>
              <p:nvPr/>
            </p:nvSpPr>
            <p:spPr>
              <a:xfrm>
                <a:off x="561896" y="1008436"/>
                <a:ext cx="10082020" cy="30008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2400" b="1" dirty="0"/>
                  <a:t>Goal: </a:t>
                </a:r>
                <a:r>
                  <a:rPr lang="en-US" altLang="zh-CN" sz="2400" dirty="0"/>
                  <a:t>top EW CP measurement at CEPC</a:t>
                </a:r>
              </a:p>
              <a:p>
                <a:pPr marL="285750" indent="-285750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2400" b="1" dirty="0"/>
                  <a:t>Strategy:</a:t>
                </a:r>
                <a:r>
                  <a:rPr lang="en-US" altLang="zh-CN" sz="2400" dirty="0"/>
                  <a:t> Try the similar method of ILC</a:t>
                </a:r>
              </a:p>
              <a:p>
                <a:pPr marL="742950" lvl="1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b="1" dirty="0" err="1"/>
                  <a:t>Observerables</a:t>
                </a:r>
                <a:r>
                  <a:rPr lang="en-US" altLang="zh-CN" dirty="0"/>
                  <a:t> :</a:t>
                </a:r>
              </a:p>
              <a:p>
                <a:pPr marL="1257300" lvl="2" indent="-342900">
                  <a:buFont typeface="+mj-lt"/>
                  <a:buAutoNum type="arabicPeriod"/>
                </a:pPr>
                <a:r>
                  <a:rPr lang="en-US" altLang="zh-CN" dirty="0"/>
                  <a:t>Cross Section(count):</a:t>
                </a:r>
              </a:p>
              <a:p>
                <a:pPr marL="1257300" lvl="2" indent="-342900">
                  <a:buFont typeface="+mj-lt"/>
                  <a:buAutoNum type="arabicPeriod"/>
                </a:pPr>
                <a:r>
                  <a:rPr lang="en-US" altLang="zh-CN" dirty="0"/>
                  <a:t>Forward Backward Asymmetry:</a:t>
                </a:r>
              </a:p>
              <a:p>
                <a:pPr marL="1257300" lvl="2" indent="-342900">
                  <a:buFont typeface="+mj-lt"/>
                  <a:buAutoNum type="arabicPeriod"/>
                </a:pPr>
                <a:endParaRPr lang="en-US" altLang="zh-CN" dirty="0"/>
              </a:p>
              <a:p>
                <a:pPr marL="1257300" lvl="2" indent="-342900">
                  <a:buFont typeface="+mj-lt"/>
                  <a:buAutoNum type="arabicPeriod"/>
                </a:pPr>
                <a:endParaRPr lang="en-US" altLang="zh-CN" dirty="0"/>
              </a:p>
              <a:p>
                <a:pPr marL="1257300" lvl="2" indent="-342900">
                  <a:buFont typeface="+mj-lt"/>
                  <a:buAutoNum type="arabicPeriod"/>
                </a:pPr>
                <a:r>
                  <a:rPr lang="en-US" altLang="zh-CN" dirty="0"/>
                  <a:t>Slope of the helicity angle distribution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t</m:t>
                        </m:r>
                      </m:sub>
                    </m:sSub>
                  </m:oMath>
                </a14:m>
                <a:r>
                  <a:rPr lang="en-US" altLang="zh-CN" dirty="0"/>
                  <a:t>: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BC930F1C-22D4-7AD5-CD34-61259305D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896" y="1008436"/>
                <a:ext cx="10082020" cy="3000821"/>
              </a:xfrm>
              <a:prstGeom prst="rect">
                <a:avLst/>
              </a:prstGeom>
              <a:blipFill>
                <a:blip r:embed="rId4"/>
                <a:stretch>
                  <a:fillRect l="-786" b="-2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图片 12">
            <a:extLst>
              <a:ext uri="{FF2B5EF4-FFF2-40B4-BE49-F238E27FC236}">
                <a16:creationId xmlns:a16="http://schemas.microsoft.com/office/drawing/2014/main" id="{9F396DD8-F7BE-E000-9773-309EC81CA6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8633" y="3062330"/>
            <a:ext cx="2807877" cy="543748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40827350-5FD4-A237-4C40-253CF7BFE5A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03631" y="4002784"/>
            <a:ext cx="3961247" cy="519802"/>
          </a:xfrm>
          <a:prstGeom prst="rect">
            <a:avLst/>
          </a:prstGeom>
        </p:spPr>
      </p:pic>
      <p:sp>
        <p:nvSpPr>
          <p:cNvPr id="16" name="文本框 15">
            <a:extLst>
              <a:ext uri="{FF2B5EF4-FFF2-40B4-BE49-F238E27FC236}">
                <a16:creationId xmlns:a16="http://schemas.microsoft.com/office/drawing/2014/main" id="{18C0F21C-0329-87F1-9EF5-63BA9FDF6899}"/>
              </a:ext>
            </a:extLst>
          </p:cNvPr>
          <p:cNvSpPr txBox="1"/>
          <p:nvPr/>
        </p:nvSpPr>
        <p:spPr>
          <a:xfrm>
            <a:off x="6500175" y="2144022"/>
            <a:ext cx="4326193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b="1" dirty="0" err="1"/>
              <a:t>Thoery</a:t>
            </a:r>
            <a:r>
              <a:rPr lang="en-US" altLang="zh-CN" b="1" dirty="0"/>
              <a:t> predictions: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zh-CN" dirty="0"/>
              <a:t>Cross Section:</a:t>
            </a:r>
          </a:p>
          <a:p>
            <a:pPr marL="800100" lvl="1" indent="-342900">
              <a:buFont typeface="+mj-lt"/>
              <a:buAutoNum type="arabicPeriod"/>
            </a:pPr>
            <a:endParaRPr lang="en-US" altLang="zh-CN" b="1" dirty="0"/>
          </a:p>
          <a:p>
            <a:pPr marL="800100" lvl="1" indent="-342900">
              <a:buFont typeface="+mj-lt"/>
              <a:buAutoNum type="arabicPeriod"/>
            </a:pPr>
            <a:endParaRPr lang="en-US" altLang="zh-CN" b="1" dirty="0"/>
          </a:p>
          <a:p>
            <a:pPr marL="800100" lvl="1" indent="-342900">
              <a:buFont typeface="+mj-lt"/>
              <a:buAutoNum type="arabicPeriod"/>
            </a:pPr>
            <a:r>
              <a:rPr lang="en-US" altLang="zh-CN" dirty="0"/>
              <a:t>Forward Backward Asymmetry:</a:t>
            </a:r>
          </a:p>
          <a:p>
            <a:pPr marL="800100" lvl="1" indent="-342900">
              <a:buFont typeface="+mj-lt"/>
              <a:buAutoNum type="arabicPeriod"/>
            </a:pPr>
            <a:endParaRPr lang="en-US" altLang="zh-CN" dirty="0"/>
          </a:p>
          <a:p>
            <a:pPr marL="800100" lvl="1" indent="-342900">
              <a:buFont typeface="+mj-lt"/>
              <a:buAutoNum type="arabicPeriod"/>
            </a:pPr>
            <a:endParaRPr lang="en-US" altLang="zh-CN" dirty="0"/>
          </a:p>
          <a:p>
            <a:pPr marL="800100" lvl="1" indent="-342900">
              <a:buFont typeface="+mj-lt"/>
              <a:buAutoNum type="arabicPeriod"/>
            </a:pPr>
            <a:endParaRPr lang="en-US" altLang="zh-CN" dirty="0"/>
          </a:p>
          <a:p>
            <a:pPr marL="800100" lvl="1" indent="-342900">
              <a:buFont typeface="+mj-lt"/>
              <a:buAutoNum type="arabicPeriod"/>
            </a:pPr>
            <a:r>
              <a:rPr lang="en-US" altLang="zh-CN" dirty="0"/>
              <a:t>The fraction of right-handed tops</a:t>
            </a:r>
          </a:p>
          <a:p>
            <a:pPr marL="800100" lvl="1" indent="-342900">
              <a:buFont typeface="+mj-lt"/>
              <a:buAutoNum type="arabicPeriod"/>
            </a:pPr>
            <a:endParaRPr lang="en-US" altLang="zh-CN" dirty="0"/>
          </a:p>
          <a:p>
            <a:pPr marL="800100" lvl="1" indent="-342900">
              <a:buFont typeface="+mj-lt"/>
              <a:buAutoNum type="arabicPeriod"/>
            </a:pPr>
            <a:endParaRPr lang="en-US" altLang="zh-CN" dirty="0"/>
          </a:p>
          <a:p>
            <a:pPr marL="800100" lvl="1" indent="-342900">
              <a:buFont typeface="+mj-lt"/>
              <a:buAutoNum type="arabicPeriod"/>
            </a:pPr>
            <a:endParaRPr lang="en-US" altLang="zh-CN" dirty="0"/>
          </a:p>
          <a:p>
            <a:pPr lvl="1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Here I represent two kinds of beam P,P’=-1,1 and P,P’1,-1</a:t>
            </a:r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B4E52370-A3DF-06FC-ED47-FCBB1084CE4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29357" y="2819807"/>
            <a:ext cx="4863524" cy="543748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0256A59B-CAFD-561C-93F4-1DF67604276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87031" y="3674171"/>
            <a:ext cx="4486275" cy="657225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D9EC4927-8078-F0B9-A604-6DA6A418C71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391930" y="4877053"/>
            <a:ext cx="5938377" cy="536489"/>
          </a:xfrm>
          <a:prstGeom prst="rect">
            <a:avLst/>
          </a:prstGeom>
        </p:spPr>
      </p:pic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BDBCDBF9-F814-7427-92F3-62E8667B39C0}"/>
              </a:ext>
            </a:extLst>
          </p:cNvPr>
          <p:cNvCxnSpPr/>
          <p:nvPr/>
        </p:nvCxnSpPr>
        <p:spPr>
          <a:xfrm>
            <a:off x="4680155" y="4411162"/>
            <a:ext cx="2206876" cy="288657"/>
          </a:xfrm>
          <a:prstGeom prst="straightConnector1">
            <a:avLst/>
          </a:prstGeom>
          <a:ln w="19050">
            <a:solidFill>
              <a:srgbClr val="002060">
                <a:alpha val="98000"/>
              </a:srgbClr>
            </a:solidFill>
            <a:headEnd type="diamon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文本框 24">
                <a:extLst>
                  <a:ext uri="{FF2B5EF4-FFF2-40B4-BE49-F238E27FC236}">
                    <a16:creationId xmlns:a16="http://schemas.microsoft.com/office/drawing/2014/main" id="{F9ECC897-2DDE-3750-C666-08E5F3FDEFB3}"/>
                  </a:ext>
                </a:extLst>
              </p:cNvPr>
              <p:cNvSpPr txBox="1"/>
              <p:nvPr/>
            </p:nvSpPr>
            <p:spPr>
              <a:xfrm>
                <a:off x="603409" y="4719052"/>
                <a:ext cx="5534104" cy="20981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b="1" dirty="0"/>
                  <a:t>Correction:</a:t>
                </a:r>
              </a:p>
              <a:p>
                <a:pPr marL="800100" lvl="1" indent="-342900">
                  <a:buFont typeface="+mj-lt"/>
                  <a:buAutoNum type="arabicPeriod"/>
                </a:pPr>
                <a:r>
                  <a:rPr lang="en-US" altLang="zh-CN" dirty="0"/>
                  <a:t>The cross section for any kinds of beam can be shown as:</a:t>
                </a:r>
              </a:p>
              <a:p>
                <a:pPr marL="800100" lvl="1" indent="-342900">
                  <a:buFont typeface="+mj-lt"/>
                  <a:buAutoNum type="arabicPeriod"/>
                </a:pPr>
                <a:endParaRPr lang="en-US" altLang="zh-CN" dirty="0"/>
              </a:p>
              <a:p>
                <a:pPr marL="800100" lvl="1" indent="-342900">
                  <a:buFont typeface="+mj-lt"/>
                  <a:buAutoNum type="arabicPeriod"/>
                </a:pPr>
                <a:endParaRPr lang="en-US" altLang="zh-CN" dirty="0"/>
              </a:p>
              <a:p>
                <a:pPr marL="800100" lvl="1" indent="-342900">
                  <a:buFont typeface="+mj-lt"/>
                  <a:buAutoNum type="arabicPeriod"/>
                </a:pPr>
                <a:r>
                  <a:rPr lang="en-US" altLang="zh-CN" dirty="0"/>
                  <a:t>The observables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𝐹𝐵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bSup>
                  </m:oMath>
                </a14:m>
                <a:r>
                  <a:rPr lang="en-US" altLang="zh-CN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t</m:t>
                        </m:r>
                      </m:sub>
                    </m:sSub>
                  </m:oMath>
                </a14:m>
                <a:r>
                  <a:rPr lang="en-US" altLang="zh-CN" dirty="0"/>
                  <a:t> vary only very mildly with the beam </a:t>
                </a:r>
                <a:r>
                  <a:rPr lang="en-US" altLang="zh-CN" dirty="0" err="1"/>
                  <a:t>polarisation</a:t>
                </a:r>
                <a:r>
                  <a:rPr lang="en-US" altLang="zh-CN" dirty="0"/>
                  <a:t>.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25" name="文本框 24">
                <a:extLst>
                  <a:ext uri="{FF2B5EF4-FFF2-40B4-BE49-F238E27FC236}">
                    <a16:creationId xmlns:a16="http://schemas.microsoft.com/office/drawing/2014/main" id="{F9ECC897-2DDE-3750-C666-08E5F3FDEF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409" y="4719052"/>
                <a:ext cx="5534104" cy="2098138"/>
              </a:xfrm>
              <a:prstGeom prst="rect">
                <a:avLst/>
              </a:prstGeom>
              <a:blipFill>
                <a:blip r:embed="rId10"/>
                <a:stretch>
                  <a:fillRect l="-771" t="-1453" b="-5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" name="图片 26">
            <a:extLst>
              <a:ext uri="{FF2B5EF4-FFF2-40B4-BE49-F238E27FC236}">
                <a16:creationId xmlns:a16="http://schemas.microsoft.com/office/drawing/2014/main" id="{1DD4F4C7-E16D-077D-35A3-A82091E04CC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503894" y="5604758"/>
            <a:ext cx="4449343" cy="447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891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7871F7-83CB-FA85-90C3-A29499F2D3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26B94509-ECDF-A1EF-10CE-E589C2E5D8E4}"/>
              </a:ext>
            </a:extLst>
          </p:cNvPr>
          <p:cNvGrpSpPr/>
          <p:nvPr/>
        </p:nvGrpSpPr>
        <p:grpSpPr>
          <a:xfrm>
            <a:off x="113414" y="-163551"/>
            <a:ext cx="5163069" cy="1396929"/>
            <a:chOff x="460744" y="-639228"/>
            <a:chExt cx="6421595" cy="1915741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7CA03F06-28F1-F54A-9DC7-8E3DA87AAD01}"/>
                </a:ext>
              </a:extLst>
            </p:cNvPr>
            <p:cNvSpPr>
              <a:spLocks/>
            </p:cNvSpPr>
            <p:nvPr/>
          </p:nvSpPr>
          <p:spPr>
            <a:xfrm>
              <a:off x="613971" y="-639228"/>
              <a:ext cx="540000" cy="1412953"/>
            </a:xfrm>
            <a:prstGeom prst="rect">
              <a:avLst/>
            </a:prstGeom>
            <a:gradFill>
              <a:gsLst>
                <a:gs pos="0">
                  <a:srgbClr val="FA8C2B">
                    <a:alpha val="90000"/>
                  </a:srgbClr>
                </a:gs>
                <a:gs pos="100000">
                  <a:srgbClr val="FBA95F">
                    <a:alpha val="50000"/>
                  </a:srgbClr>
                </a:gs>
              </a:gsLst>
              <a:lin ang="0" scaled="0"/>
            </a:gra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B19AFF57-652B-C095-0A18-474F4C873468}"/>
                </a:ext>
              </a:extLst>
            </p:cNvPr>
            <p:cNvSpPr txBox="1"/>
            <p:nvPr/>
          </p:nvSpPr>
          <p:spPr>
            <a:xfrm>
              <a:off x="1070178" y="-111899"/>
              <a:ext cx="5812161" cy="10366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思源黑体 CN Heavy" panose="020B0A00000000000000" pitchFamily="34" charset="-122"/>
                </a:rPr>
                <a:t>Review what need to do</a:t>
              </a:r>
              <a:endPara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ea typeface="思源黑体 CN Heavy" panose="020B0A00000000000000" pitchFamily="34" charset="-122"/>
              </a:endParaRP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FEA41411-4106-84A9-98C1-8A03513912BB}"/>
                </a:ext>
              </a:extLst>
            </p:cNvPr>
            <p:cNvSpPr txBox="1"/>
            <p:nvPr/>
          </p:nvSpPr>
          <p:spPr>
            <a:xfrm>
              <a:off x="460744" y="795580"/>
              <a:ext cx="2367281" cy="4809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zh-CN" altLang="en-US" sz="1200" dirty="0">
                <a:solidFill>
                  <a:schemeClr val="bg1">
                    <a:lumMod val="6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endParaRPr>
            </a:p>
          </p:txBody>
        </p:sp>
      </p:grpSp>
      <p:sp>
        <p:nvSpPr>
          <p:cNvPr id="8" name="任意多边形: 形状 7">
            <a:extLst>
              <a:ext uri="{FF2B5EF4-FFF2-40B4-BE49-F238E27FC236}">
                <a16:creationId xmlns:a16="http://schemas.microsoft.com/office/drawing/2014/main" id="{55EE9B46-367E-F036-3EFF-1D073B0123B7}"/>
              </a:ext>
            </a:extLst>
          </p:cNvPr>
          <p:cNvSpPr/>
          <p:nvPr/>
        </p:nvSpPr>
        <p:spPr>
          <a:xfrm>
            <a:off x="-1068136" y="6504872"/>
            <a:ext cx="14328271" cy="413336"/>
          </a:xfrm>
          <a:custGeom>
            <a:avLst/>
            <a:gdLst>
              <a:gd name="connsiteX0" fmla="*/ 10428513 w 20857027"/>
              <a:gd name="connsiteY0" fmla="*/ 0 h 3381625"/>
              <a:gd name="connsiteX1" fmla="*/ 20463076 w 20857027"/>
              <a:gd name="connsiteY1" fmla="*/ 3089003 h 3381625"/>
              <a:gd name="connsiteX2" fmla="*/ 20857027 w 20857027"/>
              <a:gd name="connsiteY2" fmla="*/ 3381625 h 3381625"/>
              <a:gd name="connsiteX3" fmla="*/ 0 w 20857027"/>
              <a:gd name="connsiteY3" fmla="*/ 3381625 h 3381625"/>
              <a:gd name="connsiteX4" fmla="*/ 393950 w 20857027"/>
              <a:gd name="connsiteY4" fmla="*/ 3089003 h 3381625"/>
              <a:gd name="connsiteX5" fmla="*/ 10428513 w 20857027"/>
              <a:gd name="connsiteY5" fmla="*/ 0 h 338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857027" h="3381625">
                <a:moveTo>
                  <a:pt x="10428513" y="0"/>
                </a:moveTo>
                <a:cubicBezTo>
                  <a:pt x="14240216" y="0"/>
                  <a:pt x="17736172" y="1159238"/>
                  <a:pt x="20463076" y="3089003"/>
                </a:cubicBezTo>
                <a:lnTo>
                  <a:pt x="20857027" y="3381625"/>
                </a:lnTo>
                <a:lnTo>
                  <a:pt x="0" y="3381625"/>
                </a:lnTo>
                <a:lnTo>
                  <a:pt x="393950" y="3089003"/>
                </a:lnTo>
                <a:cubicBezTo>
                  <a:pt x="3120854" y="1159238"/>
                  <a:pt x="6616810" y="0"/>
                  <a:pt x="10428513" y="0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glow rad="254000">
              <a:schemeClr val="accent4">
                <a:lumMod val="20000"/>
                <a:lumOff val="80000"/>
                <a:alpha val="5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9" name="图片 8" descr="图片包含 形状&#10;&#10;描述已自动生成">
            <a:extLst>
              <a:ext uri="{FF2B5EF4-FFF2-40B4-BE49-F238E27FC236}">
                <a16:creationId xmlns:a16="http://schemas.microsoft.com/office/drawing/2014/main" id="{225C7594-8398-90F6-AAF3-6E6ED26B82B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67102" y="6318738"/>
            <a:ext cx="3457796" cy="539262"/>
          </a:xfrm>
          <a:prstGeom prst="rect">
            <a:avLst/>
          </a:prstGeom>
        </p:spPr>
      </p:pic>
      <p:pic>
        <p:nvPicPr>
          <p:cNvPr id="1026" name="Picture 2" descr="中山大学 - 快懂百科">
            <a:extLst>
              <a:ext uri="{FF2B5EF4-FFF2-40B4-BE49-F238E27FC236}">
                <a16:creationId xmlns:a16="http://schemas.microsoft.com/office/drawing/2014/main" id="{9CED19FA-AD35-90F9-6FE4-BF66598645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612" y="0"/>
            <a:ext cx="1637388" cy="146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4C3892C1-88C9-C9CD-28F3-C00D834B8F92}"/>
                  </a:ext>
                </a:extLst>
              </p:cNvPr>
              <p:cNvSpPr txBox="1"/>
              <p:nvPr/>
            </p:nvSpPr>
            <p:spPr>
              <a:xfrm>
                <a:off x="539508" y="1017446"/>
                <a:ext cx="11032732" cy="41201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2400" b="1" dirty="0"/>
                  <a:t>Differences comparing to ILC:</a:t>
                </a: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1600" b="1" dirty="0"/>
                  <a:t>Unpolarized beams </a:t>
                </a:r>
                <a:r>
                  <a:rPr lang="en-US" altLang="zh-CN" sz="1600" dirty="0"/>
                  <a:t>P,P’=0,0</a:t>
                </a:r>
                <a:r>
                  <a:rPr lang="en-US" altLang="zh-CN" sz="1600" b="1" dirty="0"/>
                  <a:t>;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altLang="zh-CN" sz="1600" dirty="0"/>
                  <a:t>The 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6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𝐹𝐵</m:t>
                        </m:r>
                      </m:sub>
                      <m:sup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bSup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sz="1600" dirty="0"/>
                  <a:t> 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1600" i="1">
                            <a:latin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1600" i="1">
                            <a:latin typeface="Cambria Math" panose="02040503050406030204" pitchFamily="18" charset="0"/>
                          </a:rPr>
                          <m:t>t</m:t>
                        </m:r>
                      </m:sub>
                    </m:sSub>
                  </m:oMath>
                </a14:m>
                <a:r>
                  <a:rPr lang="en-US" altLang="zh-CN" sz="1600" dirty="0"/>
                  <a:t> is not mildly depends on beam </a:t>
                </a:r>
                <a:r>
                  <a:rPr lang="en-US" altLang="zh-CN" sz="1600" dirty="0" err="1"/>
                  <a:t>polarisation,So</a:t>
                </a:r>
                <a:r>
                  <a:rPr lang="en-US" altLang="zh-CN" sz="1600" dirty="0"/>
                  <a:t> we still can do similar things with </a:t>
                </a:r>
                <a:r>
                  <a:rPr lang="en-US" altLang="zh-CN" sz="1600" dirty="0" err="1"/>
                  <a:t>ILC.And</a:t>
                </a:r>
                <a:r>
                  <a:rPr lang="en-US" altLang="zh-CN" sz="1600" dirty="0"/>
                  <a:t> it is mentioned last page The cross section for any kinds of beam can be shown as:</a:t>
                </a:r>
              </a:p>
              <a:p>
                <a:pPr lvl="1">
                  <a:lnSpc>
                    <a:spcPct val="150000"/>
                  </a:lnSpc>
                </a:pPr>
                <a:endParaRPr lang="en-US" altLang="zh-CN" sz="1600" dirty="0"/>
              </a:p>
              <a:p>
                <a:pPr lvl="1">
                  <a:lnSpc>
                    <a:spcPct val="150000"/>
                  </a:lnSpc>
                </a:pPr>
                <a:endParaRPr lang="en-US" altLang="zh-CN" sz="1600" dirty="0"/>
              </a:p>
              <a:p>
                <a:pPr lvl="1">
                  <a:lnSpc>
                    <a:spcPct val="150000"/>
                  </a:lnSpc>
                </a:pPr>
                <a:r>
                  <a:rPr lang="en-US" altLang="zh-CN" sz="1600" dirty="0"/>
                  <a:t>It also needs to be explained so we can use -+ and +- to do it. Finally, like ILC, calculate the statistical uncertainty brought by </a:t>
                </a:r>
                <a:r>
                  <a:rPr lang="en-US" altLang="zh-CN" sz="1600" b="1" dirty="0"/>
                  <a:t>unpolarized beams </a:t>
                </a:r>
              </a:p>
              <a:p>
                <a:pPr marL="285750" indent="-285750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2400" b="1" dirty="0"/>
                  <a:t>For </a:t>
                </a:r>
                <a:r>
                  <a:rPr lang="en-US" altLang="zh-CN" sz="2400" b="1" dirty="0" err="1"/>
                  <a:t>xsec</a:t>
                </a:r>
                <a:r>
                  <a:rPr lang="en-US" altLang="zh-CN" sz="2400" b="1" dirty="0"/>
                  <a:t> (thanks to Mustapha)</a:t>
                </a:r>
                <a:r>
                  <a:rPr lang="en-US" altLang="zh-CN" sz="2400" dirty="0"/>
                  <a:t>:</a:t>
                </a:r>
              </a:p>
              <a:p>
                <a:pPr marL="742950" lvl="1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zh-CN" altLang="en-US" sz="1600" dirty="0"/>
              </a:p>
            </p:txBody>
          </p:sp>
        </mc:Choice>
        <mc:Fallback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4C3892C1-88C9-C9CD-28F3-C00D834B8F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08" y="1017446"/>
                <a:ext cx="11032732" cy="4120167"/>
              </a:xfrm>
              <a:prstGeom prst="rect">
                <a:avLst/>
              </a:prstGeom>
              <a:blipFill>
                <a:blip r:embed="rId4"/>
                <a:stretch>
                  <a:fillRect l="-77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图片 9">
            <a:extLst>
              <a:ext uri="{FF2B5EF4-FFF2-40B4-BE49-F238E27FC236}">
                <a16:creationId xmlns:a16="http://schemas.microsoft.com/office/drawing/2014/main" id="{5B80B691-D07B-3863-F506-E36B5F687E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73088" y="4059214"/>
            <a:ext cx="2887745" cy="2652795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4DCFB185-E677-2825-C10A-23E7B864DFC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82595" y="2773788"/>
            <a:ext cx="4449343" cy="447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554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AAA85B-52ED-50B2-E53F-B6A7F9220E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C8D33285-3A3C-98D3-B4D6-E853EB5E305D}"/>
              </a:ext>
            </a:extLst>
          </p:cNvPr>
          <p:cNvGrpSpPr/>
          <p:nvPr/>
        </p:nvGrpSpPr>
        <p:grpSpPr>
          <a:xfrm>
            <a:off x="113414" y="-163551"/>
            <a:ext cx="3826165" cy="1879096"/>
            <a:chOff x="460744" y="-639228"/>
            <a:chExt cx="4758814" cy="2576982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DE042BD5-C8F6-30DB-EE8F-8AFDBFA727C5}"/>
                </a:ext>
              </a:extLst>
            </p:cNvPr>
            <p:cNvSpPr>
              <a:spLocks/>
            </p:cNvSpPr>
            <p:nvPr/>
          </p:nvSpPr>
          <p:spPr>
            <a:xfrm>
              <a:off x="613971" y="-639228"/>
              <a:ext cx="540000" cy="1412953"/>
            </a:xfrm>
            <a:prstGeom prst="rect">
              <a:avLst/>
            </a:prstGeom>
            <a:gradFill>
              <a:gsLst>
                <a:gs pos="0">
                  <a:srgbClr val="FA8C2B">
                    <a:alpha val="90000"/>
                  </a:srgbClr>
                </a:gs>
                <a:gs pos="100000">
                  <a:srgbClr val="FBA95F">
                    <a:alpha val="50000"/>
                  </a:srgbClr>
                </a:gs>
              </a:gsLst>
              <a:lin ang="0" scaled="0"/>
            </a:gra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4D0BF904-6982-CD03-4726-FC9AEBD03AF7}"/>
                </a:ext>
              </a:extLst>
            </p:cNvPr>
            <p:cNvSpPr txBox="1"/>
            <p:nvPr/>
          </p:nvSpPr>
          <p:spPr>
            <a:xfrm>
              <a:off x="1070178" y="-111899"/>
              <a:ext cx="4149380" cy="2049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思源黑体 CN Heavy" panose="020B0A00000000000000" pitchFamily="34" charset="-122"/>
                </a:rPr>
                <a:t>Status and To do</a:t>
              </a:r>
              <a:endPara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ea typeface="思源黑体 CN Heavy" panose="020B0A00000000000000" pitchFamily="34" charset="-122"/>
              </a:endParaRPr>
            </a:p>
            <a:p>
              <a:pPr>
                <a:lnSpc>
                  <a:spcPct val="150000"/>
                </a:lnSpc>
              </a:pPr>
              <a:endPara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ea typeface="思源黑体 CN Heavy" panose="020B0A00000000000000" pitchFamily="34" charset="-122"/>
              </a:endParaRP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00D633A4-973A-4D30-A0CD-7B4865578EAC}"/>
                </a:ext>
              </a:extLst>
            </p:cNvPr>
            <p:cNvSpPr txBox="1"/>
            <p:nvPr/>
          </p:nvSpPr>
          <p:spPr>
            <a:xfrm>
              <a:off x="460744" y="795580"/>
              <a:ext cx="2367281" cy="4809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zh-CN" altLang="en-US" sz="1200" dirty="0">
                <a:solidFill>
                  <a:schemeClr val="bg1">
                    <a:lumMod val="6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endParaRPr>
            </a:p>
          </p:txBody>
        </p:sp>
      </p:grpSp>
      <p:sp>
        <p:nvSpPr>
          <p:cNvPr id="8" name="任意多边形: 形状 7">
            <a:extLst>
              <a:ext uri="{FF2B5EF4-FFF2-40B4-BE49-F238E27FC236}">
                <a16:creationId xmlns:a16="http://schemas.microsoft.com/office/drawing/2014/main" id="{3E976075-A359-3281-D61E-3CE2A2A37230}"/>
              </a:ext>
            </a:extLst>
          </p:cNvPr>
          <p:cNvSpPr/>
          <p:nvPr/>
        </p:nvSpPr>
        <p:spPr>
          <a:xfrm>
            <a:off x="-1068136" y="6504872"/>
            <a:ext cx="14328271" cy="413336"/>
          </a:xfrm>
          <a:custGeom>
            <a:avLst/>
            <a:gdLst>
              <a:gd name="connsiteX0" fmla="*/ 10428513 w 20857027"/>
              <a:gd name="connsiteY0" fmla="*/ 0 h 3381625"/>
              <a:gd name="connsiteX1" fmla="*/ 20463076 w 20857027"/>
              <a:gd name="connsiteY1" fmla="*/ 3089003 h 3381625"/>
              <a:gd name="connsiteX2" fmla="*/ 20857027 w 20857027"/>
              <a:gd name="connsiteY2" fmla="*/ 3381625 h 3381625"/>
              <a:gd name="connsiteX3" fmla="*/ 0 w 20857027"/>
              <a:gd name="connsiteY3" fmla="*/ 3381625 h 3381625"/>
              <a:gd name="connsiteX4" fmla="*/ 393950 w 20857027"/>
              <a:gd name="connsiteY4" fmla="*/ 3089003 h 3381625"/>
              <a:gd name="connsiteX5" fmla="*/ 10428513 w 20857027"/>
              <a:gd name="connsiteY5" fmla="*/ 0 h 338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857027" h="3381625">
                <a:moveTo>
                  <a:pt x="10428513" y="0"/>
                </a:moveTo>
                <a:cubicBezTo>
                  <a:pt x="14240216" y="0"/>
                  <a:pt x="17736172" y="1159238"/>
                  <a:pt x="20463076" y="3089003"/>
                </a:cubicBezTo>
                <a:lnTo>
                  <a:pt x="20857027" y="3381625"/>
                </a:lnTo>
                <a:lnTo>
                  <a:pt x="0" y="3381625"/>
                </a:lnTo>
                <a:lnTo>
                  <a:pt x="393950" y="3089003"/>
                </a:lnTo>
                <a:cubicBezTo>
                  <a:pt x="3120854" y="1159238"/>
                  <a:pt x="6616810" y="0"/>
                  <a:pt x="10428513" y="0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glow rad="254000">
              <a:schemeClr val="accent4">
                <a:lumMod val="20000"/>
                <a:lumOff val="80000"/>
                <a:alpha val="5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9" name="图片 8" descr="图片包含 形状&#10;&#10;描述已自动生成">
            <a:extLst>
              <a:ext uri="{FF2B5EF4-FFF2-40B4-BE49-F238E27FC236}">
                <a16:creationId xmlns:a16="http://schemas.microsoft.com/office/drawing/2014/main" id="{102411C4-5142-0B5D-C34A-E4BEBC98B07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67102" y="6318738"/>
            <a:ext cx="3457796" cy="539262"/>
          </a:xfrm>
          <a:prstGeom prst="rect">
            <a:avLst/>
          </a:prstGeom>
        </p:spPr>
      </p:pic>
      <p:pic>
        <p:nvPicPr>
          <p:cNvPr id="1026" name="Picture 2" descr="中山大学 - 快懂百科">
            <a:extLst>
              <a:ext uri="{FF2B5EF4-FFF2-40B4-BE49-F238E27FC236}">
                <a16:creationId xmlns:a16="http://schemas.microsoft.com/office/drawing/2014/main" id="{BFD1E047-3A9D-6A12-EEE4-C1E65C2759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612" y="0"/>
            <a:ext cx="1637388" cy="146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21F3CC06-316A-12F9-8ECB-AAE00F3AF730}"/>
              </a:ext>
            </a:extLst>
          </p:cNvPr>
          <p:cNvSpPr txBox="1"/>
          <p:nvPr/>
        </p:nvSpPr>
        <p:spPr>
          <a:xfrm>
            <a:off x="539508" y="1017446"/>
            <a:ext cx="11032732" cy="5410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400" b="1" dirty="0"/>
              <a:t>Status: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Signal Data (from </a:t>
            </a:r>
            <a:r>
              <a:rPr lang="en-US" altLang="zh-CN" sz="1600" dirty="0" err="1"/>
              <a:t>Mustaphaa</a:t>
            </a:r>
            <a:r>
              <a:rPr lang="en-US" altLang="zh-CN" sz="1600" dirty="0"/>
              <a:t>  and </a:t>
            </a:r>
            <a:r>
              <a:rPr lang="en-US" altLang="zh-CN" sz="1600" dirty="0" err="1"/>
              <a:t>shudong</a:t>
            </a:r>
            <a:r>
              <a:rPr lang="en-US" altLang="zh-CN" sz="1600" dirty="0"/>
              <a:t>)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A code to do the similar combination as ILC to reconstruct hadronic top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Obsessive measurements in code form</a:t>
            </a:r>
            <a:endParaRPr lang="en-US" altLang="zh-CN" sz="1600" b="1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400" b="1" dirty="0"/>
              <a:t>To do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Try to separate two completely polarized datasets from unpolarized data, with each dataset having half of the luminosity.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Convert </a:t>
            </a:r>
            <a:r>
              <a:rPr lang="en-US" altLang="zh-CN" sz="1600" dirty="0" err="1"/>
              <a:t>Thoery</a:t>
            </a:r>
            <a:r>
              <a:rPr lang="en-US" altLang="zh-CN" sz="1600" dirty="0"/>
              <a:t> predictions in ILC into the corresponding form of unpolarized beam in CEPC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Design a similar statistic to minimize instead of solving indefinite equations directly.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en-US" altLang="zh-CN" sz="2000" dirty="0"/>
              <a:t>All the things are on-</a:t>
            </a:r>
            <a:r>
              <a:rPr lang="en-US" altLang="zh-CN" sz="2000" dirty="0" err="1"/>
              <a:t>going,it</a:t>
            </a:r>
            <a:r>
              <a:rPr lang="en-US" altLang="zh-CN" sz="2000" dirty="0"/>
              <a:t> need more time 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CN" altLang="en-US" sz="1600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24C6DB47-9F78-8A4D-AEC0-3F4E8DB180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1192" y="4695210"/>
            <a:ext cx="7709363" cy="894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994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360</Words>
  <Application>Microsoft Office PowerPoint</Application>
  <PresentationFormat>宽屏</PresentationFormat>
  <Paragraphs>67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等线</vt:lpstr>
      <vt:lpstr>等线 Light</vt:lpstr>
      <vt:lpstr>思源黑体 CN Heavy</vt:lpstr>
      <vt:lpstr>思源黑体 CN Medium</vt:lpstr>
      <vt:lpstr>思源黑体 CN Regular</vt:lpstr>
      <vt:lpstr>Arial</vt:lpstr>
      <vt:lpstr>Cambria Math</vt:lpstr>
      <vt:lpstr>Times New Roman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华宇 刘</dc:creator>
  <cp:lastModifiedBy>华宇 刘</cp:lastModifiedBy>
  <cp:revision>7</cp:revision>
  <dcterms:created xsi:type="dcterms:W3CDTF">2025-02-14T04:41:12Z</dcterms:created>
  <dcterms:modified xsi:type="dcterms:W3CDTF">2025-02-21T09:20:47Z</dcterms:modified>
</cp:coreProperties>
</file>