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2"/>
  </p:notesMasterIdLst>
  <p:sldIdLst>
    <p:sldId id="260" r:id="rId2"/>
    <p:sldId id="353" r:id="rId3"/>
    <p:sldId id="351" r:id="rId4"/>
    <p:sldId id="354" r:id="rId5"/>
    <p:sldId id="355" r:id="rId6"/>
    <p:sldId id="356" r:id="rId7"/>
    <p:sldId id="357" r:id="rId8"/>
    <p:sldId id="358" r:id="rId9"/>
    <p:sldId id="359" r:id="rId10"/>
    <p:sldId id="360" r:id="rId11"/>
    <p:sldId id="363" r:id="rId12"/>
    <p:sldId id="365" r:id="rId13"/>
    <p:sldId id="369" r:id="rId14"/>
    <p:sldId id="368" r:id="rId15"/>
    <p:sldId id="370" r:id="rId16"/>
    <p:sldId id="371" r:id="rId17"/>
    <p:sldId id="367" r:id="rId18"/>
    <p:sldId id="364" r:id="rId19"/>
    <p:sldId id="362" r:id="rId20"/>
    <p:sldId id="361" r:id="rId21"/>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849C"/>
    <a:srgbClr val="BF3633"/>
    <a:srgbClr val="6600FF"/>
    <a:srgbClr val="C00000"/>
    <a:srgbClr val="E9E9E9"/>
    <a:srgbClr val="546E7D"/>
    <a:srgbClr val="9E8F7A"/>
    <a:srgbClr val="6A656C"/>
    <a:srgbClr val="70625F"/>
    <a:srgbClr val="7B8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660"/>
  </p:normalViewPr>
  <p:slideViewPr>
    <p:cSldViewPr>
      <p:cViewPr varScale="1">
        <p:scale>
          <a:sx n="103" d="100"/>
          <a:sy n="103" d="100"/>
        </p:scale>
        <p:origin x="917" y="77"/>
      </p:cViewPr>
      <p:guideLst>
        <p:guide orient="horz" pos="1620"/>
        <p:guide pos="2880"/>
      </p:guideLst>
    </p:cSldViewPr>
  </p:slideViewPr>
  <p:notesTextViewPr>
    <p:cViewPr>
      <p:scale>
        <a:sx n="3" d="2"/>
        <a:sy n="3" d="2"/>
      </p:scale>
      <p:origin x="0" y="0"/>
    </p:cViewPr>
  </p:notesTextViewPr>
  <p:sorterViewPr>
    <p:cViewPr>
      <p:scale>
        <a:sx n="151" d="100"/>
        <a:sy n="15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5DC14-799A-4311-ABE8-B7F6F17282D9}" type="datetimeFigureOut">
              <a:rPr lang="zh-CN" altLang="en-US" smtClean="0"/>
              <a:pPr/>
              <a:t>2025/2/21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9F2BE-DE9F-4B8C-AB04-BD0998E5439B}" type="slidenum">
              <a:rPr lang="zh-CN" altLang="en-US" smtClean="0"/>
              <a:pPr/>
              <a:t>‹#›</a:t>
            </a:fld>
            <a:endParaRPr lang="zh-CN" altLang="en-US"/>
          </a:p>
        </p:txBody>
      </p:sp>
    </p:spTree>
    <p:extLst>
      <p:ext uri="{BB962C8B-B14F-4D97-AF65-F5344CB8AC3E}">
        <p14:creationId xmlns:p14="http://schemas.microsoft.com/office/powerpoint/2010/main" val="31829238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A29F2BE-DE9F-4B8C-AB04-BD0998E5439B}" type="slidenum">
              <a:rPr lang="zh-CN" altLang="en-US" smtClean="0"/>
              <a:pPr/>
              <a:t>7</a:t>
            </a:fld>
            <a:endParaRPr lang="zh-CN" altLang="en-US"/>
          </a:p>
        </p:txBody>
      </p:sp>
    </p:spTree>
    <p:extLst>
      <p:ext uri="{BB962C8B-B14F-4D97-AF65-F5344CB8AC3E}">
        <p14:creationId xmlns:p14="http://schemas.microsoft.com/office/powerpoint/2010/main" val="333529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2025/2/21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1" y="205980"/>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2025/2/21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2" name="矩形 1"/>
          <p:cNvSpPr/>
          <p:nvPr userDrawn="1"/>
        </p:nvSpPr>
        <p:spPr>
          <a:xfrm>
            <a:off x="360040" y="195486"/>
            <a:ext cx="360040" cy="36004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535190" y="342518"/>
            <a:ext cx="290264" cy="290264"/>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4" name="直接连接符 3"/>
          <p:cNvCxnSpPr>
            <a:cxnSpLocks/>
          </p:cNvCxnSpPr>
          <p:nvPr userDrawn="1"/>
        </p:nvCxnSpPr>
        <p:spPr>
          <a:xfrm>
            <a:off x="897462" y="608534"/>
            <a:ext cx="842706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id="{4ED4B871-3F4A-4C78-85F5-F7B7A8DC9A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4288" y="119345"/>
            <a:ext cx="1763688" cy="3698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style.rotation</p:attrName>
                                        </p:attrNameLst>
                                      </p:cBhvr>
                                      <p:tavLst>
                                        <p:tav tm="0">
                                          <p:val>
                                            <p:fltVal val="90"/>
                                          </p:val>
                                        </p:tav>
                                        <p:tav tm="100000">
                                          <p:val>
                                            <p:fltVal val="0"/>
                                          </p:val>
                                        </p:tav>
                                      </p:tavLst>
                                    </p:anim>
                                    <p:animEffect transition="in" filter="fade">
                                      <p:cBhvr>
                                        <p:cTn id="10" dur="3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 fill="hold"/>
                                        <p:tgtEl>
                                          <p:spTgt spid="3"/>
                                        </p:tgtEl>
                                        <p:attrNameLst>
                                          <p:attrName>ppt_w</p:attrName>
                                        </p:attrNameLst>
                                      </p:cBhvr>
                                      <p:tavLst>
                                        <p:tav tm="0">
                                          <p:val>
                                            <p:fltVal val="0"/>
                                          </p:val>
                                        </p:tav>
                                        <p:tav tm="100000">
                                          <p:val>
                                            <p:strVal val="#ppt_w"/>
                                          </p:val>
                                        </p:tav>
                                      </p:tavLst>
                                    </p:anim>
                                    <p:anim calcmode="lin" valueType="num">
                                      <p:cBhvr>
                                        <p:cTn id="14" dur="300" fill="hold"/>
                                        <p:tgtEl>
                                          <p:spTgt spid="3"/>
                                        </p:tgtEl>
                                        <p:attrNameLst>
                                          <p:attrName>ppt_h</p:attrName>
                                        </p:attrNameLst>
                                      </p:cBhvr>
                                      <p:tavLst>
                                        <p:tav tm="0">
                                          <p:val>
                                            <p:fltVal val="0"/>
                                          </p:val>
                                        </p:tav>
                                        <p:tav tm="100000">
                                          <p:val>
                                            <p:strVal val="#ppt_h"/>
                                          </p:val>
                                        </p:tav>
                                      </p:tavLst>
                                    </p:anim>
                                    <p:anim calcmode="lin" valueType="num">
                                      <p:cBhvr>
                                        <p:cTn id="15" dur="300" fill="hold"/>
                                        <p:tgtEl>
                                          <p:spTgt spid="3"/>
                                        </p:tgtEl>
                                        <p:attrNameLst>
                                          <p:attrName>style.rotation</p:attrName>
                                        </p:attrNameLst>
                                      </p:cBhvr>
                                      <p:tavLst>
                                        <p:tav tm="0">
                                          <p:val>
                                            <p:fltVal val="90"/>
                                          </p:val>
                                        </p:tav>
                                        <p:tav tm="100000">
                                          <p:val>
                                            <p:fltVal val="0"/>
                                          </p:val>
                                        </p:tav>
                                      </p:tavLst>
                                    </p:anim>
                                    <p:animEffect transition="in" filter="fade">
                                      <p:cBhvr>
                                        <p:cTn id="16" dur="3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第一节">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5157148"/>
          </a:xfrm>
          <a:prstGeom prst="rect">
            <a:avLst/>
          </a:prstGeom>
          <a:blipFill dpi="0" rotWithShape="1">
            <a:blip r:embed="rId3" cstate="print">
              <a:alphaModFix amt="29000"/>
              <a:duotone>
                <a:prstClr val="black"/>
                <a:srgbClr val="E4E4E4">
                  <a:tint val="45000"/>
                  <a:satMod val="400000"/>
                </a:srgbClr>
              </a:duotone>
            </a:blip>
            <a:srcRect/>
            <a:tile tx="0" ty="0" sx="100000" sy="100000" flip="none" algn="tl"/>
          </a:blip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第一节">
    <p:spTree>
      <p:nvGrpSpPr>
        <p:cNvPr id="1" name=""/>
        <p:cNvGrpSpPr/>
        <p:nvPr/>
      </p:nvGrpSpPr>
      <p:grpSpPr>
        <a:xfrm>
          <a:off x="0" y="0"/>
          <a:ext cx="0" cy="0"/>
          <a:chOff x="0" y="0"/>
          <a:chExt cx="0" cy="0"/>
        </a:xfrm>
      </p:grpSpPr>
      <p:pic>
        <p:nvPicPr>
          <p:cNvPr id="18" name="图片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5157148"/>
          </a:xfrm>
          <a:prstGeom prst="rect">
            <a:avLst/>
          </a:prstGeom>
          <a:blipFill dpi="0" rotWithShape="1">
            <a:blip r:embed="rId3" cstate="print">
              <a:alphaModFix amt="29000"/>
              <a:duotone>
                <a:prstClr val="black"/>
                <a:srgbClr val="E4E4E4">
                  <a:tint val="45000"/>
                  <a:satMod val="400000"/>
                </a:srgbClr>
              </a:duotone>
            </a:blip>
            <a:srcRect/>
            <a:tile tx="0" ty="0" sx="100000" sy="100000" flip="none" algn="tl"/>
          </a:blipFill>
        </p:spPr>
      </p:pic>
      <p:grpSp>
        <p:nvGrpSpPr>
          <p:cNvPr id="51" name="组合 50"/>
          <p:cNvGrpSpPr/>
          <p:nvPr userDrawn="1"/>
        </p:nvGrpSpPr>
        <p:grpSpPr>
          <a:xfrm>
            <a:off x="608655" y="338544"/>
            <a:ext cx="126310" cy="126294"/>
            <a:chOff x="304800" y="673100"/>
            <a:chExt cx="4000500" cy="4000500"/>
          </a:xfrm>
          <a:effectLst>
            <a:outerShdw blurRad="444500" dist="254000" dir="8100000" algn="tr" rotWithShape="0">
              <a:prstClr val="black">
                <a:alpha val="24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3" name="椭圆 52"/>
            <p:cNvSpPr/>
            <p:nvPr/>
          </p:nvSpPr>
          <p:spPr>
            <a:xfrm>
              <a:off x="392109" y="760409"/>
              <a:ext cx="3825870"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4" name="组合 53"/>
          <p:cNvGrpSpPr/>
          <p:nvPr userDrawn="1"/>
        </p:nvGrpSpPr>
        <p:grpSpPr>
          <a:xfrm>
            <a:off x="711386" y="463940"/>
            <a:ext cx="82284" cy="82274"/>
            <a:chOff x="304800" y="673100"/>
            <a:chExt cx="4000500" cy="4000500"/>
          </a:xfrm>
          <a:effectLst>
            <a:outerShdw blurRad="444500" dist="254000" dir="8100000" algn="tr" rotWithShape="0">
              <a:prstClr val="black">
                <a:alpha val="24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56" name="椭圆 55"/>
            <p:cNvSpPr/>
            <p:nvPr/>
          </p:nvSpPr>
          <p:spPr>
            <a:xfrm>
              <a:off x="392109" y="760409"/>
              <a:ext cx="3825870" cy="382587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7" name="组合 56"/>
          <p:cNvGrpSpPr/>
          <p:nvPr userDrawn="1"/>
        </p:nvGrpSpPr>
        <p:grpSpPr>
          <a:xfrm>
            <a:off x="304970" y="346955"/>
            <a:ext cx="374107" cy="374058"/>
            <a:chOff x="304800" y="673100"/>
            <a:chExt cx="4000500" cy="4000500"/>
          </a:xfrm>
          <a:effectLst>
            <a:outerShdw blurRad="444500" dist="254000" dir="8100000" algn="tr" rotWithShape="0">
              <a:prstClr val="black">
                <a:alpha val="24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61" name="椭圆 60"/>
            <p:cNvSpPr/>
            <p:nvPr/>
          </p:nvSpPr>
          <p:spPr>
            <a:xfrm>
              <a:off x="392100" y="760400"/>
              <a:ext cx="3825879" cy="382587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13" name="直接连接符 12"/>
          <p:cNvCxnSpPr/>
          <p:nvPr userDrawn="1"/>
        </p:nvCxnSpPr>
        <p:spPr>
          <a:xfrm>
            <a:off x="897462" y="608534"/>
            <a:ext cx="8246538"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E4C0E46D-0585-4759-8451-167C7E049B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4288" y="119345"/>
            <a:ext cx="1763688" cy="3698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1"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2025/2/21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025"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2025/2/21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2025/2/21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313"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6"/>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2025/2/21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2025/2/21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2025/2/21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530820CF-B880-4189-942D-D702A7CBA730}" type="datetimeFigureOut">
              <a:rPr lang="zh-CN" altLang="en-US" smtClean="0"/>
              <a:pPr/>
              <a:t>2025/2/21</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27.wmf"/><Relationship Id="rId5" Type="http://schemas.openxmlformats.org/officeDocument/2006/relationships/oleObject" Target="../embeddings/oleObject15.bin"/><Relationship Id="rId4" Type="http://schemas.openxmlformats.org/officeDocument/2006/relationships/image" Target="../media/image26.wmf"/></Relationships>
</file>

<file path=ppt/slides/_rels/slide13.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9.wmf"/><Relationship Id="rId7" Type="http://schemas.openxmlformats.org/officeDocument/2006/relationships/oleObject" Target="../embeddings/oleObject19.bin"/><Relationship Id="rId2" Type="http://schemas.openxmlformats.org/officeDocument/2006/relationships/oleObject" Target="../embeddings/oleObject17.bin"/><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0.wmf"/><Relationship Id="rId10" Type="http://schemas.openxmlformats.org/officeDocument/2006/relationships/image" Target="../media/image34.wmf"/><Relationship Id="rId4" Type="http://schemas.openxmlformats.org/officeDocument/2006/relationships/oleObject" Target="../embeddings/oleObject18.bin"/><Relationship Id="rId9"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wmf"/><Relationship Id="rId7" Type="http://schemas.openxmlformats.org/officeDocument/2006/relationships/image" Target="../media/image38.png"/><Relationship Id="rId2" Type="http://schemas.openxmlformats.org/officeDocument/2006/relationships/oleObject" Target="../embeddings/oleObject21.bin"/><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oleObject" Target="../embeddings/oleObject22.bin"/><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 Id="rId5" Type="http://schemas.openxmlformats.org/officeDocument/2006/relationships/image" Target="../media/image43.wmf"/><Relationship Id="rId4" Type="http://schemas.openxmlformats.org/officeDocument/2006/relationships/oleObject" Target="../embeddings/oleObject23.bin"/></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1.png"/><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11.x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png"/><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3.wmf"/><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0.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image" Target="../media/image14.wmf"/><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6.bin"/><Relationship Id="rId1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9.wm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oleObject" Target="../embeddings/oleObject13.bin"/><Relationship Id="rId5" Type="http://schemas.openxmlformats.org/officeDocument/2006/relationships/image" Target="../media/image18.wmf"/><Relationship Id="rId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83AF1DA-8DEA-CE2C-BC4F-B7C06FF07582}"/>
              </a:ext>
            </a:extLst>
          </p:cNvPr>
          <p:cNvPicPr>
            <a:picLocks noChangeAspect="1"/>
          </p:cNvPicPr>
          <p:nvPr/>
        </p:nvPicPr>
        <p:blipFill>
          <a:blip r:embed="rId2"/>
          <a:srcRect l="835" b="1113"/>
          <a:stretch/>
        </p:blipFill>
        <p:spPr>
          <a:xfrm>
            <a:off x="-3" y="915566"/>
            <a:ext cx="9144001" cy="4227934"/>
          </a:xfrm>
          <a:prstGeom prst="rect">
            <a:avLst/>
          </a:prstGeom>
        </p:spPr>
      </p:pic>
      <p:pic>
        <p:nvPicPr>
          <p:cNvPr id="4" name="图片 3">
            <a:extLst>
              <a:ext uri="{FF2B5EF4-FFF2-40B4-BE49-F238E27FC236}">
                <a16:creationId xmlns:a16="http://schemas.microsoft.com/office/drawing/2014/main" id="{CE4ECF13-6D20-F816-BEEC-3F7578EE43B6}"/>
              </a:ext>
            </a:extLst>
          </p:cNvPr>
          <p:cNvPicPr>
            <a:picLocks noChangeAspect="1"/>
          </p:cNvPicPr>
          <p:nvPr/>
        </p:nvPicPr>
        <p:blipFill>
          <a:blip r:embed="rId3"/>
          <a:srcRect l="6552" t="55443" r="7690" b="7562"/>
          <a:stretch/>
        </p:blipFill>
        <p:spPr>
          <a:xfrm>
            <a:off x="2511081" y="1838896"/>
            <a:ext cx="4121831" cy="391006"/>
          </a:xfrm>
          <a:prstGeom prst="rect">
            <a:avLst/>
          </a:prstGeom>
        </p:spPr>
      </p:pic>
      <p:sp>
        <p:nvSpPr>
          <p:cNvPr id="5" name="文本框 4"/>
          <p:cNvSpPr txBox="1"/>
          <p:nvPr/>
        </p:nvSpPr>
        <p:spPr>
          <a:xfrm>
            <a:off x="0" y="736691"/>
            <a:ext cx="9144000" cy="923330"/>
          </a:xfrm>
          <a:prstGeom prst="rect">
            <a:avLst/>
          </a:prstGeom>
          <a:noFill/>
        </p:spPr>
        <p:txBody>
          <a:bodyPr wrap="square" rtlCol="0" anchor="t">
            <a:spAutoFit/>
          </a:bodyPr>
          <a:lstStyle/>
          <a:p>
            <a:pPr algn="ctr"/>
            <a:r>
              <a:rPr lang="en-US" altLang="zh-CN" sz="2700" dirty="0"/>
              <a:t>Supercooled Phase Transitions: Why Thermal History of Hidden Sector Matters in Analysis of Pulsar Timing Array Signals</a:t>
            </a:r>
          </a:p>
        </p:txBody>
      </p:sp>
      <p:sp>
        <p:nvSpPr>
          <p:cNvPr id="6" name="文本框 5"/>
          <p:cNvSpPr txBox="1"/>
          <p:nvPr/>
        </p:nvSpPr>
        <p:spPr>
          <a:xfrm>
            <a:off x="1799268" y="3038171"/>
            <a:ext cx="5545455" cy="1384995"/>
          </a:xfrm>
          <a:prstGeom prst="rect">
            <a:avLst/>
          </a:prstGeom>
          <a:noFill/>
        </p:spPr>
        <p:txBody>
          <a:bodyPr wrap="square" rtlCol="0">
            <a:spAutoFit/>
          </a:bodyPr>
          <a:lstStyle/>
          <a:p>
            <a:pPr algn="ctr"/>
            <a:r>
              <a:rPr lang="en-US" altLang="zh-CN" sz="1600" dirty="0">
                <a:solidFill>
                  <a:schemeClr val="bg1"/>
                </a:solidFill>
                <a:latin typeface="+mn-ea"/>
              </a:rPr>
              <a:t>Presenter: He-Xu Zhang</a:t>
            </a:r>
          </a:p>
          <a:p>
            <a:pPr algn="ctr"/>
            <a:endParaRPr lang="en-US" altLang="zh-CN" sz="2000" b="1" dirty="0">
              <a:solidFill>
                <a:schemeClr val="bg1"/>
              </a:solidFill>
              <a:latin typeface="+mn-ea"/>
              <a:cs typeface="Times New Roman" panose="02020603050405020304" charset="0"/>
            </a:endParaRPr>
          </a:p>
          <a:p>
            <a:pPr algn="ctr"/>
            <a:r>
              <a:rPr lang="en-US" altLang="zh-CN" sz="1600" dirty="0">
                <a:solidFill>
                  <a:schemeClr val="bg1"/>
                </a:solidFill>
                <a:latin typeface="+mn-ea"/>
              </a:rPr>
              <a:t>Feb. 21st, 2025</a:t>
            </a:r>
          </a:p>
          <a:p>
            <a:pPr algn="ctr"/>
            <a:endParaRPr kumimoji="1" lang="en-US" altLang="ja-JP" sz="1600" dirty="0">
              <a:solidFill>
                <a:schemeClr val="bg1"/>
              </a:solidFill>
              <a:latin typeface="+mn-ea"/>
              <a:sym typeface="+mn-ea"/>
            </a:endParaRPr>
          </a:p>
          <a:p>
            <a:pPr algn="ctr"/>
            <a:r>
              <a:rPr kumimoji="1" lang="en-US" altLang="ja-JP" sz="1600" i="1" dirty="0">
                <a:solidFill>
                  <a:schemeClr val="bg1"/>
                </a:solidFill>
                <a:latin typeface="+mn-ea"/>
                <a:sym typeface="+mn-ea"/>
              </a:rPr>
              <a:t>Based on:  </a:t>
            </a:r>
            <a:r>
              <a:rPr lang="en-US" altLang="zh-CN" sz="1600" dirty="0">
                <a:solidFill>
                  <a:schemeClr val="bg1"/>
                </a:solidFill>
                <a:latin typeface="+mn-ea"/>
              </a:rPr>
              <a:t>2501.14986v1</a:t>
            </a:r>
            <a:endParaRPr kumimoji="1" lang="en-US" altLang="ja-JP" sz="1600" dirty="0">
              <a:solidFill>
                <a:schemeClr val="bg1"/>
              </a:solidFill>
              <a:latin typeface="+mn-ea"/>
              <a:sym typeface="+mn-ea"/>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t>1</a:t>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1F95C27-F754-4657-731C-56253E8AF3CB}"/>
              </a:ext>
            </a:extLst>
          </p:cNvPr>
          <p:cNvSpPr txBox="1"/>
          <p:nvPr/>
        </p:nvSpPr>
        <p:spPr>
          <a:xfrm>
            <a:off x="899592" y="123478"/>
            <a:ext cx="5760640" cy="461665"/>
          </a:xfrm>
          <a:prstGeom prst="rect">
            <a:avLst/>
          </a:prstGeom>
          <a:noFill/>
        </p:spPr>
        <p:txBody>
          <a:bodyPr wrap="square">
            <a:spAutoFit/>
          </a:bodyPr>
          <a:lstStyle/>
          <a:p>
            <a:r>
              <a:rPr kumimoji="1" lang="en-US" altLang="zh-CN" sz="2400" dirty="0">
                <a:ln w="12700">
                  <a:noFill/>
                </a:ln>
                <a:ea typeface="OPPOSans H"/>
                <a:cs typeface="OPPOSans H"/>
              </a:rPr>
              <a:t>Supercooled Hidden Sector Phase Transition</a:t>
            </a:r>
          </a:p>
        </p:txBody>
      </p:sp>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id="{F73A2988-F396-1694-B3BE-F2C96037AAD9}"/>
                  </a:ext>
                </a:extLst>
              </p:cNvPr>
              <p:cNvSpPr txBox="1"/>
              <p:nvPr/>
            </p:nvSpPr>
            <p:spPr>
              <a:xfrm>
                <a:off x="359532" y="4258130"/>
                <a:ext cx="8424936" cy="858120"/>
              </a:xfrm>
              <a:prstGeom prst="rect">
                <a:avLst/>
              </a:prstGeom>
              <a:noFill/>
            </p:spPr>
            <p:txBody>
              <a:bodyPr wrap="square" rtlCol="0">
                <a:spAutoFit/>
              </a:bodyPr>
              <a:lstStyle/>
              <a:p>
                <a:r>
                  <a:rPr lang="en-US" altLang="zh-CN" sz="1800" i="1" dirty="0">
                    <a:solidFill>
                      <a:srgbClr val="000000"/>
                    </a:solidFill>
                    <a:latin typeface="CMR12"/>
                  </a:rPr>
                  <a:t>For given values of </a:t>
                </a:r>
                <a14:m>
                  <m:oMath xmlns:m="http://schemas.openxmlformats.org/officeDocument/2006/math">
                    <m:sSub>
                      <m:sSubPr>
                        <m:ctrlPr>
                          <a:rPr lang="en-US" altLang="zh-CN" sz="1800" i="1" smtClean="0">
                            <a:solidFill>
                              <a:srgbClr val="000000"/>
                            </a:solidFill>
                            <a:latin typeface="Cambria Math" panose="02040503050406030204" pitchFamily="18" charset="0"/>
                          </a:rPr>
                        </m:ctrlPr>
                      </m:sSubPr>
                      <m:e>
                        <m:r>
                          <a:rPr lang="en-US" altLang="zh-CN" sz="1800" i="1" smtClean="0">
                            <a:solidFill>
                              <a:srgbClr val="000000"/>
                            </a:solidFill>
                            <a:latin typeface="Cambria Math" panose="02040503050406030204" pitchFamily="18" charset="0"/>
                          </a:rPr>
                          <m:t>𝜆</m:t>
                        </m:r>
                      </m:e>
                      <m:sub>
                        <m:r>
                          <a:rPr lang="en-US" altLang="zh-CN" sz="1800" b="0" i="1" smtClean="0">
                            <a:solidFill>
                              <a:srgbClr val="000000"/>
                            </a:solidFill>
                            <a:latin typeface="Cambria Math" panose="02040503050406030204" pitchFamily="18" charset="0"/>
                          </a:rPr>
                          <m:t>h</m:t>
                        </m:r>
                      </m:sub>
                    </m:sSub>
                  </m:oMath>
                </a14:m>
                <a:r>
                  <a:rPr lang="en-US" altLang="zh-CN" sz="1800" i="1" dirty="0">
                    <a:solidFill>
                      <a:srgbClr val="000000"/>
                    </a:solidFill>
                    <a:latin typeface="CMR12"/>
                  </a:rPr>
                  <a:t> and </a:t>
                </a:r>
                <a14:m>
                  <m:oMath xmlns:m="http://schemas.openxmlformats.org/officeDocument/2006/math">
                    <m:sSub>
                      <m:sSubPr>
                        <m:ctrlPr>
                          <a:rPr lang="en-US" altLang="zh-CN" sz="1800" i="1" smtClean="0">
                            <a:solidFill>
                              <a:srgbClr val="000000"/>
                            </a:solidFill>
                            <a:latin typeface="Cambria Math" panose="02040503050406030204" pitchFamily="18" charset="0"/>
                          </a:rPr>
                        </m:ctrlPr>
                      </m:sSubPr>
                      <m:e>
                        <m:r>
                          <a:rPr lang="en-US" altLang="zh-CN" sz="1800" b="0" i="1" smtClean="0">
                            <a:solidFill>
                              <a:srgbClr val="000000"/>
                            </a:solidFill>
                            <a:latin typeface="Cambria Math" panose="02040503050406030204" pitchFamily="18" charset="0"/>
                          </a:rPr>
                          <m:t>𝑔</m:t>
                        </m:r>
                      </m:e>
                      <m:sub>
                        <m:r>
                          <a:rPr lang="en-US" altLang="zh-CN" sz="1800" b="0" i="1" smtClean="0">
                            <a:solidFill>
                              <a:srgbClr val="000000"/>
                            </a:solidFill>
                            <a:latin typeface="Cambria Math" panose="02040503050406030204" pitchFamily="18" charset="0"/>
                          </a:rPr>
                          <m:t>𝑥</m:t>
                        </m:r>
                      </m:sub>
                    </m:sSub>
                  </m:oMath>
                </a14:m>
                <a:r>
                  <a:rPr lang="en-US" altLang="zh-CN" sz="1800" i="1" dirty="0">
                    <a:solidFill>
                      <a:srgbClr val="000000"/>
                    </a:solidFill>
                    <a:latin typeface="CMR12"/>
                  </a:rPr>
                  <a:t>, </a:t>
                </a:r>
                <a14:m>
                  <m:oMath xmlns:m="http://schemas.openxmlformats.org/officeDocument/2006/math">
                    <m:sSub>
                      <m:sSubPr>
                        <m:ctrlPr>
                          <a:rPr lang="en-US" altLang="zh-CN" sz="1800" i="1" smtClean="0">
                            <a:solidFill>
                              <a:srgbClr val="000000"/>
                            </a:solidFill>
                            <a:latin typeface="Cambria Math" panose="02040503050406030204" pitchFamily="18" charset="0"/>
                          </a:rPr>
                        </m:ctrlPr>
                      </m:sSubPr>
                      <m:e>
                        <m:r>
                          <a:rPr lang="zh-CN" altLang="en-US" sz="1800" i="1" smtClean="0">
                            <a:solidFill>
                              <a:srgbClr val="000000"/>
                            </a:solidFill>
                            <a:latin typeface="Cambria Math" panose="02040503050406030204" pitchFamily="18" charset="0"/>
                          </a:rPr>
                          <m:t>𝛽</m:t>
                        </m:r>
                      </m:e>
                      <m:sub>
                        <m:r>
                          <a:rPr lang="en-US" altLang="zh-CN" sz="1800" b="0" i="1" smtClean="0">
                            <a:solidFill>
                              <a:srgbClr val="000000"/>
                            </a:solidFill>
                            <a:latin typeface="Cambria Math" panose="02040503050406030204" pitchFamily="18" charset="0"/>
                          </a:rPr>
                          <m:t>∗</m:t>
                        </m:r>
                      </m:sub>
                    </m:sSub>
                    <m:r>
                      <a:rPr lang="en-US" altLang="zh-CN" sz="1800" b="0" i="1" smtClean="0">
                        <a:solidFill>
                          <a:srgbClr val="000000"/>
                        </a:solidFill>
                        <a:latin typeface="Cambria Math" panose="02040503050406030204" pitchFamily="18" charset="0"/>
                      </a:rPr>
                      <m:t>/</m:t>
                    </m:r>
                    <m:sSub>
                      <m:sSubPr>
                        <m:ctrlPr>
                          <a:rPr lang="en-US" altLang="zh-CN" sz="1800" b="0" i="1" smtClean="0">
                            <a:solidFill>
                              <a:srgbClr val="000000"/>
                            </a:solidFill>
                            <a:latin typeface="Cambria Math" panose="02040503050406030204" pitchFamily="18" charset="0"/>
                          </a:rPr>
                        </m:ctrlPr>
                      </m:sSubPr>
                      <m:e>
                        <m:r>
                          <a:rPr lang="en-US" altLang="zh-CN" sz="1800" b="0" i="1" smtClean="0">
                            <a:solidFill>
                              <a:srgbClr val="000000"/>
                            </a:solidFill>
                            <a:latin typeface="Cambria Math" panose="02040503050406030204" pitchFamily="18" charset="0"/>
                          </a:rPr>
                          <m:t>𝐻</m:t>
                        </m:r>
                      </m:e>
                      <m:sub>
                        <m:r>
                          <a:rPr lang="en-US" altLang="zh-CN" sz="1800" b="0" i="1" smtClean="0">
                            <a:solidFill>
                              <a:srgbClr val="000000"/>
                            </a:solidFill>
                            <a:latin typeface="Cambria Math" panose="02040503050406030204" pitchFamily="18" charset="0"/>
                          </a:rPr>
                          <m:t>∗</m:t>
                        </m:r>
                      </m:sub>
                    </m:sSub>
                  </m:oMath>
                </a14:m>
                <a:r>
                  <a:rPr lang="en-US" altLang="zh-CN" sz="1800" i="1" dirty="0">
                    <a:solidFill>
                      <a:srgbClr val="000000"/>
                    </a:solidFill>
                    <a:latin typeface="CMR12"/>
                  </a:rPr>
                  <a:t> consistently yields larger values than </a:t>
                </a:r>
                <a14:m>
                  <m:oMath xmlns:m="http://schemas.openxmlformats.org/officeDocument/2006/math">
                    <m:f>
                      <m:fPr>
                        <m:ctrlPr>
                          <a:rPr lang="en-US" altLang="zh-CN" sz="1800" i="1" smtClean="0">
                            <a:solidFill>
                              <a:srgbClr val="000000"/>
                            </a:solidFill>
                            <a:latin typeface="Cambria Math" panose="02040503050406030204" pitchFamily="18" charset="0"/>
                          </a:rPr>
                        </m:ctrlPr>
                      </m:fPr>
                      <m:num>
                        <m:sSup>
                          <m:sSupPr>
                            <m:ctrlPr>
                              <a:rPr lang="en-US" altLang="zh-CN" sz="1800" i="1" smtClean="0">
                                <a:solidFill>
                                  <a:srgbClr val="000000"/>
                                </a:solidFill>
                                <a:latin typeface="Cambria Math" panose="02040503050406030204" pitchFamily="18" charset="0"/>
                              </a:rPr>
                            </m:ctrlPr>
                          </m:sSupPr>
                          <m:e>
                            <m:d>
                              <m:dPr>
                                <m:ctrlPr>
                                  <a:rPr lang="en-US" altLang="zh-CN" sz="1800" i="1" smtClean="0">
                                    <a:solidFill>
                                      <a:srgbClr val="000000"/>
                                    </a:solidFill>
                                    <a:latin typeface="Cambria Math" panose="02040503050406030204" pitchFamily="18" charset="0"/>
                                  </a:rPr>
                                </m:ctrlPr>
                              </m:dPr>
                              <m:e>
                                <m:r>
                                  <a:rPr lang="en-US" altLang="zh-CN" sz="1800" b="0" i="1" smtClean="0">
                                    <a:solidFill>
                                      <a:srgbClr val="000000"/>
                                    </a:solidFill>
                                    <a:latin typeface="Cambria Math" panose="02040503050406030204" pitchFamily="18" charset="0"/>
                                  </a:rPr>
                                  <m:t>8</m:t>
                                </m:r>
                                <m:r>
                                  <a:rPr lang="zh-CN" altLang="en-US" sz="1800" b="0" i="1" smtClean="0">
                                    <a:solidFill>
                                      <a:srgbClr val="000000"/>
                                    </a:solidFill>
                                    <a:latin typeface="Cambria Math" panose="02040503050406030204" pitchFamily="18" charset="0"/>
                                  </a:rPr>
                                  <m:t>𝜋</m:t>
                                </m:r>
                              </m:e>
                            </m:d>
                          </m:e>
                          <m:sup>
                            <m:r>
                              <a:rPr lang="en-US" altLang="zh-CN" sz="1800" b="0" i="1" smtClean="0">
                                <a:solidFill>
                                  <a:srgbClr val="000000"/>
                                </a:solidFill>
                                <a:latin typeface="Cambria Math" panose="02040503050406030204" pitchFamily="18" charset="0"/>
                              </a:rPr>
                              <m:t>1/3</m:t>
                            </m:r>
                          </m:sup>
                        </m:sSup>
                        <m:sSub>
                          <m:sSubPr>
                            <m:ctrlPr>
                              <a:rPr lang="en-US" altLang="zh-CN" sz="1800" i="1" smtClean="0">
                                <a:solidFill>
                                  <a:srgbClr val="000000"/>
                                </a:solidFill>
                                <a:latin typeface="Cambria Math" panose="02040503050406030204" pitchFamily="18" charset="0"/>
                              </a:rPr>
                            </m:ctrlPr>
                          </m:sSubPr>
                          <m:e>
                            <m:r>
                              <a:rPr lang="en-US" altLang="zh-CN" sz="1800" b="0" i="1" smtClean="0">
                                <a:solidFill>
                                  <a:srgbClr val="000000"/>
                                </a:solidFill>
                                <a:latin typeface="Cambria Math" panose="02040503050406030204" pitchFamily="18" charset="0"/>
                              </a:rPr>
                              <m:t>𝑣</m:t>
                            </m:r>
                          </m:e>
                          <m:sub>
                            <m:r>
                              <a:rPr lang="en-US" altLang="zh-CN" sz="1800" b="0" i="1" smtClean="0">
                                <a:solidFill>
                                  <a:srgbClr val="000000"/>
                                </a:solidFill>
                                <a:latin typeface="Cambria Math" panose="02040503050406030204" pitchFamily="18" charset="0"/>
                              </a:rPr>
                              <m:t>𝑤</m:t>
                            </m:r>
                          </m:sub>
                        </m:sSub>
                      </m:num>
                      <m:den>
                        <m:sSub>
                          <m:sSubPr>
                            <m:ctrlPr>
                              <a:rPr lang="en-US" altLang="zh-CN" sz="1800" i="1" smtClean="0">
                                <a:solidFill>
                                  <a:srgbClr val="000000"/>
                                </a:solidFill>
                                <a:latin typeface="Cambria Math" panose="02040503050406030204" pitchFamily="18" charset="0"/>
                              </a:rPr>
                            </m:ctrlPr>
                          </m:sSubPr>
                          <m:e>
                            <m:r>
                              <a:rPr lang="en-US" altLang="zh-CN" sz="1800" b="0" i="1" smtClean="0">
                                <a:solidFill>
                                  <a:srgbClr val="000000"/>
                                </a:solidFill>
                                <a:latin typeface="Cambria Math" panose="02040503050406030204" pitchFamily="18" charset="0"/>
                              </a:rPr>
                              <m:t>𝑅</m:t>
                            </m:r>
                          </m:e>
                          <m:sub>
                            <m:r>
                              <a:rPr lang="en-US" altLang="zh-CN" sz="1800" b="0" i="1" smtClean="0">
                                <a:solidFill>
                                  <a:srgbClr val="000000"/>
                                </a:solidFill>
                                <a:latin typeface="Cambria Math" panose="02040503050406030204" pitchFamily="18" charset="0"/>
                              </a:rPr>
                              <m:t>∗</m:t>
                            </m:r>
                          </m:sub>
                        </m:sSub>
                        <m:sSub>
                          <m:sSubPr>
                            <m:ctrlPr>
                              <a:rPr lang="en-US" altLang="zh-CN" sz="1800" i="1" smtClean="0">
                                <a:solidFill>
                                  <a:srgbClr val="000000"/>
                                </a:solidFill>
                                <a:latin typeface="Cambria Math" panose="02040503050406030204" pitchFamily="18" charset="0"/>
                              </a:rPr>
                            </m:ctrlPr>
                          </m:sSubPr>
                          <m:e>
                            <m:r>
                              <a:rPr lang="en-US" altLang="zh-CN" sz="1800" b="0" i="1" smtClean="0">
                                <a:solidFill>
                                  <a:srgbClr val="000000"/>
                                </a:solidFill>
                                <a:latin typeface="Cambria Math" panose="02040503050406030204" pitchFamily="18" charset="0"/>
                              </a:rPr>
                              <m:t>𝐻</m:t>
                            </m:r>
                          </m:e>
                          <m:sub>
                            <m:r>
                              <a:rPr lang="en-US" altLang="zh-CN" sz="1800" b="0" i="1" smtClean="0">
                                <a:solidFill>
                                  <a:srgbClr val="000000"/>
                                </a:solidFill>
                                <a:latin typeface="Cambria Math" panose="02040503050406030204" pitchFamily="18" charset="0"/>
                              </a:rPr>
                              <m:t>∗</m:t>
                            </m:r>
                          </m:sub>
                        </m:sSub>
                      </m:den>
                    </m:f>
                  </m:oMath>
                </a14:m>
                <a:r>
                  <a:rPr lang="en-US" altLang="zh-CN" sz="1800" i="1" dirty="0">
                    <a:solidFill>
                      <a:srgbClr val="000000"/>
                    </a:solidFill>
                    <a:latin typeface="CMR12"/>
                  </a:rPr>
                  <a:t>, indicating that using </a:t>
                </a:r>
                <a14:m>
                  <m:oMath xmlns:m="http://schemas.openxmlformats.org/officeDocument/2006/math">
                    <m:sSub>
                      <m:sSubPr>
                        <m:ctrlPr>
                          <a:rPr lang="en-US" altLang="zh-CN" sz="1800" i="1">
                            <a:solidFill>
                              <a:srgbClr val="000000"/>
                            </a:solidFill>
                            <a:latin typeface="Cambria Math" panose="02040503050406030204" pitchFamily="18" charset="0"/>
                          </a:rPr>
                        </m:ctrlPr>
                      </m:sSubPr>
                      <m:e>
                        <m:r>
                          <a:rPr lang="zh-CN" altLang="en-US" sz="1800" i="1">
                            <a:solidFill>
                              <a:srgbClr val="000000"/>
                            </a:solidFill>
                            <a:latin typeface="Cambria Math" panose="02040503050406030204" pitchFamily="18" charset="0"/>
                          </a:rPr>
                          <m:t>𝛽</m:t>
                        </m:r>
                      </m:e>
                      <m:sub>
                        <m:r>
                          <a:rPr lang="en-US" altLang="zh-CN" sz="1800" i="1">
                            <a:solidFill>
                              <a:srgbClr val="000000"/>
                            </a:solidFill>
                            <a:latin typeface="Cambria Math" panose="02040503050406030204" pitchFamily="18" charset="0"/>
                          </a:rPr>
                          <m:t>∗</m:t>
                        </m:r>
                      </m:sub>
                    </m:sSub>
                    <m:r>
                      <a:rPr lang="en-US" altLang="zh-CN" sz="1800" i="1">
                        <a:solidFill>
                          <a:srgbClr val="000000"/>
                        </a:solidFill>
                        <a:latin typeface="Cambria Math" panose="02040503050406030204" pitchFamily="18" charset="0"/>
                      </a:rPr>
                      <m:t>/</m:t>
                    </m:r>
                    <m:sSub>
                      <m:sSubPr>
                        <m:ctrlPr>
                          <a:rPr lang="en-US" altLang="zh-CN" sz="1800" i="1">
                            <a:solidFill>
                              <a:srgbClr val="000000"/>
                            </a:solidFill>
                            <a:latin typeface="Cambria Math" panose="02040503050406030204" pitchFamily="18" charset="0"/>
                          </a:rPr>
                        </m:ctrlPr>
                      </m:sSubPr>
                      <m:e>
                        <m:r>
                          <a:rPr lang="en-US" altLang="zh-CN" sz="1800" i="1">
                            <a:solidFill>
                              <a:srgbClr val="000000"/>
                            </a:solidFill>
                            <a:latin typeface="Cambria Math" panose="02040503050406030204" pitchFamily="18" charset="0"/>
                          </a:rPr>
                          <m:t>𝐻</m:t>
                        </m:r>
                      </m:e>
                      <m:sub>
                        <m:r>
                          <a:rPr lang="en-US" altLang="zh-CN" sz="1800" i="1">
                            <a:solidFill>
                              <a:srgbClr val="000000"/>
                            </a:solidFill>
                            <a:latin typeface="Cambria Math" panose="02040503050406030204" pitchFamily="18" charset="0"/>
                          </a:rPr>
                          <m:t>∗</m:t>
                        </m:r>
                      </m:sub>
                    </m:sSub>
                  </m:oMath>
                </a14:m>
                <a:r>
                  <a:rPr lang="en-US" altLang="zh-CN" sz="1800" i="1" dirty="0">
                    <a:solidFill>
                      <a:srgbClr val="000000"/>
                    </a:solidFill>
                    <a:latin typeface="CMR12"/>
                  </a:rPr>
                  <a:t> leads to an underestimation of the GW power spectrum.</a:t>
                </a:r>
                <a:endParaRPr lang="zh-CN" altLang="en-US" i="1" dirty="0"/>
              </a:p>
            </p:txBody>
          </p:sp>
        </mc:Choice>
        <mc:Fallback>
          <p:sp>
            <p:nvSpPr>
              <p:cNvPr id="2" name="文本框 1">
                <a:extLst>
                  <a:ext uri="{FF2B5EF4-FFF2-40B4-BE49-F238E27FC236}">
                    <a16:creationId xmlns:a16="http://schemas.microsoft.com/office/drawing/2014/main" id="{F73A2988-F396-1694-B3BE-F2C96037AAD9}"/>
                  </a:ext>
                </a:extLst>
              </p:cNvPr>
              <p:cNvSpPr txBox="1">
                <a:spLocks noRot="1" noChangeAspect="1" noMove="1" noResize="1" noEditPoints="1" noAdjustHandles="1" noChangeArrowheads="1" noChangeShapeType="1" noTextEdit="1"/>
              </p:cNvSpPr>
              <p:nvPr/>
            </p:nvSpPr>
            <p:spPr>
              <a:xfrm>
                <a:off x="359532" y="4258130"/>
                <a:ext cx="8424936" cy="858120"/>
              </a:xfrm>
              <a:prstGeom prst="rect">
                <a:avLst/>
              </a:prstGeom>
              <a:blipFill>
                <a:blip r:embed="rId2"/>
                <a:stretch>
                  <a:fillRect l="-651" b="-10000"/>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DFD6079D-C3F5-8248-9AE3-9B4892D21A2D}"/>
              </a:ext>
            </a:extLst>
          </p:cNvPr>
          <p:cNvPicPr>
            <a:picLocks noChangeAspect="1"/>
          </p:cNvPicPr>
          <p:nvPr/>
        </p:nvPicPr>
        <p:blipFill>
          <a:blip r:embed="rId3"/>
          <a:stretch>
            <a:fillRect/>
          </a:stretch>
        </p:blipFill>
        <p:spPr>
          <a:xfrm>
            <a:off x="1313892" y="757826"/>
            <a:ext cx="6516216" cy="3542116"/>
          </a:xfrm>
          <a:prstGeom prst="rect">
            <a:avLst/>
          </a:prstGeom>
        </p:spPr>
      </p:pic>
    </p:spTree>
    <p:extLst>
      <p:ext uri="{BB962C8B-B14F-4D97-AF65-F5344CB8AC3E}">
        <p14:creationId xmlns:p14="http://schemas.microsoft.com/office/powerpoint/2010/main" val="3665073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C9D9BC5-0D8F-17C6-5D94-B91800F86388}"/>
              </a:ext>
            </a:extLst>
          </p:cNvPr>
          <p:cNvPicPr>
            <a:picLocks noChangeAspect="1"/>
          </p:cNvPicPr>
          <p:nvPr/>
        </p:nvPicPr>
        <p:blipFill>
          <a:blip r:embed="rId2"/>
          <a:stretch>
            <a:fillRect/>
          </a:stretch>
        </p:blipFill>
        <p:spPr>
          <a:xfrm>
            <a:off x="1613851" y="2573172"/>
            <a:ext cx="5923570" cy="1228364"/>
          </a:xfrm>
          <a:prstGeom prst="rect">
            <a:avLst/>
          </a:prstGeom>
        </p:spPr>
      </p:pic>
      <p:sp>
        <p:nvSpPr>
          <p:cNvPr id="3" name="文本框 2">
            <a:extLst>
              <a:ext uri="{FF2B5EF4-FFF2-40B4-BE49-F238E27FC236}">
                <a16:creationId xmlns:a16="http://schemas.microsoft.com/office/drawing/2014/main" id="{C1F95C27-F754-4657-731C-56253E8AF3CB}"/>
              </a:ext>
            </a:extLst>
          </p:cNvPr>
          <p:cNvSpPr txBox="1"/>
          <p:nvPr/>
        </p:nvSpPr>
        <p:spPr>
          <a:xfrm>
            <a:off x="899592" y="123478"/>
            <a:ext cx="5760640" cy="461665"/>
          </a:xfrm>
          <a:prstGeom prst="rect">
            <a:avLst/>
          </a:prstGeom>
          <a:noFill/>
        </p:spPr>
        <p:txBody>
          <a:bodyPr wrap="square">
            <a:spAutoFit/>
          </a:bodyPr>
          <a:lstStyle/>
          <a:p>
            <a:r>
              <a:rPr kumimoji="1" lang="en-US" altLang="zh-CN" sz="2400" dirty="0">
                <a:ln w="12700">
                  <a:noFill/>
                </a:ln>
                <a:ea typeface="OPPOSans H"/>
                <a:cs typeface="OPPOSans H"/>
              </a:rPr>
              <a:t>GW Spectrum &amp; Benchmark Models</a:t>
            </a:r>
          </a:p>
        </p:txBody>
      </p:sp>
      <p:pic>
        <p:nvPicPr>
          <p:cNvPr id="4" name="图片 3">
            <a:extLst>
              <a:ext uri="{FF2B5EF4-FFF2-40B4-BE49-F238E27FC236}">
                <a16:creationId xmlns:a16="http://schemas.microsoft.com/office/drawing/2014/main" id="{12B0DE87-FE02-D022-8CBF-7BC1CA4EA3EF}"/>
              </a:ext>
            </a:extLst>
          </p:cNvPr>
          <p:cNvPicPr>
            <a:picLocks noChangeAspect="1"/>
          </p:cNvPicPr>
          <p:nvPr/>
        </p:nvPicPr>
        <p:blipFill>
          <a:blip r:embed="rId3"/>
          <a:stretch>
            <a:fillRect/>
          </a:stretch>
        </p:blipFill>
        <p:spPr>
          <a:xfrm>
            <a:off x="1606579" y="1146398"/>
            <a:ext cx="5930842" cy="1368152"/>
          </a:xfrm>
          <a:prstGeom prst="rect">
            <a:avLst/>
          </a:prstGeom>
        </p:spPr>
      </p:pic>
      <p:sp>
        <p:nvSpPr>
          <p:cNvPr id="10" name="文本框 9">
            <a:extLst>
              <a:ext uri="{FF2B5EF4-FFF2-40B4-BE49-F238E27FC236}">
                <a16:creationId xmlns:a16="http://schemas.microsoft.com/office/drawing/2014/main" id="{870CC933-3206-A755-3AFE-DFAEDC8E5911}"/>
              </a:ext>
            </a:extLst>
          </p:cNvPr>
          <p:cNvSpPr txBox="1"/>
          <p:nvPr/>
        </p:nvSpPr>
        <p:spPr>
          <a:xfrm>
            <a:off x="2306578" y="768493"/>
            <a:ext cx="4530844" cy="338554"/>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rPr>
              <a:t>Parameters values of the benchmark points BP1-BP5</a:t>
            </a:r>
            <a:endParaRPr lang="zh-CN" alt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9FDB66AF-A694-2043-E041-CBA9F03DA4B2}"/>
                  </a:ext>
                </a:extLst>
              </p:cNvPr>
              <p:cNvSpPr txBox="1"/>
              <p:nvPr/>
            </p:nvSpPr>
            <p:spPr>
              <a:xfrm>
                <a:off x="305456" y="3860158"/>
                <a:ext cx="8533088" cy="1225144"/>
              </a:xfrm>
              <a:prstGeom prst="rect">
                <a:avLst/>
              </a:prstGeom>
              <a:noFill/>
            </p:spPr>
            <p:txBody>
              <a:bodyPr wrap="square">
                <a:spAutoFit/>
              </a:bodyPr>
              <a:lstStyle/>
              <a:p>
                <a:pPr marL="285750" indent="-285750">
                  <a:buFont typeface="Arial" panose="020B0604020202020204" pitchFamily="34" charset="0"/>
                  <a:buChar char="•"/>
                </a:pPr>
                <a:r>
                  <a:rPr lang="en-US" altLang="zh-CN" sz="1800" dirty="0"/>
                  <a:t>The temperature ratio during the phase transition, </a:t>
                </a:r>
                <a14:m>
                  <m:oMath xmlns:m="http://schemas.openxmlformats.org/officeDocument/2006/math">
                    <m:sSub>
                      <m:sSubPr>
                        <m:ctrlPr>
                          <a:rPr lang="en-US" altLang="zh-CN" sz="1800" i="1">
                            <a:latin typeface="Cambria Math" panose="02040503050406030204" pitchFamily="18" charset="0"/>
                          </a:rPr>
                        </m:ctrlPr>
                      </m:sSubPr>
                      <m:e>
                        <m:r>
                          <a:rPr lang="en-US" altLang="zh-CN" sz="1800" dirty="0">
                            <a:latin typeface="Cambria Math" panose="02040503050406030204" pitchFamily="18" charset="0"/>
                          </a:rPr>
                          <m:t>𝜉</m:t>
                        </m:r>
                      </m:e>
                      <m:sub>
                        <m:r>
                          <a:rPr lang="en-US" altLang="zh-CN" sz="1800">
                            <a:latin typeface="Cambria Math" panose="02040503050406030204" pitchFamily="18" charset="0"/>
                          </a:rPr>
                          <m:t>𝑝</m:t>
                        </m:r>
                      </m:sub>
                    </m:sSub>
                  </m:oMath>
                </a14:m>
                <a:r>
                  <a:rPr lang="en-US" altLang="zh-CN" sz="1800" dirty="0"/>
                  <a:t>, is generally large, which enables a strong phase transition, with </a:t>
                </a:r>
                <a14:m>
                  <m:oMath xmlns:m="http://schemas.openxmlformats.org/officeDocument/2006/math">
                    <m:sSub>
                      <m:sSubPr>
                        <m:ctrlPr>
                          <a:rPr lang="en-US" altLang="zh-CN" sz="1800" i="1">
                            <a:latin typeface="Cambria Math" panose="02040503050406030204" pitchFamily="18" charset="0"/>
                          </a:rPr>
                        </m:ctrlPr>
                      </m:sSubPr>
                      <m:e>
                        <m:r>
                          <a:rPr lang="zh-CN" altLang="en-US" sz="1800">
                            <a:latin typeface="Cambria Math" panose="02040503050406030204" pitchFamily="18" charset="0"/>
                          </a:rPr>
                          <m:t>𝛼</m:t>
                        </m:r>
                      </m:e>
                      <m:sub>
                        <m:r>
                          <a:rPr lang="en-US" altLang="zh-CN" sz="1800">
                            <a:latin typeface="Cambria Math" panose="02040503050406030204" pitchFamily="18" charset="0"/>
                          </a:rPr>
                          <m:t>𝑡𝑜𝑡</m:t>
                        </m:r>
                      </m:sub>
                    </m:sSub>
                    <m:r>
                      <a:rPr lang="en-US" altLang="zh-CN" sz="1800">
                        <a:latin typeface="Cambria Math" panose="02040503050406030204" pitchFamily="18" charset="0"/>
                      </a:rPr>
                      <m:t>~</m:t>
                    </m:r>
                    <m:r>
                      <a:rPr lang="en-US" altLang="zh-CN" sz="1800">
                        <a:latin typeface="Cambria Math" panose="02040503050406030204" pitchFamily="18" charset="0"/>
                      </a:rPr>
                      <m:t>𝑂</m:t>
                    </m:r>
                    <m:r>
                      <a:rPr lang="en-US" altLang="zh-CN" sz="1800">
                        <a:latin typeface="Cambria Math" panose="02040503050406030204" pitchFamily="18" charset="0"/>
                      </a:rPr>
                      <m:t>(1)</m:t>
                    </m:r>
                  </m:oMath>
                </a14:m>
                <a:r>
                  <a:rPr lang="en-US" altLang="zh-CN" sz="1800" dirty="0"/>
                  <a:t>. </a:t>
                </a:r>
              </a:p>
              <a:p>
                <a:pPr marL="285750" indent="-285750">
                  <a:buFont typeface="Arial" panose="020B0604020202020204" pitchFamily="34" charset="0"/>
                  <a:buChar char="•"/>
                </a:pPr>
                <a:r>
                  <a:rPr lang="en-US" altLang="zh-CN" sz="1800" dirty="0">
                    <a:solidFill>
                      <a:srgbClr val="000000"/>
                    </a:solidFill>
                    <a:latin typeface="CMR12"/>
                  </a:rPr>
                  <a:t>While this would have excluded them under the previous constraint </a:t>
                </a:r>
                <a14:m>
                  <m:oMath xmlns:m="http://schemas.openxmlformats.org/officeDocument/2006/math">
                    <m:sSub>
                      <m:sSubPr>
                        <m:ctrlPr>
                          <a:rPr lang="en-US" altLang="zh-CN" sz="1800" i="1" smtClean="0">
                            <a:solidFill>
                              <a:srgbClr val="000000"/>
                            </a:solidFill>
                            <a:latin typeface="Cambria Math" panose="02040503050406030204" pitchFamily="18" charset="0"/>
                          </a:rPr>
                        </m:ctrlPr>
                      </m:sSubPr>
                      <m:e>
                        <m:r>
                          <a:rPr lang="zh-CN" altLang="en-US" sz="1800" i="1" smtClean="0">
                            <a:solidFill>
                              <a:srgbClr val="000000"/>
                            </a:solidFill>
                            <a:latin typeface="Cambria Math" panose="02040503050406030204" pitchFamily="18" charset="0"/>
                          </a:rPr>
                          <m:t>𝛽</m:t>
                        </m:r>
                      </m:e>
                      <m:sub>
                        <m:r>
                          <a:rPr lang="en-US" altLang="zh-CN" sz="1800" b="0" i="1" smtClean="0">
                            <a:solidFill>
                              <a:srgbClr val="000000"/>
                            </a:solidFill>
                            <a:latin typeface="Cambria Math" panose="02040503050406030204" pitchFamily="18" charset="0"/>
                          </a:rPr>
                          <m:t>∗</m:t>
                        </m:r>
                      </m:sub>
                    </m:sSub>
                    <m:r>
                      <a:rPr lang="en-US" altLang="zh-CN" sz="1800" b="0" i="1" smtClean="0">
                        <a:solidFill>
                          <a:srgbClr val="000000"/>
                        </a:solidFill>
                        <a:latin typeface="Cambria Math" panose="02040503050406030204" pitchFamily="18" charset="0"/>
                      </a:rPr>
                      <m:t>/</m:t>
                    </m:r>
                    <m:sSub>
                      <m:sSubPr>
                        <m:ctrlPr>
                          <a:rPr lang="en-US" altLang="zh-CN" sz="1800" b="0" i="1" smtClean="0">
                            <a:solidFill>
                              <a:srgbClr val="000000"/>
                            </a:solidFill>
                            <a:latin typeface="Cambria Math" panose="02040503050406030204" pitchFamily="18" charset="0"/>
                          </a:rPr>
                        </m:ctrlPr>
                      </m:sSubPr>
                      <m:e>
                        <m:r>
                          <a:rPr lang="en-US" altLang="zh-CN" sz="1800" b="0" i="1" smtClean="0">
                            <a:solidFill>
                              <a:srgbClr val="000000"/>
                            </a:solidFill>
                            <a:latin typeface="Cambria Math" panose="02040503050406030204" pitchFamily="18" charset="0"/>
                          </a:rPr>
                          <m:t>𝐻</m:t>
                        </m:r>
                      </m:e>
                      <m:sub>
                        <m:r>
                          <a:rPr lang="en-US" altLang="zh-CN" sz="1800" b="0" i="1" smtClean="0">
                            <a:solidFill>
                              <a:srgbClr val="000000"/>
                            </a:solidFill>
                            <a:latin typeface="Cambria Math" panose="02040503050406030204" pitchFamily="18" charset="0"/>
                          </a:rPr>
                          <m:t>∗</m:t>
                        </m:r>
                      </m:sub>
                    </m:sSub>
                    <m:r>
                      <a:rPr lang="en-US" altLang="zh-CN" sz="1800" b="0" i="1" smtClean="0">
                        <a:solidFill>
                          <a:srgbClr val="000000"/>
                        </a:solidFill>
                        <a:latin typeface="Cambria Math" panose="02040503050406030204" pitchFamily="18" charset="0"/>
                        <a:ea typeface="Cambria Math" panose="02040503050406030204" pitchFamily="18" charset="0"/>
                      </a:rPr>
                      <m:t>&gt;3</m:t>
                    </m:r>
                  </m:oMath>
                </a14:m>
                <a:r>
                  <a:rPr lang="en-US" altLang="zh-CN" sz="1800" dirty="0">
                    <a:solidFill>
                      <a:srgbClr val="000000"/>
                    </a:solidFill>
                    <a:latin typeface="CMR12"/>
                  </a:rPr>
                  <a:t>, these points are now valid since we employ the mean bubble separation </a:t>
                </a:r>
                <a14:m>
                  <m:oMath xmlns:m="http://schemas.openxmlformats.org/officeDocument/2006/math">
                    <m:sSub>
                      <m:sSubPr>
                        <m:ctrlPr>
                          <a:rPr lang="en-US" altLang="zh-CN" sz="1800" i="1" smtClean="0">
                            <a:solidFill>
                              <a:srgbClr val="000000"/>
                            </a:solidFill>
                            <a:latin typeface="Cambria Math" panose="02040503050406030204" pitchFamily="18" charset="0"/>
                          </a:rPr>
                        </m:ctrlPr>
                      </m:sSubPr>
                      <m:e>
                        <m:r>
                          <a:rPr lang="en-US" altLang="zh-CN" sz="1800" b="0" i="1" smtClean="0">
                            <a:solidFill>
                              <a:srgbClr val="000000"/>
                            </a:solidFill>
                            <a:latin typeface="Cambria Math" panose="02040503050406030204" pitchFamily="18" charset="0"/>
                          </a:rPr>
                          <m:t>𝑅</m:t>
                        </m:r>
                      </m:e>
                      <m:sub>
                        <m:r>
                          <a:rPr lang="en-US" altLang="zh-CN" sz="1800" b="0" i="1" smtClean="0">
                            <a:solidFill>
                              <a:srgbClr val="000000"/>
                            </a:solidFill>
                            <a:latin typeface="Cambria Math" panose="02040503050406030204" pitchFamily="18" charset="0"/>
                          </a:rPr>
                          <m:t>∗</m:t>
                        </m:r>
                      </m:sub>
                    </m:sSub>
                  </m:oMath>
                </a14:m>
                <a:r>
                  <a:rPr lang="en-US" altLang="zh-CN" sz="1800" dirty="0">
                    <a:solidFill>
                      <a:srgbClr val="000000"/>
                    </a:solidFill>
                    <a:latin typeface="CMR12"/>
                  </a:rPr>
                  <a:t> instead.</a:t>
                </a:r>
                <a:endParaRPr lang="zh-CN" altLang="en-US" sz="1800" dirty="0"/>
              </a:p>
            </p:txBody>
          </p:sp>
        </mc:Choice>
        <mc:Fallback xmlns="">
          <p:sp>
            <p:nvSpPr>
              <p:cNvPr id="15" name="文本框 14">
                <a:extLst>
                  <a:ext uri="{FF2B5EF4-FFF2-40B4-BE49-F238E27FC236}">
                    <a16:creationId xmlns:a16="http://schemas.microsoft.com/office/drawing/2014/main" id="{9FDB66AF-A694-2043-E041-CBA9F03DA4B2}"/>
                  </a:ext>
                </a:extLst>
              </p:cNvPr>
              <p:cNvSpPr txBox="1">
                <a:spLocks noRot="1" noChangeAspect="1" noMove="1" noResize="1" noEditPoints="1" noAdjustHandles="1" noChangeArrowheads="1" noChangeShapeType="1" noTextEdit="1"/>
              </p:cNvSpPr>
              <p:nvPr/>
            </p:nvSpPr>
            <p:spPr>
              <a:xfrm>
                <a:off x="305456" y="3860158"/>
                <a:ext cx="8533088" cy="1225144"/>
              </a:xfrm>
              <a:prstGeom prst="rect">
                <a:avLst/>
              </a:prstGeom>
              <a:blipFill>
                <a:blip r:embed="rId4"/>
                <a:stretch>
                  <a:fillRect l="-429" t="-1990" r="-1000" b="-6965"/>
                </a:stretch>
              </a:blipFill>
            </p:spPr>
            <p:txBody>
              <a:bodyPr/>
              <a:lstStyle/>
              <a:p>
                <a:r>
                  <a:rPr lang="zh-CN" altLang="en-US">
                    <a:noFill/>
                  </a:rPr>
                  <a:t> </a:t>
                </a:r>
              </a:p>
            </p:txBody>
          </p:sp>
        </mc:Fallback>
      </mc:AlternateContent>
      <p:sp>
        <p:nvSpPr>
          <p:cNvPr id="16" name="矩形: 圆角 15">
            <a:extLst>
              <a:ext uri="{FF2B5EF4-FFF2-40B4-BE49-F238E27FC236}">
                <a16:creationId xmlns:a16="http://schemas.microsoft.com/office/drawing/2014/main" id="{9C1DCE2B-63DD-7290-7A3E-C0709702540C}"/>
              </a:ext>
            </a:extLst>
          </p:cNvPr>
          <p:cNvSpPr/>
          <p:nvPr/>
        </p:nvSpPr>
        <p:spPr>
          <a:xfrm>
            <a:off x="5580112" y="2859782"/>
            <a:ext cx="504056" cy="936104"/>
          </a:xfrm>
          <a:prstGeom prst="roundRect">
            <a:avLst/>
          </a:prstGeom>
          <a:noFill/>
          <a:ln w="12700">
            <a:solidFill>
              <a:srgbClr val="BF3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19324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1F95C27-F754-4657-731C-56253E8AF3CB}"/>
              </a:ext>
            </a:extLst>
          </p:cNvPr>
          <p:cNvSpPr txBox="1"/>
          <p:nvPr/>
        </p:nvSpPr>
        <p:spPr>
          <a:xfrm>
            <a:off x="899592" y="123478"/>
            <a:ext cx="6336704" cy="461665"/>
          </a:xfrm>
          <a:prstGeom prst="rect">
            <a:avLst/>
          </a:prstGeom>
          <a:noFill/>
        </p:spPr>
        <p:txBody>
          <a:bodyPr wrap="square">
            <a:spAutoFit/>
          </a:bodyPr>
          <a:lstStyle/>
          <a:p>
            <a:r>
              <a:rPr kumimoji="1" lang="en-US" altLang="zh-CN" sz="2400" dirty="0">
                <a:ln w="12700">
                  <a:noFill/>
                </a:ln>
                <a:ea typeface="OPPOSans H"/>
                <a:cs typeface="OPPOSans H"/>
              </a:rPr>
              <a:t>Thermal History of the Hidden and Visible Sectors</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ED097F9C-5CC7-4C75-977D-5506A12C0D92}"/>
                  </a:ext>
                </a:extLst>
              </p:cNvPr>
              <p:cNvSpPr txBox="1"/>
              <p:nvPr/>
            </p:nvSpPr>
            <p:spPr>
              <a:xfrm>
                <a:off x="323528" y="771550"/>
                <a:ext cx="8208912" cy="1631216"/>
              </a:xfrm>
              <a:prstGeom prst="rect">
                <a:avLst/>
              </a:prstGeom>
              <a:noFill/>
            </p:spPr>
            <p:txBody>
              <a:bodyPr wrap="square">
                <a:spAutoFit/>
              </a:bodyPr>
              <a:lstStyle/>
              <a:p>
                <a:pPr marL="342900" indent="-342900">
                  <a:buFont typeface="Arial" panose="020B0604020202020204" pitchFamily="34" charset="0"/>
                  <a:buChar char="•"/>
                </a:pPr>
                <a:r>
                  <a:rPr lang="en-US" altLang="zh-CN" sz="2000" dirty="0"/>
                  <a:t>In most cases the temperature ratio </a:t>
                </a:r>
                <a14:m>
                  <m:oMath xmlns:m="http://schemas.openxmlformats.org/officeDocument/2006/math">
                    <m:r>
                      <a:rPr lang="en-US" altLang="zh-CN" sz="2000" i="1">
                        <a:latin typeface="Cambria Math" panose="02040503050406030204" pitchFamily="18" charset="0"/>
                      </a:rPr>
                      <m:t>𝜉</m:t>
                    </m:r>
                  </m:oMath>
                </a14:m>
                <a:r>
                  <a:rPr lang="en-US" altLang="zh-CN" sz="2000" dirty="0"/>
                  <a:t>(</a:t>
                </a:r>
                <a14:m>
                  <m:oMath xmlns:m="http://schemas.openxmlformats.org/officeDocument/2006/math">
                    <m:sSub>
                      <m:sSubPr>
                        <m:ctrlPr>
                          <a:rPr lang="en-US" altLang="zh-CN" sz="2000" i="1" dirty="0" smtClean="0">
                            <a:latin typeface="Cambria Math" panose="02040503050406030204" pitchFamily="18" charset="0"/>
                          </a:rPr>
                        </m:ctrlPr>
                      </m:sSubPr>
                      <m:e>
                        <m:r>
                          <a:rPr lang="en-US" altLang="zh-CN" sz="2000" b="0" i="1" dirty="0" smtClean="0">
                            <a:latin typeface="Cambria Math" panose="02040503050406030204" pitchFamily="18" charset="0"/>
                          </a:rPr>
                          <m:t>𝑇</m:t>
                        </m:r>
                      </m:e>
                      <m:sub>
                        <m:r>
                          <a:rPr lang="en-US" altLang="zh-CN" sz="2000" b="0" i="1" dirty="0" smtClean="0">
                            <a:latin typeface="Cambria Math" panose="02040503050406030204" pitchFamily="18" charset="0"/>
                          </a:rPr>
                          <m:t>𝑣</m:t>
                        </m:r>
                      </m:sub>
                    </m:sSub>
                  </m:oMath>
                </a14:m>
                <a:r>
                  <a:rPr lang="en-US" altLang="zh-CN" sz="2000" dirty="0"/>
                  <a:t>) varies significantly during and before the phase transition, especially for a decaying hidden sector.</a:t>
                </a:r>
              </a:p>
              <a:p>
                <a:pPr marL="342900" indent="-342900">
                  <a:buFont typeface="Arial" panose="020B0604020202020204" pitchFamily="34" charset="0"/>
                  <a:buChar char="•"/>
                </a:pPr>
                <a:endParaRPr lang="en-US" altLang="zh-CN" sz="2000" dirty="0"/>
              </a:p>
              <a:p>
                <a:pPr marL="342900" indent="-342900">
                  <a:buFont typeface="Arial" panose="020B0604020202020204" pitchFamily="34" charset="0"/>
                  <a:buChar char="•"/>
                </a:pPr>
                <a:r>
                  <a:rPr lang="en-US" altLang="zh-CN" sz="2000" dirty="0"/>
                  <a:t>The evolution function, ζ(</a:t>
                </a:r>
                <a14:m>
                  <m:oMath xmlns:m="http://schemas.openxmlformats.org/officeDocument/2006/math">
                    <m:sSub>
                      <m:sSubPr>
                        <m:ctrlPr>
                          <a:rPr lang="en-US" altLang="zh-CN" sz="2000" i="1" dirty="0" smtClean="0">
                            <a:latin typeface="Cambria Math" panose="02040503050406030204" pitchFamily="18" charset="0"/>
                          </a:rPr>
                        </m:ctrlPr>
                      </m:sSubPr>
                      <m:e>
                        <m:r>
                          <a:rPr lang="en-US" altLang="zh-CN" sz="2000" b="0" i="1" dirty="0" smtClean="0">
                            <a:latin typeface="Cambria Math" panose="02040503050406030204" pitchFamily="18" charset="0"/>
                          </a:rPr>
                          <m:t>𝑇</m:t>
                        </m:r>
                      </m:e>
                      <m:sub>
                        <m:r>
                          <a:rPr lang="en-US" altLang="zh-CN" sz="2000" b="0" i="1" dirty="0" smtClean="0">
                            <a:latin typeface="Cambria Math" panose="02040503050406030204" pitchFamily="18" charset="0"/>
                          </a:rPr>
                          <m:t>h</m:t>
                        </m:r>
                      </m:sub>
                    </m:sSub>
                  </m:oMath>
                </a14:m>
                <a:r>
                  <a:rPr lang="en-US" altLang="zh-CN" sz="2000" dirty="0"/>
                  <a:t>), can modify the evolution history of the Hubble parameter and, consequently, affect the percolation temperature</a:t>
                </a:r>
                <a:endParaRPr lang="zh-CN" altLang="en-US" sz="2000" dirty="0"/>
              </a:p>
            </p:txBody>
          </p:sp>
        </mc:Choice>
        <mc:Fallback xmlns="">
          <p:sp>
            <p:nvSpPr>
              <p:cNvPr id="4" name="文本框 3">
                <a:extLst>
                  <a:ext uri="{FF2B5EF4-FFF2-40B4-BE49-F238E27FC236}">
                    <a16:creationId xmlns:a16="http://schemas.microsoft.com/office/drawing/2014/main" id="{ED097F9C-5CC7-4C75-977D-5506A12C0D92}"/>
                  </a:ext>
                </a:extLst>
              </p:cNvPr>
              <p:cNvSpPr txBox="1">
                <a:spLocks noRot="1" noChangeAspect="1" noMove="1" noResize="1" noEditPoints="1" noAdjustHandles="1" noChangeArrowheads="1" noChangeShapeType="1" noTextEdit="1"/>
              </p:cNvSpPr>
              <p:nvPr/>
            </p:nvSpPr>
            <p:spPr>
              <a:xfrm>
                <a:off x="323528" y="771550"/>
                <a:ext cx="8208912" cy="1631216"/>
              </a:xfrm>
              <a:prstGeom prst="rect">
                <a:avLst/>
              </a:prstGeom>
              <a:blipFill>
                <a:blip r:embed="rId2"/>
                <a:stretch>
                  <a:fillRect l="-668" t="-2247" b="-5993"/>
                </a:stretch>
              </a:blipFill>
            </p:spPr>
            <p:txBody>
              <a:bodyPr/>
              <a:lstStyle/>
              <a:p>
                <a:r>
                  <a:rPr lang="zh-CN" altLang="en-US">
                    <a:noFill/>
                  </a:rPr>
                  <a:t> </a:t>
                </a:r>
              </a:p>
            </p:txBody>
          </p:sp>
        </mc:Fallback>
      </mc:AlternateContent>
      <p:graphicFrame>
        <p:nvGraphicFramePr>
          <p:cNvPr id="5" name="对象 4">
            <a:extLst>
              <a:ext uri="{FF2B5EF4-FFF2-40B4-BE49-F238E27FC236}">
                <a16:creationId xmlns:a16="http://schemas.microsoft.com/office/drawing/2014/main" id="{B6D0CC62-47DB-78D5-D6FF-8609B4BB9218}"/>
              </a:ext>
            </a:extLst>
          </p:cNvPr>
          <p:cNvGraphicFramePr>
            <a:graphicFrameLocks noChangeAspect="1"/>
          </p:cNvGraphicFramePr>
          <p:nvPr>
            <p:extLst>
              <p:ext uri="{D42A27DB-BD31-4B8C-83A1-F6EECF244321}">
                <p14:modId xmlns:p14="http://schemas.microsoft.com/office/powerpoint/2010/main" val="1187103687"/>
              </p:ext>
            </p:extLst>
          </p:nvPr>
        </p:nvGraphicFramePr>
        <p:xfrm>
          <a:off x="1482724" y="2763270"/>
          <a:ext cx="6178550" cy="519112"/>
        </p:xfrm>
        <a:graphic>
          <a:graphicData uri="http://schemas.openxmlformats.org/presentationml/2006/ole">
            <mc:AlternateContent xmlns:mc="http://schemas.openxmlformats.org/markup-compatibility/2006">
              <mc:Choice xmlns:v="urn:schemas-microsoft-com:vml" Requires="v">
                <p:oleObj name="AxMath" r:id="rId3" imgW="5556600" imgH="466560" progId="Equation.AxMath">
                  <p:embed/>
                </p:oleObj>
              </mc:Choice>
              <mc:Fallback>
                <p:oleObj name="AxMath" r:id="rId3" imgW="5556600" imgH="466560" progId="Equation.AxMath">
                  <p:embed/>
                  <p:pic>
                    <p:nvPicPr>
                      <p:cNvPr id="0" name=""/>
                      <p:cNvPicPr/>
                      <p:nvPr/>
                    </p:nvPicPr>
                    <p:blipFill>
                      <a:blip r:embed="rId4"/>
                      <a:stretch>
                        <a:fillRect/>
                      </a:stretch>
                    </p:blipFill>
                    <p:spPr>
                      <a:xfrm>
                        <a:off x="1482724" y="2763270"/>
                        <a:ext cx="6178550" cy="519112"/>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4128C60B-C885-73FE-FBD3-AE12CCB6B183}"/>
              </a:ext>
            </a:extLst>
          </p:cNvPr>
          <p:cNvGraphicFramePr>
            <a:graphicFrameLocks noChangeAspect="1"/>
          </p:cNvGraphicFramePr>
          <p:nvPr>
            <p:extLst>
              <p:ext uri="{D42A27DB-BD31-4B8C-83A1-F6EECF244321}">
                <p14:modId xmlns:p14="http://schemas.microsoft.com/office/powerpoint/2010/main" val="1954304380"/>
              </p:ext>
            </p:extLst>
          </p:nvPr>
        </p:nvGraphicFramePr>
        <p:xfrm>
          <a:off x="1482724" y="3435664"/>
          <a:ext cx="5465539" cy="540042"/>
        </p:xfrm>
        <a:graphic>
          <a:graphicData uri="http://schemas.openxmlformats.org/presentationml/2006/ole">
            <mc:AlternateContent xmlns:mc="http://schemas.openxmlformats.org/markup-compatibility/2006">
              <mc:Choice xmlns:v="urn:schemas-microsoft-com:vml" Requires="v">
                <p:oleObj name="AxMath" r:id="rId5" imgW="4530240" imgH="447840" progId="Equation.AxMath">
                  <p:embed/>
                </p:oleObj>
              </mc:Choice>
              <mc:Fallback>
                <p:oleObj name="AxMath" r:id="rId5" imgW="4530240" imgH="447840" progId="Equation.AxMath">
                  <p:embed/>
                  <p:pic>
                    <p:nvPicPr>
                      <p:cNvPr id="0" name=""/>
                      <p:cNvPicPr/>
                      <p:nvPr/>
                    </p:nvPicPr>
                    <p:blipFill>
                      <a:blip r:embed="rId6"/>
                      <a:stretch>
                        <a:fillRect/>
                      </a:stretch>
                    </p:blipFill>
                    <p:spPr>
                      <a:xfrm>
                        <a:off x="1482724" y="3435664"/>
                        <a:ext cx="5465539" cy="540042"/>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D367F78A-598C-3980-CFF8-87D7A95C7B6A}"/>
              </a:ext>
            </a:extLst>
          </p:cNvPr>
          <p:cNvGraphicFramePr>
            <a:graphicFrameLocks noChangeAspect="1"/>
          </p:cNvGraphicFramePr>
          <p:nvPr>
            <p:extLst>
              <p:ext uri="{D42A27DB-BD31-4B8C-83A1-F6EECF244321}">
                <p14:modId xmlns:p14="http://schemas.microsoft.com/office/powerpoint/2010/main" val="662667126"/>
              </p:ext>
            </p:extLst>
          </p:nvPr>
        </p:nvGraphicFramePr>
        <p:xfrm>
          <a:off x="1482724" y="3984972"/>
          <a:ext cx="4076700" cy="1035050"/>
        </p:xfrm>
        <a:graphic>
          <a:graphicData uri="http://schemas.openxmlformats.org/presentationml/2006/ole">
            <mc:AlternateContent xmlns:mc="http://schemas.openxmlformats.org/markup-compatibility/2006">
              <mc:Choice xmlns:v="urn:schemas-microsoft-com:vml" Requires="v">
                <p:oleObj name="AxMath" r:id="rId7" imgW="3438720" imgH="872640" progId="Equation.AxMath">
                  <p:embed/>
                </p:oleObj>
              </mc:Choice>
              <mc:Fallback>
                <p:oleObj name="AxMath" r:id="rId7" imgW="3438720" imgH="872640" progId="Equation.AxMath">
                  <p:embed/>
                  <p:pic>
                    <p:nvPicPr>
                      <p:cNvPr id="0" name=""/>
                      <p:cNvPicPr/>
                      <p:nvPr/>
                    </p:nvPicPr>
                    <p:blipFill>
                      <a:blip r:embed="rId8"/>
                      <a:stretch>
                        <a:fillRect/>
                      </a:stretch>
                    </p:blipFill>
                    <p:spPr>
                      <a:xfrm>
                        <a:off x="1482724" y="3984972"/>
                        <a:ext cx="4076700" cy="1035050"/>
                      </a:xfrm>
                      <a:prstGeom prst="rect">
                        <a:avLst/>
                      </a:prstGeom>
                    </p:spPr>
                  </p:pic>
                </p:oleObj>
              </mc:Fallback>
            </mc:AlternateContent>
          </a:graphicData>
        </a:graphic>
      </p:graphicFrame>
    </p:spTree>
    <p:extLst>
      <p:ext uri="{BB962C8B-B14F-4D97-AF65-F5344CB8AC3E}">
        <p14:creationId xmlns:p14="http://schemas.microsoft.com/office/powerpoint/2010/main" val="2460500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1F95C27-F754-4657-731C-56253E8AF3CB}"/>
              </a:ext>
            </a:extLst>
          </p:cNvPr>
          <p:cNvSpPr txBox="1"/>
          <p:nvPr/>
        </p:nvSpPr>
        <p:spPr>
          <a:xfrm>
            <a:off x="755576" y="123478"/>
            <a:ext cx="7200800" cy="461665"/>
          </a:xfrm>
          <a:prstGeom prst="rect">
            <a:avLst/>
          </a:prstGeom>
          <a:noFill/>
        </p:spPr>
        <p:txBody>
          <a:bodyPr wrap="square">
            <a:spAutoFit/>
          </a:bodyPr>
          <a:lstStyle/>
          <a:p>
            <a:r>
              <a:rPr kumimoji="1" lang="en-US" altLang="zh-CN" sz="2400" dirty="0">
                <a:ln w="12700">
                  <a:noFill/>
                </a:ln>
                <a:ea typeface="OPPOSans H"/>
                <a:cs typeface="OPPOSans H"/>
              </a:rPr>
              <a:t> Why thermal history important</a:t>
            </a:r>
          </a:p>
        </p:txBody>
      </p:sp>
      <p:sp>
        <p:nvSpPr>
          <p:cNvPr id="4" name="文本框 3">
            <a:extLst>
              <a:ext uri="{FF2B5EF4-FFF2-40B4-BE49-F238E27FC236}">
                <a16:creationId xmlns:a16="http://schemas.microsoft.com/office/drawing/2014/main" id="{ED097F9C-5CC7-4C75-977D-5506A12C0D92}"/>
              </a:ext>
            </a:extLst>
          </p:cNvPr>
          <p:cNvSpPr txBox="1"/>
          <p:nvPr/>
        </p:nvSpPr>
        <p:spPr>
          <a:xfrm>
            <a:off x="323528" y="699542"/>
            <a:ext cx="8208912"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t>Two types of transition strength parameters:</a:t>
            </a:r>
          </a:p>
        </p:txBody>
      </p:sp>
      <p:sp>
        <p:nvSpPr>
          <p:cNvPr id="7" name="文本框 6">
            <a:extLst>
              <a:ext uri="{FF2B5EF4-FFF2-40B4-BE49-F238E27FC236}">
                <a16:creationId xmlns:a16="http://schemas.microsoft.com/office/drawing/2014/main" id="{C851EA09-FC1A-22D5-A5A5-FD533E325E4F}"/>
              </a:ext>
            </a:extLst>
          </p:cNvPr>
          <p:cNvSpPr txBox="1"/>
          <p:nvPr/>
        </p:nvSpPr>
        <p:spPr>
          <a:xfrm>
            <a:off x="5436096" y="1419622"/>
            <a:ext cx="3676153" cy="369332"/>
          </a:xfrm>
          <a:prstGeom prst="rect">
            <a:avLst/>
          </a:prstGeom>
          <a:noFill/>
        </p:spPr>
        <p:txBody>
          <a:bodyPr wrap="square">
            <a:spAutoFit/>
          </a:bodyPr>
          <a:lstStyle/>
          <a:p>
            <a:r>
              <a:rPr lang="en-US" altLang="zh-CN" sz="1800" dirty="0"/>
              <a:t> </a:t>
            </a:r>
            <a:r>
              <a:rPr lang="en-US" altLang="zh-CN" sz="1800" dirty="0">
                <a:solidFill>
                  <a:srgbClr val="00B0F0"/>
                </a:solidFill>
              </a:rPr>
              <a:t>—</a:t>
            </a:r>
            <a:r>
              <a:rPr lang="en-US" altLang="zh-CN" sz="1800" dirty="0"/>
              <a:t> </a:t>
            </a:r>
            <a:r>
              <a:rPr lang="en-US" altLang="zh-CN" sz="1800" dirty="0">
                <a:solidFill>
                  <a:srgbClr val="00B0F0"/>
                </a:solidFill>
              </a:rPr>
              <a:t>controls the GW power spectrum</a:t>
            </a:r>
            <a:endParaRPr lang="zh-CN" altLang="en-US" sz="1800" dirty="0">
              <a:solidFill>
                <a:srgbClr val="00B0F0"/>
              </a:solidFill>
            </a:endParaRPr>
          </a:p>
        </p:txBody>
      </p:sp>
      <p:graphicFrame>
        <p:nvGraphicFramePr>
          <p:cNvPr id="2" name="对象 1">
            <a:extLst>
              <a:ext uri="{FF2B5EF4-FFF2-40B4-BE49-F238E27FC236}">
                <a16:creationId xmlns:a16="http://schemas.microsoft.com/office/drawing/2014/main" id="{DD82DC98-F50D-52CA-81CD-B373ABDE9C25}"/>
              </a:ext>
            </a:extLst>
          </p:cNvPr>
          <p:cNvGraphicFramePr>
            <a:graphicFrameLocks noChangeAspect="1"/>
          </p:cNvGraphicFramePr>
          <p:nvPr>
            <p:extLst>
              <p:ext uri="{D42A27DB-BD31-4B8C-83A1-F6EECF244321}">
                <p14:modId xmlns:p14="http://schemas.microsoft.com/office/powerpoint/2010/main" val="4262697907"/>
              </p:ext>
            </p:extLst>
          </p:nvPr>
        </p:nvGraphicFramePr>
        <p:xfrm>
          <a:off x="928688" y="1214438"/>
          <a:ext cx="4618037" cy="1552575"/>
        </p:xfrm>
        <a:graphic>
          <a:graphicData uri="http://schemas.openxmlformats.org/presentationml/2006/ole">
            <mc:AlternateContent xmlns:mc="http://schemas.openxmlformats.org/markup-compatibility/2006">
              <mc:Choice xmlns:v="urn:schemas-microsoft-com:vml" Requires="v">
                <p:oleObj name="AxMath" r:id="rId2" imgW="3245760" imgH="1088640" progId="Equation.AxMath">
                  <p:embed/>
                </p:oleObj>
              </mc:Choice>
              <mc:Fallback>
                <p:oleObj name="AxMath" r:id="rId2" imgW="3245760" imgH="1088640" progId="Equation.AxMath">
                  <p:embed/>
                  <p:pic>
                    <p:nvPicPr>
                      <p:cNvPr id="2" name="对象 1">
                        <a:extLst>
                          <a:ext uri="{FF2B5EF4-FFF2-40B4-BE49-F238E27FC236}">
                            <a16:creationId xmlns:a16="http://schemas.microsoft.com/office/drawing/2014/main" id="{DD82DC98-F50D-52CA-81CD-B373ABDE9C25}"/>
                          </a:ext>
                        </a:extLst>
                      </p:cNvPr>
                      <p:cNvPicPr/>
                      <p:nvPr/>
                    </p:nvPicPr>
                    <p:blipFill>
                      <a:blip r:embed="rId3"/>
                      <a:stretch>
                        <a:fillRect/>
                      </a:stretch>
                    </p:blipFill>
                    <p:spPr>
                      <a:xfrm>
                        <a:off x="928688" y="1214438"/>
                        <a:ext cx="4618037" cy="1552575"/>
                      </a:xfrm>
                      <a:prstGeom prst="rect">
                        <a:avLst/>
                      </a:prstGeom>
                    </p:spPr>
                  </p:pic>
                </p:oleObj>
              </mc:Fallback>
            </mc:AlternateContent>
          </a:graphicData>
        </a:graphic>
      </p:graphicFrame>
      <p:sp>
        <p:nvSpPr>
          <p:cNvPr id="6" name="文本框 5">
            <a:extLst>
              <a:ext uri="{FF2B5EF4-FFF2-40B4-BE49-F238E27FC236}">
                <a16:creationId xmlns:a16="http://schemas.microsoft.com/office/drawing/2014/main" id="{473F1F80-40E4-91E5-636F-7961B3EA0258}"/>
              </a:ext>
            </a:extLst>
          </p:cNvPr>
          <p:cNvSpPr txBox="1"/>
          <p:nvPr/>
        </p:nvSpPr>
        <p:spPr>
          <a:xfrm>
            <a:off x="323528" y="2855932"/>
            <a:ext cx="7848872" cy="400110"/>
          </a:xfrm>
          <a:prstGeom prst="rect">
            <a:avLst/>
          </a:prstGeom>
          <a:noFill/>
        </p:spPr>
        <p:txBody>
          <a:bodyPr wrap="square">
            <a:spAutoFit/>
          </a:bodyPr>
          <a:lstStyle/>
          <a:p>
            <a:pPr marL="285750" indent="-285750">
              <a:buFont typeface="Arial" panose="020B0604020202020204" pitchFamily="34" charset="0"/>
              <a:buChar char="•"/>
            </a:pPr>
            <a:r>
              <a:rPr lang="en-US" altLang="zh-CN" sz="2000" dirty="0"/>
              <a:t>The effective number of additional neutrino species from </a:t>
            </a:r>
            <a:r>
              <a:rPr lang="en-US" altLang="zh-CN" sz="1800" dirty="0">
                <a:solidFill>
                  <a:srgbClr val="000000"/>
                </a:solidFill>
                <a:effectLst/>
                <a:latin typeface="CMR12"/>
              </a:rPr>
              <a:t>BBN constraint</a:t>
            </a:r>
            <a:endParaRPr lang="zh-CN" altLang="en-US" sz="2000" dirty="0"/>
          </a:p>
        </p:txBody>
      </p:sp>
      <p:graphicFrame>
        <p:nvGraphicFramePr>
          <p:cNvPr id="8" name="对象 7">
            <a:extLst>
              <a:ext uri="{FF2B5EF4-FFF2-40B4-BE49-F238E27FC236}">
                <a16:creationId xmlns:a16="http://schemas.microsoft.com/office/drawing/2014/main" id="{D954DDD5-595C-BCC3-7030-CEF858AAB423}"/>
              </a:ext>
            </a:extLst>
          </p:cNvPr>
          <p:cNvGraphicFramePr>
            <a:graphicFrameLocks noChangeAspect="1"/>
          </p:cNvGraphicFramePr>
          <p:nvPr>
            <p:extLst>
              <p:ext uri="{D42A27DB-BD31-4B8C-83A1-F6EECF244321}">
                <p14:modId xmlns:p14="http://schemas.microsoft.com/office/powerpoint/2010/main" val="967731742"/>
              </p:ext>
            </p:extLst>
          </p:nvPr>
        </p:nvGraphicFramePr>
        <p:xfrm>
          <a:off x="3183952" y="3384552"/>
          <a:ext cx="2776096" cy="504056"/>
        </p:xfrm>
        <a:graphic>
          <a:graphicData uri="http://schemas.openxmlformats.org/presentationml/2006/ole">
            <mc:AlternateContent xmlns:mc="http://schemas.openxmlformats.org/markup-compatibility/2006">
              <mc:Choice xmlns:v="urn:schemas-microsoft-com:vml" Requires="v">
                <p:oleObj name="AxMath" r:id="rId4" imgW="2325600" imgH="421920" progId="Equation.AxMath">
                  <p:embed/>
                </p:oleObj>
              </mc:Choice>
              <mc:Fallback>
                <p:oleObj name="AxMath" r:id="rId4" imgW="2325600" imgH="421920" progId="Equation.AxMath">
                  <p:embed/>
                  <p:pic>
                    <p:nvPicPr>
                      <p:cNvPr id="0" name=""/>
                      <p:cNvPicPr/>
                      <p:nvPr/>
                    </p:nvPicPr>
                    <p:blipFill>
                      <a:blip r:embed="rId5"/>
                      <a:stretch>
                        <a:fillRect/>
                      </a:stretch>
                    </p:blipFill>
                    <p:spPr>
                      <a:xfrm>
                        <a:off x="3183952" y="3384552"/>
                        <a:ext cx="2776096" cy="504056"/>
                      </a:xfrm>
                      <a:prstGeom prst="rect">
                        <a:avLst/>
                      </a:prstGeom>
                    </p:spPr>
                  </p:pic>
                </p:oleObj>
              </mc:Fallback>
            </mc:AlternateContent>
          </a:graphicData>
        </a:graphic>
      </p:graphicFrame>
      <p:sp>
        <p:nvSpPr>
          <p:cNvPr id="9" name="文本框 8">
            <a:extLst>
              <a:ext uri="{FF2B5EF4-FFF2-40B4-BE49-F238E27FC236}">
                <a16:creationId xmlns:a16="http://schemas.microsoft.com/office/drawing/2014/main" id="{3D934733-7E8E-FC56-95DF-E199B593F643}"/>
              </a:ext>
            </a:extLst>
          </p:cNvPr>
          <p:cNvSpPr txBox="1"/>
          <p:nvPr/>
        </p:nvSpPr>
        <p:spPr>
          <a:xfrm>
            <a:off x="323528" y="4017118"/>
            <a:ext cx="5832648" cy="369332"/>
          </a:xfrm>
          <a:prstGeom prst="rect">
            <a:avLst/>
          </a:prstGeom>
          <a:noFill/>
        </p:spPr>
        <p:txBody>
          <a:bodyPr wrap="square">
            <a:spAutoFit/>
          </a:bodyPr>
          <a:lstStyle/>
          <a:p>
            <a:pPr marL="285750" indent="-285750">
              <a:buFont typeface="Arial" panose="020B0604020202020204" pitchFamily="34" charset="0"/>
              <a:buChar char="•"/>
            </a:pPr>
            <a:r>
              <a:rPr lang="en-US" altLang="zh-CN" sz="1800" dirty="0">
                <a:solidFill>
                  <a:srgbClr val="000000"/>
                </a:solidFill>
                <a:effectLst/>
                <a:latin typeface="CMR12"/>
              </a:rPr>
              <a:t>A conflict</a:t>
            </a:r>
            <a:r>
              <a:rPr lang="zh-CN" altLang="en-US" sz="1800" dirty="0">
                <a:solidFill>
                  <a:srgbClr val="000000"/>
                </a:solidFill>
                <a:latin typeface="CMR12"/>
              </a:rPr>
              <a:t>：</a:t>
            </a:r>
            <a:endParaRPr lang="zh-CN" altLang="en-US" sz="2000" dirty="0"/>
          </a:p>
        </p:txBody>
      </p:sp>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94A02212-5BEB-BBE7-6F65-8A6B6C0B817E}"/>
                  </a:ext>
                </a:extLst>
              </p:cNvPr>
              <p:cNvSpPr txBox="1"/>
              <p:nvPr/>
            </p:nvSpPr>
            <p:spPr>
              <a:xfrm>
                <a:off x="1886304" y="3936870"/>
                <a:ext cx="6430112" cy="697370"/>
              </a:xfrm>
              <a:prstGeom prst="rect">
                <a:avLst/>
              </a:prstGeom>
              <a:noFill/>
              <a:ln>
                <a:solidFill>
                  <a:srgbClr val="0D849C"/>
                </a:solidFill>
              </a:ln>
            </p:spPr>
            <p:txBody>
              <a:bodyPr wrap="square">
                <a:spAutoFit/>
              </a:bodyPr>
              <a:lstStyle/>
              <a:p>
                <a:r>
                  <a:rPr lang="en-US" altLang="zh-CN" sz="1800" dirty="0">
                    <a:solidFill>
                      <a:srgbClr val="00B0F0"/>
                    </a:solidFill>
                  </a:rPr>
                  <a:t>Observable signals in PTAs </a:t>
                </a:r>
                <a:r>
                  <a:rPr lang="zh-CN" altLang="en-US" sz="1800" dirty="0">
                    <a:solidFill>
                      <a:srgbClr val="00B0F0"/>
                    </a:solidFill>
                  </a:rPr>
                  <a:t>→ </a:t>
                </a:r>
                <a:r>
                  <a:rPr lang="en-US" altLang="zh-CN" sz="1800" dirty="0">
                    <a:solidFill>
                      <a:srgbClr val="00B0F0"/>
                    </a:solidFill>
                  </a:rPr>
                  <a:t>maximize  </a:t>
                </a:r>
                <a14:m>
                  <m:oMath xmlns:m="http://schemas.openxmlformats.org/officeDocument/2006/math">
                    <m:sSub>
                      <m:sSubPr>
                        <m:ctrlPr>
                          <a:rPr lang="en-US" altLang="zh-CN" sz="1800" i="1">
                            <a:solidFill>
                              <a:srgbClr val="00B0F0"/>
                            </a:solidFill>
                            <a:latin typeface="Cambria Math" panose="02040503050406030204" pitchFamily="18" charset="0"/>
                          </a:rPr>
                        </m:ctrlPr>
                      </m:sSubPr>
                      <m:e>
                        <m:r>
                          <a:rPr lang="zh-CN" altLang="en-US" sz="1800">
                            <a:solidFill>
                              <a:srgbClr val="00B0F0"/>
                            </a:solidFill>
                            <a:latin typeface="Cambria Math" panose="02040503050406030204" pitchFamily="18" charset="0"/>
                          </a:rPr>
                          <m:t>𝛼</m:t>
                        </m:r>
                      </m:e>
                      <m:sub>
                        <m:r>
                          <a:rPr lang="en-US" altLang="zh-CN" sz="1800">
                            <a:solidFill>
                              <a:srgbClr val="00B0F0"/>
                            </a:solidFill>
                            <a:latin typeface="Cambria Math" panose="02040503050406030204" pitchFamily="18" charset="0"/>
                          </a:rPr>
                          <m:t>𝑡𝑜𝑡</m:t>
                        </m:r>
                      </m:sub>
                    </m:sSub>
                  </m:oMath>
                </a14:m>
                <a:r>
                  <a:rPr lang="zh-CN" altLang="en-US" sz="1800" dirty="0">
                    <a:solidFill>
                      <a:srgbClr val="00B0F0"/>
                    </a:solidFill>
                  </a:rPr>
                  <a:t>→ </a:t>
                </a:r>
                <a:r>
                  <a:rPr lang="en-US" altLang="zh-CN" sz="1800" dirty="0">
                    <a:solidFill>
                      <a:srgbClr val="00B0F0"/>
                    </a:solidFill>
                  </a:rPr>
                  <a:t>maximize </a:t>
                </a:r>
                <a14:m>
                  <m:oMath xmlns:m="http://schemas.openxmlformats.org/officeDocument/2006/math">
                    <m:sSub>
                      <m:sSubPr>
                        <m:ctrlPr>
                          <a:rPr lang="en-US" altLang="zh-CN" sz="1800" i="1">
                            <a:solidFill>
                              <a:srgbClr val="00B0F0"/>
                            </a:solidFill>
                            <a:latin typeface="Cambria Math" panose="02040503050406030204" pitchFamily="18" charset="0"/>
                          </a:rPr>
                        </m:ctrlPr>
                      </m:sSubPr>
                      <m:e>
                        <m:r>
                          <a:rPr lang="en-US" altLang="zh-CN" sz="1800" dirty="0">
                            <a:solidFill>
                              <a:srgbClr val="00B0F0"/>
                            </a:solidFill>
                            <a:latin typeface="Cambria Math" panose="02040503050406030204" pitchFamily="18" charset="0"/>
                          </a:rPr>
                          <m:t>𝜉</m:t>
                        </m:r>
                      </m:e>
                      <m:sub>
                        <m:r>
                          <a:rPr lang="en-US" altLang="zh-CN" sz="1800">
                            <a:solidFill>
                              <a:srgbClr val="00B0F0"/>
                            </a:solidFill>
                            <a:latin typeface="Cambria Math" panose="02040503050406030204" pitchFamily="18" charset="0"/>
                          </a:rPr>
                          <m:t>𝑝</m:t>
                        </m:r>
                      </m:sub>
                    </m:sSub>
                  </m:oMath>
                </a14:m>
                <a:endParaRPr lang="en-US" altLang="zh-CN" sz="1800" dirty="0">
                  <a:solidFill>
                    <a:srgbClr val="00B0F0"/>
                  </a:solidFill>
                </a:endParaRPr>
              </a:p>
              <a:p>
                <a:r>
                  <a:rPr lang="en-US" altLang="zh-CN" sz="1800" dirty="0">
                    <a:solidFill>
                      <a:srgbClr val="00B0F0"/>
                    </a:solidFill>
                  </a:rPr>
                  <a:t>Satisfy the BBN constraint on </a:t>
                </a:r>
                <a14:m>
                  <m:oMath xmlns:m="http://schemas.openxmlformats.org/officeDocument/2006/math">
                    <m:r>
                      <a:rPr lang="en-US" altLang="zh-CN" sz="1800">
                        <a:solidFill>
                          <a:srgbClr val="00B0F0"/>
                        </a:solidFill>
                        <a:latin typeface="Cambria Math" panose="02040503050406030204" pitchFamily="18" charset="0"/>
                      </a:rPr>
                      <m:t>∆</m:t>
                    </m:r>
                    <m:sSub>
                      <m:sSubPr>
                        <m:ctrlPr>
                          <a:rPr lang="en-US" altLang="zh-CN" sz="1800" i="1">
                            <a:solidFill>
                              <a:srgbClr val="00B0F0"/>
                            </a:solidFill>
                            <a:latin typeface="Cambria Math" panose="02040503050406030204" pitchFamily="18" charset="0"/>
                          </a:rPr>
                        </m:ctrlPr>
                      </m:sSubPr>
                      <m:e>
                        <m:r>
                          <a:rPr lang="en-US" altLang="zh-CN" sz="1800">
                            <a:solidFill>
                              <a:srgbClr val="00B0F0"/>
                            </a:solidFill>
                            <a:latin typeface="Cambria Math" panose="02040503050406030204" pitchFamily="18" charset="0"/>
                          </a:rPr>
                          <m:t>𝑁</m:t>
                        </m:r>
                      </m:e>
                      <m:sub>
                        <m:r>
                          <a:rPr lang="en-US" altLang="zh-CN" sz="1800">
                            <a:solidFill>
                              <a:srgbClr val="00B0F0"/>
                            </a:solidFill>
                            <a:latin typeface="Cambria Math" panose="02040503050406030204" pitchFamily="18" charset="0"/>
                          </a:rPr>
                          <m:t>𝑒𝑓𝑓</m:t>
                        </m:r>
                      </m:sub>
                    </m:sSub>
                  </m:oMath>
                </a14:m>
                <a:r>
                  <a:rPr lang="en-US" altLang="zh-CN" sz="1800" dirty="0">
                    <a:solidFill>
                      <a:srgbClr val="00B0F0"/>
                    </a:solidFill>
                  </a:rPr>
                  <a:t> </a:t>
                </a:r>
                <a:r>
                  <a:rPr lang="zh-CN" altLang="en-US" sz="1800" dirty="0">
                    <a:solidFill>
                      <a:srgbClr val="00B0F0"/>
                    </a:solidFill>
                  </a:rPr>
                  <a:t>→ </a:t>
                </a:r>
                <a14:m>
                  <m:oMath xmlns:m="http://schemas.openxmlformats.org/officeDocument/2006/math">
                    <m:sSub>
                      <m:sSubPr>
                        <m:ctrlPr>
                          <a:rPr lang="en-US" altLang="zh-CN" sz="1800" i="1">
                            <a:solidFill>
                              <a:srgbClr val="00B0F0"/>
                            </a:solidFill>
                            <a:latin typeface="Cambria Math" panose="02040503050406030204" pitchFamily="18" charset="0"/>
                          </a:rPr>
                        </m:ctrlPr>
                      </m:sSubPr>
                      <m:e>
                        <m:r>
                          <a:rPr lang="en-US" altLang="zh-CN" sz="1800" dirty="0">
                            <a:solidFill>
                              <a:srgbClr val="00B0F0"/>
                            </a:solidFill>
                            <a:latin typeface="Cambria Math" panose="02040503050406030204" pitchFamily="18" charset="0"/>
                          </a:rPr>
                          <m:t>𝜉</m:t>
                        </m:r>
                      </m:e>
                      <m:sub>
                        <m:r>
                          <a:rPr lang="en-US" altLang="zh-CN" sz="1800">
                            <a:solidFill>
                              <a:srgbClr val="00B0F0"/>
                            </a:solidFill>
                            <a:latin typeface="Cambria Math" panose="02040503050406030204" pitchFamily="18" charset="0"/>
                          </a:rPr>
                          <m:t>𝑟𝑒h</m:t>
                        </m:r>
                      </m:sub>
                    </m:sSub>
                  </m:oMath>
                </a14:m>
                <a:r>
                  <a:rPr lang="en-US" altLang="zh-CN" sz="1800" dirty="0">
                    <a:solidFill>
                      <a:srgbClr val="00B0F0"/>
                    </a:solidFill>
                  </a:rPr>
                  <a:t> as small as possible</a:t>
                </a:r>
                <a:endParaRPr lang="zh-CN" altLang="en-US" sz="1800" dirty="0">
                  <a:solidFill>
                    <a:srgbClr val="00B0F0"/>
                  </a:solidFill>
                </a:endParaRPr>
              </a:p>
            </p:txBody>
          </p:sp>
        </mc:Choice>
        <mc:Fallback>
          <p:sp>
            <p:nvSpPr>
              <p:cNvPr id="11" name="文本框 10">
                <a:extLst>
                  <a:ext uri="{FF2B5EF4-FFF2-40B4-BE49-F238E27FC236}">
                    <a16:creationId xmlns:a16="http://schemas.microsoft.com/office/drawing/2014/main" id="{94A02212-5BEB-BBE7-6F65-8A6B6C0B817E}"/>
                  </a:ext>
                </a:extLst>
              </p:cNvPr>
              <p:cNvSpPr txBox="1">
                <a:spLocks noRot="1" noChangeAspect="1" noMove="1" noResize="1" noEditPoints="1" noAdjustHandles="1" noChangeArrowheads="1" noChangeShapeType="1" noTextEdit="1"/>
              </p:cNvSpPr>
              <p:nvPr/>
            </p:nvSpPr>
            <p:spPr>
              <a:xfrm>
                <a:off x="1886304" y="3936870"/>
                <a:ext cx="6430112" cy="697370"/>
              </a:xfrm>
              <a:prstGeom prst="rect">
                <a:avLst/>
              </a:prstGeom>
              <a:blipFill>
                <a:blip r:embed="rId6"/>
                <a:stretch>
                  <a:fillRect l="-662" t="-3448" b="-8621"/>
                </a:stretch>
              </a:blipFill>
              <a:ln>
                <a:solidFill>
                  <a:srgbClr val="0D849C"/>
                </a:solidFill>
              </a:ln>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EB201F30-F759-E9E5-B735-E430190CFC3A}"/>
              </a:ext>
            </a:extLst>
          </p:cNvPr>
          <p:cNvSpPr txBox="1"/>
          <p:nvPr/>
        </p:nvSpPr>
        <p:spPr>
          <a:xfrm>
            <a:off x="611560" y="4714488"/>
            <a:ext cx="7632848" cy="369332"/>
          </a:xfrm>
          <a:prstGeom prst="rect">
            <a:avLst/>
          </a:prstGeom>
          <a:noFill/>
        </p:spPr>
        <p:txBody>
          <a:bodyPr wrap="square">
            <a:spAutoFit/>
          </a:bodyPr>
          <a:lstStyle/>
          <a:p>
            <a:r>
              <a:rPr lang="en-US" altLang="zh-CN" sz="1800" dirty="0">
                <a:solidFill>
                  <a:srgbClr val="000000"/>
                </a:solidFill>
                <a:latin typeface="CMR12"/>
              </a:rPr>
              <a:t>Solution:  </a:t>
            </a:r>
            <a:r>
              <a:rPr lang="en-US" altLang="zh-CN" sz="1800" dirty="0">
                <a:solidFill>
                  <a:srgbClr val="00B0F0"/>
                </a:solidFill>
              </a:rPr>
              <a:t>a dark sector decaying at pre-BBN temperature</a:t>
            </a:r>
            <a:endParaRPr lang="zh-CN" altLang="en-US" sz="1800" dirty="0">
              <a:solidFill>
                <a:srgbClr val="00B0F0"/>
              </a:solidFill>
            </a:endParaRPr>
          </a:p>
        </p:txBody>
      </p:sp>
      <p:graphicFrame>
        <p:nvGraphicFramePr>
          <p:cNvPr id="14" name="对象 13">
            <a:extLst>
              <a:ext uri="{FF2B5EF4-FFF2-40B4-BE49-F238E27FC236}">
                <a16:creationId xmlns:a16="http://schemas.microsoft.com/office/drawing/2014/main" id="{8A19AD1B-1B60-5C44-8422-39449A7F3B70}"/>
              </a:ext>
            </a:extLst>
          </p:cNvPr>
          <p:cNvGraphicFramePr>
            <a:graphicFrameLocks noChangeAspect="1"/>
          </p:cNvGraphicFramePr>
          <p:nvPr>
            <p:extLst>
              <p:ext uri="{D42A27DB-BD31-4B8C-83A1-F6EECF244321}">
                <p14:modId xmlns:p14="http://schemas.microsoft.com/office/powerpoint/2010/main" val="3942564711"/>
              </p:ext>
            </p:extLst>
          </p:nvPr>
        </p:nvGraphicFramePr>
        <p:xfrm>
          <a:off x="5148064" y="2130126"/>
          <a:ext cx="1264740" cy="325870"/>
        </p:xfrm>
        <a:graphic>
          <a:graphicData uri="http://schemas.openxmlformats.org/presentationml/2006/ole">
            <mc:AlternateContent xmlns:mc="http://schemas.openxmlformats.org/markup-compatibility/2006">
              <mc:Choice xmlns:v="urn:schemas-microsoft-com:vml" Requires="v">
                <p:oleObj name="AxMath" r:id="rId7" imgW="880560" imgH="227160" progId="Equation.AxMath">
                  <p:embed/>
                </p:oleObj>
              </mc:Choice>
              <mc:Fallback>
                <p:oleObj name="AxMath" r:id="rId7" imgW="880560" imgH="227160" progId="Equation.AxMath">
                  <p:embed/>
                  <p:pic>
                    <p:nvPicPr>
                      <p:cNvPr id="0" name=""/>
                      <p:cNvPicPr/>
                      <p:nvPr/>
                    </p:nvPicPr>
                    <p:blipFill>
                      <a:blip r:embed="rId8"/>
                      <a:stretch>
                        <a:fillRect/>
                      </a:stretch>
                    </p:blipFill>
                    <p:spPr>
                      <a:xfrm>
                        <a:off x="5148064" y="2130126"/>
                        <a:ext cx="1264740" cy="325870"/>
                      </a:xfrm>
                      <a:prstGeom prst="rect">
                        <a:avLst/>
                      </a:prstGeom>
                      <a:ln>
                        <a:solidFill>
                          <a:srgbClr val="0D849C"/>
                        </a:solidFill>
                      </a:ln>
                    </p:spPr>
                  </p:pic>
                </p:oleObj>
              </mc:Fallback>
            </mc:AlternateContent>
          </a:graphicData>
        </a:graphic>
      </p:graphicFrame>
      <p:graphicFrame>
        <p:nvGraphicFramePr>
          <p:cNvPr id="15" name="对象 14">
            <a:extLst>
              <a:ext uri="{FF2B5EF4-FFF2-40B4-BE49-F238E27FC236}">
                <a16:creationId xmlns:a16="http://schemas.microsoft.com/office/drawing/2014/main" id="{8C7F3434-1162-833B-9D9B-0AEA8980AD25}"/>
              </a:ext>
            </a:extLst>
          </p:cNvPr>
          <p:cNvGraphicFramePr>
            <a:graphicFrameLocks noChangeAspect="1"/>
          </p:cNvGraphicFramePr>
          <p:nvPr>
            <p:extLst>
              <p:ext uri="{D42A27DB-BD31-4B8C-83A1-F6EECF244321}">
                <p14:modId xmlns:p14="http://schemas.microsoft.com/office/powerpoint/2010/main" val="1906074622"/>
              </p:ext>
            </p:extLst>
          </p:nvPr>
        </p:nvGraphicFramePr>
        <p:xfrm>
          <a:off x="3161871" y="2516784"/>
          <a:ext cx="5920497" cy="311017"/>
        </p:xfrm>
        <a:graphic>
          <a:graphicData uri="http://schemas.openxmlformats.org/presentationml/2006/ole">
            <mc:AlternateContent xmlns:mc="http://schemas.openxmlformats.org/markup-compatibility/2006">
              <mc:Choice xmlns:v="urn:schemas-microsoft-com:vml" Requires="v">
                <p:oleObj name="AxMath" r:id="rId9" imgW="5047200" imgH="265680" progId="Equation.AxMath">
                  <p:embed/>
                </p:oleObj>
              </mc:Choice>
              <mc:Fallback>
                <p:oleObj name="AxMath" r:id="rId9" imgW="5047200" imgH="265680" progId="Equation.AxMath">
                  <p:embed/>
                  <p:pic>
                    <p:nvPicPr>
                      <p:cNvPr id="0" name=""/>
                      <p:cNvPicPr/>
                      <p:nvPr/>
                    </p:nvPicPr>
                    <p:blipFill>
                      <a:blip r:embed="rId10"/>
                      <a:stretch>
                        <a:fillRect/>
                      </a:stretch>
                    </p:blipFill>
                    <p:spPr>
                      <a:xfrm>
                        <a:off x="3161871" y="2516784"/>
                        <a:ext cx="5920497" cy="311017"/>
                      </a:xfrm>
                      <a:prstGeom prst="rect">
                        <a:avLst/>
                      </a:prstGeom>
                      <a:ln>
                        <a:solidFill>
                          <a:srgbClr val="0D849C"/>
                        </a:solidFill>
                      </a:ln>
                    </p:spPr>
                  </p:pic>
                </p:oleObj>
              </mc:Fallback>
            </mc:AlternateContent>
          </a:graphicData>
        </a:graphic>
      </p:graphicFrame>
    </p:spTree>
    <p:extLst>
      <p:ext uri="{BB962C8B-B14F-4D97-AF65-F5344CB8AC3E}">
        <p14:creationId xmlns:p14="http://schemas.microsoft.com/office/powerpoint/2010/main" val="3184799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1F95C27-F754-4657-731C-56253E8AF3CB}"/>
              </a:ext>
            </a:extLst>
          </p:cNvPr>
          <p:cNvSpPr txBox="1"/>
          <p:nvPr/>
        </p:nvSpPr>
        <p:spPr>
          <a:xfrm>
            <a:off x="755576" y="123478"/>
            <a:ext cx="7200800" cy="461665"/>
          </a:xfrm>
          <a:prstGeom prst="rect">
            <a:avLst/>
          </a:prstGeom>
          <a:noFill/>
        </p:spPr>
        <p:txBody>
          <a:bodyPr wrap="square">
            <a:spAutoFit/>
          </a:bodyPr>
          <a:lstStyle/>
          <a:p>
            <a:r>
              <a:rPr kumimoji="1" lang="en-US" altLang="zh-CN" sz="2400" dirty="0">
                <a:ln w="12700">
                  <a:noFill/>
                </a:ln>
                <a:ea typeface="OPPOSans H"/>
                <a:cs typeface="OPPOSans H"/>
              </a:rPr>
              <a:t> Thermal evolution of coupled hidden and visible sectors</a:t>
            </a:r>
          </a:p>
        </p:txBody>
      </p:sp>
      <p:sp>
        <p:nvSpPr>
          <p:cNvPr id="4" name="文本框 3">
            <a:extLst>
              <a:ext uri="{FF2B5EF4-FFF2-40B4-BE49-F238E27FC236}">
                <a16:creationId xmlns:a16="http://schemas.microsoft.com/office/drawing/2014/main" id="{ED097F9C-5CC7-4C75-977D-5506A12C0D92}"/>
              </a:ext>
            </a:extLst>
          </p:cNvPr>
          <p:cNvSpPr txBox="1"/>
          <p:nvPr/>
        </p:nvSpPr>
        <p:spPr>
          <a:xfrm>
            <a:off x="323528" y="699542"/>
            <a:ext cx="8208912"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t>Define</a:t>
            </a:r>
          </a:p>
        </p:txBody>
      </p:sp>
      <p:graphicFrame>
        <p:nvGraphicFramePr>
          <p:cNvPr id="2" name="对象 1">
            <a:extLst>
              <a:ext uri="{FF2B5EF4-FFF2-40B4-BE49-F238E27FC236}">
                <a16:creationId xmlns:a16="http://schemas.microsoft.com/office/drawing/2014/main" id="{DD82DC98-F50D-52CA-81CD-B373ABDE9C25}"/>
              </a:ext>
            </a:extLst>
          </p:cNvPr>
          <p:cNvGraphicFramePr>
            <a:graphicFrameLocks noChangeAspect="1"/>
          </p:cNvGraphicFramePr>
          <p:nvPr>
            <p:extLst>
              <p:ext uri="{D42A27DB-BD31-4B8C-83A1-F6EECF244321}">
                <p14:modId xmlns:p14="http://schemas.microsoft.com/office/powerpoint/2010/main" val="1864848325"/>
              </p:ext>
            </p:extLst>
          </p:nvPr>
        </p:nvGraphicFramePr>
        <p:xfrm>
          <a:off x="2862709" y="1099652"/>
          <a:ext cx="3130550" cy="339725"/>
        </p:xfrm>
        <a:graphic>
          <a:graphicData uri="http://schemas.openxmlformats.org/presentationml/2006/ole">
            <mc:AlternateContent xmlns:mc="http://schemas.openxmlformats.org/markup-compatibility/2006">
              <mc:Choice xmlns:v="urn:schemas-microsoft-com:vml" Requires="v">
                <p:oleObj name="AxMath" r:id="rId2" imgW="2202480" imgH="237600" progId="Equation.AxMath">
                  <p:embed/>
                </p:oleObj>
              </mc:Choice>
              <mc:Fallback>
                <p:oleObj name="AxMath" r:id="rId2" imgW="2202480" imgH="237600" progId="Equation.AxMath">
                  <p:embed/>
                  <p:pic>
                    <p:nvPicPr>
                      <p:cNvPr id="0" name=""/>
                      <p:cNvPicPr/>
                      <p:nvPr/>
                    </p:nvPicPr>
                    <p:blipFill>
                      <a:blip r:embed="rId3"/>
                      <a:stretch>
                        <a:fillRect/>
                      </a:stretch>
                    </p:blipFill>
                    <p:spPr>
                      <a:xfrm>
                        <a:off x="2862709" y="1099652"/>
                        <a:ext cx="3130550" cy="339725"/>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id="{FC2A5400-87BA-5D4C-3709-D20643B51221}"/>
              </a:ext>
            </a:extLst>
          </p:cNvPr>
          <p:cNvSpPr txBox="1"/>
          <p:nvPr/>
        </p:nvSpPr>
        <p:spPr>
          <a:xfrm>
            <a:off x="323528" y="1559754"/>
            <a:ext cx="6192688"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t>The evolution equation for ξ(T) is given by</a:t>
            </a:r>
            <a:endParaRPr lang="zh-CN" altLang="en-US" sz="2000" dirty="0"/>
          </a:p>
        </p:txBody>
      </p:sp>
      <p:graphicFrame>
        <p:nvGraphicFramePr>
          <p:cNvPr id="9" name="对象 8">
            <a:extLst>
              <a:ext uri="{FF2B5EF4-FFF2-40B4-BE49-F238E27FC236}">
                <a16:creationId xmlns:a16="http://schemas.microsoft.com/office/drawing/2014/main" id="{711DF3A8-3D11-0038-8D26-35D6CE720973}"/>
              </a:ext>
            </a:extLst>
          </p:cNvPr>
          <p:cNvGraphicFramePr>
            <a:graphicFrameLocks noChangeAspect="1"/>
          </p:cNvGraphicFramePr>
          <p:nvPr>
            <p:extLst>
              <p:ext uri="{D42A27DB-BD31-4B8C-83A1-F6EECF244321}">
                <p14:modId xmlns:p14="http://schemas.microsoft.com/office/powerpoint/2010/main" val="2289207989"/>
              </p:ext>
            </p:extLst>
          </p:nvPr>
        </p:nvGraphicFramePr>
        <p:xfrm>
          <a:off x="2196735" y="2146407"/>
          <a:ext cx="4750527" cy="547117"/>
        </p:xfrm>
        <a:graphic>
          <a:graphicData uri="http://schemas.openxmlformats.org/presentationml/2006/ole">
            <mc:AlternateContent xmlns:mc="http://schemas.openxmlformats.org/markup-compatibility/2006">
              <mc:Choice xmlns:v="urn:schemas-microsoft-com:vml" Requires="v">
                <p:oleObj name="AxMath" r:id="rId4" imgW="3694320" imgH="425160" progId="Equation.AxMath">
                  <p:embed/>
                </p:oleObj>
              </mc:Choice>
              <mc:Fallback>
                <p:oleObj name="AxMath" r:id="rId4" imgW="3694320" imgH="425160" progId="Equation.AxMath">
                  <p:embed/>
                  <p:pic>
                    <p:nvPicPr>
                      <p:cNvPr id="0" name=""/>
                      <p:cNvPicPr/>
                      <p:nvPr/>
                    </p:nvPicPr>
                    <p:blipFill>
                      <a:blip r:embed="rId5"/>
                      <a:stretch>
                        <a:fillRect/>
                      </a:stretch>
                    </p:blipFill>
                    <p:spPr>
                      <a:xfrm>
                        <a:off x="2196735" y="2146407"/>
                        <a:ext cx="4750527" cy="547117"/>
                      </a:xfrm>
                      <a:prstGeom prst="rect">
                        <a:avLst/>
                      </a:prstGeom>
                    </p:spPr>
                  </p:pic>
                </p:oleObj>
              </mc:Fallback>
            </mc:AlternateContent>
          </a:graphicData>
        </a:graphic>
      </p:graphicFrame>
      <p:pic>
        <p:nvPicPr>
          <p:cNvPr id="11" name="图片 10">
            <a:extLst>
              <a:ext uri="{FF2B5EF4-FFF2-40B4-BE49-F238E27FC236}">
                <a16:creationId xmlns:a16="http://schemas.microsoft.com/office/drawing/2014/main" id="{60F5161C-796C-EFB1-6E2A-28253F9F91F8}"/>
              </a:ext>
            </a:extLst>
          </p:cNvPr>
          <p:cNvPicPr>
            <a:picLocks noChangeAspect="1"/>
          </p:cNvPicPr>
          <p:nvPr/>
        </p:nvPicPr>
        <p:blipFill>
          <a:blip r:embed="rId6"/>
          <a:stretch>
            <a:fillRect/>
          </a:stretch>
        </p:blipFill>
        <p:spPr>
          <a:xfrm>
            <a:off x="899592" y="2867562"/>
            <a:ext cx="2088232" cy="952403"/>
          </a:xfrm>
          <a:prstGeom prst="rect">
            <a:avLst/>
          </a:prstGeom>
        </p:spPr>
      </p:pic>
      <p:pic>
        <p:nvPicPr>
          <p:cNvPr id="13" name="图片 12">
            <a:extLst>
              <a:ext uri="{FF2B5EF4-FFF2-40B4-BE49-F238E27FC236}">
                <a16:creationId xmlns:a16="http://schemas.microsoft.com/office/drawing/2014/main" id="{217C2F88-3B4B-89CA-EE27-EEC73E9C9443}"/>
              </a:ext>
            </a:extLst>
          </p:cNvPr>
          <p:cNvPicPr>
            <a:picLocks noChangeAspect="1"/>
          </p:cNvPicPr>
          <p:nvPr/>
        </p:nvPicPr>
        <p:blipFill>
          <a:blip r:embed="rId7"/>
          <a:stretch>
            <a:fillRect/>
          </a:stretch>
        </p:blipFill>
        <p:spPr>
          <a:xfrm>
            <a:off x="4355976" y="2856878"/>
            <a:ext cx="4482308" cy="1056041"/>
          </a:xfrm>
          <a:prstGeom prst="rect">
            <a:avLst/>
          </a:prstGeom>
        </p:spPr>
      </p:pic>
      <p:pic>
        <p:nvPicPr>
          <p:cNvPr id="15" name="图片 14">
            <a:extLst>
              <a:ext uri="{FF2B5EF4-FFF2-40B4-BE49-F238E27FC236}">
                <a16:creationId xmlns:a16="http://schemas.microsoft.com/office/drawing/2014/main" id="{EDD096C0-69FE-831F-9A2A-6D9C89AE2950}"/>
              </a:ext>
            </a:extLst>
          </p:cNvPr>
          <p:cNvPicPr>
            <a:picLocks noChangeAspect="1"/>
          </p:cNvPicPr>
          <p:nvPr/>
        </p:nvPicPr>
        <p:blipFill>
          <a:blip r:embed="rId8"/>
          <a:stretch>
            <a:fillRect/>
          </a:stretch>
        </p:blipFill>
        <p:spPr>
          <a:xfrm>
            <a:off x="74213" y="3994487"/>
            <a:ext cx="4281763" cy="1167754"/>
          </a:xfrm>
          <a:prstGeom prst="rect">
            <a:avLst/>
          </a:prstGeom>
        </p:spPr>
      </p:pic>
      <p:pic>
        <p:nvPicPr>
          <p:cNvPr id="17" name="图片 16">
            <a:extLst>
              <a:ext uri="{FF2B5EF4-FFF2-40B4-BE49-F238E27FC236}">
                <a16:creationId xmlns:a16="http://schemas.microsoft.com/office/drawing/2014/main" id="{8DAA3FD2-B4CF-E5B8-BA64-878E8F63812B}"/>
              </a:ext>
            </a:extLst>
          </p:cNvPr>
          <p:cNvPicPr>
            <a:picLocks noChangeAspect="1"/>
          </p:cNvPicPr>
          <p:nvPr/>
        </p:nvPicPr>
        <p:blipFill>
          <a:blip r:embed="rId9"/>
          <a:stretch>
            <a:fillRect/>
          </a:stretch>
        </p:blipFill>
        <p:spPr>
          <a:xfrm>
            <a:off x="4355976" y="4043848"/>
            <a:ext cx="4690594" cy="927653"/>
          </a:xfrm>
          <a:prstGeom prst="rect">
            <a:avLst/>
          </a:prstGeom>
        </p:spPr>
      </p:pic>
    </p:spTree>
    <p:extLst>
      <p:ext uri="{BB962C8B-B14F-4D97-AF65-F5344CB8AC3E}">
        <p14:creationId xmlns:p14="http://schemas.microsoft.com/office/powerpoint/2010/main" val="236492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1F95C27-F754-4657-731C-56253E8AF3CB}"/>
              </a:ext>
            </a:extLst>
          </p:cNvPr>
          <p:cNvSpPr txBox="1"/>
          <p:nvPr/>
        </p:nvSpPr>
        <p:spPr>
          <a:xfrm>
            <a:off x="755576" y="123478"/>
            <a:ext cx="7200800" cy="461665"/>
          </a:xfrm>
          <a:prstGeom prst="rect">
            <a:avLst/>
          </a:prstGeom>
          <a:noFill/>
        </p:spPr>
        <p:txBody>
          <a:bodyPr wrap="square">
            <a:spAutoFit/>
          </a:bodyPr>
          <a:lstStyle/>
          <a:p>
            <a:r>
              <a:rPr kumimoji="1" lang="en-US" altLang="zh-CN" sz="2400" dirty="0">
                <a:ln w="12700">
                  <a:noFill/>
                </a:ln>
                <a:ea typeface="OPPOSans H"/>
                <a:cs typeface="OPPOSans H"/>
              </a:rPr>
              <a:t> Thermal evolution of coupled hidden and visible sectors</a:t>
            </a:r>
          </a:p>
        </p:txBody>
      </p:sp>
      <p:pic>
        <p:nvPicPr>
          <p:cNvPr id="19" name="图片 18">
            <a:extLst>
              <a:ext uri="{FF2B5EF4-FFF2-40B4-BE49-F238E27FC236}">
                <a16:creationId xmlns:a16="http://schemas.microsoft.com/office/drawing/2014/main" id="{236234CC-F276-E128-AEC4-4380E0D75525}"/>
              </a:ext>
            </a:extLst>
          </p:cNvPr>
          <p:cNvPicPr>
            <a:picLocks noChangeAspect="1"/>
          </p:cNvPicPr>
          <p:nvPr/>
        </p:nvPicPr>
        <p:blipFill>
          <a:blip r:embed="rId2"/>
          <a:stretch>
            <a:fillRect/>
          </a:stretch>
        </p:blipFill>
        <p:spPr>
          <a:xfrm>
            <a:off x="755576" y="1054169"/>
            <a:ext cx="7632848" cy="2453685"/>
          </a:xfrm>
          <a:prstGeom prst="rect">
            <a:avLst/>
          </a:prstGeom>
        </p:spPr>
      </p:pic>
      <p:sp>
        <p:nvSpPr>
          <p:cNvPr id="5" name="文本框 4">
            <a:extLst>
              <a:ext uri="{FF2B5EF4-FFF2-40B4-BE49-F238E27FC236}">
                <a16:creationId xmlns:a16="http://schemas.microsoft.com/office/drawing/2014/main" id="{54F7A14A-3068-2AFD-03E5-6FFFC7AD7E9F}"/>
              </a:ext>
            </a:extLst>
          </p:cNvPr>
          <p:cNvSpPr txBox="1"/>
          <p:nvPr/>
        </p:nvSpPr>
        <p:spPr>
          <a:xfrm>
            <a:off x="395536" y="3723878"/>
            <a:ext cx="8640960" cy="1015663"/>
          </a:xfrm>
          <a:prstGeom prst="rect">
            <a:avLst/>
          </a:prstGeom>
          <a:noFill/>
        </p:spPr>
        <p:txBody>
          <a:bodyPr wrap="square">
            <a:spAutoFit/>
          </a:bodyPr>
          <a:lstStyle/>
          <a:p>
            <a:pPr marL="342900" indent="-342900">
              <a:buFont typeface="Arial" panose="020B0604020202020204" pitchFamily="34" charset="0"/>
              <a:buChar char="•"/>
            </a:pPr>
            <a:r>
              <a:rPr lang="en-US" altLang="zh-CN" sz="2000" dirty="0"/>
              <a:t>Phase 1 (red), before reheating;</a:t>
            </a:r>
          </a:p>
          <a:p>
            <a:pPr marL="342900" indent="-342900">
              <a:buFont typeface="Arial" panose="020B0604020202020204" pitchFamily="34" charset="0"/>
              <a:buChar char="•"/>
            </a:pPr>
            <a:r>
              <a:rPr lang="en-US" altLang="zh-CN" sz="2000" dirty="0"/>
              <a:t>Phase 2 (green), after the reheating; </a:t>
            </a:r>
          </a:p>
          <a:p>
            <a:pPr marL="342900" indent="-342900">
              <a:buFont typeface="Arial" panose="020B0604020202020204" pitchFamily="34" charset="0"/>
              <a:buChar char="•"/>
            </a:pPr>
            <a:r>
              <a:rPr lang="en-US" altLang="zh-CN" sz="2000" dirty="0"/>
              <a:t>Phase 3 (purple), after the hidden sector particles decouple from each other.</a:t>
            </a:r>
          </a:p>
        </p:txBody>
      </p:sp>
    </p:spTree>
    <p:extLst>
      <p:ext uri="{BB962C8B-B14F-4D97-AF65-F5344CB8AC3E}">
        <p14:creationId xmlns:p14="http://schemas.microsoft.com/office/powerpoint/2010/main" val="2659039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1F95C27-F754-4657-731C-56253E8AF3CB}"/>
              </a:ext>
            </a:extLst>
          </p:cNvPr>
          <p:cNvSpPr txBox="1"/>
          <p:nvPr/>
        </p:nvSpPr>
        <p:spPr>
          <a:xfrm>
            <a:off x="755576" y="123478"/>
            <a:ext cx="7200800" cy="461665"/>
          </a:xfrm>
          <a:prstGeom prst="rect">
            <a:avLst/>
          </a:prstGeom>
          <a:noFill/>
        </p:spPr>
        <p:txBody>
          <a:bodyPr wrap="square">
            <a:spAutoFit/>
          </a:bodyPr>
          <a:lstStyle/>
          <a:p>
            <a:r>
              <a:rPr kumimoji="1" lang="en-US" altLang="zh-CN" sz="2400" dirty="0">
                <a:ln w="12700">
                  <a:noFill/>
                </a:ln>
                <a:ea typeface="OPPOSans H"/>
                <a:cs typeface="OPPOSans H"/>
              </a:rPr>
              <a:t> Thermal evolution of coupled hidden and visible sectors</a:t>
            </a:r>
          </a:p>
        </p:txBody>
      </p:sp>
      <p:pic>
        <p:nvPicPr>
          <p:cNvPr id="19" name="图片 18">
            <a:extLst>
              <a:ext uri="{FF2B5EF4-FFF2-40B4-BE49-F238E27FC236}">
                <a16:creationId xmlns:a16="http://schemas.microsoft.com/office/drawing/2014/main" id="{236234CC-F276-E128-AEC4-4380E0D75525}"/>
              </a:ext>
            </a:extLst>
          </p:cNvPr>
          <p:cNvPicPr>
            <a:picLocks noChangeAspect="1"/>
          </p:cNvPicPr>
          <p:nvPr/>
        </p:nvPicPr>
        <p:blipFill>
          <a:blip r:embed="rId2"/>
          <a:stretch>
            <a:fillRect/>
          </a:stretch>
        </p:blipFill>
        <p:spPr>
          <a:xfrm>
            <a:off x="755576" y="843558"/>
            <a:ext cx="7632848" cy="2453685"/>
          </a:xfrm>
          <a:prstGeom prst="rect">
            <a:avLst/>
          </a:prstGeom>
        </p:spPr>
      </p:pic>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54F7A14A-3068-2AFD-03E5-6FFFC7AD7E9F}"/>
                  </a:ext>
                </a:extLst>
              </p:cNvPr>
              <p:cNvSpPr txBox="1"/>
              <p:nvPr/>
            </p:nvSpPr>
            <p:spPr>
              <a:xfrm>
                <a:off x="395536" y="3435846"/>
                <a:ext cx="8640960" cy="1742336"/>
              </a:xfrm>
              <a:prstGeom prst="rect">
                <a:avLst/>
              </a:prstGeom>
              <a:noFill/>
            </p:spPr>
            <p:txBody>
              <a:bodyPr wrap="square">
                <a:spAutoFit/>
              </a:bodyPr>
              <a:lstStyle/>
              <a:p>
                <a:pPr marL="342900" indent="-342900">
                  <a:buFont typeface="Arial" panose="020B0604020202020204" pitchFamily="34" charset="0"/>
                  <a:buChar char="•"/>
                </a:pPr>
                <a:r>
                  <a:rPr lang="en-US" altLang="zh-CN" sz="2000" dirty="0"/>
                  <a:t> When the hidden sector temperature falls below this mass,</a:t>
                </a:r>
              </a:p>
              <a:p>
                <a:r>
                  <a:rPr lang="en-US" altLang="zh-CN" sz="2000" dirty="0"/>
                  <a:t>                              ”</a:t>
                </a:r>
                <a:r>
                  <a:rPr lang="en-US" altLang="zh-CN" sz="2000" dirty="0">
                    <a:solidFill>
                      <a:srgbClr val="0D849C"/>
                    </a:solidFill>
                  </a:rPr>
                  <a:t>Cannibalism</a:t>
                </a:r>
                <a:r>
                  <a:rPr lang="en-US" altLang="zh-CN" sz="2000" dirty="0"/>
                  <a:t>”: </a:t>
                </a:r>
              </a:p>
              <a:p>
                <a:pPr marL="342900" indent="-342900">
                  <a:buFont typeface="Arial" panose="020B0604020202020204" pitchFamily="34" charset="0"/>
                  <a:buChar char="•"/>
                </a:pPr>
                <a:r>
                  <a:rPr lang="en-US" altLang="zh-CN" sz="2000" dirty="0"/>
                  <a:t>Once the cannibalism phase ends, the hidden sector becomes fully non-relativistic, causing </a:t>
                </a:r>
                <a14:m>
                  <m:oMath xmlns:m="http://schemas.openxmlformats.org/officeDocument/2006/math">
                    <m:sSubSup>
                      <m:sSubSupPr>
                        <m:ctrlPr>
                          <a:rPr lang="en-US" altLang="zh-CN" sz="2000" i="1" smtClean="0">
                            <a:latin typeface="Cambria Math" panose="02040503050406030204" pitchFamily="18" charset="0"/>
                          </a:rPr>
                        </m:ctrlPr>
                      </m:sSubSupPr>
                      <m:e>
                        <m:r>
                          <a:rPr lang="en-US" altLang="zh-CN" sz="2000" b="0" i="1" smtClean="0">
                            <a:latin typeface="Cambria Math" panose="02040503050406030204" pitchFamily="18" charset="0"/>
                          </a:rPr>
                          <m:t>𝑔</m:t>
                        </m:r>
                      </m:e>
                      <m:sub>
                        <m:r>
                          <a:rPr lang="en-US" altLang="zh-CN" sz="2000" b="0" i="1" smtClean="0">
                            <a:latin typeface="Cambria Math" panose="02040503050406030204" pitchFamily="18" charset="0"/>
                          </a:rPr>
                          <m:t>𝑒𝑓𝑓</m:t>
                        </m:r>
                      </m:sub>
                      <m:sup>
                        <m:r>
                          <a:rPr lang="en-US" altLang="zh-CN" sz="2000" b="0" i="1" smtClean="0">
                            <a:latin typeface="Cambria Math" panose="02040503050406030204" pitchFamily="18" charset="0"/>
                          </a:rPr>
                          <m:t>h</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𝑟𝑎𝑑</m:t>
                        </m:r>
                      </m:sup>
                    </m:sSubSup>
                  </m:oMath>
                </a14:m>
                <a:r>
                  <a:rPr lang="en-US" altLang="zh-CN" sz="2000" dirty="0"/>
                  <a:t> to decrease exponentially. Consequently, the constraint on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𝑒𝑓𝑓</m:t>
                        </m:r>
                      </m:sub>
                    </m:sSub>
                  </m:oMath>
                </a14:m>
                <a:r>
                  <a:rPr lang="en-US" altLang="zh-CN" sz="2000" dirty="0"/>
                  <a:t> is naturally satisfied. </a:t>
                </a:r>
                <a:endParaRPr lang="zh-CN" altLang="en-US" sz="2000" dirty="0"/>
              </a:p>
            </p:txBody>
          </p:sp>
        </mc:Choice>
        <mc:Fallback>
          <p:sp>
            <p:nvSpPr>
              <p:cNvPr id="5" name="文本框 4">
                <a:extLst>
                  <a:ext uri="{FF2B5EF4-FFF2-40B4-BE49-F238E27FC236}">
                    <a16:creationId xmlns:a16="http://schemas.microsoft.com/office/drawing/2014/main" id="{54F7A14A-3068-2AFD-03E5-6FFFC7AD7E9F}"/>
                  </a:ext>
                </a:extLst>
              </p:cNvPr>
              <p:cNvSpPr txBox="1">
                <a:spLocks noRot="1" noChangeAspect="1" noMove="1" noResize="1" noEditPoints="1" noAdjustHandles="1" noChangeArrowheads="1" noChangeShapeType="1" noTextEdit="1"/>
              </p:cNvSpPr>
              <p:nvPr/>
            </p:nvSpPr>
            <p:spPr>
              <a:xfrm>
                <a:off x="395536" y="3435846"/>
                <a:ext cx="8640960" cy="1742336"/>
              </a:xfrm>
              <a:prstGeom prst="rect">
                <a:avLst/>
              </a:prstGeom>
              <a:blipFill>
                <a:blip r:embed="rId3"/>
                <a:stretch>
                  <a:fillRect l="-635" t="-2105" b="-4561"/>
                </a:stretch>
              </a:blipFill>
            </p:spPr>
            <p:txBody>
              <a:bodyPr/>
              <a:lstStyle/>
              <a:p>
                <a:r>
                  <a:rPr lang="zh-CN" altLang="en-US">
                    <a:noFill/>
                  </a:rPr>
                  <a:t> </a:t>
                </a:r>
              </a:p>
            </p:txBody>
          </p:sp>
        </mc:Fallback>
      </mc:AlternateContent>
      <p:graphicFrame>
        <p:nvGraphicFramePr>
          <p:cNvPr id="2" name="对象 1">
            <a:extLst>
              <a:ext uri="{FF2B5EF4-FFF2-40B4-BE49-F238E27FC236}">
                <a16:creationId xmlns:a16="http://schemas.microsoft.com/office/drawing/2014/main" id="{AA7EF47A-66E3-0147-F47C-49F38366C2C0}"/>
              </a:ext>
            </a:extLst>
          </p:cNvPr>
          <p:cNvGraphicFramePr>
            <a:graphicFrameLocks noChangeAspect="1"/>
          </p:cNvGraphicFramePr>
          <p:nvPr>
            <p:extLst>
              <p:ext uri="{D42A27DB-BD31-4B8C-83A1-F6EECF244321}">
                <p14:modId xmlns:p14="http://schemas.microsoft.com/office/powerpoint/2010/main" val="727932519"/>
              </p:ext>
            </p:extLst>
          </p:nvPr>
        </p:nvGraphicFramePr>
        <p:xfrm>
          <a:off x="3877358" y="3795886"/>
          <a:ext cx="957236" cy="306834"/>
        </p:xfrm>
        <a:graphic>
          <a:graphicData uri="http://schemas.openxmlformats.org/presentationml/2006/ole">
            <mc:AlternateContent xmlns:mc="http://schemas.openxmlformats.org/markup-compatibility/2006">
              <mc:Choice xmlns:v="urn:schemas-microsoft-com:vml" Requires="v">
                <p:oleObj name="AxMath" r:id="rId4" imgW="703440" imgH="225000" progId="Equation.AxMath">
                  <p:embed/>
                </p:oleObj>
              </mc:Choice>
              <mc:Fallback>
                <p:oleObj name="AxMath" r:id="rId4" imgW="703440" imgH="225000" progId="Equation.AxMath">
                  <p:embed/>
                  <p:pic>
                    <p:nvPicPr>
                      <p:cNvPr id="0" name=""/>
                      <p:cNvPicPr/>
                      <p:nvPr/>
                    </p:nvPicPr>
                    <p:blipFill>
                      <a:blip r:embed="rId5"/>
                      <a:stretch>
                        <a:fillRect/>
                      </a:stretch>
                    </p:blipFill>
                    <p:spPr>
                      <a:xfrm>
                        <a:off x="3877358" y="3795886"/>
                        <a:ext cx="957236" cy="306834"/>
                      </a:xfrm>
                      <a:prstGeom prst="rect">
                        <a:avLst/>
                      </a:prstGeom>
                    </p:spPr>
                  </p:pic>
                </p:oleObj>
              </mc:Fallback>
            </mc:AlternateContent>
          </a:graphicData>
        </a:graphic>
      </p:graphicFrame>
    </p:spTree>
    <p:extLst>
      <p:ext uri="{BB962C8B-B14F-4D97-AF65-F5344CB8AC3E}">
        <p14:creationId xmlns:p14="http://schemas.microsoft.com/office/powerpoint/2010/main" val="786458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1F95C27-F754-4657-731C-56253E8AF3CB}"/>
              </a:ext>
            </a:extLst>
          </p:cNvPr>
          <p:cNvSpPr txBox="1"/>
          <p:nvPr/>
        </p:nvSpPr>
        <p:spPr>
          <a:xfrm>
            <a:off x="899592" y="123478"/>
            <a:ext cx="6336704" cy="461665"/>
          </a:xfrm>
          <a:prstGeom prst="rect">
            <a:avLst/>
          </a:prstGeom>
          <a:noFill/>
        </p:spPr>
        <p:txBody>
          <a:bodyPr wrap="square">
            <a:spAutoFit/>
          </a:bodyPr>
          <a:lstStyle/>
          <a:p>
            <a:r>
              <a:rPr kumimoji="1" lang="en-US" altLang="zh-CN" sz="2400" dirty="0">
                <a:ln w="12700">
                  <a:noFill/>
                </a:ln>
                <a:ea typeface="OPPOSans H"/>
                <a:cs typeface="OPPOSans H"/>
              </a:rPr>
              <a:t>Thermal History of the Hidden and Visible Sectors</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ED097F9C-5CC7-4C75-977D-5506A12C0D92}"/>
                  </a:ext>
                </a:extLst>
              </p:cNvPr>
              <p:cNvSpPr txBox="1"/>
              <p:nvPr/>
            </p:nvSpPr>
            <p:spPr>
              <a:xfrm>
                <a:off x="323528" y="699542"/>
                <a:ext cx="8208912" cy="731547"/>
              </a:xfrm>
              <a:prstGeom prst="rect">
                <a:avLst/>
              </a:prstGeom>
              <a:noFill/>
            </p:spPr>
            <p:txBody>
              <a:bodyPr wrap="square">
                <a:spAutoFit/>
              </a:bodyPr>
              <a:lstStyle/>
              <a:p>
                <a:pPr marL="342900" indent="-342900">
                  <a:buFont typeface="Arial" panose="020B0604020202020204" pitchFamily="34" charset="0"/>
                  <a:buChar char="•"/>
                </a:pPr>
                <a:r>
                  <a:rPr lang="en-US" altLang="zh-CN" sz="2000" dirty="0"/>
                  <a:t>As a comparison, consider two different scenarios: </a:t>
                </a:r>
                <a14:m>
                  <m:oMath xmlns:m="http://schemas.openxmlformats.org/officeDocument/2006/math">
                    <m:sSub>
                      <m:sSubPr>
                        <m:ctrlPr>
                          <a:rPr lang="en-US" altLang="zh-CN" sz="2000" i="1" dirty="0" smtClean="0">
                            <a:latin typeface="Cambria Math" panose="02040503050406030204" pitchFamily="18" charset="0"/>
                          </a:rPr>
                        </m:ctrlPr>
                      </m:sSubPr>
                      <m:e>
                        <m:r>
                          <m:rPr>
                            <m:sty m:val="p"/>
                          </m:rPr>
                          <a:rPr lang="el-GR" altLang="zh-CN" sz="2000" i="1" dirty="0" smtClean="0">
                            <a:latin typeface="Cambria Math" panose="02040503050406030204" pitchFamily="18" charset="0"/>
                          </a:rPr>
                          <m:t>ζ</m:t>
                        </m:r>
                      </m:e>
                      <m:sub>
                        <m:r>
                          <a:rPr lang="en-US" altLang="zh-CN" sz="2000" b="0" i="1" dirty="0" smtClean="0">
                            <a:latin typeface="Cambria Math" panose="02040503050406030204" pitchFamily="18" charset="0"/>
                          </a:rPr>
                          <m:t>1</m:t>
                        </m:r>
                      </m:sub>
                    </m:sSub>
                    <m:r>
                      <a:rPr lang="en-US" altLang="zh-CN" sz="2000" b="0" i="1" dirty="0" smtClean="0">
                        <a:latin typeface="Cambria Math" panose="02040503050406030204" pitchFamily="18" charset="0"/>
                      </a:rPr>
                      <m:t>=</m:t>
                    </m:r>
                    <m:r>
                      <m:rPr>
                        <m:sty m:val="p"/>
                      </m:rPr>
                      <a:rPr lang="en-US" altLang="zh-CN" sz="2000" b="0" i="0" dirty="0" smtClean="0">
                        <a:latin typeface="Cambria Math" panose="02040503050406030204" pitchFamily="18" charset="0"/>
                      </a:rPr>
                      <m:t>const</m:t>
                    </m:r>
                    <m:r>
                      <a:rPr lang="en-US" altLang="zh-CN" sz="2000" b="0" i="0" dirty="0" smtClean="0">
                        <a:latin typeface="Cambria Math" panose="02040503050406030204" pitchFamily="18" charset="0"/>
                      </a:rPr>
                      <m:t>.</m:t>
                    </m:r>
                    <m:r>
                      <a:rPr lang="en-US" altLang="zh-CN" sz="2000" b="0" i="1" dirty="0" smtClean="0">
                        <a:latin typeface="Cambria Math" panose="02040503050406030204" pitchFamily="18" charset="0"/>
                      </a:rPr>
                      <m:t>=1/</m:t>
                    </m:r>
                    <m:sSub>
                      <m:sSubPr>
                        <m:ctrlPr>
                          <a:rPr lang="en-US" altLang="zh-CN" sz="2000" b="0" i="1" dirty="0" smtClean="0">
                            <a:latin typeface="Cambria Math" panose="02040503050406030204" pitchFamily="18" charset="0"/>
                          </a:rPr>
                        </m:ctrlPr>
                      </m:sSubPr>
                      <m:e>
                        <m:r>
                          <a:rPr lang="en-US" altLang="zh-CN" sz="2000" i="1" dirty="0">
                            <a:latin typeface="Cambria Math" panose="02040503050406030204" pitchFamily="18" charset="0"/>
                          </a:rPr>
                          <m:t>𝜉</m:t>
                        </m:r>
                      </m:e>
                      <m:sub>
                        <m:r>
                          <a:rPr lang="en-US" altLang="zh-CN" sz="2000" b="0" i="1" dirty="0" smtClean="0">
                            <a:latin typeface="Cambria Math" panose="02040503050406030204" pitchFamily="18" charset="0"/>
                          </a:rPr>
                          <m:t>𝑝</m:t>
                        </m:r>
                      </m:sub>
                    </m:sSub>
                  </m:oMath>
                </a14:m>
                <a:r>
                  <a:rPr lang="en-US" altLang="zh-CN" sz="2000" dirty="0"/>
                  <a:t>, and </a:t>
                </a:r>
                <a14:m>
                  <m:oMath xmlns:m="http://schemas.openxmlformats.org/officeDocument/2006/math">
                    <m:sSub>
                      <m:sSubPr>
                        <m:ctrlPr>
                          <a:rPr lang="en-US" altLang="zh-CN" sz="2000" i="1" smtClean="0">
                            <a:latin typeface="Cambria Math" panose="02040503050406030204" pitchFamily="18" charset="0"/>
                          </a:rPr>
                        </m:ctrlPr>
                      </m:sSubPr>
                      <m:e>
                        <m:r>
                          <m:rPr>
                            <m:sty m:val="p"/>
                          </m:rPr>
                          <a:rPr lang="el-GR" altLang="zh-CN" sz="2000" i="1">
                            <a:latin typeface="Cambria Math" panose="02040503050406030204" pitchFamily="18" charset="0"/>
                          </a:rPr>
                          <m:t>ζ</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r>
                      <m:rPr>
                        <m:sty m:val="p"/>
                      </m:rPr>
                      <a:rPr lang="el-GR" altLang="zh-CN" sz="2000" i="1">
                        <a:latin typeface="Cambria Math" panose="02040503050406030204" pitchFamily="18" charset="0"/>
                      </a:rPr>
                      <m:t>ζ</m:t>
                    </m:r>
                  </m:oMath>
                </a14:m>
                <a:r>
                  <a:rPr lang="en-US" altLang="zh-CN" sz="2000" dirty="0"/>
                  <a:t>(</a:t>
                </a:r>
                <a14:m>
                  <m:oMath xmlns:m="http://schemas.openxmlformats.org/officeDocument/2006/math">
                    <m:sSub>
                      <m:sSubPr>
                        <m:ctrlPr>
                          <a:rPr lang="en-US" altLang="zh-CN" sz="2000" i="1" dirty="0" smtClean="0">
                            <a:latin typeface="Cambria Math" panose="02040503050406030204" pitchFamily="18" charset="0"/>
                          </a:rPr>
                        </m:ctrlPr>
                      </m:sSubPr>
                      <m:e>
                        <m:r>
                          <a:rPr lang="en-US" altLang="zh-CN" sz="2000" b="0" i="1" dirty="0" smtClean="0">
                            <a:latin typeface="Cambria Math" panose="02040503050406030204" pitchFamily="18" charset="0"/>
                          </a:rPr>
                          <m:t>𝑇</m:t>
                        </m:r>
                      </m:e>
                      <m:sub>
                        <m:r>
                          <a:rPr lang="en-US" altLang="zh-CN" sz="2000" b="0" i="1" dirty="0" smtClean="0">
                            <a:latin typeface="Cambria Math" panose="02040503050406030204" pitchFamily="18" charset="0"/>
                          </a:rPr>
                          <m:t>h</m:t>
                        </m:r>
                      </m:sub>
                    </m:sSub>
                  </m:oMath>
                </a14:m>
                <a:r>
                  <a:rPr lang="en-US" altLang="zh-CN" sz="2000" dirty="0"/>
                  <a:t>). </a:t>
                </a:r>
              </a:p>
            </p:txBody>
          </p:sp>
        </mc:Choice>
        <mc:Fallback xmlns="">
          <p:sp>
            <p:nvSpPr>
              <p:cNvPr id="4" name="文本框 3">
                <a:extLst>
                  <a:ext uri="{FF2B5EF4-FFF2-40B4-BE49-F238E27FC236}">
                    <a16:creationId xmlns:a16="http://schemas.microsoft.com/office/drawing/2014/main" id="{ED097F9C-5CC7-4C75-977D-5506A12C0D92}"/>
                  </a:ext>
                </a:extLst>
              </p:cNvPr>
              <p:cNvSpPr txBox="1">
                <a:spLocks noRot="1" noChangeAspect="1" noMove="1" noResize="1" noEditPoints="1" noAdjustHandles="1" noChangeArrowheads="1" noChangeShapeType="1" noTextEdit="1"/>
              </p:cNvSpPr>
              <p:nvPr/>
            </p:nvSpPr>
            <p:spPr>
              <a:xfrm>
                <a:off x="323528" y="699542"/>
                <a:ext cx="8208912" cy="731547"/>
              </a:xfrm>
              <a:prstGeom prst="rect">
                <a:avLst/>
              </a:prstGeom>
              <a:blipFill>
                <a:blip r:embed="rId2"/>
                <a:stretch>
                  <a:fillRect l="-668" t="-4167" b="-14167"/>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46570A1B-4408-D1C7-6114-D5F57D9BE785}"/>
              </a:ext>
            </a:extLst>
          </p:cNvPr>
          <p:cNvPicPr>
            <a:picLocks noChangeAspect="1"/>
          </p:cNvPicPr>
          <p:nvPr/>
        </p:nvPicPr>
        <p:blipFill>
          <a:blip r:embed="rId3"/>
          <a:stretch>
            <a:fillRect/>
          </a:stretch>
        </p:blipFill>
        <p:spPr>
          <a:xfrm>
            <a:off x="539552" y="1491630"/>
            <a:ext cx="8277787" cy="2583513"/>
          </a:xfrm>
          <a:prstGeom prst="rect">
            <a:avLst/>
          </a:prstGeom>
        </p:spPr>
      </p:pic>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C851EA09-FC1A-22D5-A5A5-FD533E325E4F}"/>
                  </a:ext>
                </a:extLst>
              </p:cNvPr>
              <p:cNvSpPr txBox="1"/>
              <p:nvPr/>
            </p:nvSpPr>
            <p:spPr>
              <a:xfrm>
                <a:off x="72283" y="4135684"/>
                <a:ext cx="8999433" cy="968407"/>
              </a:xfrm>
              <a:prstGeom prst="rect">
                <a:avLst/>
              </a:prstGeom>
              <a:noFill/>
            </p:spPr>
            <p:txBody>
              <a:bodyPr wrap="square">
                <a:spAutoFit/>
              </a:bodyPr>
              <a:lstStyle/>
              <a:p>
                <a:r>
                  <a:rPr lang="en-US" altLang="zh-CN" sz="1800" dirty="0"/>
                  <a:t>The percolation temperatures differ by 100%. </a:t>
                </a:r>
              </a:p>
              <a:p>
                <a:r>
                  <a:rPr lang="en-US" altLang="zh-CN" sz="1800" dirty="0">
                    <a:solidFill>
                      <a:srgbClr val="000000"/>
                    </a:solidFill>
                    <a:effectLst/>
                    <a:latin typeface="CMR12"/>
                  </a:rPr>
                  <a:t>The GW power spectrum differ </a:t>
                </a:r>
                <a:r>
                  <a:rPr lang="en-US" altLang="zh-CN" sz="1800" dirty="0">
                    <a:solidFill>
                      <a:srgbClr val="000000"/>
                    </a:solidFill>
                    <a:latin typeface="CMR12"/>
                  </a:rPr>
                  <a:t>by four orders of magnitude</a:t>
                </a:r>
                <a:r>
                  <a:rPr lang="en-US" altLang="zh-CN" sz="1800" dirty="0"/>
                  <a:t>.</a:t>
                </a:r>
              </a:p>
              <a:p>
                <a:r>
                  <a:rPr lang="en-US" altLang="zh-CN" sz="1800" dirty="0"/>
                  <a:t>This change in </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𝑇</m:t>
                        </m:r>
                      </m:e>
                      <m:sub>
                        <m:r>
                          <a:rPr lang="en-US" altLang="zh-CN" sz="1800" b="0" i="1" smtClean="0">
                            <a:latin typeface="Cambria Math" panose="02040503050406030204" pitchFamily="18" charset="0"/>
                          </a:rPr>
                          <m:t>h</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𝑝</m:t>
                        </m:r>
                      </m:sub>
                    </m:sSub>
                  </m:oMath>
                </a14:m>
                <a:r>
                  <a:rPr lang="en-US" altLang="zh-CN" sz="1800" dirty="0"/>
                  <a:t> significantly affects other parameters, including </a:t>
                </a:r>
                <a14:m>
                  <m:oMath xmlns:m="http://schemas.openxmlformats.org/officeDocument/2006/math">
                    <m:sSub>
                      <m:sSubPr>
                        <m:ctrlPr>
                          <a:rPr lang="en-US" altLang="zh-CN" sz="1800" i="1" smtClean="0">
                            <a:latin typeface="Cambria Math" panose="02040503050406030204" pitchFamily="18" charset="0"/>
                          </a:rPr>
                        </m:ctrlPr>
                      </m:sSubPr>
                      <m:e>
                        <m:r>
                          <a:rPr lang="zh-CN" altLang="en-US" sz="1800" i="1" smtClean="0">
                            <a:latin typeface="Cambria Math" panose="02040503050406030204" pitchFamily="18" charset="0"/>
                          </a:rPr>
                          <m:t>𝛼</m:t>
                        </m:r>
                      </m:e>
                      <m:sub>
                        <m:r>
                          <a:rPr lang="en-US" altLang="zh-CN" sz="1800" b="0" i="1" smtClean="0">
                            <a:latin typeface="Cambria Math" panose="02040503050406030204" pitchFamily="18" charset="0"/>
                          </a:rPr>
                          <m:t>𝑡𝑜𝑡</m:t>
                        </m:r>
                      </m:sub>
                    </m:sSub>
                  </m:oMath>
                </a14:m>
                <a:r>
                  <a:rPr lang="en-US" altLang="zh-CN" sz="1800" dirty="0"/>
                  <a:t>, </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𝐻</m:t>
                        </m:r>
                      </m:e>
                      <m:sub>
                        <m:r>
                          <a:rPr lang="en-US" altLang="zh-CN" sz="1800" b="0" i="1" smtClean="0">
                            <a:latin typeface="Cambria Math" panose="02040503050406030204" pitchFamily="18" charset="0"/>
                          </a:rPr>
                          <m:t>∗</m:t>
                        </m:r>
                      </m:sub>
                    </m:sSub>
                  </m:oMath>
                </a14:m>
                <a:r>
                  <a:rPr lang="en-US" altLang="zh-CN" sz="1800" dirty="0"/>
                  <a:t> and </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𝑅</m:t>
                        </m:r>
                      </m:e>
                      <m:sub>
                        <m:r>
                          <a:rPr lang="en-US" altLang="zh-CN" sz="1800" b="0" i="1" smtClean="0">
                            <a:latin typeface="Cambria Math" panose="02040503050406030204" pitchFamily="18" charset="0"/>
                          </a:rPr>
                          <m:t>∗</m:t>
                        </m:r>
                      </m:sub>
                    </m:sSub>
                  </m:oMath>
                </a14:m>
                <a:r>
                  <a:rPr lang="en-US" altLang="zh-CN" sz="1800" dirty="0"/>
                  <a:t>.</a:t>
                </a:r>
                <a:endParaRPr lang="zh-CN" altLang="en-US" sz="1800" dirty="0"/>
              </a:p>
            </p:txBody>
          </p:sp>
        </mc:Choice>
        <mc:Fallback>
          <p:sp>
            <p:nvSpPr>
              <p:cNvPr id="7" name="文本框 6">
                <a:extLst>
                  <a:ext uri="{FF2B5EF4-FFF2-40B4-BE49-F238E27FC236}">
                    <a16:creationId xmlns:a16="http://schemas.microsoft.com/office/drawing/2014/main" id="{C851EA09-FC1A-22D5-A5A5-FD533E325E4F}"/>
                  </a:ext>
                </a:extLst>
              </p:cNvPr>
              <p:cNvSpPr txBox="1">
                <a:spLocks noRot="1" noChangeAspect="1" noMove="1" noResize="1" noEditPoints="1" noAdjustHandles="1" noChangeArrowheads="1" noChangeShapeType="1" noTextEdit="1"/>
              </p:cNvSpPr>
              <p:nvPr/>
            </p:nvSpPr>
            <p:spPr>
              <a:xfrm>
                <a:off x="72283" y="4135684"/>
                <a:ext cx="8999433" cy="968407"/>
              </a:xfrm>
              <a:prstGeom prst="rect">
                <a:avLst/>
              </a:prstGeom>
              <a:blipFill>
                <a:blip r:embed="rId4"/>
                <a:stretch>
                  <a:fillRect l="-610" t="-3145" b="-503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93563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1F95C27-F754-4657-731C-56253E8AF3CB}"/>
              </a:ext>
            </a:extLst>
          </p:cNvPr>
          <p:cNvSpPr txBox="1"/>
          <p:nvPr/>
        </p:nvSpPr>
        <p:spPr>
          <a:xfrm>
            <a:off x="899592" y="123478"/>
            <a:ext cx="4680520" cy="461665"/>
          </a:xfrm>
          <a:prstGeom prst="rect">
            <a:avLst/>
          </a:prstGeom>
          <a:noFill/>
        </p:spPr>
        <p:txBody>
          <a:bodyPr wrap="square">
            <a:spAutoFit/>
          </a:bodyPr>
          <a:lstStyle/>
          <a:p>
            <a:r>
              <a:rPr kumimoji="1" lang="en-US" altLang="zh-CN" sz="2400" dirty="0">
                <a:ln w="12700">
                  <a:noFill/>
                </a:ln>
                <a:ea typeface="OPPOSans H"/>
                <a:cs typeface="OPPOSans H"/>
              </a:rPr>
              <a:t>GW Spectrum &amp; Benchmark Models</a:t>
            </a:r>
          </a:p>
        </p:txBody>
      </p:sp>
      <p:pic>
        <p:nvPicPr>
          <p:cNvPr id="12" name="图片 11">
            <a:extLst>
              <a:ext uri="{FF2B5EF4-FFF2-40B4-BE49-F238E27FC236}">
                <a16:creationId xmlns:a16="http://schemas.microsoft.com/office/drawing/2014/main" id="{B5728DD6-BE51-CA1D-A798-3D2A9CEEA767}"/>
              </a:ext>
            </a:extLst>
          </p:cNvPr>
          <p:cNvPicPr>
            <a:picLocks noChangeAspect="1"/>
          </p:cNvPicPr>
          <p:nvPr/>
        </p:nvPicPr>
        <p:blipFill>
          <a:blip r:embed="rId2"/>
          <a:stretch>
            <a:fillRect/>
          </a:stretch>
        </p:blipFill>
        <p:spPr>
          <a:xfrm>
            <a:off x="825795" y="842739"/>
            <a:ext cx="7492409" cy="3529211"/>
          </a:xfrm>
          <a:prstGeom prst="rect">
            <a:avLst/>
          </a:prstGeom>
        </p:spPr>
      </p:pic>
      <p:sp>
        <p:nvSpPr>
          <p:cNvPr id="7" name="文本框 6">
            <a:extLst>
              <a:ext uri="{FF2B5EF4-FFF2-40B4-BE49-F238E27FC236}">
                <a16:creationId xmlns:a16="http://schemas.microsoft.com/office/drawing/2014/main" id="{9AAC6496-3569-A657-BA45-B2BC7D4D143A}"/>
              </a:ext>
            </a:extLst>
          </p:cNvPr>
          <p:cNvSpPr txBox="1"/>
          <p:nvPr/>
        </p:nvSpPr>
        <p:spPr>
          <a:xfrm>
            <a:off x="791579" y="4445699"/>
            <a:ext cx="7560840" cy="646331"/>
          </a:xfrm>
          <a:prstGeom prst="rect">
            <a:avLst/>
          </a:prstGeom>
          <a:noFill/>
        </p:spPr>
        <p:txBody>
          <a:bodyPr wrap="square">
            <a:spAutoFit/>
          </a:bodyPr>
          <a:lstStyle/>
          <a:p>
            <a:r>
              <a:rPr lang="en-US" altLang="zh-CN" sz="1800" i="1" dirty="0">
                <a:solidFill>
                  <a:srgbClr val="000000"/>
                </a:solidFill>
                <a:latin typeface="CMR12"/>
              </a:rPr>
              <a:t>The supercooled phase transitions also can produce detectable signals in the higher frequency regions above </a:t>
            </a:r>
            <a:r>
              <a:rPr lang="en-US" altLang="zh-CN" sz="1800" i="1" dirty="0" err="1">
                <a:solidFill>
                  <a:srgbClr val="000000"/>
                </a:solidFill>
                <a:latin typeface="CMR12"/>
              </a:rPr>
              <a:t>NanoGrav</a:t>
            </a:r>
            <a:r>
              <a:rPr lang="en-US" altLang="zh-CN" sz="1800" i="1" dirty="0">
                <a:solidFill>
                  <a:srgbClr val="000000"/>
                </a:solidFill>
                <a:latin typeface="CMR12"/>
              </a:rPr>
              <a:t>.</a:t>
            </a:r>
            <a:endParaRPr lang="zh-CN" altLang="en-US" sz="1800" i="1" dirty="0">
              <a:solidFill>
                <a:srgbClr val="000000"/>
              </a:solidFill>
              <a:latin typeface="CMR12"/>
            </a:endParaRPr>
          </a:p>
        </p:txBody>
      </p:sp>
    </p:spTree>
    <p:extLst>
      <p:ext uri="{BB962C8B-B14F-4D97-AF65-F5344CB8AC3E}">
        <p14:creationId xmlns:p14="http://schemas.microsoft.com/office/powerpoint/2010/main" val="4171377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1F95C27-F754-4657-731C-56253E8AF3CB}"/>
              </a:ext>
            </a:extLst>
          </p:cNvPr>
          <p:cNvSpPr txBox="1"/>
          <p:nvPr/>
        </p:nvSpPr>
        <p:spPr>
          <a:xfrm>
            <a:off x="899592" y="123478"/>
            <a:ext cx="5760640" cy="461665"/>
          </a:xfrm>
          <a:prstGeom prst="rect">
            <a:avLst/>
          </a:prstGeom>
          <a:noFill/>
        </p:spPr>
        <p:txBody>
          <a:bodyPr wrap="square">
            <a:spAutoFit/>
          </a:bodyPr>
          <a:lstStyle/>
          <a:p>
            <a:r>
              <a:rPr kumimoji="1" lang="en-US" altLang="zh-CN" sz="2400" dirty="0">
                <a:ln w="12700">
                  <a:noFill/>
                </a:ln>
                <a:ea typeface="OPPOSans H"/>
                <a:cs typeface="OPPOSans H"/>
              </a:rPr>
              <a:t>Contribution to the GW Signal</a:t>
            </a:r>
          </a:p>
        </p:txBody>
      </p:sp>
      <p:pic>
        <p:nvPicPr>
          <p:cNvPr id="6" name="图片 5">
            <a:extLst>
              <a:ext uri="{FF2B5EF4-FFF2-40B4-BE49-F238E27FC236}">
                <a16:creationId xmlns:a16="http://schemas.microsoft.com/office/drawing/2014/main" id="{3CF4A8B9-EBBD-7820-E3C1-AD8CEB9357B5}"/>
              </a:ext>
            </a:extLst>
          </p:cNvPr>
          <p:cNvPicPr>
            <a:picLocks noChangeAspect="1"/>
          </p:cNvPicPr>
          <p:nvPr/>
        </p:nvPicPr>
        <p:blipFill>
          <a:blip r:embed="rId2"/>
          <a:stretch>
            <a:fillRect/>
          </a:stretch>
        </p:blipFill>
        <p:spPr>
          <a:xfrm>
            <a:off x="2795044" y="688265"/>
            <a:ext cx="3553911" cy="3439269"/>
          </a:xfrm>
          <a:prstGeom prst="rect">
            <a:avLst/>
          </a:prstGeom>
        </p:spPr>
      </p:pic>
      <p:sp>
        <p:nvSpPr>
          <p:cNvPr id="7" name="文本框 6">
            <a:extLst>
              <a:ext uri="{FF2B5EF4-FFF2-40B4-BE49-F238E27FC236}">
                <a16:creationId xmlns:a16="http://schemas.microsoft.com/office/drawing/2014/main" id="{25B18502-80F6-95D0-6960-254E82F35B99}"/>
              </a:ext>
            </a:extLst>
          </p:cNvPr>
          <p:cNvSpPr txBox="1"/>
          <p:nvPr/>
        </p:nvSpPr>
        <p:spPr>
          <a:xfrm>
            <a:off x="1223627" y="4182190"/>
            <a:ext cx="6696744" cy="830997"/>
          </a:xfrm>
          <a:prstGeom prst="rect">
            <a:avLst/>
          </a:prstGeom>
          <a:noFill/>
        </p:spPr>
        <p:txBody>
          <a:bodyPr wrap="square">
            <a:spAutoFit/>
          </a:bodyPr>
          <a:lstStyle/>
          <a:p>
            <a:pPr algn="ctr"/>
            <a:r>
              <a:rPr lang="en-US" altLang="zh-CN" sz="2000" dirty="0"/>
              <a:t>3 primary contributions:</a:t>
            </a:r>
          </a:p>
          <a:p>
            <a:pPr algn="ctr"/>
            <a:r>
              <a:rPr lang="en-US" altLang="zh-CN" sz="2800" b="1" dirty="0">
                <a:solidFill>
                  <a:srgbClr val="C00000"/>
                </a:solidFill>
                <a:effectLst/>
                <a:latin typeface="CMR12"/>
              </a:rPr>
              <a:t>bubble collisions </a:t>
            </a:r>
            <a:r>
              <a:rPr lang="en-US" altLang="zh-CN" sz="2000" dirty="0"/>
              <a:t>+</a:t>
            </a:r>
            <a:r>
              <a:rPr lang="en-US" altLang="zh-CN" sz="2400" b="1" dirty="0">
                <a:solidFill>
                  <a:srgbClr val="C00000"/>
                </a:solidFill>
                <a:effectLst/>
                <a:latin typeface="CMR12"/>
              </a:rPr>
              <a:t> </a:t>
            </a:r>
            <a:r>
              <a:rPr lang="en-US" altLang="zh-CN" sz="1800" dirty="0">
                <a:solidFill>
                  <a:srgbClr val="6600FF"/>
                </a:solidFill>
                <a:effectLst/>
                <a:latin typeface="CMR12"/>
              </a:rPr>
              <a:t>sound waves </a:t>
            </a:r>
            <a:r>
              <a:rPr lang="en-US" altLang="zh-CN" sz="2000" dirty="0"/>
              <a:t>+</a:t>
            </a:r>
            <a:r>
              <a:rPr lang="en-US" altLang="zh-CN" sz="1800" dirty="0">
                <a:solidFill>
                  <a:srgbClr val="6600FF"/>
                </a:solidFill>
                <a:effectLst/>
                <a:latin typeface="CMR12"/>
              </a:rPr>
              <a:t> </a:t>
            </a:r>
            <a:r>
              <a:rPr lang="en-US" altLang="zh-CN" sz="1800" dirty="0">
                <a:solidFill>
                  <a:srgbClr val="00B050"/>
                </a:solidFill>
                <a:effectLst/>
                <a:latin typeface="CMR12"/>
              </a:rPr>
              <a:t>turbulence</a:t>
            </a:r>
            <a:endParaRPr lang="en-US" altLang="zh-CN" sz="2000" dirty="0">
              <a:solidFill>
                <a:srgbClr val="00B050"/>
              </a:solidFill>
            </a:endParaRPr>
          </a:p>
        </p:txBody>
      </p:sp>
    </p:spTree>
    <p:extLst>
      <p:ext uri="{BB962C8B-B14F-4D97-AF65-F5344CB8AC3E}">
        <p14:creationId xmlns:p14="http://schemas.microsoft.com/office/powerpoint/2010/main" val="351907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18D09ED-39BA-4084-0681-E25D0E51374D}"/>
              </a:ext>
            </a:extLst>
          </p:cNvPr>
          <p:cNvSpPr/>
          <p:nvPr/>
        </p:nvSpPr>
        <p:spPr>
          <a:xfrm>
            <a:off x="0" y="339502"/>
            <a:ext cx="9144000" cy="438582"/>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dirty="0">
              <a:solidFill>
                <a:srgbClr val="F8F8F8"/>
              </a:solidFill>
              <a:latin typeface="浪漫雅圆" charset="-122"/>
              <a:ea typeface="Adobe 宋体 Std L" panose="02020300000000000000" pitchFamily="18" charset="-122"/>
              <a:sym typeface="浪漫雅圆" charset="-122"/>
            </a:endParaRPr>
          </a:p>
        </p:txBody>
      </p:sp>
      <p:sp>
        <p:nvSpPr>
          <p:cNvPr id="3" name="TextBox 15">
            <a:extLst>
              <a:ext uri="{FF2B5EF4-FFF2-40B4-BE49-F238E27FC236}">
                <a16:creationId xmlns:a16="http://schemas.microsoft.com/office/drawing/2014/main" id="{275015C9-949A-CB7D-F111-7B64D03F313A}"/>
              </a:ext>
            </a:extLst>
          </p:cNvPr>
          <p:cNvSpPr>
            <a:spLocks noChangeArrowheads="1"/>
          </p:cNvSpPr>
          <p:nvPr/>
        </p:nvSpPr>
        <p:spPr bwMode="auto">
          <a:xfrm>
            <a:off x="0" y="308724"/>
            <a:ext cx="1763688"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altLang="zh-CN" sz="2800" dirty="0">
                <a:solidFill>
                  <a:schemeClr val="bg1"/>
                </a:solidFill>
                <a:ea typeface="Calibri" panose="020F0502020204030204" pitchFamily="34" charset="0"/>
                <a:cs typeface="Calibri" panose="020F0502020204030204" pitchFamily="34" charset="0"/>
                <a:sym typeface="浪漫雅圆" charset="-122"/>
              </a:rPr>
              <a:t>Outline</a:t>
            </a:r>
          </a:p>
        </p:txBody>
      </p:sp>
      <p:sp>
        <p:nvSpPr>
          <p:cNvPr id="5" name="文本框 4">
            <a:extLst>
              <a:ext uri="{FF2B5EF4-FFF2-40B4-BE49-F238E27FC236}">
                <a16:creationId xmlns:a16="http://schemas.microsoft.com/office/drawing/2014/main" id="{F8982885-5D76-A8C7-B545-71C5311A48A0}"/>
              </a:ext>
            </a:extLst>
          </p:cNvPr>
          <p:cNvSpPr txBox="1"/>
          <p:nvPr/>
        </p:nvSpPr>
        <p:spPr>
          <a:xfrm>
            <a:off x="251520" y="1059582"/>
            <a:ext cx="8208912" cy="3416320"/>
          </a:xfrm>
          <a:prstGeom prst="rect">
            <a:avLst/>
          </a:prstGeom>
          <a:noFill/>
        </p:spPr>
        <p:txBody>
          <a:bodyPr wrap="square">
            <a:spAutoFit/>
          </a:bodyPr>
          <a:lstStyle/>
          <a:p>
            <a:pPr marL="342900" indent="-342900">
              <a:buAutoNum type="arabicPeriod"/>
            </a:pPr>
            <a:r>
              <a:rPr kumimoji="1" lang="en-US" altLang="zh-CN" sz="2400" dirty="0">
                <a:ln w="12700">
                  <a:noFill/>
                </a:ln>
                <a:solidFill>
                  <a:schemeClr val="tx1"/>
                </a:solidFill>
                <a:ea typeface="OPPOSans H"/>
                <a:cs typeface="OPPOSans H"/>
              </a:rPr>
              <a:t>Background &amp; Motivation</a:t>
            </a:r>
          </a:p>
          <a:p>
            <a:pPr marL="342900" indent="-342900">
              <a:buAutoNum type="arabicPeriod"/>
            </a:pPr>
            <a:endParaRPr kumimoji="1" lang="en-US" altLang="zh-CN" sz="2400" dirty="0">
              <a:ln w="12700">
                <a:noFill/>
              </a:ln>
              <a:solidFill>
                <a:schemeClr val="tx1"/>
              </a:solidFill>
              <a:ea typeface="OPPOSans H"/>
              <a:cs typeface="OPPOSans H"/>
            </a:endParaRPr>
          </a:p>
          <a:p>
            <a:pPr marL="342900" indent="-342900">
              <a:buAutoNum type="arabicPeriod"/>
            </a:pPr>
            <a:r>
              <a:rPr kumimoji="1" lang="en-US" altLang="zh-CN" sz="2400" dirty="0">
                <a:ln w="12700">
                  <a:noFill/>
                </a:ln>
                <a:solidFill>
                  <a:schemeClr val="tx1"/>
                </a:solidFill>
                <a:ea typeface="OPPOSans H"/>
              </a:rPr>
              <a:t>Model &amp; Supercooled Hidden Sector Phase Transition</a:t>
            </a:r>
          </a:p>
          <a:p>
            <a:pPr marL="342900" indent="-342900">
              <a:buAutoNum type="arabicPeriod"/>
            </a:pPr>
            <a:endParaRPr kumimoji="1" lang="en-US" altLang="zh-CN" sz="2400" dirty="0">
              <a:ln w="12700">
                <a:noFill/>
              </a:ln>
              <a:ea typeface="OPPOSans H"/>
            </a:endParaRPr>
          </a:p>
          <a:p>
            <a:pPr marL="342900" indent="-342900">
              <a:buAutoNum type="arabicPeriod"/>
            </a:pPr>
            <a:r>
              <a:rPr lang="en-US" altLang="zh-CN" sz="2400" dirty="0">
                <a:solidFill>
                  <a:schemeClr val="tx1"/>
                </a:solidFill>
              </a:rPr>
              <a:t>Thermal History of the Hidden and Visible Sectors</a:t>
            </a:r>
          </a:p>
          <a:p>
            <a:pPr marL="342900" indent="-342900">
              <a:buAutoNum type="arabicPeriod"/>
            </a:pPr>
            <a:endParaRPr lang="en-US" altLang="zh-CN" sz="2400" dirty="0"/>
          </a:p>
          <a:p>
            <a:pPr marL="342900" indent="-342900">
              <a:buAutoNum type="arabicPeriod"/>
            </a:pPr>
            <a:r>
              <a:rPr lang="en-US" altLang="zh-CN" sz="2400" dirty="0">
                <a:solidFill>
                  <a:schemeClr val="tx1"/>
                </a:solidFill>
              </a:rPr>
              <a:t>Gravitational Wave Spectrum &amp; Benchmark Models</a:t>
            </a:r>
          </a:p>
          <a:p>
            <a:pPr marL="342900" indent="-342900">
              <a:buAutoNum type="arabicPeriod"/>
            </a:pPr>
            <a:endParaRPr lang="en-US" altLang="zh-CN" sz="2400" dirty="0"/>
          </a:p>
          <a:p>
            <a:pPr marL="342900" indent="-342900">
              <a:buAutoNum type="arabicPeriod"/>
            </a:pPr>
            <a:r>
              <a:rPr lang="en-US" altLang="zh-CN" sz="2400" dirty="0">
                <a:solidFill>
                  <a:schemeClr val="tx1"/>
                </a:solidFill>
              </a:rPr>
              <a:t>Conclusion &amp; Outlook</a:t>
            </a:r>
            <a:endParaRPr lang="zh-CN" altLang="en-US" sz="2400" dirty="0">
              <a:solidFill>
                <a:schemeClr val="tx1"/>
              </a:solidFill>
            </a:endParaRPr>
          </a:p>
        </p:txBody>
      </p:sp>
    </p:spTree>
    <p:extLst>
      <p:ext uri="{BB962C8B-B14F-4D97-AF65-F5344CB8AC3E}">
        <p14:creationId xmlns:p14="http://schemas.microsoft.com/office/powerpoint/2010/main" val="220575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18D09ED-39BA-4084-0681-E25D0E51374D}"/>
              </a:ext>
            </a:extLst>
          </p:cNvPr>
          <p:cNvSpPr/>
          <p:nvPr/>
        </p:nvSpPr>
        <p:spPr>
          <a:xfrm>
            <a:off x="0" y="339502"/>
            <a:ext cx="9144000" cy="438582"/>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dirty="0">
              <a:solidFill>
                <a:srgbClr val="F8F8F8"/>
              </a:solidFill>
              <a:latin typeface="浪漫雅圆" charset="-122"/>
              <a:ea typeface="Adobe 宋体 Std L" panose="02020300000000000000" pitchFamily="18" charset="-122"/>
              <a:sym typeface="浪漫雅圆" charset="-122"/>
            </a:endParaRPr>
          </a:p>
        </p:txBody>
      </p:sp>
      <p:sp>
        <p:nvSpPr>
          <p:cNvPr id="3" name="TextBox 15">
            <a:extLst>
              <a:ext uri="{FF2B5EF4-FFF2-40B4-BE49-F238E27FC236}">
                <a16:creationId xmlns:a16="http://schemas.microsoft.com/office/drawing/2014/main" id="{275015C9-949A-CB7D-F111-7B64D03F313A}"/>
              </a:ext>
            </a:extLst>
          </p:cNvPr>
          <p:cNvSpPr>
            <a:spLocks noChangeArrowheads="1"/>
          </p:cNvSpPr>
          <p:nvPr/>
        </p:nvSpPr>
        <p:spPr bwMode="auto">
          <a:xfrm>
            <a:off x="0" y="308724"/>
            <a:ext cx="197971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altLang="zh-CN" sz="2800" dirty="0">
                <a:solidFill>
                  <a:schemeClr val="bg1"/>
                </a:solidFill>
                <a:ea typeface="Calibri" panose="020F0502020204030204" pitchFamily="34" charset="0"/>
                <a:cs typeface="Calibri" panose="020F0502020204030204" pitchFamily="34" charset="0"/>
                <a:sym typeface="浪漫雅圆" charset="-122"/>
              </a:rPr>
              <a:t>Summary</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8982885-5D76-A8C7-B545-71C5311A48A0}"/>
                  </a:ext>
                </a:extLst>
              </p:cNvPr>
              <p:cNvSpPr txBox="1"/>
              <p:nvPr/>
            </p:nvSpPr>
            <p:spPr>
              <a:xfrm>
                <a:off x="251520" y="936105"/>
                <a:ext cx="8352928" cy="3502497"/>
              </a:xfrm>
              <a:prstGeom prst="rect">
                <a:avLst/>
              </a:prstGeom>
              <a:noFill/>
            </p:spPr>
            <p:txBody>
              <a:bodyPr wrap="square">
                <a:spAutoFit/>
              </a:bodyPr>
              <a:lstStyle/>
              <a:p>
                <a:pPr marL="342900" indent="-342900">
                  <a:buFont typeface="Wingdings" panose="05000000000000000000" pitchFamily="2" charset="2"/>
                  <a:buChar char="Ø"/>
                </a:pPr>
                <a:r>
                  <a:rPr kumimoji="1" lang="en-US" altLang="zh-CN" sz="2000" dirty="0">
                    <a:ln w="12700">
                      <a:noFill/>
                    </a:ln>
                    <a:solidFill>
                      <a:schemeClr val="tx1"/>
                    </a:solidFill>
                    <a:ea typeface="OPPOSans H"/>
                    <a:cs typeface="OPPOSans H"/>
                  </a:rPr>
                  <a:t>The mean bubble separation (</a:t>
                </a:r>
                <a14:m>
                  <m:oMath xmlns:m="http://schemas.openxmlformats.org/officeDocument/2006/math">
                    <m:sSub>
                      <m:sSubPr>
                        <m:ctrlPr>
                          <a:rPr kumimoji="1" lang="en-US" altLang="zh-CN" sz="2000" i="1" smtClean="0">
                            <a:ln w="12700">
                              <a:noFill/>
                            </a:ln>
                            <a:solidFill>
                              <a:schemeClr val="tx1"/>
                            </a:solidFill>
                            <a:latin typeface="Cambria Math" panose="02040503050406030204" pitchFamily="18" charset="0"/>
                            <a:ea typeface="OPPOSans H"/>
                          </a:rPr>
                        </m:ctrlPr>
                      </m:sSubPr>
                      <m:e>
                        <m:r>
                          <a:rPr kumimoji="1" lang="en-US" altLang="zh-CN" sz="2000" b="0" i="1" smtClean="0">
                            <a:ln w="12700">
                              <a:noFill/>
                            </a:ln>
                            <a:solidFill>
                              <a:schemeClr val="tx1"/>
                            </a:solidFill>
                            <a:latin typeface="Cambria Math" panose="02040503050406030204" pitchFamily="18" charset="0"/>
                            <a:ea typeface="OPPOSans H"/>
                          </a:rPr>
                          <m:t>𝑅</m:t>
                        </m:r>
                      </m:e>
                      <m:sub>
                        <m:r>
                          <a:rPr kumimoji="1" lang="en-US" altLang="zh-CN" sz="2000" b="0" i="1" smtClean="0">
                            <a:ln w="12700">
                              <a:noFill/>
                            </a:ln>
                            <a:solidFill>
                              <a:schemeClr val="tx1"/>
                            </a:solidFill>
                            <a:latin typeface="Cambria Math" panose="02040503050406030204" pitchFamily="18" charset="0"/>
                            <a:ea typeface="OPPOSans H"/>
                          </a:rPr>
                          <m:t>∗</m:t>
                        </m:r>
                      </m:sub>
                    </m:sSub>
                  </m:oMath>
                </a14:m>
                <a:r>
                  <a:rPr kumimoji="1" lang="en-US" altLang="zh-CN" sz="2000" dirty="0">
                    <a:ln w="12700">
                      <a:noFill/>
                    </a:ln>
                    <a:solidFill>
                      <a:schemeClr val="tx1"/>
                    </a:solidFill>
                    <a:ea typeface="OPPOSans H"/>
                    <a:cs typeface="OPPOSans H"/>
                  </a:rPr>
                  <a:t>) provides a more accurate description of strong supercooled </a:t>
                </a:r>
                <a:r>
                  <a:rPr kumimoji="1" lang="en-US" altLang="zh-CN" sz="2000" dirty="0">
                    <a:ln w="12700">
                      <a:noFill/>
                    </a:ln>
                    <a:ea typeface="OPPOSans H"/>
                    <a:cs typeface="OPPOSans H"/>
                  </a:rPr>
                  <a:t>phase transitions than the inverse timescale </a:t>
                </a:r>
                <a14:m>
                  <m:oMath xmlns:m="http://schemas.openxmlformats.org/officeDocument/2006/math">
                    <m:sSub>
                      <m:sSubPr>
                        <m:ctrlPr>
                          <a:rPr kumimoji="1" lang="en-US" altLang="zh-CN" sz="2000" i="1" smtClean="0">
                            <a:ln w="12700">
                              <a:noFill/>
                            </a:ln>
                            <a:latin typeface="Cambria Math" panose="02040503050406030204" pitchFamily="18" charset="0"/>
                            <a:ea typeface="OPPOSans H"/>
                          </a:rPr>
                        </m:ctrlPr>
                      </m:sSubPr>
                      <m:e>
                        <m:r>
                          <a:rPr kumimoji="1" lang="zh-CN" altLang="en-US" sz="2000" i="1" smtClean="0">
                            <a:ln w="12700">
                              <a:noFill/>
                            </a:ln>
                            <a:latin typeface="Cambria Math" panose="02040503050406030204" pitchFamily="18" charset="0"/>
                            <a:ea typeface="OPPOSans H"/>
                          </a:rPr>
                          <m:t>𝛽</m:t>
                        </m:r>
                      </m:e>
                      <m:sub>
                        <m:r>
                          <a:rPr kumimoji="1" lang="en-US" altLang="zh-CN" sz="2000" b="0" i="1" smtClean="0">
                            <a:ln w="12700">
                              <a:noFill/>
                            </a:ln>
                            <a:latin typeface="Cambria Math" panose="02040503050406030204" pitchFamily="18" charset="0"/>
                            <a:ea typeface="OPPOSans H"/>
                          </a:rPr>
                          <m:t>∗</m:t>
                        </m:r>
                      </m:sub>
                    </m:sSub>
                  </m:oMath>
                </a14:m>
                <a:r>
                  <a:rPr kumimoji="1" lang="en-US" altLang="zh-CN" sz="2000" dirty="0">
                    <a:ln w="12700">
                      <a:noFill/>
                    </a:ln>
                    <a:ea typeface="OPPOSans H"/>
                    <a:cs typeface="OPPOSans H"/>
                  </a:rPr>
                  <a:t>. The latter leads to an underestimation of the final GW power spectrum.</a:t>
                </a:r>
                <a:endParaRPr kumimoji="1" lang="en-US" altLang="zh-CN" sz="2000" dirty="0">
                  <a:ln w="12700">
                    <a:noFill/>
                  </a:ln>
                  <a:solidFill>
                    <a:schemeClr val="tx1"/>
                  </a:solidFill>
                  <a:ea typeface="OPPOSans H"/>
                  <a:cs typeface="OPPOSans H"/>
                </a:endParaRPr>
              </a:p>
              <a:p>
                <a:endParaRPr kumimoji="1" lang="en-US" altLang="zh-CN" sz="2000" dirty="0">
                  <a:ln w="12700">
                    <a:noFill/>
                  </a:ln>
                  <a:solidFill>
                    <a:schemeClr val="tx1"/>
                  </a:solidFill>
                  <a:ea typeface="OPPOSans H"/>
                  <a:cs typeface="OPPOSans H"/>
                </a:endParaRPr>
              </a:p>
              <a:p>
                <a:pPr marL="342900" indent="-342900">
                  <a:buFont typeface="Wingdings" panose="05000000000000000000" pitchFamily="2" charset="2"/>
                  <a:buChar char="Ø"/>
                </a:pPr>
                <a:r>
                  <a:rPr kumimoji="1" lang="en-US" altLang="zh-CN" sz="2000" dirty="0">
                    <a:ln w="12700">
                      <a:noFill/>
                    </a:ln>
                    <a:solidFill>
                      <a:schemeClr val="tx1"/>
                    </a:solidFill>
                    <a:ea typeface="OPPOSans H"/>
                    <a:cs typeface="OPPOSans H"/>
                  </a:rPr>
                  <a:t>The temperature evolution of the hidden and visible sectors significantly impacts the GW spectrum. Accurate modeling of this evolution is essential for interpreting PTA data and understanding the early universe's thermal history.</a:t>
                </a:r>
              </a:p>
              <a:p>
                <a:pPr marL="342900" indent="-342900">
                  <a:buFont typeface="Wingdings" panose="05000000000000000000" pitchFamily="2" charset="2"/>
                  <a:buChar char="Ø"/>
                </a:pPr>
                <a:endParaRPr kumimoji="1" lang="en-US" altLang="zh-CN" sz="2000" dirty="0">
                  <a:ln w="12700">
                    <a:noFill/>
                  </a:ln>
                  <a:solidFill>
                    <a:schemeClr val="tx1"/>
                  </a:solidFill>
                  <a:ea typeface="OPPOSans H"/>
                  <a:cs typeface="OPPOSans H"/>
                </a:endParaRPr>
              </a:p>
              <a:p>
                <a:pPr marL="342900" indent="-342900">
                  <a:buFont typeface="Wingdings" panose="05000000000000000000" pitchFamily="2" charset="2"/>
                  <a:buChar char="Ø"/>
                </a:pPr>
                <a:r>
                  <a:rPr kumimoji="1" lang="en-US" altLang="zh-CN" sz="2000" dirty="0">
                    <a:ln w="12700">
                      <a:noFill/>
                    </a:ln>
                    <a:solidFill>
                      <a:schemeClr val="tx1"/>
                    </a:solidFill>
                    <a:ea typeface="OPPOSans H"/>
                    <a:cs typeface="OPPOSans H"/>
                  </a:rPr>
                  <a:t>They find a solution simultaneously satisfying both </a:t>
                </a:r>
                <a14:m>
                  <m:oMath xmlns:m="http://schemas.openxmlformats.org/officeDocument/2006/math">
                    <m:r>
                      <a:rPr kumimoji="1" lang="en-US" altLang="zh-CN" sz="2000" i="1" smtClean="0">
                        <a:ln w="12700">
                          <a:noFill/>
                        </a:ln>
                        <a:solidFill>
                          <a:schemeClr val="tx1"/>
                        </a:solidFill>
                        <a:latin typeface="Cambria Math" panose="02040503050406030204" pitchFamily="18" charset="0"/>
                        <a:ea typeface="Cambria Math" panose="02040503050406030204" pitchFamily="18" charset="0"/>
                        <a:cs typeface="OPPOSans H"/>
                      </a:rPr>
                      <m:t>∆</m:t>
                    </m:r>
                    <m:sSub>
                      <m:sSubPr>
                        <m:ctrlPr>
                          <a:rPr kumimoji="1" lang="en-US" altLang="zh-CN" sz="2000" i="1" smtClean="0">
                            <a:ln w="12700">
                              <a:noFill/>
                            </a:ln>
                            <a:solidFill>
                              <a:schemeClr val="tx1"/>
                            </a:solidFill>
                            <a:latin typeface="Cambria Math" panose="02040503050406030204" pitchFamily="18" charset="0"/>
                            <a:ea typeface="Cambria Math" panose="02040503050406030204" pitchFamily="18" charset="0"/>
                          </a:rPr>
                        </m:ctrlPr>
                      </m:sSubPr>
                      <m:e>
                        <m:r>
                          <a:rPr kumimoji="1" lang="en-US" altLang="zh-CN" sz="2000" b="0" i="1" smtClean="0">
                            <a:ln w="12700">
                              <a:noFill/>
                            </a:ln>
                            <a:solidFill>
                              <a:schemeClr val="tx1"/>
                            </a:solidFill>
                            <a:latin typeface="Cambria Math" panose="02040503050406030204" pitchFamily="18" charset="0"/>
                            <a:ea typeface="Cambria Math" panose="02040503050406030204" pitchFamily="18" charset="0"/>
                          </a:rPr>
                          <m:t>𝑁</m:t>
                        </m:r>
                      </m:e>
                      <m:sub>
                        <m:r>
                          <a:rPr kumimoji="1" lang="en-US" altLang="zh-CN" sz="2000" b="0" i="1" smtClean="0">
                            <a:ln w="12700">
                              <a:noFill/>
                            </a:ln>
                            <a:solidFill>
                              <a:schemeClr val="tx1"/>
                            </a:solidFill>
                            <a:latin typeface="Cambria Math" panose="02040503050406030204" pitchFamily="18" charset="0"/>
                            <a:ea typeface="Cambria Math" panose="02040503050406030204" pitchFamily="18" charset="0"/>
                          </a:rPr>
                          <m:t>𝑒𝑓𝑓</m:t>
                        </m:r>
                      </m:sub>
                    </m:sSub>
                  </m:oMath>
                </a14:m>
                <a:r>
                  <a:rPr kumimoji="1" lang="en-US" altLang="zh-CN" sz="2000" dirty="0">
                    <a:ln w="12700">
                      <a:noFill/>
                    </a:ln>
                    <a:solidFill>
                      <a:schemeClr val="tx1"/>
                    </a:solidFill>
                    <a:ea typeface="OPPOSans H"/>
                    <a:cs typeface="OPPOSans H"/>
                  </a:rPr>
                  <a:t> while generating a sufficiently large </a:t>
                </a:r>
                <a14:m>
                  <m:oMath xmlns:m="http://schemas.openxmlformats.org/officeDocument/2006/math">
                    <m:sSub>
                      <m:sSubPr>
                        <m:ctrlPr>
                          <a:rPr kumimoji="1" lang="en-US" altLang="zh-CN" sz="2000" i="1" smtClean="0">
                            <a:ln w="12700">
                              <a:noFill/>
                            </a:ln>
                            <a:solidFill>
                              <a:schemeClr val="tx1"/>
                            </a:solidFill>
                            <a:latin typeface="Cambria Math" panose="02040503050406030204" pitchFamily="18" charset="0"/>
                          </a:rPr>
                        </m:ctrlPr>
                      </m:sSubPr>
                      <m:e>
                        <m:r>
                          <a:rPr kumimoji="1" lang="zh-CN" altLang="en-US" sz="2000" i="1" smtClean="0">
                            <a:ln w="12700">
                              <a:noFill/>
                            </a:ln>
                            <a:solidFill>
                              <a:schemeClr val="tx1"/>
                            </a:solidFill>
                            <a:latin typeface="Cambria Math" panose="02040503050406030204" pitchFamily="18" charset="0"/>
                          </a:rPr>
                          <m:t>𝛼</m:t>
                        </m:r>
                      </m:e>
                      <m:sub>
                        <m:r>
                          <a:rPr kumimoji="1" lang="en-US" altLang="zh-CN" sz="2000" b="0" i="1" smtClean="0">
                            <a:ln w="12700">
                              <a:noFill/>
                            </a:ln>
                            <a:solidFill>
                              <a:schemeClr val="tx1"/>
                            </a:solidFill>
                            <a:latin typeface="Cambria Math" panose="02040503050406030204" pitchFamily="18" charset="0"/>
                          </a:rPr>
                          <m:t>𝑡𝑜𝑡</m:t>
                        </m:r>
                      </m:sub>
                    </m:sSub>
                  </m:oMath>
                </a14:m>
                <a:r>
                  <a:rPr kumimoji="1" lang="en-US" altLang="zh-CN" sz="2000" dirty="0">
                    <a:ln w="12700">
                      <a:noFill/>
                    </a:ln>
                    <a:solidFill>
                      <a:schemeClr val="tx1"/>
                    </a:solidFill>
                    <a:ea typeface="OPPOSans H"/>
                    <a:cs typeface="OPPOSans H"/>
                  </a:rPr>
                  <a:t> to explain PTA signal.</a:t>
                </a:r>
              </a:p>
            </p:txBody>
          </p:sp>
        </mc:Choice>
        <mc:Fallback xmlns="">
          <p:sp>
            <p:nvSpPr>
              <p:cNvPr id="5" name="文本框 4">
                <a:extLst>
                  <a:ext uri="{FF2B5EF4-FFF2-40B4-BE49-F238E27FC236}">
                    <a16:creationId xmlns:a16="http://schemas.microsoft.com/office/drawing/2014/main" id="{F8982885-5D76-A8C7-B545-71C5311A48A0}"/>
                  </a:ext>
                </a:extLst>
              </p:cNvPr>
              <p:cNvSpPr txBox="1">
                <a:spLocks noRot="1" noChangeAspect="1" noMove="1" noResize="1" noEditPoints="1" noAdjustHandles="1" noChangeArrowheads="1" noChangeShapeType="1" noTextEdit="1"/>
              </p:cNvSpPr>
              <p:nvPr/>
            </p:nvSpPr>
            <p:spPr>
              <a:xfrm>
                <a:off x="251520" y="936105"/>
                <a:ext cx="8352928" cy="3502497"/>
              </a:xfrm>
              <a:prstGeom prst="rect">
                <a:avLst/>
              </a:prstGeom>
              <a:blipFill>
                <a:blip r:embed="rId2"/>
                <a:stretch>
                  <a:fillRect l="-657" t="-1045" b="-226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7712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1F95C27-F754-4657-731C-56253E8AF3CB}"/>
              </a:ext>
            </a:extLst>
          </p:cNvPr>
          <p:cNvSpPr txBox="1"/>
          <p:nvPr/>
        </p:nvSpPr>
        <p:spPr>
          <a:xfrm>
            <a:off x="899592" y="123478"/>
            <a:ext cx="3384376" cy="461665"/>
          </a:xfrm>
          <a:prstGeom prst="rect">
            <a:avLst/>
          </a:prstGeom>
          <a:noFill/>
        </p:spPr>
        <p:txBody>
          <a:bodyPr wrap="square">
            <a:spAutoFit/>
          </a:bodyPr>
          <a:lstStyle/>
          <a:p>
            <a:r>
              <a:rPr kumimoji="1" lang="en-US" altLang="zh-CN" sz="2400" dirty="0">
                <a:ln w="12700">
                  <a:noFill/>
                </a:ln>
                <a:solidFill>
                  <a:schemeClr val="tx1"/>
                </a:solidFill>
                <a:ea typeface="OPPOSans H"/>
                <a:cs typeface="OPPOSans H"/>
              </a:rPr>
              <a:t>Background &amp; Motivation</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2EECB8F3-F165-4941-CA90-DCB1785AD43B}"/>
                  </a:ext>
                </a:extLst>
              </p:cNvPr>
              <p:cNvSpPr txBox="1"/>
              <p:nvPr/>
            </p:nvSpPr>
            <p:spPr>
              <a:xfrm>
                <a:off x="467544" y="1275606"/>
                <a:ext cx="8424936" cy="1938992"/>
              </a:xfrm>
              <a:prstGeom prst="rect">
                <a:avLst/>
              </a:prstGeom>
              <a:noFill/>
            </p:spPr>
            <p:txBody>
              <a:bodyPr wrap="square">
                <a:spAutoFit/>
              </a:bodyPr>
              <a:lstStyle/>
              <a:p>
                <a:pPr marL="285750" indent="-285750">
                  <a:buFont typeface="Wingdings" panose="05000000000000000000" pitchFamily="2" charset="2"/>
                  <a:buChar char="Ø"/>
                </a:pPr>
                <a:r>
                  <a:rPr lang="en-US" altLang="zh-CN" sz="2000" dirty="0"/>
                  <a:t>Pulsar timing arrays (PTAs) such as PPTA, EPTA, and </a:t>
                </a:r>
                <a:r>
                  <a:rPr lang="en-US" altLang="zh-CN" sz="2000" dirty="0" err="1"/>
                  <a:t>NANOGrav</a:t>
                </a:r>
                <a:r>
                  <a:rPr lang="en-US" altLang="zh-CN" sz="2000" dirty="0"/>
                  <a:t> have detected a gravitational wave background in the nano-Hertz frequency range.</a:t>
                </a:r>
              </a:p>
              <a:p>
                <a:pPr marL="285750" indent="-285750">
                  <a:buFont typeface="Wingdings" panose="05000000000000000000" pitchFamily="2" charset="2"/>
                  <a:buChar char="Ø"/>
                </a:pPr>
                <a:endParaRPr lang="en-US" altLang="zh-CN" sz="2000" dirty="0"/>
              </a:p>
              <a:p>
                <a:endParaRPr lang="en-US" altLang="zh-CN" sz="2000" dirty="0"/>
              </a:p>
              <a:p>
                <a:pPr marL="285750" indent="-285750">
                  <a:buFont typeface="Wingdings" panose="05000000000000000000" pitchFamily="2" charset="2"/>
                  <a:buChar char="Ø"/>
                </a:pPr>
                <a:r>
                  <a:rPr lang="en-US" altLang="zh-CN" sz="2000" dirty="0"/>
                  <a:t>Fitting PTA signals find that the nucleation parameter </a:t>
                </a:r>
                <a14:m>
                  <m:oMath xmlns:m="http://schemas.openxmlformats.org/officeDocument/2006/math">
                    <m:r>
                      <a:rPr lang="zh-CN" altLang="en-US" sz="2000" i="1" smtClean="0">
                        <a:latin typeface="Cambria Math" panose="02040503050406030204" pitchFamily="18" charset="0"/>
                      </a:rPr>
                      <m:t>𝛽</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𝐻</m:t>
                    </m:r>
                  </m:oMath>
                </a14:m>
                <a:r>
                  <a:rPr lang="en-US" altLang="zh-CN" sz="2000" dirty="0"/>
                  <a:t> must be less than approximately </a:t>
                </a:r>
                <a14:m>
                  <m:oMath xmlns:m="http://schemas.openxmlformats.org/officeDocument/2006/math">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10</m:t>
                        </m:r>
                      </m:e>
                      <m:sup>
                        <m:r>
                          <a:rPr lang="en-US" altLang="zh-CN" sz="2000" b="0" i="1" smtClean="0">
                            <a:latin typeface="Cambria Math" panose="02040503050406030204" pitchFamily="18" charset="0"/>
                          </a:rPr>
                          <m:t>2</m:t>
                        </m:r>
                      </m:sup>
                    </m:sSup>
                  </m:oMath>
                </a14:m>
                <a:r>
                  <a:rPr lang="en-US" altLang="zh-CN" sz="2000" dirty="0"/>
                  <a:t>, which indicates a strongly supercooled phase transition.</a:t>
                </a:r>
              </a:p>
            </p:txBody>
          </p:sp>
        </mc:Choice>
        <mc:Fallback xmlns="">
          <p:sp>
            <p:nvSpPr>
              <p:cNvPr id="5" name="文本框 4">
                <a:extLst>
                  <a:ext uri="{FF2B5EF4-FFF2-40B4-BE49-F238E27FC236}">
                    <a16:creationId xmlns:a16="http://schemas.microsoft.com/office/drawing/2014/main" id="{2EECB8F3-F165-4941-CA90-DCB1785AD43B}"/>
                  </a:ext>
                </a:extLst>
              </p:cNvPr>
              <p:cNvSpPr txBox="1">
                <a:spLocks noRot="1" noChangeAspect="1" noMove="1" noResize="1" noEditPoints="1" noAdjustHandles="1" noChangeArrowheads="1" noChangeShapeType="1" noTextEdit="1"/>
              </p:cNvSpPr>
              <p:nvPr/>
            </p:nvSpPr>
            <p:spPr>
              <a:xfrm>
                <a:off x="467544" y="1275606"/>
                <a:ext cx="8424936" cy="1938992"/>
              </a:xfrm>
              <a:prstGeom prst="rect">
                <a:avLst/>
              </a:prstGeom>
              <a:blipFill>
                <a:blip r:embed="rId2"/>
                <a:stretch>
                  <a:fillRect l="-651" t="-1572" r="-1302" b="-47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0670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a:extLst>
              <a:ext uri="{FF2B5EF4-FFF2-40B4-BE49-F238E27FC236}">
                <a16:creationId xmlns:a16="http://schemas.microsoft.com/office/drawing/2014/main" id="{71C82991-7EC9-3F37-199B-A855DA00DFFF}"/>
              </a:ext>
            </a:extLst>
          </p:cNvPr>
          <p:cNvGraphicFramePr>
            <a:graphicFrameLocks noChangeAspect="1"/>
          </p:cNvGraphicFramePr>
          <p:nvPr>
            <p:extLst>
              <p:ext uri="{D42A27DB-BD31-4B8C-83A1-F6EECF244321}">
                <p14:modId xmlns:p14="http://schemas.microsoft.com/office/powerpoint/2010/main" val="694162428"/>
              </p:ext>
            </p:extLst>
          </p:nvPr>
        </p:nvGraphicFramePr>
        <p:xfrm>
          <a:off x="788988" y="1470025"/>
          <a:ext cx="7721600" cy="509588"/>
        </p:xfrm>
        <a:graphic>
          <a:graphicData uri="http://schemas.openxmlformats.org/presentationml/2006/ole">
            <mc:AlternateContent xmlns:mc="http://schemas.openxmlformats.org/markup-compatibility/2006">
              <mc:Choice xmlns:v="urn:schemas-microsoft-com:vml" Requires="v">
                <p:oleObj name="AxMath" r:id="rId2" imgW="6248160" imgH="412920" progId="Equation.AxMath">
                  <p:embed/>
                </p:oleObj>
              </mc:Choice>
              <mc:Fallback>
                <p:oleObj name="AxMath" r:id="rId2" imgW="6248160" imgH="412920" progId="Equation.AxMath">
                  <p:embed/>
                  <p:pic>
                    <p:nvPicPr>
                      <p:cNvPr id="0" name=""/>
                      <p:cNvPicPr/>
                      <p:nvPr/>
                    </p:nvPicPr>
                    <p:blipFill>
                      <a:blip r:embed="rId3"/>
                      <a:stretch>
                        <a:fillRect/>
                      </a:stretch>
                    </p:blipFill>
                    <p:spPr>
                      <a:xfrm>
                        <a:off x="788988" y="1470025"/>
                        <a:ext cx="7721600" cy="50958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C1F95C27-F754-4657-731C-56253E8AF3CB}"/>
                  </a:ext>
                </a:extLst>
              </p:cNvPr>
              <p:cNvSpPr txBox="1"/>
              <p:nvPr/>
            </p:nvSpPr>
            <p:spPr>
              <a:xfrm>
                <a:off x="899592" y="123478"/>
                <a:ext cx="3384376" cy="461665"/>
              </a:xfrm>
              <a:prstGeom prst="rect">
                <a:avLst/>
              </a:prstGeom>
              <a:noFill/>
            </p:spPr>
            <p:txBody>
              <a:bodyPr wrap="square">
                <a:spAutoFit/>
              </a:bodyPr>
              <a:lstStyle/>
              <a:p>
                <a:r>
                  <a:rPr kumimoji="1" lang="en-US" altLang="zh-CN" sz="2400" dirty="0">
                    <a:ln w="12700">
                      <a:noFill/>
                    </a:ln>
                    <a:solidFill>
                      <a:schemeClr val="tx1"/>
                    </a:solidFill>
                    <a:ea typeface="OPPOSans H"/>
                    <a:cs typeface="OPPOSans H"/>
                  </a:rPr>
                  <a:t>The Hidden </a:t>
                </a:r>
                <a14:m>
                  <m:oMath xmlns:m="http://schemas.openxmlformats.org/officeDocument/2006/math">
                    <m:sSub>
                      <m:sSubPr>
                        <m:ctrlPr>
                          <a:rPr kumimoji="1" lang="en-US" altLang="zh-CN" sz="2400" i="1" dirty="0" smtClean="0">
                            <a:ln w="12700">
                              <a:noFill/>
                            </a:ln>
                            <a:solidFill>
                              <a:schemeClr val="tx1"/>
                            </a:solidFill>
                            <a:latin typeface="Cambria Math" panose="02040503050406030204" pitchFamily="18" charset="0"/>
                            <a:ea typeface="OPPOSans H"/>
                          </a:rPr>
                        </m:ctrlPr>
                      </m:sSubPr>
                      <m:e>
                        <m:r>
                          <a:rPr kumimoji="1" lang="en-US" altLang="zh-CN" sz="2400" b="0" i="1" dirty="0" smtClean="0">
                            <a:ln w="12700">
                              <a:noFill/>
                            </a:ln>
                            <a:solidFill>
                              <a:schemeClr val="tx1"/>
                            </a:solidFill>
                            <a:latin typeface="Cambria Math" panose="02040503050406030204" pitchFamily="18" charset="0"/>
                            <a:ea typeface="OPPOSans H"/>
                          </a:rPr>
                          <m:t>𝑈</m:t>
                        </m:r>
                        <m:r>
                          <a:rPr kumimoji="1" lang="en-US" altLang="zh-CN" sz="2400" b="0" i="1" dirty="0" smtClean="0">
                            <a:ln w="12700">
                              <a:noFill/>
                            </a:ln>
                            <a:solidFill>
                              <a:schemeClr val="tx1"/>
                            </a:solidFill>
                            <a:latin typeface="Cambria Math" panose="02040503050406030204" pitchFamily="18" charset="0"/>
                            <a:ea typeface="OPPOSans H"/>
                          </a:rPr>
                          <m:t>(1)</m:t>
                        </m:r>
                      </m:e>
                      <m:sub>
                        <m:r>
                          <a:rPr kumimoji="1" lang="en-US" altLang="zh-CN" sz="2400" b="0" i="1" dirty="0" smtClean="0">
                            <a:ln w="12700">
                              <a:noFill/>
                            </a:ln>
                            <a:solidFill>
                              <a:schemeClr val="tx1"/>
                            </a:solidFill>
                            <a:latin typeface="Cambria Math" panose="02040503050406030204" pitchFamily="18" charset="0"/>
                            <a:ea typeface="OPPOSans H"/>
                          </a:rPr>
                          <m:t>𝑋</m:t>
                        </m:r>
                      </m:sub>
                    </m:sSub>
                  </m:oMath>
                </a14:m>
                <a:r>
                  <a:rPr kumimoji="1" lang="en-US" altLang="zh-CN" sz="2400" dirty="0">
                    <a:ln w="12700">
                      <a:noFill/>
                    </a:ln>
                    <a:solidFill>
                      <a:schemeClr val="tx1"/>
                    </a:solidFill>
                    <a:ea typeface="OPPOSans H"/>
                    <a:cs typeface="OPPOSans H"/>
                  </a:rPr>
                  <a:t> Model</a:t>
                </a:r>
              </a:p>
            </p:txBody>
          </p:sp>
        </mc:Choice>
        <mc:Fallback xmlns="">
          <p:sp>
            <p:nvSpPr>
              <p:cNvPr id="3" name="文本框 2">
                <a:extLst>
                  <a:ext uri="{FF2B5EF4-FFF2-40B4-BE49-F238E27FC236}">
                    <a16:creationId xmlns:a16="http://schemas.microsoft.com/office/drawing/2014/main" id="{C1F95C27-F754-4657-731C-56253E8AF3CB}"/>
                  </a:ext>
                </a:extLst>
              </p:cNvPr>
              <p:cNvSpPr txBox="1">
                <a:spLocks noRot="1" noChangeAspect="1" noMove="1" noResize="1" noEditPoints="1" noAdjustHandles="1" noChangeArrowheads="1" noChangeShapeType="1" noTextEdit="1"/>
              </p:cNvSpPr>
              <p:nvPr/>
            </p:nvSpPr>
            <p:spPr>
              <a:xfrm>
                <a:off x="899592" y="123478"/>
                <a:ext cx="3384376" cy="461665"/>
              </a:xfrm>
              <a:prstGeom prst="rect">
                <a:avLst/>
              </a:prstGeom>
              <a:blipFill>
                <a:blip r:embed="rId4"/>
                <a:stretch>
                  <a:fillRect l="-2883" t="-10526" r="-1802"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2EECB8F3-F165-4941-CA90-DCB1785AD43B}"/>
                  </a:ext>
                </a:extLst>
              </p:cNvPr>
              <p:cNvSpPr txBox="1"/>
              <p:nvPr/>
            </p:nvSpPr>
            <p:spPr>
              <a:xfrm>
                <a:off x="251520" y="915566"/>
                <a:ext cx="8424936" cy="3527248"/>
              </a:xfrm>
              <a:prstGeom prst="rect">
                <a:avLst/>
              </a:prstGeom>
              <a:noFill/>
            </p:spPr>
            <p:txBody>
              <a:bodyPr wrap="square">
                <a:spAutoFit/>
              </a:bodyPr>
              <a:lstStyle/>
              <a:p>
                <a:pPr marL="342900" indent="-342900">
                  <a:buFont typeface="Arial" panose="020B0604020202020204" pitchFamily="34" charset="0"/>
                  <a:buChar char="•"/>
                </a:pPr>
                <a:r>
                  <a:rPr lang="en-US" altLang="zh-CN" sz="2000" dirty="0"/>
                  <a:t>Hidden sector with spontaneously broken </a:t>
                </a:r>
                <a14:m>
                  <m:oMath xmlns:m="http://schemas.openxmlformats.org/officeDocument/2006/math">
                    <m:sSub>
                      <m:sSubPr>
                        <m:ctrlPr>
                          <a:rPr kumimoji="1" lang="en-US" altLang="zh-CN" sz="2000" i="1" dirty="0" smtClean="0">
                            <a:ln w="12700">
                              <a:noFill/>
                            </a:ln>
                            <a:solidFill>
                              <a:schemeClr val="tx1"/>
                            </a:solidFill>
                            <a:latin typeface="Cambria Math" panose="02040503050406030204" pitchFamily="18" charset="0"/>
                            <a:ea typeface="OPPOSans H"/>
                          </a:rPr>
                        </m:ctrlPr>
                      </m:sSubPr>
                      <m:e>
                        <m:r>
                          <a:rPr kumimoji="1" lang="en-US" altLang="zh-CN" sz="2000" b="0" i="1" dirty="0" smtClean="0">
                            <a:ln w="12700">
                              <a:noFill/>
                            </a:ln>
                            <a:solidFill>
                              <a:schemeClr val="tx1"/>
                            </a:solidFill>
                            <a:latin typeface="Cambria Math" panose="02040503050406030204" pitchFamily="18" charset="0"/>
                            <a:ea typeface="OPPOSans H"/>
                          </a:rPr>
                          <m:t>𝑈</m:t>
                        </m:r>
                        <m:r>
                          <a:rPr kumimoji="1" lang="en-US" altLang="zh-CN" sz="2000" b="0" i="1" dirty="0" smtClean="0">
                            <a:ln w="12700">
                              <a:noFill/>
                            </a:ln>
                            <a:solidFill>
                              <a:schemeClr val="tx1"/>
                            </a:solidFill>
                            <a:latin typeface="Cambria Math" panose="02040503050406030204" pitchFamily="18" charset="0"/>
                            <a:ea typeface="OPPOSans H"/>
                          </a:rPr>
                          <m:t>(1)</m:t>
                        </m:r>
                      </m:e>
                      <m:sub>
                        <m:r>
                          <a:rPr kumimoji="1" lang="en-US" altLang="zh-CN" sz="2000" b="0" i="1" dirty="0" smtClean="0">
                            <a:ln w="12700">
                              <a:noFill/>
                            </a:ln>
                            <a:solidFill>
                              <a:schemeClr val="tx1"/>
                            </a:solidFill>
                            <a:latin typeface="Cambria Math" panose="02040503050406030204" pitchFamily="18" charset="0"/>
                            <a:ea typeface="OPPOSans H"/>
                          </a:rPr>
                          <m:t>𝑋</m:t>
                        </m:r>
                      </m:sub>
                    </m:sSub>
                  </m:oMath>
                </a14:m>
                <a:r>
                  <a:rPr kumimoji="1" lang="en-US" altLang="zh-CN" sz="2000" dirty="0">
                    <a:ln w="12700">
                      <a:noFill/>
                    </a:ln>
                    <a:solidFill>
                      <a:schemeClr val="tx1"/>
                    </a:solidFill>
                    <a:ea typeface="OPPOSans H"/>
                    <a:cs typeface="OPPOSans H"/>
                  </a:rPr>
                  <a:t> </a:t>
                </a:r>
                <a:r>
                  <a:rPr lang="en-US" altLang="zh-CN" sz="2000" dirty="0"/>
                  <a:t>​symmetry:</a:t>
                </a:r>
              </a:p>
              <a:p>
                <a:endParaRPr lang="en-US" altLang="zh-CN" sz="2000" dirty="0"/>
              </a:p>
              <a:p>
                <a:endParaRPr lang="en-US" altLang="zh-CN" sz="2000" dirty="0"/>
              </a:p>
              <a:p>
                <a:endParaRPr lang="en-US" altLang="zh-CN" sz="2000" dirty="0"/>
              </a:p>
              <a:p>
                <a:endParaRPr lang="en-US" altLang="zh-CN" sz="2000" dirty="0"/>
              </a:p>
              <a:p>
                <a:endParaRPr lang="en-US" altLang="zh-CN" sz="2000" dirty="0"/>
              </a:p>
              <a:p>
                <a:pPr marL="342900" indent="-342900">
                  <a:buFont typeface="Arial" panose="020B0604020202020204" pitchFamily="34" charset="0"/>
                  <a:buChar char="•"/>
                </a:pPr>
                <a:r>
                  <a:rPr lang="en-US" altLang="zh-CN" sz="2000" dirty="0"/>
                  <a:t>Includes: </a:t>
                </a:r>
              </a:p>
              <a:p>
                <a:r>
                  <a:rPr lang="en-US" altLang="zh-CN" sz="2000" dirty="0"/>
                  <a:t>      Dark complex scalar field</a:t>
                </a:r>
                <a14:m>
                  <m:oMath xmlns:m="http://schemas.openxmlformats.org/officeDocument/2006/math">
                    <m:r>
                      <a:rPr lang="en-US" altLang="zh-CN" sz="2000" b="0" i="0" smtClean="0">
                        <a:latin typeface="Cambria Math" panose="02040503050406030204" pitchFamily="18" charset="0"/>
                      </a:rPr>
                      <m:t> </m:t>
                    </m:r>
                    <m:r>
                      <m:rPr>
                        <m:sty m:val="p"/>
                      </m:rPr>
                      <a:rPr lang="el-GR" altLang="zh-CN" sz="2000" i="1" smtClean="0">
                        <a:solidFill>
                          <a:srgbClr val="6600FF"/>
                        </a:solidFill>
                        <a:latin typeface="Cambria Math" panose="02040503050406030204" pitchFamily="18" charset="0"/>
                      </a:rPr>
                      <m:t>Φ</m:t>
                    </m:r>
                  </m:oMath>
                </a14:m>
                <a:r>
                  <a:rPr lang="en-US" altLang="zh-CN" sz="2000" dirty="0"/>
                  <a:t>, dark fermion </a:t>
                </a:r>
                <a14:m>
                  <m:oMath xmlns:m="http://schemas.openxmlformats.org/officeDocument/2006/math">
                    <m:r>
                      <a:rPr lang="en-US" altLang="zh-CN" sz="2000" b="0" i="1" smtClean="0">
                        <a:solidFill>
                          <a:srgbClr val="6600FF"/>
                        </a:solidFill>
                        <a:latin typeface="Cambria Math" panose="02040503050406030204" pitchFamily="18" charset="0"/>
                      </a:rPr>
                      <m:t>𝑞</m:t>
                    </m:r>
                  </m:oMath>
                </a14:m>
                <a:r>
                  <a:rPr lang="en-US" altLang="zh-CN" sz="2000" dirty="0"/>
                  <a:t>, hidden gauge field </a:t>
                </a:r>
                <a14:m>
                  <m:oMath xmlns:m="http://schemas.openxmlformats.org/officeDocument/2006/math">
                    <m:sSub>
                      <m:sSubPr>
                        <m:ctrlPr>
                          <a:rPr lang="en-US" altLang="zh-CN" sz="2000" i="1" smtClean="0">
                            <a:solidFill>
                              <a:srgbClr val="6600FF"/>
                            </a:solidFill>
                            <a:latin typeface="Cambria Math" panose="02040503050406030204" pitchFamily="18" charset="0"/>
                          </a:rPr>
                        </m:ctrlPr>
                      </m:sSubPr>
                      <m:e>
                        <m:r>
                          <a:rPr lang="en-US" altLang="zh-CN" sz="2000" b="0" i="1" smtClean="0">
                            <a:solidFill>
                              <a:srgbClr val="6600FF"/>
                            </a:solidFill>
                            <a:latin typeface="Cambria Math" panose="02040503050406030204" pitchFamily="18" charset="0"/>
                          </a:rPr>
                          <m:t>𝐴</m:t>
                        </m:r>
                      </m:e>
                      <m:sub>
                        <m:r>
                          <a:rPr lang="zh-CN" altLang="en-US" sz="2000" i="1" smtClean="0">
                            <a:solidFill>
                              <a:srgbClr val="6600FF"/>
                            </a:solidFill>
                            <a:latin typeface="Cambria Math" panose="02040503050406030204" pitchFamily="18" charset="0"/>
                          </a:rPr>
                          <m:t>𝜇</m:t>
                        </m:r>
                      </m:sub>
                    </m:sSub>
                  </m:oMath>
                </a14:m>
                <a:endParaRPr lang="en-US" altLang="zh-CN" sz="2000" dirty="0"/>
              </a:p>
              <a:p>
                <a:r>
                  <a:rPr lang="en-US" altLang="zh-CN" sz="2000" dirty="0"/>
                  <a:t>      </a:t>
                </a:r>
                <a14:m>
                  <m:oMath xmlns:m="http://schemas.openxmlformats.org/officeDocument/2006/math">
                    <m:sSub>
                      <m:sSubPr>
                        <m:ctrlPr>
                          <a:rPr lang="en-US" altLang="zh-CN" sz="2000" i="1" dirty="0" smtClean="0">
                            <a:solidFill>
                              <a:srgbClr val="6600FF"/>
                            </a:solidFill>
                            <a:latin typeface="Cambria Math" panose="02040503050406030204" pitchFamily="18" charset="0"/>
                          </a:rPr>
                        </m:ctrlPr>
                      </m:sSubPr>
                      <m:e>
                        <m:r>
                          <a:rPr lang="en-US" altLang="zh-CN" sz="2000" b="0" i="1" dirty="0" smtClean="0">
                            <a:solidFill>
                              <a:srgbClr val="6600FF"/>
                            </a:solidFill>
                            <a:latin typeface="Cambria Math" panose="02040503050406030204" pitchFamily="18" charset="0"/>
                          </a:rPr>
                          <m:t>𝐵</m:t>
                        </m:r>
                      </m:e>
                      <m:sub>
                        <m:r>
                          <a:rPr lang="zh-CN" altLang="en-US" sz="2000" i="1" dirty="0" smtClean="0">
                            <a:solidFill>
                              <a:srgbClr val="6600FF"/>
                            </a:solidFill>
                            <a:latin typeface="Cambria Math" panose="02040503050406030204" pitchFamily="18" charset="0"/>
                          </a:rPr>
                          <m:t>𝜇</m:t>
                        </m:r>
                      </m:sub>
                    </m:sSub>
                  </m:oMath>
                </a14:m>
                <a:r>
                  <a:rPr lang="en-US" altLang="zh-CN" sz="2000" dirty="0">
                    <a:solidFill>
                      <a:srgbClr val="6600FF"/>
                    </a:solidFill>
                  </a:rPr>
                  <a:t> </a:t>
                </a:r>
                <a:r>
                  <a:rPr lang="en-US" altLang="zh-CN" sz="2000" dirty="0"/>
                  <a:t>is the gauge field of the SM’s </a:t>
                </a:r>
                <a14:m>
                  <m:oMath xmlns:m="http://schemas.openxmlformats.org/officeDocument/2006/math">
                    <m:sSub>
                      <m:sSubPr>
                        <m:ctrlPr>
                          <a:rPr kumimoji="1" lang="en-US" altLang="zh-CN" sz="2000" i="1" dirty="0" smtClean="0">
                            <a:ln w="12700">
                              <a:noFill/>
                            </a:ln>
                            <a:solidFill>
                              <a:schemeClr val="tx1"/>
                            </a:solidFill>
                            <a:latin typeface="Cambria Math" panose="02040503050406030204" pitchFamily="18" charset="0"/>
                            <a:ea typeface="OPPOSans H"/>
                          </a:rPr>
                        </m:ctrlPr>
                      </m:sSubPr>
                      <m:e>
                        <m:r>
                          <a:rPr kumimoji="1" lang="en-US" altLang="zh-CN" sz="2000" b="0" i="1" dirty="0" smtClean="0">
                            <a:ln w="12700">
                              <a:noFill/>
                            </a:ln>
                            <a:solidFill>
                              <a:schemeClr val="tx1"/>
                            </a:solidFill>
                            <a:latin typeface="Cambria Math" panose="02040503050406030204" pitchFamily="18" charset="0"/>
                            <a:ea typeface="OPPOSans H"/>
                          </a:rPr>
                          <m:t>𝑈</m:t>
                        </m:r>
                        <m:r>
                          <a:rPr kumimoji="1" lang="en-US" altLang="zh-CN" sz="2000" b="0" i="1" dirty="0" smtClean="0">
                            <a:ln w="12700">
                              <a:noFill/>
                            </a:ln>
                            <a:solidFill>
                              <a:schemeClr val="tx1"/>
                            </a:solidFill>
                            <a:latin typeface="Cambria Math" panose="02040503050406030204" pitchFamily="18" charset="0"/>
                            <a:ea typeface="OPPOSans H"/>
                          </a:rPr>
                          <m:t>(1)</m:t>
                        </m:r>
                      </m:e>
                      <m:sub>
                        <m:r>
                          <a:rPr kumimoji="1" lang="en-US" altLang="zh-CN" sz="2000" b="0" i="1" dirty="0" smtClean="0">
                            <a:ln w="12700">
                              <a:noFill/>
                            </a:ln>
                            <a:solidFill>
                              <a:schemeClr val="tx1"/>
                            </a:solidFill>
                            <a:latin typeface="Cambria Math" panose="02040503050406030204" pitchFamily="18" charset="0"/>
                            <a:ea typeface="OPPOSans H"/>
                          </a:rPr>
                          <m:t>𝑌</m:t>
                        </m:r>
                      </m:sub>
                    </m:sSub>
                  </m:oMath>
                </a14:m>
                <a:r>
                  <a:rPr lang="en-US" altLang="zh-CN" sz="2000" dirty="0"/>
                  <a:t> hypercharge symmetry</a:t>
                </a:r>
              </a:p>
              <a:p>
                <a:endParaRPr lang="en-US" altLang="zh-CN" sz="2000" dirty="0"/>
              </a:p>
              <a:p>
                <a:pPr marL="342900" indent="-342900">
                  <a:buFont typeface="Arial" panose="020B0604020202020204" pitchFamily="34" charset="0"/>
                  <a:buChar char="•"/>
                </a:pPr>
                <a:r>
                  <a:rPr lang="en-US" altLang="zh-CN" sz="2000" dirty="0"/>
                  <a:t>Kinetic gauge mixing connects the hidden sector to the Standard Model.</a:t>
                </a:r>
              </a:p>
            </p:txBody>
          </p:sp>
        </mc:Choice>
        <mc:Fallback xmlns="">
          <p:sp>
            <p:nvSpPr>
              <p:cNvPr id="5" name="文本框 4">
                <a:extLst>
                  <a:ext uri="{FF2B5EF4-FFF2-40B4-BE49-F238E27FC236}">
                    <a16:creationId xmlns:a16="http://schemas.microsoft.com/office/drawing/2014/main" id="{2EECB8F3-F165-4941-CA90-DCB1785AD43B}"/>
                  </a:ext>
                </a:extLst>
              </p:cNvPr>
              <p:cNvSpPr txBox="1">
                <a:spLocks noRot="1" noChangeAspect="1" noMove="1" noResize="1" noEditPoints="1" noAdjustHandles="1" noChangeArrowheads="1" noChangeShapeType="1" noTextEdit="1"/>
              </p:cNvSpPr>
              <p:nvPr/>
            </p:nvSpPr>
            <p:spPr>
              <a:xfrm>
                <a:off x="251520" y="915566"/>
                <a:ext cx="8424936" cy="3527248"/>
              </a:xfrm>
              <a:prstGeom prst="rect">
                <a:avLst/>
              </a:prstGeom>
              <a:blipFill>
                <a:blip r:embed="rId5"/>
                <a:stretch>
                  <a:fillRect l="-651" t="-864" b="-2073"/>
                </a:stretch>
              </a:blipFill>
            </p:spPr>
            <p:txBody>
              <a:bodyPr/>
              <a:lstStyle/>
              <a:p>
                <a:r>
                  <a:rPr lang="zh-CN" altLang="en-US">
                    <a:noFill/>
                  </a:rPr>
                  <a:t> </a:t>
                </a:r>
              </a:p>
            </p:txBody>
          </p:sp>
        </mc:Fallback>
      </mc:AlternateContent>
      <p:graphicFrame>
        <p:nvGraphicFramePr>
          <p:cNvPr id="4" name="对象 3">
            <a:extLst>
              <a:ext uri="{FF2B5EF4-FFF2-40B4-BE49-F238E27FC236}">
                <a16:creationId xmlns:a16="http://schemas.microsoft.com/office/drawing/2014/main" id="{31005C71-A43E-103B-3159-B7A643746B66}"/>
              </a:ext>
            </a:extLst>
          </p:cNvPr>
          <p:cNvGraphicFramePr>
            <a:graphicFrameLocks noChangeAspect="1"/>
          </p:cNvGraphicFramePr>
          <p:nvPr>
            <p:extLst>
              <p:ext uri="{D42A27DB-BD31-4B8C-83A1-F6EECF244321}">
                <p14:modId xmlns:p14="http://schemas.microsoft.com/office/powerpoint/2010/main" val="1109190466"/>
              </p:ext>
            </p:extLst>
          </p:nvPr>
        </p:nvGraphicFramePr>
        <p:xfrm>
          <a:off x="1634430" y="2139702"/>
          <a:ext cx="5299075" cy="517525"/>
        </p:xfrm>
        <a:graphic>
          <a:graphicData uri="http://schemas.openxmlformats.org/presentationml/2006/ole">
            <mc:AlternateContent xmlns:mc="http://schemas.openxmlformats.org/markup-compatibility/2006">
              <mc:Choice xmlns:v="urn:schemas-microsoft-com:vml" Requires="v">
                <p:oleObj name="AxMath" r:id="rId6" imgW="4592520" imgH="447840" progId="Equation.AxMath">
                  <p:embed/>
                </p:oleObj>
              </mc:Choice>
              <mc:Fallback>
                <p:oleObj name="AxMath" r:id="rId6" imgW="4592520" imgH="447840" progId="Equation.AxMath">
                  <p:embed/>
                  <p:pic>
                    <p:nvPicPr>
                      <p:cNvPr id="0" name=""/>
                      <p:cNvPicPr/>
                      <p:nvPr/>
                    </p:nvPicPr>
                    <p:blipFill>
                      <a:blip r:embed="rId7"/>
                      <a:stretch>
                        <a:fillRect/>
                      </a:stretch>
                    </p:blipFill>
                    <p:spPr>
                      <a:xfrm>
                        <a:off x="1634430" y="2139702"/>
                        <a:ext cx="5299075" cy="517525"/>
                      </a:xfrm>
                      <a:prstGeom prst="rect">
                        <a:avLst/>
                      </a:prstGeom>
                    </p:spPr>
                  </p:pic>
                </p:oleObj>
              </mc:Fallback>
            </mc:AlternateContent>
          </a:graphicData>
        </a:graphic>
      </p:graphicFrame>
      <p:sp>
        <p:nvSpPr>
          <p:cNvPr id="2" name="矩形 1">
            <a:extLst>
              <a:ext uri="{FF2B5EF4-FFF2-40B4-BE49-F238E27FC236}">
                <a16:creationId xmlns:a16="http://schemas.microsoft.com/office/drawing/2014/main" id="{272A074D-49C4-3415-416E-EA6AF61EFE07}"/>
              </a:ext>
            </a:extLst>
          </p:cNvPr>
          <p:cNvSpPr/>
          <p:nvPr/>
        </p:nvSpPr>
        <p:spPr>
          <a:xfrm>
            <a:off x="2699792" y="1470025"/>
            <a:ext cx="792088" cy="509588"/>
          </a:xfrm>
          <a:prstGeom prst="rect">
            <a:avLst/>
          </a:prstGeom>
          <a:noFill/>
          <a:ln>
            <a:solidFill>
              <a:srgbClr val="BF3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39439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54537CE5-30FC-1AD2-B1C7-1A1D258FFF4B}"/>
              </a:ext>
            </a:extLst>
          </p:cNvPr>
          <p:cNvSpPr txBox="1"/>
          <p:nvPr/>
        </p:nvSpPr>
        <p:spPr>
          <a:xfrm>
            <a:off x="6732240" y="1995686"/>
            <a:ext cx="2232248" cy="1080120"/>
          </a:xfrm>
          <a:prstGeom prst="rect">
            <a:avLst/>
          </a:prstGeom>
          <a:noFill/>
          <a:ln>
            <a:solidFill>
              <a:schemeClr val="accent1"/>
            </a:solidFill>
          </a:ln>
        </p:spPr>
        <p:txBody>
          <a:bodyPr wrap="square" rtlCol="0">
            <a:spAutoFit/>
          </a:bodyPr>
          <a:lstStyle/>
          <a:p>
            <a:endParaRPr lang="zh-CN" altLang="en-US" dirty="0"/>
          </a:p>
        </p:txBody>
      </p:sp>
      <p:sp>
        <p:nvSpPr>
          <p:cNvPr id="5" name="文本框 4">
            <a:extLst>
              <a:ext uri="{FF2B5EF4-FFF2-40B4-BE49-F238E27FC236}">
                <a16:creationId xmlns:a16="http://schemas.microsoft.com/office/drawing/2014/main" id="{2EECB8F3-F165-4941-CA90-DCB1785AD43B}"/>
              </a:ext>
            </a:extLst>
          </p:cNvPr>
          <p:cNvSpPr txBox="1"/>
          <p:nvPr/>
        </p:nvSpPr>
        <p:spPr>
          <a:xfrm>
            <a:off x="251520" y="915566"/>
            <a:ext cx="8892480" cy="2862322"/>
          </a:xfrm>
          <a:prstGeom prst="rect">
            <a:avLst/>
          </a:prstGeom>
          <a:noFill/>
        </p:spPr>
        <p:txBody>
          <a:bodyPr wrap="square">
            <a:spAutoFit/>
          </a:bodyPr>
          <a:lstStyle/>
          <a:p>
            <a:pPr marL="342900" indent="-342900">
              <a:buFont typeface="Arial" panose="020B0604020202020204" pitchFamily="34" charset="0"/>
              <a:buChar char="•"/>
            </a:pPr>
            <a:r>
              <a:rPr lang="en-US" altLang="zh-CN" sz="2000" dirty="0"/>
              <a:t> The effective temperature dependent hidden sector potential:</a:t>
            </a:r>
          </a:p>
          <a:p>
            <a:endParaRPr lang="en-US" altLang="zh-CN" sz="2000" dirty="0"/>
          </a:p>
          <a:p>
            <a:endParaRPr lang="en-US" altLang="zh-CN" sz="2000" dirty="0"/>
          </a:p>
          <a:p>
            <a:r>
              <a:rPr lang="en-US" altLang="zh-CN" sz="2000" dirty="0"/>
              <a:t>      where</a:t>
            </a:r>
          </a:p>
          <a:p>
            <a:endParaRPr lang="en-US" altLang="zh-CN" sz="2000" dirty="0"/>
          </a:p>
          <a:p>
            <a:endParaRPr lang="en-US" altLang="zh-CN" sz="2000" dirty="0"/>
          </a:p>
          <a:p>
            <a:endParaRPr lang="en-US" altLang="zh-CN" sz="2000" dirty="0"/>
          </a:p>
          <a:p>
            <a:endParaRPr lang="en-US" altLang="zh-CN" sz="2000" dirty="0"/>
          </a:p>
          <a:p>
            <a:r>
              <a:rPr lang="en-US" altLang="zh-CN" sz="2000" dirty="0"/>
              <a:t>      </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C1F95C27-F754-4657-731C-56253E8AF3CB}"/>
                  </a:ext>
                </a:extLst>
              </p:cNvPr>
              <p:cNvSpPr txBox="1"/>
              <p:nvPr/>
            </p:nvSpPr>
            <p:spPr>
              <a:xfrm>
                <a:off x="899592" y="123478"/>
                <a:ext cx="3384376" cy="461665"/>
              </a:xfrm>
              <a:prstGeom prst="rect">
                <a:avLst/>
              </a:prstGeom>
              <a:noFill/>
            </p:spPr>
            <p:txBody>
              <a:bodyPr wrap="square">
                <a:spAutoFit/>
              </a:bodyPr>
              <a:lstStyle/>
              <a:p>
                <a:r>
                  <a:rPr kumimoji="1" lang="en-US" altLang="zh-CN" sz="2400" dirty="0">
                    <a:ln w="12700">
                      <a:noFill/>
                    </a:ln>
                    <a:solidFill>
                      <a:schemeClr val="tx1"/>
                    </a:solidFill>
                    <a:ea typeface="OPPOSans H"/>
                    <a:cs typeface="OPPOSans H"/>
                  </a:rPr>
                  <a:t>The Hidden </a:t>
                </a:r>
                <a14:m>
                  <m:oMath xmlns:m="http://schemas.openxmlformats.org/officeDocument/2006/math">
                    <m:sSub>
                      <m:sSubPr>
                        <m:ctrlPr>
                          <a:rPr kumimoji="1" lang="en-US" altLang="zh-CN" sz="2400" i="1" dirty="0" smtClean="0">
                            <a:ln w="12700">
                              <a:noFill/>
                            </a:ln>
                            <a:solidFill>
                              <a:schemeClr val="tx1"/>
                            </a:solidFill>
                            <a:latin typeface="Cambria Math" panose="02040503050406030204" pitchFamily="18" charset="0"/>
                            <a:ea typeface="OPPOSans H"/>
                          </a:rPr>
                        </m:ctrlPr>
                      </m:sSubPr>
                      <m:e>
                        <m:r>
                          <a:rPr kumimoji="1" lang="en-US" altLang="zh-CN" sz="2400" b="0" i="1" dirty="0" smtClean="0">
                            <a:ln w="12700">
                              <a:noFill/>
                            </a:ln>
                            <a:solidFill>
                              <a:schemeClr val="tx1"/>
                            </a:solidFill>
                            <a:latin typeface="Cambria Math" panose="02040503050406030204" pitchFamily="18" charset="0"/>
                            <a:ea typeface="OPPOSans H"/>
                          </a:rPr>
                          <m:t>𝑈</m:t>
                        </m:r>
                        <m:r>
                          <a:rPr kumimoji="1" lang="en-US" altLang="zh-CN" sz="2400" b="0" i="1" dirty="0" smtClean="0">
                            <a:ln w="12700">
                              <a:noFill/>
                            </a:ln>
                            <a:solidFill>
                              <a:schemeClr val="tx1"/>
                            </a:solidFill>
                            <a:latin typeface="Cambria Math" panose="02040503050406030204" pitchFamily="18" charset="0"/>
                            <a:ea typeface="OPPOSans H"/>
                          </a:rPr>
                          <m:t>(1)</m:t>
                        </m:r>
                      </m:e>
                      <m:sub>
                        <m:r>
                          <a:rPr kumimoji="1" lang="en-US" altLang="zh-CN" sz="2400" b="0" i="1" dirty="0" smtClean="0">
                            <a:ln w="12700">
                              <a:noFill/>
                            </a:ln>
                            <a:solidFill>
                              <a:schemeClr val="tx1"/>
                            </a:solidFill>
                            <a:latin typeface="Cambria Math" panose="02040503050406030204" pitchFamily="18" charset="0"/>
                            <a:ea typeface="OPPOSans H"/>
                          </a:rPr>
                          <m:t>𝑋</m:t>
                        </m:r>
                      </m:sub>
                    </m:sSub>
                  </m:oMath>
                </a14:m>
                <a:r>
                  <a:rPr kumimoji="1" lang="en-US" altLang="zh-CN" sz="2400" dirty="0">
                    <a:ln w="12700">
                      <a:noFill/>
                    </a:ln>
                    <a:solidFill>
                      <a:schemeClr val="tx1"/>
                    </a:solidFill>
                    <a:ea typeface="OPPOSans H"/>
                    <a:cs typeface="OPPOSans H"/>
                  </a:rPr>
                  <a:t> Model</a:t>
                </a:r>
              </a:p>
            </p:txBody>
          </p:sp>
        </mc:Choice>
        <mc:Fallback xmlns="">
          <p:sp>
            <p:nvSpPr>
              <p:cNvPr id="3" name="文本框 2">
                <a:extLst>
                  <a:ext uri="{FF2B5EF4-FFF2-40B4-BE49-F238E27FC236}">
                    <a16:creationId xmlns:a16="http://schemas.microsoft.com/office/drawing/2014/main" id="{C1F95C27-F754-4657-731C-56253E8AF3CB}"/>
                  </a:ext>
                </a:extLst>
              </p:cNvPr>
              <p:cNvSpPr txBox="1">
                <a:spLocks noRot="1" noChangeAspect="1" noMove="1" noResize="1" noEditPoints="1" noAdjustHandles="1" noChangeArrowheads="1" noChangeShapeType="1" noTextEdit="1"/>
              </p:cNvSpPr>
              <p:nvPr/>
            </p:nvSpPr>
            <p:spPr>
              <a:xfrm>
                <a:off x="899592" y="123478"/>
                <a:ext cx="3384376" cy="461665"/>
              </a:xfrm>
              <a:prstGeom prst="rect">
                <a:avLst/>
              </a:prstGeom>
              <a:blipFill>
                <a:blip r:embed="rId2"/>
                <a:stretch>
                  <a:fillRect l="-2883" t="-10526" r="-1802" b="-28947"/>
                </a:stretch>
              </a:blipFill>
            </p:spPr>
            <p:txBody>
              <a:bodyPr/>
              <a:lstStyle/>
              <a:p>
                <a:r>
                  <a:rPr lang="zh-CN" altLang="en-US">
                    <a:noFill/>
                  </a:rPr>
                  <a:t> </a:t>
                </a:r>
              </a:p>
            </p:txBody>
          </p:sp>
        </mc:Fallback>
      </mc:AlternateContent>
      <p:graphicFrame>
        <p:nvGraphicFramePr>
          <p:cNvPr id="4" name="对象 3">
            <a:extLst>
              <a:ext uri="{FF2B5EF4-FFF2-40B4-BE49-F238E27FC236}">
                <a16:creationId xmlns:a16="http://schemas.microsoft.com/office/drawing/2014/main" id="{31005C71-A43E-103B-3159-B7A643746B66}"/>
              </a:ext>
            </a:extLst>
          </p:cNvPr>
          <p:cNvGraphicFramePr>
            <a:graphicFrameLocks noChangeAspect="1"/>
          </p:cNvGraphicFramePr>
          <p:nvPr>
            <p:extLst>
              <p:ext uri="{D42A27DB-BD31-4B8C-83A1-F6EECF244321}">
                <p14:modId xmlns:p14="http://schemas.microsoft.com/office/powerpoint/2010/main" val="3547497226"/>
              </p:ext>
            </p:extLst>
          </p:nvPr>
        </p:nvGraphicFramePr>
        <p:xfrm>
          <a:off x="2505807" y="2282308"/>
          <a:ext cx="3916362" cy="541337"/>
        </p:xfrm>
        <a:graphic>
          <a:graphicData uri="http://schemas.openxmlformats.org/presentationml/2006/ole">
            <mc:AlternateContent xmlns:mc="http://schemas.openxmlformats.org/markup-compatibility/2006">
              <mc:Choice xmlns:v="urn:schemas-microsoft-com:vml" Requires="v">
                <p:oleObj name="AxMath" r:id="rId3" imgW="3394080" imgH="469080" progId="Equation.AxMath">
                  <p:embed/>
                </p:oleObj>
              </mc:Choice>
              <mc:Fallback>
                <p:oleObj name="AxMath" r:id="rId3" imgW="3394080" imgH="469080" progId="Equation.AxMath">
                  <p:embed/>
                  <p:pic>
                    <p:nvPicPr>
                      <p:cNvPr id="4" name="对象 3">
                        <a:extLst>
                          <a:ext uri="{FF2B5EF4-FFF2-40B4-BE49-F238E27FC236}">
                            <a16:creationId xmlns:a16="http://schemas.microsoft.com/office/drawing/2014/main" id="{31005C71-A43E-103B-3159-B7A643746B66}"/>
                          </a:ext>
                        </a:extLst>
                      </p:cNvPr>
                      <p:cNvPicPr/>
                      <p:nvPr/>
                    </p:nvPicPr>
                    <p:blipFill>
                      <a:blip r:embed="rId4"/>
                      <a:stretch>
                        <a:fillRect/>
                      </a:stretch>
                    </p:blipFill>
                    <p:spPr>
                      <a:xfrm>
                        <a:off x="2505807" y="2282308"/>
                        <a:ext cx="3916362" cy="541337"/>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71C82991-7EC9-3F37-199B-A855DA00DFFF}"/>
              </a:ext>
            </a:extLst>
          </p:cNvPr>
          <p:cNvGraphicFramePr>
            <a:graphicFrameLocks noChangeAspect="1"/>
          </p:cNvGraphicFramePr>
          <p:nvPr>
            <p:extLst>
              <p:ext uri="{D42A27DB-BD31-4B8C-83A1-F6EECF244321}">
                <p14:modId xmlns:p14="http://schemas.microsoft.com/office/powerpoint/2010/main" val="1875354660"/>
              </p:ext>
            </p:extLst>
          </p:nvPr>
        </p:nvGraphicFramePr>
        <p:xfrm>
          <a:off x="2650331" y="1629990"/>
          <a:ext cx="3843338" cy="293688"/>
        </p:xfrm>
        <a:graphic>
          <a:graphicData uri="http://schemas.openxmlformats.org/presentationml/2006/ole">
            <mc:AlternateContent xmlns:mc="http://schemas.openxmlformats.org/markup-compatibility/2006">
              <mc:Choice xmlns:v="urn:schemas-microsoft-com:vml" Requires="v">
                <p:oleObj name="AxMath" r:id="rId5" imgW="3110040" imgH="237600" progId="Equation.AxMath">
                  <p:embed/>
                </p:oleObj>
              </mc:Choice>
              <mc:Fallback>
                <p:oleObj name="AxMath" r:id="rId5" imgW="3110040" imgH="237600" progId="Equation.AxMath">
                  <p:embed/>
                  <p:pic>
                    <p:nvPicPr>
                      <p:cNvPr id="6" name="对象 5">
                        <a:extLst>
                          <a:ext uri="{FF2B5EF4-FFF2-40B4-BE49-F238E27FC236}">
                            <a16:creationId xmlns:a16="http://schemas.microsoft.com/office/drawing/2014/main" id="{71C82991-7EC9-3F37-199B-A855DA00DFFF}"/>
                          </a:ext>
                        </a:extLst>
                      </p:cNvPr>
                      <p:cNvPicPr/>
                      <p:nvPr/>
                    </p:nvPicPr>
                    <p:blipFill>
                      <a:blip r:embed="rId6"/>
                      <a:stretch>
                        <a:fillRect/>
                      </a:stretch>
                    </p:blipFill>
                    <p:spPr>
                      <a:xfrm>
                        <a:off x="2650331" y="1629990"/>
                        <a:ext cx="3843338" cy="293688"/>
                      </a:xfrm>
                      <a:prstGeom prst="rect">
                        <a:avLst/>
                      </a:prstGeom>
                    </p:spPr>
                  </p:pic>
                </p:oleObj>
              </mc:Fallback>
            </mc:AlternateContent>
          </a:graphicData>
        </a:graphic>
      </p:graphicFrame>
      <p:graphicFrame>
        <p:nvGraphicFramePr>
          <p:cNvPr id="2" name="对象 1">
            <a:extLst>
              <a:ext uri="{FF2B5EF4-FFF2-40B4-BE49-F238E27FC236}">
                <a16:creationId xmlns:a16="http://schemas.microsoft.com/office/drawing/2014/main" id="{BDF40EA0-0FD0-7F4A-F076-AC6FB04ADC37}"/>
              </a:ext>
            </a:extLst>
          </p:cNvPr>
          <p:cNvGraphicFramePr>
            <a:graphicFrameLocks noChangeAspect="1"/>
          </p:cNvGraphicFramePr>
          <p:nvPr>
            <p:extLst>
              <p:ext uri="{D42A27DB-BD31-4B8C-83A1-F6EECF244321}">
                <p14:modId xmlns:p14="http://schemas.microsoft.com/office/powerpoint/2010/main" val="2826314128"/>
              </p:ext>
            </p:extLst>
          </p:nvPr>
        </p:nvGraphicFramePr>
        <p:xfrm>
          <a:off x="2505807" y="3180753"/>
          <a:ext cx="5724118" cy="524392"/>
        </p:xfrm>
        <a:graphic>
          <a:graphicData uri="http://schemas.openxmlformats.org/presentationml/2006/ole">
            <mc:AlternateContent xmlns:mc="http://schemas.openxmlformats.org/markup-compatibility/2006">
              <mc:Choice xmlns:v="urn:schemas-microsoft-com:vml" Requires="v">
                <p:oleObj name="AxMath" r:id="rId7" imgW="5078160" imgH="465120" progId="Equation.AxMath">
                  <p:embed/>
                </p:oleObj>
              </mc:Choice>
              <mc:Fallback>
                <p:oleObj name="AxMath" r:id="rId7" imgW="5078160" imgH="465120" progId="Equation.AxMath">
                  <p:embed/>
                  <p:pic>
                    <p:nvPicPr>
                      <p:cNvPr id="0" name=""/>
                      <p:cNvPicPr/>
                      <p:nvPr/>
                    </p:nvPicPr>
                    <p:blipFill>
                      <a:blip r:embed="rId8"/>
                      <a:stretch>
                        <a:fillRect/>
                      </a:stretch>
                    </p:blipFill>
                    <p:spPr>
                      <a:xfrm>
                        <a:off x="2505807" y="3180753"/>
                        <a:ext cx="5724118" cy="524392"/>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8B514A7B-D07B-35A8-9836-8FD8EF346EBF}"/>
              </a:ext>
            </a:extLst>
          </p:cNvPr>
          <p:cNvGraphicFramePr>
            <a:graphicFrameLocks noChangeAspect="1"/>
          </p:cNvGraphicFramePr>
          <p:nvPr>
            <p:extLst>
              <p:ext uri="{D42A27DB-BD31-4B8C-83A1-F6EECF244321}">
                <p14:modId xmlns:p14="http://schemas.microsoft.com/office/powerpoint/2010/main" val="3967668484"/>
              </p:ext>
            </p:extLst>
          </p:nvPr>
        </p:nvGraphicFramePr>
        <p:xfrm>
          <a:off x="3707904" y="3752398"/>
          <a:ext cx="4783255" cy="516204"/>
        </p:xfrm>
        <a:graphic>
          <a:graphicData uri="http://schemas.openxmlformats.org/presentationml/2006/ole">
            <mc:AlternateContent xmlns:mc="http://schemas.openxmlformats.org/markup-compatibility/2006">
              <mc:Choice xmlns:v="urn:schemas-microsoft-com:vml" Requires="v">
                <p:oleObj name="AxMath" r:id="rId9" imgW="4310280" imgH="465120" progId="Equation.AxMath">
                  <p:embed/>
                </p:oleObj>
              </mc:Choice>
              <mc:Fallback>
                <p:oleObj name="AxMath" r:id="rId9" imgW="4310280" imgH="465120" progId="Equation.AxMath">
                  <p:embed/>
                  <p:pic>
                    <p:nvPicPr>
                      <p:cNvPr id="0" name=""/>
                      <p:cNvPicPr/>
                      <p:nvPr/>
                    </p:nvPicPr>
                    <p:blipFill>
                      <a:blip r:embed="rId10"/>
                      <a:stretch>
                        <a:fillRect/>
                      </a:stretch>
                    </p:blipFill>
                    <p:spPr>
                      <a:xfrm>
                        <a:off x="3707904" y="3752398"/>
                        <a:ext cx="4783255" cy="516204"/>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4C2A04FA-3765-D0B4-BD0F-79D76C2694E6}"/>
              </a:ext>
            </a:extLst>
          </p:cNvPr>
          <p:cNvGraphicFramePr>
            <a:graphicFrameLocks noChangeAspect="1"/>
          </p:cNvGraphicFramePr>
          <p:nvPr>
            <p:extLst>
              <p:ext uri="{D42A27DB-BD31-4B8C-83A1-F6EECF244321}">
                <p14:modId xmlns:p14="http://schemas.microsoft.com/office/powerpoint/2010/main" val="1448079825"/>
              </p:ext>
            </p:extLst>
          </p:nvPr>
        </p:nvGraphicFramePr>
        <p:xfrm>
          <a:off x="2650331" y="4371950"/>
          <a:ext cx="6300787" cy="469900"/>
        </p:xfrm>
        <a:graphic>
          <a:graphicData uri="http://schemas.openxmlformats.org/presentationml/2006/ole">
            <mc:AlternateContent xmlns:mc="http://schemas.openxmlformats.org/markup-compatibility/2006">
              <mc:Choice xmlns:v="urn:schemas-microsoft-com:vml" Requires="v">
                <p:oleObj name="AxMath" r:id="rId11" imgW="5541480" imgH="412920" progId="Equation.AxMath">
                  <p:embed/>
                </p:oleObj>
              </mc:Choice>
              <mc:Fallback>
                <p:oleObj name="AxMath" r:id="rId11" imgW="5541480" imgH="412920" progId="Equation.AxMath">
                  <p:embed/>
                  <p:pic>
                    <p:nvPicPr>
                      <p:cNvPr id="0" name=""/>
                      <p:cNvPicPr/>
                      <p:nvPr/>
                    </p:nvPicPr>
                    <p:blipFill>
                      <a:blip r:embed="rId12"/>
                      <a:stretch>
                        <a:fillRect/>
                      </a:stretch>
                    </p:blipFill>
                    <p:spPr>
                      <a:xfrm>
                        <a:off x="2650331" y="4371950"/>
                        <a:ext cx="6300787" cy="469900"/>
                      </a:xfrm>
                      <a:prstGeom prst="rect">
                        <a:avLst/>
                      </a:prstGeom>
                    </p:spPr>
                  </p:pic>
                </p:oleObj>
              </mc:Fallback>
            </mc:AlternateContent>
          </a:graphicData>
        </a:graphic>
      </p:graphicFrame>
      <p:sp>
        <p:nvSpPr>
          <p:cNvPr id="14" name="文本框 13">
            <a:extLst>
              <a:ext uri="{FF2B5EF4-FFF2-40B4-BE49-F238E27FC236}">
                <a16:creationId xmlns:a16="http://schemas.microsoft.com/office/drawing/2014/main" id="{C7A42489-3581-65C8-97DB-5CD1A40699A9}"/>
              </a:ext>
            </a:extLst>
          </p:cNvPr>
          <p:cNvSpPr txBox="1"/>
          <p:nvPr/>
        </p:nvSpPr>
        <p:spPr>
          <a:xfrm>
            <a:off x="504056" y="4424213"/>
            <a:ext cx="2123728" cy="307777"/>
          </a:xfrm>
          <a:prstGeom prst="rect">
            <a:avLst/>
          </a:prstGeom>
          <a:noFill/>
        </p:spPr>
        <p:txBody>
          <a:bodyPr wrap="square">
            <a:spAutoFit/>
          </a:bodyPr>
          <a:lstStyle/>
          <a:p>
            <a:r>
              <a:rPr lang="en-US" altLang="zh-CN" dirty="0">
                <a:solidFill>
                  <a:srgbClr val="7030A0"/>
                </a:solidFill>
              </a:rPr>
              <a:t>Thermal corrected masses:     </a:t>
            </a: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E02D45C5-88E2-EE7A-E8CC-08666AF1BB24}"/>
                  </a:ext>
                </a:extLst>
              </p:cNvPr>
              <p:cNvSpPr txBox="1"/>
              <p:nvPr/>
            </p:nvSpPr>
            <p:spPr>
              <a:xfrm>
                <a:off x="35496" y="2355726"/>
                <a:ext cx="2520280" cy="307777"/>
              </a:xfrm>
              <a:prstGeom prst="rect">
                <a:avLst/>
              </a:prstGeom>
              <a:noFill/>
            </p:spPr>
            <p:txBody>
              <a:bodyPr wrap="square">
                <a:spAutoFit/>
              </a:bodyPr>
              <a:lstStyle/>
              <a:p>
                <a:r>
                  <a:rPr lang="en-US" altLang="zh-CN" dirty="0">
                    <a:solidFill>
                      <a:srgbClr val="7030A0"/>
                    </a:solidFill>
                  </a:rPr>
                  <a:t>One-loop corrections at </a:t>
                </a:r>
                <a14:m>
                  <m:oMath xmlns:m="http://schemas.openxmlformats.org/officeDocument/2006/math">
                    <m:r>
                      <a:rPr lang="en-US" altLang="zh-CN" b="0" i="1" smtClean="0">
                        <a:solidFill>
                          <a:srgbClr val="7030A0"/>
                        </a:solidFill>
                        <a:latin typeface="Cambria Math" panose="02040503050406030204" pitchFamily="18" charset="0"/>
                      </a:rPr>
                      <m:t>𝑇</m:t>
                    </m:r>
                    <m:r>
                      <a:rPr lang="en-US" altLang="zh-CN" b="0" i="1" smtClean="0">
                        <a:solidFill>
                          <a:srgbClr val="7030A0"/>
                        </a:solidFill>
                        <a:latin typeface="Cambria Math" panose="02040503050406030204" pitchFamily="18" charset="0"/>
                      </a:rPr>
                      <m:t>=0</m:t>
                    </m:r>
                  </m:oMath>
                </a14:m>
                <a:r>
                  <a:rPr lang="en-US" altLang="zh-CN" dirty="0">
                    <a:solidFill>
                      <a:srgbClr val="7030A0"/>
                    </a:solidFill>
                  </a:rPr>
                  <a:t> :</a:t>
                </a:r>
                <a:r>
                  <a:rPr lang="en-US" altLang="zh-CN" dirty="0"/>
                  <a:t>     </a:t>
                </a:r>
              </a:p>
            </p:txBody>
          </p:sp>
        </mc:Choice>
        <mc:Fallback xmlns="">
          <p:sp>
            <p:nvSpPr>
              <p:cNvPr id="16" name="文本框 15">
                <a:extLst>
                  <a:ext uri="{FF2B5EF4-FFF2-40B4-BE49-F238E27FC236}">
                    <a16:creationId xmlns:a16="http://schemas.microsoft.com/office/drawing/2014/main" id="{E02D45C5-88E2-EE7A-E8CC-08666AF1BB24}"/>
                  </a:ext>
                </a:extLst>
              </p:cNvPr>
              <p:cNvSpPr txBox="1">
                <a:spLocks noRot="1" noChangeAspect="1" noMove="1" noResize="1" noEditPoints="1" noAdjustHandles="1" noChangeArrowheads="1" noChangeShapeType="1" noTextEdit="1"/>
              </p:cNvSpPr>
              <p:nvPr/>
            </p:nvSpPr>
            <p:spPr>
              <a:xfrm>
                <a:off x="35496" y="2355726"/>
                <a:ext cx="2520280" cy="307777"/>
              </a:xfrm>
              <a:prstGeom prst="rect">
                <a:avLst/>
              </a:prstGeom>
              <a:blipFill>
                <a:blip r:embed="rId13"/>
                <a:stretch>
                  <a:fillRect l="-726" t="-1961" b="-19608"/>
                </a:stretch>
              </a:blipFill>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BD814664-2305-3DC4-A3FC-88159E92932A}"/>
              </a:ext>
            </a:extLst>
          </p:cNvPr>
          <p:cNvSpPr txBox="1"/>
          <p:nvPr/>
        </p:nvSpPr>
        <p:spPr>
          <a:xfrm>
            <a:off x="438940" y="3270675"/>
            <a:ext cx="2123728" cy="307777"/>
          </a:xfrm>
          <a:prstGeom prst="rect">
            <a:avLst/>
          </a:prstGeom>
          <a:noFill/>
        </p:spPr>
        <p:txBody>
          <a:bodyPr wrap="square">
            <a:spAutoFit/>
          </a:bodyPr>
          <a:lstStyle/>
          <a:p>
            <a:r>
              <a:rPr lang="en-US" altLang="zh-CN" dirty="0">
                <a:solidFill>
                  <a:srgbClr val="7030A0"/>
                </a:solidFill>
              </a:rPr>
              <a:t>Finite thermal correction:</a:t>
            </a:r>
          </a:p>
        </p:txBody>
      </p:sp>
      <p:graphicFrame>
        <p:nvGraphicFramePr>
          <p:cNvPr id="10" name="对象 9">
            <a:extLst>
              <a:ext uri="{FF2B5EF4-FFF2-40B4-BE49-F238E27FC236}">
                <a16:creationId xmlns:a16="http://schemas.microsoft.com/office/drawing/2014/main" id="{189A63F5-93C0-6295-754E-9792BEA9737A}"/>
              </a:ext>
            </a:extLst>
          </p:cNvPr>
          <p:cNvGraphicFramePr>
            <a:graphicFrameLocks noChangeAspect="1"/>
          </p:cNvGraphicFramePr>
          <p:nvPr>
            <p:extLst>
              <p:ext uri="{D42A27DB-BD31-4B8C-83A1-F6EECF244321}">
                <p14:modId xmlns:p14="http://schemas.microsoft.com/office/powerpoint/2010/main" val="1369572596"/>
              </p:ext>
            </p:extLst>
          </p:nvPr>
        </p:nvGraphicFramePr>
        <p:xfrm>
          <a:off x="6804248" y="2056848"/>
          <a:ext cx="2138256" cy="1001797"/>
        </p:xfrm>
        <a:graphic>
          <a:graphicData uri="http://schemas.openxmlformats.org/presentationml/2006/ole">
            <mc:AlternateContent xmlns:mc="http://schemas.openxmlformats.org/markup-compatibility/2006">
              <mc:Choice xmlns:v="urn:schemas-microsoft-com:vml" Requires="v">
                <p:oleObj name="AxMath" r:id="rId14" imgW="1664280" imgH="779040" progId="Equation.AxMath">
                  <p:embed/>
                </p:oleObj>
              </mc:Choice>
              <mc:Fallback>
                <p:oleObj name="AxMath" r:id="rId14" imgW="1664280" imgH="779040" progId="Equation.AxMath">
                  <p:embed/>
                  <p:pic>
                    <p:nvPicPr>
                      <p:cNvPr id="0" name=""/>
                      <p:cNvPicPr/>
                      <p:nvPr/>
                    </p:nvPicPr>
                    <p:blipFill>
                      <a:blip r:embed="rId15"/>
                      <a:stretch>
                        <a:fillRect/>
                      </a:stretch>
                    </p:blipFill>
                    <p:spPr>
                      <a:xfrm>
                        <a:off x="6804248" y="2056848"/>
                        <a:ext cx="2138256" cy="1001797"/>
                      </a:xfrm>
                      <a:prstGeom prst="rect">
                        <a:avLst/>
                      </a:prstGeom>
                    </p:spPr>
                  </p:pic>
                </p:oleObj>
              </mc:Fallback>
            </mc:AlternateContent>
          </a:graphicData>
        </a:graphic>
      </p:graphicFrame>
    </p:spTree>
    <p:extLst>
      <p:ext uri="{BB962C8B-B14F-4D97-AF65-F5344CB8AC3E}">
        <p14:creationId xmlns:p14="http://schemas.microsoft.com/office/powerpoint/2010/main" val="96911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1F95C27-F754-4657-731C-56253E8AF3CB}"/>
              </a:ext>
            </a:extLst>
          </p:cNvPr>
          <p:cNvSpPr txBox="1"/>
          <p:nvPr/>
        </p:nvSpPr>
        <p:spPr>
          <a:xfrm>
            <a:off x="899592" y="123478"/>
            <a:ext cx="5688632" cy="461665"/>
          </a:xfrm>
          <a:prstGeom prst="rect">
            <a:avLst/>
          </a:prstGeom>
          <a:noFill/>
        </p:spPr>
        <p:txBody>
          <a:bodyPr wrap="square">
            <a:spAutoFit/>
          </a:bodyPr>
          <a:lstStyle/>
          <a:p>
            <a:r>
              <a:rPr kumimoji="1" lang="en-US" altLang="zh-CN" sz="2400" dirty="0">
                <a:ln w="12700">
                  <a:noFill/>
                </a:ln>
                <a:ea typeface="OPPOSans H"/>
                <a:cs typeface="OPPOSans H"/>
              </a:rPr>
              <a:t>Supercooled Hidden Sector Phase Transition</a:t>
            </a:r>
            <a:endParaRPr kumimoji="1" lang="en-US" altLang="zh-CN" sz="2400" dirty="0">
              <a:ln w="12700">
                <a:noFill/>
              </a:ln>
              <a:solidFill>
                <a:schemeClr val="tx1"/>
              </a:solidFill>
              <a:ea typeface="OPPOSans H"/>
              <a:cs typeface="OPPOSans H"/>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2EECB8F3-F165-4941-CA90-DCB1785AD43B}"/>
                  </a:ext>
                </a:extLst>
              </p:cNvPr>
              <p:cNvSpPr txBox="1"/>
              <p:nvPr/>
            </p:nvSpPr>
            <p:spPr>
              <a:xfrm>
                <a:off x="179512" y="771550"/>
                <a:ext cx="8856984" cy="4568366"/>
              </a:xfrm>
              <a:prstGeom prst="rect">
                <a:avLst/>
              </a:prstGeom>
              <a:noFill/>
            </p:spPr>
            <p:txBody>
              <a:bodyPr wrap="square">
                <a:spAutoFit/>
              </a:bodyPr>
              <a:lstStyle/>
              <a:p>
                <a:pPr marL="342900" indent="-342900">
                  <a:buFont typeface="Arial" panose="020B0604020202020204" pitchFamily="34" charset="0"/>
                  <a:buChar char="•"/>
                </a:pPr>
                <a:r>
                  <a:rPr lang="en-US" altLang="zh-CN" sz="2000" dirty="0"/>
                  <a:t>As a trivial discussion, we assume the temperature ratio between the hidden and the visible sector </a:t>
                </a:r>
                <a14:m>
                  <m:oMath xmlns:m="http://schemas.openxmlformats.org/officeDocument/2006/math">
                    <m:r>
                      <a:rPr lang="en-US" altLang="zh-CN" sz="2000" i="1" smtClean="0">
                        <a:latin typeface="Cambria Math" panose="02040503050406030204" pitchFamily="18" charset="0"/>
                      </a:rPr>
                      <m:t>𝜉</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𝑇</m:t>
                            </m:r>
                          </m:e>
                          <m:sub>
                            <m:r>
                              <a:rPr lang="en-US" altLang="zh-CN" sz="2000" b="0" i="1" smtClean="0">
                                <a:latin typeface="Cambria Math" panose="02040503050406030204" pitchFamily="18" charset="0"/>
                              </a:rPr>
                              <m:t>h</m:t>
                            </m:r>
                          </m:sub>
                        </m:sSub>
                      </m:num>
                      <m:den>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𝑇</m:t>
                            </m:r>
                          </m:e>
                          <m:sub>
                            <m:r>
                              <a:rPr lang="en-US" altLang="zh-CN" sz="2000" b="0" i="1" smtClean="0">
                                <a:latin typeface="Cambria Math" panose="02040503050406030204" pitchFamily="18" charset="0"/>
                              </a:rPr>
                              <m:t>𝑣</m:t>
                            </m:r>
                          </m:sub>
                        </m:sSub>
                      </m:den>
                    </m:f>
                    <m:r>
                      <a:rPr lang="en-US" altLang="zh-CN" sz="2000" b="0" i="1" smtClean="0">
                        <a:latin typeface="Cambria Math" panose="02040503050406030204" pitchFamily="18" charset="0"/>
                      </a:rPr>
                      <m:t>=1</m:t>
                    </m:r>
                  </m:oMath>
                </a14:m>
                <a:r>
                  <a:rPr lang="en-US" altLang="zh-CN" sz="2000" dirty="0"/>
                  <a:t>.</a:t>
                </a:r>
              </a:p>
              <a:p>
                <a:pPr marL="342900" indent="-342900">
                  <a:buFont typeface="Arial" panose="020B0604020202020204" pitchFamily="34" charset="0"/>
                  <a:buChar char="•"/>
                </a:pPr>
                <a:endParaRPr lang="en-US" altLang="zh-CN" sz="2000" dirty="0"/>
              </a:p>
              <a:p>
                <a:pPr marL="342900" indent="-342900">
                  <a:buFont typeface="Arial" panose="020B0604020202020204" pitchFamily="34" charset="0"/>
                  <a:buChar char="•"/>
                </a:pPr>
                <a:r>
                  <a:rPr lang="en-US" altLang="zh-CN" sz="2000" dirty="0"/>
                  <a:t>The mean bubble separation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b="0" i="1" smtClean="0">
                            <a:latin typeface="Cambria Math" panose="02040503050406030204" pitchFamily="18" charset="0"/>
                          </a:rPr>
                          <m:t>∗</m:t>
                        </m:r>
                      </m:sub>
                    </m:sSub>
                  </m:oMath>
                </a14:m>
                <a:r>
                  <a:rPr lang="en-US" altLang="zh-CN" sz="2000" dirty="0"/>
                  <a:t> is an important parameter for the calculation of GWs produced by bulk fluid motion and bubble collision.</a:t>
                </a:r>
              </a:p>
              <a:p>
                <a:endParaRPr lang="en-US" altLang="zh-CN" sz="2000" dirty="0"/>
              </a:p>
              <a:p>
                <a:pPr marL="342900" indent="-342900">
                  <a:buFont typeface="Arial" panose="020B0604020202020204" pitchFamily="34" charset="0"/>
                  <a:buChar char="•"/>
                </a:pPr>
                <a:r>
                  <a:rPr lang="en-US" altLang="zh-CN" sz="2000" dirty="0"/>
                  <a:t>Generally, we estimate it by </a:t>
                </a:r>
                <a:r>
                  <a:rPr lang="en-US" altLang="zh-CN" sz="1800" dirty="0">
                    <a:solidFill>
                      <a:srgbClr val="000000"/>
                    </a:solidFill>
                    <a:latin typeface="CMR12"/>
                    <a:ea typeface="宋体" panose="02010600030101010101" pitchFamily="2" charset="-122"/>
                  </a:rPr>
                  <a:t>the</a:t>
                </a:r>
                <a:r>
                  <a:rPr lang="en-US" altLang="zh-CN" sz="1800" dirty="0">
                    <a:solidFill>
                      <a:srgbClr val="000000"/>
                    </a:solidFill>
                    <a:effectLst/>
                    <a:latin typeface="CMR12"/>
                    <a:ea typeface="宋体" panose="02010600030101010101" pitchFamily="2" charset="-122"/>
                  </a:rPr>
                  <a:t> linear coefficient in a Taylor expansion:</a:t>
                </a:r>
                <a:endParaRPr lang="en-US" altLang="zh-CN" sz="2000" dirty="0"/>
              </a:p>
              <a:p>
                <a:endParaRPr lang="en-US" altLang="zh-CN" sz="2000" dirty="0"/>
              </a:p>
              <a:p>
                <a:endParaRPr lang="en-US" altLang="zh-CN" sz="2000" dirty="0"/>
              </a:p>
              <a:p>
                <a:pPr marL="342900" indent="-342900">
                  <a:buFont typeface="Arial" panose="020B0604020202020204" pitchFamily="34" charset="0"/>
                  <a:buChar char="•"/>
                </a:pPr>
                <a:r>
                  <a:rPr lang="en-US" altLang="zh-CN" sz="2000" dirty="0"/>
                  <a:t>In the case of strong supercooled phase transitions, the mean bubble separation should be calculated </a:t>
                </a:r>
                <a:r>
                  <a:rPr lang="en-US" altLang="zh-CN" sz="1800" dirty="0">
                    <a:solidFill>
                      <a:srgbClr val="000000"/>
                    </a:solidFill>
                    <a:effectLst/>
                    <a:latin typeface="CMR12"/>
                  </a:rPr>
                  <a:t>from the bubble number density so that </a:t>
                </a:r>
                <a:endParaRPr lang="en-US" altLang="zh-CN" sz="2000" dirty="0"/>
              </a:p>
              <a:p>
                <a:r>
                  <a:rPr lang="en-US" altLang="zh-CN" sz="2000" dirty="0"/>
                  <a:t>      </a:t>
                </a:r>
              </a:p>
              <a:p>
                <a:endParaRPr lang="en-US" altLang="zh-CN" sz="2000" dirty="0"/>
              </a:p>
              <a:p>
                <a:endParaRPr lang="en-US" altLang="zh-CN" sz="2000" dirty="0"/>
              </a:p>
            </p:txBody>
          </p:sp>
        </mc:Choice>
        <mc:Fallback xmlns="">
          <p:sp>
            <p:nvSpPr>
              <p:cNvPr id="5" name="文本框 4">
                <a:extLst>
                  <a:ext uri="{FF2B5EF4-FFF2-40B4-BE49-F238E27FC236}">
                    <a16:creationId xmlns:a16="http://schemas.microsoft.com/office/drawing/2014/main" id="{2EECB8F3-F165-4941-CA90-DCB1785AD43B}"/>
                  </a:ext>
                </a:extLst>
              </p:cNvPr>
              <p:cNvSpPr txBox="1">
                <a:spLocks noRot="1" noChangeAspect="1" noMove="1" noResize="1" noEditPoints="1" noAdjustHandles="1" noChangeArrowheads="1" noChangeShapeType="1" noTextEdit="1"/>
              </p:cNvSpPr>
              <p:nvPr/>
            </p:nvSpPr>
            <p:spPr>
              <a:xfrm>
                <a:off x="179512" y="771550"/>
                <a:ext cx="8856984" cy="4568366"/>
              </a:xfrm>
              <a:prstGeom prst="rect">
                <a:avLst/>
              </a:prstGeom>
              <a:blipFill>
                <a:blip r:embed="rId2"/>
                <a:stretch>
                  <a:fillRect l="-619" t="-801" r="-826"/>
                </a:stretch>
              </a:blipFill>
            </p:spPr>
            <p:txBody>
              <a:bodyPr/>
              <a:lstStyle/>
              <a:p>
                <a:r>
                  <a:rPr lang="zh-CN" altLang="en-US">
                    <a:noFill/>
                  </a:rPr>
                  <a:t> </a:t>
                </a:r>
              </a:p>
            </p:txBody>
          </p:sp>
        </mc:Fallback>
      </mc:AlternateContent>
      <p:graphicFrame>
        <p:nvGraphicFramePr>
          <p:cNvPr id="2" name="对象 1">
            <a:extLst>
              <a:ext uri="{FF2B5EF4-FFF2-40B4-BE49-F238E27FC236}">
                <a16:creationId xmlns:a16="http://schemas.microsoft.com/office/drawing/2014/main" id="{FF46B2E3-6E84-00C9-8CC4-9CC728A71010}"/>
              </a:ext>
            </a:extLst>
          </p:cNvPr>
          <p:cNvGraphicFramePr>
            <a:graphicFrameLocks noChangeAspect="1"/>
          </p:cNvGraphicFramePr>
          <p:nvPr>
            <p:extLst>
              <p:ext uri="{D42A27DB-BD31-4B8C-83A1-F6EECF244321}">
                <p14:modId xmlns:p14="http://schemas.microsoft.com/office/powerpoint/2010/main" val="2032449800"/>
              </p:ext>
            </p:extLst>
          </p:nvPr>
        </p:nvGraphicFramePr>
        <p:xfrm>
          <a:off x="3815916" y="3147814"/>
          <a:ext cx="1584176" cy="585408"/>
        </p:xfrm>
        <a:graphic>
          <a:graphicData uri="http://schemas.openxmlformats.org/presentationml/2006/ole">
            <mc:AlternateContent xmlns:mc="http://schemas.openxmlformats.org/markup-compatibility/2006">
              <mc:Choice xmlns:v="urn:schemas-microsoft-com:vml" Requires="v">
                <p:oleObj name="AxMath" r:id="rId3" imgW="1125720" imgH="416160" progId="Equation.AxMath">
                  <p:embed/>
                </p:oleObj>
              </mc:Choice>
              <mc:Fallback>
                <p:oleObj name="AxMath" r:id="rId3" imgW="1125720" imgH="416160" progId="Equation.AxMath">
                  <p:embed/>
                  <p:pic>
                    <p:nvPicPr>
                      <p:cNvPr id="0" name=""/>
                      <p:cNvPicPr/>
                      <p:nvPr/>
                    </p:nvPicPr>
                    <p:blipFill>
                      <a:blip r:embed="rId4"/>
                      <a:stretch>
                        <a:fillRect/>
                      </a:stretch>
                    </p:blipFill>
                    <p:spPr>
                      <a:xfrm>
                        <a:off x="3815916" y="3147814"/>
                        <a:ext cx="1584176" cy="585408"/>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104395CC-5AE6-EAC8-1023-79F47EF56D0B}"/>
              </a:ext>
            </a:extLst>
          </p:cNvPr>
          <p:cNvGraphicFramePr>
            <a:graphicFrameLocks noChangeAspect="1"/>
          </p:cNvGraphicFramePr>
          <p:nvPr>
            <p:extLst>
              <p:ext uri="{D42A27DB-BD31-4B8C-83A1-F6EECF244321}">
                <p14:modId xmlns:p14="http://schemas.microsoft.com/office/powerpoint/2010/main" val="1767270309"/>
              </p:ext>
            </p:extLst>
          </p:nvPr>
        </p:nvGraphicFramePr>
        <p:xfrm>
          <a:off x="2272063" y="4459868"/>
          <a:ext cx="4599873" cy="560154"/>
        </p:xfrm>
        <a:graphic>
          <a:graphicData uri="http://schemas.openxmlformats.org/presentationml/2006/ole">
            <mc:AlternateContent xmlns:mc="http://schemas.openxmlformats.org/markup-compatibility/2006">
              <mc:Choice xmlns:v="urn:schemas-microsoft-com:vml" Requires="v">
                <p:oleObj name="AxMath" r:id="rId5" imgW="3754440" imgH="457560" progId="Equation.AxMath">
                  <p:embed/>
                </p:oleObj>
              </mc:Choice>
              <mc:Fallback>
                <p:oleObj name="AxMath" r:id="rId5" imgW="3754440" imgH="457560" progId="Equation.AxMath">
                  <p:embed/>
                  <p:pic>
                    <p:nvPicPr>
                      <p:cNvPr id="0" name=""/>
                      <p:cNvPicPr/>
                      <p:nvPr/>
                    </p:nvPicPr>
                    <p:blipFill>
                      <a:blip r:embed="rId6"/>
                      <a:stretch>
                        <a:fillRect/>
                      </a:stretch>
                    </p:blipFill>
                    <p:spPr>
                      <a:xfrm>
                        <a:off x="2272063" y="4459868"/>
                        <a:ext cx="4599873" cy="560154"/>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4A1E4BF4-0F29-3BE2-0946-BCA3DB2CD0EE}"/>
              </a:ext>
            </a:extLst>
          </p:cNvPr>
          <p:cNvGraphicFramePr>
            <a:graphicFrameLocks noChangeAspect="1"/>
          </p:cNvGraphicFramePr>
          <p:nvPr>
            <p:extLst>
              <p:ext uri="{D42A27DB-BD31-4B8C-83A1-F6EECF244321}">
                <p14:modId xmlns:p14="http://schemas.microsoft.com/office/powerpoint/2010/main" val="3700026082"/>
              </p:ext>
            </p:extLst>
          </p:nvPr>
        </p:nvGraphicFramePr>
        <p:xfrm>
          <a:off x="7045380" y="4538383"/>
          <a:ext cx="2025165" cy="377504"/>
        </p:xfrm>
        <a:graphic>
          <a:graphicData uri="http://schemas.openxmlformats.org/presentationml/2006/ole">
            <mc:AlternateContent xmlns:mc="http://schemas.openxmlformats.org/markup-compatibility/2006">
              <mc:Choice xmlns:v="urn:schemas-microsoft-com:vml" Requires="v">
                <p:oleObj name="AxMath" r:id="rId7" imgW="2358360" imgH="440280" progId="Equation.AxMath">
                  <p:embed/>
                </p:oleObj>
              </mc:Choice>
              <mc:Fallback>
                <p:oleObj name="AxMath" r:id="rId7" imgW="2358360" imgH="440280" progId="Equation.AxMath">
                  <p:embed/>
                  <p:pic>
                    <p:nvPicPr>
                      <p:cNvPr id="6" name="对象 5">
                        <a:extLst>
                          <a:ext uri="{FF2B5EF4-FFF2-40B4-BE49-F238E27FC236}">
                            <a16:creationId xmlns:a16="http://schemas.microsoft.com/office/drawing/2014/main" id="{4A1E4BF4-0F29-3BE2-0946-BCA3DB2CD0EE}"/>
                          </a:ext>
                        </a:extLst>
                      </p:cNvPr>
                      <p:cNvPicPr/>
                      <p:nvPr/>
                    </p:nvPicPr>
                    <p:blipFill>
                      <a:blip r:embed="rId8"/>
                      <a:stretch>
                        <a:fillRect/>
                      </a:stretch>
                    </p:blipFill>
                    <p:spPr>
                      <a:xfrm>
                        <a:off x="7045380" y="4538383"/>
                        <a:ext cx="2025165" cy="377504"/>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177119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1F95C27-F754-4657-731C-56253E8AF3CB}"/>
              </a:ext>
            </a:extLst>
          </p:cNvPr>
          <p:cNvSpPr txBox="1"/>
          <p:nvPr/>
        </p:nvSpPr>
        <p:spPr>
          <a:xfrm>
            <a:off x="899592" y="123478"/>
            <a:ext cx="5688632" cy="461665"/>
          </a:xfrm>
          <a:prstGeom prst="rect">
            <a:avLst/>
          </a:prstGeom>
          <a:noFill/>
        </p:spPr>
        <p:txBody>
          <a:bodyPr wrap="square">
            <a:spAutoFit/>
          </a:bodyPr>
          <a:lstStyle/>
          <a:p>
            <a:r>
              <a:rPr kumimoji="1" lang="en-US" altLang="zh-CN" sz="2400" dirty="0">
                <a:ln w="12700">
                  <a:noFill/>
                </a:ln>
                <a:ea typeface="OPPOSans H"/>
                <a:cs typeface="OPPOSans H"/>
              </a:rPr>
              <a:t>Supercooled Hidden Sector Phase Transition</a:t>
            </a:r>
            <a:endParaRPr kumimoji="1" lang="en-US" altLang="zh-CN" sz="2400" dirty="0">
              <a:ln w="12700">
                <a:noFill/>
              </a:ln>
              <a:solidFill>
                <a:schemeClr val="tx1"/>
              </a:solidFill>
              <a:ea typeface="OPPOSans H"/>
              <a:cs typeface="OPPOSans H"/>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2EECB8F3-F165-4941-CA90-DCB1785AD43B}"/>
                  </a:ext>
                </a:extLst>
              </p:cNvPr>
              <p:cNvSpPr txBox="1"/>
              <p:nvPr/>
            </p:nvSpPr>
            <p:spPr>
              <a:xfrm>
                <a:off x="179512" y="667164"/>
                <a:ext cx="8856984" cy="4195764"/>
              </a:xfrm>
              <a:prstGeom prst="rect">
                <a:avLst/>
              </a:prstGeom>
              <a:noFill/>
            </p:spPr>
            <p:txBody>
              <a:bodyPr wrap="square">
                <a:spAutoFit/>
              </a:bodyPr>
              <a:lstStyle/>
              <a:p>
                <a:pPr marL="342900" indent="-342900">
                  <a:buFont typeface="Arial" panose="020B0604020202020204" pitchFamily="34" charset="0"/>
                  <a:buChar char="•"/>
                </a:pPr>
                <a:r>
                  <a:rPr lang="en-US" altLang="zh-CN" sz="2000" dirty="0"/>
                  <a:t>The probability of finding a point still in the false vacuum</a:t>
                </a:r>
              </a:p>
              <a:p>
                <a:endParaRPr lang="en-US" altLang="zh-CN" sz="2000" dirty="0"/>
              </a:p>
              <a:p>
                <a:endParaRPr lang="en-US" altLang="zh-CN" sz="2000" dirty="0"/>
              </a:p>
              <a:p>
                <a:endParaRPr lang="en-US" altLang="zh-CN" sz="2000" dirty="0"/>
              </a:p>
              <a:p>
                <a:pPr marL="342900" indent="-342900">
                  <a:buFont typeface="Arial" panose="020B0604020202020204" pitchFamily="34" charset="0"/>
                  <a:buChar char="•"/>
                </a:pPr>
                <a:r>
                  <a:rPr lang="en-US" altLang="zh-CN" sz="2000" dirty="0"/>
                  <a:t>The percolation temperature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𝑇</m:t>
                        </m:r>
                      </m:e>
                      <m:sub>
                        <m:r>
                          <a:rPr lang="en-US" altLang="zh-CN" sz="2000" b="0" i="1" smtClean="0">
                            <a:latin typeface="Cambria Math" panose="02040503050406030204" pitchFamily="18" charset="0"/>
                          </a:rPr>
                          <m:t>h</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𝑝</m:t>
                        </m:r>
                      </m:sub>
                    </m:sSub>
                    <m:r>
                      <a:rPr lang="en-US" altLang="zh-CN" sz="2000" b="0" i="1" smtClean="0">
                        <a:latin typeface="Cambria Math" panose="02040503050406030204" pitchFamily="18" charset="0"/>
                      </a:rPr>
                      <m:t> </m:t>
                    </m:r>
                  </m:oMath>
                </a14:m>
                <a:r>
                  <a:rPr lang="en-US" altLang="zh-CN" sz="2000" dirty="0"/>
                  <a:t>is defined as </a:t>
                </a:r>
              </a:p>
              <a:p>
                <a:pPr marL="342900" indent="-342900">
                  <a:buFont typeface="Arial" panose="020B0604020202020204" pitchFamily="34" charset="0"/>
                  <a:buChar char="•"/>
                </a:pPr>
                <a:endParaRPr lang="en-US" altLang="zh-CN" sz="2000" dirty="0"/>
              </a:p>
              <a:p>
                <a:pPr marL="342900" indent="-342900">
                  <a:buFont typeface="Arial" panose="020B0604020202020204" pitchFamily="34" charset="0"/>
                  <a:buChar char="•"/>
                </a:pPr>
                <a:r>
                  <a:rPr lang="en-US" altLang="zh-CN" sz="2000" dirty="0"/>
                  <a:t>The parameter space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i="1" smtClean="0">
                            <a:latin typeface="Cambria Math" panose="02040503050406030204" pitchFamily="18" charset="0"/>
                          </a:rPr>
                          <m:t>𝜆</m:t>
                        </m:r>
                      </m:e>
                      <m:sub>
                        <m:r>
                          <a:rPr lang="en-US" altLang="zh-CN" sz="2000" b="0" i="1" smtClean="0">
                            <a:latin typeface="Cambria Math" panose="02040503050406030204" pitchFamily="18" charset="0"/>
                          </a:rPr>
                          <m:t>h</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𝑔</m:t>
                        </m:r>
                      </m:e>
                      <m:sub>
                        <m:r>
                          <a:rPr lang="en-US" altLang="zh-CN" sz="2000" b="0" i="1" smtClean="0">
                            <a:latin typeface="Cambria Math" panose="02040503050406030204" pitchFamily="18" charset="0"/>
                          </a:rPr>
                          <m:t>𝑥</m:t>
                        </m:r>
                      </m:sub>
                    </m:sSub>
                  </m:oMath>
                </a14:m>
                <a:r>
                  <a:rPr lang="en-US" altLang="zh-CN" sz="2000" dirty="0"/>
                  <a:t>) is divided into four distinct regions, each colored differently to represent different types of phase transitions:</a:t>
                </a:r>
                <a:endParaRPr lang="en-US" altLang="zh-CN" sz="1800" dirty="0">
                  <a:solidFill>
                    <a:srgbClr val="7030A0"/>
                  </a:solidFill>
                  <a:latin typeface="Times New Roman" panose="02020603050405020304" pitchFamily="18" charset="0"/>
                  <a:cs typeface="Times New Roman" panose="02020603050405020304" pitchFamily="18" charset="0"/>
                </a:endParaRPr>
              </a:p>
              <a:p>
                <a:pPr>
                  <a:lnSpc>
                    <a:spcPct val="150000"/>
                  </a:lnSpc>
                </a:pPr>
                <a:r>
                  <a:rPr lang="en-US" altLang="zh-CN" sz="1800" dirty="0">
                    <a:solidFill>
                      <a:srgbClr val="7030A0"/>
                    </a:solidFill>
                    <a:latin typeface="Times New Roman" panose="02020603050405020304" pitchFamily="18" charset="0"/>
                    <a:cs typeface="Times New Roman" panose="02020603050405020304" pitchFamily="18" charset="0"/>
                  </a:rPr>
                  <a:t>      Case 1: </a:t>
                </a:r>
                <a:r>
                  <a:rPr lang="en-US" altLang="zh-CN" sz="1800" dirty="0">
                    <a:solidFill>
                      <a:srgbClr val="000000"/>
                    </a:solidFill>
                    <a:latin typeface="CMR12"/>
                    <a:cs typeface="Times New Roman" panose="02020603050405020304" pitchFamily="18" charset="0"/>
                  </a:rPr>
                  <a:t>U</a:t>
                </a:r>
                <a:r>
                  <a:rPr lang="en-US" altLang="zh-CN" sz="1800" dirty="0">
                    <a:solidFill>
                      <a:srgbClr val="000000"/>
                    </a:solidFill>
                    <a:effectLst/>
                    <a:latin typeface="CMR12"/>
                  </a:rPr>
                  <a:t>pper dark region—</a:t>
                </a:r>
                <a:r>
                  <a:rPr lang="en-US" altLang="zh-CN" sz="1800" dirty="0">
                    <a:solidFill>
                      <a:srgbClr val="000000"/>
                    </a:solidFill>
                    <a:latin typeface="CMR12"/>
                  </a:rPr>
                  <a:t>“</a:t>
                </a:r>
                <a:r>
                  <a:rPr lang="en-US" altLang="zh-CN" sz="1800" dirty="0" err="1">
                    <a:solidFill>
                      <a:srgbClr val="000000"/>
                    </a:solidFill>
                    <a:effectLst/>
                    <a:latin typeface="CMR12"/>
                  </a:rPr>
                  <a:t>ultracooled</a:t>
                </a:r>
                <a:r>
                  <a:rPr lang="en-US" altLang="zh-CN" sz="1800" dirty="0">
                    <a:solidFill>
                      <a:srgbClr val="000000"/>
                    </a:solidFill>
                    <a:effectLst/>
                    <a:latin typeface="CMR12"/>
                  </a:rPr>
                  <a:t>”      Lower dark region—</a:t>
                </a:r>
                <a:r>
                  <a:rPr lang="en-US" altLang="zh-CN" sz="1800" dirty="0">
                    <a:solidFill>
                      <a:srgbClr val="000000"/>
                    </a:solidFill>
                    <a:latin typeface="CMR12"/>
                  </a:rPr>
                  <a:t>“</a:t>
                </a:r>
                <a:r>
                  <a:rPr lang="en-US" altLang="zh-CN" sz="1800" dirty="0">
                    <a:solidFill>
                      <a:srgbClr val="000000"/>
                    </a:solidFill>
                    <a:effectLst/>
                    <a:latin typeface="CMR12"/>
                  </a:rPr>
                  <a:t>crossover”</a:t>
                </a:r>
                <a:endParaRPr lang="en-US" altLang="zh-CN" sz="1800" dirty="0">
                  <a:solidFill>
                    <a:srgbClr val="7030A0"/>
                  </a:solidFill>
                  <a:latin typeface="Times New Roman" panose="02020603050405020304" pitchFamily="18" charset="0"/>
                  <a:cs typeface="Times New Roman" panose="02020603050405020304" pitchFamily="18" charset="0"/>
                </a:endParaRPr>
              </a:p>
              <a:p>
                <a:pPr>
                  <a:lnSpc>
                    <a:spcPct val="150000"/>
                  </a:lnSpc>
                </a:pPr>
                <a:r>
                  <a:rPr lang="en-US" altLang="zh-CN" sz="1800" dirty="0">
                    <a:solidFill>
                      <a:srgbClr val="7030A0"/>
                    </a:solidFill>
                    <a:latin typeface="Times New Roman" panose="02020603050405020304" pitchFamily="18" charset="0"/>
                    <a:cs typeface="Times New Roman" panose="02020603050405020304" pitchFamily="18" charset="0"/>
                  </a:rPr>
                  <a:t>      Case 2: </a:t>
                </a:r>
                <a:r>
                  <a:rPr lang="en-US" altLang="zh-CN" sz="1800" dirty="0">
                    <a:solidFill>
                      <a:srgbClr val="000000"/>
                    </a:solidFill>
                    <a:latin typeface="CMR12"/>
                  </a:rPr>
                  <a:t>No percolation or FOPTs do not complete</a:t>
                </a:r>
                <a:endParaRPr lang="en-US" altLang="zh-CN" sz="1800" dirty="0">
                  <a:solidFill>
                    <a:srgbClr val="7030A0"/>
                  </a:solidFill>
                  <a:latin typeface="Times New Roman" panose="02020603050405020304" pitchFamily="18" charset="0"/>
                  <a:cs typeface="Times New Roman" panose="02020603050405020304" pitchFamily="18" charset="0"/>
                </a:endParaRPr>
              </a:p>
              <a:p>
                <a:pPr>
                  <a:lnSpc>
                    <a:spcPct val="150000"/>
                  </a:lnSpc>
                </a:pPr>
                <a:r>
                  <a:rPr lang="en-US" altLang="zh-CN" sz="1800" dirty="0">
                    <a:solidFill>
                      <a:srgbClr val="7030A0"/>
                    </a:solidFill>
                    <a:latin typeface="Times New Roman" panose="02020603050405020304" pitchFamily="18" charset="0"/>
                    <a:cs typeface="Times New Roman" panose="02020603050405020304" pitchFamily="18" charset="0"/>
                  </a:rPr>
                  <a:t>      Case 3:</a:t>
                </a:r>
                <a:r>
                  <a:rPr lang="en-US" altLang="zh-CN" sz="1800" dirty="0">
                    <a:solidFill>
                      <a:srgbClr val="000000"/>
                    </a:solidFill>
                    <a:latin typeface="CMR12"/>
                    <a:cs typeface="Times New Roman" panose="02020603050405020304" pitchFamily="18" charset="0"/>
                  </a:rPr>
                  <a:t> </a:t>
                </a:r>
                <a:r>
                  <a:rPr lang="en-US" altLang="zh-CN" sz="1800" dirty="0">
                    <a:solidFill>
                      <a:srgbClr val="000000"/>
                    </a:solidFill>
                    <a:latin typeface="CMR12"/>
                  </a:rPr>
                  <a:t>FOPT successfully completes—“U-shaped action </a:t>
                </a:r>
                <a14:m>
                  <m:oMath xmlns:m="http://schemas.openxmlformats.org/officeDocument/2006/math">
                    <m:sSub>
                      <m:sSubPr>
                        <m:ctrlPr>
                          <a:rPr lang="en-US" altLang="zh-CN" sz="1800" i="1" smtClean="0">
                            <a:solidFill>
                              <a:srgbClr val="000000"/>
                            </a:solidFill>
                            <a:latin typeface="Cambria Math" panose="02040503050406030204" pitchFamily="18" charset="0"/>
                          </a:rPr>
                        </m:ctrlPr>
                      </m:sSubPr>
                      <m:e>
                        <m:r>
                          <a:rPr lang="en-US" altLang="zh-CN" sz="1800" b="0" i="1" smtClean="0">
                            <a:solidFill>
                              <a:srgbClr val="000000"/>
                            </a:solidFill>
                            <a:latin typeface="Cambria Math" panose="02040503050406030204" pitchFamily="18" charset="0"/>
                          </a:rPr>
                          <m:t>𝑆</m:t>
                        </m:r>
                      </m:e>
                      <m:sub>
                        <m:r>
                          <a:rPr lang="en-US" altLang="zh-CN" sz="1800" b="0" i="1" smtClean="0">
                            <a:solidFill>
                              <a:srgbClr val="000000"/>
                            </a:solidFill>
                            <a:latin typeface="Cambria Math" panose="02040503050406030204" pitchFamily="18" charset="0"/>
                          </a:rPr>
                          <m:t>3</m:t>
                        </m:r>
                      </m:sub>
                    </m:sSub>
                    <m:r>
                      <a:rPr lang="en-US" altLang="zh-CN" sz="1800" b="0" i="1" smtClean="0">
                        <a:solidFill>
                          <a:srgbClr val="000000"/>
                        </a:solidFill>
                        <a:latin typeface="Cambria Math" panose="02040503050406030204" pitchFamily="18" charset="0"/>
                      </a:rPr>
                      <m:t>/</m:t>
                    </m:r>
                    <m:r>
                      <a:rPr lang="en-US" altLang="zh-CN" sz="1800" b="0" i="1" smtClean="0">
                        <a:solidFill>
                          <a:srgbClr val="000000"/>
                        </a:solidFill>
                        <a:latin typeface="Cambria Math" panose="02040503050406030204" pitchFamily="18" charset="0"/>
                      </a:rPr>
                      <m:t>𝑇</m:t>
                    </m:r>
                  </m:oMath>
                </a14:m>
                <a:r>
                  <a:rPr lang="en-US" altLang="zh-CN" sz="1800" dirty="0">
                    <a:solidFill>
                      <a:srgbClr val="000000"/>
                    </a:solidFill>
                    <a:latin typeface="CMR12"/>
                  </a:rPr>
                  <a:t> curve</a:t>
                </a:r>
                <a:r>
                  <a:rPr lang="zh-CN" altLang="en-US" sz="1800" dirty="0">
                    <a:solidFill>
                      <a:srgbClr val="000000"/>
                    </a:solidFill>
                    <a:latin typeface="CMR12"/>
                  </a:rPr>
                  <a:t>”</a:t>
                </a:r>
                <a:endParaRPr lang="en-US" altLang="zh-CN" sz="1800" dirty="0">
                  <a:solidFill>
                    <a:srgbClr val="7030A0"/>
                  </a:solidFill>
                  <a:latin typeface="Times New Roman" panose="02020603050405020304" pitchFamily="18" charset="0"/>
                  <a:cs typeface="Times New Roman" panose="02020603050405020304" pitchFamily="18" charset="0"/>
                </a:endParaRPr>
              </a:p>
              <a:p>
                <a:pPr>
                  <a:lnSpc>
                    <a:spcPct val="150000"/>
                  </a:lnSpc>
                </a:pPr>
                <a:r>
                  <a:rPr lang="en-US" altLang="zh-CN" sz="1800" dirty="0">
                    <a:solidFill>
                      <a:srgbClr val="7030A0"/>
                    </a:solidFill>
                    <a:latin typeface="Times New Roman" panose="02020603050405020304" pitchFamily="18" charset="0"/>
                    <a:cs typeface="Times New Roman" panose="02020603050405020304" pitchFamily="18" charset="0"/>
                  </a:rPr>
                  <a:t>      Case 4: </a:t>
                </a:r>
                <a:r>
                  <a:rPr lang="en-US" altLang="zh-CN" sz="1800" dirty="0">
                    <a:solidFill>
                      <a:srgbClr val="000000"/>
                    </a:solidFill>
                    <a:latin typeface="CMR12"/>
                    <a:cs typeface="Times New Roman" panose="02020603050405020304" pitchFamily="18" charset="0"/>
                  </a:rPr>
                  <a:t>W</a:t>
                </a:r>
                <a:r>
                  <a:rPr lang="en-US" altLang="zh-CN" sz="1800" dirty="0">
                    <a:solidFill>
                      <a:srgbClr val="000000"/>
                    </a:solidFill>
                    <a:latin typeface="CMR12"/>
                  </a:rPr>
                  <a:t>eak supercooled PTs or non-supercooled PTs—“tangent-like action curve”</a:t>
                </a:r>
              </a:p>
            </p:txBody>
          </p:sp>
        </mc:Choice>
        <mc:Fallback xmlns="">
          <p:sp>
            <p:nvSpPr>
              <p:cNvPr id="5" name="文本框 4">
                <a:extLst>
                  <a:ext uri="{FF2B5EF4-FFF2-40B4-BE49-F238E27FC236}">
                    <a16:creationId xmlns:a16="http://schemas.microsoft.com/office/drawing/2014/main" id="{2EECB8F3-F165-4941-CA90-DCB1785AD43B}"/>
                  </a:ext>
                </a:extLst>
              </p:cNvPr>
              <p:cNvSpPr txBox="1">
                <a:spLocks noRot="1" noChangeAspect="1" noMove="1" noResize="1" noEditPoints="1" noAdjustHandles="1" noChangeArrowheads="1" noChangeShapeType="1" noTextEdit="1"/>
              </p:cNvSpPr>
              <p:nvPr/>
            </p:nvSpPr>
            <p:spPr>
              <a:xfrm>
                <a:off x="179512" y="667164"/>
                <a:ext cx="8856984" cy="4195764"/>
              </a:xfrm>
              <a:prstGeom prst="rect">
                <a:avLst/>
              </a:prstGeom>
              <a:blipFill>
                <a:blip r:embed="rId3"/>
                <a:stretch>
                  <a:fillRect l="-619" t="-726" b="-1306"/>
                </a:stretch>
              </a:blipFill>
            </p:spPr>
            <p:txBody>
              <a:bodyPr/>
              <a:lstStyle/>
              <a:p>
                <a:r>
                  <a:rPr lang="zh-CN" altLang="en-US">
                    <a:noFill/>
                  </a:rPr>
                  <a:t> </a:t>
                </a:r>
              </a:p>
            </p:txBody>
          </p:sp>
        </mc:Fallback>
      </mc:AlternateContent>
      <p:graphicFrame>
        <p:nvGraphicFramePr>
          <p:cNvPr id="4" name="对象 3">
            <a:extLst>
              <a:ext uri="{FF2B5EF4-FFF2-40B4-BE49-F238E27FC236}">
                <a16:creationId xmlns:a16="http://schemas.microsoft.com/office/drawing/2014/main" id="{ED49FBB7-7F69-6114-F24B-9621A77F9B2F}"/>
              </a:ext>
            </a:extLst>
          </p:cNvPr>
          <p:cNvGraphicFramePr>
            <a:graphicFrameLocks noChangeAspect="1"/>
          </p:cNvGraphicFramePr>
          <p:nvPr>
            <p:extLst>
              <p:ext uri="{D42A27DB-BD31-4B8C-83A1-F6EECF244321}">
                <p14:modId xmlns:p14="http://schemas.microsoft.com/office/powerpoint/2010/main" val="2237853921"/>
              </p:ext>
            </p:extLst>
          </p:nvPr>
        </p:nvGraphicFramePr>
        <p:xfrm>
          <a:off x="2178161" y="1243314"/>
          <a:ext cx="4787677" cy="514842"/>
        </p:xfrm>
        <a:graphic>
          <a:graphicData uri="http://schemas.openxmlformats.org/presentationml/2006/ole">
            <mc:AlternateContent xmlns:mc="http://schemas.openxmlformats.org/markup-compatibility/2006">
              <mc:Choice xmlns:v="urn:schemas-microsoft-com:vml" Requires="v">
                <p:oleObj name="AxMath" r:id="rId4" imgW="4340160" imgH="466560" progId="Equation.AxMath">
                  <p:embed/>
                </p:oleObj>
              </mc:Choice>
              <mc:Fallback>
                <p:oleObj name="AxMath" r:id="rId4" imgW="4340160" imgH="466560" progId="Equation.AxMath">
                  <p:embed/>
                  <p:pic>
                    <p:nvPicPr>
                      <p:cNvPr id="0" name=""/>
                      <p:cNvPicPr/>
                      <p:nvPr/>
                    </p:nvPicPr>
                    <p:blipFill>
                      <a:blip r:embed="rId5"/>
                      <a:stretch>
                        <a:fillRect/>
                      </a:stretch>
                    </p:blipFill>
                    <p:spPr>
                      <a:xfrm>
                        <a:off x="2178161" y="1243314"/>
                        <a:ext cx="4787677" cy="514842"/>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1772376F-51C2-1F06-904D-BD2AA1BEDB5F}"/>
              </a:ext>
            </a:extLst>
          </p:cNvPr>
          <p:cNvGraphicFramePr>
            <a:graphicFrameLocks noChangeAspect="1"/>
          </p:cNvGraphicFramePr>
          <p:nvPr>
            <p:extLst>
              <p:ext uri="{D42A27DB-BD31-4B8C-83A1-F6EECF244321}">
                <p14:modId xmlns:p14="http://schemas.microsoft.com/office/powerpoint/2010/main" val="1526488122"/>
              </p:ext>
            </p:extLst>
          </p:nvPr>
        </p:nvGraphicFramePr>
        <p:xfrm>
          <a:off x="5580112" y="1954876"/>
          <a:ext cx="1512168" cy="332101"/>
        </p:xfrm>
        <a:graphic>
          <a:graphicData uri="http://schemas.openxmlformats.org/presentationml/2006/ole">
            <mc:AlternateContent xmlns:mc="http://schemas.openxmlformats.org/markup-compatibility/2006">
              <mc:Choice xmlns:v="urn:schemas-microsoft-com:vml" Requires="v">
                <p:oleObj name="AxMath" r:id="rId6" imgW="1084320" imgH="237600" progId="Equation.AxMath">
                  <p:embed/>
                </p:oleObj>
              </mc:Choice>
              <mc:Fallback>
                <p:oleObj name="AxMath" r:id="rId6" imgW="1084320" imgH="237600" progId="Equation.AxMath">
                  <p:embed/>
                  <p:pic>
                    <p:nvPicPr>
                      <p:cNvPr id="0" name=""/>
                      <p:cNvPicPr/>
                      <p:nvPr/>
                    </p:nvPicPr>
                    <p:blipFill>
                      <a:blip r:embed="rId7"/>
                      <a:stretch>
                        <a:fillRect/>
                      </a:stretch>
                    </p:blipFill>
                    <p:spPr>
                      <a:xfrm>
                        <a:off x="5580112" y="1954876"/>
                        <a:ext cx="1512168" cy="332101"/>
                      </a:xfrm>
                      <a:prstGeom prst="rect">
                        <a:avLst/>
                      </a:prstGeom>
                    </p:spPr>
                  </p:pic>
                </p:oleObj>
              </mc:Fallback>
            </mc:AlternateContent>
          </a:graphicData>
        </a:graphic>
      </p:graphicFrame>
    </p:spTree>
    <p:extLst>
      <p:ext uri="{BB962C8B-B14F-4D97-AF65-F5344CB8AC3E}">
        <p14:creationId xmlns:p14="http://schemas.microsoft.com/office/powerpoint/2010/main" val="2024490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1F95C27-F754-4657-731C-56253E8AF3CB}"/>
              </a:ext>
            </a:extLst>
          </p:cNvPr>
          <p:cNvSpPr txBox="1"/>
          <p:nvPr/>
        </p:nvSpPr>
        <p:spPr>
          <a:xfrm>
            <a:off x="899592" y="123478"/>
            <a:ext cx="5760640" cy="461665"/>
          </a:xfrm>
          <a:prstGeom prst="rect">
            <a:avLst/>
          </a:prstGeom>
          <a:noFill/>
        </p:spPr>
        <p:txBody>
          <a:bodyPr wrap="square">
            <a:spAutoFit/>
          </a:bodyPr>
          <a:lstStyle/>
          <a:p>
            <a:r>
              <a:rPr kumimoji="1" lang="en-US" altLang="zh-CN" sz="2400" dirty="0">
                <a:ln w="12700">
                  <a:noFill/>
                </a:ln>
                <a:ea typeface="OPPOSans H"/>
                <a:cs typeface="OPPOSans H"/>
              </a:rPr>
              <a:t>Supercooled Hidden Sector Phase Transition</a:t>
            </a:r>
          </a:p>
        </p:txBody>
      </p:sp>
      <p:pic>
        <p:nvPicPr>
          <p:cNvPr id="10" name="图片 9">
            <a:extLst>
              <a:ext uri="{FF2B5EF4-FFF2-40B4-BE49-F238E27FC236}">
                <a16:creationId xmlns:a16="http://schemas.microsoft.com/office/drawing/2014/main" id="{87A68E7B-14C2-944A-4B80-174CB838BAD2}"/>
              </a:ext>
            </a:extLst>
          </p:cNvPr>
          <p:cNvPicPr>
            <a:picLocks noChangeAspect="1"/>
          </p:cNvPicPr>
          <p:nvPr/>
        </p:nvPicPr>
        <p:blipFill>
          <a:blip r:embed="rId2"/>
          <a:stretch>
            <a:fillRect/>
          </a:stretch>
        </p:blipFill>
        <p:spPr>
          <a:xfrm>
            <a:off x="1376362" y="843558"/>
            <a:ext cx="6391275" cy="3057525"/>
          </a:xfrm>
          <a:prstGeom prst="rect">
            <a:avLst/>
          </a:prstGeom>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73A2988-F396-1694-B3BE-F2C96037AAD9}"/>
                  </a:ext>
                </a:extLst>
              </p:cNvPr>
              <p:cNvSpPr txBox="1"/>
              <p:nvPr/>
            </p:nvSpPr>
            <p:spPr>
              <a:xfrm>
                <a:off x="2735795" y="4189824"/>
                <a:ext cx="3672408" cy="369332"/>
              </a:xfrm>
              <a:prstGeom prst="rect">
                <a:avLst/>
              </a:prstGeom>
              <a:noFill/>
            </p:spPr>
            <p:txBody>
              <a:bodyPr wrap="square" rtlCol="0">
                <a:spAutoFit/>
              </a:bodyPr>
              <a:lstStyle/>
              <a:p>
                <a14:m>
                  <m:oMath xmlns:m="http://schemas.openxmlformats.org/officeDocument/2006/math">
                    <m:sSub>
                      <m:sSubPr>
                        <m:ctrlPr>
                          <a:rPr lang="en-US" altLang="zh-CN" sz="1800" i="1" smtClean="0">
                            <a:solidFill>
                              <a:srgbClr val="000000"/>
                            </a:solidFill>
                            <a:effectLst/>
                            <a:latin typeface="Cambria Math" panose="02040503050406030204" pitchFamily="18" charset="0"/>
                          </a:rPr>
                        </m:ctrlPr>
                      </m:sSubPr>
                      <m:e>
                        <m:r>
                          <a:rPr lang="en-US" altLang="zh-CN" sz="1800" b="0" i="1" smtClean="0">
                            <a:solidFill>
                              <a:srgbClr val="000000"/>
                            </a:solidFill>
                            <a:effectLst/>
                            <a:latin typeface="Cambria Math" panose="02040503050406030204" pitchFamily="18" charset="0"/>
                          </a:rPr>
                          <m:t>𝐴</m:t>
                        </m:r>
                      </m:e>
                      <m:sub>
                        <m:r>
                          <a:rPr lang="en-US" altLang="zh-CN" sz="1800" b="0" i="1" smtClean="0">
                            <a:solidFill>
                              <a:srgbClr val="000000"/>
                            </a:solidFill>
                            <a:effectLst/>
                            <a:latin typeface="Cambria Math" panose="02040503050406030204" pitchFamily="18" charset="0"/>
                          </a:rPr>
                          <m:t>1</m:t>
                        </m:r>
                      </m:sub>
                    </m:sSub>
                    <m:r>
                      <a:rPr lang="en-US" altLang="zh-CN" sz="1800" b="0" i="1" smtClean="0">
                        <a:solidFill>
                          <a:srgbClr val="000000"/>
                        </a:solidFill>
                        <a:effectLst/>
                        <a:latin typeface="Cambria Math" panose="02040503050406030204" pitchFamily="18" charset="0"/>
                      </a:rPr>
                      <m:t>−</m:t>
                    </m:r>
                    <m:sSub>
                      <m:sSubPr>
                        <m:ctrlPr>
                          <a:rPr lang="en-US" altLang="zh-CN" sz="1800" b="0" i="1" smtClean="0">
                            <a:solidFill>
                              <a:srgbClr val="000000"/>
                            </a:solidFill>
                            <a:effectLst/>
                            <a:latin typeface="Cambria Math" panose="02040503050406030204" pitchFamily="18" charset="0"/>
                          </a:rPr>
                        </m:ctrlPr>
                      </m:sSubPr>
                      <m:e>
                        <m:r>
                          <a:rPr lang="en-US" altLang="zh-CN" sz="1800" b="0" i="1" smtClean="0">
                            <a:solidFill>
                              <a:srgbClr val="000000"/>
                            </a:solidFill>
                            <a:effectLst/>
                            <a:latin typeface="Cambria Math" panose="02040503050406030204" pitchFamily="18" charset="0"/>
                          </a:rPr>
                          <m:t>𝐴</m:t>
                        </m:r>
                      </m:e>
                      <m:sub>
                        <m:r>
                          <a:rPr lang="en-US" altLang="zh-CN" sz="1800" b="0" i="1" smtClean="0">
                            <a:solidFill>
                              <a:srgbClr val="000000"/>
                            </a:solidFill>
                            <a:effectLst/>
                            <a:latin typeface="Cambria Math" panose="02040503050406030204" pitchFamily="18" charset="0"/>
                          </a:rPr>
                          <m:t>4</m:t>
                        </m:r>
                      </m:sub>
                    </m:sSub>
                  </m:oMath>
                </a14:m>
                <a:r>
                  <a:rPr lang="en-US" altLang="zh-CN" sz="1800" dirty="0">
                    <a:solidFill>
                      <a:srgbClr val="000000"/>
                    </a:solidFill>
                    <a:effectLst/>
                    <a:latin typeface="CMR12"/>
                  </a:rPr>
                  <a:t> are four characteristic points</a:t>
                </a:r>
                <a:endParaRPr lang="zh-CN" altLang="en-US" dirty="0"/>
              </a:p>
            </p:txBody>
          </p:sp>
        </mc:Choice>
        <mc:Fallback xmlns="">
          <p:sp>
            <p:nvSpPr>
              <p:cNvPr id="2" name="文本框 1">
                <a:extLst>
                  <a:ext uri="{FF2B5EF4-FFF2-40B4-BE49-F238E27FC236}">
                    <a16:creationId xmlns:a16="http://schemas.microsoft.com/office/drawing/2014/main" id="{F73A2988-F396-1694-B3BE-F2C96037AAD9}"/>
                  </a:ext>
                </a:extLst>
              </p:cNvPr>
              <p:cNvSpPr txBox="1">
                <a:spLocks noRot="1" noChangeAspect="1" noMove="1" noResize="1" noEditPoints="1" noAdjustHandles="1" noChangeArrowheads="1" noChangeShapeType="1" noTextEdit="1"/>
              </p:cNvSpPr>
              <p:nvPr/>
            </p:nvSpPr>
            <p:spPr>
              <a:xfrm>
                <a:off x="2735795" y="4189824"/>
                <a:ext cx="3672408" cy="369332"/>
              </a:xfrm>
              <a:prstGeom prst="rect">
                <a:avLst/>
              </a:prstGeom>
              <a:blipFill>
                <a:blip r:embed="rId3"/>
                <a:stretch>
                  <a:fillRect t="-8197" r="-1329"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583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CC47E08-A7A4-C3A2-0F34-D83C9C14EC7C}"/>
              </a:ext>
            </a:extLst>
          </p:cNvPr>
          <p:cNvPicPr>
            <a:picLocks noChangeAspect="1"/>
          </p:cNvPicPr>
          <p:nvPr/>
        </p:nvPicPr>
        <p:blipFill>
          <a:blip r:embed="rId2"/>
          <a:stretch>
            <a:fillRect/>
          </a:stretch>
        </p:blipFill>
        <p:spPr>
          <a:xfrm>
            <a:off x="395536" y="915566"/>
            <a:ext cx="4265288" cy="3856072"/>
          </a:xfrm>
          <a:prstGeom prst="rect">
            <a:avLst/>
          </a:prstGeom>
        </p:spPr>
      </p:pic>
      <p:sp>
        <p:nvSpPr>
          <p:cNvPr id="3" name="文本框 2">
            <a:extLst>
              <a:ext uri="{FF2B5EF4-FFF2-40B4-BE49-F238E27FC236}">
                <a16:creationId xmlns:a16="http://schemas.microsoft.com/office/drawing/2014/main" id="{C1F95C27-F754-4657-731C-56253E8AF3CB}"/>
              </a:ext>
            </a:extLst>
          </p:cNvPr>
          <p:cNvSpPr txBox="1"/>
          <p:nvPr/>
        </p:nvSpPr>
        <p:spPr>
          <a:xfrm>
            <a:off x="899592" y="123478"/>
            <a:ext cx="5760640" cy="461665"/>
          </a:xfrm>
          <a:prstGeom prst="rect">
            <a:avLst/>
          </a:prstGeom>
          <a:noFill/>
        </p:spPr>
        <p:txBody>
          <a:bodyPr wrap="square">
            <a:spAutoFit/>
          </a:bodyPr>
          <a:lstStyle/>
          <a:p>
            <a:r>
              <a:rPr kumimoji="1" lang="en-US" altLang="zh-CN" sz="2400" dirty="0">
                <a:ln w="12700">
                  <a:noFill/>
                </a:ln>
                <a:ea typeface="OPPOSans H"/>
                <a:cs typeface="OPPOSans H"/>
              </a:rPr>
              <a:t>Supercooled Hidden Sector Phase Transition</a:t>
            </a:r>
          </a:p>
        </p:txBody>
      </p:sp>
      <p:sp>
        <p:nvSpPr>
          <p:cNvPr id="2" name="文本框 1">
            <a:extLst>
              <a:ext uri="{FF2B5EF4-FFF2-40B4-BE49-F238E27FC236}">
                <a16:creationId xmlns:a16="http://schemas.microsoft.com/office/drawing/2014/main" id="{F73A2988-F396-1694-B3BE-F2C96037AAD9}"/>
              </a:ext>
            </a:extLst>
          </p:cNvPr>
          <p:cNvSpPr txBox="1"/>
          <p:nvPr/>
        </p:nvSpPr>
        <p:spPr>
          <a:xfrm>
            <a:off x="5076056" y="2381937"/>
            <a:ext cx="3816424" cy="923330"/>
          </a:xfrm>
          <a:prstGeom prst="rect">
            <a:avLst/>
          </a:prstGeom>
          <a:noFill/>
        </p:spPr>
        <p:txBody>
          <a:bodyPr wrap="square" rtlCol="0">
            <a:spAutoFit/>
          </a:bodyPr>
          <a:lstStyle/>
          <a:p>
            <a:r>
              <a:rPr lang="en-US" altLang="zh-CN" sz="1800" i="1" dirty="0">
                <a:solidFill>
                  <a:srgbClr val="000000"/>
                </a:solidFill>
                <a:latin typeface="CMR12"/>
              </a:rPr>
              <a:t>Case 3 is of particular interest because it generates GWs strong enough to fit PTA signals.</a:t>
            </a:r>
            <a:endParaRPr lang="zh-CN" altLang="en-US" i="1" dirty="0"/>
          </a:p>
        </p:txBody>
      </p:sp>
    </p:spTree>
    <p:extLst>
      <p:ext uri="{BB962C8B-B14F-4D97-AF65-F5344CB8AC3E}">
        <p14:creationId xmlns:p14="http://schemas.microsoft.com/office/powerpoint/2010/main" val="403261548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Constantia"/>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A000120150407A26KPBG</Template>
  <TotalTime>0</TotalTime>
  <Words>973</Words>
  <Application>Microsoft Office PowerPoint</Application>
  <PresentationFormat>全屏显示(16:9)</PresentationFormat>
  <Paragraphs>119</Paragraphs>
  <Slides>20</Slides>
  <Notes>1</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20</vt:i4>
      </vt:variant>
    </vt:vector>
  </HeadingPairs>
  <TitlesOfParts>
    <vt:vector size="33" baseType="lpstr">
      <vt:lpstr>CMR12</vt:lpstr>
      <vt:lpstr>OPPOSans H</vt:lpstr>
      <vt:lpstr>浪漫雅圆</vt:lpstr>
      <vt:lpstr>微软雅黑</vt:lpstr>
      <vt:lpstr>Arial</vt:lpstr>
      <vt:lpstr>Calibri</vt:lpstr>
      <vt:lpstr>Cambria Math</vt:lpstr>
      <vt:lpstr>Constantia</vt:lpstr>
      <vt:lpstr>Times New Roman</vt:lpstr>
      <vt:lpstr>Wingdings</vt:lpstr>
      <vt:lpstr>Office 主题</vt:lpstr>
      <vt:lpstr>AxMath</vt:lpstr>
      <vt:lpstr>Equation.AxMath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2019-06-18T12:29:46Z</dcterms:created>
  <dcterms:modified xsi:type="dcterms:W3CDTF">2025-02-21T00:15:56Z</dcterms:modified>
</cp:coreProperties>
</file>