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53" r:id="rId2"/>
    <p:sldId id="907" r:id="rId3"/>
    <p:sldId id="994" r:id="rId4"/>
    <p:sldId id="995" r:id="rId5"/>
    <p:sldId id="986" r:id="rId6"/>
    <p:sldId id="1009" r:id="rId7"/>
    <p:sldId id="1004" r:id="rId8"/>
    <p:sldId id="1015" r:id="rId9"/>
    <p:sldId id="1010" r:id="rId10"/>
    <p:sldId id="1008" r:id="rId11"/>
    <p:sldId id="985" r:id="rId12"/>
    <p:sldId id="1001" r:id="rId13"/>
    <p:sldId id="1005" r:id="rId14"/>
    <p:sldId id="1002" r:id="rId15"/>
    <p:sldId id="987" r:id="rId16"/>
    <p:sldId id="1013" r:id="rId17"/>
    <p:sldId id="1012" r:id="rId18"/>
    <p:sldId id="988" r:id="rId19"/>
    <p:sldId id="997" r:id="rId20"/>
    <p:sldId id="1014" r:id="rId21"/>
    <p:sldId id="1011" r:id="rId22"/>
    <p:sldId id="993" r:id="rId23"/>
    <p:sldId id="998" r:id="rId24"/>
    <p:sldId id="1000" r:id="rId25"/>
    <p:sldId id="999" r:id="rId26"/>
    <p:sldId id="996" r:id="rId27"/>
    <p:sldId id="983" r:id="rId2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5" d="100"/>
          <a:sy n="105" d="100"/>
        </p:scale>
        <p:origin x="132" y="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5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0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6.jpeg"/><Relationship Id="rId4" Type="http://schemas.openxmlformats.org/officeDocument/2006/relationships/image" Target="../media/image40.png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April 14, 2025, CEPC Detector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983282" y="1642956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776" y="6169581"/>
            <a:ext cx="248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Barrel yoke: 1560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9184" y="6081989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130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700 tons</a:t>
            </a:r>
            <a:endParaRPr lang="zh-CN" altLang="en-US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B01F865-4D70-43AA-AA7A-763299F5F065}"/>
              </a:ext>
            </a:extLst>
          </p:cNvPr>
          <p:cNvGraphicFramePr>
            <a:graphicFrameLocks noGrp="1"/>
          </p:cNvGraphicFramePr>
          <p:nvPr/>
        </p:nvGraphicFramePr>
        <p:xfrm>
          <a:off x="7228776" y="2001261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700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2960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10.37&amp;11.75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B60814B-4B81-4347-9444-81741E23E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091" y="5046721"/>
            <a:ext cx="4241827" cy="10992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E6AEBA-00C0-47BA-8735-7006F7D3F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07" y="2769306"/>
            <a:ext cx="3261939" cy="31743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81F937-458D-4E6E-8E41-8804F907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16" y="2569669"/>
            <a:ext cx="2509679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Conductor and dummy coil 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145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633927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6057303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CD6D34-3DF1-4B23-B303-D38AE3806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322248" y="1382364"/>
            <a:ext cx="1161751" cy="297853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C61A235-E28A-4107-ADFD-FB01739C14A1}"/>
              </a:ext>
            </a:extLst>
          </p:cNvPr>
          <p:cNvSpPr txBox="1"/>
          <p:nvPr/>
        </p:nvSpPr>
        <p:spPr>
          <a:xfrm>
            <a:off x="395772" y="2431647"/>
            <a:ext cx="181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NbTi</a:t>
            </a:r>
            <a:r>
              <a:rPr lang="en-US" altLang="zh-CN" sz="1400" dirty="0"/>
              <a:t> Rutherford cable</a:t>
            </a:r>
            <a:endParaRPr lang="zh-CN" altLang="en-US" sz="1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B806C9D-3596-4140-B2DA-13AAF229509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214340" y="2585536"/>
            <a:ext cx="1289372" cy="3886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0A8D8DD-0D4E-438F-9B13-0F5CB97A3DC8}"/>
              </a:ext>
            </a:extLst>
          </p:cNvPr>
          <p:cNvSpPr txBox="1"/>
          <p:nvPr/>
        </p:nvSpPr>
        <p:spPr>
          <a:xfrm>
            <a:off x="396642" y="2812115"/>
            <a:ext cx="181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High strength and High RRR Al stabilizer</a:t>
            </a:r>
            <a:endParaRPr lang="zh-CN" altLang="en-US" sz="14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AA90A9D-A722-45F5-ADE2-826AA33E818A}"/>
              </a:ext>
            </a:extLst>
          </p:cNvPr>
          <p:cNvCxnSpPr>
            <a:cxnSpLocks/>
          </p:cNvCxnSpPr>
          <p:nvPr/>
        </p:nvCxnSpPr>
        <p:spPr>
          <a:xfrm>
            <a:off x="1991544" y="3061133"/>
            <a:ext cx="936104" cy="103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Conductor and dummy coil 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2552" y="4753964"/>
            <a:ext cx="1956698" cy="196751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Conductor and dummy coil 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09600" y="2657233"/>
            <a:ext cx="65772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</a:t>
            </a:r>
            <a:r>
              <a:rPr lang="en-US" altLang="zh-CN" dirty="0"/>
              <a:t>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</a:t>
            </a:r>
            <a:r>
              <a:rPr lang="en-US" altLang="zh-CN" dirty="0"/>
              <a:t>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88" y="1702143"/>
            <a:ext cx="4188548" cy="3205229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730712"/>
              </p:ext>
            </p:extLst>
          </p:nvPr>
        </p:nvGraphicFramePr>
        <p:xfrm>
          <a:off x="6753476" y="5227017"/>
          <a:ext cx="30118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606654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405200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44FD0035-F8AA-4E30-8676-0B9269232AF7}"/>
              </a:ext>
            </a:extLst>
          </p:cNvPr>
          <p:cNvSpPr txBox="1"/>
          <p:nvPr/>
        </p:nvSpPr>
        <p:spPr>
          <a:xfrm>
            <a:off x="431722" y="4795292"/>
            <a:ext cx="63055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still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doing the R&amp;D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high-strength pure aluminum to improve its yield strength and solve the problems encountered in mass production.</a:t>
            </a:r>
          </a:p>
        </p:txBody>
      </p:sp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Conductor and dummy coil development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63878" y="4512984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900641" y="4652374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Coil winding</a:t>
            </a:r>
            <a:endParaRPr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574978" y="5475123"/>
            <a:ext cx="4406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</a:t>
            </a:r>
            <a:r>
              <a:rPr lang="en-US" altLang="zh-CN" sz="2800" dirty="0">
                <a:solidFill>
                  <a:srgbClr val="0000FF"/>
                </a:solidFill>
              </a:rPr>
              <a:t>manufacturing</a:t>
            </a:r>
            <a:r>
              <a:rPr lang="zh-CN" altLang="en-US" sz="2800" dirty="0">
                <a:solidFill>
                  <a:srgbClr val="0000FF"/>
                </a:solidFill>
              </a:rPr>
              <a:t>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482FCE-F1AB-4A49-816B-E957129C8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86" y="2008088"/>
            <a:ext cx="3845916" cy="25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528048" y="1260276"/>
            <a:ext cx="4824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575673" y="5565244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192179" y="5665594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756736" y="6205981"/>
            <a:ext cx="435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 </a:t>
            </a:r>
            <a:r>
              <a:rPr lang="en-US" altLang="zh-CN" sz="1800" dirty="0"/>
              <a:t>are being design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F86AC-2DCE-43D5-9190-5B4E4A5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" y="2146947"/>
            <a:ext cx="4365549" cy="32267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DDE3FD-2C34-4000-B392-0B9BEEF7B3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82" y="2904839"/>
            <a:ext cx="2324512" cy="2680938"/>
          </a:xfrm>
          <a:prstGeom prst="rect">
            <a:avLst/>
          </a:prstGeom>
        </p:spPr>
      </p:pic>
      <p:graphicFrame>
        <p:nvGraphicFramePr>
          <p:cNvPr id="12" name="内容占位符 7">
            <a:extLst>
              <a:ext uri="{FF2B5EF4-FFF2-40B4-BE49-F238E27FC236}">
                <a16:creationId xmlns:a16="http://schemas.microsoft.com/office/drawing/2014/main" id="{FAB26881-8282-4E22-8201-9AAE6CF869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884628"/>
              </p:ext>
            </p:extLst>
          </p:nvPr>
        </p:nvGraphicFramePr>
        <p:xfrm>
          <a:off x="6538419" y="2883500"/>
          <a:ext cx="4796280" cy="3300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0206">
                  <a:extLst>
                    <a:ext uri="{9D8B030D-6E8A-4147-A177-3AD203B41FA5}">
                      <a16:colId xmlns:a16="http://schemas.microsoft.com/office/drawing/2014/main" val="2598866761"/>
                    </a:ext>
                  </a:extLst>
                </a:gridCol>
                <a:gridCol w="1602169">
                  <a:extLst>
                    <a:ext uri="{9D8B030D-6E8A-4147-A177-3AD203B41FA5}">
                      <a16:colId xmlns:a16="http://schemas.microsoft.com/office/drawing/2014/main" val="2011272855"/>
                    </a:ext>
                  </a:extLst>
                </a:gridCol>
                <a:gridCol w="1483905">
                  <a:extLst>
                    <a:ext uri="{9D8B030D-6E8A-4147-A177-3AD203B41FA5}">
                      <a16:colId xmlns:a16="http://schemas.microsoft.com/office/drawing/2014/main" val="1260028146"/>
                    </a:ext>
                  </a:extLst>
                </a:gridCol>
              </a:tblGrid>
              <a:tr h="271554"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Thermosyphon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+mn-lt"/>
                        </a:rPr>
                        <a:t>Force flow</a:t>
                      </a:r>
                      <a:endParaRPr lang="en-US" altLang="zh-CN" sz="1400" b="1" dirty="0"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294169"/>
                  </a:ext>
                </a:extLst>
              </a:tr>
              <a:tr h="6517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Difference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</a:rPr>
                        <a:t>Need more space to install the phase separator 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</a:rPr>
                        <a:t>A liquid helium circulating pump is required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132634"/>
                  </a:ext>
                </a:extLst>
              </a:tr>
              <a:tr h="4616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heat exchange capability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</a:rPr>
                        <a:t>1200 W/(K·m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zh-CN" altLang="en-US" sz="1400" baseline="300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+mn-lt"/>
                        </a:rPr>
                        <a:t>412.1 W/(K·m</a:t>
                      </a:r>
                      <a:r>
                        <a:rPr lang="en-US" altLang="zh-CN" sz="140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US" altLang="zh-CN" sz="1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zh-CN" altLang="en-US" sz="1400" baseline="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81338"/>
                  </a:ext>
                </a:extLst>
              </a:tr>
              <a:tr h="4616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Coil maximum temperature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</a:rPr>
                        <a:t>4.982 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</a:rPr>
                        <a:t>5.383 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45413"/>
                  </a:ext>
                </a:extLst>
              </a:tr>
              <a:tr h="5159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Coil average temperature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</a:rPr>
                        <a:t>4.591 K</a:t>
                      </a:r>
                    </a:p>
                    <a:p>
                      <a:pPr algn="ctr"/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  <a:latin typeface="+mn-lt"/>
                          <a:ea typeface="微软雅黑" panose="020B0503020204020204" pitchFamily="34" charset="-122"/>
                        </a:rPr>
                        <a:t>4.972 K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820222"/>
                  </a:ext>
                </a:extLst>
              </a:tr>
              <a:tr h="6487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latin typeface="+mn-lt"/>
                        </a:rPr>
                        <a:t>Inner diameter of Liquid helium pipes</a:t>
                      </a:r>
                      <a:endParaRPr lang="zh-CN" altLang="en-US" sz="1400" b="1" dirty="0"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微软雅黑" panose="020B0503020204020204" pitchFamily="34" charset="-122"/>
                        </a:rPr>
                        <a:t>Φ15 mm</a:t>
                      </a:r>
                      <a:endParaRPr lang="zh-CN" altLang="en-US" sz="1400" dirty="0"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+mn-lt"/>
                          <a:ea typeface="微软雅黑" panose="020B0503020204020204" pitchFamily="34" charset="-122"/>
                        </a:rPr>
                        <a:t>Φ 20 mm</a:t>
                      </a:r>
                      <a:endParaRPr lang="zh-CN" altLang="en-US" sz="1400" dirty="0"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75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EF1D721-AF39-4CCB-9F5C-0EF300D8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19B1D6-6011-430B-9761-941CB65E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6C6751AC-60BB-4128-8F0B-0F1E65874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3612393"/>
            <a:ext cx="4320480" cy="242118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D9C325-C69A-4AD0-B552-4BF0FFA2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836831"/>
            <a:ext cx="2548968" cy="14007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60C90F-C0E8-4159-A053-5BA1D692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81" y="3759179"/>
            <a:ext cx="6658838" cy="21276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225F098-C759-447B-AA65-AA7DB2026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062" y="1929321"/>
            <a:ext cx="2548968" cy="119263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9944494-56E4-4181-BBD9-15C808F69B22}"/>
              </a:ext>
            </a:extLst>
          </p:cNvPr>
          <p:cNvSpPr txBox="1"/>
          <p:nvPr/>
        </p:nvSpPr>
        <p:spPr>
          <a:xfrm>
            <a:off x="335360" y="1271004"/>
            <a:ext cx="390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Coil </a:t>
            </a:r>
            <a:r>
              <a:rPr lang="en-US" altLang="zh-CN" sz="2400" dirty="0"/>
              <a:t>temperature distribution:</a:t>
            </a:r>
            <a:endParaRPr lang="zh-CN" altLang="en-US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D12EB9-EB1C-4114-B05A-95930E52A045}"/>
              </a:ext>
            </a:extLst>
          </p:cNvPr>
          <p:cNvSpPr txBox="1"/>
          <p:nvPr/>
        </p:nvSpPr>
        <p:spPr>
          <a:xfrm>
            <a:off x="5441741" y="1271003"/>
            <a:ext cx="5281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Thermal shield </a:t>
            </a:r>
            <a:r>
              <a:rPr lang="en-US" altLang="zh-CN" sz="2400" dirty="0"/>
              <a:t>temperature distribution:</a:t>
            </a:r>
            <a:endParaRPr lang="zh-CN" altLang="en-US" sz="2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05C558A-194D-4300-B46B-071922D2169B}"/>
              </a:ext>
            </a:extLst>
          </p:cNvPr>
          <p:cNvSpPr txBox="1"/>
          <p:nvPr/>
        </p:nvSpPr>
        <p:spPr>
          <a:xfrm>
            <a:off x="119336" y="6108911"/>
            <a:ext cx="5040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u="none" strike="noStrike" baseline="0" dirty="0">
                <a:latin typeface="TeXGyreTermesX-Regular"/>
              </a:rPr>
              <a:t>Boundary Conditions and Temperature Contour of the coil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89E0BCD-145B-4078-98CB-5EE3AB337CBD}"/>
              </a:ext>
            </a:extLst>
          </p:cNvPr>
          <p:cNvSpPr txBox="1"/>
          <p:nvPr/>
        </p:nvSpPr>
        <p:spPr>
          <a:xfrm>
            <a:off x="5690362" y="6108911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u="none" strike="noStrike" baseline="0" dirty="0">
                <a:latin typeface="TeXGyreTermesX-Regular"/>
              </a:rPr>
              <a:t>Boundary Conditions and Temperature Contour of the thermal shield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214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A46F9D-5C78-466E-8669-3AF237EF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253753-593A-4002-A635-C3B3B3CF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8EC497-CBAD-4BD6-AF86-D2103347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0" y="1715378"/>
            <a:ext cx="6094476" cy="487915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7" name="内容占位符 6">
            <a:extLst>
              <a:ext uri="{FF2B5EF4-FFF2-40B4-BE49-F238E27FC236}">
                <a16:creationId xmlns:a16="http://schemas.microsoft.com/office/drawing/2014/main" id="{BCC920FF-520A-49A4-AB60-FAF8AAFCF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96" y="1092520"/>
            <a:ext cx="10972800" cy="4840303"/>
          </a:xfrm>
        </p:spPr>
        <p:txBody>
          <a:bodyPr/>
          <a:lstStyle/>
          <a:p>
            <a:r>
              <a:rPr lang="en-US" altLang="zh-CN" sz="2800" dirty="0">
                <a:solidFill>
                  <a:srgbClr val="060607"/>
                </a:solidFill>
                <a:latin typeface="-apple-system"/>
              </a:rPr>
              <a:t>Cryogenic</a:t>
            </a:r>
            <a:r>
              <a:rPr lang="en-US" altLang="zh-CN" sz="2800" b="0" i="0" dirty="0">
                <a:solidFill>
                  <a:srgbClr val="060607"/>
                </a:solidFill>
                <a:effectLst/>
                <a:latin typeface="-apple-system"/>
              </a:rPr>
              <a:t> System Flowchart</a:t>
            </a:r>
            <a:endParaRPr lang="zh-CN" altLang="en-US" sz="2800" dirty="0"/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7C4086-586C-4CC2-8DCD-F7EB65F38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84" y="116896"/>
            <a:ext cx="5284740" cy="6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4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9" y="2757277"/>
            <a:ext cx="4480357" cy="39171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(185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Physical design of the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Conductor and dummy coil development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of the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in the future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Cost estimation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11E3064-9B73-4968-99F5-E0C15479A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High strength and high RRR value aluminum stabilizer research.</a:t>
            </a:r>
          </a:p>
          <a:p>
            <a:r>
              <a:rPr lang="en-US" altLang="zh-CN" dirty="0"/>
              <a:t>Full size Aluminum stabilized superconducting cable development.</a:t>
            </a:r>
          </a:p>
          <a:p>
            <a:r>
              <a:rPr lang="en-US" altLang="zh-CN" dirty="0"/>
              <a:t>Detailed design of mechanical system. Optimize the thickness design of magnet.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CC68B80-7902-438A-8B25-50C6BFC5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in the future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542A83-3F92-40C4-BDA4-C178097F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82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Cost estimation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Cost of the detector magnet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2E1663-24DA-4F28-8AED-30CDCE43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6" y="1541837"/>
            <a:ext cx="5256584" cy="5132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1E7932-8708-4B42-9DDB-5A4BF0728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977" y="1627640"/>
            <a:ext cx="4733246" cy="50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We carried out the physical design, mechanical design, and cryogenic system design of the magnet.</a:t>
            </a:r>
          </a:p>
          <a:p>
            <a:r>
              <a:rPr lang="en-US" altLang="zh-CN" dirty="0"/>
              <a:t>2. We have completed the writing of Ref-TDR and will continue to optimize the plan, develop cables, and validate the project in the future.</a:t>
            </a:r>
          </a:p>
          <a:p>
            <a:r>
              <a:rPr lang="en-US" altLang="zh-CN" dirty="0"/>
              <a:t>3. The research team has a lot of experience in developing superconducting magnets, and is confident in the implementation of the project.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April 14, 2025, CEPC Detector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report is about the design and development of the detector magnet for the Ref-TDR. It is related to Chapter 10.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C3CA48-8761-41DD-8A6C-A92AF605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30" y="4760570"/>
            <a:ext cx="5233895" cy="13869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7896B6-7B65-4806-8A60-CA466778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223453"/>
            <a:ext cx="5233895" cy="44688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2166B9-E5A6-44EA-B0D2-BC6DD256B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68" y="2223453"/>
            <a:ext cx="5304157" cy="25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57F897-87BC-40EF-9382-010744C0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51" y="1064287"/>
            <a:ext cx="6728698" cy="528344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523835"/>
              </p:ext>
            </p:extLst>
          </p:nvPr>
        </p:nvGraphicFramePr>
        <p:xfrm>
          <a:off x="1478223" y="1969415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168604"/>
                  </p:ext>
                </p:extLst>
              </p:nvPr>
            </p:nvGraphicFramePr>
            <p:xfrm>
              <a:off x="956913" y="4402627"/>
              <a:ext cx="4354988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18684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76064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76064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2T/3T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1168604"/>
                  </p:ext>
                </p:extLst>
              </p:nvPr>
            </p:nvGraphicFramePr>
            <p:xfrm>
              <a:off x="956913" y="4402627"/>
              <a:ext cx="4354988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18684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76064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76064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81053" t="-7937" r="-375789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2T/3T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E14A4967-E25A-4594-944F-BA75F2DAF8F5}"/>
              </a:ext>
            </a:extLst>
          </p:cNvPr>
          <p:cNvSpPr/>
          <p:nvPr/>
        </p:nvSpPr>
        <p:spPr>
          <a:xfrm>
            <a:off x="7333878" y="2475269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310AE3-1E03-4A1C-8B30-1C61AD80A381}"/>
              </a:ext>
            </a:extLst>
          </p:cNvPr>
          <p:cNvSpPr/>
          <p:nvPr/>
        </p:nvSpPr>
        <p:spPr>
          <a:xfrm>
            <a:off x="7333878" y="4941168"/>
            <a:ext cx="2866578" cy="2336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Magnet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27763"/>
              </p:ext>
            </p:extLst>
          </p:nvPr>
        </p:nvGraphicFramePr>
        <p:xfrm>
          <a:off x="8504306" y="212361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185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2960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weight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328248" y="1533668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A41526C-8C93-418B-AC16-E8AE8DF9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8" y="1767675"/>
            <a:ext cx="5437251" cy="446963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6FCEE88-B2A6-4023-8AC3-5E425A7E0248}"/>
              </a:ext>
            </a:extLst>
          </p:cNvPr>
          <p:cNvSpPr txBox="1"/>
          <p:nvPr/>
        </p:nvSpPr>
        <p:spPr>
          <a:xfrm rot="20869829">
            <a:off x="2289771" y="2283846"/>
            <a:ext cx="1562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Yoke + Muon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04BB678-DEC4-4EEF-9832-DC5A2C45F0C6}"/>
              </a:ext>
            </a:extLst>
          </p:cNvPr>
          <p:cNvSpPr txBox="1"/>
          <p:nvPr/>
        </p:nvSpPr>
        <p:spPr>
          <a:xfrm rot="20869829">
            <a:off x="2232829" y="2583172"/>
            <a:ext cx="198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Solenoid magnet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5C0E3D9-EE06-423E-AB66-250A07899C03}"/>
              </a:ext>
            </a:extLst>
          </p:cNvPr>
          <p:cNvSpPr txBox="1"/>
          <p:nvPr/>
        </p:nvSpPr>
        <p:spPr>
          <a:xfrm rot="20869829">
            <a:off x="2887591" y="2941657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HCal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39A8D6-48A7-CDE8-1E22-CDD887286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609" y="1483174"/>
            <a:ext cx="2494372" cy="27842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09" y="4169313"/>
            <a:ext cx="284065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2F443A-F85F-4623-BF75-0466D650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" y="4375922"/>
            <a:ext cx="3957767" cy="2184153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20233"/>
              </p:ext>
            </p:extLst>
          </p:nvPr>
        </p:nvGraphicFramePr>
        <p:xfrm>
          <a:off x="8691463" y="1915525"/>
          <a:ext cx="3213679" cy="2208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 kA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6804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8615094" y="1487411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165443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DB08B6F-0297-4BC4-96B1-9F065575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017" y="1755828"/>
            <a:ext cx="4610391" cy="24465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A52E7-774D-4D1B-8695-C06BE76E9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17" y="1731521"/>
            <a:ext cx="3409098" cy="259977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78548" y="3992958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2D Magnetic field simulation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AD23546-81D0-4B3A-BBEF-0B54BB999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255" y="4384530"/>
            <a:ext cx="494253" cy="17923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3D4822F-9E6F-4A31-AC5D-E7DC530D0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507" y="4352673"/>
            <a:ext cx="2102095" cy="20895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E38CD78-F3DC-4390-8B97-68D2BC55D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759" y="4376081"/>
            <a:ext cx="510582" cy="183472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52D83D-50C3-4551-AD28-931410A97169}"/>
              </a:ext>
            </a:extLst>
          </p:cNvPr>
          <p:cNvSpPr txBox="1"/>
          <p:nvPr/>
        </p:nvSpPr>
        <p:spPr>
          <a:xfrm>
            <a:off x="4615038" y="6411891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B9B4CD-7717-45E2-82FF-14CD430E7FC0}"/>
              </a:ext>
            </a:extLst>
          </p:cNvPr>
          <p:cNvSpPr txBox="1"/>
          <p:nvPr/>
        </p:nvSpPr>
        <p:spPr>
          <a:xfrm>
            <a:off x="7879759" y="6414593"/>
            <a:ext cx="288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3D Magnetic field simulation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8B58B0-DDF8-4271-BA82-E3A2FD50D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381" y="4366504"/>
            <a:ext cx="2306588" cy="20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2609AEA-7541-46F1-B10C-F0796BDD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749" y="1888382"/>
            <a:ext cx="1161751" cy="2978532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66198"/>
              </p:ext>
            </p:extLst>
          </p:nvPr>
        </p:nvGraphicFramePr>
        <p:xfrm>
          <a:off x="7633905" y="2389164"/>
          <a:ext cx="3966851" cy="2542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4.6-36.2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41.5-95.9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54.9-221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43.2-87.4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4007768" y="3242735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2383" y="4925163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301640" y="5535563"/>
            <a:ext cx="1128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We will update the coil design in real-time based on the development of high strength aluminum stabilizer and aluminum stabilized superconducting cable.</a:t>
            </a:r>
            <a:endParaRPr lang="zh-CN" altLang="en-US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C16E423-AA06-446A-BC3B-0EEB621C0792}"/>
              </a:ext>
            </a:extLst>
          </p:cNvPr>
          <p:cNvSpPr txBox="1"/>
          <p:nvPr/>
        </p:nvSpPr>
        <p:spPr>
          <a:xfrm>
            <a:off x="4060544" y="3989644"/>
            <a:ext cx="181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High strength and High RRR Al stabilizer</a:t>
            </a:r>
            <a:endParaRPr lang="zh-CN" altLang="en-US" sz="1400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5024B5B-1A18-43B1-818A-31C808094084}"/>
              </a:ext>
            </a:extLst>
          </p:cNvPr>
          <p:cNvCxnSpPr>
            <a:cxnSpLocks/>
          </p:cNvCxnSpPr>
          <p:nvPr/>
        </p:nvCxnSpPr>
        <p:spPr>
          <a:xfrm flipV="1">
            <a:off x="5484304" y="4251254"/>
            <a:ext cx="579058" cy="20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6859292A-586D-4F92-9702-D922016B7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8" y="2249658"/>
            <a:ext cx="3716564" cy="266668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03E9BA9-DB9D-4421-99EA-15BD8FB8341A}"/>
              </a:ext>
            </a:extLst>
          </p:cNvPr>
          <p:cNvSpPr txBox="1"/>
          <p:nvPr/>
        </p:nvSpPr>
        <p:spPr>
          <a:xfrm>
            <a:off x="4072192" y="2234548"/>
            <a:ext cx="181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NbTi</a:t>
            </a:r>
            <a:r>
              <a:rPr lang="en-US" altLang="zh-CN" sz="1400" dirty="0"/>
              <a:t> Rutherford cable</a:t>
            </a:r>
            <a:endParaRPr lang="zh-CN" altLang="en-US" sz="1400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173628F-B702-4D8B-B8C1-74859B1EF850}"/>
              </a:ext>
            </a:extLst>
          </p:cNvPr>
          <p:cNvCxnSpPr>
            <a:cxnSpLocks/>
          </p:cNvCxnSpPr>
          <p:nvPr/>
        </p:nvCxnSpPr>
        <p:spPr>
          <a:xfrm>
            <a:off x="5784850" y="2434142"/>
            <a:ext cx="628699" cy="763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663F64D-C573-44D4-9B4E-DD8965944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Coil Stress analysis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6DCF72A-373C-403B-B9BF-443ABD83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D8824F-1939-4258-A29B-2752CCCA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B36C62C-E5ED-4B80-9679-4E6058EE0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7" y="4231635"/>
            <a:ext cx="4294185" cy="19911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D35E49-725C-40F8-B8EF-F4C5090A6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98" y="1238267"/>
            <a:ext cx="3899555" cy="27631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FD68FF-77AE-4022-B3E5-B7F4215AD30E}"/>
              </a:ext>
            </a:extLst>
          </p:cNvPr>
          <p:cNvSpPr txBox="1"/>
          <p:nvPr/>
        </p:nvSpPr>
        <p:spPr>
          <a:xfrm>
            <a:off x="591704" y="1844824"/>
            <a:ext cx="69551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von mise stress on the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stabilizer (96MPa)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close to the yield strength of the material (105MPa). The safety margin is less than 1/3 of 0.2% yield strength.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maximum stress on the aluminum stabilizer is only in a very small local area, near the Rutherford cable, with the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majority of the region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the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stress 70-80 MPa</a:t>
            </a: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indicating that the coil can operate safely.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doing the R&amp;D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aluminum stabilizers</a:t>
            </a: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aiming to achieve higher strength by combining the required RRR values for quench simulations.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6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Physical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Quench protection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C3E449-89F9-42A6-9073-CFF6CED3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005524"/>
            <a:ext cx="5440283" cy="36268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64B704-F496-400A-87AF-8F32B16A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694" y="4311393"/>
            <a:ext cx="4353019" cy="22061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A940E0-5369-4F57-BAF2-A7303DCFE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803" y="1570614"/>
            <a:ext cx="3688106" cy="27407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7FFB7BC-7818-4160-BC46-20516B344E26}"/>
              </a:ext>
            </a:extLst>
          </p:cNvPr>
          <p:cNvSpPr txBox="1"/>
          <p:nvPr/>
        </p:nvSpPr>
        <p:spPr>
          <a:xfrm>
            <a:off x="7567712" y="1329267"/>
            <a:ext cx="259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Fast dump discharge </a:t>
            </a:r>
            <a:endParaRPr lang="zh-CN" altLang="en-US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D9AFD0E-EA88-47A7-98AB-FE74D65C2055}"/>
              </a:ext>
            </a:extLst>
          </p:cNvPr>
          <p:cNvSpPr txBox="1"/>
          <p:nvPr/>
        </p:nvSpPr>
        <p:spPr>
          <a:xfrm>
            <a:off x="1415480" y="507941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50mΩ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3EB6B9-338E-4500-BEA5-5A2EC2195E3A}"/>
              </a:ext>
            </a:extLst>
          </p:cNvPr>
          <p:cNvSpPr txBox="1"/>
          <p:nvPr/>
        </p:nvSpPr>
        <p:spPr>
          <a:xfrm>
            <a:off x="407368" y="1861244"/>
            <a:ext cx="6264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The coil protection system is based on a 50 </a:t>
            </a:r>
            <a:r>
              <a:rPr lang="en-US" altLang="zh-CN" dirty="0" err="1"/>
              <a:t>mΩ</a:t>
            </a:r>
            <a:r>
              <a:rPr lang="en-US" altLang="zh-CN" dirty="0"/>
              <a:t> dump resistor. The maximum voltage and temperature rise of the coil after quench have been controlled within a safe range.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9B0E18-E601-438F-BB30-1D9ABAD965C7}"/>
              </a:ext>
            </a:extLst>
          </p:cNvPr>
          <p:cNvSpPr txBox="1"/>
          <p:nvPr/>
        </p:nvSpPr>
        <p:spPr>
          <a:xfrm>
            <a:off x="6312097" y="6463102"/>
            <a:ext cx="2401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No breakers opening delay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002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49349</TotalTime>
  <Words>1573</Words>
  <Application>Microsoft Office PowerPoint</Application>
  <PresentationFormat>宽屏</PresentationFormat>
  <Paragraphs>354</Paragraphs>
  <Slides>27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-apple-system</vt:lpstr>
      <vt:lpstr>ArialUnicodeMS</vt:lpstr>
      <vt:lpstr>TeXGyreTermesX-Regular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Requirements</vt:lpstr>
      <vt:lpstr>Requirements</vt:lpstr>
      <vt:lpstr>PowerPoint 演示文稿</vt:lpstr>
      <vt:lpstr>PowerPoint 演示文稿</vt:lpstr>
      <vt:lpstr>PowerPoint 演示文稿</vt:lpstr>
      <vt:lpstr>Physical design of the solenoid magnet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Cryogenic system </vt:lpstr>
      <vt:lpstr>Cryogenic system </vt:lpstr>
      <vt:lpstr>PowerPoint 演示文稿</vt:lpstr>
      <vt:lpstr>PowerPoint 演示文稿</vt:lpstr>
      <vt:lpstr>R&amp;D in the future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2488</cp:revision>
  <cp:lastPrinted>2022-11-06T05:19:21Z</cp:lastPrinted>
  <dcterms:created xsi:type="dcterms:W3CDTF">2012-09-04T11:33:36Z</dcterms:created>
  <dcterms:modified xsi:type="dcterms:W3CDTF">2025-02-25T00:45:48Z</dcterms:modified>
</cp:coreProperties>
</file>