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377" r:id="rId3"/>
    <p:sldId id="324" r:id="rId4"/>
    <p:sldId id="331" r:id="rId5"/>
    <p:sldId id="351" r:id="rId6"/>
    <p:sldId id="294" r:id="rId7"/>
    <p:sldId id="378" r:id="rId8"/>
    <p:sldId id="385" r:id="rId9"/>
    <p:sldId id="390" r:id="rId10"/>
    <p:sldId id="405" r:id="rId11"/>
    <p:sldId id="406" r:id="rId12"/>
    <p:sldId id="397" r:id="rId13"/>
    <p:sldId id="402" r:id="rId14"/>
    <p:sldId id="401" r:id="rId15"/>
    <p:sldId id="403" r:id="rId16"/>
    <p:sldId id="398" r:id="rId17"/>
    <p:sldId id="404" r:id="rId18"/>
    <p:sldId id="400" r:id="rId19"/>
    <p:sldId id="399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00FF"/>
    <a:srgbClr val="00CC00"/>
    <a:srgbClr val="CCFF33"/>
    <a:srgbClr val="66CCFF"/>
    <a:srgbClr val="00FF00"/>
    <a:srgbClr val="33CC33"/>
    <a:srgbClr val="EC3CDB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442" autoAdjust="0"/>
    <p:restoredTop sz="64308" autoAdjust="0"/>
  </p:normalViewPr>
  <p:slideViewPr>
    <p:cSldViewPr>
      <p:cViewPr varScale="1">
        <p:scale>
          <a:sx n="96" d="100"/>
          <a:sy n="96" d="100"/>
        </p:scale>
        <p:origin x="-60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40" y="-6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ABB3C-4EB7-48F0-952C-0576F0C8A4CA}" type="datetimeFigureOut">
              <a:rPr lang="zh-TW" altLang="en-US" smtClean="0"/>
              <a:pPr/>
              <a:t>2023/8/18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EF55B-D938-4DB9-BA9A-5096F23EC6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11832-FE84-4660-B4AA-A83DDF432BAC}" type="datetimeFigureOut">
              <a:rPr lang="zh-TW" altLang="en-US" smtClean="0"/>
              <a:pPr/>
              <a:t>2023/8/18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A2D22-7CBD-4819-819D-8CE772169E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9163-E613-42F4-BACC-904EDF7445E8}" type="datetime1">
              <a:rPr lang="zh-TW" altLang="en-US" smtClean="0"/>
              <a:pPr/>
              <a:t>2023/8/18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448" y="6572272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5FAD-4EF3-4C7E-8075-B897B62E3ECC}" type="datetime1">
              <a:rPr lang="zh-TW" altLang="en-US" smtClean="0"/>
              <a:pPr/>
              <a:t>2023/8/18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448" y="6572272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860A-E474-4FA6-8F0F-11CCF7A6D2B0}" type="datetime1">
              <a:rPr lang="zh-TW" altLang="en-US" smtClean="0"/>
              <a:pPr/>
              <a:t>2023/8/18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448" y="6572272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23528" y="116632"/>
            <a:ext cx="7963248" cy="76470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l">
              <a:defRPr sz="3600" baseline="0">
                <a:latin typeface="Segoe Print" panose="02000600000000000000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 smtClean="0"/>
              <a:t> </a:t>
            </a:r>
            <a:r>
              <a:rPr lang="en-US" altLang="zh-TW" dirty="0" smtClean="0"/>
              <a:t>Page title </a:t>
            </a:r>
            <a:r>
              <a:rPr lang="en-US" altLang="zh-TW" dirty="0" err="1" smtClean="0"/>
              <a:t>Segot</a:t>
            </a:r>
            <a:r>
              <a:rPr lang="en-US" altLang="zh-TW" dirty="0" smtClean="0"/>
              <a:t> print</a:t>
            </a:r>
            <a:endParaRPr lang="zh-TW" altLang="en-US" dirty="0" smtClean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28625" y="1285875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541655" indent="-360680" defTabSz="-635">
              <a:buFont typeface="Rockwell Condensed" panose="02060603050405020104" pitchFamily="18" charset="0"/>
              <a:buChar char="−"/>
              <a:tabLst>
                <a:tab pos="0" algn="l"/>
              </a:tabLst>
              <a:defRPr sz="2800" b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655" indent="0">
              <a:buFont typeface="Arial" panose="020B0604020202020204" pitchFamily="34" charset="0"/>
              <a:buChar char="−"/>
              <a:defRPr sz="280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en-US" altLang="zh-TW" dirty="0" smtClean="0"/>
              <a:t>	</a:t>
            </a:r>
            <a:r>
              <a:rPr lang="zh-TW" altLang="en-US" dirty="0" smtClean="0"/>
              <a:t>第二層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448" y="6572272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D371-FD6F-4812-A190-C69B3D885AD8}" type="datetime1">
              <a:rPr lang="zh-TW" altLang="en-US" smtClean="0"/>
              <a:pPr/>
              <a:t>2023/8/18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448" y="6572272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25DD-49B1-4BF9-A03F-C4380F7A4F3B}" type="datetime1">
              <a:rPr lang="zh-TW" altLang="en-US" smtClean="0"/>
              <a:pPr/>
              <a:t>2023/8/18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448" y="6572272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4E77-6979-49DC-AA25-C35DF58B6C95}" type="datetime1">
              <a:rPr lang="zh-TW" altLang="en-US" smtClean="0"/>
              <a:pPr/>
              <a:t>2023/8/18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448" y="6572272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CB0D-1A9F-4D08-BC00-6F0A3B72703C}" type="datetime1">
              <a:rPr lang="zh-TW" altLang="en-US" smtClean="0"/>
              <a:pPr/>
              <a:t>2023/8/18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04448" y="6572272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9AA8-75E4-48C9-828A-FA6C968B0256}" type="datetime1">
              <a:rPr lang="zh-TW" altLang="en-US" smtClean="0"/>
              <a:pPr/>
              <a:t>2023/8/18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448" y="6572272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361A-23A7-441D-BAEB-93E375581B90}" type="datetime1">
              <a:rPr lang="zh-TW" altLang="en-US" smtClean="0"/>
              <a:pPr/>
              <a:t>2023/8/18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448" y="6572272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A48-FDCA-41D8-80F6-C1A99A8EE11A}" type="datetime1">
              <a:rPr lang="zh-TW" altLang="en-US" smtClean="0"/>
              <a:pPr/>
              <a:t>2023/8/18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448" y="6572272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8A40-E940-4D0A-A748-CFDF7E0B141B}" type="datetime1">
              <a:rPr lang="zh-TW" altLang="en-US" smtClean="0"/>
              <a:pPr/>
              <a:t>2023/8/18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448" y="6572272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D161E-97D9-4D1B-BB8D-271AE7CD2285}" type="datetime1">
              <a:rPr lang="zh-TW" altLang="en-US" smtClean="0"/>
              <a:pPr/>
              <a:t>2023/8/18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448" y="6572272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98"/>
            <a:ext cx="9144000" cy="170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7303665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3384376" cy="280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-36512" y="44624"/>
            <a:ext cx="748883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LumiCal, </a:t>
            </a: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electron tagging for</a:t>
            </a:r>
            <a:endParaRPr lang="en-US" sz="2800" b="1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4200"/>
              </a:lnSpc>
            </a:pP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two-photon heavy flavor production</a:t>
            </a:r>
            <a:r>
              <a:rPr lang="en-US" sz="4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矩形 8"/>
          <p:cNvSpPr/>
          <p:nvPr/>
        </p:nvSpPr>
        <p:spPr>
          <a:xfrm>
            <a:off x="7001016" y="0"/>
            <a:ext cx="2142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latin typeface="微軟正黑體" pitchFamily="34" charset="-120"/>
                <a:ea typeface="微軟正黑體" pitchFamily="34" charset="-120"/>
              </a:rPr>
              <a:t>2023.08.18   10:50 </a:t>
            </a:r>
          </a:p>
        </p:txBody>
      </p:sp>
      <p:sp>
        <p:nvSpPr>
          <p:cNvPr id="20" name="矩形 19"/>
          <p:cNvSpPr/>
          <p:nvPr/>
        </p:nvSpPr>
        <p:spPr>
          <a:xfrm>
            <a:off x="6983760" y="908720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Suen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Hou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侯書雲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algn="r"/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Academia Sinica</a:t>
            </a:r>
          </a:p>
          <a:p>
            <a:pPr algn="r"/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suen@sinica.edu.tw</a:t>
            </a:r>
          </a:p>
        </p:txBody>
      </p:sp>
      <p:grpSp>
        <p:nvGrpSpPr>
          <p:cNvPr id="30" name="群組 29"/>
          <p:cNvGrpSpPr/>
          <p:nvPr/>
        </p:nvGrpSpPr>
        <p:grpSpPr>
          <a:xfrm>
            <a:off x="4211960" y="1844824"/>
            <a:ext cx="4762552" cy="2908593"/>
            <a:chOff x="3186291" y="2182951"/>
            <a:chExt cx="4402512" cy="2908593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xmlns="" id="{81B1BDE0-BCCD-4825-8AE9-4513DD7BCA66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6291" y="2182951"/>
              <a:ext cx="2662277" cy="2757600"/>
            </a:xfrm>
            <a:prstGeom prst="rect">
              <a:avLst/>
            </a:prstGeom>
            <a:ln w="63500">
              <a:solidFill>
                <a:schemeClr val="bg1"/>
              </a:solidFill>
            </a:ln>
          </p:spPr>
        </p:pic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xmlns="" id="{D2E045A4-2940-48F1-9DA1-DFF126A394E2}"/>
                </a:ext>
              </a:extLst>
            </p:cNvPr>
            <p:cNvSpPr txBox="1"/>
            <p:nvPr/>
          </p:nvSpPr>
          <p:spPr>
            <a:xfrm>
              <a:off x="6300192" y="2276872"/>
              <a:ext cx="1109054" cy="575682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IP chamber flange</a:t>
              </a:r>
              <a:endParaRPr lang="zh-CN" altLang="en-US" sz="1200" dirty="0"/>
            </a:p>
          </p:txBody>
        </p:sp>
        <p:sp>
          <p:nvSpPr>
            <p:cNvPr id="18" name="文本框 13">
              <a:extLst>
                <a:ext uri="{FF2B5EF4-FFF2-40B4-BE49-F238E27FC236}">
                  <a16:creationId xmlns:a16="http://schemas.microsoft.com/office/drawing/2014/main" xmlns="" id="{06271C73-25E8-4609-85D1-A49348C9482C}"/>
                </a:ext>
              </a:extLst>
            </p:cNvPr>
            <p:cNvSpPr txBox="1"/>
            <p:nvPr/>
          </p:nvSpPr>
          <p:spPr>
            <a:xfrm>
              <a:off x="6306376" y="3103288"/>
              <a:ext cx="627771" cy="34540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RVC</a:t>
              </a:r>
              <a:endParaRPr lang="zh-CN" altLang="en-US" sz="1200" dirty="0"/>
            </a:p>
          </p:txBody>
        </p:sp>
        <p:sp>
          <p:nvSpPr>
            <p:cNvPr id="19" name="文本框 14">
              <a:extLst>
                <a:ext uri="{FF2B5EF4-FFF2-40B4-BE49-F238E27FC236}">
                  <a16:creationId xmlns:a16="http://schemas.microsoft.com/office/drawing/2014/main" xmlns="" id="{0DB3C512-D992-41C1-B072-F7709FA7682D}"/>
                </a:ext>
              </a:extLst>
            </p:cNvPr>
            <p:cNvSpPr txBox="1"/>
            <p:nvPr/>
          </p:nvSpPr>
          <p:spPr>
            <a:xfrm>
              <a:off x="6300192" y="3551863"/>
              <a:ext cx="1288611" cy="34540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BPM &amp; cable</a:t>
              </a:r>
              <a:endParaRPr lang="zh-CN" altLang="en-US" sz="1200" dirty="0"/>
            </a:p>
          </p:txBody>
        </p:sp>
        <p:sp>
          <p:nvSpPr>
            <p:cNvPr id="21" name="文本框 15">
              <a:extLst>
                <a:ext uri="{FF2B5EF4-FFF2-40B4-BE49-F238E27FC236}">
                  <a16:creationId xmlns:a16="http://schemas.microsoft.com/office/drawing/2014/main" xmlns="" id="{C71DD0A0-C1CF-44D7-90AD-66F3406524EC}"/>
                </a:ext>
              </a:extLst>
            </p:cNvPr>
            <p:cNvSpPr txBox="1"/>
            <p:nvPr/>
          </p:nvSpPr>
          <p:spPr>
            <a:xfrm>
              <a:off x="6306376" y="4011919"/>
              <a:ext cx="1034103" cy="575682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200" dirty="0" err="1"/>
                <a:t>Lumical</a:t>
              </a:r>
              <a:r>
                <a:rPr lang="en-US" altLang="zh-CN" sz="1200" dirty="0"/>
                <a:t>&amp; support</a:t>
              </a:r>
              <a:endParaRPr lang="zh-CN" altLang="en-US" sz="1200" dirty="0"/>
            </a:p>
          </p:txBody>
        </p:sp>
        <p:sp>
          <p:nvSpPr>
            <p:cNvPr id="22" name="文本框 16">
              <a:extLst>
                <a:ext uri="{FF2B5EF4-FFF2-40B4-BE49-F238E27FC236}">
                  <a16:creationId xmlns:a16="http://schemas.microsoft.com/office/drawing/2014/main" xmlns="" id="{3F5A1E3F-9C45-430B-90D9-E4BB0759D54D}"/>
                </a:ext>
              </a:extLst>
            </p:cNvPr>
            <p:cNvSpPr txBox="1"/>
            <p:nvPr/>
          </p:nvSpPr>
          <p:spPr>
            <a:xfrm>
              <a:off x="6300192" y="4746135"/>
              <a:ext cx="932383" cy="34540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Cryostat</a:t>
              </a:r>
              <a:endParaRPr lang="zh-CN" altLang="en-US" sz="1200" dirty="0"/>
            </a:p>
          </p:txBody>
        </p:sp>
        <p:cxnSp>
          <p:nvCxnSpPr>
            <p:cNvPr id="23" name="直接连接符 18">
              <a:extLst>
                <a:ext uri="{FF2B5EF4-FFF2-40B4-BE49-F238E27FC236}">
                  <a16:creationId xmlns:a16="http://schemas.microsoft.com/office/drawing/2014/main" xmlns="" id="{A12DC24E-D9D8-4F5B-B1AD-B23EAAD409E6}"/>
                </a:ext>
              </a:extLst>
            </p:cNvPr>
            <p:cNvCxnSpPr>
              <a:stCxn id="17" idx="1"/>
            </p:cNvCxnSpPr>
            <p:nvPr/>
          </p:nvCxnSpPr>
          <p:spPr>
            <a:xfrm flipH="1">
              <a:off x="3728277" y="2564713"/>
              <a:ext cx="2571916" cy="11264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直接连接符 19">
              <a:extLst>
                <a:ext uri="{FF2B5EF4-FFF2-40B4-BE49-F238E27FC236}">
                  <a16:creationId xmlns:a16="http://schemas.microsoft.com/office/drawing/2014/main" xmlns="" id="{0C88E3F9-D940-45EA-A4D7-A92CB7BAA545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>
              <a:off x="3840947" y="3275994"/>
              <a:ext cx="2465428" cy="51765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直接连接符 23">
              <a:extLst>
                <a:ext uri="{FF2B5EF4-FFF2-40B4-BE49-F238E27FC236}">
                  <a16:creationId xmlns:a16="http://schemas.microsoft.com/office/drawing/2014/main" xmlns="" id="{52BCCF79-6B61-48C4-9193-CAA66DAF38BE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 flipV="1">
              <a:off x="4321305" y="3724568"/>
              <a:ext cx="1978887" cy="28735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>
              <a:extLst>
                <a:ext uri="{FF2B5EF4-FFF2-40B4-BE49-F238E27FC236}">
                  <a16:creationId xmlns:a16="http://schemas.microsoft.com/office/drawing/2014/main" xmlns="" id="{D8019FE5-1D66-4C2C-BD69-8F0282874A3B}"/>
                </a:ext>
              </a:extLst>
            </p:cNvPr>
            <p:cNvCxnSpPr>
              <a:endCxn id="21" idx="1"/>
            </p:cNvCxnSpPr>
            <p:nvPr/>
          </p:nvCxnSpPr>
          <p:spPr>
            <a:xfrm flipV="1">
              <a:off x="4875832" y="4299761"/>
              <a:ext cx="1430543" cy="421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9">
              <a:extLst>
                <a:ext uri="{FF2B5EF4-FFF2-40B4-BE49-F238E27FC236}">
                  <a16:creationId xmlns:a16="http://schemas.microsoft.com/office/drawing/2014/main" xmlns="" id="{2BD4E9EF-54A9-44B9-99F2-F4EA8C873036}"/>
                </a:ext>
              </a:extLst>
            </p:cNvPr>
            <p:cNvCxnSpPr>
              <a:endCxn id="22" idx="1"/>
            </p:cNvCxnSpPr>
            <p:nvPr/>
          </p:nvCxnSpPr>
          <p:spPr>
            <a:xfrm>
              <a:off x="5396645" y="4558779"/>
              <a:ext cx="903547" cy="3600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/>
        </p:nvSpPr>
        <p:spPr>
          <a:xfrm>
            <a:off x="5700621" y="6519446"/>
            <a:ext cx="34433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/>
              <a:t>https://indico.ihep.ac.cn/event/19839/</a:t>
            </a:r>
            <a:endParaRPr lang="zh-TW" altLang="en-US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467475"/>
            <a:ext cx="53625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988368"/>
            <a:ext cx="3936068" cy="186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1" name="Rectangle 6"/>
          <p:cNvSpPr txBox="1">
            <a:spLocks noChangeArrowheads="1"/>
          </p:cNvSpPr>
          <p:nvPr/>
        </p:nvSpPr>
        <p:spPr bwMode="auto">
          <a:xfrm>
            <a:off x="8604448" y="6572272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1" name="投影片編號版面配置區 4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10</a:t>
            </a:fld>
            <a:endParaRPr lang="en-US" altLang="zh-TW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459" y="44624"/>
            <a:ext cx="3726029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文字方塊 10"/>
          <p:cNvSpPr txBox="1"/>
          <p:nvPr/>
        </p:nvSpPr>
        <p:spPr>
          <a:xfrm>
            <a:off x="179512" y="764704"/>
            <a:ext cx="50405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50 </a:t>
            </a:r>
            <a:r>
              <a:rPr lang="en-US" altLang="zh-TW" sz="2400" b="1" dirty="0" err="1" smtClean="0"/>
              <a:t>GeV</a:t>
            </a:r>
            <a:r>
              <a:rPr lang="en-US" altLang="zh-TW" sz="2400" b="1" dirty="0" smtClean="0"/>
              <a:t> electron    </a:t>
            </a:r>
            <a:r>
              <a:rPr lang="en-US" altLang="zh-TW" dirty="0" smtClean="0"/>
              <a:t>@ </a:t>
            </a:r>
            <a:r>
              <a:rPr lang="el-GR" altLang="zh-TW" dirty="0" smtClean="0"/>
              <a:t>θ </a:t>
            </a:r>
            <a:r>
              <a:rPr lang="en-US" altLang="zh-TW" dirty="0" smtClean="0"/>
              <a:t>= 32 </a:t>
            </a:r>
            <a:r>
              <a:rPr lang="en-US" altLang="zh-TW" dirty="0" err="1" smtClean="0"/>
              <a:t>mRad</a:t>
            </a:r>
            <a:r>
              <a:rPr lang="en-US" altLang="zh-TW" dirty="0" smtClean="0"/>
              <a:t>, </a:t>
            </a:r>
            <a:r>
              <a:rPr lang="el-GR" altLang="zh-TW" dirty="0" smtClean="0"/>
              <a:t>φ</a:t>
            </a:r>
            <a:r>
              <a:rPr lang="en-US" altLang="zh-TW" dirty="0" smtClean="0"/>
              <a:t>=90</a:t>
            </a:r>
            <a:r>
              <a:rPr lang="en-US" altLang="zh-TW" baseline="30000" dirty="0" smtClean="0"/>
              <a:t>o</a:t>
            </a:r>
            <a:endParaRPr lang="en-US" altLang="zh-TW" sz="2000" dirty="0" smtClean="0"/>
          </a:p>
          <a:p>
            <a:pPr marL="174625" indent="-174625">
              <a:buFont typeface="Calibri" pitchFamily="34" charset="0"/>
              <a:buChar char="○"/>
            </a:pPr>
            <a:r>
              <a:rPr lang="en-US" altLang="zh-TW" sz="2000" dirty="0" smtClean="0"/>
              <a:t> 1mm Be beam pipe</a:t>
            </a:r>
          </a:p>
          <a:p>
            <a:pPr marL="174625" indent="-174625">
              <a:buFont typeface="Calibri" pitchFamily="34" charset="0"/>
              <a:buChar char="○"/>
            </a:pPr>
            <a:r>
              <a:rPr lang="en-US" altLang="zh-TW" sz="2000" dirty="0" smtClean="0"/>
              <a:t> 2X0 </a:t>
            </a:r>
            <a:r>
              <a:rPr lang="en-US" altLang="zh-TW" sz="2000" dirty="0" smtClean="0">
                <a:solidFill>
                  <a:srgbClr val="FF0000"/>
                </a:solidFill>
              </a:rPr>
              <a:t>LYSO</a:t>
            </a:r>
            <a:r>
              <a:rPr lang="en-US" altLang="zh-TW" sz="2000" dirty="0" smtClean="0"/>
              <a:t>  + 4.3X0 </a:t>
            </a:r>
            <a:r>
              <a:rPr lang="en-US" altLang="zh-TW" sz="2000" dirty="0" err="1" smtClean="0"/>
              <a:t>Flange,Bellow</a:t>
            </a:r>
            <a:r>
              <a:rPr lang="en-US" altLang="zh-TW" sz="2000" dirty="0" smtClean="0"/>
              <a:t> + 17X0 </a:t>
            </a:r>
            <a:r>
              <a:rPr lang="en-US" altLang="zh-TW" sz="2000" dirty="0" smtClean="0">
                <a:solidFill>
                  <a:srgbClr val="FF0000"/>
                </a:solidFill>
              </a:rPr>
              <a:t>LYSO</a:t>
            </a:r>
            <a:r>
              <a:rPr lang="en-US" altLang="zh-TW" sz="20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n-US" altLang="zh-TW" sz="2400" b="1" dirty="0" smtClean="0"/>
              <a:t>Shower deposition</a:t>
            </a:r>
          </a:p>
          <a:p>
            <a:pPr>
              <a:buFont typeface="Calibri" pitchFamily="34" charset="0"/>
              <a:buChar char="○"/>
            </a:pPr>
            <a:r>
              <a:rPr lang="en-US" altLang="zh-TW" sz="2000" dirty="0" smtClean="0"/>
              <a:t> in front LYSO:	</a:t>
            </a:r>
            <a:r>
              <a:rPr lang="en-US" altLang="zh-TW" sz="2000" dirty="0" smtClean="0">
                <a:solidFill>
                  <a:srgbClr val="FF0000"/>
                </a:solidFill>
              </a:rPr>
              <a:t>1.0 %</a:t>
            </a:r>
          </a:p>
          <a:p>
            <a:pPr>
              <a:buFont typeface="Calibri" pitchFamily="34" charset="0"/>
              <a:buChar char="○"/>
            </a:pPr>
            <a:r>
              <a:rPr lang="en-US" altLang="zh-TW" sz="2000" dirty="0" smtClean="0"/>
              <a:t> in back LYSO:	</a:t>
            </a:r>
            <a:r>
              <a:rPr lang="en-US" altLang="zh-TW" sz="2000" dirty="0" smtClean="0">
                <a:solidFill>
                  <a:srgbClr val="FF0000"/>
                </a:solidFill>
              </a:rPr>
              <a:t> 61 % </a:t>
            </a:r>
          </a:p>
        </p:txBody>
      </p:sp>
      <p:sp>
        <p:nvSpPr>
          <p:cNvPr id="8" name="矩形 7"/>
          <p:cNvSpPr/>
          <p:nvPr/>
        </p:nvSpPr>
        <p:spPr>
          <a:xfrm>
            <a:off x="5652120" y="5085184"/>
            <a:ext cx="594842" cy="46063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altLang="zh-TW" sz="1600" b="1" dirty="0" smtClean="0">
                <a:solidFill>
                  <a:srgbClr val="FF0000"/>
                </a:solidFill>
              </a:rPr>
              <a:t>2X0</a:t>
            </a:r>
          </a:p>
          <a:p>
            <a:pPr algn="r">
              <a:lnSpc>
                <a:spcPts val="1400"/>
              </a:lnSpc>
            </a:pPr>
            <a:r>
              <a:rPr lang="en-US" altLang="zh-TW" sz="1600" b="1" dirty="0" smtClean="0">
                <a:solidFill>
                  <a:srgbClr val="FF0000"/>
                </a:solidFill>
              </a:rPr>
              <a:t>LYSO</a:t>
            </a:r>
            <a:endParaRPr lang="zh-TW" altLang="en-US" sz="1600" b="1" dirty="0"/>
          </a:p>
        </p:txBody>
      </p:sp>
      <p:sp>
        <p:nvSpPr>
          <p:cNvPr id="9" name="矩形 8"/>
          <p:cNvSpPr/>
          <p:nvPr/>
        </p:nvSpPr>
        <p:spPr>
          <a:xfrm>
            <a:off x="8244408" y="5085184"/>
            <a:ext cx="611065" cy="45140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altLang="zh-TW" sz="1600" b="1" dirty="0" smtClean="0">
                <a:solidFill>
                  <a:srgbClr val="FF0000"/>
                </a:solidFill>
              </a:rPr>
              <a:t>17X0</a:t>
            </a:r>
          </a:p>
          <a:p>
            <a:pPr algn="r">
              <a:lnSpc>
                <a:spcPts val="1400"/>
              </a:lnSpc>
            </a:pPr>
            <a:r>
              <a:rPr lang="en-US" altLang="zh-TW" sz="1600" b="1" dirty="0" smtClean="0">
                <a:solidFill>
                  <a:srgbClr val="FF0000"/>
                </a:solidFill>
              </a:rPr>
              <a:t>LYSO</a:t>
            </a:r>
            <a:endParaRPr lang="zh-TW" altLang="en-US" sz="1600" b="1" dirty="0"/>
          </a:p>
        </p:txBody>
      </p:sp>
      <p:sp>
        <p:nvSpPr>
          <p:cNvPr id="10" name="矩形 9"/>
          <p:cNvSpPr/>
          <p:nvPr/>
        </p:nvSpPr>
        <p:spPr>
          <a:xfrm>
            <a:off x="7865590" y="304065"/>
            <a:ext cx="594842" cy="46063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altLang="zh-TW" sz="1600" b="1" dirty="0" smtClean="0">
                <a:solidFill>
                  <a:srgbClr val="FF0000"/>
                </a:solidFill>
              </a:rPr>
              <a:t>2X</a:t>
            </a:r>
            <a:r>
              <a:rPr lang="en-US" altLang="zh-TW" sz="1600" b="1" baseline="-25000" dirty="0" smtClean="0">
                <a:solidFill>
                  <a:srgbClr val="FF0000"/>
                </a:solidFill>
              </a:rPr>
              <a:t>0</a:t>
            </a:r>
          </a:p>
          <a:p>
            <a:pPr algn="r">
              <a:lnSpc>
                <a:spcPts val="1400"/>
              </a:lnSpc>
            </a:pPr>
            <a:r>
              <a:rPr lang="en-US" altLang="zh-TW" sz="1600" b="1" dirty="0" smtClean="0">
                <a:solidFill>
                  <a:srgbClr val="FF0000"/>
                </a:solidFill>
              </a:rPr>
              <a:t>LYSO</a:t>
            </a:r>
            <a:endParaRPr lang="zh-TW" altLang="en-US" sz="1600" b="1" dirty="0"/>
          </a:p>
        </p:txBody>
      </p:sp>
      <p:sp>
        <p:nvSpPr>
          <p:cNvPr id="12" name="矩形 11"/>
          <p:cNvSpPr/>
          <p:nvPr/>
        </p:nvSpPr>
        <p:spPr>
          <a:xfrm>
            <a:off x="5292080" y="1988841"/>
            <a:ext cx="288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y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444208" y="1412776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x                         z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444208" y="2996952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x                         z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292080" y="404664"/>
            <a:ext cx="288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y</a:t>
            </a:r>
            <a:endParaRPr lang="zh-TW" altLang="en-US" dirty="0"/>
          </a:p>
        </p:txBody>
      </p:sp>
      <p:sp>
        <p:nvSpPr>
          <p:cNvPr id="107" name="標題 1"/>
          <p:cNvSpPr txBox="1">
            <a:spLocks/>
          </p:cNvSpPr>
          <p:nvPr/>
        </p:nvSpPr>
        <p:spPr>
          <a:xfrm>
            <a:off x="179512" y="31900"/>
            <a:ext cx="8964488" cy="66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b="1" dirty="0" smtClean="0">
                <a:solidFill>
                  <a:srgbClr val="FF0000"/>
                </a:solidFill>
                <a:latin typeface="Segoe Print" pitchFamily="2" charset="0"/>
                <a:ea typeface="+mj-ea"/>
                <a:cs typeface="+mj-cs"/>
              </a:rPr>
              <a:t>Electron/gamma, Physics application</a:t>
            </a:r>
          </a:p>
        </p:txBody>
      </p:sp>
      <p:sp>
        <p:nvSpPr>
          <p:cNvPr id="16" name="矩形 15"/>
          <p:cNvSpPr/>
          <p:nvPr/>
        </p:nvSpPr>
        <p:spPr>
          <a:xfrm>
            <a:off x="7849367" y="1888241"/>
            <a:ext cx="611065" cy="45140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altLang="zh-TW" sz="1600" b="1" dirty="0" smtClean="0">
                <a:solidFill>
                  <a:srgbClr val="FF0000"/>
                </a:solidFill>
              </a:rPr>
              <a:t>17X</a:t>
            </a:r>
            <a:r>
              <a:rPr lang="en-US" altLang="zh-TW" sz="1600" b="1" baseline="-25000" dirty="0" smtClean="0">
                <a:solidFill>
                  <a:srgbClr val="FF0000"/>
                </a:solidFill>
              </a:rPr>
              <a:t>0</a:t>
            </a:r>
          </a:p>
          <a:p>
            <a:pPr algn="r">
              <a:lnSpc>
                <a:spcPts val="1400"/>
              </a:lnSpc>
            </a:pPr>
            <a:r>
              <a:rPr lang="en-US" altLang="zh-TW" sz="1600" b="1" dirty="0" smtClean="0">
                <a:solidFill>
                  <a:srgbClr val="FF0000"/>
                </a:solidFill>
              </a:rPr>
              <a:t>LYSO</a:t>
            </a:r>
            <a:endParaRPr lang="zh-TW" altLang="en-US" sz="1600" b="1" dirty="0"/>
          </a:p>
        </p:txBody>
      </p:sp>
      <p:sp>
        <p:nvSpPr>
          <p:cNvPr id="17" name="矩形 16"/>
          <p:cNvSpPr/>
          <p:nvPr/>
        </p:nvSpPr>
        <p:spPr>
          <a:xfrm>
            <a:off x="6300192" y="3645024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dis. in X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7812360" y="3501008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deposit in Z</a:t>
            </a:r>
            <a:endParaRPr lang="zh-TW" alt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021980"/>
            <a:ext cx="1584176" cy="142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5441776"/>
            <a:ext cx="2286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字方塊 18"/>
          <p:cNvSpPr txBox="1"/>
          <p:nvPr/>
        </p:nvSpPr>
        <p:spPr>
          <a:xfrm>
            <a:off x="179512" y="3068960"/>
            <a:ext cx="504056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Pre-shower </a:t>
            </a:r>
            <a:r>
              <a:rPr lang="en-US" altLang="zh-TW" sz="2400" dirty="0" smtClean="0"/>
              <a:t>design before flange  </a:t>
            </a:r>
            <a:endParaRPr lang="en-US" altLang="zh-TW" sz="2000" dirty="0" smtClean="0"/>
          </a:p>
          <a:p>
            <a:pPr marL="174625" indent="-174625">
              <a:buFont typeface="Calibri" pitchFamily="34" charset="0"/>
              <a:buChar char="○"/>
            </a:pPr>
            <a:r>
              <a:rPr lang="en-US" altLang="zh-TW" sz="2000" dirty="0" smtClean="0"/>
              <a:t>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two Si wafers:  </a:t>
            </a:r>
            <a:r>
              <a:rPr lang="en-US" altLang="zh-TW" sz="2000" dirty="0" smtClean="0"/>
              <a:t>electron tracking</a:t>
            </a:r>
          </a:p>
          <a:p>
            <a:pPr marL="174625" indent="-174625"/>
            <a:r>
              <a:rPr lang="en-US" altLang="zh-TW" sz="2000" dirty="0" smtClean="0"/>
              <a:t>	 5 </a:t>
            </a:r>
            <a:r>
              <a:rPr lang="el-GR" altLang="zh-TW" sz="2000" dirty="0" smtClean="0"/>
              <a:t>μ</a:t>
            </a:r>
            <a:r>
              <a:rPr lang="en-US" altLang="zh-TW" sz="2000" dirty="0" smtClean="0"/>
              <a:t>m resolution  </a:t>
            </a:r>
          </a:p>
          <a:p>
            <a:pPr marL="174625" indent="-174625">
              <a:buFont typeface="Calibri" pitchFamily="34" charset="0"/>
              <a:buChar char="○"/>
            </a:pPr>
            <a:r>
              <a:rPr lang="en-US" altLang="zh-TW" sz="2000" dirty="0" smtClean="0"/>
              <a:t> 2X0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LYSO: </a:t>
            </a:r>
            <a:r>
              <a:rPr lang="en-US" altLang="zh-TW" sz="2000" dirty="0" smtClean="0">
                <a:solidFill>
                  <a:srgbClr val="FF0000"/>
                </a:solidFill>
              </a:rPr>
              <a:t>  e/</a:t>
            </a:r>
            <a:r>
              <a:rPr lang="el-GR" altLang="zh-TW" sz="2000" dirty="0" smtClean="0">
                <a:solidFill>
                  <a:srgbClr val="FF0000"/>
                </a:solidFill>
              </a:rPr>
              <a:t>γ</a:t>
            </a:r>
            <a:r>
              <a:rPr lang="en-US" altLang="zh-TW" sz="2000" dirty="0" smtClean="0">
                <a:solidFill>
                  <a:srgbClr val="FF0000"/>
                </a:solidFill>
              </a:rPr>
              <a:t> identification</a:t>
            </a:r>
            <a:endParaRPr lang="en-US" altLang="zh-TW" sz="2000" dirty="0" smtClean="0"/>
          </a:p>
          <a:p>
            <a:pPr>
              <a:spcBef>
                <a:spcPts val="600"/>
              </a:spcBef>
            </a:pPr>
            <a:r>
              <a:rPr lang="en-US" altLang="zh-TW" sz="2800" b="1" i="1" dirty="0" smtClean="0">
                <a:solidFill>
                  <a:srgbClr val="0000FF"/>
                </a:solidFill>
              </a:rPr>
              <a:t>Physics purpose</a:t>
            </a:r>
          </a:p>
          <a:p>
            <a:pPr marL="174625" indent="-174625">
              <a:lnSpc>
                <a:spcPts val="2400"/>
              </a:lnSpc>
              <a:buFont typeface="Calibri" pitchFamily="34" charset="0"/>
              <a:buChar char="○"/>
            </a:pPr>
            <a:r>
              <a:rPr lang="en-US" altLang="zh-TW" sz="2400" dirty="0" smtClean="0">
                <a:solidFill>
                  <a:srgbClr val="0000FF"/>
                </a:solidFill>
              </a:rPr>
              <a:t> Radiative Bhabha,</a:t>
            </a:r>
          </a:p>
          <a:p>
            <a:pPr marL="174625" indent="-174625">
              <a:lnSpc>
                <a:spcPts val="2400"/>
              </a:lnSpc>
            </a:pPr>
            <a:r>
              <a:rPr lang="en-US" altLang="zh-TW" sz="2400" dirty="0" smtClean="0">
                <a:solidFill>
                  <a:srgbClr val="0000FF"/>
                </a:solidFill>
              </a:rPr>
              <a:t>	 e+</a:t>
            </a:r>
            <a:r>
              <a:rPr lang="el-GR" altLang="zh-TW" sz="2400" dirty="0" smtClean="0">
                <a:solidFill>
                  <a:srgbClr val="0000FF"/>
                </a:solidFill>
              </a:rPr>
              <a:t>γ</a:t>
            </a:r>
            <a:r>
              <a:rPr lang="en-US" altLang="zh-TW" sz="2400" dirty="0" smtClean="0">
                <a:solidFill>
                  <a:srgbClr val="0000FF"/>
                </a:solidFill>
              </a:rPr>
              <a:t>  versus QED</a:t>
            </a:r>
          </a:p>
          <a:p>
            <a:pPr marL="174625" indent="-174625">
              <a:lnSpc>
                <a:spcPts val="2400"/>
              </a:lnSpc>
              <a:buFont typeface="Calibri" pitchFamily="34" charset="0"/>
              <a:buChar char="○"/>
            </a:pPr>
            <a:r>
              <a:rPr lang="en-US" altLang="zh-TW" sz="2400" dirty="0" smtClean="0">
                <a:solidFill>
                  <a:srgbClr val="0000FF"/>
                </a:solidFill>
              </a:rPr>
              <a:t> two-photon, </a:t>
            </a:r>
          </a:p>
          <a:p>
            <a:pPr marL="174625" indent="-174625">
              <a:lnSpc>
                <a:spcPts val="2400"/>
              </a:lnSpc>
            </a:pPr>
            <a:r>
              <a:rPr lang="en-US" altLang="zh-TW" sz="2400" dirty="0" smtClean="0">
                <a:solidFill>
                  <a:srgbClr val="0000FF"/>
                </a:solidFill>
              </a:rPr>
              <a:t>	 electron tagging for Q</a:t>
            </a:r>
            <a:r>
              <a:rPr lang="en-US" altLang="zh-TW" sz="2400" baseline="30000" dirty="0" smtClean="0">
                <a:solidFill>
                  <a:srgbClr val="0000FF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7020874" cy="64294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zh-TW" b="1" dirty="0" err="1" smtClean="0">
                <a:cs typeface="Calibri" pitchFamily="34" charset="0"/>
              </a:rPr>
              <a:t>LumiCal</a:t>
            </a:r>
            <a:r>
              <a:rPr lang="en-US" altLang="zh-TW" b="1" dirty="0" smtClean="0">
                <a:cs typeface="Calibri" pitchFamily="34" charset="0"/>
              </a:rPr>
              <a:t> summary</a:t>
            </a:r>
            <a:endParaRPr lang="zh-TW" altLang="en-US" b="1" dirty="0">
              <a:cs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512" y="2852936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2763" indent="-512763">
              <a:spcBef>
                <a:spcPts val="1200"/>
              </a:spcBef>
            </a:pPr>
            <a:r>
              <a:rPr lang="en-US" altLang="zh-TW" sz="2800" b="1" dirty="0" smtClean="0">
                <a:latin typeface="Calibri" pitchFamily="34" charset="0"/>
                <a:cs typeface="Calibri" pitchFamily="34" charset="0"/>
              </a:rPr>
              <a:t>Investigated for luminosity to 10</a:t>
            </a:r>
            <a:r>
              <a:rPr lang="en-US" altLang="zh-TW" sz="2800" b="1" baseline="30000" dirty="0" smtClean="0">
                <a:latin typeface="Calibri" pitchFamily="34" charset="0"/>
                <a:cs typeface="Calibri" pitchFamily="34" charset="0"/>
              </a:rPr>
              <a:t>-4</a:t>
            </a:r>
            <a:r>
              <a:rPr lang="en-US" altLang="zh-TW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sz="2800" b="1" dirty="0" err="1" smtClean="0">
                <a:latin typeface="Calibri" pitchFamily="34" charset="0"/>
                <a:cs typeface="Calibri" pitchFamily="34" charset="0"/>
              </a:rPr>
              <a:t>systematics</a:t>
            </a:r>
            <a:r>
              <a:rPr lang="en-US" altLang="zh-TW" sz="28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68288" indent="-268288">
              <a:spcBef>
                <a:spcPts val="0"/>
              </a:spcBef>
              <a:buFont typeface="Courier New" pitchFamily="49" charset="0"/>
              <a:buChar char="o"/>
            </a:pPr>
            <a:r>
              <a:rPr lang="en-US" altLang="zh-TW" sz="2800" dirty="0" err="1" smtClean="0">
                <a:latin typeface="Calibri" pitchFamily="34" charset="0"/>
                <a:cs typeface="Calibri" pitchFamily="34" charset="0"/>
              </a:rPr>
              <a:t>LumiCal</a:t>
            </a:r>
            <a:r>
              <a:rPr lang="en-US" altLang="zh-TW" sz="2800" dirty="0" smtClean="0">
                <a:latin typeface="Calibri" pitchFamily="34" charset="0"/>
                <a:cs typeface="Calibri" pitchFamily="34" charset="0"/>
              </a:rPr>
              <a:t> construction survey to &lt; 1 </a:t>
            </a:r>
            <a:r>
              <a:rPr lang="el-GR" altLang="zh-TW" sz="2800" dirty="0" smtClean="0">
                <a:latin typeface="Calibri" pitchFamily="34" charset="0"/>
                <a:cs typeface="Calibri" pitchFamily="34" charset="0"/>
              </a:rPr>
              <a:t>μ</a:t>
            </a:r>
            <a:r>
              <a:rPr lang="en-US" altLang="zh-TW" sz="2800" dirty="0" smtClean="0">
                <a:latin typeface="Calibri" pitchFamily="34" charset="0"/>
                <a:cs typeface="Calibri" pitchFamily="34" charset="0"/>
              </a:rPr>
              <a:t>m</a:t>
            </a:r>
          </a:p>
          <a:p>
            <a:pPr marL="268288" indent="-268288">
              <a:spcBef>
                <a:spcPts val="0"/>
              </a:spcBef>
              <a:buFont typeface="Courier New" pitchFamily="49" charset="0"/>
              <a:buChar char="o"/>
            </a:pPr>
            <a:r>
              <a:rPr lang="en-US" altLang="zh-TW" sz="2800" dirty="0" smtClean="0">
                <a:latin typeface="Calibri" pitchFamily="34" charset="0"/>
                <a:cs typeface="Calibri" pitchFamily="34" charset="0"/>
              </a:rPr>
              <a:t>monitoring on beam, IP, detector z deviations</a:t>
            </a:r>
          </a:p>
          <a:p>
            <a:pPr marL="268288" indent="-268288">
              <a:spcBef>
                <a:spcPts val="0"/>
              </a:spcBef>
              <a:buFont typeface="Courier New" pitchFamily="49" charset="0"/>
              <a:buChar char="o"/>
            </a:pPr>
            <a:r>
              <a:rPr lang="en-US" altLang="zh-TW" sz="2800" dirty="0" smtClean="0">
                <a:latin typeface="Calibri" pitchFamily="34" charset="0"/>
                <a:cs typeface="Calibri" pitchFamily="34" charset="0"/>
              </a:rPr>
              <a:t>challenge for </a:t>
            </a:r>
            <a:r>
              <a:rPr lang="el-GR" altLang="zh-TW" sz="2800" dirty="0" smtClean="0">
                <a:latin typeface="Calibri" pitchFamily="34" charset="0"/>
                <a:cs typeface="Calibri" pitchFamily="34" charset="0"/>
              </a:rPr>
              <a:t>δ</a:t>
            </a:r>
            <a:r>
              <a:rPr lang="en-US" altLang="zh-TW" sz="2800" dirty="0" smtClean="0">
                <a:latin typeface="Calibri" pitchFamily="34" charset="0"/>
                <a:cs typeface="Calibri" pitchFamily="34" charset="0"/>
              </a:rPr>
              <a:t>N/N &lt; 10</a:t>
            </a:r>
            <a:r>
              <a:rPr lang="en-US" altLang="zh-TW" sz="2800" baseline="30000" dirty="0" smtClean="0">
                <a:latin typeface="Calibri" pitchFamily="34" charset="0"/>
                <a:cs typeface="Calibri" pitchFamily="34" charset="0"/>
              </a:rPr>
              <a:t>-4    </a:t>
            </a:r>
            <a:r>
              <a:rPr lang="en-US" altLang="zh-TW" sz="2800" dirty="0" smtClean="0">
                <a:latin typeface="Calibri" pitchFamily="34" charset="0"/>
                <a:cs typeface="Calibri" pitchFamily="34" charset="0"/>
              </a:rPr>
              <a:t>counting Bhabha in </a:t>
            </a:r>
            <a:r>
              <a:rPr lang="en-US" altLang="zh-TW" sz="2800" dirty="0" err="1" smtClean="0">
                <a:latin typeface="Calibri" pitchFamily="34" charset="0"/>
                <a:cs typeface="Calibri" pitchFamily="34" charset="0"/>
              </a:rPr>
              <a:t>fiducial</a:t>
            </a:r>
            <a:r>
              <a:rPr lang="en-US" altLang="zh-TW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altLang="zh-TW" sz="2800" dirty="0" smtClean="0">
                <a:latin typeface="Calibri" pitchFamily="34" charset="0"/>
                <a:cs typeface="Calibri" pitchFamily="34" charset="0"/>
              </a:rPr>
              <a:t>θ</a:t>
            </a:r>
            <a:r>
              <a:rPr lang="en-US" altLang="zh-TW" sz="2800" baseline="-25000" dirty="0" smtClean="0">
                <a:latin typeface="Calibri" pitchFamily="34" charset="0"/>
                <a:cs typeface="Calibri" pitchFamily="34" charset="0"/>
              </a:rPr>
              <a:t>min</a:t>
            </a:r>
            <a:r>
              <a:rPr lang="en-US" altLang="zh-TW" sz="2800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4" name="投影片編號版面配置區 40"/>
          <p:cNvSpPr>
            <a:spLocks noGrp="1"/>
          </p:cNvSpPr>
          <p:nvPr>
            <p:ph type="sldNum" sz="quarter" idx="4"/>
          </p:nvPr>
        </p:nvSpPr>
        <p:spPr>
          <a:xfrm>
            <a:off x="8604448" y="6572272"/>
            <a:ext cx="539552" cy="285728"/>
          </a:xfrm>
        </p:spPr>
        <p:txBody>
          <a:bodyPr/>
          <a:lstStyle/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11</a:t>
            </a:fld>
            <a:endParaRPr lang="en-US" altLang="zh-TW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276872"/>
            <a:ext cx="3570367" cy="273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群組 11"/>
          <p:cNvGrpSpPr/>
          <p:nvPr/>
        </p:nvGrpSpPr>
        <p:grpSpPr>
          <a:xfrm>
            <a:off x="35496" y="2636912"/>
            <a:ext cx="5832648" cy="4246523"/>
            <a:chOff x="35496" y="2636912"/>
            <a:chExt cx="5832648" cy="4246523"/>
          </a:xfrm>
        </p:grpSpPr>
        <p:pic>
          <p:nvPicPr>
            <p:cNvPr id="1027" name="Picture 3" descr="C:\DS220+\CEPC_atWWW\Presentations\Workshop_20230815_上海_flavorQCD\ref\Serbo fig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496" y="2636912"/>
              <a:ext cx="5544616" cy="4246523"/>
            </a:xfrm>
            <a:prstGeom prst="rect">
              <a:avLst/>
            </a:prstGeom>
            <a:noFill/>
          </p:spPr>
        </p:pic>
        <p:sp>
          <p:nvSpPr>
            <p:cNvPr id="9" name="文字方塊 8"/>
            <p:cNvSpPr txBox="1"/>
            <p:nvPr/>
          </p:nvSpPr>
          <p:spPr>
            <a:xfrm>
              <a:off x="3059832" y="6550223"/>
              <a:ext cx="2808312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V.G. </a:t>
              </a:r>
              <a:r>
                <a:rPr lang="en-US" sz="1400" dirty="0" err="1" smtClean="0"/>
                <a:t>Serbo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arXiv:hep</a:t>
              </a:r>
              <a:r>
                <a:rPr lang="en-US" sz="1400" dirty="0" smtClean="0"/>
                <a:t>-ph/0510335v2</a:t>
              </a: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131840" y="2924944"/>
              <a:ext cx="2376264" cy="646331"/>
            </a:xfrm>
            <a:prstGeom prst="rect">
              <a:avLst/>
            </a:prstGeom>
            <a:noFill/>
            <a:ln w="635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</a:t>
              </a:r>
            </a:p>
            <a:p>
              <a:r>
                <a:rPr lang="en-US" dirty="0" smtClean="0"/>
                <a:t>   </a:t>
              </a:r>
              <a:endParaRPr lang="en-US" dirty="0"/>
            </a:p>
          </p:txBody>
        </p:sp>
      </p:grpSp>
      <p:sp>
        <p:nvSpPr>
          <p:cNvPr id="13" name="矩形 12"/>
          <p:cNvSpPr/>
          <p:nvPr/>
        </p:nvSpPr>
        <p:spPr>
          <a:xfrm>
            <a:off x="35496" y="620688"/>
            <a:ext cx="5616624" cy="200054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two-photon topics: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electron-tagging by forward detector</a:t>
            </a:r>
          </a:p>
          <a:p>
            <a:pPr marL="266700" indent="-266700">
              <a:buFont typeface="Calibri" pitchFamily="34" charset="0"/>
              <a:buChar char="○"/>
            </a:pPr>
            <a:r>
              <a:rPr lang="en-US" sz="2400" dirty="0" smtClean="0"/>
              <a:t>Resonances :     </a:t>
            </a:r>
            <a:r>
              <a:rPr lang="el-GR" sz="2400" dirty="0" smtClean="0">
                <a:solidFill>
                  <a:srgbClr val="FF0000"/>
                </a:solidFill>
              </a:rPr>
              <a:t>π</a:t>
            </a:r>
            <a:r>
              <a:rPr lang="en-US" sz="2400" baseline="300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l-GR" sz="2400" dirty="0" smtClean="0">
                <a:solidFill>
                  <a:srgbClr val="FF0000"/>
                </a:solidFill>
              </a:rPr>
              <a:t>η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l-GR" sz="2400" dirty="0" smtClean="0"/>
              <a:t>η</a:t>
            </a:r>
            <a:r>
              <a:rPr lang="en-US" sz="2400" dirty="0" smtClean="0"/>
              <a:t>’, 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el-GR" sz="2400" dirty="0" smtClean="0"/>
              <a:t>η </a:t>
            </a:r>
            <a:r>
              <a:rPr lang="en-US" sz="2400" dirty="0" smtClean="0"/>
              <a:t>,</a:t>
            </a:r>
            <a:r>
              <a:rPr lang="el-GR" sz="2400" dirty="0" smtClean="0"/>
              <a:t>η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,</a:t>
            </a:r>
            <a:r>
              <a:rPr lang="en-US" sz="2400" baseline="-25000" dirty="0" smtClean="0"/>
              <a:t> </a:t>
            </a:r>
            <a:r>
              <a:rPr lang="el-GR" sz="2400" dirty="0" smtClean="0"/>
              <a:t>χ</a:t>
            </a:r>
            <a:r>
              <a:rPr lang="en-US" sz="2400" baseline="-25000" dirty="0" smtClean="0"/>
              <a:t>c </a:t>
            </a:r>
            <a:r>
              <a:rPr lang="en-US" sz="2400" dirty="0" smtClean="0"/>
              <a:t>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66700" indent="-266700">
              <a:buFont typeface="Calibri" pitchFamily="34" charset="0"/>
              <a:buChar char="○"/>
            </a:pPr>
            <a:r>
              <a:rPr lang="en-US" sz="2400" dirty="0" smtClean="0"/>
              <a:t>Lepton pairs: 	  </a:t>
            </a:r>
            <a:r>
              <a:rPr lang="el-GR" sz="2400" dirty="0" smtClean="0"/>
              <a:t>γγ</a:t>
            </a:r>
            <a:r>
              <a:rPr lang="en-US" sz="2400" dirty="0" smtClean="0"/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cs typeface="Times New Roman" pitchFamily="18" charset="0"/>
              </a:rPr>
              <a:t>μμ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l-GR" sz="2400" dirty="0" smtClean="0">
                <a:cs typeface="Times New Roman" pitchFamily="18" charset="0"/>
              </a:rPr>
              <a:t>ττ</a:t>
            </a:r>
            <a:endParaRPr lang="en-US" sz="2400" dirty="0" smtClean="0"/>
          </a:p>
          <a:p>
            <a:pPr marL="266700" indent="-266700">
              <a:buFont typeface="Calibri" pitchFamily="34" charset="0"/>
              <a:buChar char="○"/>
            </a:pPr>
            <a:r>
              <a:rPr lang="en-US" sz="2400" dirty="0" smtClean="0"/>
              <a:t>Vector boson pairs	  </a:t>
            </a:r>
            <a:r>
              <a:rPr lang="el-GR" sz="2400" dirty="0" smtClean="0"/>
              <a:t>γγ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ππ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400" dirty="0" smtClean="0">
                <a:cs typeface="Times New Roman" pitchFamily="18" charset="0"/>
              </a:rPr>
              <a:t>ρρ</a:t>
            </a:r>
            <a:r>
              <a:rPr lang="en-US" sz="2400" dirty="0" smtClean="0">
                <a:cs typeface="Times New Roman" pitchFamily="18" charset="0"/>
              </a:rPr>
              <a:t>, KK, pp</a:t>
            </a:r>
            <a:endParaRPr lang="en-US" sz="2400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06" y="71414"/>
            <a:ext cx="9072594" cy="64294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zh-TW" b="1" dirty="0" smtClean="0">
                <a:cs typeface="Calibri" pitchFamily="34" charset="0"/>
              </a:rPr>
              <a:t>two-photon physics at </a:t>
            </a:r>
            <a:r>
              <a:rPr lang="en-US" altLang="zh-TW" b="1" dirty="0" smtClean="0">
                <a:sym typeface="Wingdings" pitchFamily="2" charset="2"/>
              </a:rPr>
              <a:t>e</a:t>
            </a:r>
            <a:r>
              <a:rPr lang="en-US" altLang="zh-TW" b="1" baseline="30000" dirty="0" smtClean="0">
                <a:sym typeface="Wingdings" pitchFamily="2" charset="2"/>
              </a:rPr>
              <a:t>+</a:t>
            </a:r>
            <a:r>
              <a:rPr lang="en-US" altLang="zh-TW" b="1" dirty="0" smtClean="0">
                <a:sym typeface="Wingdings" pitchFamily="2" charset="2"/>
              </a:rPr>
              <a:t>e</a:t>
            </a:r>
            <a:r>
              <a:rPr lang="en-US" altLang="zh-TW" b="1" baseline="30000" dirty="0" smtClean="0">
                <a:sym typeface="Wingdings" pitchFamily="2" charset="2"/>
              </a:rPr>
              <a:t>-</a:t>
            </a:r>
            <a:r>
              <a:rPr lang="en-US" altLang="zh-TW" b="1" dirty="0" smtClean="0">
                <a:sym typeface="Wingdings" pitchFamily="2" charset="2"/>
              </a:rPr>
              <a:t> collider</a:t>
            </a:r>
            <a:endParaRPr lang="zh-TW" altLang="en-US" b="1" dirty="0">
              <a:cs typeface="Calibri" pitchFamily="34" charset="0"/>
            </a:endParaRPr>
          </a:p>
        </p:txBody>
      </p:sp>
      <p:sp>
        <p:nvSpPr>
          <p:cNvPr id="4" name="投影片編號版面配置區 40"/>
          <p:cNvSpPr>
            <a:spLocks noGrp="1"/>
          </p:cNvSpPr>
          <p:nvPr>
            <p:ph type="sldNum" sz="quarter" idx="4"/>
          </p:nvPr>
        </p:nvSpPr>
        <p:spPr>
          <a:xfrm>
            <a:off x="8604448" y="6572272"/>
            <a:ext cx="539552" cy="285728"/>
          </a:xfrm>
        </p:spPr>
        <p:txBody>
          <a:bodyPr/>
          <a:lstStyle/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12</a:t>
            </a:fld>
            <a:endParaRPr lang="en-US" altLang="zh-TW" dirty="0"/>
          </a:p>
        </p:txBody>
      </p:sp>
      <p:sp>
        <p:nvSpPr>
          <p:cNvPr id="10" name="矩形 9"/>
          <p:cNvSpPr/>
          <p:nvPr/>
        </p:nvSpPr>
        <p:spPr>
          <a:xfrm>
            <a:off x="4644008" y="5013176"/>
            <a:ext cx="4499992" cy="126188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QCD topics:</a:t>
            </a:r>
          </a:p>
          <a:p>
            <a:pPr marL="266700" indent="-266700">
              <a:buFont typeface="Calibri" pitchFamily="34" charset="0"/>
              <a:buChar char="○"/>
            </a:pPr>
            <a:r>
              <a:rPr lang="en-US" sz="2400" dirty="0" smtClean="0"/>
              <a:t>Photon structure   </a:t>
            </a:r>
            <a:r>
              <a:rPr lang="en-US" sz="2400" dirty="0" smtClean="0">
                <a:solidFill>
                  <a:srgbClr val="FF0000"/>
                </a:solidFill>
              </a:rPr>
              <a:t>F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l-GR" sz="2400" baseline="300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(x,Q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  <a:p>
            <a:pPr marL="266700" indent="-266700">
              <a:buFont typeface="Calibri" pitchFamily="34" charset="0"/>
              <a:buChar char="○"/>
            </a:pPr>
            <a:r>
              <a:rPr lang="en-US" sz="2400" dirty="0" smtClean="0"/>
              <a:t>Jet production        </a:t>
            </a:r>
            <a:r>
              <a:rPr lang="el-GR" sz="2400" dirty="0" smtClean="0">
                <a:solidFill>
                  <a:srgbClr val="FF0000"/>
                </a:solidFill>
              </a:rPr>
              <a:t>γγ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dirty="0" smtClean="0">
                <a:solidFill>
                  <a:srgbClr val="FF0000"/>
                </a:solidFill>
              </a:rPr>
              <a:t> hadrons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84168" y="921494"/>
            <a:ext cx="2952328" cy="923330"/>
          </a:xfrm>
          <a:prstGeom prst="rect">
            <a:avLst/>
          </a:prstGeom>
          <a:noFill/>
          <a:ln w="25400">
            <a:solidFill>
              <a:srgbClr val="FF00FF"/>
            </a:solidFill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egoe Print" pitchFamily="2" charset="0"/>
              </a:rPr>
              <a:t>Cross section very large</a:t>
            </a:r>
          </a:p>
          <a:p>
            <a:r>
              <a:rPr lang="en-US" dirty="0" smtClean="0">
                <a:solidFill>
                  <a:srgbClr val="FF0000"/>
                </a:solidFill>
                <a:latin typeface="Segoe Print" pitchFamily="2" charset="0"/>
              </a:rPr>
              <a:t>detection </a:t>
            </a:r>
          </a:p>
          <a:p>
            <a:r>
              <a:rPr lang="en-US" dirty="0" smtClean="0">
                <a:solidFill>
                  <a:srgbClr val="FF0000"/>
                </a:solidFill>
                <a:latin typeface="Segoe Print" pitchFamily="2" charset="0"/>
              </a:rPr>
              <a:t>limited by low W</a:t>
            </a:r>
            <a:r>
              <a:rPr lang="el-GR" baseline="-25000" dirty="0" smtClean="0">
                <a:solidFill>
                  <a:srgbClr val="FF0000"/>
                </a:solidFill>
                <a:latin typeface="Segoe Print" pitchFamily="2" charset="0"/>
              </a:rPr>
              <a:t>γγ</a:t>
            </a:r>
            <a:endParaRPr lang="en-US" baseline="-250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812360" y="2924944"/>
            <a:ext cx="1152128" cy="1343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800" b="1" dirty="0" smtClean="0">
                <a:solidFill>
                  <a:srgbClr val="FF0000"/>
                </a:solidFill>
              </a:rPr>
              <a:t>VMD</a:t>
            </a:r>
          </a:p>
          <a:p>
            <a:pPr algn="r">
              <a:lnSpc>
                <a:spcPts val="1600"/>
              </a:lnSpc>
            </a:pPr>
            <a:r>
              <a:rPr lang="en-US" altLang="zh-TW" i="1" dirty="0" smtClean="0">
                <a:solidFill>
                  <a:srgbClr val="FF0000"/>
                </a:solidFill>
              </a:rPr>
              <a:t>Vector </a:t>
            </a:r>
          </a:p>
          <a:p>
            <a:pPr algn="r">
              <a:lnSpc>
                <a:spcPts val="1600"/>
              </a:lnSpc>
            </a:pPr>
            <a:r>
              <a:rPr lang="en-US" altLang="zh-TW" i="1" dirty="0" smtClean="0">
                <a:solidFill>
                  <a:srgbClr val="FF0000"/>
                </a:solidFill>
              </a:rPr>
              <a:t>Meson </a:t>
            </a:r>
          </a:p>
          <a:p>
            <a:pPr algn="r">
              <a:lnSpc>
                <a:spcPts val="1600"/>
              </a:lnSpc>
            </a:pPr>
            <a:r>
              <a:rPr lang="en-US" altLang="zh-TW" i="1" dirty="0" err="1" smtClean="0">
                <a:solidFill>
                  <a:srgbClr val="FF0000"/>
                </a:solidFill>
              </a:rPr>
              <a:t>Domin</a:t>
            </a:r>
            <a:r>
              <a:rPr lang="en-US" altLang="zh-TW" i="1" dirty="0" smtClean="0">
                <a:solidFill>
                  <a:srgbClr val="FF0000"/>
                </a:solidFill>
              </a:rPr>
              <a:t>.</a:t>
            </a:r>
          </a:p>
          <a:p>
            <a:pPr algn="r">
              <a:lnSpc>
                <a:spcPts val="1600"/>
              </a:lnSpc>
            </a:pPr>
            <a:r>
              <a:rPr lang="en-US" altLang="zh-TW" i="1" dirty="0" smtClean="0">
                <a:solidFill>
                  <a:srgbClr val="FF0000"/>
                </a:solidFill>
              </a:rPr>
              <a:t>model 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9512" y="692696"/>
            <a:ext cx="58326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/>
              <a:t>QED process, well calculated  </a:t>
            </a:r>
          </a:p>
          <a:p>
            <a:r>
              <a:rPr lang="en-US" sz="2400" dirty="0" smtClean="0"/>
              <a:t>e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−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dirty="0" smtClean="0"/>
              <a:t> e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−</a:t>
            </a:r>
            <a:r>
              <a:rPr lang="en-US" dirty="0" smtClean="0">
                <a:latin typeface="Segoe Print" pitchFamily="2" charset="0"/>
                <a:cs typeface="Arial" pitchFamily="34" charset="0"/>
              </a:rPr>
              <a:t>ℓ</a:t>
            </a:r>
            <a:r>
              <a:rPr lang="en-US" sz="2400" baseline="30000" dirty="0" smtClean="0">
                <a:cs typeface="Times New Roman" pitchFamily="18" charset="0"/>
              </a:rPr>
              <a:t>+</a:t>
            </a:r>
            <a:r>
              <a:rPr lang="en-US" dirty="0" smtClean="0">
                <a:latin typeface="Segoe Print" pitchFamily="2" charset="0"/>
                <a:cs typeface="Times New Roman" pitchFamily="18" charset="0"/>
              </a:rPr>
              <a:t>ℓ</a:t>
            </a:r>
            <a:r>
              <a:rPr lang="en-US" sz="2400" baseline="30000" dirty="0" smtClean="0">
                <a:cs typeface="Times New Roman" pitchFamily="18" charset="0"/>
              </a:rPr>
              <a:t>−</a:t>
            </a:r>
            <a:r>
              <a:rPr lang="en-US" sz="2400" dirty="0" smtClean="0"/>
              <a:t>, DIAG36 </a:t>
            </a:r>
          </a:p>
          <a:p>
            <a:r>
              <a:rPr lang="en-US" sz="2400" dirty="0" smtClean="0"/>
              <a:t>L3 measurement (2003) </a:t>
            </a:r>
            <a:endParaRPr lang="en-US" sz="2400" b="1" dirty="0" smtClean="0"/>
          </a:p>
          <a:p>
            <a:r>
              <a:rPr lang="en-US" sz="2400" dirty="0" smtClean="0"/>
              <a:t>Un-tagged events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06" y="71414"/>
            <a:ext cx="9072594" cy="64294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zh-TW" b="1" dirty="0" smtClean="0">
                <a:cs typeface="Calibri" pitchFamily="34" charset="0"/>
              </a:rPr>
              <a:t>two-photon </a:t>
            </a:r>
            <a:r>
              <a:rPr lang="el-GR" dirty="0" smtClean="0"/>
              <a:t>γγ → </a:t>
            </a:r>
            <a:r>
              <a:rPr lang="en-US" dirty="0" err="1" smtClean="0">
                <a:cs typeface="Arial" pitchFamily="34" charset="0"/>
              </a:rPr>
              <a:t>ℓ</a:t>
            </a:r>
            <a:r>
              <a:rPr lang="en-US" sz="4400" baseline="30000" dirty="0" err="1" smtClean="0"/>
              <a:t>+</a:t>
            </a:r>
            <a:r>
              <a:rPr lang="en-US" dirty="0" err="1" smtClean="0"/>
              <a:t>ℓ</a:t>
            </a:r>
            <a:r>
              <a:rPr lang="en-US" sz="4400" baseline="30000" dirty="0" smtClean="0"/>
              <a:t>−</a:t>
            </a:r>
            <a:endParaRPr lang="zh-TW" altLang="en-US" b="1" baseline="30000" dirty="0">
              <a:cs typeface="Calibri" pitchFamily="34" charset="0"/>
            </a:endParaRPr>
          </a:p>
        </p:txBody>
      </p:sp>
      <p:sp>
        <p:nvSpPr>
          <p:cNvPr id="4" name="投影片編號版面配置區 40"/>
          <p:cNvSpPr>
            <a:spLocks noGrp="1"/>
          </p:cNvSpPr>
          <p:nvPr>
            <p:ph type="sldNum" sz="quarter" idx="4"/>
          </p:nvPr>
        </p:nvSpPr>
        <p:spPr>
          <a:xfrm>
            <a:off x="8604448" y="6572272"/>
            <a:ext cx="539552" cy="285728"/>
          </a:xfrm>
        </p:spPr>
        <p:txBody>
          <a:bodyPr/>
          <a:lstStyle/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13</a:t>
            </a:fld>
            <a:endParaRPr lang="en-US" altLang="zh-TW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804" y="692696"/>
            <a:ext cx="2327445" cy="312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3659" y="717244"/>
            <a:ext cx="2294845" cy="308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77072"/>
            <a:ext cx="3914691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348880"/>
            <a:ext cx="3731841" cy="447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899592" y="3284984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 μ</a:t>
            </a:r>
            <a:r>
              <a:rPr lang="el-GR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l-GR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endParaRPr lang="en-US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15616" y="4725144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 τ</a:t>
            </a:r>
            <a:r>
              <a:rPr lang="el-GR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l-GR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endParaRPr lang="en-US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9592" y="3645024"/>
            <a:ext cx="1857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≤ W</a:t>
            </a:r>
            <a:r>
              <a:rPr lang="el-GR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γγ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≤ 40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15616" y="5085184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l-GR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γγ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&gt; 2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endParaRPr lang="en-US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24128" y="251356"/>
            <a:ext cx="2520280" cy="369332"/>
          </a:xfrm>
          <a:prstGeom prst="rect">
            <a:avLst/>
          </a:prstGeom>
          <a:noFill/>
          <a:ln w="25400">
            <a:solidFill>
              <a:srgbClr val="FF00FF"/>
            </a:solidFill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egoe Print" pitchFamily="2" charset="0"/>
              </a:rPr>
              <a:t>Classical </a:t>
            </a:r>
            <a:r>
              <a:rPr lang="el-GR" dirty="0" smtClean="0">
                <a:solidFill>
                  <a:srgbClr val="FF0000"/>
                </a:solidFill>
                <a:latin typeface="Segoe Print" pitchFamily="2" charset="0"/>
              </a:rPr>
              <a:t>γγ </a:t>
            </a:r>
            <a:r>
              <a:rPr lang="en-US" dirty="0" smtClean="0">
                <a:solidFill>
                  <a:srgbClr val="FF0000"/>
                </a:solidFill>
                <a:latin typeface="Segoe Print" pitchFamily="2" charset="0"/>
              </a:rPr>
              <a:t>channel</a:t>
            </a:r>
            <a:endParaRPr lang="en-US" baseline="-250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707904" y="6550223"/>
            <a:ext cx="158417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PLB 585, 53 (2004)</a:t>
            </a:r>
          </a:p>
        </p:txBody>
      </p:sp>
      <p:sp>
        <p:nvSpPr>
          <p:cNvPr id="21" name="矩形 20"/>
          <p:cNvSpPr/>
          <p:nvPr/>
        </p:nvSpPr>
        <p:spPr>
          <a:xfrm>
            <a:off x="3438102" y="3934797"/>
            <a:ext cx="1277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l-GR" baseline="30000" dirty="0" smtClean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l-GR" baseline="-250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l-GR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→ π</a:t>
            </a:r>
            <a:r>
              <a:rPr lang="el-GR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l-GR" baseline="-25000" dirty="0" smtClean="0">
                <a:latin typeface="Times New Roman" pitchFamily="18" charset="0"/>
                <a:cs typeface="Times New Roman" pitchFamily="18" charset="0"/>
              </a:rPr>
              <a:t>τ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44008" y="1988840"/>
            <a:ext cx="1641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multiperipheral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020272" y="1988840"/>
            <a:ext cx="1650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bremsstrahlung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860032" y="3645024"/>
            <a:ext cx="120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conversion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236296" y="3645024"/>
            <a:ext cx="13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annihilation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92696"/>
            <a:ext cx="3600400" cy="271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179512" y="1033572"/>
            <a:ext cx="5832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/>
              <a:t>Vector Meson Dominance (VMD) 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06" y="71414"/>
            <a:ext cx="9072594" cy="64294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zh-TW" b="1" dirty="0" smtClean="0">
                <a:cs typeface="Calibri" pitchFamily="34" charset="0"/>
              </a:rPr>
              <a:t>two-photon Resonances</a:t>
            </a:r>
            <a:endParaRPr lang="zh-TW" altLang="en-US" b="1" baseline="30000" dirty="0">
              <a:cs typeface="Calibri" pitchFamily="34" charset="0"/>
            </a:endParaRPr>
          </a:p>
        </p:txBody>
      </p:sp>
      <p:sp>
        <p:nvSpPr>
          <p:cNvPr id="4" name="投影片編號版面配置區 40"/>
          <p:cNvSpPr>
            <a:spLocks noGrp="1"/>
          </p:cNvSpPr>
          <p:nvPr>
            <p:ph type="sldNum" sz="quarter" idx="4"/>
          </p:nvPr>
        </p:nvSpPr>
        <p:spPr>
          <a:xfrm>
            <a:off x="8604448" y="6572272"/>
            <a:ext cx="539552" cy="285728"/>
          </a:xfrm>
        </p:spPr>
        <p:txBody>
          <a:bodyPr/>
          <a:lstStyle/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14</a:t>
            </a:fld>
            <a:endParaRPr lang="en-US" altLang="zh-TW" dirty="0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822196"/>
            <a:ext cx="2933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276872"/>
            <a:ext cx="50481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矩形 31"/>
          <p:cNvSpPr/>
          <p:nvPr/>
        </p:nvSpPr>
        <p:spPr>
          <a:xfrm>
            <a:off x="179512" y="1484784"/>
            <a:ext cx="34563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 smtClean="0"/>
              <a:t>γγ </a:t>
            </a:r>
            <a:r>
              <a:rPr lang="en-US" sz="2400" dirty="0" smtClean="0"/>
              <a:t>resonance: </a:t>
            </a:r>
            <a:r>
              <a:rPr lang="en-US" sz="2400" i="1" dirty="0" smtClean="0"/>
              <a:t>C</a:t>
            </a:r>
            <a:r>
              <a:rPr lang="en-US" sz="2400" dirty="0" smtClean="0"/>
              <a:t>-even, J≠1</a:t>
            </a:r>
          </a:p>
          <a:p>
            <a:r>
              <a:rPr lang="en-US" sz="2400" dirty="0" smtClean="0"/>
              <a:t>spin-parity analysis </a:t>
            </a:r>
            <a:endParaRPr lang="en-US" sz="2400" b="1" dirty="0" smtClean="0"/>
          </a:p>
        </p:txBody>
      </p:sp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822196"/>
            <a:ext cx="2527783" cy="240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矩形 33"/>
          <p:cNvSpPr/>
          <p:nvPr/>
        </p:nvSpPr>
        <p:spPr>
          <a:xfrm>
            <a:off x="1057919" y="3534164"/>
            <a:ext cx="777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</a:rPr>
              <a:t>η</a:t>
            </a:r>
            <a:r>
              <a:rPr lang="en-US" sz="1600" dirty="0" smtClean="0">
                <a:solidFill>
                  <a:srgbClr val="FF0000"/>
                </a:solidFill>
              </a:rPr>
              <a:t>′(958)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619672" y="4902316"/>
            <a:ext cx="893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</a:t>
            </a:r>
            <a:r>
              <a:rPr lang="en-US" sz="1600" baseline="-25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(1320)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995936" y="3534164"/>
            <a:ext cx="893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</a:t>
            </a:r>
            <a:r>
              <a:rPr lang="en-US" sz="1600" baseline="-25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(1320)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644008" y="5118340"/>
            <a:ext cx="893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</a:t>
            </a:r>
            <a:r>
              <a:rPr lang="en-US" sz="1600" baseline="-25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(1750)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89040"/>
            <a:ext cx="2520280" cy="249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矩形 39"/>
          <p:cNvSpPr/>
          <p:nvPr/>
        </p:nvSpPr>
        <p:spPr>
          <a:xfrm>
            <a:off x="7092280" y="4470268"/>
            <a:ext cx="8627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f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1600" baseline="-250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(1710)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588224" y="3555650"/>
            <a:ext cx="891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</a:t>
            </a:r>
            <a:r>
              <a:rPr lang="en-US" sz="1600" baseline="-25000" dirty="0" smtClean="0">
                <a:solidFill>
                  <a:srgbClr val="FF0000"/>
                </a:solidFill>
              </a:rPr>
              <a:t>2</a:t>
            </a:r>
            <a:r>
              <a:rPr lang="en-US" sz="1600" baseline="30000" dirty="0" smtClean="0">
                <a:solidFill>
                  <a:srgbClr val="FF0000"/>
                </a:solidFill>
              </a:rPr>
              <a:t>’</a:t>
            </a:r>
            <a:r>
              <a:rPr lang="en-US" sz="1600" dirty="0" smtClean="0">
                <a:solidFill>
                  <a:srgbClr val="FF0000"/>
                </a:solidFill>
              </a:rPr>
              <a:t>(1525)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024336" cy="37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06" y="71414"/>
            <a:ext cx="9072594" cy="64294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dirty="0" smtClean="0"/>
              <a:t>γγ </a:t>
            </a:r>
            <a:r>
              <a:rPr lang="en-US" altLang="zh-TW" b="1" dirty="0" smtClean="0">
                <a:cs typeface="Calibri" pitchFamily="34" charset="0"/>
              </a:rPr>
              <a:t>Charm resonances </a:t>
            </a:r>
            <a:r>
              <a:rPr lang="el-GR" altLang="zh-TW" b="1" dirty="0" smtClean="0">
                <a:cs typeface="Calibri" pitchFamily="34" charset="0"/>
              </a:rPr>
              <a:t>η</a:t>
            </a:r>
            <a:r>
              <a:rPr lang="en-US" altLang="zh-TW" b="1" baseline="-25000" dirty="0" smtClean="0">
                <a:cs typeface="Calibri" pitchFamily="34" charset="0"/>
              </a:rPr>
              <a:t>c</a:t>
            </a:r>
            <a:r>
              <a:rPr lang="en-US" altLang="zh-TW" b="1" dirty="0" smtClean="0">
                <a:cs typeface="Calibri" pitchFamily="34" charset="0"/>
              </a:rPr>
              <a:t>, </a:t>
            </a:r>
            <a:r>
              <a:rPr lang="el-GR" altLang="zh-TW" b="1" dirty="0" smtClean="0">
                <a:cs typeface="Calibri" pitchFamily="34" charset="0"/>
              </a:rPr>
              <a:t>χ</a:t>
            </a:r>
            <a:r>
              <a:rPr lang="en-US" altLang="zh-TW" b="1" baseline="-25000" dirty="0" smtClean="0">
                <a:cs typeface="Calibri" pitchFamily="34" charset="0"/>
              </a:rPr>
              <a:t>c2</a:t>
            </a:r>
            <a:endParaRPr lang="zh-TW" altLang="en-US" b="1" baseline="30000" dirty="0">
              <a:cs typeface="Calibri" pitchFamily="34" charset="0"/>
            </a:endParaRPr>
          </a:p>
        </p:txBody>
      </p:sp>
      <p:sp>
        <p:nvSpPr>
          <p:cNvPr id="4" name="投影片編號版面配置區 40"/>
          <p:cNvSpPr>
            <a:spLocks noGrp="1"/>
          </p:cNvSpPr>
          <p:nvPr>
            <p:ph type="sldNum" sz="quarter" idx="4"/>
          </p:nvPr>
        </p:nvSpPr>
        <p:spPr>
          <a:xfrm>
            <a:off x="8604448" y="6572272"/>
            <a:ext cx="539552" cy="285728"/>
          </a:xfrm>
        </p:spPr>
        <p:txBody>
          <a:bodyPr/>
          <a:lstStyle/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15</a:t>
            </a:fld>
            <a:endParaRPr lang="en-US" altLang="zh-TW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917186"/>
            <a:ext cx="3096344" cy="253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100741"/>
            <a:ext cx="2376264" cy="268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052736"/>
            <a:ext cx="2130187" cy="546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/>
          <p:nvPr/>
        </p:nvSpPr>
        <p:spPr>
          <a:xfrm>
            <a:off x="7020272" y="6550223"/>
            <a:ext cx="1559017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sz="1400" dirty="0" smtClean="0"/>
              <a:t>EPJC 31 481 (2003)</a:t>
            </a:r>
            <a:endParaRPr lang="en-US" sz="1400" dirty="0"/>
          </a:p>
        </p:txBody>
      </p:sp>
      <p:sp>
        <p:nvSpPr>
          <p:cNvPr id="22" name="矩形 21"/>
          <p:cNvSpPr/>
          <p:nvPr/>
        </p:nvSpPr>
        <p:spPr>
          <a:xfrm>
            <a:off x="3940300" y="692696"/>
            <a:ext cx="1423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η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</a:rPr>
              <a:t>(2980)  L3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340696" y="6550223"/>
            <a:ext cx="1816523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sz="1400" dirty="0" smtClean="0"/>
              <a:t>PLB 31 461 155 (1999)</a:t>
            </a:r>
            <a:endParaRPr lang="en-US" sz="1400" dirty="0"/>
          </a:p>
        </p:txBody>
      </p:sp>
      <p:sp>
        <p:nvSpPr>
          <p:cNvPr id="24" name="矩形 23"/>
          <p:cNvSpPr/>
          <p:nvPr/>
        </p:nvSpPr>
        <p:spPr>
          <a:xfrm>
            <a:off x="6948264" y="69269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η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</a:rPr>
              <a:t>(2980)  DELPHI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23528" y="692696"/>
            <a:ext cx="1176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sz="2000" b="1" dirty="0" smtClean="0">
                <a:solidFill>
                  <a:srgbClr val="FF0000"/>
                </a:solidFill>
                <a:cs typeface="Calibri" pitchFamily="34" charset="0"/>
              </a:rPr>
              <a:t>χ</a:t>
            </a:r>
            <a:r>
              <a:rPr lang="en-US" altLang="zh-TW" sz="2000" b="1" baseline="-25000" dirty="0" smtClean="0">
                <a:solidFill>
                  <a:srgbClr val="FF0000"/>
                </a:solidFill>
                <a:cs typeface="Calibri" pitchFamily="34" charset="0"/>
              </a:rPr>
              <a:t>c2 </a:t>
            </a:r>
            <a:r>
              <a:rPr lang="en-US" sz="2000" b="1" dirty="0" smtClean="0">
                <a:solidFill>
                  <a:srgbClr val="FF0000"/>
                </a:solidFill>
              </a:rPr>
              <a:t>(3555)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413130" y="1381722"/>
            <a:ext cx="2528121" cy="2623342"/>
            <a:chOff x="683568" y="1412776"/>
            <a:chExt cx="2528121" cy="2623342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3568" y="1412776"/>
              <a:ext cx="2528121" cy="2623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79712" y="1484784"/>
              <a:ext cx="10477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矩形 25"/>
          <p:cNvSpPr/>
          <p:nvPr/>
        </p:nvSpPr>
        <p:spPr>
          <a:xfrm>
            <a:off x="1925298" y="2461842"/>
            <a:ext cx="1638590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PLB 439, 197 (1998)</a:t>
            </a:r>
            <a:endParaRPr lang="en-US" sz="1400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107" y="4005064"/>
            <a:ext cx="2900260" cy="281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矩形 28"/>
          <p:cNvSpPr/>
          <p:nvPr/>
        </p:nvSpPr>
        <p:spPr>
          <a:xfrm>
            <a:off x="1979712" y="5301208"/>
            <a:ext cx="1547218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PLB 453, 73 (1999)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5995" y="1916832"/>
            <a:ext cx="4768005" cy="458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764704"/>
          </a:xfrm>
        </p:spPr>
        <p:txBody>
          <a:bodyPr>
            <a:normAutofit/>
          </a:bodyPr>
          <a:lstStyle/>
          <a:p>
            <a:r>
              <a:rPr lang="en-US" b="1" dirty="0" smtClean="0"/>
              <a:t>photon structure, single-tag</a:t>
            </a:r>
            <a:endParaRPr lang="zh-TW" altLang="en-US" b="1" dirty="0"/>
          </a:p>
        </p:txBody>
      </p:sp>
      <p:sp>
        <p:nvSpPr>
          <p:cNvPr id="4" name="投影片編號版面配置區 4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B9E942-762B-44FB-982A-F5994CDE5E9E}" type="slidenum">
              <a:rPr lang="zh-TW" altLang="en-US" smtClean="0"/>
              <a:pPr/>
              <a:t>16</a:t>
            </a:fld>
            <a:endParaRPr lang="en-US" altLang="zh-TW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6252567" cy="59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01002"/>
            <a:ext cx="2376264" cy="161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251520" y="7647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Deep inelastic e</a:t>
            </a:r>
            <a:r>
              <a:rPr lang="el-GR" sz="2400" dirty="0" smtClean="0"/>
              <a:t>γ </a:t>
            </a:r>
            <a:r>
              <a:rPr lang="en-US" sz="2400" dirty="0" smtClean="0"/>
              <a:t>scattering </a:t>
            </a:r>
            <a:endParaRPr lang="en-US" sz="24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16632"/>
            <a:ext cx="16951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878642"/>
            <a:ext cx="3528392" cy="39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933056"/>
            <a:ext cx="2736304" cy="66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179512" y="3861048"/>
            <a:ext cx="5040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395536" y="3501008"/>
            <a:ext cx="3888432" cy="3168352"/>
            <a:chOff x="4788024" y="2175828"/>
            <a:chExt cx="4438164" cy="3682444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88024" y="2583070"/>
              <a:ext cx="3240360" cy="3275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矩形 20"/>
            <p:cNvSpPr/>
            <p:nvPr/>
          </p:nvSpPr>
          <p:spPr>
            <a:xfrm>
              <a:off x="7740352" y="5301208"/>
              <a:ext cx="10081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anti-tag</a:t>
              </a:r>
              <a:endParaRPr lang="en-US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7746800" y="2929055"/>
              <a:ext cx="1479388" cy="429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Q</a:t>
              </a:r>
              <a:r>
                <a:rPr lang="en-US" i="1" baseline="30000" dirty="0" smtClean="0"/>
                <a:t>2</a:t>
              </a:r>
              <a:r>
                <a:rPr lang="en-US" i="1" dirty="0" smtClean="0"/>
                <a:t> = −q</a:t>
              </a:r>
              <a:r>
                <a:rPr lang="en-US" i="1" baseline="30000" dirty="0" smtClean="0"/>
                <a:t>2</a:t>
              </a:r>
              <a:r>
                <a:rPr lang="en-US" i="1" dirty="0" smtClean="0"/>
                <a:t> &gt;0</a:t>
              </a:r>
              <a:endParaRPr lang="en-US" i="1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7740352" y="2175828"/>
              <a:ext cx="100811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dirty="0" smtClean="0">
                  <a:solidFill>
                    <a:srgbClr val="FF0000"/>
                  </a:solidFill>
                </a:rPr>
                <a:t>probe</a:t>
              </a:r>
            </a:p>
            <a:p>
              <a:r>
                <a:rPr lang="en-US" dirty="0" smtClean="0"/>
                <a:t>tag</a:t>
              </a:r>
              <a:endParaRPr lang="en-US" dirty="0"/>
            </a:p>
          </p:txBody>
        </p:sp>
        <p:sp>
          <p:nvSpPr>
            <p:cNvPr id="27" name="矩形 26"/>
            <p:cNvSpPr/>
            <p:nvPr/>
          </p:nvSpPr>
          <p:spPr>
            <a:xfrm>
              <a:off x="5292080" y="4184434"/>
              <a:ext cx="871457" cy="5745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i="1" dirty="0" smtClean="0">
                  <a:solidFill>
                    <a:srgbClr val="FF0000"/>
                  </a:solidFill>
                </a:rPr>
                <a:t>target </a:t>
              </a:r>
            </a:p>
            <a:p>
              <a:pPr>
                <a:lnSpc>
                  <a:spcPts val="1600"/>
                </a:lnSpc>
              </a:pPr>
              <a:r>
                <a:rPr lang="en-US" altLang="zh-TW" b="1" i="1" dirty="0" smtClean="0">
                  <a:solidFill>
                    <a:srgbClr val="FF0000"/>
                  </a:solidFill>
                </a:rPr>
                <a:t>photon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2780928"/>
            <a:ext cx="3060161" cy="366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40"/>
          <p:cNvSpPr>
            <a:spLocks noGrp="1"/>
          </p:cNvSpPr>
          <p:nvPr>
            <p:ph type="sldNum" sz="quarter" idx="4"/>
          </p:nvPr>
        </p:nvSpPr>
        <p:spPr>
          <a:xfrm>
            <a:off x="8604448" y="6572272"/>
            <a:ext cx="539552" cy="285728"/>
          </a:xfrm>
        </p:spPr>
        <p:txBody>
          <a:bodyPr/>
          <a:lstStyle/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17</a:t>
            </a:fld>
            <a:endParaRPr lang="en-US" altLang="zh-TW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1" y="2492896"/>
            <a:ext cx="2880321" cy="29856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443" y="766550"/>
            <a:ext cx="2448272" cy="31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矩形 24"/>
          <p:cNvSpPr/>
          <p:nvPr/>
        </p:nvSpPr>
        <p:spPr>
          <a:xfrm>
            <a:off x="1547663" y="6550223"/>
            <a:ext cx="1510350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PLB 535:59 (2002)</a:t>
            </a:r>
            <a:endParaRPr lang="en-US" sz="1400" dirty="0"/>
          </a:p>
        </p:txBody>
      </p:sp>
      <p:sp>
        <p:nvSpPr>
          <p:cNvPr id="19" name="矩形 18"/>
          <p:cNvSpPr/>
          <p:nvPr/>
        </p:nvSpPr>
        <p:spPr>
          <a:xfrm>
            <a:off x="1187623" y="3028890"/>
            <a:ext cx="938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95791"/>
            <a:ext cx="3960440" cy="30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矩形 25"/>
          <p:cNvSpPr/>
          <p:nvPr/>
        </p:nvSpPr>
        <p:spPr>
          <a:xfrm>
            <a:off x="5292080" y="6550223"/>
            <a:ext cx="1559017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sz="1400" dirty="0" smtClean="0"/>
              <a:t>EPJC 28 (2003) 437</a:t>
            </a:r>
            <a:endParaRPr lang="en-US" sz="1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2274" y="1054582"/>
            <a:ext cx="1930369" cy="50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1772816"/>
            <a:ext cx="3888432" cy="198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4282" y="1484784"/>
            <a:ext cx="2711534" cy="78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文字方塊 26"/>
          <p:cNvSpPr txBox="1"/>
          <p:nvPr/>
        </p:nvSpPr>
        <p:spPr>
          <a:xfrm>
            <a:off x="3059832" y="1412776"/>
            <a:ext cx="22322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l-GR" sz="28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~1 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proc.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868144" y="1916832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l-GR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endParaRPr lang="en-US" sz="2400" dirty="0"/>
          </a:p>
        </p:txBody>
      </p:sp>
      <p:sp>
        <p:nvSpPr>
          <p:cNvPr id="29" name="矩形 28"/>
          <p:cNvSpPr/>
          <p:nvPr/>
        </p:nvSpPr>
        <p:spPr>
          <a:xfrm>
            <a:off x="7236296" y="1844824"/>
            <a:ext cx="1559017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sz="1400" dirty="0" smtClean="0"/>
              <a:t>EPJC 16 579 (2000)</a:t>
            </a:r>
            <a:endParaRPr lang="en-US" sz="14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175321"/>
            <a:ext cx="3816423" cy="156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矩形 29"/>
          <p:cNvSpPr/>
          <p:nvPr/>
        </p:nvSpPr>
        <p:spPr>
          <a:xfrm>
            <a:off x="5189245" y="76470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</a:t>
            </a:r>
            <a:endParaRPr lang="en-US" dirty="0"/>
          </a:p>
        </p:txBody>
      </p:sp>
      <p:sp>
        <p:nvSpPr>
          <p:cNvPr id="31" name="矩形 30"/>
          <p:cNvSpPr/>
          <p:nvPr/>
        </p:nvSpPr>
        <p:spPr>
          <a:xfrm>
            <a:off x="6989445" y="692696"/>
            <a:ext cx="966931" cy="510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Single</a:t>
            </a:r>
          </a:p>
          <a:p>
            <a:pPr>
              <a:lnSpc>
                <a:spcPts val="1600"/>
              </a:lnSpc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resolved</a:t>
            </a:r>
            <a:endParaRPr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06" y="71414"/>
            <a:ext cx="9072594" cy="64294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b="1" dirty="0" smtClean="0"/>
              <a:t>γγ </a:t>
            </a:r>
            <a:r>
              <a:rPr lang="en-US" b="1" dirty="0" smtClean="0"/>
              <a:t>open-</a:t>
            </a:r>
            <a:r>
              <a:rPr lang="en-US" altLang="zh-TW" b="1" dirty="0" smtClean="0">
                <a:cs typeface="Calibri" pitchFamily="34" charset="0"/>
              </a:rPr>
              <a:t>Charm D*</a:t>
            </a:r>
            <a:r>
              <a:rPr lang="en-US" altLang="zh-TW" b="1" baseline="30000" dirty="0" smtClean="0">
                <a:cs typeface="Calibri" pitchFamily="34" charset="0"/>
              </a:rPr>
              <a:t>±</a:t>
            </a:r>
            <a:endParaRPr lang="zh-TW" altLang="en-US" b="1" baseline="30000" dirty="0"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3960440" cy="181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692696"/>
          </a:xfrm>
        </p:spPr>
        <p:txBody>
          <a:bodyPr>
            <a:normAutofit/>
          </a:bodyPr>
          <a:lstStyle/>
          <a:p>
            <a:r>
              <a:rPr lang="el-GR" b="1" dirty="0" smtClean="0"/>
              <a:t>γγ </a:t>
            </a:r>
            <a:r>
              <a:rPr lang="en-US" b="1" dirty="0" smtClean="0"/>
              <a:t>open-beauty production   </a:t>
            </a:r>
            <a:endParaRPr lang="zh-TW" altLang="en-US" b="1" dirty="0"/>
          </a:p>
        </p:txBody>
      </p:sp>
      <p:sp>
        <p:nvSpPr>
          <p:cNvPr id="4" name="投影片編號版面配置區 4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B9E942-762B-44FB-982A-F5994CDE5E9E}" type="slidenum">
              <a:rPr lang="zh-TW" altLang="en-US" smtClean="0"/>
              <a:pPr/>
              <a:t>18</a:t>
            </a:fld>
            <a:endParaRPr lang="en-US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060848"/>
            <a:ext cx="3456384" cy="397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5364088" y="6021288"/>
            <a:ext cx="1556836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PLB  619 71 (2005)</a:t>
            </a:r>
            <a:endParaRPr lang="en-US" sz="1400" dirty="0"/>
          </a:p>
        </p:txBody>
      </p:sp>
      <p:sp>
        <p:nvSpPr>
          <p:cNvPr id="18" name="矩形 17"/>
          <p:cNvSpPr/>
          <p:nvPr/>
        </p:nvSpPr>
        <p:spPr>
          <a:xfrm>
            <a:off x="5364088" y="6381328"/>
            <a:ext cx="3567580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DELPHI 2003 CONF-A325 , EPJC 33 s482 (2004)</a:t>
            </a: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20688"/>
            <a:ext cx="2520280" cy="37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5652120" y="908720"/>
            <a:ext cx="3168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spcBef>
                <a:spcPts val="0"/>
              </a:spcBef>
            </a:pPr>
            <a:r>
              <a:rPr lang="en-US" altLang="zh-TW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DELPHI, L3</a:t>
            </a:r>
          </a:p>
          <a:p>
            <a:pPr marL="265113" indent="-265113">
              <a:spcBef>
                <a:spcPts val="0"/>
              </a:spcBef>
              <a:buFont typeface="Courier New" pitchFamily="49" charset="0"/>
              <a:buChar char="o"/>
            </a:pPr>
            <a:r>
              <a:rPr lang="en-US" altLang="zh-TW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anti-tagged   hadronic</a:t>
            </a:r>
            <a:endParaRPr lang="en-US" altLang="zh-TW" sz="2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265113" indent="-265113">
              <a:spcBef>
                <a:spcPts val="0"/>
              </a:spcBef>
              <a:buFont typeface="Courier New" pitchFamily="49" charset="0"/>
              <a:buChar char="o"/>
            </a:pPr>
            <a:r>
              <a:rPr lang="en-US" altLang="zh-TW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b-jet semi-leptonic:  e, mu   </a:t>
            </a:r>
          </a:p>
        </p:txBody>
      </p:sp>
      <p:sp>
        <p:nvSpPr>
          <p:cNvPr id="25" name="矩形 24"/>
          <p:cNvSpPr/>
          <p:nvPr/>
        </p:nvSpPr>
        <p:spPr>
          <a:xfrm>
            <a:off x="323528" y="3356992"/>
            <a:ext cx="302433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spcBef>
                <a:spcPts val="0"/>
              </a:spcBef>
            </a:pPr>
            <a:endParaRPr lang="en-US" altLang="zh-TW" sz="2000" baseline="-25000" dirty="0" smtClean="0">
              <a:latin typeface="Calibri" pitchFamily="34" charset="0"/>
              <a:cs typeface="Calibri" pitchFamily="34" charset="0"/>
            </a:endParaRPr>
          </a:p>
          <a:p>
            <a:pPr marL="265113" indent="-265113">
              <a:spcBef>
                <a:spcPts val="0"/>
              </a:spcBef>
            </a:pPr>
            <a:endParaRPr lang="en-US" altLang="zh-TW" sz="2000" baseline="-25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17032"/>
            <a:ext cx="4867245" cy="33756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9" name="文字方塊 28"/>
          <p:cNvSpPr txBox="1"/>
          <p:nvPr/>
        </p:nvSpPr>
        <p:spPr>
          <a:xfrm>
            <a:off x="755576" y="155679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PYTHIA                            PYTHIA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                          +SaS1D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79512" y="2564904"/>
            <a:ext cx="3168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spcBef>
                <a:spcPts val="0"/>
              </a:spcBef>
            </a:pPr>
            <a:r>
              <a:rPr lang="en-US" altLang="zh-TW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ALEPH</a:t>
            </a:r>
          </a:p>
          <a:p>
            <a:pPr marL="265113" indent="-265113">
              <a:spcBef>
                <a:spcPts val="0"/>
              </a:spcBef>
              <a:buFont typeface="Courier New" pitchFamily="49" charset="0"/>
              <a:buChar char="o"/>
            </a:pPr>
            <a:r>
              <a:rPr lang="en-US" altLang="zh-TW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two-photon hadronic</a:t>
            </a:r>
            <a:endParaRPr lang="en-US" altLang="zh-TW" sz="2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265113" indent="-265113">
              <a:spcBef>
                <a:spcPts val="0"/>
              </a:spcBef>
              <a:buFont typeface="Courier New" pitchFamily="49" charset="0"/>
              <a:buChar char="o"/>
            </a:pPr>
            <a:r>
              <a:rPr lang="en-US" altLang="zh-TW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b-tagging by long-lifetime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214673"/>
            <a:ext cx="3672408" cy="264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301208"/>
            <a:ext cx="1728192" cy="54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矩形 32"/>
          <p:cNvSpPr/>
          <p:nvPr/>
        </p:nvSpPr>
        <p:spPr>
          <a:xfrm>
            <a:off x="3491880" y="3356992"/>
            <a:ext cx="1587294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400" i="1" dirty="0" smtClean="0"/>
              <a:t>JHEP</a:t>
            </a:r>
            <a:r>
              <a:rPr lang="en-US" sz="1400" dirty="0" smtClean="0"/>
              <a:t> 09 (2007) 102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7020874" cy="64294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zh-TW" b="1" dirty="0" smtClean="0">
                <a:cs typeface="Calibri" pitchFamily="34" charset="0"/>
              </a:rPr>
              <a:t>Summary on two-photon</a:t>
            </a:r>
            <a:endParaRPr lang="zh-TW" altLang="en-US" b="1" dirty="0">
              <a:cs typeface="Calibri" pitchFamily="34" charset="0"/>
            </a:endParaRPr>
          </a:p>
        </p:txBody>
      </p:sp>
      <p:sp>
        <p:nvSpPr>
          <p:cNvPr id="4" name="投影片編號版面配置區 40"/>
          <p:cNvSpPr>
            <a:spLocks noGrp="1"/>
          </p:cNvSpPr>
          <p:nvPr>
            <p:ph type="sldNum" sz="quarter" idx="4"/>
          </p:nvPr>
        </p:nvSpPr>
        <p:spPr>
          <a:xfrm>
            <a:off x="8604448" y="6572272"/>
            <a:ext cx="539552" cy="285728"/>
          </a:xfrm>
        </p:spPr>
        <p:txBody>
          <a:bodyPr/>
          <a:lstStyle/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19</a:t>
            </a:fld>
            <a:endParaRPr lang="en-US" altLang="zh-TW" dirty="0"/>
          </a:p>
        </p:txBody>
      </p:sp>
      <p:sp>
        <p:nvSpPr>
          <p:cNvPr id="7" name="矩形 6"/>
          <p:cNvSpPr/>
          <p:nvPr/>
        </p:nvSpPr>
        <p:spPr>
          <a:xfrm>
            <a:off x="179512" y="1772816"/>
            <a:ext cx="896448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spcBef>
                <a:spcPts val="0"/>
              </a:spcBef>
              <a:buFont typeface="Courier New" pitchFamily="49" charset="0"/>
              <a:buChar char="o"/>
            </a:pPr>
            <a:r>
              <a:rPr lang="en-US" altLang="zh-TW" sz="2800" dirty="0" smtClean="0">
                <a:latin typeface="Calibri" pitchFamily="34" charset="0"/>
                <a:cs typeface="Calibri" pitchFamily="34" charset="0"/>
              </a:rPr>
              <a:t>two-photon final states </a:t>
            </a:r>
          </a:p>
          <a:p>
            <a:pPr marL="268288" indent="-268288">
              <a:spcBef>
                <a:spcPts val="0"/>
              </a:spcBef>
            </a:pPr>
            <a:r>
              <a:rPr lang="en-US" altLang="zh-TW" sz="2800" dirty="0" smtClean="0">
                <a:latin typeface="Calibri" pitchFamily="34" charset="0"/>
                <a:cs typeface="Calibri" pitchFamily="34" charset="0"/>
              </a:rPr>
              <a:t>	detected by central tracker, </a:t>
            </a:r>
            <a:r>
              <a:rPr lang="en-US" altLang="zh-TW" sz="2800" dirty="0" err="1" smtClean="0">
                <a:latin typeface="Calibri" pitchFamily="34" charset="0"/>
                <a:cs typeface="Calibri" pitchFamily="34" charset="0"/>
              </a:rPr>
              <a:t>Ecal</a:t>
            </a:r>
            <a:r>
              <a:rPr lang="en-US" altLang="zh-TW" sz="2800" dirty="0" smtClean="0">
                <a:latin typeface="Calibri" pitchFamily="34" charset="0"/>
                <a:cs typeface="Calibri" pitchFamily="34" charset="0"/>
              </a:rPr>
              <a:t>,    with small  </a:t>
            </a:r>
            <a:r>
              <a:rPr lang="en-US" altLang="zh-TW" sz="28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l-GR" altLang="zh-TW" sz="2800" b="1" i="1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γγ</a:t>
            </a:r>
            <a:r>
              <a:rPr lang="en-US" altLang="zh-TW" sz="28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&lt; √s</a:t>
            </a:r>
          </a:p>
          <a:p>
            <a:pPr marL="268288" indent="-268288">
              <a:spcBef>
                <a:spcPts val="0"/>
              </a:spcBef>
              <a:buFont typeface="Courier New" pitchFamily="49" charset="0"/>
              <a:buChar char="o"/>
            </a:pPr>
            <a:r>
              <a:rPr lang="en-US" altLang="zh-TW" sz="2800" dirty="0" smtClean="0">
                <a:latin typeface="Calibri" pitchFamily="34" charset="0"/>
                <a:cs typeface="Calibri" pitchFamily="34" charset="0"/>
              </a:rPr>
              <a:t>scattered electrons </a:t>
            </a:r>
          </a:p>
          <a:p>
            <a:pPr marL="268288" indent="-268288">
              <a:spcBef>
                <a:spcPts val="0"/>
              </a:spcBef>
            </a:pPr>
            <a:r>
              <a:rPr lang="en-US" altLang="zh-TW" sz="2800" dirty="0" smtClean="0">
                <a:latin typeface="Calibri" pitchFamily="34" charset="0"/>
                <a:cs typeface="Calibri" pitchFamily="34" charset="0"/>
              </a:rPr>
              <a:t>	tagged by </a:t>
            </a:r>
            <a:r>
              <a:rPr lang="en-US" altLang="zh-TW" sz="2800" dirty="0" err="1" smtClean="0">
                <a:latin typeface="Calibri" pitchFamily="34" charset="0"/>
                <a:cs typeface="Calibri" pitchFamily="34" charset="0"/>
              </a:rPr>
              <a:t>LumiCal</a:t>
            </a:r>
            <a:endParaRPr lang="en-US" altLang="zh-TW" sz="2800" dirty="0" smtClean="0">
              <a:latin typeface="Calibri" pitchFamily="34" charset="0"/>
              <a:cs typeface="Calibri" pitchFamily="34" charset="0"/>
            </a:endParaRPr>
          </a:p>
          <a:p>
            <a:pPr marL="268288" indent="-268288">
              <a:spcBef>
                <a:spcPts val="0"/>
              </a:spcBef>
              <a:buFont typeface="Courier New" pitchFamily="49" charset="0"/>
              <a:buChar char="o"/>
            </a:pPr>
            <a:r>
              <a:rPr lang="en-US" altLang="zh-TW" sz="2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Requires two-photon trigger:</a:t>
            </a:r>
          </a:p>
          <a:p>
            <a:pPr marL="268288" indent="-268288">
              <a:spcBef>
                <a:spcPts val="0"/>
              </a:spcBef>
            </a:pPr>
            <a:r>
              <a:rPr lang="en-US" altLang="zh-TW" sz="2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altLang="zh-TW" sz="2800" b="1" i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multiple low energy tracks + </a:t>
            </a:r>
            <a:r>
              <a:rPr lang="en-US" altLang="zh-TW" sz="2800" b="1" i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Ecal</a:t>
            </a:r>
            <a:r>
              <a:rPr lang="en-US" altLang="zh-TW" sz="2800" b="1" i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clusters</a:t>
            </a:r>
          </a:p>
          <a:p>
            <a:pPr marL="268288" indent="-268288">
              <a:spcBef>
                <a:spcPts val="1200"/>
              </a:spcBef>
            </a:pPr>
            <a:r>
              <a:rPr lang="en-US" altLang="zh-TW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lang="en-US" altLang="zh-TW" sz="28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CEPC statistics will clarify two-photon c, b production</a:t>
            </a:r>
            <a:r>
              <a:rPr lang="en-US" altLang="zh-TW" sz="2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68288" indent="-268288">
              <a:spcBef>
                <a:spcPts val="0"/>
              </a:spcBef>
              <a:buFont typeface="Wingdings"/>
              <a:buChar char="è"/>
            </a:pPr>
            <a:r>
              <a:rPr lang="en-US" altLang="zh-TW" sz="28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higher two-photon Q</a:t>
            </a:r>
            <a:r>
              <a:rPr lang="en-US" altLang="zh-TW" sz="2800" b="1" i="1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2 </a:t>
            </a:r>
            <a:r>
              <a:rPr lang="en-US" altLang="zh-TW" sz="28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to photon structure  </a:t>
            </a:r>
            <a:endParaRPr lang="en-US" altLang="zh-TW" sz="2800" b="1" i="1" baseline="30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8288" indent="-268288">
              <a:spcBef>
                <a:spcPts val="0"/>
              </a:spcBef>
            </a:pPr>
            <a:endParaRPr lang="en-US" altLang="zh-TW" sz="28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384376" cy="131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群組 33"/>
          <p:cNvGrpSpPr>
            <a:grpSpLocks noChangeAspect="1"/>
          </p:cNvGrpSpPr>
          <p:nvPr/>
        </p:nvGrpSpPr>
        <p:grpSpPr>
          <a:xfrm>
            <a:off x="179512" y="5157192"/>
            <a:ext cx="7056784" cy="1404954"/>
            <a:chOff x="179512" y="1310117"/>
            <a:chExt cx="8834289" cy="1758843"/>
          </a:xfrm>
        </p:grpSpPr>
        <p:pic>
          <p:nvPicPr>
            <p:cNvPr id="35" name="图片 9">
              <a:extLst>
                <a:ext uri="{FF2B5EF4-FFF2-40B4-BE49-F238E27FC236}">
                  <a16:creationId xmlns:a16="http://schemas.microsoft.com/office/drawing/2014/main" xmlns="" id="{0D9AFA6F-017F-4087-B1C5-D59806007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1310117"/>
              <a:ext cx="8834289" cy="1758843"/>
            </a:xfrm>
            <a:prstGeom prst="rect">
              <a:avLst/>
            </a:prstGeom>
          </p:spPr>
        </p:pic>
        <p:sp>
          <p:nvSpPr>
            <p:cNvPr id="36" name="矩形 35"/>
            <p:cNvSpPr/>
            <p:nvPr/>
          </p:nvSpPr>
          <p:spPr>
            <a:xfrm>
              <a:off x="395536" y="1340768"/>
              <a:ext cx="52480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Beampipe, IP to flange z= ± 700 mm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838904"/>
            <a:ext cx="3096344" cy="62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" name="標題 1"/>
          <p:cNvSpPr txBox="1">
            <a:spLocks/>
          </p:cNvSpPr>
          <p:nvPr/>
        </p:nvSpPr>
        <p:spPr>
          <a:xfrm>
            <a:off x="0" y="31900"/>
            <a:ext cx="9144000" cy="804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TW" sz="3700" b="1" dirty="0" err="1" smtClean="0">
                <a:latin typeface="Segoe Print" pitchFamily="2" charset="0"/>
                <a:ea typeface="+mj-ea"/>
                <a:cs typeface="+mj-cs"/>
              </a:rPr>
              <a:t>LumiCal</a:t>
            </a:r>
            <a:r>
              <a:rPr lang="en-US" altLang="zh-TW" sz="3700" b="1" dirty="0" smtClean="0">
                <a:latin typeface="Segoe Print" pitchFamily="2" charset="0"/>
                <a:ea typeface="+mj-ea"/>
                <a:cs typeface="+mj-cs"/>
              </a:rPr>
              <a:t>:  </a:t>
            </a:r>
            <a:r>
              <a:rPr lang="en-US" altLang="zh-TW" sz="3700" b="1" dirty="0" smtClean="0">
                <a:solidFill>
                  <a:srgbClr val="0000FF"/>
                </a:solidFill>
                <a:latin typeface="Segoe Print" pitchFamily="2" charset="0"/>
                <a:ea typeface="+mj-ea"/>
                <a:cs typeface="+mj-cs"/>
              </a:rPr>
              <a:t>Luminosity</a:t>
            </a:r>
            <a:r>
              <a:rPr lang="en-US" altLang="zh-TW" sz="3700" b="1" dirty="0" smtClean="0">
                <a:solidFill>
                  <a:srgbClr val="0000FF"/>
                </a:solidFill>
                <a:latin typeface="Segoe Print" pitchFamily="2" charset="0"/>
              </a:rPr>
              <a:t> 10</a:t>
            </a:r>
            <a:r>
              <a:rPr lang="en-US" altLang="zh-TW" sz="3700" b="1" baseline="30000" dirty="0" smtClean="0">
                <a:solidFill>
                  <a:srgbClr val="0000FF"/>
                </a:solidFill>
                <a:latin typeface="Segoe Print" pitchFamily="2" charset="0"/>
              </a:rPr>
              <a:t>-4 </a:t>
            </a:r>
            <a:r>
              <a:rPr lang="en-US" altLang="zh-TW" sz="3700" b="1" dirty="0" smtClean="0">
                <a:solidFill>
                  <a:srgbClr val="0000FF"/>
                </a:solidFill>
                <a:latin typeface="Segoe Print" pitchFamily="2" charset="0"/>
              </a:rPr>
              <a:t>precision </a:t>
            </a:r>
            <a:endParaRPr kumimoji="0" lang="en-US" altLang="zh-TW" sz="3700" b="1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127" name="文字方塊 126"/>
          <p:cNvSpPr txBox="1"/>
          <p:nvPr/>
        </p:nvSpPr>
        <p:spPr>
          <a:xfrm>
            <a:off x="323528" y="1700808"/>
            <a:ext cx="64087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ø 20 mm   </a:t>
            </a:r>
            <a:r>
              <a:rPr lang="en-US" sz="2800" b="1" dirty="0" smtClean="0"/>
              <a:t>racetrack beampipe</a:t>
            </a:r>
            <a:endParaRPr lang="en-US" sz="2400" b="1" dirty="0" smtClean="0"/>
          </a:p>
          <a:p>
            <a:pPr marL="274638" indent="-274638">
              <a:buFont typeface="Calibri" pitchFamily="34" charset="0"/>
              <a:buChar char="○"/>
            </a:pPr>
            <a:r>
              <a:rPr lang="en-US" sz="2000" b="1" dirty="0" smtClean="0"/>
              <a:t>Bhabha </a:t>
            </a:r>
            <a:r>
              <a:rPr lang="en-US" sz="2000" b="1" dirty="0" err="1" smtClean="0"/>
              <a:t>fiducial</a:t>
            </a:r>
            <a:r>
              <a:rPr lang="en-US" sz="2000" b="1" dirty="0" smtClean="0"/>
              <a:t>  acceptance</a:t>
            </a:r>
          </a:p>
          <a:p>
            <a:pPr marL="274638" indent="-274638"/>
            <a:r>
              <a:rPr lang="en-US" sz="2000" dirty="0" smtClean="0">
                <a:sym typeface="Wingdings" pitchFamily="2" charset="2"/>
              </a:rPr>
              <a:t>	large X-section with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lower </a:t>
            </a:r>
            <a:r>
              <a:rPr lang="el-GR" sz="2000" b="1" dirty="0" smtClean="0">
                <a:solidFill>
                  <a:srgbClr val="FF0000"/>
                </a:solidFill>
                <a:sym typeface="Wingdings" pitchFamily="2" charset="2"/>
              </a:rPr>
              <a:t>θ</a:t>
            </a:r>
            <a:r>
              <a:rPr lang="en-US" sz="2000" b="1" baseline="-25000" dirty="0" smtClean="0">
                <a:solidFill>
                  <a:srgbClr val="FF0000"/>
                </a:solidFill>
                <a:sym typeface="Wingdings" pitchFamily="2" charset="2"/>
              </a:rPr>
              <a:t>min </a:t>
            </a:r>
          </a:p>
          <a:p>
            <a:pPr marL="274638" indent="-274638">
              <a:buFont typeface="Calibri" pitchFamily="34" charset="0"/>
              <a:buChar char="○"/>
            </a:pPr>
            <a:r>
              <a:rPr lang="en-US" sz="2000" b="1" dirty="0" smtClean="0">
                <a:sym typeface="Wingdings" pitchFamily="2" charset="2"/>
              </a:rPr>
              <a:t>Electro IP </a:t>
            </a:r>
            <a:r>
              <a:rPr lang="en-US" sz="2000" dirty="0" smtClean="0">
                <a:sym typeface="Wingdings" pitchFamily="2" charset="2"/>
              </a:rPr>
              <a:t>tracking</a:t>
            </a:r>
          </a:p>
          <a:p>
            <a:pPr marL="274638" indent="-274638"/>
            <a:r>
              <a:rPr lang="en-US" sz="2000" dirty="0" smtClean="0">
                <a:sym typeface="Wingdings" pitchFamily="2" charset="2"/>
              </a:rPr>
              <a:t>	minimal beam-pipe thickness</a:t>
            </a:r>
          </a:p>
          <a:p>
            <a:pPr marL="274638" indent="-274638"/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	1.5 mm </a:t>
            </a:r>
            <a:r>
              <a:rPr lang="en-US" sz="2000" b="1" dirty="0" smtClean="0">
                <a:solidFill>
                  <a:srgbClr val="FF0000"/>
                </a:solidFill>
              </a:rPr>
              <a:t>Be</a:t>
            </a:r>
            <a:r>
              <a:rPr lang="en-US" sz="2000" dirty="0" smtClean="0"/>
              <a:t> window</a:t>
            </a:r>
          </a:p>
          <a:p>
            <a:pPr marL="274638" indent="-274638">
              <a:buFont typeface="Calibri" pitchFamily="34" charset="0"/>
              <a:buChar char="○"/>
            </a:pPr>
            <a:r>
              <a:rPr lang="en-US" sz="2000" b="1" dirty="0" smtClean="0">
                <a:sym typeface="Wingdings" pitchFamily="2" charset="2"/>
              </a:rPr>
              <a:t>error on-mean </a:t>
            </a:r>
            <a:r>
              <a:rPr lang="en-US" sz="2000" dirty="0" smtClean="0">
                <a:sym typeface="Wingdings" pitchFamily="2" charset="2"/>
              </a:rPr>
              <a:t>on </a:t>
            </a:r>
            <a:r>
              <a:rPr lang="en-US" sz="2000" dirty="0" err="1" smtClean="0">
                <a:sym typeface="Wingdings" pitchFamily="2" charset="2"/>
              </a:rPr>
              <a:t>fiducial</a:t>
            </a:r>
            <a:r>
              <a:rPr lang="en-US" sz="2000" dirty="0" smtClean="0">
                <a:sym typeface="Wingdings" pitchFamily="2" charset="2"/>
              </a:rPr>
              <a:t> edge </a:t>
            </a:r>
          </a:p>
          <a:p>
            <a:pPr marL="274638" indent="-274638"/>
            <a:r>
              <a:rPr lang="en-US" sz="2000" dirty="0" smtClean="0">
                <a:sym typeface="Wingdings" pitchFamily="2" charset="2"/>
              </a:rPr>
              <a:t>	for Bhabha event counting</a:t>
            </a:r>
          </a:p>
          <a:p>
            <a:pPr marL="274638" indent="-274638"/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&lt; </a:t>
            </a:r>
            <a:r>
              <a:rPr lang="el-GR" sz="2800" b="1" dirty="0" smtClean="0">
                <a:solidFill>
                  <a:srgbClr val="FF0000"/>
                </a:solidFill>
                <a:sym typeface="Wingdings" pitchFamily="2" charset="2"/>
              </a:rPr>
              <a:t>δθ</a:t>
            </a:r>
            <a:r>
              <a:rPr lang="en-US" sz="2800" b="1" baseline="-25000" dirty="0" smtClean="0">
                <a:solidFill>
                  <a:srgbClr val="FF0000"/>
                </a:solidFill>
                <a:sym typeface="Wingdings" pitchFamily="2" charset="2"/>
              </a:rPr>
              <a:t>min 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&gt;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→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 10</a:t>
            </a:r>
            <a:r>
              <a:rPr lang="en-US" sz="2800" b="1" baseline="30000" dirty="0" smtClean="0">
                <a:solidFill>
                  <a:srgbClr val="FF0000"/>
                </a:solidFill>
                <a:sym typeface="Wingdings" pitchFamily="2" charset="2"/>
              </a:rPr>
              <a:t>-4</a:t>
            </a:r>
            <a:endParaRPr lang="en-US" sz="2400" baseline="300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</p:txBody>
      </p:sp>
      <p:sp>
        <p:nvSpPr>
          <p:cNvPr id="131" name="Rectangle 6"/>
          <p:cNvSpPr txBox="1">
            <a:spLocks noChangeArrowheads="1"/>
          </p:cNvSpPr>
          <p:nvPr/>
        </p:nvSpPr>
        <p:spPr bwMode="auto">
          <a:xfrm>
            <a:off x="8604448" y="6572272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1" name="投影片編號版面配置區 4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2</a:t>
            </a:fld>
            <a:endParaRPr lang="en-US" altLang="zh-TW" dirty="0"/>
          </a:p>
        </p:txBody>
      </p:sp>
      <p:pic>
        <p:nvPicPr>
          <p:cNvPr id="33" name="Picture 3" descr="C:\Users\suen\Pictures\圖片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517132"/>
            <a:ext cx="4320480" cy="164005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7" name="图片 15">
            <a:extLst>
              <a:ext uri="{FF2B5EF4-FFF2-40B4-BE49-F238E27FC236}">
                <a16:creationId xmlns="" xmlns:a16="http://schemas.microsoft.com/office/drawing/2014/main" id="{7C71627E-C6A1-4D88-8FAD-37BDBAF70D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6645" b="9198"/>
          <a:stretch/>
        </p:blipFill>
        <p:spPr>
          <a:xfrm>
            <a:off x="7092280" y="2780928"/>
            <a:ext cx="648072" cy="703698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3528" y="908720"/>
            <a:ext cx="792961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zh-TW" sz="2000" dirty="0" smtClean="0">
                <a:latin typeface="+mj-lt"/>
                <a:cs typeface="Calibri" pitchFamily="34" charset="0"/>
              </a:rPr>
              <a:t>2x10</a:t>
            </a:r>
            <a:r>
              <a:rPr lang="en-US" altLang="zh-TW" sz="2000" baseline="30000" dirty="0" smtClean="0">
                <a:latin typeface="+mj-lt"/>
                <a:cs typeface="Calibri" pitchFamily="34" charset="0"/>
              </a:rPr>
              <a:t>36</a:t>
            </a:r>
            <a:r>
              <a:rPr lang="en-US" altLang="zh-TW" sz="2000" dirty="0" smtClean="0">
                <a:latin typeface="+mj-lt"/>
                <a:cs typeface="Calibri" pitchFamily="34" charset="0"/>
              </a:rPr>
              <a:t> luminosity at Z-pole, goal is for </a:t>
            </a:r>
            <a:r>
              <a:rPr lang="en-US" altLang="zh-TW" sz="2000" b="1" i="1" dirty="0" smtClean="0">
                <a:latin typeface="+mj-lt"/>
                <a:cs typeface="Calibri" pitchFamily="34" charset="0"/>
              </a:rPr>
              <a:t>10</a:t>
            </a:r>
            <a:r>
              <a:rPr lang="en-US" altLang="zh-TW" sz="2000" b="1" i="1" baseline="30000" dirty="0" smtClean="0">
                <a:latin typeface="+mj-lt"/>
                <a:cs typeface="Calibri" pitchFamily="34" charset="0"/>
              </a:rPr>
              <a:t>-4 </a:t>
            </a:r>
            <a:r>
              <a:rPr lang="en-US" altLang="zh-TW" sz="2000" dirty="0" smtClean="0">
                <a:latin typeface="+mj-lt"/>
                <a:cs typeface="Calibri" pitchFamily="34" charset="0"/>
              </a:rPr>
              <a:t> </a:t>
            </a:r>
            <a:r>
              <a:rPr lang="en-US" altLang="zh-TW" sz="2000" dirty="0" err="1" smtClean="0">
                <a:latin typeface="+mj-lt"/>
                <a:cs typeface="Calibri" pitchFamily="34" charset="0"/>
              </a:rPr>
              <a:t>systematics</a:t>
            </a:r>
            <a:endParaRPr lang="en-US" altLang="zh-TW" sz="2000" dirty="0" smtClean="0">
              <a:latin typeface="+mj-lt"/>
              <a:cs typeface="Calibri" pitchFamily="34" charset="0"/>
            </a:endParaRPr>
          </a:p>
          <a:p>
            <a:pPr marL="288925" indent="-288925"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b="1" dirty="0" smtClean="0">
                <a:latin typeface="+mj-lt"/>
              </a:rPr>
              <a:t>ø </a:t>
            </a:r>
            <a:r>
              <a:rPr lang="en-US" sz="2000" dirty="0" smtClean="0">
                <a:latin typeface="+mj-lt"/>
              </a:rPr>
              <a:t>20 mm racetrack </a:t>
            </a:r>
            <a:r>
              <a:rPr lang="en-US" sz="2000" dirty="0" smtClean="0">
                <a:latin typeface="Calibri" pitchFamily="34" charset="0"/>
              </a:rPr>
              <a:t>beampipe </a:t>
            </a:r>
            <a:r>
              <a:rPr lang="en-US" altLang="zh-TW" sz="2000" dirty="0" smtClean="0">
                <a:latin typeface="Calibri" pitchFamily="34" charset="0"/>
                <a:cs typeface="Calibri" pitchFamily="34" charset="0"/>
              </a:rPr>
              <a:t>beam crossing at 33 mRad</a:t>
            </a:r>
            <a:endParaRPr lang="en-US" altLang="zh-TW" sz="1800" dirty="0" smtClean="0">
              <a:latin typeface="Calibri" pitchFamily="34" charset="0"/>
              <a:cs typeface="Calibri" pitchFamily="34" charset="0"/>
            </a:endParaRPr>
          </a:p>
          <a:p>
            <a:pPr marL="288925" indent="-288925"/>
            <a:endParaRPr lang="en-US" altLang="zh-TW" sz="1800" dirty="0" smtClean="0"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3528" y="1772816"/>
            <a:ext cx="4608512" cy="432048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23528" y="4320000"/>
            <a:ext cx="3240360" cy="432048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>
            <a:grpSpLocks noChangeAspect="1"/>
          </p:cNvGrpSpPr>
          <p:nvPr/>
        </p:nvGrpSpPr>
        <p:grpSpPr>
          <a:xfrm>
            <a:off x="3563888" y="2708920"/>
            <a:ext cx="5328000" cy="3393669"/>
            <a:chOff x="857224" y="706611"/>
            <a:chExt cx="3571900" cy="227512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7224" y="1214422"/>
              <a:ext cx="3571900" cy="1653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5" name="直線單箭頭接點 14"/>
            <p:cNvCxnSpPr/>
            <p:nvPr/>
          </p:nvCxnSpPr>
          <p:spPr>
            <a:xfrm rot="16200000" flipV="1">
              <a:off x="2001026" y="2499512"/>
              <a:ext cx="285752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 flipV="1">
              <a:off x="1928794" y="2285992"/>
              <a:ext cx="152400" cy="142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/>
            <p:nvPr/>
          </p:nvCxnSpPr>
          <p:spPr>
            <a:xfrm flipV="1">
              <a:off x="1562080" y="2285992"/>
              <a:ext cx="152400" cy="142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rot="16200000" flipV="1">
              <a:off x="3928264" y="2785264"/>
              <a:ext cx="285752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群組 36"/>
            <p:cNvGrpSpPr/>
            <p:nvPr/>
          </p:nvGrpSpPr>
          <p:grpSpPr>
            <a:xfrm>
              <a:off x="1870587" y="706611"/>
              <a:ext cx="1785950" cy="488973"/>
              <a:chOff x="1864085" y="849487"/>
              <a:chExt cx="1711536" cy="488973"/>
            </a:xfrm>
          </p:grpSpPr>
          <p:cxnSp>
            <p:nvCxnSpPr>
              <p:cNvPr id="32" name="直線單箭頭接點 31"/>
              <p:cNvCxnSpPr/>
              <p:nvPr/>
            </p:nvCxnSpPr>
            <p:spPr>
              <a:xfrm rot="5400000">
                <a:off x="2143902" y="1190896"/>
                <a:ext cx="285752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單箭頭接點 32"/>
              <p:cNvCxnSpPr/>
              <p:nvPr/>
            </p:nvCxnSpPr>
            <p:spPr>
              <a:xfrm rot="5400000">
                <a:off x="2358216" y="1194790"/>
                <a:ext cx="285752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文字方塊 33"/>
              <p:cNvSpPr txBox="1"/>
              <p:nvPr/>
            </p:nvSpPr>
            <p:spPr>
              <a:xfrm>
                <a:off x="1864085" y="849487"/>
                <a:ext cx="1711536" cy="247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Flange    Bellow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4" name="文字方塊 23"/>
            <p:cNvSpPr txBox="1"/>
            <p:nvPr/>
          </p:nvSpPr>
          <p:spPr>
            <a:xfrm>
              <a:off x="1785918" y="2571744"/>
              <a:ext cx="7858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solidFill>
                    <a:srgbClr val="0000FF"/>
                  </a:solidFill>
                </a:rPr>
                <a:t>LYSO</a:t>
              </a:r>
              <a:endParaRPr lang="zh-TW" alt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1357290" y="2357430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solidFill>
                    <a:srgbClr val="0000FF"/>
                  </a:solidFill>
                </a:rPr>
                <a:t>Si      </a:t>
              </a:r>
              <a:r>
                <a:rPr lang="en-US" altLang="zh-TW" sz="1400" dirty="0" err="1" smtClean="0">
                  <a:solidFill>
                    <a:srgbClr val="0000FF"/>
                  </a:solidFill>
                </a:rPr>
                <a:t>Si</a:t>
              </a:r>
              <a:r>
                <a:rPr lang="en-US" altLang="zh-TW" sz="1400" dirty="0" smtClean="0">
                  <a:solidFill>
                    <a:srgbClr val="0000FF"/>
                  </a:solidFill>
                </a:rPr>
                <a:t>   </a:t>
              </a:r>
              <a:endParaRPr lang="zh-TW" alt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3500430" y="2643182"/>
              <a:ext cx="785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0000FF"/>
                  </a:solidFill>
                </a:rPr>
                <a:t>LYSO</a:t>
              </a:r>
              <a:endParaRPr lang="zh-TW" alt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928662" y="979085"/>
              <a:ext cx="3214710" cy="21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                  Z=  560   640  670                     900 mm</a:t>
              </a:r>
              <a:endParaRPr lang="zh-TW" altLang="en-US" sz="1400" dirty="0"/>
            </a:p>
          </p:txBody>
        </p:sp>
        <p:cxnSp>
          <p:nvCxnSpPr>
            <p:cNvPr id="28" name="直線單箭頭接點 27"/>
            <p:cNvCxnSpPr/>
            <p:nvPr/>
          </p:nvCxnSpPr>
          <p:spPr>
            <a:xfrm rot="5400000">
              <a:off x="1522800" y="1392223"/>
              <a:ext cx="357190" cy="158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/>
            <p:nvPr/>
          </p:nvCxnSpPr>
          <p:spPr>
            <a:xfrm rot="5400000">
              <a:off x="1918800" y="1392223"/>
              <a:ext cx="357190" cy="158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/>
            <p:cNvCxnSpPr/>
            <p:nvPr/>
          </p:nvCxnSpPr>
          <p:spPr>
            <a:xfrm rot="5400000">
              <a:off x="2124000" y="1178752"/>
              <a:ext cx="216000" cy="158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/>
            <p:cNvCxnSpPr/>
            <p:nvPr/>
          </p:nvCxnSpPr>
          <p:spPr>
            <a:xfrm rot="5400000">
              <a:off x="3248760" y="1178752"/>
              <a:ext cx="216000" cy="158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2" name="矩形 211"/>
          <p:cNvSpPr/>
          <p:nvPr/>
        </p:nvSpPr>
        <p:spPr>
          <a:xfrm>
            <a:off x="179512" y="0"/>
            <a:ext cx="8534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Segoe Print" pitchFamily="2" charset="0"/>
              </a:rPr>
              <a:t>MDI configurations: LumiCal</a:t>
            </a:r>
            <a:endParaRPr lang="en-US" sz="3600" b="1" dirty="0">
              <a:latin typeface="Segoe Print" pitchFamily="2" charset="0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448" y="6572272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>
                <a:solidFill>
                  <a:srgbClr val="0000FF"/>
                </a:solidFill>
                <a:effectLst/>
              </a:rPr>
              <a:pPr>
                <a:defRPr/>
              </a:pPr>
              <a:t>3</a:t>
            </a:fld>
            <a:endParaRPr lang="en-US" altLang="zh-TW" dirty="0">
              <a:solidFill>
                <a:srgbClr val="0000FF"/>
              </a:solidFill>
              <a:effectLst/>
            </a:endParaRPr>
          </a:p>
        </p:txBody>
      </p:sp>
      <p:sp>
        <p:nvSpPr>
          <p:cNvPr id="18" name="Rectangle 45"/>
          <p:cNvSpPr/>
          <p:nvPr/>
        </p:nvSpPr>
        <p:spPr>
          <a:xfrm>
            <a:off x="71406" y="785794"/>
            <a:ext cx="78215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en-US" sz="2400" b="1" dirty="0" smtClean="0"/>
              <a:t>CEPC Accelerator parameters to LumiCal Bhabha detection</a:t>
            </a:r>
          </a:p>
          <a:p>
            <a:pPr marL="355600" indent="-269875">
              <a:buFont typeface="Calibri" pitchFamily="34" charset="0"/>
              <a:buChar char="○"/>
            </a:pPr>
            <a:r>
              <a:rPr lang="en-US" sz="2000" dirty="0" smtClean="0"/>
              <a:t>beam-crossing:  </a:t>
            </a:r>
            <a:r>
              <a:rPr lang="en-US" sz="2000" b="1" dirty="0" smtClean="0"/>
              <a:t>33 </a:t>
            </a:r>
            <a:r>
              <a:rPr lang="en-US" sz="2000" b="1" dirty="0" err="1" smtClean="0"/>
              <a:t>mRad</a:t>
            </a:r>
            <a:endParaRPr lang="en-US" sz="2000" b="1" dirty="0" smtClean="0"/>
          </a:p>
          <a:p>
            <a:pPr marL="355600" indent="-269875">
              <a:buFont typeface="Calibri" pitchFamily="34" charset="0"/>
              <a:buChar char="○"/>
            </a:pPr>
            <a:r>
              <a:rPr lang="en-US" sz="2000" dirty="0" smtClean="0"/>
              <a:t>IP beam bunch @ Z-pole:    </a:t>
            </a:r>
            <a:r>
              <a:rPr lang="el-GR" sz="2000" b="1" i="1" dirty="0" smtClean="0">
                <a:solidFill>
                  <a:srgbClr val="FF0000"/>
                </a:solidFill>
              </a:rPr>
              <a:t>σ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x</a:t>
            </a:r>
            <a:r>
              <a:rPr lang="el-GR" sz="2000" b="1" i="1" dirty="0" smtClean="0">
                <a:solidFill>
                  <a:srgbClr val="FF0000"/>
                </a:solidFill>
              </a:rPr>
              <a:t> σ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y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l-GR" sz="2000" b="1" i="1" dirty="0" smtClean="0">
                <a:solidFill>
                  <a:srgbClr val="FF0000"/>
                </a:solidFill>
              </a:rPr>
              <a:t>σ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z </a:t>
            </a:r>
            <a:r>
              <a:rPr lang="en-US" sz="2000" b="1" i="1" dirty="0" smtClean="0">
                <a:solidFill>
                  <a:srgbClr val="FF0000"/>
                </a:solidFill>
              </a:rPr>
              <a:t> = 6 </a:t>
            </a:r>
            <a:r>
              <a:rPr lang="el-GR" sz="2000" b="1" i="1" dirty="0" smtClean="0">
                <a:solidFill>
                  <a:srgbClr val="FF0000"/>
                </a:solidFill>
              </a:rPr>
              <a:t>μ</a:t>
            </a:r>
            <a:r>
              <a:rPr lang="en-US" sz="2000" b="1" i="1" dirty="0" smtClean="0">
                <a:solidFill>
                  <a:srgbClr val="FF0000"/>
                </a:solidFill>
              </a:rPr>
              <a:t>m, 35 nm, 9 mm</a:t>
            </a:r>
          </a:p>
          <a:p>
            <a:pPr marL="355600" indent="-269875">
              <a:buFont typeface="Calibri" pitchFamily="34" charset="0"/>
              <a:buChar char="○"/>
            </a:pPr>
            <a:r>
              <a:rPr lang="en-US" sz="2000" dirty="0" smtClean="0"/>
              <a:t>Bunch crossing:         </a:t>
            </a:r>
            <a:r>
              <a:rPr lang="en-US" sz="2000" b="1" i="1" dirty="0" smtClean="0">
                <a:solidFill>
                  <a:srgbClr val="FF0000"/>
                </a:solidFill>
              </a:rPr>
              <a:t>23 ns  </a:t>
            </a:r>
          </a:p>
          <a:p>
            <a:pPr marL="355600" indent="-269875">
              <a:buFont typeface="Calibri" pitchFamily="34" charset="0"/>
              <a:buChar char="○"/>
            </a:pPr>
            <a:r>
              <a:rPr lang="en-US" sz="2000" dirty="0" smtClean="0"/>
              <a:t>Luminosity: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:  </a:t>
            </a:r>
            <a:r>
              <a:rPr lang="en-US" sz="2000" b="1" i="1" dirty="0" smtClean="0">
                <a:solidFill>
                  <a:srgbClr val="FF0000"/>
                </a:solidFill>
              </a:rPr>
              <a:t>2 x 10</a:t>
            </a:r>
            <a:r>
              <a:rPr lang="en-US" sz="2000" b="1" i="1" baseline="30000" dirty="0" smtClean="0">
                <a:solidFill>
                  <a:srgbClr val="FF0000"/>
                </a:solidFill>
              </a:rPr>
              <a:t>36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endParaRPr lang="en-US" sz="2000" b="1" i="1" baseline="30000" dirty="0" smtClean="0">
              <a:solidFill>
                <a:srgbClr val="FF0000"/>
              </a:solidFill>
            </a:endParaRPr>
          </a:p>
          <a:p>
            <a:pPr marL="355600" indent="-355600">
              <a:spcBef>
                <a:spcPts val="1200"/>
              </a:spcBef>
            </a:pPr>
            <a:r>
              <a:rPr lang="en-US" sz="2400" b="1" dirty="0" smtClean="0"/>
              <a:t>Beam-pipe materials &amp; Space </a:t>
            </a:r>
            <a:endParaRPr lang="en-US" sz="2400" dirty="0" smtClean="0"/>
          </a:p>
          <a:p>
            <a:pPr marL="355600" indent="-269875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Flange:  </a:t>
            </a:r>
            <a:r>
              <a:rPr lang="en-US" sz="2000" dirty="0" smtClean="0"/>
              <a:t>z = 560~700 mm</a:t>
            </a:r>
          </a:p>
          <a:p>
            <a:pPr marL="355600" indent="-269875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000" dirty="0" smtClean="0"/>
              <a:t>r=10mm, thickness  </a:t>
            </a:r>
            <a:r>
              <a:rPr lang="en-US" sz="2000" dirty="0" smtClean="0">
                <a:solidFill>
                  <a:srgbClr val="FF0000"/>
                </a:solidFill>
              </a:rPr>
              <a:t>= 1mm </a:t>
            </a:r>
          </a:p>
          <a:p>
            <a:pPr marL="355600" indent="-269875"/>
            <a:r>
              <a:rPr lang="en-US" sz="2000" dirty="0" smtClean="0"/>
              <a:t>	@20 mRad traversing  </a:t>
            </a:r>
            <a:r>
              <a:rPr lang="en-US" sz="2000" dirty="0" smtClean="0">
                <a:solidFill>
                  <a:srgbClr val="FF0000"/>
                </a:solidFill>
              </a:rPr>
              <a:t>= 50 mm, </a:t>
            </a:r>
          </a:p>
          <a:p>
            <a:pPr marL="355600" indent="-269875"/>
            <a:r>
              <a:rPr lang="en-US" sz="2000" b="1" dirty="0" smtClean="0">
                <a:solidFill>
                  <a:srgbClr val="FF0000"/>
                </a:solidFill>
              </a:rPr>
              <a:t>	= 0.14 X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0 </a:t>
            </a:r>
            <a:r>
              <a:rPr lang="en-US" sz="2000" b="1" dirty="0" smtClean="0">
                <a:solidFill>
                  <a:srgbClr val="FF0000"/>
                </a:solidFill>
              </a:rPr>
              <a:t>(Be), 0.56 X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0 </a:t>
            </a:r>
            <a:r>
              <a:rPr lang="en-US" sz="2000" b="1" dirty="0" smtClean="0">
                <a:solidFill>
                  <a:srgbClr val="FF0000"/>
                </a:solidFill>
              </a:rPr>
              <a:t>(Al) </a:t>
            </a:r>
          </a:p>
          <a:p>
            <a:pPr marL="355600" indent="-269875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0000FF"/>
                </a:solidFill>
              </a:rPr>
              <a:t>Two Si-wafers </a:t>
            </a:r>
            <a:r>
              <a:rPr lang="en-US" sz="2000" dirty="0" smtClean="0">
                <a:solidFill>
                  <a:srgbClr val="FF0000"/>
                </a:solidFill>
              </a:rPr>
              <a:t>for  e</a:t>
            </a:r>
            <a:r>
              <a:rPr lang="en-US" sz="2000" baseline="30000" dirty="0" smtClean="0">
                <a:solidFill>
                  <a:srgbClr val="FF0000"/>
                </a:solidFill>
              </a:rPr>
              <a:t>±</a:t>
            </a:r>
            <a:r>
              <a:rPr lang="en-US" sz="2000" dirty="0" smtClean="0">
                <a:solidFill>
                  <a:srgbClr val="FF0000"/>
                </a:solidFill>
              </a:rPr>
              <a:t> impact </a:t>
            </a:r>
            <a:r>
              <a:rPr lang="el-GR" sz="2000" dirty="0" smtClean="0">
                <a:solidFill>
                  <a:srgbClr val="FF0000"/>
                </a:solidFill>
              </a:rPr>
              <a:t>θ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55600" indent="-269875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0000FF"/>
                </a:solidFill>
              </a:rPr>
              <a:t>2X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0</a:t>
            </a:r>
            <a:r>
              <a:rPr lang="en-US" sz="2000" b="1" dirty="0" smtClean="0">
                <a:solidFill>
                  <a:srgbClr val="0000FF"/>
                </a:solidFill>
              </a:rPr>
              <a:t> LYSO </a:t>
            </a:r>
            <a:r>
              <a:rPr lang="en-US" sz="2000" dirty="0" smtClean="0">
                <a:solidFill>
                  <a:srgbClr val="FF0000"/>
                </a:solidFill>
              </a:rPr>
              <a:t>= 23 mm</a:t>
            </a:r>
          </a:p>
          <a:p>
            <a:pPr marL="355600" indent="-355600">
              <a:spcBef>
                <a:spcPts val="1200"/>
              </a:spcBef>
            </a:pPr>
            <a:r>
              <a:rPr lang="en-US" sz="2400" b="1" dirty="0" smtClean="0"/>
              <a:t>Behind bellow: </a:t>
            </a:r>
            <a:r>
              <a:rPr lang="en-US" sz="2000" dirty="0" smtClean="0"/>
              <a:t>900~1100 mm</a:t>
            </a:r>
            <a:endParaRPr lang="en-US" sz="2400" dirty="0" smtClean="0"/>
          </a:p>
          <a:p>
            <a:pPr marL="355600" indent="-269875">
              <a:buFont typeface="Courier New" pitchFamily="49" charset="0"/>
              <a:buChar char="o"/>
            </a:pPr>
            <a:r>
              <a:rPr lang="en-US" sz="2000" b="1" dirty="0" err="1" smtClean="0">
                <a:solidFill>
                  <a:srgbClr val="FF0000"/>
                </a:solidFill>
              </a:rPr>
              <a:t>Flange+Bellow</a:t>
            </a:r>
            <a:r>
              <a:rPr lang="en-US" sz="2000" b="1" dirty="0" smtClean="0">
                <a:solidFill>
                  <a:srgbClr val="FF0000"/>
                </a:solidFill>
              </a:rPr>
              <a:t> :  ~60 mm, 6 X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0 </a:t>
            </a:r>
            <a:r>
              <a:rPr lang="en-US" sz="2000" b="1" dirty="0" smtClean="0">
                <a:solidFill>
                  <a:srgbClr val="FF0000"/>
                </a:solidFill>
              </a:rPr>
              <a:t>	</a:t>
            </a:r>
          </a:p>
          <a:p>
            <a:pPr marL="355600" indent="-269875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0000FF"/>
                </a:solidFill>
              </a:rPr>
              <a:t>17 X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0 </a:t>
            </a:r>
            <a:r>
              <a:rPr lang="en-US" sz="2000" b="1" dirty="0" smtClean="0">
                <a:solidFill>
                  <a:srgbClr val="0000FF"/>
                </a:solidFill>
              </a:rPr>
              <a:t>LYSO  200 mm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</a:p>
          <a:p>
            <a:pPr marL="355600" indent="-269875"/>
            <a:r>
              <a:rPr lang="en-US" sz="2000" dirty="0" smtClean="0"/>
              <a:t>	for e</a:t>
            </a:r>
            <a:r>
              <a:rPr lang="en-US" sz="2000" baseline="30000" dirty="0" smtClean="0"/>
              <a:t>±</a:t>
            </a:r>
            <a:r>
              <a:rPr lang="en-US" sz="2000" dirty="0" smtClean="0"/>
              <a:t> shower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956006"/>
            <a:ext cx="4714908" cy="185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28558"/>
            <a:ext cx="3334797" cy="90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42844" y="69390"/>
            <a:ext cx="8643966" cy="573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Luminosity</a:t>
            </a:r>
            <a:r>
              <a:rPr kumimoji="0" lang="en-US" altLang="zh-TW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r>
              <a:rPr lang="en-US" altLang="zh-TW" sz="3200" b="1" dirty="0" smtClean="0">
                <a:latin typeface="Segoe Print" pitchFamily="2" charset="0"/>
                <a:ea typeface="+mj-ea"/>
                <a:cs typeface="+mj-cs"/>
              </a:rPr>
              <a:t>by Bhabha elastic scattering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10" name="Rectangle 45"/>
          <p:cNvSpPr/>
          <p:nvPr/>
        </p:nvSpPr>
        <p:spPr>
          <a:xfrm>
            <a:off x="0" y="620688"/>
            <a:ext cx="628654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Wingdings" pitchFamily="2" charset="2"/>
              <a:buChar char="l"/>
            </a:pPr>
            <a:r>
              <a:rPr lang="it-IT" sz="2400" b="1" i="1" dirty="0" smtClean="0">
                <a:solidFill>
                  <a:srgbClr val="FF0000"/>
                </a:solidFill>
              </a:rPr>
              <a:t>Physics events, e.g.  Z-pole, </a:t>
            </a:r>
          </a:p>
          <a:p>
            <a:pPr marL="355600" indent="-355600"/>
            <a:r>
              <a:rPr lang="it-IT" sz="2400" b="1" i="1" dirty="0" smtClean="0">
                <a:solidFill>
                  <a:srgbClr val="FF0000"/>
                </a:solidFill>
              </a:rPr>
              <a:t>	</a:t>
            </a:r>
            <a:r>
              <a:rPr lang="en-US" sz="2400" b="1" i="1" dirty="0" smtClean="0">
                <a:solidFill>
                  <a:srgbClr val="FF0000"/>
                </a:solidFill>
                <a:cs typeface="Times New Roman" pitchFamily="18" charset="0"/>
              </a:rPr>
              <a:t>N = </a:t>
            </a:r>
            <a:r>
              <a:rPr lang="el-GR" sz="2400" b="1" i="1" dirty="0" smtClean="0">
                <a:solidFill>
                  <a:srgbClr val="FF0000"/>
                </a:solidFill>
                <a:cs typeface="Times New Roman" pitchFamily="18" charset="0"/>
              </a:rPr>
              <a:t>σ</a:t>
            </a:r>
            <a:r>
              <a:rPr lang="en-US" sz="2400" b="1" i="1" dirty="0" smtClean="0">
                <a:solidFill>
                  <a:srgbClr val="FF0000"/>
                </a:solidFill>
                <a:cs typeface="Times New Roman" pitchFamily="18" charset="0"/>
              </a:rPr>
              <a:t> ∙</a:t>
            </a:r>
            <a:r>
              <a:rPr lang="el-GR" sz="2400" b="1" i="1" dirty="0" smtClean="0">
                <a:solidFill>
                  <a:srgbClr val="FF0000"/>
                </a:solidFill>
                <a:cs typeface="Times New Roman" pitchFamily="18" charset="0"/>
              </a:rPr>
              <a:t> ∫</a:t>
            </a:r>
            <a:r>
              <a:rPr lang="en-US" sz="2400" b="1" i="1" dirty="0" smtClean="0">
                <a:solidFill>
                  <a:srgbClr val="FF0000"/>
                </a:solidFill>
                <a:cs typeface="Times New Roman" pitchFamily="18" charset="0"/>
              </a:rPr>
              <a:t>L</a:t>
            </a:r>
            <a:r>
              <a:rPr lang="en-US" sz="2400" b="1" i="1" dirty="0" smtClean="0">
                <a:cs typeface="Times New Roman" pitchFamily="18" charset="0"/>
              </a:rPr>
              <a:t>      </a:t>
            </a:r>
            <a:r>
              <a:rPr lang="en-US" sz="2400" b="1" i="1" dirty="0" err="1" smtClean="0">
                <a:cs typeface="Times New Roman" pitchFamily="18" charset="0"/>
              </a:rPr>
              <a:t>L</a:t>
            </a:r>
            <a:r>
              <a:rPr lang="en-US" sz="2400" b="1" i="1" dirty="0" smtClean="0">
                <a:cs typeface="Times New Roman" pitchFamily="18" charset="0"/>
              </a:rPr>
              <a:t>: Luminosity of </a:t>
            </a:r>
            <a:r>
              <a:rPr lang="it-IT" sz="2400" b="1" i="1" dirty="0" smtClean="0">
                <a:cs typeface="Times New Roman" pitchFamily="18" charset="0"/>
              </a:rPr>
              <a:t>e</a:t>
            </a:r>
            <a:r>
              <a:rPr lang="it-IT" sz="2400" b="1" i="1" baseline="30000" dirty="0" smtClean="0">
                <a:cs typeface="Times New Roman" pitchFamily="18" charset="0"/>
              </a:rPr>
              <a:t>+</a:t>
            </a:r>
            <a:r>
              <a:rPr lang="it-IT" sz="2400" b="1" i="1" dirty="0" smtClean="0">
                <a:cs typeface="Times New Roman" pitchFamily="18" charset="0"/>
              </a:rPr>
              <a:t>e</a:t>
            </a:r>
            <a:r>
              <a:rPr lang="it-IT" sz="2400" b="1" i="1" baseline="30000" dirty="0" smtClean="0">
                <a:cs typeface="Times New Roman" pitchFamily="18" charset="0"/>
              </a:rPr>
              <a:t>− </a:t>
            </a:r>
            <a:r>
              <a:rPr lang="it-IT" sz="2400" b="1" i="1" dirty="0" smtClean="0">
                <a:cs typeface="Times New Roman" pitchFamily="18" charset="0"/>
              </a:rPr>
              <a:t>collisions</a:t>
            </a:r>
            <a:endParaRPr lang="en-US" sz="2400" b="1" i="1" dirty="0" smtClean="0">
              <a:cs typeface="Times New Roman" pitchFamily="18" charset="0"/>
            </a:endParaRPr>
          </a:p>
          <a:p>
            <a:pPr marL="355600" indent="-355600">
              <a:spcBef>
                <a:spcPts val="600"/>
              </a:spcBef>
              <a:buFont typeface="Wingdings" pitchFamily="2" charset="2"/>
              <a:buChar char="l"/>
            </a:pP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Luminosity </a:t>
            </a:r>
            <a:r>
              <a:rPr lang="it-IT" sz="2400" b="1" dirty="0" smtClean="0">
                <a:solidFill>
                  <a:srgbClr val="FF0000"/>
                </a:solidFill>
              </a:rPr>
              <a:t>by counting Bhabha events</a:t>
            </a:r>
          </a:p>
          <a:p>
            <a:pPr marL="355600" indent="-355600"/>
            <a:r>
              <a:rPr lang="it-IT" sz="2400" b="1" i="1" dirty="0" smtClean="0"/>
              <a:t>	</a:t>
            </a:r>
            <a:r>
              <a:rPr lang="it-IT" sz="2400" b="1" i="1" dirty="0" smtClean="0">
                <a:cs typeface="Times New Roman" pitchFamily="18" charset="0"/>
              </a:rPr>
              <a:t>e</a:t>
            </a:r>
            <a:r>
              <a:rPr lang="it-IT" sz="2400" b="1" i="1" baseline="30000" dirty="0" smtClean="0">
                <a:cs typeface="Times New Roman" pitchFamily="18" charset="0"/>
              </a:rPr>
              <a:t>+</a:t>
            </a:r>
            <a:r>
              <a:rPr lang="it-IT" sz="2400" b="1" i="1" dirty="0" smtClean="0">
                <a:cs typeface="Times New Roman" pitchFamily="18" charset="0"/>
              </a:rPr>
              <a:t>e</a:t>
            </a:r>
            <a:r>
              <a:rPr lang="it-IT" sz="2400" b="1" i="1" baseline="30000" dirty="0" smtClean="0">
                <a:cs typeface="Times New Roman" pitchFamily="18" charset="0"/>
              </a:rPr>
              <a:t>−</a:t>
            </a:r>
            <a:r>
              <a:rPr lang="en-US" sz="24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i="1" dirty="0" smtClean="0">
                <a:cs typeface="Times New Roman" pitchFamily="18" charset="0"/>
              </a:rPr>
              <a:t>→</a:t>
            </a:r>
            <a:r>
              <a:rPr lang="it-IT" sz="2400" b="1" i="1" dirty="0" smtClean="0">
                <a:cs typeface="Times New Roman" pitchFamily="18" charset="0"/>
              </a:rPr>
              <a:t> e</a:t>
            </a:r>
            <a:r>
              <a:rPr lang="it-IT" sz="2400" b="1" i="1" baseline="30000" dirty="0" smtClean="0">
                <a:cs typeface="Times New Roman" pitchFamily="18" charset="0"/>
              </a:rPr>
              <a:t>+</a:t>
            </a:r>
            <a:r>
              <a:rPr lang="it-IT" sz="2400" b="1" i="1" dirty="0" smtClean="0">
                <a:cs typeface="Times New Roman" pitchFamily="18" charset="0"/>
              </a:rPr>
              <a:t>e</a:t>
            </a:r>
            <a:r>
              <a:rPr lang="it-IT" sz="2400" b="1" i="1" baseline="30000" dirty="0" smtClean="0">
                <a:cs typeface="Times New Roman" pitchFamily="18" charset="0"/>
              </a:rPr>
              <a:t>−</a:t>
            </a:r>
            <a:r>
              <a:rPr lang="it-IT" sz="2400" b="1" i="1" dirty="0" smtClean="0">
                <a:cs typeface="Times New Roman" pitchFamily="18" charset="0"/>
              </a:rPr>
              <a:t>(</a:t>
            </a:r>
            <a:r>
              <a:rPr lang="el-GR" sz="2400" b="1" i="1" dirty="0" smtClean="0">
                <a:cs typeface="Times New Roman" pitchFamily="18" charset="0"/>
              </a:rPr>
              <a:t>γ</a:t>
            </a:r>
            <a:r>
              <a:rPr lang="en-US" sz="2400" b="1" i="1" dirty="0" smtClean="0">
                <a:cs typeface="Times New Roman" pitchFamily="18" charset="0"/>
              </a:rPr>
              <a:t>)</a:t>
            </a:r>
            <a:r>
              <a:rPr lang="it-IT" sz="2400" b="1" i="1" dirty="0" smtClean="0">
                <a:cs typeface="Times New Roman" pitchFamily="18" charset="0"/>
              </a:rPr>
              <a:t>    </a:t>
            </a:r>
            <a:r>
              <a:rPr lang="en-US" sz="2400" dirty="0" smtClean="0"/>
              <a:t>QED </a:t>
            </a:r>
            <a:r>
              <a:rPr lang="en-US" sz="2400" i="1" dirty="0" smtClean="0"/>
              <a:t>theo. precision &lt; 0.1%  </a:t>
            </a:r>
          </a:p>
          <a:p>
            <a:pPr marL="896938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i="1" dirty="0" smtClean="0">
                <a:solidFill>
                  <a:srgbClr val="0000FF"/>
                </a:solidFill>
              </a:rPr>
              <a:t>a pair of electrons, </a:t>
            </a:r>
            <a:r>
              <a:rPr lang="en-US" sz="2400" dirty="0" smtClean="0"/>
              <a:t>E(e</a:t>
            </a:r>
            <a:r>
              <a:rPr lang="en-US" sz="2400" baseline="30000" dirty="0" smtClean="0"/>
              <a:t>±</a:t>
            </a:r>
            <a:r>
              <a:rPr lang="en-US" sz="2400" dirty="0" smtClean="0"/>
              <a:t>)  = 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beam</a:t>
            </a:r>
            <a:r>
              <a:rPr lang="en-US" sz="2400" dirty="0" smtClean="0"/>
              <a:t>   </a:t>
            </a:r>
          </a:p>
          <a:p>
            <a:pPr marL="896938" indent="-457200"/>
            <a:r>
              <a:rPr lang="en-US" sz="2400" b="1" i="1" dirty="0" smtClean="0">
                <a:solidFill>
                  <a:srgbClr val="0000FF"/>
                </a:solidFill>
              </a:rPr>
              <a:t>	back-to-back</a:t>
            </a:r>
          </a:p>
          <a:p>
            <a:pPr marL="896938" indent="-457200">
              <a:buFont typeface="+mj-lt"/>
              <a:buAutoNum type="arabicPeriod" startAt="2"/>
            </a:pPr>
            <a:r>
              <a:rPr lang="en-US" sz="2400" b="1" i="1" dirty="0" smtClean="0">
                <a:solidFill>
                  <a:srgbClr val="0000FF"/>
                </a:solidFill>
              </a:rPr>
              <a:t>	precision </a:t>
            </a:r>
            <a:r>
              <a:rPr lang="el-GR" sz="2400" b="1" i="1" dirty="0" smtClean="0">
                <a:solidFill>
                  <a:srgbClr val="0000FF"/>
                </a:solidFill>
              </a:rPr>
              <a:t>θ</a:t>
            </a:r>
            <a:r>
              <a:rPr lang="en-US" sz="2400" b="1" i="1" dirty="0" smtClean="0">
                <a:solidFill>
                  <a:srgbClr val="0000FF"/>
                </a:solidFill>
              </a:rPr>
              <a:t> of e, e(</a:t>
            </a:r>
            <a:r>
              <a:rPr lang="el-GR" sz="2400" b="1" i="1" dirty="0" smtClean="0">
                <a:solidFill>
                  <a:srgbClr val="0000FF"/>
                </a:solidFill>
                <a:cs typeface="Times New Roman" pitchFamily="18" charset="0"/>
              </a:rPr>
              <a:t>γ</a:t>
            </a:r>
            <a:r>
              <a:rPr lang="en-US" sz="2400" b="1" i="1" dirty="0" smtClean="0">
                <a:solidFill>
                  <a:srgbClr val="0000FF"/>
                </a:solidFill>
                <a:cs typeface="Times New Roman" pitchFamily="18" charset="0"/>
              </a:rPr>
              <a:t>)  </a:t>
            </a:r>
          </a:p>
          <a:p>
            <a:pPr marL="896938" indent="-457200">
              <a:buFont typeface="+mj-lt"/>
              <a:buAutoNum type="arabicPeriod" startAt="2"/>
            </a:pPr>
            <a:r>
              <a:rPr lang="en-US" sz="2400" b="1" i="1" dirty="0" smtClean="0">
                <a:solidFill>
                  <a:srgbClr val="0000FF"/>
                </a:solidFill>
                <a:cs typeface="Times New Roman" pitchFamily="18" charset="0"/>
              </a:rPr>
              <a:t>within fiducial region</a:t>
            </a:r>
          </a:p>
          <a:p>
            <a:pPr marL="355600" indent="-355600"/>
            <a:endParaRPr lang="en-US" sz="2000" b="1" i="1" dirty="0" smtClean="0">
              <a:solidFill>
                <a:srgbClr val="0000FF"/>
              </a:solidFill>
            </a:endParaRPr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448" y="6572272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>
                <a:solidFill>
                  <a:srgbClr val="0000FF"/>
                </a:solidFill>
                <a:effectLst/>
              </a:rPr>
              <a:pPr>
                <a:defRPr/>
              </a:pPr>
              <a:t>4</a:t>
            </a:fld>
            <a:endParaRPr lang="en-US" altLang="zh-TW" dirty="0">
              <a:solidFill>
                <a:srgbClr val="0000FF"/>
              </a:solidFill>
              <a:effectLst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052736"/>
            <a:ext cx="1331640" cy="199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484784"/>
            <a:ext cx="1955823" cy="124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320" y="3286124"/>
            <a:ext cx="382016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Straight Arrow Connector 46"/>
          <p:cNvCxnSpPr/>
          <p:nvPr/>
        </p:nvCxnSpPr>
        <p:spPr>
          <a:xfrm>
            <a:off x="7668344" y="3645024"/>
            <a:ext cx="0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47"/>
          <p:cNvSpPr/>
          <p:nvPr/>
        </p:nvSpPr>
        <p:spPr>
          <a:xfrm>
            <a:off x="7586920" y="3989784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49"/>
          <p:cNvSpPr txBox="1"/>
          <p:nvPr/>
        </p:nvSpPr>
        <p:spPr>
          <a:xfrm>
            <a:off x="6139120" y="513278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NLO </a:t>
            </a:r>
            <a:r>
              <a:rPr lang="en-US" sz="1800" b="1" dirty="0" err="1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ee</a:t>
            </a:r>
            <a:r>
              <a:rPr lang="el-GR" sz="1800" b="1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γ</a:t>
            </a:r>
            <a:endParaRPr lang="en-US" sz="1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9" name="Straight Arrow Connector 50"/>
          <p:cNvCxnSpPr/>
          <p:nvPr/>
        </p:nvCxnSpPr>
        <p:spPr>
          <a:xfrm flipV="1">
            <a:off x="7282120" y="5056584"/>
            <a:ext cx="5334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52"/>
          <p:cNvCxnSpPr/>
          <p:nvPr/>
        </p:nvCxnSpPr>
        <p:spPr>
          <a:xfrm rot="5400000" flipH="1" flipV="1">
            <a:off x="6901120" y="4827984"/>
            <a:ext cx="6096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48"/>
          <p:cNvSpPr txBox="1"/>
          <p:nvPr/>
        </p:nvSpPr>
        <p:spPr>
          <a:xfrm>
            <a:off x="7020272" y="335699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LO Bhabha</a:t>
            </a:r>
            <a:endParaRPr lang="en-US" sz="1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群組 35"/>
          <p:cNvGrpSpPr/>
          <p:nvPr/>
        </p:nvGrpSpPr>
        <p:grpSpPr>
          <a:xfrm>
            <a:off x="4750216" y="2534348"/>
            <a:ext cx="4286280" cy="3558948"/>
            <a:chOff x="4644008" y="2534348"/>
            <a:chExt cx="4286280" cy="3558948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4005340"/>
              <a:ext cx="3103606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oup 6"/>
            <p:cNvGrpSpPr>
              <a:grpSpLocks noChangeAspect="1"/>
            </p:cNvGrpSpPr>
            <p:nvPr/>
          </p:nvGrpSpPr>
          <p:grpSpPr>
            <a:xfrm>
              <a:off x="4644008" y="2534348"/>
              <a:ext cx="4286280" cy="3558948"/>
              <a:chOff x="4747858" y="2887316"/>
              <a:chExt cx="3796998" cy="3886201"/>
            </a:xfrm>
          </p:grpSpPr>
          <p:pic>
            <p:nvPicPr>
              <p:cNvPr id="24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47858" y="2887316"/>
                <a:ext cx="3796998" cy="3886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25" name="直線單箭頭接點 13"/>
              <p:cNvCxnSpPr/>
              <p:nvPr/>
            </p:nvCxnSpPr>
            <p:spPr>
              <a:xfrm rot="5400000">
                <a:off x="5388124" y="5556791"/>
                <a:ext cx="11430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文字方塊 22"/>
              <p:cNvSpPr txBox="1"/>
              <p:nvPr/>
            </p:nvSpPr>
            <p:spPr>
              <a:xfrm>
                <a:off x="6070537" y="4839572"/>
                <a:ext cx="1820698" cy="78150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i="1" dirty="0" smtClean="0">
                    <a:solidFill>
                      <a:srgbClr val="0000FF"/>
                    </a:solidFill>
                    <a:latin typeface="+mj-lt"/>
                  </a:rPr>
                  <a:t>count Bhabha </a:t>
                </a:r>
              </a:p>
              <a:p>
                <a:r>
                  <a:rPr lang="en-US" altLang="zh-TW" sz="1600" i="1" dirty="0" smtClean="0">
                    <a:solidFill>
                      <a:srgbClr val="0000FF"/>
                    </a:solidFill>
                    <a:latin typeface="+mj-lt"/>
                  </a:rPr>
                  <a:t>in Fiducial region</a:t>
                </a:r>
              </a:p>
            </p:txBody>
          </p:sp>
          <p:cxnSp>
            <p:nvCxnSpPr>
              <p:cNvPr id="27" name="直線單箭頭接點 13"/>
              <p:cNvCxnSpPr/>
              <p:nvPr/>
            </p:nvCxnSpPr>
            <p:spPr>
              <a:xfrm rot="5400000">
                <a:off x="6423075" y="5556791"/>
                <a:ext cx="11430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矩形 21"/>
            <p:cNvSpPr/>
            <p:nvPr/>
          </p:nvSpPr>
          <p:spPr>
            <a:xfrm>
              <a:off x="5929893" y="2794087"/>
              <a:ext cx="2836498" cy="712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b="1" dirty="0" smtClean="0">
                  <a:latin typeface="Calibri" pitchFamily="34" charset="0"/>
                </a:rPr>
                <a:t>Bhabha cross section</a:t>
              </a:r>
            </a:p>
            <a:p>
              <a:pPr>
                <a:lnSpc>
                  <a:spcPts val="2400"/>
                </a:lnSpc>
              </a:pPr>
              <a:r>
                <a:rPr lang="en-US" sz="2400" b="1" i="1" dirty="0" smtClean="0">
                  <a:solidFill>
                    <a:srgbClr val="FF0000"/>
                  </a:solidFill>
                  <a:latin typeface="Calibri" pitchFamily="34" charset="0"/>
                </a:rPr>
                <a:t>θ-</a:t>
              </a:r>
              <a:r>
                <a:rPr lang="en-US" sz="2400" b="1" dirty="0" smtClean="0">
                  <a:latin typeface="Calibri" pitchFamily="34" charset="0"/>
                </a:rPr>
                <a:t>angle distribution</a:t>
              </a:r>
              <a:endParaRPr lang="zh-TW" altLang="en-US" sz="2400" dirty="0"/>
            </a:p>
          </p:txBody>
        </p:sp>
        <p:sp>
          <p:nvSpPr>
            <p:cNvPr id="23" name="手繪多邊形 22"/>
            <p:cNvSpPr/>
            <p:nvPr/>
          </p:nvSpPr>
          <p:spPr>
            <a:xfrm>
              <a:off x="5996105" y="5074190"/>
              <a:ext cx="1315401" cy="502733"/>
            </a:xfrm>
            <a:custGeom>
              <a:avLst/>
              <a:gdLst>
                <a:gd name="connsiteX0" fmla="*/ 0 w 2123089"/>
                <a:gd name="connsiteY0" fmla="*/ 0 h 746234"/>
                <a:gd name="connsiteX1" fmla="*/ 10510 w 2123089"/>
                <a:gd name="connsiteY1" fmla="*/ 714703 h 746234"/>
                <a:gd name="connsiteX2" fmla="*/ 2123089 w 2123089"/>
                <a:gd name="connsiteY2" fmla="*/ 746234 h 746234"/>
                <a:gd name="connsiteX3" fmla="*/ 1576551 w 2123089"/>
                <a:gd name="connsiteY3" fmla="*/ 683172 h 746234"/>
                <a:gd name="connsiteX4" fmla="*/ 1103586 w 2123089"/>
                <a:gd name="connsiteY4" fmla="*/ 557048 h 746234"/>
                <a:gd name="connsiteX5" fmla="*/ 714703 w 2123089"/>
                <a:gd name="connsiteY5" fmla="*/ 409903 h 746234"/>
                <a:gd name="connsiteX6" fmla="*/ 252248 w 2123089"/>
                <a:gd name="connsiteY6" fmla="*/ 210207 h 746234"/>
                <a:gd name="connsiteX7" fmla="*/ 0 w 2123089"/>
                <a:gd name="connsiteY7" fmla="*/ 0 h 74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3089" h="746234">
                  <a:moveTo>
                    <a:pt x="0" y="0"/>
                  </a:moveTo>
                  <a:lnTo>
                    <a:pt x="10510" y="714703"/>
                  </a:lnTo>
                  <a:lnTo>
                    <a:pt x="2123089" y="746234"/>
                  </a:lnTo>
                  <a:lnTo>
                    <a:pt x="1576551" y="683172"/>
                  </a:lnTo>
                  <a:lnTo>
                    <a:pt x="1103586" y="557048"/>
                  </a:lnTo>
                  <a:lnTo>
                    <a:pt x="714703" y="409903"/>
                  </a:lnTo>
                  <a:lnTo>
                    <a:pt x="252248" y="210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2"/>
            <p:cNvSpPr txBox="1"/>
            <p:nvPr/>
          </p:nvSpPr>
          <p:spPr>
            <a:xfrm>
              <a:off x="6300192" y="3614468"/>
              <a:ext cx="1824497" cy="557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TW" sz="1800" b="1" i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detector spatial resolution</a:t>
              </a:r>
            </a:p>
          </p:txBody>
        </p:sp>
        <p:cxnSp>
          <p:nvCxnSpPr>
            <p:cNvPr id="33" name="直線單箭頭接點 13"/>
            <p:cNvCxnSpPr/>
            <p:nvPr/>
          </p:nvCxnSpPr>
          <p:spPr>
            <a:xfrm rot="5400000">
              <a:off x="6048070" y="3866590"/>
              <a:ext cx="274918" cy="202722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群組 34"/>
            <p:cNvGrpSpPr/>
            <p:nvPr/>
          </p:nvGrpSpPr>
          <p:grpSpPr>
            <a:xfrm>
              <a:off x="5814000" y="4123109"/>
              <a:ext cx="420383" cy="427463"/>
              <a:chOff x="5814000" y="1489369"/>
              <a:chExt cx="420383" cy="427463"/>
            </a:xfrm>
          </p:grpSpPr>
          <p:sp>
            <p:nvSpPr>
              <p:cNvPr id="31" name="Freeform 16"/>
              <p:cNvSpPr/>
              <p:nvPr/>
            </p:nvSpPr>
            <p:spPr>
              <a:xfrm>
                <a:off x="5814000" y="1489369"/>
                <a:ext cx="211264" cy="427463"/>
              </a:xfrm>
              <a:custGeom>
                <a:avLst/>
                <a:gdLst>
                  <a:gd name="connsiteX0" fmla="*/ 466493 w 466493"/>
                  <a:gd name="connsiteY0" fmla="*/ 14868 h 706243"/>
                  <a:gd name="connsiteX1" fmla="*/ 388434 w 466493"/>
                  <a:gd name="connsiteY1" fmla="*/ 14868 h 706243"/>
                  <a:gd name="connsiteX2" fmla="*/ 310376 w 466493"/>
                  <a:gd name="connsiteY2" fmla="*/ 104078 h 706243"/>
                  <a:gd name="connsiteX3" fmla="*/ 198864 w 466493"/>
                  <a:gd name="connsiteY3" fmla="*/ 561278 h 706243"/>
                  <a:gd name="connsiteX4" fmla="*/ 31595 w 466493"/>
                  <a:gd name="connsiteY4" fmla="*/ 683941 h 706243"/>
                  <a:gd name="connsiteX5" fmla="*/ 9293 w 466493"/>
                  <a:gd name="connsiteY5" fmla="*/ 695093 h 70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493" h="706243">
                    <a:moveTo>
                      <a:pt x="466493" y="14868"/>
                    </a:moveTo>
                    <a:cubicBezTo>
                      <a:pt x="440473" y="7434"/>
                      <a:pt x="414453" y="0"/>
                      <a:pt x="388434" y="14868"/>
                    </a:cubicBezTo>
                    <a:cubicBezTo>
                      <a:pt x="362415" y="29736"/>
                      <a:pt x="341971" y="13010"/>
                      <a:pt x="310376" y="104078"/>
                    </a:cubicBezTo>
                    <a:cubicBezTo>
                      <a:pt x="278781" y="195146"/>
                      <a:pt x="245327" y="464634"/>
                      <a:pt x="198864" y="561278"/>
                    </a:cubicBezTo>
                    <a:cubicBezTo>
                      <a:pt x="152401" y="657922"/>
                      <a:pt x="63190" y="661639"/>
                      <a:pt x="31595" y="683941"/>
                    </a:cubicBezTo>
                    <a:cubicBezTo>
                      <a:pt x="0" y="706243"/>
                      <a:pt x="4646" y="700668"/>
                      <a:pt x="9293" y="695093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Freeform 17"/>
              <p:cNvSpPr/>
              <p:nvPr/>
            </p:nvSpPr>
            <p:spPr>
              <a:xfrm flipH="1">
                <a:off x="6012000" y="1489369"/>
                <a:ext cx="222383" cy="427463"/>
              </a:xfrm>
              <a:custGeom>
                <a:avLst/>
                <a:gdLst>
                  <a:gd name="connsiteX0" fmla="*/ 466493 w 466493"/>
                  <a:gd name="connsiteY0" fmla="*/ 14868 h 706243"/>
                  <a:gd name="connsiteX1" fmla="*/ 388434 w 466493"/>
                  <a:gd name="connsiteY1" fmla="*/ 14868 h 706243"/>
                  <a:gd name="connsiteX2" fmla="*/ 310376 w 466493"/>
                  <a:gd name="connsiteY2" fmla="*/ 104078 h 706243"/>
                  <a:gd name="connsiteX3" fmla="*/ 198864 w 466493"/>
                  <a:gd name="connsiteY3" fmla="*/ 561278 h 706243"/>
                  <a:gd name="connsiteX4" fmla="*/ 31595 w 466493"/>
                  <a:gd name="connsiteY4" fmla="*/ 683941 h 706243"/>
                  <a:gd name="connsiteX5" fmla="*/ 9293 w 466493"/>
                  <a:gd name="connsiteY5" fmla="*/ 695093 h 70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493" h="706243">
                    <a:moveTo>
                      <a:pt x="466493" y="14868"/>
                    </a:moveTo>
                    <a:cubicBezTo>
                      <a:pt x="440473" y="7434"/>
                      <a:pt x="414453" y="0"/>
                      <a:pt x="388434" y="14868"/>
                    </a:cubicBezTo>
                    <a:cubicBezTo>
                      <a:pt x="362415" y="29736"/>
                      <a:pt x="341971" y="13010"/>
                      <a:pt x="310376" y="104078"/>
                    </a:cubicBezTo>
                    <a:cubicBezTo>
                      <a:pt x="278781" y="195146"/>
                      <a:pt x="245327" y="464634"/>
                      <a:pt x="198864" y="561278"/>
                    </a:cubicBezTo>
                    <a:cubicBezTo>
                      <a:pt x="152401" y="657922"/>
                      <a:pt x="63190" y="661639"/>
                      <a:pt x="31595" y="683941"/>
                    </a:cubicBezTo>
                    <a:cubicBezTo>
                      <a:pt x="0" y="706243"/>
                      <a:pt x="4646" y="700668"/>
                      <a:pt x="9293" y="695093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4" name="直線單箭頭接點 13"/>
              <p:cNvCxnSpPr/>
              <p:nvPr/>
            </p:nvCxnSpPr>
            <p:spPr>
              <a:xfrm rot="5400000">
                <a:off x="5878800" y="1626834"/>
                <a:ext cx="275634" cy="704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7677472" cy="764704"/>
          </a:xfrm>
        </p:spPr>
        <p:txBody>
          <a:bodyPr/>
          <a:lstStyle/>
          <a:p>
            <a:r>
              <a:rPr lang="en-US" altLang="zh-TW" b="1" dirty="0" smtClean="0"/>
              <a:t>Bhabha luminosity precision 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286776" y="6477000"/>
            <a:ext cx="785786" cy="285728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5</a:t>
            </a:fld>
            <a:endParaRPr lang="en-US" altLang="zh-TW" dirty="0"/>
          </a:p>
        </p:txBody>
      </p:sp>
      <p:sp>
        <p:nvSpPr>
          <p:cNvPr id="12" name="Rectangle 11"/>
          <p:cNvSpPr/>
          <p:nvPr/>
        </p:nvSpPr>
        <p:spPr>
          <a:xfrm>
            <a:off x="179512" y="620688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Luminosity= counting Bhabha events</a:t>
            </a:r>
          </a:p>
          <a:p>
            <a:r>
              <a:rPr lang="en-US" sz="2800" b="1" dirty="0" smtClean="0">
                <a:latin typeface="Calibri" pitchFamily="34" charset="0"/>
              </a:rPr>
              <a:t>In a </a:t>
            </a:r>
            <a:r>
              <a:rPr lang="en-US" sz="2800" b="1" i="1" dirty="0" smtClean="0">
                <a:solidFill>
                  <a:srgbClr val="FF0000"/>
                </a:solidFill>
                <a:latin typeface="Calibri" pitchFamily="34" charset="0"/>
              </a:rPr>
              <a:t>fiducial θ region</a:t>
            </a:r>
          </a:p>
        </p:txBody>
      </p:sp>
      <p:sp>
        <p:nvSpPr>
          <p:cNvPr id="20" name="文字方塊 22"/>
          <p:cNvSpPr txBox="1"/>
          <p:nvPr/>
        </p:nvSpPr>
        <p:spPr>
          <a:xfrm>
            <a:off x="179512" y="5135413"/>
            <a:ext cx="849694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TW" sz="3200" b="1" i="1" dirty="0" smtClean="0">
                <a:solidFill>
                  <a:srgbClr val="FF0000"/>
                </a:solidFill>
                <a:latin typeface="Calibri" pitchFamily="34" charset="0"/>
              </a:rPr>
              <a:t>Luminosity </a:t>
            </a:r>
            <a:r>
              <a:rPr lang="en-US" altLang="zh-TW" sz="3200" b="1" i="1" dirty="0" err="1" smtClean="0">
                <a:solidFill>
                  <a:srgbClr val="FF0000"/>
                </a:solidFill>
                <a:latin typeface="Calibri" pitchFamily="34" charset="0"/>
              </a:rPr>
              <a:t>systematics</a:t>
            </a:r>
            <a:r>
              <a:rPr lang="en-US" altLang="zh-TW" sz="3200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>
              <a:lnSpc>
                <a:spcPts val="2000"/>
              </a:lnSpc>
            </a:pPr>
            <a:r>
              <a:rPr lang="en-US" altLang="zh-TW" sz="2400" b="1" i="1" dirty="0" smtClean="0">
                <a:solidFill>
                  <a:srgbClr val="FF0000"/>
                </a:solidFill>
                <a:latin typeface="Calibri" pitchFamily="34" charset="0"/>
              </a:rPr>
              <a:t>due to  </a:t>
            </a:r>
          </a:p>
          <a:p>
            <a:r>
              <a:rPr lang="en-US" altLang="zh-TW" sz="20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events counted in/miss fiducial region </a:t>
            </a:r>
            <a:r>
              <a:rPr lang="en-US" altLang="zh-TW" sz="20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sym typeface="Wingdings" pitchFamily="2" charset="2"/>
              </a:rPr>
              <a:t> </a:t>
            </a:r>
            <a:endParaRPr lang="en-US" altLang="zh-TW" sz="2000" b="1" i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sym typeface="Wingdings" pitchFamily="2" charset="2"/>
              </a:rPr>
              <a:t> </a:t>
            </a:r>
            <a:r>
              <a:rPr lang="en-US" altLang="zh-TW" sz="20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zh-TW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spatial resolution  </a:t>
            </a:r>
            <a:r>
              <a:rPr lang="en-US" altLang="zh-TW" sz="2400" b="1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=  </a:t>
            </a:r>
            <a:r>
              <a:rPr lang="en-US" altLang="zh-TW" sz="2800" b="1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offset/error on the mean of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θ</a:t>
            </a:r>
            <a:r>
              <a:rPr lang="en-US" sz="2800" b="1" baseline="-25000" dirty="0" smtClean="0">
                <a:solidFill>
                  <a:srgbClr val="FF0000"/>
                </a:solidFill>
                <a:latin typeface="Calibri" pitchFamily="34" charset="0"/>
              </a:rPr>
              <a:t>min</a:t>
            </a:r>
            <a:r>
              <a:rPr lang="en-US" altLang="zh-TW" sz="2800" b="1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endParaRPr lang="en-US" altLang="zh-TW" sz="2800" b="1" i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" name="Rectangle 11"/>
          <p:cNvSpPr/>
          <p:nvPr/>
        </p:nvSpPr>
        <p:spPr>
          <a:xfrm>
            <a:off x="214282" y="1556792"/>
            <a:ext cx="4535364" cy="34009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i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systematic error :</a:t>
            </a:r>
          </a:p>
          <a:p>
            <a:pPr>
              <a:spcBef>
                <a:spcPts val="600"/>
              </a:spcBef>
            </a:pPr>
            <a:r>
              <a:rPr lang="en-US" sz="2800" i="1" dirty="0" smtClean="0">
                <a:solidFill>
                  <a:srgbClr val="FF0000"/>
                </a:solidFill>
                <a:latin typeface="Calibri" pitchFamily="34" charset="0"/>
              </a:rPr>
              <a:t>      </a:t>
            </a:r>
            <a:r>
              <a:rPr lang="el-GR" sz="2800" i="1" dirty="0" smtClean="0">
                <a:solidFill>
                  <a:srgbClr val="FF0000"/>
                </a:solidFill>
                <a:latin typeface="Calibri" pitchFamily="34" charset="0"/>
              </a:rPr>
              <a:t>δ</a:t>
            </a:r>
            <a:r>
              <a:rPr lang="en-US" sz="2800" i="1" dirty="0" smtClean="0">
                <a:solidFill>
                  <a:srgbClr val="FF0000"/>
                </a:solidFill>
                <a:latin typeface="Calibri" pitchFamily="34" charset="0"/>
              </a:rPr>
              <a:t>L/L ~ 2</a:t>
            </a:r>
            <a:r>
              <a:rPr lang="el-GR" sz="2800" i="1" dirty="0" smtClean="0">
                <a:solidFill>
                  <a:srgbClr val="FF0000"/>
                </a:solidFill>
                <a:latin typeface="Calibri" pitchFamily="34" charset="0"/>
              </a:rPr>
              <a:t> δ</a:t>
            </a:r>
            <a:r>
              <a:rPr lang="en-US" sz="2800" i="1" dirty="0" smtClean="0">
                <a:solidFill>
                  <a:srgbClr val="FF0000"/>
                </a:solidFill>
                <a:latin typeface="Calibri" pitchFamily="34" charset="0"/>
              </a:rPr>
              <a:t>θ/</a:t>
            </a:r>
            <a:r>
              <a:rPr lang="en-US" sz="2800" i="1" dirty="0" err="1" smtClean="0">
                <a:solidFill>
                  <a:srgbClr val="FF0000"/>
                </a:solidFill>
                <a:latin typeface="Calibri" pitchFamily="34" charset="0"/>
              </a:rPr>
              <a:t>θ</a:t>
            </a:r>
            <a:r>
              <a:rPr lang="en-US" sz="2800" i="1" baseline="-25000" dirty="0" err="1" smtClean="0">
                <a:solidFill>
                  <a:srgbClr val="FF0000"/>
                </a:solidFill>
                <a:latin typeface="Calibri" pitchFamily="34" charset="0"/>
              </a:rPr>
              <a:t>min</a:t>
            </a:r>
            <a:r>
              <a:rPr lang="en-US" sz="2800" i="1" baseline="-25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</a:p>
          <a:p>
            <a:pPr>
              <a:spcBef>
                <a:spcPts val="600"/>
              </a:spcBef>
            </a:pPr>
            <a:endParaRPr lang="en-US" sz="700" i="1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800" b="1" dirty="0" smtClean="0">
                <a:latin typeface="Calibri" pitchFamily="34" charset="0"/>
              </a:rPr>
              <a:t>Require  </a:t>
            </a:r>
            <a:r>
              <a:rPr lang="el-GR" sz="2800" i="1" dirty="0" smtClean="0">
                <a:solidFill>
                  <a:srgbClr val="FF0000"/>
                </a:solidFill>
                <a:latin typeface="Calibri" pitchFamily="34" charset="0"/>
              </a:rPr>
              <a:t>δ</a:t>
            </a:r>
            <a:r>
              <a:rPr lang="en-US" sz="2800" b="1" i="1" dirty="0" smtClean="0">
                <a:solidFill>
                  <a:srgbClr val="FF0000"/>
                </a:solidFill>
                <a:latin typeface="Calibri" pitchFamily="34" charset="0"/>
              </a:rPr>
              <a:t>L/L = 10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Calibri" pitchFamily="34" charset="0"/>
              </a:rPr>
              <a:t>-3</a:t>
            </a:r>
            <a:endParaRPr lang="en-US" sz="2800" i="1" dirty="0" smtClean="0">
              <a:latin typeface="Calibri" pitchFamily="34" charset="0"/>
            </a:endParaRPr>
          </a:p>
          <a:p>
            <a:pPr marL="457200" indent="-457200">
              <a:spcBef>
                <a:spcPts val="600"/>
              </a:spcBef>
            </a:pPr>
            <a:r>
              <a:rPr lang="en-US" altLang="zh-TW" sz="2400" dirty="0" smtClean="0">
                <a:latin typeface="Calibri" pitchFamily="34" charset="0"/>
              </a:rPr>
              <a:t>at  </a:t>
            </a:r>
            <a:r>
              <a:rPr lang="en-US" altLang="zh-TW" sz="2400" b="1" dirty="0" smtClean="0">
                <a:latin typeface="Calibri" pitchFamily="34" charset="0"/>
              </a:rPr>
              <a:t>z = ±1 m, </a:t>
            </a:r>
            <a:r>
              <a:rPr lang="en-US" sz="2400" dirty="0" smtClean="0">
                <a:latin typeface="Calibri" pitchFamily="34" charset="0"/>
              </a:rPr>
              <a:t>θ</a:t>
            </a:r>
            <a:r>
              <a:rPr lang="en-US" sz="2400" baseline="-25000" dirty="0" smtClean="0">
                <a:latin typeface="Calibri" pitchFamily="34" charset="0"/>
              </a:rPr>
              <a:t>min  </a:t>
            </a:r>
            <a:r>
              <a:rPr lang="en-US" sz="2400" dirty="0" smtClean="0">
                <a:latin typeface="Calibri" pitchFamily="34" charset="0"/>
              </a:rPr>
              <a:t>= 20 mRad</a:t>
            </a:r>
            <a:endParaRPr lang="en-US" sz="2400" b="1" dirty="0" smtClean="0">
              <a:latin typeface="Calibri" pitchFamily="34" charset="0"/>
            </a:endParaRPr>
          </a:p>
          <a:p>
            <a:pPr marL="358775" indent="-358775"/>
            <a:r>
              <a:rPr lang="en-US" sz="2400" dirty="0" smtClean="0">
                <a:latin typeface="Calibri" pitchFamily="34" charset="0"/>
                <a:sym typeface="Wingdings" pitchFamily="2" charset="2"/>
              </a:rPr>
              <a:t>    </a:t>
            </a:r>
            <a:r>
              <a:rPr lang="el-GR" sz="2400" i="1" dirty="0" smtClean="0">
                <a:latin typeface="Calibri" pitchFamily="34" charset="0"/>
              </a:rPr>
              <a:t>δ</a:t>
            </a:r>
            <a:r>
              <a:rPr lang="en-US" sz="2400" i="1" dirty="0" smtClean="0">
                <a:latin typeface="Calibri" pitchFamily="34" charset="0"/>
              </a:rPr>
              <a:t>θ = 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</a:rPr>
              <a:t>10 </a:t>
            </a:r>
            <a:r>
              <a:rPr lang="el-GR" sz="2400" b="1" i="1" dirty="0" smtClean="0">
                <a:solidFill>
                  <a:srgbClr val="FF0000"/>
                </a:solidFill>
                <a:latin typeface="Calibri" pitchFamily="34" charset="0"/>
              </a:rPr>
              <a:t>μ</a:t>
            </a:r>
            <a:r>
              <a:rPr lang="en-US" sz="2400" b="1" i="1" dirty="0" err="1" smtClean="0">
                <a:solidFill>
                  <a:srgbClr val="FF0000"/>
                </a:solidFill>
                <a:latin typeface="Calibri" pitchFamily="34" charset="0"/>
              </a:rPr>
              <a:t>Rad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  </a:t>
            </a:r>
            <a:r>
              <a:rPr lang="en-US" sz="2400" dirty="0" smtClean="0">
                <a:latin typeface="Calibri" pitchFamily="34" charset="0"/>
                <a:sym typeface="Wingdings" panose="05000000000000000000" pitchFamily="2" charset="2"/>
              </a:rPr>
              <a:t>or  </a:t>
            </a:r>
            <a:r>
              <a:rPr lang="en-US" sz="2400" b="1" i="1" dirty="0" err="1" smtClean="0">
                <a:latin typeface="Calibri" pitchFamily="34" charset="0"/>
                <a:sym typeface="Wingdings" panose="05000000000000000000" pitchFamily="2" charset="2"/>
              </a:rPr>
              <a:t>dr</a:t>
            </a:r>
            <a:r>
              <a:rPr lang="en-US" sz="2400" b="1" i="1" dirty="0" smtClean="0">
                <a:latin typeface="Calibri" pitchFamily="34" charset="0"/>
                <a:sym typeface="Wingdings" panose="05000000000000000000" pitchFamily="2" charset="2"/>
              </a:rPr>
              <a:t> = 10 </a:t>
            </a:r>
            <a:r>
              <a:rPr lang="el-GR" sz="2400" b="1" i="1" dirty="0" smtClean="0">
                <a:latin typeface="Calibri" pitchFamily="34" charset="0"/>
                <a:sym typeface="Wingdings" panose="05000000000000000000" pitchFamily="2" charset="2"/>
              </a:rPr>
              <a:t>μ</a:t>
            </a:r>
            <a:r>
              <a:rPr lang="en-US" sz="2400" b="1" i="1" dirty="0" smtClean="0">
                <a:latin typeface="Calibri" pitchFamily="34" charset="0"/>
                <a:sym typeface="Wingdings" panose="05000000000000000000" pitchFamily="2" charset="2"/>
              </a:rPr>
              <a:t>m </a:t>
            </a:r>
          </a:p>
          <a:p>
            <a:pPr marL="358775" indent="-358775">
              <a:spcBef>
                <a:spcPts val="600"/>
              </a:spcBef>
            </a:pPr>
            <a:r>
              <a:rPr lang="en-US" sz="2000" dirty="0" smtClean="0">
                <a:latin typeface="Calibri" pitchFamily="34" charset="0"/>
                <a:sym typeface="Wingdings" panose="05000000000000000000" pitchFamily="2" charset="2"/>
              </a:rPr>
              <a:t>Error due to offset on Z </a:t>
            </a:r>
          </a:p>
          <a:p>
            <a:pPr marL="358775" indent="-358775"/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    </a:t>
            </a:r>
            <a:r>
              <a:rPr lang="en-US" altLang="zh-TW" sz="2000" b="1" i="1" dirty="0" smtClean="0">
                <a:solidFill>
                  <a:srgbClr val="FF0000"/>
                </a:solidFill>
                <a:latin typeface="Calibri" pitchFamily="34" charset="0"/>
              </a:rPr>
              <a:t>0.5 mm </a:t>
            </a:r>
            <a:r>
              <a:rPr lang="en-US" altLang="zh-TW" sz="2000" i="1" dirty="0" smtClean="0">
                <a:latin typeface="Calibri" pitchFamily="34" charset="0"/>
              </a:rPr>
              <a:t>on Z  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 or  </a:t>
            </a:r>
            <a:r>
              <a:rPr lang="en-US" altLang="zh-TW" sz="2000" i="1" dirty="0" err="1" smtClean="0">
                <a:latin typeface="Calibri" pitchFamily="34" charset="0"/>
                <a:sym typeface="Wingdings" pitchFamily="2" charset="2"/>
              </a:rPr>
              <a:t>dr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 = </a:t>
            </a:r>
            <a:r>
              <a:rPr lang="el-GR" sz="2000" i="1" dirty="0" smtClean="0">
                <a:latin typeface="Calibri" pitchFamily="34" charset="0"/>
              </a:rPr>
              <a:t>δ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z x </a:t>
            </a:r>
            <a:r>
              <a:rPr lang="el-GR" altLang="zh-TW" sz="2000" i="1" dirty="0" smtClean="0">
                <a:latin typeface="Calibri" pitchFamily="34" charset="0"/>
                <a:sym typeface="Wingdings" pitchFamily="2" charset="2"/>
              </a:rPr>
              <a:t>θ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zh-TW" sz="2000" b="1" i="1" dirty="0" smtClean="0">
                <a:latin typeface="Calibri" pitchFamily="34" charset="0"/>
                <a:sym typeface="Wingdings" pitchFamily="2" charset="2"/>
              </a:rPr>
              <a:t>= 10</a:t>
            </a:r>
            <a:r>
              <a:rPr lang="el-GR" altLang="zh-TW" sz="2000" b="1" i="1" dirty="0" smtClean="0">
                <a:latin typeface="Calibri" pitchFamily="34" charset="0"/>
                <a:sym typeface="Wingdings" pitchFamily="2" charset="2"/>
              </a:rPr>
              <a:t> μ</a:t>
            </a:r>
            <a:r>
              <a:rPr lang="en-US" altLang="zh-TW" sz="2000" b="1" i="1" dirty="0" smtClean="0">
                <a:latin typeface="Calibri" pitchFamily="34" charset="0"/>
                <a:sym typeface="Wingdings" pitchFamily="2" charset="2"/>
              </a:rPr>
              <a:t>m</a:t>
            </a:r>
            <a:r>
              <a:rPr lang="en-US" altLang="zh-TW" sz="2000" b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Calibri" pitchFamily="34" charset="0"/>
                <a:sym typeface="Wingdings" panose="05000000000000000000" pitchFamily="2" charset="2"/>
              </a:rPr>
              <a:t>                                               </a:t>
            </a:r>
          </a:p>
        </p:txBody>
      </p:sp>
      <p:sp>
        <p:nvSpPr>
          <p:cNvPr id="30" name="矩形 29"/>
          <p:cNvSpPr/>
          <p:nvPr/>
        </p:nvSpPr>
        <p:spPr>
          <a:xfrm>
            <a:off x="214282" y="1628800"/>
            <a:ext cx="4501734" cy="100811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9" name="群組 38"/>
          <p:cNvGrpSpPr/>
          <p:nvPr/>
        </p:nvGrpSpPr>
        <p:grpSpPr>
          <a:xfrm>
            <a:off x="5580112" y="1124744"/>
            <a:ext cx="3246630" cy="1368152"/>
            <a:chOff x="5214942" y="1268760"/>
            <a:chExt cx="3643338" cy="1660174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36096" y="2132856"/>
              <a:ext cx="1676400" cy="787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36096" y="1268760"/>
              <a:ext cx="3103606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矩形 37"/>
            <p:cNvSpPr/>
            <p:nvPr/>
          </p:nvSpPr>
          <p:spPr>
            <a:xfrm>
              <a:off x="5214942" y="1285860"/>
              <a:ext cx="3643338" cy="1643074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348880"/>
            <a:ext cx="2520280" cy="244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4393" y="188640"/>
            <a:ext cx="2639607" cy="237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群組 28"/>
          <p:cNvGrpSpPr/>
          <p:nvPr/>
        </p:nvGrpSpPr>
        <p:grpSpPr>
          <a:xfrm>
            <a:off x="5796136" y="2967722"/>
            <a:ext cx="3161346" cy="3485614"/>
            <a:chOff x="4427984" y="2758103"/>
            <a:chExt cx="3615976" cy="4099897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7984" y="3356968"/>
              <a:ext cx="3615976" cy="350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文字方塊 15"/>
            <p:cNvSpPr txBox="1"/>
            <p:nvPr/>
          </p:nvSpPr>
          <p:spPr>
            <a:xfrm>
              <a:off x="4752290" y="2758103"/>
              <a:ext cx="3217320" cy="711967"/>
            </a:xfrm>
            <a:prstGeom prst="rect">
              <a:avLst/>
            </a:prstGeom>
            <a:solidFill>
              <a:srgbClr val="FFFF0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pPr marL="468313" indent="-411163">
                <a:lnSpc>
                  <a:spcPts val="2000"/>
                </a:lnSpc>
                <a:spcBef>
                  <a:spcPts val="0"/>
                </a:spcBef>
              </a:pPr>
              <a:r>
                <a:rPr lang="en-US" altLang="zh-TW" b="1" i="1" dirty="0" smtClean="0">
                  <a:latin typeface="+mj-lt"/>
                  <a:sym typeface="Wingdings" pitchFamily="2" charset="2"/>
                </a:rPr>
                <a:t>Multi. </a:t>
              </a:r>
              <a:r>
                <a:rPr lang="en-US" altLang="zh-TW" b="1" i="1" dirty="0" err="1" smtClean="0">
                  <a:latin typeface="+mj-lt"/>
                  <a:sym typeface="Wingdings" pitchFamily="2" charset="2"/>
                </a:rPr>
                <a:t>Scatt</a:t>
              </a:r>
              <a:r>
                <a:rPr lang="en-US" altLang="zh-TW" b="1" i="1" dirty="0" smtClean="0">
                  <a:latin typeface="+mj-lt"/>
                  <a:sym typeface="Wingdings" pitchFamily="2" charset="2"/>
                </a:rPr>
                <a:t>., rad. Bhabha, </a:t>
              </a:r>
            </a:p>
            <a:p>
              <a:pPr marL="468313" indent="-411163">
                <a:lnSpc>
                  <a:spcPts val="2000"/>
                </a:lnSpc>
                <a:spcBef>
                  <a:spcPts val="0"/>
                </a:spcBef>
              </a:pPr>
              <a:r>
                <a:rPr lang="en-US" altLang="zh-TW" b="1" i="1" dirty="0" smtClean="0">
                  <a:solidFill>
                    <a:srgbClr val="FF0000"/>
                  </a:solidFill>
                  <a:latin typeface="+mj-lt"/>
                  <a:sym typeface="Wingdings" pitchFamily="2" charset="2"/>
                </a:rPr>
                <a:t> wider back-back </a:t>
              </a: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5364088" y="4521314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i="1" dirty="0" smtClean="0">
                  <a:solidFill>
                    <a:srgbClr val="FF0000"/>
                  </a:solidFill>
                </a:rPr>
                <a:t>Open-angle –</a:t>
              </a:r>
              <a:r>
                <a:rPr lang="el-GR" altLang="zh-TW" sz="1600" i="1" dirty="0" smtClean="0">
                  <a:solidFill>
                    <a:srgbClr val="FF0000"/>
                  </a:solidFill>
                </a:rPr>
                <a:t>π</a:t>
              </a:r>
              <a:r>
                <a:rPr lang="en-US" altLang="zh-TW" sz="1600" i="1" dirty="0" smtClean="0">
                  <a:solidFill>
                    <a:srgbClr val="FF0000"/>
                  </a:solidFill>
                </a:rPr>
                <a:t>, </a:t>
              </a:r>
            </a:p>
            <a:p>
              <a:r>
                <a:rPr lang="en-US" altLang="zh-TW" sz="1600" i="1" dirty="0" smtClean="0">
                  <a:solidFill>
                    <a:srgbClr val="FF0000"/>
                  </a:solidFill>
                </a:rPr>
                <a:t>of scattered e+ e-</a:t>
              </a:r>
              <a:endParaRPr lang="zh-TW" altLang="en-US" sz="16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直線單箭頭接點 17"/>
            <p:cNvCxnSpPr/>
            <p:nvPr/>
          </p:nvCxnSpPr>
          <p:spPr>
            <a:xfrm rot="16200000" flipH="1">
              <a:off x="4861172" y="3571852"/>
              <a:ext cx="642942" cy="357190"/>
            </a:xfrm>
            <a:prstGeom prst="straightConnector1">
              <a:avLst/>
            </a:prstGeom>
            <a:ln w="50800">
              <a:solidFill>
                <a:srgbClr val="FF0000">
                  <a:alpha val="48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 rot="16200000" flipH="1">
              <a:off x="6373340" y="3571852"/>
              <a:ext cx="642942" cy="357190"/>
            </a:xfrm>
            <a:prstGeom prst="straightConnector1">
              <a:avLst/>
            </a:prstGeom>
            <a:ln w="50800">
              <a:solidFill>
                <a:srgbClr val="FF0000">
                  <a:alpha val="48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764704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BHLUMI + beam-crossing</a:t>
            </a:r>
            <a:endParaRPr lang="zh-TW" altLang="en-US" b="1" dirty="0"/>
          </a:p>
        </p:txBody>
      </p:sp>
      <p:sp>
        <p:nvSpPr>
          <p:cNvPr id="8" name="矩形 7"/>
          <p:cNvSpPr/>
          <p:nvPr/>
        </p:nvSpPr>
        <p:spPr>
          <a:xfrm>
            <a:off x="179512" y="548680"/>
            <a:ext cx="59168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indent="-280988">
              <a:buAutoNum type="arabicPeriod"/>
            </a:pPr>
            <a:r>
              <a:rPr lang="en-US" altLang="zh-TW" sz="2000" b="1" dirty="0" smtClean="0">
                <a:sym typeface="Wingdings" pitchFamily="2" charset="2"/>
              </a:rPr>
              <a:t>BHLUMI</a:t>
            </a:r>
            <a:r>
              <a:rPr lang="en-US" altLang="zh-TW" dirty="0" smtClean="0">
                <a:sym typeface="Wingdings" pitchFamily="2" charset="2"/>
              </a:rPr>
              <a:t>   </a:t>
            </a:r>
            <a:r>
              <a:rPr lang="en-US" altLang="zh-TW" sz="2000" dirty="0" smtClean="0">
                <a:sym typeface="Wingdings" pitchFamily="2" charset="2"/>
              </a:rPr>
              <a:t>QED 0.06% precision  </a:t>
            </a:r>
            <a:r>
              <a:rPr lang="en-US" altLang="zh-TW" sz="1400" dirty="0" smtClean="0">
                <a:sym typeface="Wingdings" pitchFamily="2" charset="2"/>
              </a:rPr>
              <a:t>(PLB 450, 262)</a:t>
            </a:r>
            <a:endParaRPr lang="en-US" altLang="zh-TW" dirty="0" smtClean="0">
              <a:sym typeface="Wingdings" pitchFamily="2" charset="2"/>
            </a:endParaRPr>
          </a:p>
          <a:p>
            <a:pPr marL="280988" indent="-280988"/>
            <a:r>
              <a:rPr lang="en-US" altLang="zh-TW" dirty="0" smtClean="0">
                <a:sym typeface="Wingdings" pitchFamily="2" charset="2"/>
              </a:rPr>
              <a:t>	CMS  </a:t>
            </a:r>
            <a:r>
              <a:rPr lang="en-US" altLang="zh-TW" dirty="0" err="1" smtClean="0">
                <a:sym typeface="Wingdings" pitchFamily="2" charset="2"/>
              </a:rPr>
              <a:t>m</a:t>
            </a:r>
            <a:r>
              <a:rPr lang="en-US" altLang="zh-TW" baseline="-25000" dirty="0" err="1" smtClean="0">
                <a:sym typeface="Wingdings" pitchFamily="2" charset="2"/>
              </a:rPr>
              <a:t>Z</a:t>
            </a:r>
            <a:r>
              <a:rPr lang="en-US" altLang="zh-TW" baseline="-25000" dirty="0" smtClean="0">
                <a:sym typeface="Wingdings" pitchFamily="2" charset="2"/>
              </a:rPr>
              <a:t> </a:t>
            </a:r>
            <a:r>
              <a:rPr lang="en-US" altLang="zh-TW" dirty="0" smtClean="0">
                <a:sym typeface="Wingdings" pitchFamily="2" charset="2"/>
              </a:rPr>
              <a:t>= 92. 3 </a:t>
            </a:r>
            <a:r>
              <a:rPr lang="en-US" altLang="zh-TW" dirty="0" err="1" smtClean="0">
                <a:sym typeface="Wingdings" pitchFamily="2" charset="2"/>
              </a:rPr>
              <a:t>GeV</a:t>
            </a:r>
            <a:r>
              <a:rPr lang="en-US" altLang="zh-TW" b="1" dirty="0" smtClean="0">
                <a:sym typeface="Wingdings" pitchFamily="2" charset="2"/>
              </a:rPr>
              <a:t>, fiducial region:</a:t>
            </a:r>
            <a:r>
              <a:rPr lang="en-US" altLang="zh-TW" b="1" dirty="0" smtClean="0">
                <a:solidFill>
                  <a:srgbClr val="FF0000"/>
                </a:solidFill>
                <a:sym typeface="Wingdings" pitchFamily="2" charset="2"/>
              </a:rPr>
              <a:t>   </a:t>
            </a:r>
            <a:r>
              <a:rPr lang="en-US" altLang="zh-TW" sz="1600" dirty="0" smtClean="0">
                <a:solidFill>
                  <a:srgbClr val="FF0000"/>
                </a:solidFill>
                <a:sym typeface="Wingdings" pitchFamily="2" charset="2"/>
              </a:rPr>
              <a:t>Th1&lt;</a:t>
            </a:r>
            <a:r>
              <a:rPr lang="el-GR" altLang="zh-TW" sz="1600" dirty="0" smtClean="0">
                <a:solidFill>
                  <a:srgbClr val="FF0000"/>
                </a:solidFill>
                <a:sym typeface="Wingdings" pitchFamily="2" charset="2"/>
              </a:rPr>
              <a:t>θ</a:t>
            </a:r>
            <a:r>
              <a:rPr lang="en-US" altLang="zh-TW" sz="1600" dirty="0" smtClean="0">
                <a:solidFill>
                  <a:srgbClr val="FF0000"/>
                </a:solidFill>
                <a:sym typeface="Wingdings" pitchFamily="2" charset="2"/>
              </a:rPr>
              <a:t>&lt;Th2,  s’&gt; 0.5s</a:t>
            </a:r>
            <a:endParaRPr lang="en-US" altLang="zh-TW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273050" indent="-273050">
              <a:buFont typeface="+mj-lt"/>
              <a:buAutoNum type="arabicPeriod" startAt="2"/>
            </a:pPr>
            <a:r>
              <a:rPr lang="en-US" altLang="zh-TW" sz="2000" b="1" dirty="0" smtClean="0">
                <a:sym typeface="Wingdings" pitchFamily="2" charset="2"/>
              </a:rPr>
              <a:t>CEPC boost</a:t>
            </a:r>
            <a:r>
              <a:rPr lang="en-US" altLang="zh-TW" sz="2000" dirty="0" smtClean="0">
                <a:sym typeface="Wingdings" pitchFamily="2" charset="2"/>
              </a:rPr>
              <a:t> </a:t>
            </a:r>
            <a:r>
              <a:rPr lang="en-US" altLang="zh-TW" dirty="0" smtClean="0">
                <a:sym typeface="Wingdings" pitchFamily="2" charset="2"/>
              </a:rPr>
              <a:t>:  </a:t>
            </a:r>
            <a:r>
              <a:rPr lang="it-IT" b="1" i="1" dirty="0" smtClean="0">
                <a:cs typeface="Times New Roman" pitchFamily="18" charset="0"/>
              </a:rPr>
              <a:t>e</a:t>
            </a:r>
            <a:r>
              <a:rPr lang="it-IT" b="1" i="1" baseline="30000" dirty="0" smtClean="0">
                <a:cs typeface="Times New Roman" pitchFamily="18" charset="0"/>
              </a:rPr>
              <a:t>+</a:t>
            </a:r>
            <a:r>
              <a:rPr lang="it-IT" b="1" i="1" dirty="0" smtClean="0">
                <a:cs typeface="Times New Roman" pitchFamily="18" charset="0"/>
              </a:rPr>
              <a:t>e</a:t>
            </a:r>
            <a:r>
              <a:rPr lang="it-IT" b="1" i="1" baseline="30000" dirty="0" smtClean="0">
                <a:cs typeface="Times New Roman" pitchFamily="18" charset="0"/>
              </a:rPr>
              <a:t>− </a:t>
            </a:r>
            <a:r>
              <a:rPr lang="en-US" altLang="zh-TW" dirty="0" smtClean="0">
                <a:sym typeface="Wingdings" pitchFamily="2" charset="2"/>
              </a:rPr>
              <a:t>beam crossing,   </a:t>
            </a:r>
            <a:r>
              <a:rPr lang="en-US" altLang="zh-TW" sz="2000" b="1" dirty="0" smtClean="0">
                <a:sym typeface="Wingdings" pitchFamily="2" charset="2"/>
              </a:rPr>
              <a:t>33 </a:t>
            </a:r>
            <a:r>
              <a:rPr lang="en-US" altLang="zh-TW" sz="2000" b="1" dirty="0" err="1" smtClean="0">
                <a:sym typeface="Wingdings" pitchFamily="2" charset="2"/>
              </a:rPr>
              <a:t>mRad</a:t>
            </a:r>
            <a:r>
              <a:rPr lang="en-US" altLang="zh-TW" sz="2000" b="1" dirty="0" smtClean="0">
                <a:sym typeface="Wingdings" pitchFamily="2" charset="2"/>
              </a:rPr>
              <a:t> </a:t>
            </a:r>
            <a:endParaRPr lang="en-US" altLang="zh-TW" b="1" dirty="0" smtClean="0">
              <a:sym typeface="Wingdings" pitchFamily="2" charset="2"/>
            </a:endParaRPr>
          </a:p>
          <a:p>
            <a:pPr marL="280988" indent="-280988">
              <a:buAutoNum type="arabicPeriod" startAt="2"/>
            </a:pPr>
            <a:r>
              <a:rPr lang="en-US" altLang="zh-TW" sz="2000" b="1" dirty="0" smtClean="0">
                <a:sym typeface="Wingdings" pitchFamily="2" charset="2"/>
              </a:rPr>
              <a:t>X-section </a:t>
            </a:r>
            <a:r>
              <a:rPr lang="en-US" altLang="zh-TW" dirty="0" smtClean="0">
                <a:sym typeface="Wingdings" pitchFamily="2" charset="2"/>
              </a:rPr>
              <a:t>: count events in fiducial region, </a:t>
            </a:r>
          </a:p>
          <a:p>
            <a:pPr marL="280988" indent="-280988"/>
            <a:r>
              <a:rPr lang="en-US" altLang="zh-TW" dirty="0" smtClean="0">
                <a:sym typeface="Wingdings" pitchFamily="2" charset="2"/>
              </a:rPr>
              <a:t>	</a:t>
            </a:r>
            <a:r>
              <a:rPr lang="en-US" altLang="zh-TW" dirty="0" err="1" smtClean="0">
                <a:sym typeface="Wingdings" pitchFamily="2" charset="2"/>
              </a:rPr>
              <a:t>w.r.t</a:t>
            </a:r>
            <a:r>
              <a:rPr lang="en-US" altLang="zh-TW" dirty="0" smtClean="0">
                <a:sym typeface="Wingdings" pitchFamily="2" charset="2"/>
              </a:rPr>
              <a:t>. QED calculation</a:t>
            </a:r>
          </a:p>
        </p:txBody>
      </p:sp>
      <p:sp>
        <p:nvSpPr>
          <p:cNvPr id="28" name="矩形 27"/>
          <p:cNvSpPr/>
          <p:nvPr/>
        </p:nvSpPr>
        <p:spPr>
          <a:xfrm>
            <a:off x="5436096" y="1988840"/>
            <a:ext cx="30963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i="1" dirty="0" smtClean="0">
                <a:solidFill>
                  <a:srgbClr val="FF0000"/>
                </a:solidFill>
                <a:sym typeface="Wingdings" pitchFamily="2" charset="2"/>
              </a:rPr>
              <a:t>Boost to +x   </a:t>
            </a:r>
          </a:p>
          <a:p>
            <a:r>
              <a:rPr lang="en-US" altLang="zh-TW" b="1" i="1" dirty="0" smtClean="0">
                <a:solidFill>
                  <a:srgbClr val="FF0000"/>
                </a:solidFill>
                <a:sym typeface="Wingdings" pitchFamily="2" charset="2"/>
              </a:rPr>
              <a:t>scattered  </a:t>
            </a:r>
            <a:r>
              <a:rPr lang="en-US" altLang="zh-TW" b="1" i="1" dirty="0" err="1" smtClean="0">
                <a:solidFill>
                  <a:srgbClr val="FF0000"/>
                </a:solidFill>
                <a:sym typeface="Wingdings" pitchFamily="2" charset="2"/>
              </a:rPr>
              <a:t>e+,e</a:t>
            </a:r>
            <a:r>
              <a:rPr lang="en-US" altLang="zh-TW" b="1" i="1" dirty="0" smtClean="0">
                <a:solidFill>
                  <a:srgbClr val="FF0000"/>
                </a:solidFill>
                <a:sym typeface="Wingdings" pitchFamily="2" charset="2"/>
              </a:rPr>
              <a:t>-  </a:t>
            </a:r>
          </a:p>
          <a:p>
            <a:pPr>
              <a:lnSpc>
                <a:spcPts val="1800"/>
              </a:lnSpc>
            </a:pPr>
            <a:r>
              <a:rPr lang="en-US" altLang="zh-TW" b="1" i="1" dirty="0" err="1" smtClean="0">
                <a:solidFill>
                  <a:srgbClr val="FF0000"/>
                </a:solidFill>
                <a:sym typeface="Wingdings" pitchFamily="2" charset="2"/>
              </a:rPr>
              <a:t>symm</a:t>
            </a:r>
            <a:r>
              <a:rPr lang="en-US" altLang="zh-TW" b="1" i="1" dirty="0" smtClean="0">
                <a:solidFill>
                  <a:srgbClr val="FF0000"/>
                </a:solidFill>
                <a:sym typeface="Wingdings" pitchFamily="2" charset="2"/>
              </a:rPr>
              <a:t>. to  </a:t>
            </a:r>
            <a:r>
              <a:rPr lang="en-US" altLang="zh-TW" sz="2000" b="1" i="1" dirty="0" smtClean="0">
                <a:solidFill>
                  <a:srgbClr val="0000FF"/>
                </a:solidFill>
                <a:sym typeface="Wingdings" pitchFamily="2" charset="2"/>
              </a:rPr>
              <a:t>outgoing pipe</a:t>
            </a:r>
            <a:endParaRPr lang="zh-TW" altLang="en-US" b="1" i="1" dirty="0">
              <a:solidFill>
                <a:srgbClr val="0000FF"/>
              </a:solidFill>
            </a:endParaRPr>
          </a:p>
        </p:txBody>
      </p:sp>
      <p:sp>
        <p:nvSpPr>
          <p:cNvPr id="32" name="Rectangle 6"/>
          <p:cNvSpPr txBox="1">
            <a:spLocks noChangeArrowheads="1"/>
          </p:cNvSpPr>
          <p:nvPr/>
        </p:nvSpPr>
        <p:spPr bwMode="auto">
          <a:xfrm>
            <a:off x="8604448" y="6572272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" name="投影片編號版面配置區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6</a:t>
            </a:fld>
            <a:endParaRPr lang="en-US" altLang="zh-TW" dirty="0"/>
          </a:p>
        </p:txBody>
      </p:sp>
      <p:sp>
        <p:nvSpPr>
          <p:cNvPr id="21" name="矩形 20"/>
          <p:cNvSpPr/>
          <p:nvPr/>
        </p:nvSpPr>
        <p:spPr>
          <a:xfrm>
            <a:off x="251520" y="2276872"/>
            <a:ext cx="2585964" cy="111825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b="1" i="1" dirty="0" smtClean="0">
                <a:solidFill>
                  <a:srgbClr val="0000FF"/>
                </a:solidFill>
                <a:sym typeface="Wingdings" pitchFamily="2" charset="2"/>
              </a:rPr>
              <a:t>X-sec.  Lab frame</a:t>
            </a:r>
          </a:p>
          <a:p>
            <a:pPr>
              <a:lnSpc>
                <a:spcPts val="1600"/>
              </a:lnSpc>
            </a:pPr>
            <a:r>
              <a:rPr lang="en-US" altLang="zh-TW" b="1" i="1" dirty="0" smtClean="0">
                <a:solidFill>
                  <a:srgbClr val="0000FF"/>
                </a:solidFill>
                <a:sym typeface="Wingdings" pitchFamily="2" charset="2"/>
              </a:rPr>
              <a:t>acceptance @ z= 1m  </a:t>
            </a:r>
          </a:p>
          <a:p>
            <a:pPr>
              <a:lnSpc>
                <a:spcPts val="1600"/>
              </a:lnSpc>
            </a:pPr>
            <a:r>
              <a:rPr lang="en-US" altLang="zh-TW" b="1" dirty="0" smtClean="0">
                <a:solidFill>
                  <a:srgbClr val="0000FF"/>
                </a:solidFill>
                <a:sym typeface="Wingdings" pitchFamily="2" charset="2"/>
              </a:rPr>
              <a:t>r &gt; 25 mm, |y|&gt; 25 mm</a:t>
            </a:r>
          </a:p>
          <a:p>
            <a:pPr>
              <a:lnSpc>
                <a:spcPts val="1600"/>
              </a:lnSpc>
            </a:pPr>
            <a:endParaRPr lang="en-US" altLang="zh-TW" b="1" dirty="0" smtClean="0">
              <a:solidFill>
                <a:srgbClr val="0000FF"/>
              </a:solidFill>
              <a:sym typeface="Wingdings" pitchFamily="2" charset="2"/>
            </a:endParaRPr>
          </a:p>
          <a:p>
            <a:pPr>
              <a:lnSpc>
                <a:spcPts val="1600"/>
              </a:lnSpc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c.f.  </a:t>
            </a:r>
            <a:r>
              <a:rPr lang="el-GR" altLang="zh-TW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σ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Z→qq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= </a:t>
            </a:r>
            <a:r>
              <a:rPr lang="en-US" altLang="zh-TW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41 </a:t>
            </a:r>
            <a:r>
              <a:rPr lang="en-US" altLang="zh-TW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nb</a:t>
            </a:r>
            <a:r>
              <a:rPr lang="en-US" altLang="zh-TW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endParaRPr lang="zh-TW" alt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1209"/>
            <a:ext cx="2804645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000" y="4509120"/>
            <a:ext cx="267789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" name="表格 30"/>
          <p:cNvGraphicFramePr>
            <a:graphicFrameLocks noGrp="1"/>
          </p:cNvGraphicFramePr>
          <p:nvPr/>
        </p:nvGraphicFramePr>
        <p:xfrm>
          <a:off x="2519772" y="4941168"/>
          <a:ext cx="3132348" cy="1775760"/>
        </p:xfrm>
        <a:graphic>
          <a:graphicData uri="http://schemas.openxmlformats.org/drawingml/2006/table">
            <a:tbl>
              <a:tblPr/>
              <a:tblGrid>
                <a:gridCol w="1451576"/>
                <a:gridCol w="1680772"/>
              </a:tblGrid>
              <a:tr h="2160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LAB both</a:t>
                      </a:r>
                      <a:r>
                        <a:rPr lang="en-US" sz="1600" b="1" kern="100" dirty="0">
                          <a:latin typeface="+mn-lt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200" b="1" kern="100" baseline="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it-IT" sz="1600" b="1" i="1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e</a:t>
                      </a:r>
                      <a:r>
                        <a:rPr lang="it-IT" sz="1600" b="1" i="1" baseline="30000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+</a:t>
                      </a:r>
                      <a:r>
                        <a:rPr lang="it-IT" sz="1600" b="1" i="1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, e</a:t>
                      </a:r>
                      <a:r>
                        <a:rPr lang="it-IT" sz="1600" b="1" i="1" baseline="30000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−</a:t>
                      </a:r>
                      <a:r>
                        <a:rPr lang="en-US" sz="1400" kern="100" dirty="0" smtClean="0"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en-US" sz="1600" b="1" kern="100" baseline="0" dirty="0" smtClean="0">
                          <a:latin typeface="+mn-lt"/>
                          <a:ea typeface="新細明體"/>
                          <a:cs typeface="Times New Roman"/>
                        </a:rPr>
                        <a:t>detected</a:t>
                      </a:r>
                      <a:endParaRPr lang="en-US" sz="16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l-GR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&gt;15 mRad</a:t>
                      </a:r>
                      <a:endParaRPr lang="en-US" sz="1200" b="1" kern="100" baseline="0" dirty="0" smtClean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&gt;15mR  </a:t>
                      </a:r>
                      <a:r>
                        <a:rPr lang="en-US" sz="1200" b="1" kern="100" baseline="0" dirty="0" smtClean="0">
                          <a:latin typeface="+mn-lt"/>
                          <a:ea typeface="新細明體"/>
                          <a:cs typeface="Times New Roman"/>
                        </a:rPr>
                        <a:t>&amp; |y|&gt;15mm</a:t>
                      </a:r>
                      <a:endParaRPr lang="en-US" sz="12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257.8</a:t>
                      </a:r>
                      <a:endParaRPr lang="en-US" sz="18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245.9</a:t>
                      </a:r>
                      <a:endParaRPr lang="en-US" sz="18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&gt;25 mRad</a:t>
                      </a:r>
                      <a:endParaRPr lang="en-US" sz="1200" b="1" kern="100" baseline="0" dirty="0" smtClean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&gt;25mR  </a:t>
                      </a:r>
                      <a:r>
                        <a:rPr lang="en-US" sz="1200" b="1" kern="100" baseline="0" dirty="0" smtClean="0">
                          <a:latin typeface="+mn-lt"/>
                          <a:ea typeface="新細明體"/>
                          <a:cs typeface="Times New Roman"/>
                        </a:rPr>
                        <a:t>&amp;  |y|&gt;25mm</a:t>
                      </a:r>
                      <a:endParaRPr lang="en-US" sz="12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85.4 </a:t>
                      </a:r>
                      <a:r>
                        <a:rPr lang="en-US" sz="2400" b="1" kern="100" dirty="0" err="1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nb</a:t>
                      </a:r>
                      <a:endParaRPr lang="en-US" sz="24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78.0 </a:t>
                      </a:r>
                      <a:r>
                        <a:rPr lang="en-US" sz="2400" b="1" kern="100" dirty="0" err="1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nb</a:t>
                      </a:r>
                      <a:endParaRPr lang="en-US" sz="24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&gt;30 mRad</a:t>
                      </a:r>
                      <a:endParaRPr lang="en-US" sz="1200" b="1" kern="100" baseline="0" dirty="0" smtClean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&gt;30mR  </a:t>
                      </a:r>
                      <a:r>
                        <a:rPr lang="en-US" sz="1200" b="1" kern="100" baseline="0" dirty="0" smtClean="0">
                          <a:latin typeface="+mn-lt"/>
                          <a:ea typeface="新細明體"/>
                          <a:cs typeface="Times New Roman"/>
                        </a:rPr>
                        <a:t>&amp;  |y|&gt;30mm</a:t>
                      </a:r>
                      <a:endParaRPr lang="en-US" sz="12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54.9</a:t>
                      </a:r>
                      <a:endParaRPr lang="en-US" sz="16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baseline="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49.1</a:t>
                      </a:r>
                      <a:endParaRPr lang="en-US" sz="16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3" name="矩形 32"/>
          <p:cNvSpPr/>
          <p:nvPr/>
        </p:nvSpPr>
        <p:spPr>
          <a:xfrm>
            <a:off x="755576" y="4139788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Bhabha 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ee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→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ee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67544" y="5589441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Z-pole 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566021" y="3501008"/>
            <a:ext cx="1205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el-GR" altLang="zh-TW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γ</a:t>
            </a:r>
            <a:r>
              <a:rPr lang="en-US" altLang="zh-TW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&gt;10 </a:t>
            </a:r>
            <a:r>
              <a:rPr lang="en-US" altLang="zh-TW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GeV</a:t>
            </a:r>
            <a:endParaRPr lang="zh-TW" alt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95536" y="6309320"/>
            <a:ext cx="1715534" cy="2616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1100" dirty="0" smtClean="0"/>
              <a:t>Chinese Phys. C 40 033001</a:t>
            </a:r>
            <a:endParaRPr lang="zh-TW" alt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圖片 9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650" y="1500174"/>
            <a:ext cx="4067944" cy="38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37444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" name="群組 70"/>
          <p:cNvGrpSpPr/>
          <p:nvPr/>
        </p:nvGrpSpPr>
        <p:grpSpPr>
          <a:xfrm>
            <a:off x="251520" y="4869160"/>
            <a:ext cx="8676456" cy="1898790"/>
            <a:chOff x="251520" y="3140968"/>
            <a:chExt cx="8676456" cy="3677536"/>
          </a:xfrm>
        </p:grpSpPr>
        <p:pic>
          <p:nvPicPr>
            <p:cNvPr id="1027" name="Picture 3" descr="C:\ds212j\CEPC_atWWW\Presentations\Workshop_20230401_衡陽\pics\圖片2..jp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3140968"/>
              <a:ext cx="8676456" cy="3573016"/>
            </a:xfrm>
            <a:prstGeom prst="rect">
              <a:avLst/>
            </a:prstGeom>
            <a:noFill/>
          </p:spPr>
        </p:pic>
        <p:sp>
          <p:nvSpPr>
            <p:cNvPr id="7" name="橢圓 6"/>
            <p:cNvSpPr/>
            <p:nvPr/>
          </p:nvSpPr>
          <p:spPr>
            <a:xfrm>
              <a:off x="4151051" y="4998936"/>
              <a:ext cx="292465" cy="714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7" name="直線接點 76"/>
            <p:cNvCxnSpPr/>
            <p:nvPr/>
          </p:nvCxnSpPr>
          <p:spPr>
            <a:xfrm rot="5400000">
              <a:off x="6779168" y="4569885"/>
              <a:ext cx="428762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群組 130"/>
            <p:cNvGrpSpPr/>
            <p:nvPr/>
          </p:nvGrpSpPr>
          <p:grpSpPr>
            <a:xfrm>
              <a:off x="7044978" y="4355793"/>
              <a:ext cx="292465" cy="428762"/>
              <a:chOff x="285720" y="3420000"/>
              <a:chExt cx="285752" cy="493324"/>
            </a:xfrm>
          </p:grpSpPr>
          <p:grpSp>
            <p:nvGrpSpPr>
              <p:cNvPr id="6" name="群組 206"/>
              <p:cNvGrpSpPr/>
              <p:nvPr/>
            </p:nvGrpSpPr>
            <p:grpSpPr>
              <a:xfrm>
                <a:off x="285720" y="3420000"/>
                <a:ext cx="285752" cy="241324"/>
                <a:chOff x="142844" y="642918"/>
                <a:chExt cx="642942" cy="285752"/>
              </a:xfrm>
            </p:grpSpPr>
            <p:sp>
              <p:nvSpPr>
                <p:cNvPr id="78" name="矩形 77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8" name="群組 206"/>
              <p:cNvGrpSpPr/>
              <p:nvPr/>
            </p:nvGrpSpPr>
            <p:grpSpPr>
              <a:xfrm>
                <a:off x="285720" y="3672000"/>
                <a:ext cx="285752" cy="241324"/>
                <a:chOff x="142844" y="642918"/>
                <a:chExt cx="642942" cy="285752"/>
              </a:xfrm>
            </p:grpSpPr>
            <p:sp>
              <p:nvSpPr>
                <p:cNvPr id="127" name="矩形 126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8" name="矩形 127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0" name="矩形 129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0" name="群組 131"/>
            <p:cNvGrpSpPr/>
            <p:nvPr/>
          </p:nvGrpSpPr>
          <p:grpSpPr>
            <a:xfrm>
              <a:off x="7044978" y="5255504"/>
              <a:ext cx="292465" cy="428762"/>
              <a:chOff x="285720" y="3420000"/>
              <a:chExt cx="285752" cy="493324"/>
            </a:xfrm>
          </p:grpSpPr>
          <p:grpSp>
            <p:nvGrpSpPr>
              <p:cNvPr id="11" name="群組 206"/>
              <p:cNvGrpSpPr/>
              <p:nvPr/>
            </p:nvGrpSpPr>
            <p:grpSpPr>
              <a:xfrm>
                <a:off x="285720" y="3420000"/>
                <a:ext cx="285752" cy="241324"/>
                <a:chOff x="142844" y="642918"/>
                <a:chExt cx="642942" cy="285752"/>
              </a:xfrm>
            </p:grpSpPr>
            <p:sp>
              <p:nvSpPr>
                <p:cNvPr id="139" name="矩形 138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0" name="矩形 139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1" name="矩形 140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2" name="群組 206"/>
              <p:cNvGrpSpPr/>
              <p:nvPr/>
            </p:nvGrpSpPr>
            <p:grpSpPr>
              <a:xfrm>
                <a:off x="285720" y="3672000"/>
                <a:ext cx="285752" cy="241324"/>
                <a:chOff x="142844" y="642918"/>
                <a:chExt cx="642942" cy="285752"/>
              </a:xfrm>
            </p:grpSpPr>
            <p:sp>
              <p:nvSpPr>
                <p:cNvPr id="135" name="矩形 134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6" name="矩形 135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cxnSp>
          <p:nvCxnSpPr>
            <p:cNvPr id="145" name="直線接點 144"/>
            <p:cNvCxnSpPr/>
            <p:nvPr/>
          </p:nvCxnSpPr>
          <p:spPr>
            <a:xfrm rot="5400000">
              <a:off x="6779168" y="5471283"/>
              <a:ext cx="428762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接點 145"/>
            <p:cNvCxnSpPr/>
            <p:nvPr/>
          </p:nvCxnSpPr>
          <p:spPr>
            <a:xfrm rot="5400000">
              <a:off x="1326004" y="4571001"/>
              <a:ext cx="428762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群組 146"/>
            <p:cNvGrpSpPr/>
            <p:nvPr/>
          </p:nvGrpSpPr>
          <p:grpSpPr>
            <a:xfrm>
              <a:off x="1198793" y="4355223"/>
              <a:ext cx="292465" cy="428762"/>
              <a:chOff x="285720" y="3420000"/>
              <a:chExt cx="285752" cy="493324"/>
            </a:xfrm>
          </p:grpSpPr>
          <p:grpSp>
            <p:nvGrpSpPr>
              <p:cNvPr id="14" name="群組 206"/>
              <p:cNvGrpSpPr/>
              <p:nvPr/>
            </p:nvGrpSpPr>
            <p:grpSpPr>
              <a:xfrm>
                <a:off x="285720" y="3420000"/>
                <a:ext cx="285752" cy="241324"/>
                <a:chOff x="142844" y="642918"/>
                <a:chExt cx="642942" cy="285752"/>
              </a:xfrm>
            </p:grpSpPr>
            <p:sp>
              <p:nvSpPr>
                <p:cNvPr id="154" name="矩形 153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5" name="矩形 154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6" name="矩形 155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7" name="矩形 156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5" name="群組 206"/>
              <p:cNvGrpSpPr/>
              <p:nvPr/>
            </p:nvGrpSpPr>
            <p:grpSpPr>
              <a:xfrm>
                <a:off x="285720" y="3672000"/>
                <a:ext cx="285752" cy="241324"/>
                <a:chOff x="142844" y="642918"/>
                <a:chExt cx="642942" cy="285752"/>
              </a:xfrm>
            </p:grpSpPr>
            <p:sp>
              <p:nvSpPr>
                <p:cNvPr id="150" name="矩形 149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1" name="矩形 150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2" name="矩形 151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3" name="矩形 152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6" name="群組 157"/>
            <p:cNvGrpSpPr/>
            <p:nvPr/>
          </p:nvGrpSpPr>
          <p:grpSpPr>
            <a:xfrm>
              <a:off x="1198793" y="5254380"/>
              <a:ext cx="292465" cy="428762"/>
              <a:chOff x="285720" y="3420000"/>
              <a:chExt cx="285752" cy="493324"/>
            </a:xfrm>
          </p:grpSpPr>
          <p:grpSp>
            <p:nvGrpSpPr>
              <p:cNvPr id="17" name="群組 206"/>
              <p:cNvGrpSpPr/>
              <p:nvPr/>
            </p:nvGrpSpPr>
            <p:grpSpPr>
              <a:xfrm>
                <a:off x="285720" y="3420000"/>
                <a:ext cx="285752" cy="241324"/>
                <a:chOff x="142844" y="642918"/>
                <a:chExt cx="642942" cy="285752"/>
              </a:xfrm>
            </p:grpSpPr>
            <p:sp>
              <p:nvSpPr>
                <p:cNvPr id="165" name="矩形 164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6" name="矩形 165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7" name="矩形 166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8" name="矩形 167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8" name="群組 206"/>
              <p:cNvGrpSpPr/>
              <p:nvPr/>
            </p:nvGrpSpPr>
            <p:grpSpPr>
              <a:xfrm>
                <a:off x="285720" y="3672000"/>
                <a:ext cx="285752" cy="241324"/>
                <a:chOff x="142844" y="642918"/>
                <a:chExt cx="642942" cy="285752"/>
              </a:xfrm>
            </p:grpSpPr>
            <p:sp>
              <p:nvSpPr>
                <p:cNvPr id="161" name="矩形 160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2" name="矩形 161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3" name="矩形 162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4" name="矩形 163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cxnSp>
          <p:nvCxnSpPr>
            <p:cNvPr id="169" name="直線接點 168"/>
            <p:cNvCxnSpPr/>
            <p:nvPr/>
          </p:nvCxnSpPr>
          <p:spPr>
            <a:xfrm rot="5400000">
              <a:off x="1326004" y="5470158"/>
              <a:ext cx="428762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接點 169"/>
            <p:cNvCxnSpPr/>
            <p:nvPr/>
          </p:nvCxnSpPr>
          <p:spPr>
            <a:xfrm rot="5400000">
              <a:off x="1764816" y="4640551"/>
              <a:ext cx="285841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接點 171"/>
            <p:cNvCxnSpPr/>
            <p:nvPr/>
          </p:nvCxnSpPr>
          <p:spPr>
            <a:xfrm rot="5400000">
              <a:off x="1766983" y="5398136"/>
              <a:ext cx="285841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接點 172"/>
            <p:cNvCxnSpPr/>
            <p:nvPr/>
          </p:nvCxnSpPr>
          <p:spPr>
            <a:xfrm rot="5400000">
              <a:off x="6507502" y="4640551"/>
              <a:ext cx="285841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接點 173"/>
            <p:cNvCxnSpPr/>
            <p:nvPr/>
          </p:nvCxnSpPr>
          <p:spPr>
            <a:xfrm rot="5400000">
              <a:off x="6507502" y="5398136"/>
              <a:ext cx="285841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flipV="1">
              <a:off x="1421379" y="5039437"/>
              <a:ext cx="2855960" cy="531182"/>
            </a:xfrm>
            <a:prstGeom prst="line">
              <a:avLst/>
            </a:prstGeom>
            <a:ln w="25400">
              <a:solidFill>
                <a:srgbClr val="0000F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>
              <a:endCxn id="81" idx="2"/>
            </p:cNvCxnSpPr>
            <p:nvPr/>
          </p:nvCxnSpPr>
          <p:spPr>
            <a:xfrm flipV="1">
              <a:off x="4248538" y="4565535"/>
              <a:ext cx="2942672" cy="471091"/>
            </a:xfrm>
            <a:prstGeom prst="line">
              <a:avLst/>
            </a:prstGeom>
            <a:ln w="25400">
              <a:solidFill>
                <a:srgbClr val="0000F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矩形 196"/>
            <p:cNvSpPr/>
            <p:nvPr/>
          </p:nvSpPr>
          <p:spPr>
            <a:xfrm>
              <a:off x="4928623" y="6162800"/>
              <a:ext cx="2000831" cy="65570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FF0000"/>
                  </a:solidFill>
                </a:rPr>
                <a:t>Si position detector</a:t>
              </a:r>
              <a:endParaRPr lang="zh-TW" alt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99" name="直線單箭頭接點 198"/>
            <p:cNvCxnSpPr/>
            <p:nvPr/>
          </p:nvCxnSpPr>
          <p:spPr>
            <a:xfrm rot="5400000" flipH="1" flipV="1">
              <a:off x="6698282" y="5767214"/>
              <a:ext cx="355602" cy="14367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單箭頭接點 201"/>
            <p:cNvCxnSpPr/>
            <p:nvPr/>
          </p:nvCxnSpPr>
          <p:spPr>
            <a:xfrm rot="5400000" flipH="1" flipV="1">
              <a:off x="6338242" y="5695206"/>
              <a:ext cx="355602" cy="14367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單箭頭接點 202"/>
            <p:cNvCxnSpPr/>
            <p:nvPr/>
          </p:nvCxnSpPr>
          <p:spPr>
            <a:xfrm rot="16200000" flipV="1">
              <a:off x="7129363" y="5696173"/>
              <a:ext cx="284164" cy="21431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矩形 204"/>
            <p:cNvSpPr/>
            <p:nvPr/>
          </p:nvSpPr>
          <p:spPr>
            <a:xfrm>
              <a:off x="7380312" y="5949280"/>
              <a:ext cx="594843" cy="65570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FF0000"/>
                  </a:solidFill>
                </a:rPr>
                <a:t>LYSO</a:t>
              </a:r>
              <a:endParaRPr lang="zh-TW" alt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8786874" cy="85725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Tracking of IP position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286776" y="6477000"/>
            <a:ext cx="785786" cy="285728"/>
          </a:xfrm>
        </p:spPr>
        <p:txBody>
          <a:bodyPr/>
          <a:lstStyle/>
          <a:p>
            <a:pPr>
              <a:defRPr/>
            </a:pPr>
            <a:r>
              <a:rPr lang="zh-TW" altLang="en-US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7</a:t>
            </a:fld>
            <a:endParaRPr lang="en-US" altLang="zh-TW" dirty="0"/>
          </a:p>
        </p:txBody>
      </p:sp>
      <p:sp>
        <p:nvSpPr>
          <p:cNvPr id="180" name="矩形 179"/>
          <p:cNvSpPr/>
          <p:nvPr/>
        </p:nvSpPr>
        <p:spPr>
          <a:xfrm>
            <a:off x="0" y="836712"/>
            <a:ext cx="5327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Courier New" pitchFamily="49" charset="0"/>
              <a:buChar char="o"/>
            </a:pPr>
            <a:r>
              <a:rPr lang="en-US" sz="2400" b="1" dirty="0" smtClean="0"/>
              <a:t>Deviation to electron </a:t>
            </a:r>
            <a:r>
              <a:rPr lang="el-GR" sz="2400" b="1" dirty="0" smtClean="0"/>
              <a:t>θ</a:t>
            </a:r>
            <a:r>
              <a:rPr lang="en-US" sz="2400" b="1" dirty="0" smtClean="0"/>
              <a:t> by IP spread</a:t>
            </a:r>
          </a:p>
          <a:p>
            <a:pPr marL="355600" indent="-355600"/>
            <a:r>
              <a:rPr lang="en-US" sz="2000" dirty="0" smtClean="0"/>
              <a:t>	beam bunch   </a:t>
            </a:r>
            <a:r>
              <a:rPr lang="el-GR" sz="2400" b="1" i="1" dirty="0" smtClean="0">
                <a:solidFill>
                  <a:srgbClr val="FF0000"/>
                </a:solidFill>
              </a:rPr>
              <a:t>σ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x</a:t>
            </a:r>
            <a:r>
              <a:rPr lang="en-US" sz="2400" b="1" i="1" dirty="0" smtClean="0">
                <a:solidFill>
                  <a:srgbClr val="FF0000"/>
                </a:solidFill>
              </a:rPr>
              <a:t> = 6 </a:t>
            </a:r>
            <a:r>
              <a:rPr lang="el-GR" sz="2400" b="1" i="1" dirty="0" smtClean="0">
                <a:solidFill>
                  <a:srgbClr val="FF0000"/>
                </a:solidFill>
              </a:rPr>
              <a:t>μ</a:t>
            </a:r>
            <a:r>
              <a:rPr lang="en-US" sz="2400" b="1" i="1" dirty="0" smtClean="0">
                <a:solidFill>
                  <a:srgbClr val="FF0000"/>
                </a:solidFill>
              </a:rPr>
              <a:t>m  </a:t>
            </a:r>
            <a:r>
              <a:rPr lang="el-GR" sz="2400" b="1" i="1" dirty="0" smtClean="0">
                <a:solidFill>
                  <a:srgbClr val="FF0000"/>
                </a:solidFill>
              </a:rPr>
              <a:t>σ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z</a:t>
            </a:r>
            <a:r>
              <a:rPr lang="en-US" sz="2400" b="1" i="1" dirty="0" smtClean="0">
                <a:solidFill>
                  <a:srgbClr val="FF0000"/>
                </a:solidFill>
              </a:rPr>
              <a:t> = 9 mm 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pPr marL="355600" indent="-355600"/>
            <a:r>
              <a:rPr lang="en-US" sz="2000" dirty="0" smtClean="0"/>
              <a:t>	crossing @ 33 mRad </a:t>
            </a:r>
          </a:p>
          <a:p>
            <a:pPr marL="355600" indent="-355600">
              <a:buFont typeface="Courier New" pitchFamily="49" charset="0"/>
              <a:buChar char="o"/>
            </a:pPr>
            <a:r>
              <a:rPr lang="en-US" sz="2400" b="1" dirty="0" smtClean="0">
                <a:solidFill>
                  <a:srgbClr val="FF0000"/>
                </a:solidFill>
              </a:rPr>
              <a:t>Beam crossing spot: </a:t>
            </a:r>
            <a:r>
              <a:rPr lang="el-GR" sz="2400" b="1" dirty="0" smtClean="0">
                <a:solidFill>
                  <a:srgbClr val="FF0000"/>
                </a:solidFill>
              </a:rPr>
              <a:t>σ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z</a:t>
            </a:r>
            <a:r>
              <a:rPr lang="en-US" sz="2400" b="1" dirty="0" smtClean="0">
                <a:solidFill>
                  <a:srgbClr val="FF0000"/>
                </a:solidFill>
              </a:rPr>
              <a:t> = </a:t>
            </a:r>
            <a:r>
              <a:rPr lang="en-US" sz="2800" b="1" dirty="0" smtClean="0">
                <a:solidFill>
                  <a:srgbClr val="FF0000"/>
                </a:solidFill>
              </a:rPr>
              <a:t>0.38 mm</a:t>
            </a: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grpSp>
        <p:nvGrpSpPr>
          <p:cNvPr id="83" name="群組 82"/>
          <p:cNvGrpSpPr/>
          <p:nvPr/>
        </p:nvGrpSpPr>
        <p:grpSpPr>
          <a:xfrm>
            <a:off x="467544" y="4509120"/>
            <a:ext cx="3672408" cy="720080"/>
            <a:chOff x="1259632" y="2492896"/>
            <a:chExt cx="6136064" cy="792088"/>
          </a:xfrm>
        </p:grpSpPr>
        <p:grpSp>
          <p:nvGrpSpPr>
            <p:cNvPr id="75" name="群組 74"/>
            <p:cNvGrpSpPr/>
            <p:nvPr/>
          </p:nvGrpSpPr>
          <p:grpSpPr>
            <a:xfrm>
              <a:off x="1403648" y="2492896"/>
              <a:ext cx="5904656" cy="792088"/>
              <a:chOff x="1403648" y="2492896"/>
              <a:chExt cx="5904656" cy="792088"/>
            </a:xfrm>
          </p:grpSpPr>
          <p:cxnSp>
            <p:nvCxnSpPr>
              <p:cNvPr id="67" name="直線接點 66"/>
              <p:cNvCxnSpPr/>
              <p:nvPr/>
            </p:nvCxnSpPr>
            <p:spPr>
              <a:xfrm flipV="1">
                <a:off x="4283968" y="2492896"/>
                <a:ext cx="3024336" cy="147674"/>
              </a:xfrm>
              <a:prstGeom prst="line">
                <a:avLst/>
              </a:prstGeom>
              <a:ln w="25400">
                <a:solidFill>
                  <a:srgbClr val="0000FF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接點 67"/>
              <p:cNvCxnSpPr/>
              <p:nvPr/>
            </p:nvCxnSpPr>
            <p:spPr>
              <a:xfrm flipV="1">
                <a:off x="1403648" y="2664001"/>
                <a:ext cx="2855960" cy="620983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橢圓 69"/>
              <p:cNvSpPr/>
              <p:nvPr/>
            </p:nvSpPr>
            <p:spPr>
              <a:xfrm flipV="1">
                <a:off x="3672000" y="2592000"/>
                <a:ext cx="1224000" cy="144000"/>
              </a:xfrm>
              <a:prstGeom prst="ellipse">
                <a:avLst/>
              </a:prstGeom>
              <a:solidFill>
                <a:srgbClr val="FF0000">
                  <a:alpha val="46000"/>
                </a:srgbClr>
              </a:solidFill>
              <a:ln>
                <a:noFill/>
              </a:ln>
              <a:scene3d>
                <a:camera prst="orthographicFront">
                  <a:rot lat="0" lon="0" rev="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2" name="橢圓 71"/>
              <p:cNvSpPr/>
              <p:nvPr/>
            </p:nvSpPr>
            <p:spPr>
              <a:xfrm>
                <a:off x="3672000" y="2592000"/>
                <a:ext cx="1224136" cy="144000"/>
              </a:xfrm>
              <a:prstGeom prst="ellipse">
                <a:avLst/>
              </a:prstGeom>
              <a:solidFill>
                <a:srgbClr val="0000FF">
                  <a:alpha val="49000"/>
                </a:srgbClr>
              </a:solidFill>
              <a:ln>
                <a:noFill/>
              </a:ln>
              <a:scene3d>
                <a:camera prst="orthographicFront">
                  <a:rot lat="0" lon="0" rev="210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6" name="矩形 75"/>
            <p:cNvSpPr/>
            <p:nvPr/>
          </p:nvSpPr>
          <p:spPr>
            <a:xfrm>
              <a:off x="7020272" y="2564904"/>
              <a:ext cx="3754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i="1" dirty="0" smtClean="0">
                  <a:cs typeface="Times New Roman" pitchFamily="18" charset="0"/>
                </a:rPr>
                <a:t>e</a:t>
              </a:r>
              <a:r>
                <a:rPr lang="it-IT" b="1" i="1" baseline="30000" dirty="0" smtClean="0">
                  <a:cs typeface="Times New Roman" pitchFamily="18" charset="0"/>
                </a:rPr>
                <a:t>+</a:t>
              </a:r>
              <a:endParaRPr lang="en-US" dirty="0"/>
            </a:p>
          </p:txBody>
        </p:sp>
        <p:sp>
          <p:nvSpPr>
            <p:cNvPr id="82" name="矩形 81"/>
            <p:cNvSpPr/>
            <p:nvPr/>
          </p:nvSpPr>
          <p:spPr>
            <a:xfrm>
              <a:off x="1259632" y="2852936"/>
              <a:ext cx="3754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i="1" dirty="0" smtClean="0">
                  <a:cs typeface="Times New Roman" pitchFamily="18" charset="0"/>
                </a:rPr>
                <a:t>e</a:t>
              </a:r>
              <a:r>
                <a:rPr lang="it-IT" b="1" i="1" baseline="30000" dirty="0" smtClean="0">
                  <a:cs typeface="Times New Roman" pitchFamily="18" charset="0"/>
                </a:rPr>
                <a:t>−</a:t>
              </a:r>
              <a:endParaRPr lang="en-US" dirty="0"/>
            </a:p>
          </p:txBody>
        </p:sp>
      </p:grpSp>
      <p:sp>
        <p:nvSpPr>
          <p:cNvPr id="92" name="矩形 91"/>
          <p:cNvSpPr/>
          <p:nvPr/>
        </p:nvSpPr>
        <p:spPr>
          <a:xfrm>
            <a:off x="323528" y="2492896"/>
            <a:ext cx="18608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IP  collision spot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3" name="文字方塊 92"/>
          <p:cNvSpPr txBox="1"/>
          <p:nvPr/>
        </p:nvSpPr>
        <p:spPr>
          <a:xfrm>
            <a:off x="5357818" y="785794"/>
            <a:ext cx="3571900" cy="348813"/>
          </a:xfrm>
          <a:prstGeom prst="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marL="468313" indent="-411163" algn="ctr">
              <a:lnSpc>
                <a:spcPts val="2000"/>
              </a:lnSpc>
              <a:spcBef>
                <a:spcPts val="0"/>
              </a:spcBef>
            </a:pPr>
            <a:r>
              <a:rPr lang="fr-FR" sz="2800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fr-FR" sz="2800" baseline="30000" dirty="0" smtClean="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fr-FR" sz="2800" dirty="0" smtClean="0">
                <a:solidFill>
                  <a:srgbClr val="FF0000"/>
                </a:solidFill>
                <a:latin typeface="Calibri" pitchFamily="34" charset="0"/>
              </a:rPr>
              <a:t>, e</a:t>
            </a:r>
            <a:r>
              <a:rPr lang="fr-FR" sz="2800" baseline="30000" dirty="0" smtClean="0">
                <a:solidFill>
                  <a:srgbClr val="FF0000"/>
                </a:solidFill>
                <a:latin typeface="Calibri" pitchFamily="34" charset="0"/>
              </a:rPr>
              <a:t>−  </a:t>
            </a:r>
            <a:r>
              <a:rPr lang="en-US" altLang="zh-TW" sz="2800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back-back angle</a:t>
            </a:r>
          </a:p>
        </p:txBody>
      </p:sp>
      <p:sp>
        <p:nvSpPr>
          <p:cNvPr id="85" name="文字方塊 84"/>
          <p:cNvSpPr txBox="1"/>
          <p:nvPr/>
        </p:nvSpPr>
        <p:spPr>
          <a:xfrm>
            <a:off x="5357818" y="1214422"/>
            <a:ext cx="353238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313" indent="-411163" algn="r">
              <a:lnSpc>
                <a:spcPts val="2000"/>
              </a:lnSpc>
              <a:spcBef>
                <a:spcPts val="0"/>
              </a:spcBef>
            </a:pPr>
            <a:r>
              <a:rPr lang="en-US" altLang="zh-TW" sz="2000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compare  scattered  </a:t>
            </a:r>
            <a:r>
              <a:rPr lang="fr-FR" sz="2000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fr-FR" sz="2000" baseline="30000" dirty="0" smtClean="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fr-FR" sz="2000" dirty="0" smtClean="0">
                <a:solidFill>
                  <a:srgbClr val="FF0000"/>
                </a:solidFill>
                <a:latin typeface="Calibri" pitchFamily="34" charset="0"/>
              </a:rPr>
              <a:t>, e</a:t>
            </a:r>
            <a:r>
              <a:rPr lang="fr-FR" sz="2000" baseline="30000" dirty="0" smtClean="0">
                <a:solidFill>
                  <a:srgbClr val="FF0000"/>
                </a:solidFill>
                <a:latin typeface="Calibri" pitchFamily="34" charset="0"/>
              </a:rPr>
              <a:t>−   </a:t>
            </a:r>
          </a:p>
          <a:p>
            <a:pPr marL="468313" indent="-411163" algn="r">
              <a:lnSpc>
                <a:spcPts val="2000"/>
              </a:lnSpc>
              <a:spcBef>
                <a:spcPts val="0"/>
              </a:spcBef>
            </a:pPr>
            <a:r>
              <a:rPr lang="el-GR" altLang="zh-TW" sz="2000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θ</a:t>
            </a:r>
            <a:r>
              <a:rPr lang="en-US" altLang="zh-TW" sz="2000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, </a:t>
            </a:r>
            <a:r>
              <a:rPr lang="el-GR" altLang="zh-TW" sz="2000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φ</a:t>
            </a:r>
            <a:r>
              <a:rPr lang="en-US" altLang="zh-TW" sz="2000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smeared 100 </a:t>
            </a:r>
            <a:r>
              <a:rPr lang="el-GR" altLang="zh-TW" sz="2000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μ</a:t>
            </a:r>
            <a:r>
              <a:rPr lang="en-US" altLang="zh-TW" sz="2000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群組 50"/>
          <p:cNvGrpSpPr/>
          <p:nvPr/>
        </p:nvGrpSpPr>
        <p:grpSpPr>
          <a:xfrm>
            <a:off x="4283968" y="1829773"/>
            <a:ext cx="4608512" cy="4407539"/>
            <a:chOff x="4283968" y="1700808"/>
            <a:chExt cx="4608512" cy="4407539"/>
          </a:xfrm>
        </p:grpSpPr>
        <p:grpSp>
          <p:nvGrpSpPr>
            <p:cNvPr id="21" name="群組 20"/>
            <p:cNvGrpSpPr>
              <a:grpSpLocks noChangeAspect="1"/>
            </p:cNvGrpSpPr>
            <p:nvPr/>
          </p:nvGrpSpPr>
          <p:grpSpPr>
            <a:xfrm>
              <a:off x="4427984" y="1700808"/>
              <a:ext cx="4464496" cy="4407539"/>
              <a:chOff x="5125298" y="2072248"/>
              <a:chExt cx="3839190" cy="3790211"/>
            </a:xfrm>
          </p:grpSpPr>
          <p:pic>
            <p:nvPicPr>
              <p:cNvPr id="1027" name="Picture 3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25298" y="2072248"/>
                <a:ext cx="3839190" cy="3790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16200000"/>
                </a:camera>
                <a:lightRig rig="threePt" dir="t"/>
              </a:scene3d>
            </p:spPr>
          </p:pic>
          <p:sp>
            <p:nvSpPr>
              <p:cNvPr id="39" name="矩形 38"/>
              <p:cNvSpPr/>
              <p:nvPr/>
            </p:nvSpPr>
            <p:spPr>
              <a:xfrm>
                <a:off x="6300488" y="2072248"/>
                <a:ext cx="180000" cy="1785950"/>
              </a:xfrm>
              <a:prstGeom prst="rect">
                <a:avLst/>
              </a:prstGeom>
              <a:solidFill>
                <a:srgbClr val="FFFF00">
                  <a:alpha val="2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6480488" y="2142008"/>
                <a:ext cx="108000" cy="1656000"/>
              </a:xfrm>
              <a:prstGeom prst="rect">
                <a:avLst/>
              </a:prstGeom>
              <a:solidFill>
                <a:srgbClr val="FF00FF">
                  <a:alpha val="2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6607066" y="2088008"/>
                <a:ext cx="108000" cy="1764000"/>
              </a:xfrm>
              <a:prstGeom prst="rect">
                <a:avLst/>
              </a:prstGeom>
              <a:solidFill>
                <a:srgbClr val="FF00FF">
                  <a:alpha val="2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6927694" y="2142008"/>
                <a:ext cx="36000" cy="1656000"/>
              </a:xfrm>
              <a:prstGeom prst="rect">
                <a:avLst/>
              </a:prstGeom>
              <a:solidFill>
                <a:srgbClr val="FF00FF">
                  <a:alpha val="2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0" name="群組 49"/>
            <p:cNvGrpSpPr/>
            <p:nvPr/>
          </p:nvGrpSpPr>
          <p:grpSpPr>
            <a:xfrm>
              <a:off x="4283968" y="1700808"/>
              <a:ext cx="4392488" cy="1997364"/>
              <a:chOff x="4283968" y="1700808"/>
              <a:chExt cx="4392488" cy="1997364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5230332" y="1700808"/>
                <a:ext cx="344612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0488" indent="-90488">
                  <a:lnSpc>
                    <a:spcPts val="1600"/>
                  </a:lnSpc>
                </a:pPr>
                <a:r>
                  <a:rPr lang="en-US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Flange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+</a:t>
                </a:r>
              </a:p>
              <a:p>
                <a:pPr marL="90488" indent="-90488">
                  <a:lnSpc>
                    <a:spcPts val="1600"/>
                  </a:lnSpc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              </a:t>
                </a:r>
                <a:r>
                  <a:rPr lang="en-US" b="1" dirty="0" smtClean="0">
                    <a:solidFill>
                      <a:srgbClr val="FF00FF"/>
                    </a:solidFill>
                  </a:rPr>
                  <a:t>Bellow  </a:t>
                </a:r>
              </a:p>
              <a:p>
                <a:pPr marL="90488" indent="-90488">
                  <a:lnSpc>
                    <a:spcPts val="1600"/>
                  </a:lnSpc>
                </a:pPr>
                <a:r>
                  <a:rPr lang="en-US" b="1" dirty="0" smtClean="0">
                    <a:solidFill>
                      <a:srgbClr val="FF00FF"/>
                    </a:solidFill>
                  </a:rPr>
                  <a:t>       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= 75mm = 4.3 X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4283968" y="3140968"/>
                <a:ext cx="1728192" cy="5572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0488" indent="-90488" algn="r">
                  <a:lnSpc>
                    <a:spcPts val="1800"/>
                  </a:lnSpc>
                </a:pPr>
                <a:r>
                  <a:rPr lang="en-US" sz="2000" b="1" dirty="0" smtClean="0">
                    <a:solidFill>
                      <a:srgbClr val="0000FF"/>
                    </a:solidFill>
                  </a:rPr>
                  <a:t>LYSO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23 mm </a:t>
                </a:r>
              </a:p>
              <a:p>
                <a:pPr marL="90488" indent="-90488" algn="r">
                  <a:lnSpc>
                    <a:spcPts val="1800"/>
                  </a:lnSpc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= 2 X</a:t>
                </a:r>
                <a:r>
                  <a:rPr lang="en-US" b="1" baseline="-25000" dirty="0" smtClean="0">
                    <a:solidFill>
                      <a:srgbClr val="0000FF"/>
                    </a:solidFill>
                  </a:rPr>
                  <a:t>0</a:t>
                </a:r>
              </a:p>
            </p:txBody>
          </p:sp>
          <p:cxnSp>
            <p:nvCxnSpPr>
              <p:cNvPr id="28" name="直線接點 27"/>
              <p:cNvCxnSpPr/>
              <p:nvPr/>
            </p:nvCxnSpPr>
            <p:spPr>
              <a:xfrm>
                <a:off x="5601600" y="2397600"/>
                <a:ext cx="0" cy="7056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接點 29"/>
              <p:cNvCxnSpPr/>
              <p:nvPr/>
            </p:nvCxnSpPr>
            <p:spPr>
              <a:xfrm>
                <a:off x="5040000" y="2505600"/>
                <a:ext cx="0" cy="4896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矩形 30"/>
              <p:cNvSpPr/>
              <p:nvPr/>
            </p:nvSpPr>
            <p:spPr>
              <a:xfrm>
                <a:off x="4613994" y="1948770"/>
                <a:ext cx="1137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488" indent="-90488" algn="r"/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Si wafers</a:t>
                </a:r>
                <a:endParaRPr lang="en-US" altLang="zh-TW" b="1" dirty="0" smtClean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33" name="直線單箭頭接點 32"/>
              <p:cNvCxnSpPr/>
              <p:nvPr/>
            </p:nvCxnSpPr>
            <p:spPr>
              <a:xfrm>
                <a:off x="4932040" y="2348880"/>
                <a:ext cx="72008" cy="144016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單箭頭接點 48"/>
              <p:cNvCxnSpPr/>
              <p:nvPr/>
            </p:nvCxnSpPr>
            <p:spPr>
              <a:xfrm>
                <a:off x="5508104" y="2276872"/>
                <a:ext cx="72008" cy="144016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" name="標題 1"/>
          <p:cNvSpPr txBox="1">
            <a:spLocks/>
          </p:cNvSpPr>
          <p:nvPr/>
        </p:nvSpPr>
        <p:spPr>
          <a:xfrm>
            <a:off x="179512" y="31900"/>
            <a:ext cx="8352928" cy="66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b="1" dirty="0" smtClean="0">
                <a:latin typeface="Segoe Print" pitchFamily="2" charset="0"/>
                <a:ea typeface="+mj-ea"/>
                <a:cs typeface="+mj-cs"/>
              </a:rPr>
              <a:t>Reduce </a:t>
            </a:r>
            <a:r>
              <a:rPr lang="en-US" altLang="zh-TW" sz="3200" b="1" dirty="0" err="1" smtClean="0">
                <a:latin typeface="Segoe Print" pitchFamily="2" charset="0"/>
                <a:ea typeface="+mj-ea"/>
                <a:cs typeface="+mj-cs"/>
              </a:rPr>
              <a:t>mult</a:t>
            </a:r>
            <a:r>
              <a:rPr lang="en-US" altLang="zh-TW" sz="3200" b="1" dirty="0" smtClean="0">
                <a:latin typeface="Segoe Print" pitchFamily="2" charset="0"/>
                <a:ea typeface="+mj-ea"/>
                <a:cs typeface="+mj-cs"/>
              </a:rPr>
              <a:t>. </a:t>
            </a:r>
            <a:r>
              <a:rPr lang="en-US" altLang="zh-TW" sz="3200" b="1" dirty="0" err="1" smtClean="0">
                <a:latin typeface="Segoe Print" pitchFamily="2" charset="0"/>
                <a:ea typeface="+mj-ea"/>
                <a:cs typeface="+mj-cs"/>
              </a:rPr>
              <a:t>scatt</a:t>
            </a:r>
            <a:r>
              <a:rPr lang="en-US" altLang="zh-TW" sz="3200" b="1" dirty="0" smtClean="0">
                <a:latin typeface="Segoe Print" pitchFamily="2" charset="0"/>
                <a:ea typeface="+mj-ea"/>
                <a:cs typeface="+mj-cs"/>
              </a:rPr>
              <a:t>. &amp; </a:t>
            </a:r>
            <a:r>
              <a:rPr lang="en-US" altLang="zh-TW" sz="3200" b="1" dirty="0" err="1" smtClean="0">
                <a:latin typeface="Segoe Print" pitchFamily="2" charset="0"/>
                <a:ea typeface="+mj-ea"/>
                <a:cs typeface="+mj-cs"/>
              </a:rPr>
              <a:t>preshower</a:t>
            </a:r>
            <a:endParaRPr lang="en-US" altLang="zh-TW" sz="3200" b="1" dirty="0" smtClean="0"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131" name="Rectangle 6"/>
          <p:cNvSpPr txBox="1">
            <a:spLocks noChangeArrowheads="1"/>
          </p:cNvSpPr>
          <p:nvPr/>
        </p:nvSpPr>
        <p:spPr bwMode="auto">
          <a:xfrm>
            <a:off x="8604448" y="6572272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1" name="投影片編號版面配置區 4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8</a:t>
            </a:fld>
            <a:endParaRPr lang="en-US" altLang="zh-TW" dirty="0"/>
          </a:p>
        </p:txBody>
      </p:sp>
      <p:sp>
        <p:nvSpPr>
          <p:cNvPr id="35" name="矩形 34"/>
          <p:cNvSpPr/>
          <p:nvPr/>
        </p:nvSpPr>
        <p:spPr>
          <a:xfrm>
            <a:off x="4238180" y="5589240"/>
            <a:ext cx="386221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488" indent="-90488"/>
            <a:r>
              <a:rPr lang="en-US" b="1" i="1" dirty="0" err="1" smtClean="0">
                <a:solidFill>
                  <a:srgbClr val="FF0000"/>
                </a:solidFill>
              </a:rPr>
              <a:t>preshower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marL="90488" indent="-90488"/>
            <a:r>
              <a:rPr lang="en-US" b="1" dirty="0" smtClean="0"/>
              <a:t>e.g.  50 </a:t>
            </a:r>
            <a:r>
              <a:rPr lang="en-US" b="1" dirty="0" err="1" smtClean="0"/>
              <a:t>GeV</a:t>
            </a:r>
            <a:r>
              <a:rPr lang="en-US" b="1" dirty="0" smtClean="0"/>
              <a:t> electron</a:t>
            </a:r>
          </a:p>
          <a:p>
            <a:pPr marL="90488" indent="-90488"/>
            <a:r>
              <a:rPr lang="en-US" b="1" dirty="0" smtClean="0"/>
              <a:t>traversing   </a:t>
            </a:r>
            <a:r>
              <a:rPr lang="en-US" b="1" i="1" dirty="0" smtClean="0">
                <a:solidFill>
                  <a:srgbClr val="FF0000"/>
                </a:solidFill>
              </a:rPr>
              <a:t>2mm Al pipe   @30mR</a:t>
            </a:r>
          </a:p>
          <a:p>
            <a:pPr marL="90488" indent="-90488"/>
            <a:r>
              <a:rPr lang="en-US" b="1" i="1" dirty="0" smtClean="0">
                <a:solidFill>
                  <a:srgbClr val="FF0000"/>
                </a:solidFill>
              </a:rPr>
              <a:t>= 67mm thick @30mR = </a:t>
            </a:r>
            <a:r>
              <a:rPr lang="en-US" sz="2000" b="1" i="1" dirty="0" smtClean="0">
                <a:solidFill>
                  <a:srgbClr val="FF0000"/>
                </a:solidFill>
              </a:rPr>
              <a:t>0.75 X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6" name="矩形 35"/>
          <p:cNvSpPr/>
          <p:nvPr/>
        </p:nvSpPr>
        <p:spPr>
          <a:xfrm>
            <a:off x="5210952" y="836712"/>
            <a:ext cx="873216" cy="923330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txBody>
          <a:bodyPr wrap="square">
            <a:spAutoFit/>
          </a:bodyPr>
          <a:lstStyle/>
          <a:p>
            <a:pPr marL="90488" indent="-90488" algn="r"/>
            <a:r>
              <a:rPr lang="en-US" altLang="zh-TW" dirty="0" smtClean="0"/>
              <a:t>Flange</a:t>
            </a:r>
          </a:p>
          <a:p>
            <a:pPr marL="90488" indent="-90488" algn="r"/>
            <a:r>
              <a:rPr lang="en-US" dirty="0" smtClean="0"/>
              <a:t>30mm Steal</a:t>
            </a:r>
          </a:p>
        </p:txBody>
      </p:sp>
      <p:sp>
        <p:nvSpPr>
          <p:cNvPr id="37" name="矩形 36"/>
          <p:cNvSpPr/>
          <p:nvPr/>
        </p:nvSpPr>
        <p:spPr>
          <a:xfrm>
            <a:off x="6156176" y="692696"/>
            <a:ext cx="1152128" cy="1077218"/>
          </a:xfrm>
          <a:prstGeom prst="rect">
            <a:avLst/>
          </a:prstGeom>
          <a:solidFill>
            <a:srgbClr val="FF00FF">
              <a:alpha val="27000"/>
            </a:srgbClr>
          </a:solidFill>
        </p:spPr>
        <p:txBody>
          <a:bodyPr wrap="square">
            <a:spAutoFit/>
          </a:bodyPr>
          <a:lstStyle/>
          <a:p>
            <a:pPr marL="90488" indent="-90488"/>
            <a:r>
              <a:rPr lang="en-US" sz="1600" dirty="0" smtClean="0"/>
              <a:t>  20mm</a:t>
            </a:r>
          </a:p>
          <a:p>
            <a:pPr marL="90488" indent="-90488"/>
            <a:r>
              <a:rPr lang="en-US" sz="1600" dirty="0" smtClean="0"/>
              <a:t>+20mm </a:t>
            </a:r>
          </a:p>
          <a:p>
            <a:pPr marL="90488" indent="-90488"/>
            <a:r>
              <a:rPr lang="en-US" sz="1600" dirty="0" smtClean="0"/>
              <a:t>+10 blades </a:t>
            </a:r>
          </a:p>
          <a:p>
            <a:pPr marL="90488" indent="-90488"/>
            <a:r>
              <a:rPr lang="en-US" sz="1600" dirty="0" smtClean="0"/>
              <a:t>+5mm</a:t>
            </a:r>
          </a:p>
        </p:txBody>
      </p:sp>
      <p:sp>
        <p:nvSpPr>
          <p:cNvPr id="45" name="矩形 44"/>
          <p:cNvSpPr/>
          <p:nvPr/>
        </p:nvSpPr>
        <p:spPr>
          <a:xfrm>
            <a:off x="7324096" y="620688"/>
            <a:ext cx="12083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488" indent="-90488"/>
            <a:r>
              <a:rPr lang="en-US" sz="1200" dirty="0" smtClean="0"/>
              <a:t>Fe  1X</a:t>
            </a:r>
            <a:r>
              <a:rPr lang="en-US" sz="1200" baseline="-25000" dirty="0" smtClean="0"/>
              <a:t>0</a:t>
            </a:r>
            <a:r>
              <a:rPr lang="en-US" sz="1200" dirty="0" smtClean="0"/>
              <a:t>=17.6mm</a:t>
            </a:r>
          </a:p>
        </p:txBody>
      </p:sp>
      <p:sp>
        <p:nvSpPr>
          <p:cNvPr id="47" name="矩形 46"/>
          <p:cNvSpPr/>
          <p:nvPr/>
        </p:nvSpPr>
        <p:spPr>
          <a:xfrm>
            <a:off x="7668344" y="1124744"/>
            <a:ext cx="12144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488" indent="-90488" algn="r">
              <a:lnSpc>
                <a:spcPts val="22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LYSO </a:t>
            </a:r>
          </a:p>
          <a:p>
            <a:pPr marL="90488" indent="-90488" algn="r">
              <a:lnSpc>
                <a:spcPts val="2200"/>
              </a:lnSpc>
            </a:pPr>
            <a:r>
              <a:rPr lang="en-US" sz="2000" b="1" dirty="0" smtClean="0">
                <a:solidFill>
                  <a:srgbClr val="0000FF"/>
                </a:solidFill>
              </a:rPr>
              <a:t>200 mm </a:t>
            </a:r>
          </a:p>
          <a:p>
            <a:pPr marL="90488" indent="-90488" algn="r">
              <a:lnSpc>
                <a:spcPts val="2200"/>
              </a:lnSpc>
            </a:pPr>
            <a:r>
              <a:rPr lang="en-US" sz="2000" b="1" dirty="0" smtClean="0">
                <a:solidFill>
                  <a:srgbClr val="0000FF"/>
                </a:solidFill>
              </a:rPr>
              <a:t>= 17.4 X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0</a:t>
            </a:r>
          </a:p>
        </p:txBody>
      </p:sp>
      <p:pic>
        <p:nvPicPr>
          <p:cNvPr id="25" name="Picture 2" descr="C:\ds212j\CEPC_atWWW\FDET_work\lumical2023\lumical\lumical-ms-1_頁面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437112"/>
            <a:ext cx="3096344" cy="2276872"/>
          </a:xfrm>
          <a:prstGeom prst="rect">
            <a:avLst/>
          </a:prstGeom>
          <a:noFill/>
        </p:spPr>
      </p:pic>
      <p:sp>
        <p:nvSpPr>
          <p:cNvPr id="54" name="矩形 53"/>
          <p:cNvSpPr/>
          <p:nvPr/>
        </p:nvSpPr>
        <p:spPr>
          <a:xfrm>
            <a:off x="0" y="3284984"/>
            <a:ext cx="4499992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buFont typeface="Courier New" pitchFamily="49" charset="0"/>
              <a:buChar char="o"/>
            </a:pPr>
            <a:r>
              <a:rPr lang="en-US" sz="2000" dirty="0" err="1" smtClean="0"/>
              <a:t>Mult</a:t>
            </a:r>
            <a:r>
              <a:rPr lang="en-US" sz="2000" dirty="0" smtClean="0"/>
              <a:t>. </a:t>
            </a:r>
            <a:r>
              <a:rPr lang="en-US" sz="2000" dirty="0" err="1" smtClean="0"/>
              <a:t>Scatt</a:t>
            </a:r>
            <a:r>
              <a:rPr lang="en-US" sz="2000" dirty="0" smtClean="0"/>
              <a:t>. traversing 1 mm Be pipe</a:t>
            </a:r>
          </a:p>
          <a:p>
            <a:pPr marL="263525" indent="-263525">
              <a:lnSpc>
                <a:spcPts val="2000"/>
              </a:lnSpc>
            </a:pPr>
            <a:r>
              <a:rPr lang="en-US" sz="2000" dirty="0" smtClean="0"/>
              <a:t>	symmetric, Gaussian   </a:t>
            </a:r>
          </a:p>
          <a:p>
            <a:pPr marL="263525" indent="-263525"/>
            <a:r>
              <a:rPr lang="en-US" sz="2000" dirty="0" smtClean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RMS = 60 </a:t>
            </a:r>
            <a:r>
              <a:rPr lang="el-GR" sz="2400" b="1" dirty="0" smtClean="0">
                <a:solidFill>
                  <a:srgbClr val="FF0000"/>
                </a:solidFill>
              </a:rPr>
              <a:t>μ</a:t>
            </a:r>
            <a:r>
              <a:rPr lang="en-US" sz="2400" b="1" dirty="0" err="1" smtClean="0">
                <a:solidFill>
                  <a:srgbClr val="FF0000"/>
                </a:solidFill>
              </a:rPr>
              <a:t>Rad</a:t>
            </a:r>
            <a:r>
              <a:rPr lang="en-US" sz="2400" b="1" dirty="0" smtClean="0">
                <a:solidFill>
                  <a:srgbClr val="FF0000"/>
                </a:solidFill>
              </a:rPr>
              <a:t>       </a:t>
            </a:r>
            <a:r>
              <a:rPr lang="en-US" sz="2000" dirty="0" smtClean="0"/>
              <a:t>@ 30 </a:t>
            </a:r>
            <a:r>
              <a:rPr lang="en-US" sz="2000" dirty="0" err="1" smtClean="0"/>
              <a:t>mRad</a:t>
            </a:r>
            <a:r>
              <a:rPr lang="en-US" sz="2000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827772"/>
            <a:ext cx="3384376" cy="131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" name="群組 51"/>
          <p:cNvGrpSpPr/>
          <p:nvPr/>
        </p:nvGrpSpPr>
        <p:grpSpPr>
          <a:xfrm>
            <a:off x="179512" y="1286316"/>
            <a:ext cx="2304256" cy="1152128"/>
            <a:chOff x="525905" y="1348721"/>
            <a:chExt cx="3190508" cy="1367773"/>
          </a:xfrm>
        </p:grpSpPr>
        <p:pic>
          <p:nvPicPr>
            <p:cNvPr id="22" name="图片 11">
              <a:extLst>
                <a:ext uri="{FF2B5EF4-FFF2-40B4-BE49-F238E27FC236}">
                  <a16:creationId xmlns:a16="http://schemas.microsoft.com/office/drawing/2014/main" xmlns="" id="{2A2EC1E7-B38C-409B-892B-5FC552580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5905" y="1348721"/>
              <a:ext cx="2592288" cy="1367773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</p:pic>
        <p:sp>
          <p:nvSpPr>
            <p:cNvPr id="23" name="矩形 22"/>
            <p:cNvSpPr/>
            <p:nvPr/>
          </p:nvSpPr>
          <p:spPr>
            <a:xfrm>
              <a:off x="1124125" y="1453879"/>
              <a:ext cx="2592288" cy="1198560"/>
            </a:xfrm>
            <a:prstGeom prst="rect">
              <a:avLst/>
            </a:prstGeom>
            <a:ln w="5080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Al  </a:t>
              </a:r>
              <a:r>
                <a:rPr lang="en-US" sz="2400" dirty="0" smtClean="0">
                  <a:solidFill>
                    <a:srgbClr val="FF0000"/>
                  </a:solidFill>
                </a:rPr>
                <a:t>   </a:t>
              </a:r>
              <a:r>
                <a:rPr lang="en-US" sz="2400" dirty="0" smtClean="0">
                  <a:solidFill>
                    <a:srgbClr val="0000FF"/>
                  </a:solidFill>
                </a:rPr>
                <a:t>Be</a:t>
              </a:r>
            </a:p>
            <a:p>
              <a:pPr>
                <a:lnSpc>
                  <a:spcPts val="1400"/>
                </a:lnSpc>
              </a:pPr>
              <a:r>
                <a:rPr lang="en-US" sz="1400" dirty="0" smtClean="0"/>
                <a:t>      Low-mass  </a:t>
              </a:r>
            </a:p>
            <a:p>
              <a:pPr>
                <a:lnSpc>
                  <a:spcPts val="1400"/>
                </a:lnSpc>
              </a:pPr>
              <a:r>
                <a:rPr lang="en-US" sz="1400" dirty="0" smtClean="0"/>
                <a:t>      window </a:t>
              </a:r>
              <a:endParaRPr lang="en-US" sz="1400" dirty="0"/>
            </a:p>
          </p:txBody>
        </p:sp>
      </p:grpSp>
      <p:sp>
        <p:nvSpPr>
          <p:cNvPr id="55" name="矩形 54"/>
          <p:cNvSpPr/>
          <p:nvPr/>
        </p:nvSpPr>
        <p:spPr>
          <a:xfrm>
            <a:off x="251520" y="692696"/>
            <a:ext cx="3960440" cy="667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lnSpc>
                <a:spcPts val="22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1 mm Be </a:t>
            </a:r>
            <a:r>
              <a:rPr lang="en-US" sz="2000" dirty="0" smtClean="0"/>
              <a:t>thin pipe window</a:t>
            </a:r>
          </a:p>
          <a:p>
            <a:pPr marL="263525" indent="-263525">
              <a:lnSpc>
                <a:spcPts val="2200"/>
              </a:lnSpc>
            </a:pPr>
            <a:r>
              <a:rPr lang="en-US" sz="2000" dirty="0" smtClean="0"/>
              <a:t>33mm </a:t>
            </a:r>
            <a:r>
              <a:rPr lang="en-US" sz="2000" smtClean="0"/>
              <a:t>= 0.09X</a:t>
            </a:r>
            <a:r>
              <a:rPr lang="en-US" sz="2000" baseline="-25000" smtClean="0"/>
              <a:t>0</a:t>
            </a:r>
            <a:r>
              <a:rPr lang="en-US" sz="2000" smtClean="0"/>
              <a:t>  </a:t>
            </a:r>
            <a:r>
              <a:rPr lang="en-US" sz="2000" dirty="0" smtClean="0"/>
              <a:t>traversing @ 30mR </a:t>
            </a: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19"/>
          <p:cNvGrpSpPr/>
          <p:nvPr/>
        </p:nvGrpSpPr>
        <p:grpSpPr>
          <a:xfrm>
            <a:off x="4788024" y="1196752"/>
            <a:ext cx="4032448" cy="4761366"/>
            <a:chOff x="4932040" y="1763978"/>
            <a:chExt cx="4032448" cy="476136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32040" y="1763978"/>
              <a:ext cx="4032448" cy="4761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矩形 8"/>
            <p:cNvSpPr/>
            <p:nvPr/>
          </p:nvSpPr>
          <p:spPr>
            <a:xfrm>
              <a:off x="7596336" y="5301208"/>
              <a:ext cx="1224136" cy="4314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l-GR" altLang="zh-TW" sz="1400" b="1" dirty="0" smtClean="0">
                  <a:solidFill>
                    <a:srgbClr val="00B050"/>
                  </a:solidFill>
                  <a:latin typeface="Calibri" pitchFamily="34" charset="0"/>
                  <a:cs typeface="Times New Roman" pitchFamily="18" charset="0"/>
                  <a:sym typeface="Wingdings" pitchFamily="2" charset="2"/>
                </a:rPr>
                <a:t>Θ</a:t>
              </a:r>
              <a:r>
                <a:rPr lang="en-US" altLang="zh-TW" sz="1400" b="1" dirty="0" smtClean="0">
                  <a:solidFill>
                    <a:srgbClr val="00B050"/>
                  </a:solidFill>
                  <a:latin typeface="Calibri" pitchFamily="34" charset="0"/>
                  <a:cs typeface="Times New Roman" pitchFamily="18" charset="0"/>
                  <a:sym typeface="Wingdings" pitchFamily="2" charset="2"/>
                </a:rPr>
                <a:t> =</a:t>
              </a:r>
            </a:p>
            <a:p>
              <a:pPr>
                <a:lnSpc>
                  <a:spcPts val="1300"/>
                </a:lnSpc>
              </a:pPr>
              <a:r>
                <a:rPr lang="en-US" altLang="zh-TW" sz="1400" b="1" dirty="0" smtClean="0">
                  <a:solidFill>
                    <a:srgbClr val="00B050"/>
                  </a:solidFill>
                  <a:latin typeface="Calibri" pitchFamily="34" charset="0"/>
                  <a:cs typeface="Times New Roman" pitchFamily="18" charset="0"/>
                  <a:sym typeface="Wingdings" pitchFamily="2" charset="2"/>
                </a:rPr>
                <a:t>25 mRad</a:t>
              </a:r>
              <a:r>
                <a:rPr lang="it-IT" sz="1400" b="1" dirty="0" smtClean="0">
                  <a:solidFill>
                    <a:srgbClr val="00B050"/>
                  </a:solidFill>
                  <a:latin typeface="Calibri" pitchFamily="34" charset="0"/>
                  <a:cs typeface="Times New Roman" pitchFamily="18" charset="0"/>
                </a:rPr>
                <a:t> </a:t>
              </a:r>
              <a:endParaRPr lang="en-US" sz="1400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 flipV="1">
              <a:off x="8028384" y="4941168"/>
              <a:ext cx="0" cy="34978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764704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</a:rPr>
              <a:t>10</a:t>
            </a:r>
            <a:r>
              <a:rPr lang="en-US" altLang="zh-TW" b="1" baseline="30000" dirty="0" smtClean="0">
                <a:solidFill>
                  <a:srgbClr val="0000FF"/>
                </a:solidFill>
              </a:rPr>
              <a:t>-4</a:t>
            </a:r>
            <a:r>
              <a:rPr lang="en-US" altLang="zh-TW" b="1" dirty="0" smtClean="0">
                <a:solidFill>
                  <a:srgbClr val="0000FF"/>
                </a:solidFill>
              </a:rPr>
              <a:t> </a:t>
            </a:r>
            <a:r>
              <a:rPr lang="en-US" altLang="zh-TW" b="1" dirty="0" err="1" smtClean="0">
                <a:solidFill>
                  <a:srgbClr val="0000FF"/>
                </a:solidFill>
              </a:rPr>
              <a:t>systematics</a:t>
            </a:r>
            <a:r>
              <a:rPr lang="en-US" altLang="zh-TW" b="1" dirty="0" smtClean="0">
                <a:solidFill>
                  <a:srgbClr val="0000FF"/>
                </a:solidFill>
              </a:rPr>
              <a:t>, </a:t>
            </a:r>
            <a:r>
              <a:rPr lang="en-US" altLang="zh-TW" b="1" dirty="0" smtClean="0"/>
              <a:t>multiple scattering</a:t>
            </a:r>
            <a:endParaRPr lang="zh-TW" altLang="en-US" b="1" dirty="0"/>
          </a:p>
        </p:txBody>
      </p:sp>
      <p:sp>
        <p:nvSpPr>
          <p:cNvPr id="8" name="矩形 7"/>
          <p:cNvSpPr/>
          <p:nvPr/>
        </p:nvSpPr>
        <p:spPr>
          <a:xfrm>
            <a:off x="107504" y="692696"/>
            <a:ext cx="882221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indent="-280988">
              <a:buAutoNum type="arabicPeriod"/>
            </a:pPr>
            <a:r>
              <a:rPr lang="en-US" altLang="zh-TW" sz="2000" b="1" dirty="0" smtClean="0">
                <a:latin typeface="Calibri" pitchFamily="34" charset="0"/>
                <a:sym typeface="Wingdings" pitchFamily="2" charset="2"/>
              </a:rPr>
              <a:t>BHLUMI 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smear</a:t>
            </a:r>
            <a:r>
              <a:rPr lang="en-US" altLang="zh-TW" sz="2000" b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θ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’, 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φ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’ of scattered e</a:t>
            </a:r>
            <a:r>
              <a:rPr lang="en-US" altLang="zh-TW" sz="2000" baseline="30000" dirty="0" smtClean="0">
                <a:latin typeface="Calibri" pitchFamily="34" charset="0"/>
                <a:sym typeface="Wingdings" pitchFamily="2" charset="2"/>
              </a:rPr>
              <a:t>+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, e</a:t>
            </a:r>
            <a:r>
              <a:rPr lang="en-US" altLang="zh-TW" sz="2000" baseline="30000" dirty="0" smtClean="0">
                <a:latin typeface="Calibri" pitchFamily="34" charset="0"/>
                <a:sym typeface="Wingdings" pitchFamily="2" charset="2"/>
              </a:rPr>
              <a:t>-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 </a:t>
            </a:r>
            <a:endParaRPr lang="en-US" altLang="zh-TW" sz="2000" b="1" dirty="0" smtClean="0">
              <a:latin typeface="Calibri" pitchFamily="34" charset="0"/>
              <a:sym typeface="Wingdings" pitchFamily="2" charset="2"/>
            </a:endParaRPr>
          </a:p>
          <a:p>
            <a:pPr marL="280988" indent="-280988"/>
            <a:r>
              <a:rPr lang="en-US" altLang="zh-TW" sz="2000" b="1" dirty="0" smtClean="0">
                <a:latin typeface="Calibri" pitchFamily="34" charset="0"/>
                <a:sym typeface="Wingdings" pitchFamily="2" charset="2"/>
              </a:rPr>
              <a:t>	</a:t>
            </a:r>
            <a:r>
              <a:rPr lang="en-US" altLang="zh-TW" sz="20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Multi. </a:t>
            </a:r>
            <a:r>
              <a:rPr lang="en-US" altLang="zh-TW" sz="2000" b="1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Scatt</a:t>
            </a:r>
            <a:r>
              <a:rPr lang="en-US" altLang="zh-TW" sz="20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.  100 </a:t>
            </a:r>
            <a:r>
              <a:rPr lang="el-GR" altLang="zh-TW" sz="20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μ</a:t>
            </a:r>
            <a:r>
              <a:rPr lang="en-US" altLang="zh-TW" sz="2000" b="1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Rad</a:t>
            </a:r>
            <a:r>
              <a:rPr lang="en-US" altLang="zh-TW" sz="20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   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θ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’= 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θ</a:t>
            </a:r>
            <a:r>
              <a:rPr lang="en-US" altLang="zh-TW" sz="2000" dirty="0" err="1" smtClean="0">
                <a:latin typeface="Calibri" pitchFamily="34" charset="0"/>
                <a:sym typeface="Wingdings" pitchFamily="2" charset="2"/>
              </a:rPr>
              <a:t>xGauss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(100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μ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R), 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φ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’= 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φ</a:t>
            </a:r>
            <a:r>
              <a:rPr lang="en-US" altLang="zh-TW" sz="2000" dirty="0" err="1" smtClean="0">
                <a:latin typeface="Calibri" pitchFamily="34" charset="0"/>
                <a:sym typeface="Wingdings" pitchFamily="2" charset="2"/>
              </a:rPr>
              <a:t>xGauss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(100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μ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R) </a:t>
            </a:r>
          </a:p>
          <a:p>
            <a:pPr marL="280988" indent="-280988">
              <a:spcBef>
                <a:spcPts val="600"/>
              </a:spcBef>
              <a:buAutoNum type="arabicPeriod" startAt="2"/>
            </a:pPr>
            <a:r>
              <a:rPr lang="el-GR" sz="2000" b="1" dirty="0" smtClean="0">
                <a:latin typeface="Calibri" pitchFamily="34" charset="0"/>
                <a:cs typeface="Times New Roman" pitchFamily="18" charset="0"/>
              </a:rPr>
              <a:t>δ</a:t>
            </a:r>
            <a:r>
              <a:rPr lang="it-IT" sz="2000" b="1" dirty="0" smtClean="0">
                <a:latin typeface="Calibri" pitchFamily="34" charset="0"/>
                <a:cs typeface="Times New Roman" pitchFamily="18" charset="0"/>
              </a:rPr>
              <a:t>N/N  </a:t>
            </a:r>
            <a:r>
              <a:rPr lang="en-US" altLang="zh-TW" sz="2000" b="1" dirty="0" err="1" smtClean="0">
                <a:latin typeface="Calibri" pitchFamily="34" charset="0"/>
                <a:sym typeface="Wingdings" pitchFamily="2" charset="2"/>
              </a:rPr>
              <a:t>systematics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:   </a:t>
            </a:r>
          </a:p>
          <a:p>
            <a:pPr marL="280988" indent="-280988"/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	</a:t>
            </a:r>
            <a:r>
              <a:rPr lang="el-GR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δ</a:t>
            </a:r>
            <a:r>
              <a:rPr lang="it-IT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N = 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count event deviation due to M.S.</a:t>
            </a:r>
          </a:p>
          <a:p>
            <a:pPr marL="280988" indent="-280988"/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	M.S is Gaussian, Symmetric</a:t>
            </a:r>
          </a:p>
          <a:p>
            <a:pPr marL="280988" indent="-280988"/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	</a:t>
            </a:r>
            <a:r>
              <a:rPr lang="en-US" altLang="zh-TW" sz="2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at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l-GR" altLang="zh-TW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θ</a:t>
            </a:r>
            <a:r>
              <a:rPr lang="en-US" altLang="zh-TW" sz="2000" b="1" baseline="-250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min</a:t>
            </a:r>
            <a:r>
              <a:rPr lang="en-US" altLang="zh-TW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= 25 mRad</a:t>
            </a:r>
            <a:r>
              <a:rPr lang="it-IT" altLang="zh-TW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,  slope of Bbhabha </a:t>
            </a:r>
          </a:p>
          <a:p>
            <a:pPr marL="280988" indent="-280988"/>
            <a:r>
              <a:rPr lang="it-IT" altLang="zh-TW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it-IT" altLang="zh-TW" sz="20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in neiboring 100 </a:t>
            </a:r>
            <a:r>
              <a:rPr lang="el-GR" altLang="zh-TW" sz="2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μ</a:t>
            </a:r>
            <a:r>
              <a:rPr lang="en-US" altLang="zh-TW" sz="2000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Rad</a:t>
            </a:r>
            <a:r>
              <a:rPr lang="en-US" altLang="zh-TW" sz="2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bins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  </a:t>
            </a:r>
            <a:r>
              <a:rPr lang="en-US" altLang="zh-TW" sz="2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to 25mR  </a:t>
            </a:r>
          </a:p>
          <a:p>
            <a:pPr marL="280988" indent="-280988"/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l-GR" sz="24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δ</a:t>
            </a:r>
            <a:r>
              <a:rPr lang="it-IT" sz="24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N(@25mR)/N(25-80 mR)   &lt;10</a:t>
            </a:r>
            <a:r>
              <a:rPr lang="it-IT" sz="2400" b="1" i="1" baseline="300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-4</a:t>
            </a:r>
            <a:endParaRPr lang="en-US" altLang="zh-TW" sz="2000" b="1" i="1" baseline="30000" dirty="0" smtClean="0">
              <a:latin typeface="Calibri" pitchFamily="34" charset="0"/>
              <a:sym typeface="Wingdings" pitchFamily="2" charset="2"/>
            </a:endParaRPr>
          </a:p>
        </p:txBody>
      </p:sp>
      <p:grpSp>
        <p:nvGrpSpPr>
          <p:cNvPr id="4" name="群組 18"/>
          <p:cNvGrpSpPr/>
          <p:nvPr/>
        </p:nvGrpSpPr>
        <p:grpSpPr>
          <a:xfrm>
            <a:off x="539552" y="3645024"/>
            <a:ext cx="3520819" cy="3122861"/>
            <a:chOff x="-108520" y="3356992"/>
            <a:chExt cx="3520819" cy="312286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8520" y="3356992"/>
              <a:ext cx="3520819" cy="3122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矩形 12"/>
            <p:cNvSpPr/>
            <p:nvPr/>
          </p:nvSpPr>
          <p:spPr>
            <a:xfrm>
              <a:off x="1763688" y="4149080"/>
              <a:ext cx="1456745" cy="582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800" dirty="0" smtClean="0">
                  <a:solidFill>
                    <a:srgbClr val="00B050"/>
                  </a:solidFill>
                  <a:latin typeface="Calibri" pitchFamily="34" charset="0"/>
                  <a:sym typeface="Wingdings" pitchFamily="2" charset="2"/>
                </a:rPr>
                <a:t>select events </a:t>
              </a:r>
            </a:p>
            <a:p>
              <a:pPr>
                <a:lnSpc>
                  <a:spcPts val="1600"/>
                </a:lnSpc>
              </a:pPr>
              <a:r>
                <a:rPr lang="en-US" altLang="zh-TW" sz="1800" dirty="0" smtClean="0">
                  <a:solidFill>
                    <a:srgbClr val="00B050"/>
                  </a:solidFill>
                  <a:latin typeface="Calibri" pitchFamily="34" charset="0"/>
                  <a:sym typeface="Wingdings" pitchFamily="2" charset="2"/>
                </a:rPr>
                <a:t>on </a:t>
              </a:r>
              <a:r>
                <a:rPr lang="el-GR" altLang="zh-TW" sz="1800" dirty="0" smtClean="0">
                  <a:solidFill>
                    <a:srgbClr val="00B050"/>
                  </a:solidFill>
                  <a:latin typeface="Calibri" pitchFamily="34" charset="0"/>
                  <a:sym typeface="Wingdings" pitchFamily="2" charset="2"/>
                </a:rPr>
                <a:t>θ</a:t>
              </a:r>
              <a:r>
                <a:rPr lang="en-US" altLang="zh-TW" sz="1800" dirty="0" smtClean="0">
                  <a:solidFill>
                    <a:srgbClr val="00B050"/>
                  </a:solidFill>
                  <a:latin typeface="Calibri" pitchFamily="34" charset="0"/>
                  <a:sym typeface="Wingdings" pitchFamily="2" charset="2"/>
                </a:rPr>
                <a:t> dist.</a:t>
              </a:r>
              <a:endParaRPr lang="en-US" sz="1800" dirty="0">
                <a:solidFill>
                  <a:srgbClr val="00B050"/>
                </a:solidFill>
              </a:endParaRPr>
            </a:p>
          </p:txBody>
        </p:sp>
        <p:cxnSp>
          <p:nvCxnSpPr>
            <p:cNvPr id="15" name="直線單箭頭接點 14"/>
            <p:cNvCxnSpPr/>
            <p:nvPr/>
          </p:nvCxnSpPr>
          <p:spPr>
            <a:xfrm>
              <a:off x="1475656" y="4365104"/>
              <a:ext cx="0" cy="28803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1259632" y="4098558"/>
              <a:ext cx="5068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1600" dirty="0" smtClean="0">
                  <a:solidFill>
                    <a:srgbClr val="00B050"/>
                  </a:solidFill>
                  <a:latin typeface="Calibri" pitchFamily="34" charset="0"/>
                  <a:sym typeface="Wingdings" pitchFamily="2" charset="2"/>
                </a:rPr>
                <a:t>θ</a:t>
              </a:r>
              <a:r>
                <a:rPr lang="en-US" altLang="zh-TW" sz="1600" baseline="-25000" dirty="0" smtClean="0">
                  <a:solidFill>
                    <a:srgbClr val="00B050"/>
                  </a:solidFill>
                  <a:latin typeface="Calibri" pitchFamily="34" charset="0"/>
                  <a:sym typeface="Wingdings" pitchFamily="2" charset="2"/>
                </a:rPr>
                <a:t>min</a:t>
              </a:r>
              <a:endParaRPr lang="en-US" sz="1600" baseline="-25000" dirty="0"/>
            </a:p>
          </p:txBody>
        </p:sp>
      </p:grpSp>
      <p:sp>
        <p:nvSpPr>
          <p:cNvPr id="21" name="矩形 20"/>
          <p:cNvSpPr/>
          <p:nvPr/>
        </p:nvSpPr>
        <p:spPr>
          <a:xfrm>
            <a:off x="5148064" y="5949280"/>
            <a:ext cx="352839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latin typeface="Calibri" pitchFamily="34" charset="0"/>
              </a:rPr>
              <a:t>10</a:t>
            </a:r>
            <a:r>
              <a:rPr lang="en-US" altLang="zh-TW" sz="2000" b="1" baseline="30000" dirty="0" smtClean="0">
                <a:latin typeface="Calibri" pitchFamily="34" charset="0"/>
              </a:rPr>
              <a:t>-4  </a:t>
            </a:r>
            <a:r>
              <a:rPr lang="en-US" altLang="zh-TW" sz="2000" b="1" dirty="0" smtClean="0">
                <a:latin typeface="Calibri" pitchFamily="34" charset="0"/>
              </a:rPr>
              <a:t>is determined by survey of </a:t>
            </a:r>
          </a:p>
          <a:p>
            <a:r>
              <a:rPr lang="en-US" altLang="zh-TW" sz="2000" b="1" dirty="0" smtClean="0">
                <a:latin typeface="Calibri" pitchFamily="34" charset="0"/>
              </a:rPr>
              <a:t>the mean position  </a:t>
            </a:r>
            <a:endParaRPr lang="en-US" sz="2000" dirty="0">
              <a:latin typeface="Calibri" pitchFamily="34" charset="0"/>
            </a:endParaRPr>
          </a:p>
        </p:txBody>
      </p:sp>
      <p:cxnSp>
        <p:nvCxnSpPr>
          <p:cNvPr id="22" name="直線單箭頭接點 21"/>
          <p:cNvCxnSpPr/>
          <p:nvPr/>
        </p:nvCxnSpPr>
        <p:spPr>
          <a:xfrm>
            <a:off x="6037200" y="4149080"/>
            <a:ext cx="0" cy="1296144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286776" y="6477000"/>
            <a:ext cx="785786" cy="285728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9</a:t>
            </a:fld>
            <a:endParaRPr lang="en-US" altLang="zh-TW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11855</TotalTime>
  <Words>1036</Words>
  <Application>Microsoft Office PowerPoint</Application>
  <PresentationFormat>如螢幕大小 (4:3)</PresentationFormat>
  <Paragraphs>327</Paragraphs>
  <Slides>19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投影片 1</vt:lpstr>
      <vt:lpstr>投影片 2</vt:lpstr>
      <vt:lpstr>投影片 3</vt:lpstr>
      <vt:lpstr>投影片 4</vt:lpstr>
      <vt:lpstr>Bhabha luminosity precision </vt:lpstr>
      <vt:lpstr>BHLUMI + beam-crossing</vt:lpstr>
      <vt:lpstr>Tracking of IP position</vt:lpstr>
      <vt:lpstr>投影片 8</vt:lpstr>
      <vt:lpstr>10-4 systematics, multiple scattering</vt:lpstr>
      <vt:lpstr>投影片 10</vt:lpstr>
      <vt:lpstr>LumiCal summary</vt:lpstr>
      <vt:lpstr>two-photon physics at e+e- collider</vt:lpstr>
      <vt:lpstr>two-photon γγ → ℓ+ℓ−</vt:lpstr>
      <vt:lpstr>two-photon Resonances</vt:lpstr>
      <vt:lpstr>γγ Charm resonances ηc, χc2</vt:lpstr>
      <vt:lpstr>photon structure, single-tag</vt:lpstr>
      <vt:lpstr>γγ open-Charm D*±</vt:lpstr>
      <vt:lpstr>γγ open-beauty production   </vt:lpstr>
      <vt:lpstr>Summary on two-photon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suen</dc:creator>
  <cp:lastModifiedBy>suen</cp:lastModifiedBy>
  <cp:revision>778</cp:revision>
  <dcterms:created xsi:type="dcterms:W3CDTF">2019-09-05T02:05:12Z</dcterms:created>
  <dcterms:modified xsi:type="dcterms:W3CDTF">2023-08-18T02:57:15Z</dcterms:modified>
</cp:coreProperties>
</file>