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5" r:id="rId5"/>
    <p:sldId id="273" r:id="rId6"/>
    <p:sldId id="269" r:id="rId7"/>
    <p:sldId id="261" r:id="rId8"/>
    <p:sldId id="264" r:id="rId9"/>
    <p:sldId id="262" r:id="rId10"/>
    <p:sldId id="259" r:id="rId11"/>
    <p:sldId id="263" r:id="rId12"/>
    <p:sldId id="270" r:id="rId13"/>
    <p:sldId id="257" r:id="rId14"/>
    <p:sldId id="258" r:id="rId15"/>
    <p:sldId id="276" r:id="rId16"/>
    <p:sldId id="260" r:id="rId17"/>
    <p:sldId id="266" r:id="rId18"/>
    <p:sldId id="272" r:id="rId19"/>
    <p:sldId id="281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1" autoAdjust="0"/>
  </p:normalViewPr>
  <p:slideViewPr>
    <p:cSldViewPr snapToGrid="0">
      <p:cViewPr varScale="1">
        <p:scale>
          <a:sx n="122" d="100"/>
          <a:sy n="122" d="100"/>
        </p:scale>
        <p:origin x="4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2C0F-5880-414D-B251-1747BF3CBD5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9BAA-4318-496A-A260-F2AB773D1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ZDD</a:t>
            </a:r>
            <a:r>
              <a:rPr lang="zh-CN" altLang="en-US" dirty="0"/>
              <a:t>包含两部分，在</a:t>
            </a:r>
            <a:r>
              <a:rPr lang="en-US" altLang="zh-CN" dirty="0" err="1"/>
              <a:t>Besiii</a:t>
            </a:r>
            <a:r>
              <a:rPr lang="zh-CN" altLang="en-US" dirty="0"/>
              <a:t>的前后方向各一个，设计用于探测强子末态过程的初态辐射光子，所以其接收范围为</a:t>
            </a:r>
            <a:r>
              <a:rPr lang="en-US" altLang="zh-CN" dirty="0"/>
              <a:t>theta0</a:t>
            </a:r>
            <a:r>
              <a:rPr lang="zh-CN" altLang="en-US" dirty="0"/>
              <a:t>度和</a:t>
            </a:r>
            <a:r>
              <a:rPr lang="en-US" altLang="zh-CN" dirty="0"/>
              <a:t>180</a:t>
            </a:r>
            <a:r>
              <a:rPr lang="zh-CN" altLang="en-US" dirty="0"/>
              <a:t>度附近的几毫弧度范围。同时，其也能探测到辐射</a:t>
            </a:r>
            <a:r>
              <a:rPr lang="en-US" altLang="zh-CN" dirty="0" err="1"/>
              <a:t>bhabha</a:t>
            </a:r>
            <a:r>
              <a:rPr lang="zh-CN" altLang="en-US" dirty="0"/>
              <a:t>事例的光子，也就是韧致辐射光子，来测量束团的对撞亮度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79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同样绘制光子的击中分布，接收到光子的事例为</a:t>
            </a:r>
            <a:r>
              <a:rPr lang="en-US" altLang="zh-CN" dirty="0"/>
              <a:t>14 448</a:t>
            </a:r>
            <a:r>
              <a:rPr lang="zh-CN" altLang="en-US" dirty="0"/>
              <a:t>，占比</a:t>
            </a:r>
            <a:r>
              <a:rPr lang="en-US" altLang="zh-CN" dirty="0"/>
              <a:t>%1.445</a:t>
            </a:r>
            <a:r>
              <a:rPr lang="zh-CN" altLang="en-US" dirty="0"/>
              <a:t>，换算成截面为</a:t>
            </a:r>
            <a:r>
              <a:rPr lang="en-US" altLang="zh-CN" dirty="0"/>
              <a:t>5.629 mb</a:t>
            </a:r>
            <a:r>
              <a:rPr lang="zh-CN" altLang="en-US"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27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B7895-028C-A82C-5F2D-6FA20D25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3FD8F-DE83-6C7F-0ACA-63CDB2B92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1D17E-C7F1-8608-C275-E49FA7431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同样绘制光子的击中分布，接收到光子的事例为</a:t>
            </a:r>
            <a:r>
              <a:rPr lang="en-US" altLang="zh-CN" dirty="0"/>
              <a:t>14 448</a:t>
            </a:r>
            <a:r>
              <a:rPr lang="zh-CN" altLang="en-US" dirty="0"/>
              <a:t>，占比</a:t>
            </a:r>
            <a:r>
              <a:rPr lang="en-US" altLang="zh-CN" dirty="0"/>
              <a:t>%1.445</a:t>
            </a:r>
            <a:r>
              <a:rPr lang="zh-CN" altLang="en-US" dirty="0"/>
              <a:t>，换算成截面为</a:t>
            </a:r>
            <a:r>
              <a:rPr lang="en-US" altLang="zh-CN" dirty="0"/>
              <a:t>5.629 mb</a:t>
            </a:r>
            <a:r>
              <a:rPr lang="zh-CN" altLang="en-US" dirty="0"/>
              <a:t>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ADCFD-B09F-562E-E6B0-78CB6F41B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74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如果只看光子，则在亮度为</a:t>
            </a:r>
            <a:r>
              <a:rPr lang="en-US" altLang="zh-CN" dirty="0"/>
              <a:t>1.5*10^33 </a:t>
            </a:r>
            <a:r>
              <a:rPr lang="zh-CN" altLang="en-US" dirty="0"/>
              <a:t>每平方厘米每秒时，其总事例率为</a:t>
            </a:r>
            <a:r>
              <a:rPr lang="en-US" altLang="zh-CN" dirty="0"/>
              <a:t>8.44MHz</a:t>
            </a:r>
            <a:r>
              <a:rPr lang="zh-CN" altLang="en-US" dirty="0"/>
              <a:t>，由于探测器分为前后两侧，每侧上下两部分，所以每部分的事例率为</a:t>
            </a:r>
            <a:r>
              <a:rPr lang="en-US" altLang="zh-CN" dirty="0"/>
              <a:t>2.11 MHz</a:t>
            </a:r>
            <a:r>
              <a:rPr lang="zh-CN" altLang="en-US" dirty="0"/>
              <a:t>，根据对撞间隔为</a:t>
            </a:r>
            <a:r>
              <a:rPr lang="en-US" altLang="zh-CN" dirty="0"/>
              <a:t>6ns</a:t>
            </a:r>
            <a:r>
              <a:rPr lang="zh-CN" altLang="en-US" dirty="0"/>
              <a:t>，即为</a:t>
            </a:r>
            <a:r>
              <a:rPr lang="en-US" altLang="zh-CN" dirty="0"/>
              <a:t>0.0127</a:t>
            </a:r>
            <a:r>
              <a:rPr lang="zh-CN" altLang="en-US" dirty="0"/>
              <a:t>每</a:t>
            </a:r>
            <a:r>
              <a:rPr lang="en-US" altLang="zh-CN" dirty="0"/>
              <a:t>bunch</a:t>
            </a:r>
            <a:r>
              <a:rPr lang="zh-CN" altLang="en-US"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9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只考虑光子，绘制每部分探测器探测到一次事例后没有粒子击中的概率的结果，例如，约</a:t>
            </a:r>
            <a:r>
              <a:rPr lang="en-US" altLang="zh-CN" dirty="0"/>
              <a:t>8</a:t>
            </a:r>
            <a:r>
              <a:rPr lang="zh-CN" altLang="en-US" dirty="0"/>
              <a:t>个束团的时间间隔，也就是</a:t>
            </a:r>
            <a:r>
              <a:rPr lang="en-US" altLang="zh-CN" dirty="0"/>
              <a:t>48ns</a:t>
            </a:r>
            <a:r>
              <a:rPr lang="zh-CN" altLang="en-US" dirty="0"/>
              <a:t>时间内，这部分探测器有</a:t>
            </a:r>
            <a:r>
              <a:rPr lang="en-US" altLang="zh-CN" dirty="0"/>
              <a:t>90%</a:t>
            </a:r>
            <a:r>
              <a:rPr lang="zh-CN" altLang="en-US" dirty="0"/>
              <a:t>的概率不被再次击中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28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BEB9-09E0-3C34-E259-FF7C219AF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9B889-EBB4-C4A5-CAF2-F1C959906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A8902-E295-06B7-BB1E-7DD63DA87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总结，重现了</a:t>
            </a:r>
            <a:r>
              <a:rPr lang="en-US" altLang="zh-CN" dirty="0"/>
              <a:t>proposal</a:t>
            </a:r>
            <a:r>
              <a:rPr lang="zh-CN" altLang="en-US" dirty="0"/>
              <a:t>里的韧致辐射总截面和</a:t>
            </a:r>
            <a:r>
              <a:rPr lang="en-US" altLang="zh-CN" dirty="0"/>
              <a:t>ISR</a:t>
            </a:r>
            <a:r>
              <a:rPr lang="zh-CN" altLang="en-US" dirty="0"/>
              <a:t>光子分布，但是</a:t>
            </a:r>
            <a:r>
              <a:rPr lang="en-US" altLang="zh-CN" dirty="0"/>
              <a:t>ZDD</a:t>
            </a:r>
            <a:r>
              <a:rPr lang="zh-CN" altLang="en-US" dirty="0"/>
              <a:t>接收到韧致辐射光子的截面并不一致。使用了</a:t>
            </a:r>
            <a:r>
              <a:rPr lang="en-US" altLang="zh-CN" dirty="0" err="1"/>
              <a:t>BBBrem</a:t>
            </a:r>
            <a:r>
              <a:rPr lang="zh-CN" altLang="en-US" dirty="0"/>
              <a:t>计算韧致辐射截面，在质心能量为</a:t>
            </a:r>
            <a:r>
              <a:rPr lang="en-US" altLang="zh-CN" dirty="0"/>
              <a:t>4.68GeV, </a:t>
            </a:r>
            <a:r>
              <a:rPr lang="zh-CN" altLang="en-US" dirty="0"/>
              <a:t>光子能量大于</a:t>
            </a:r>
            <a:r>
              <a:rPr lang="en-US" altLang="zh-CN" dirty="0"/>
              <a:t>50MeV</a:t>
            </a:r>
            <a:r>
              <a:rPr lang="zh-CN" altLang="en-US" dirty="0"/>
              <a:t>的情况下，总截面为</a:t>
            </a:r>
            <a:r>
              <a:rPr lang="en-US" altLang="zh-CN" dirty="0"/>
              <a:t>389.598 mb</a:t>
            </a:r>
            <a:r>
              <a:rPr lang="zh-CN" altLang="en-US" dirty="0"/>
              <a:t>。绘制了韧致辐射光子在</a:t>
            </a:r>
            <a:r>
              <a:rPr lang="en-US" altLang="zh-CN" dirty="0"/>
              <a:t>ZDD</a:t>
            </a:r>
            <a:r>
              <a:rPr lang="zh-CN" altLang="en-US" dirty="0"/>
              <a:t>位置处的分布，光子能打到</a:t>
            </a:r>
            <a:r>
              <a:rPr lang="en-US" altLang="zh-CN" dirty="0"/>
              <a:t>ZDD</a:t>
            </a:r>
            <a:r>
              <a:rPr lang="zh-CN" altLang="en-US" dirty="0"/>
              <a:t>上的截面为</a:t>
            </a:r>
            <a:r>
              <a:rPr lang="en-US" altLang="zh-CN" dirty="0"/>
              <a:t>5.629 mb</a:t>
            </a:r>
            <a:r>
              <a:rPr lang="zh-CN" altLang="en-US" dirty="0"/>
              <a:t>。最后，根据亮度和束团间隔，光子事例率为</a:t>
            </a:r>
            <a:r>
              <a:rPr lang="en-US" altLang="zh-CN" dirty="0"/>
              <a:t>2.11MHz</a:t>
            </a:r>
            <a:r>
              <a:rPr lang="zh-CN" altLang="en-US" dirty="0"/>
              <a:t>每部分探测器，也就是平均每次束团对撞</a:t>
            </a:r>
            <a:r>
              <a:rPr lang="en-US" altLang="zh-CN" dirty="0"/>
              <a:t>0.0127</a:t>
            </a:r>
            <a:r>
              <a:rPr lang="zh-CN" altLang="en-US" dirty="0"/>
              <a:t>个事例。如果需要</a:t>
            </a:r>
            <a:r>
              <a:rPr lang="en-US" altLang="zh-CN" dirty="0"/>
              <a:t>90%</a:t>
            </a:r>
            <a:r>
              <a:rPr lang="zh-CN" altLang="en-US" dirty="0"/>
              <a:t>的情况下这部分探测器都不接收到光子，则时间为大约</a:t>
            </a:r>
            <a:r>
              <a:rPr lang="en-US" altLang="zh-CN" dirty="0"/>
              <a:t>8</a:t>
            </a:r>
            <a:r>
              <a:rPr lang="zh-CN" altLang="en-US" dirty="0"/>
              <a:t>个束团间隔， 也就是约</a:t>
            </a:r>
            <a:r>
              <a:rPr lang="en-US" altLang="zh-CN" dirty="0"/>
              <a:t>48ns</a:t>
            </a:r>
            <a:r>
              <a:rPr lang="zh-CN" altLang="en-US" dirty="0"/>
              <a:t>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9F4C-7BB7-55D3-CFBB-AE14F3726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6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光子束流中心位于探测器中心偏左</a:t>
            </a:r>
            <a:r>
              <a:rPr lang="en-US" altLang="zh-CN" dirty="0"/>
              <a:t>12.5mm</a:t>
            </a:r>
            <a:r>
              <a:rPr lang="zh-CN" altLang="en-US" dirty="0"/>
              <a:t>的位置，因此将质心系下的辐射光子进行洛伦兹变换到此位置。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01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接着介绍使用的产生子</a:t>
            </a:r>
            <a:r>
              <a:rPr lang="en-US" altLang="zh-CN" dirty="0" err="1"/>
              <a:t>BBBrem</a:t>
            </a:r>
            <a:r>
              <a:rPr lang="zh-CN" altLang="en-US" dirty="0"/>
              <a:t>，其有</a:t>
            </a:r>
            <a:r>
              <a:rPr lang="en-US" altLang="zh-CN" dirty="0" err="1"/>
              <a:t>fortran</a:t>
            </a:r>
            <a:r>
              <a:rPr lang="zh-CN" altLang="en-US" dirty="0"/>
              <a:t>和</a:t>
            </a:r>
            <a:r>
              <a:rPr lang="en-US" altLang="zh-CN" dirty="0"/>
              <a:t>C++</a:t>
            </a:r>
            <a:r>
              <a:rPr lang="zh-CN" altLang="en-US" dirty="0"/>
              <a:t>两个版本，我们使用的是</a:t>
            </a:r>
            <a:r>
              <a:rPr lang="en-US" altLang="zh-CN" dirty="0"/>
              <a:t>C++</a:t>
            </a:r>
            <a:r>
              <a:rPr lang="zh-CN" altLang="en-US" dirty="0"/>
              <a:t>版本。其为模拟超前区辐射</a:t>
            </a:r>
            <a:r>
              <a:rPr lang="en-US" altLang="zh-CN" dirty="0"/>
              <a:t>Bhabha</a:t>
            </a:r>
            <a:r>
              <a:rPr lang="zh-CN" altLang="en-US" dirty="0"/>
              <a:t>过程的产生子。</a:t>
            </a:r>
            <a:r>
              <a:rPr lang="en-US" altLang="zh-CN" dirty="0" err="1"/>
              <a:t>BBBrem</a:t>
            </a:r>
            <a:r>
              <a:rPr lang="zh-CN" altLang="en-US" dirty="0"/>
              <a:t>产生的事例仅电子发射光子，参数设置有质心能量，相对光子能量截断，事例数，随机数种子和 </a:t>
            </a:r>
            <a:r>
              <a:rPr lang="en-US" altLang="zh-CN" dirty="0"/>
              <a:t>t</a:t>
            </a:r>
            <a:r>
              <a:rPr lang="zh-CN" altLang="en-US" dirty="0"/>
              <a:t>截断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1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首先是重现</a:t>
            </a:r>
            <a:r>
              <a:rPr lang="en-US" altLang="zh-CN" dirty="0"/>
              <a:t>proposal</a:t>
            </a:r>
            <a:r>
              <a:rPr lang="zh-CN" altLang="en-US" dirty="0"/>
              <a:t>里</a:t>
            </a:r>
            <a:r>
              <a:rPr lang="en-US" altLang="zh-CN" dirty="0"/>
              <a:t>ISR</a:t>
            </a:r>
            <a:r>
              <a:rPr lang="zh-CN" altLang="en-US" dirty="0"/>
              <a:t>光子的分布，在 </a:t>
            </a:r>
            <a:r>
              <a:rPr lang="en-US" altLang="zh-CN" dirty="0"/>
              <a:t>BOSS7.1.2 </a:t>
            </a:r>
            <a:r>
              <a:rPr lang="zh-CN" altLang="en-US" dirty="0"/>
              <a:t>环境下使用 </a:t>
            </a:r>
            <a:r>
              <a:rPr lang="en-US" altLang="zh-CN" dirty="0"/>
              <a:t>Phokhara9.1 </a:t>
            </a:r>
            <a:r>
              <a:rPr lang="zh-CN" altLang="en-US" dirty="0"/>
              <a:t>版本，分别绘制了</a:t>
            </a:r>
            <a:r>
              <a:rPr lang="en-US" altLang="zh-CN" dirty="0"/>
              <a:t>ee</a:t>
            </a:r>
            <a:r>
              <a:rPr lang="zh-CN" altLang="en-US" dirty="0"/>
              <a:t>到</a:t>
            </a:r>
            <a:r>
              <a:rPr lang="en-US" altLang="zh-CN" dirty="0"/>
              <a:t>pipi</a:t>
            </a:r>
            <a:r>
              <a:rPr lang="zh-CN" altLang="en-US" dirty="0"/>
              <a:t>和</a:t>
            </a:r>
            <a:r>
              <a:rPr lang="en-US" altLang="zh-CN" dirty="0"/>
              <a:t>ee</a:t>
            </a:r>
            <a:r>
              <a:rPr lang="zh-CN" altLang="en-US" dirty="0"/>
              <a:t>到</a:t>
            </a:r>
            <a:r>
              <a:rPr lang="en-US" altLang="zh-CN" dirty="0" err="1"/>
              <a:t>mumu</a:t>
            </a:r>
            <a:r>
              <a:rPr lang="zh-CN" altLang="en-US" dirty="0"/>
              <a:t>两个过程的</a:t>
            </a:r>
            <a:r>
              <a:rPr lang="en-US" altLang="zh-CN" dirty="0"/>
              <a:t>ISR</a:t>
            </a:r>
            <a:r>
              <a:rPr lang="zh-CN" altLang="en-US" dirty="0"/>
              <a:t>光子分布，接近</a:t>
            </a:r>
            <a:r>
              <a:rPr lang="en-US" altLang="zh-CN" dirty="0"/>
              <a:t>proposal</a:t>
            </a:r>
            <a:r>
              <a:rPr lang="zh-CN" altLang="en-US" dirty="0"/>
              <a:t>里的结果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60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接着是对韧致辐射，使用</a:t>
            </a:r>
            <a:r>
              <a:rPr lang="en-US" altLang="zh-CN" dirty="0" err="1"/>
              <a:t>BBBrem</a:t>
            </a:r>
            <a:r>
              <a:rPr lang="zh-CN" altLang="en-US" dirty="0"/>
              <a:t>产生子，在</a:t>
            </a:r>
            <a:r>
              <a:rPr lang="en-US" altLang="zh-CN" dirty="0"/>
              <a:t>3.78GeV</a:t>
            </a:r>
            <a:r>
              <a:rPr lang="zh-CN" altLang="en-US" dirty="0"/>
              <a:t>质心能量下产生了</a:t>
            </a:r>
            <a:r>
              <a:rPr lang="en-US" altLang="zh-CN" dirty="0"/>
              <a:t>40</a:t>
            </a:r>
            <a:r>
              <a:rPr lang="zh-CN" altLang="en-US" dirty="0"/>
              <a:t>万个事例，光子能量截断设置为和</a:t>
            </a:r>
            <a:r>
              <a:rPr lang="en-US" altLang="zh-CN" dirty="0"/>
              <a:t>proposal</a:t>
            </a:r>
            <a:r>
              <a:rPr lang="zh-CN" altLang="en-US" dirty="0"/>
              <a:t>相同的</a:t>
            </a:r>
            <a:r>
              <a:rPr lang="en-US" altLang="zh-CN" dirty="0"/>
              <a:t>50MeV</a:t>
            </a:r>
            <a:r>
              <a:rPr lang="zh-CN" altLang="en-US" dirty="0"/>
              <a:t>，截面为</a:t>
            </a:r>
            <a:r>
              <a:rPr lang="en-US" altLang="zh-CN" dirty="0"/>
              <a:t>176.995 mb</a:t>
            </a:r>
            <a:r>
              <a:rPr lang="zh-CN" altLang="en-US" dirty="0"/>
              <a:t>，两侧即为 </a:t>
            </a:r>
            <a:r>
              <a:rPr lang="en-US" altLang="zh-CN" dirty="0"/>
              <a:t>353.990 mb</a:t>
            </a:r>
            <a:r>
              <a:rPr lang="zh-CN" altLang="en-US" dirty="0"/>
              <a:t>，接近</a:t>
            </a:r>
            <a:r>
              <a:rPr lang="en-US" altLang="zh-CN" dirty="0"/>
              <a:t>proposal</a:t>
            </a:r>
            <a:r>
              <a:rPr lang="zh-CN" altLang="en-US" dirty="0"/>
              <a:t>中的结果，产生子在某些随机数下会给出</a:t>
            </a:r>
            <a:r>
              <a:rPr lang="en-US" altLang="zh-CN" dirty="0"/>
              <a:t>nan</a:t>
            </a:r>
            <a:r>
              <a:rPr lang="zh-CN" altLang="en-US" dirty="0"/>
              <a:t>结果，不知道会不会有所影响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0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这里是光子在</a:t>
            </a:r>
            <a:r>
              <a:rPr lang="en-US" altLang="zh-CN" dirty="0"/>
              <a:t>ZDD</a:t>
            </a:r>
            <a:r>
              <a:rPr lang="zh-CN" altLang="en-US" dirty="0"/>
              <a:t>上的分布，左图中的框为</a:t>
            </a:r>
            <a:r>
              <a:rPr lang="en-US" altLang="zh-CN" dirty="0"/>
              <a:t>ZDD</a:t>
            </a:r>
            <a:r>
              <a:rPr lang="zh-CN" altLang="en-US" dirty="0"/>
              <a:t>范围，在</a:t>
            </a:r>
            <a:r>
              <a:rPr lang="en-US" altLang="zh-CN" dirty="0"/>
              <a:t>40</a:t>
            </a:r>
            <a:r>
              <a:rPr lang="zh-CN" altLang="en-US" dirty="0"/>
              <a:t>万个事例中，接收到</a:t>
            </a:r>
            <a:r>
              <a:rPr lang="en-US" altLang="zh-CN" dirty="0"/>
              <a:t>1</a:t>
            </a:r>
            <a:r>
              <a:rPr lang="zh-CN" altLang="en-US" dirty="0"/>
              <a:t>个电子的事例为</a:t>
            </a:r>
            <a:r>
              <a:rPr lang="en-US" altLang="zh-CN" dirty="0"/>
              <a:t>7750</a:t>
            </a:r>
            <a:r>
              <a:rPr lang="zh-CN" altLang="en-US" dirty="0"/>
              <a:t>，占比</a:t>
            </a:r>
            <a:r>
              <a:rPr lang="en-US" altLang="zh-CN" dirty="0"/>
              <a:t>%1.938</a:t>
            </a:r>
            <a:r>
              <a:rPr lang="zh-CN" altLang="en-US" dirty="0"/>
              <a:t>。其他同理，接收到光子的事例为</a:t>
            </a:r>
            <a:r>
              <a:rPr lang="en-US" altLang="zh-CN" dirty="0"/>
              <a:t>8691</a:t>
            </a:r>
            <a:r>
              <a:rPr lang="zh-CN" altLang="en-US" dirty="0"/>
              <a:t>，占比</a:t>
            </a:r>
            <a:r>
              <a:rPr lang="en-US" altLang="zh-CN" dirty="0"/>
              <a:t>%2.173</a:t>
            </a:r>
            <a:r>
              <a:rPr lang="zh-CN" altLang="en-US" dirty="0"/>
              <a:t>，换算成截面为</a:t>
            </a:r>
            <a:r>
              <a:rPr lang="en-US" altLang="zh-CN" dirty="0"/>
              <a:t>7.692 mb</a:t>
            </a:r>
            <a:r>
              <a:rPr lang="zh-CN" altLang="en-US" dirty="0"/>
              <a:t>。接收到光子或电子的事例为</a:t>
            </a:r>
            <a:r>
              <a:rPr lang="en-US" altLang="zh-CN" dirty="0"/>
              <a:t>17319</a:t>
            </a:r>
            <a:r>
              <a:rPr lang="zh-CN" altLang="en-US" dirty="0"/>
              <a:t>，占比</a:t>
            </a:r>
            <a:r>
              <a:rPr lang="en-US" altLang="zh-CN" dirty="0"/>
              <a:t>%4.330</a:t>
            </a:r>
            <a:r>
              <a:rPr lang="zh-CN" altLang="en-US" dirty="0"/>
              <a:t>，换算成截面为</a:t>
            </a:r>
            <a:r>
              <a:rPr lang="en-US" altLang="zh-CN" dirty="0"/>
              <a:t>15.328 mb</a:t>
            </a:r>
            <a:r>
              <a:rPr lang="zh-CN" altLang="en-US" dirty="0"/>
              <a:t>，但是这是不考虑磁场的情况，实际情况下电子的事例很可能少很多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7B3D-5823-4ADA-A341-31F4F62C14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2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如果考虑粒子从底面击中，则近似等效将探测器放置在</a:t>
            </a:r>
            <a:r>
              <a:rPr lang="en-US" altLang="zh-CN" dirty="0"/>
              <a:t>z=3650 mm</a:t>
            </a:r>
            <a:r>
              <a:rPr lang="zh-CN" altLang="en-US" dirty="0"/>
              <a:t>处，探测到的事例有所增加，但增加并不多。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5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如果要达到</a:t>
            </a:r>
            <a:r>
              <a:rPr lang="en-US" altLang="zh-CN" dirty="0"/>
              <a:t>proposal</a:t>
            </a:r>
            <a:r>
              <a:rPr lang="zh-CN" altLang="en-US" dirty="0"/>
              <a:t>上的截面，则探测器需要放置在</a:t>
            </a:r>
            <a:r>
              <a:rPr lang="en-US" altLang="zh-CN" dirty="0"/>
              <a:t>z=4000mm</a:t>
            </a:r>
            <a:r>
              <a:rPr lang="zh-CN" altLang="en-US" dirty="0"/>
              <a:t>以上，在</a:t>
            </a:r>
            <a:r>
              <a:rPr lang="en-US" altLang="zh-CN" dirty="0"/>
              <a:t>z=4000mm</a:t>
            </a:r>
            <a:r>
              <a:rPr lang="zh-CN" altLang="en-US" dirty="0"/>
              <a:t>处探测到光子的截面为</a:t>
            </a:r>
            <a:r>
              <a:rPr lang="en-US" altLang="zh-CN" dirty="0"/>
              <a:t>9.646 mb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5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计算质心能量</a:t>
            </a:r>
            <a:r>
              <a:rPr lang="en-US" altLang="zh-CN" dirty="0"/>
              <a:t>4.68GeV</a:t>
            </a:r>
            <a:r>
              <a:rPr lang="zh-CN" altLang="en-US" dirty="0"/>
              <a:t>下的事例率，同样使用</a:t>
            </a:r>
            <a:r>
              <a:rPr lang="en-US" altLang="zh-CN" dirty="0" err="1"/>
              <a:t>BBBrem</a:t>
            </a:r>
            <a:r>
              <a:rPr lang="zh-CN" altLang="en-US" dirty="0"/>
              <a:t>产生子，光子能量截断为</a:t>
            </a:r>
            <a:r>
              <a:rPr lang="en-US" altLang="zh-CN" dirty="0"/>
              <a:t>50MeV</a:t>
            </a:r>
            <a:r>
              <a:rPr lang="zh-CN" altLang="en-US" dirty="0"/>
              <a:t>，产生</a:t>
            </a:r>
            <a:r>
              <a:rPr lang="en-US" altLang="zh-CN" dirty="0"/>
              <a:t>10^6</a:t>
            </a:r>
            <a:r>
              <a:rPr lang="zh-CN" altLang="en-US" dirty="0"/>
              <a:t>个事例，双侧截面为</a:t>
            </a:r>
            <a:r>
              <a:rPr lang="en-US" altLang="zh-CN" dirty="0"/>
              <a:t>389.598 mb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29BAA-4318-496A-A260-F2AB773D18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73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6358-E841-62E0-F143-A99F046F1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C1F3C-06A1-05C4-53B1-CF4B3DAF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C4184-E804-1C10-5381-0B406ED1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D570-DCC3-8CDB-4C26-7D34A141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EB8D-3EBB-762D-FEDA-5950C09D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6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F76B-ACC7-88E8-D04E-3F0C7D57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FE3B-7E4A-4683-329D-A43CCDD57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C91C-07A6-D38A-1E73-E2529ED8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2D83E-8319-5910-A029-B15DE23E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D72A9-B21B-4611-D0B2-F7F09360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5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4CF20-4442-AE6B-EDC0-C67B367D3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B4F5-37D5-2DD3-049F-3A61410F0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C370-7527-C208-48D5-E44E97F8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8E2E4-641C-E2F1-6BB8-B14C5EE9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A930-E5B0-FBC9-99DB-8372D814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6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9B8C-0EC5-B86A-AB8F-39128A24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7EB4D-A127-A182-5EB1-ACC9C9C8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37253-EC5F-7FE9-CBF7-418B3AE0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8FD77-B66E-8EB6-0258-928EBA68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2FBD-2720-938D-016F-F846A2A3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0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F7ED-ADED-A94D-F005-0460F21C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CFFF-906D-5CBF-A2AB-EFFCFC33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B0EF-6321-97CC-D3DD-9AABAED0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46B8-3E47-2B33-1F88-227544E5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93DAB-E43E-6D9D-D128-E6CDA0B0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2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AAD0-AC9D-0F31-E1FA-F46B0EB4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57A8-A906-6B87-4A98-59103B90F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BC31C-7EE3-E5C5-D557-C3C36FC93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4BA-4865-A78D-FA19-E7121B03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9FA00-23B3-0D40-BA94-6D16CB7D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B09BB-DA5E-DC51-C18C-65D76EB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1E40-D2B9-3478-5FC8-8F23A02A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588DF-60B2-5336-5753-30EE16B4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66516-C36A-3AD8-9B53-3108D5D7D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D9CA9-551B-8A31-648B-4EE2BAC47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AAC6F-A3AE-767A-1662-C52A596BB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A68FE-660D-FC6E-88B4-7A6D0FD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93E00-0F27-9939-1629-EC295A59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4583E-F0D1-B028-1D84-7163836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0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FB6A-BAAB-8D15-4183-9A4F6452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09FFE-0AFC-9F35-3F51-E8EEBA88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29DD5-199F-7E56-49F5-381B8F3C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E8A15-8902-97A4-62E8-B1382446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3194F-0393-FFDF-3E74-E87D76B3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A422F-85C2-7E34-CF96-544356CE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4A916-98FC-8CC4-1345-B979C600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2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9255-E305-0B61-3A7D-1FF09119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4ABE-9848-CA40-A6D9-8BF9BBED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0FFAA-40F0-7F9D-8D1D-70C62F0BF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E6DA-F067-59C3-0E25-299BC0B3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F26A6-71A0-6D18-784D-61EEC716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12CD7-95F1-6F32-6DB9-E1A9B36E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8204-B8FF-D1C9-1AC1-04507A8C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AE920-E961-29F8-7106-B5EE9AC3E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62AE1-FE5A-19D7-8B6A-E7015D23A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018D9-C0E8-A3DB-E322-878C53C5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18B8E-D590-480F-1FAD-3C7E6587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B5DB-81B3-A44F-0323-8D0E2205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C7F4C-8016-6968-B063-94BFDDFC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8C85-CD22-DD4D-9D90-2D13DDF06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C001-9AA3-CA77-9FC1-032170227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699DE-E63C-4327-9852-A9BD69ADD84B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1587-F0F8-DE9B-93BF-B699FBB0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7902F-9436-A7B6-2CD7-FCDCE7B1B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A19ABD-BF77-48F0-BA5A-2647226D8A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64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chinese characters on a black background&#10;&#10;Description automatically generated">
            <a:extLst>
              <a:ext uri="{FF2B5EF4-FFF2-40B4-BE49-F238E27FC236}">
                <a16:creationId xmlns:a16="http://schemas.microsoft.com/office/drawing/2014/main" id="{037D3C51-6FD2-2E4E-08C9-041D71A2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1" b="16336"/>
          <a:stretch/>
        </p:blipFill>
        <p:spPr>
          <a:xfrm>
            <a:off x="186812" y="0"/>
            <a:ext cx="1215667" cy="1669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D2E28-9EE1-C933-C6C8-4C63B5A2F4F5}"/>
              </a:ext>
            </a:extLst>
          </p:cNvPr>
          <p:cNvSpPr txBox="1"/>
          <p:nvPr/>
        </p:nvSpPr>
        <p:spPr>
          <a:xfrm>
            <a:off x="1941559" y="1666934"/>
            <a:ext cx="8308875" cy="83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/>
              <a:t>ZDD Event 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95086-2A80-67F5-5EA1-A932F06F7829}"/>
              </a:ext>
            </a:extLst>
          </p:cNvPr>
          <p:cNvSpPr txBox="1"/>
          <p:nvPr/>
        </p:nvSpPr>
        <p:spPr>
          <a:xfrm>
            <a:off x="2378174" y="5754512"/>
            <a:ext cx="7435647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Wang Yilun (Nanjing University)	Ma </a:t>
            </a:r>
            <a:r>
              <a:rPr lang="en-US" altLang="zh-CN" dirty="0" err="1"/>
              <a:t>Renjie</a:t>
            </a:r>
            <a:r>
              <a:rPr lang="en-US" altLang="zh-CN" dirty="0"/>
              <a:t> (Nanjing University)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Zhang Lei (Nanjing University)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B9C7B-6091-459D-6815-A6318D54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744"/>
          <a:stretch/>
        </p:blipFill>
        <p:spPr>
          <a:xfrm>
            <a:off x="3435647" y="3218657"/>
            <a:ext cx="5101879" cy="19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EA2D33-F57A-5522-2E54-B205E9E5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759"/>
            <a:ext cx="5666104" cy="2696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8A4AC-7E65-7A11-F76F-15377C05981C}"/>
              </a:ext>
            </a:extLst>
          </p:cNvPr>
          <p:cNvSpPr txBox="1"/>
          <p:nvPr/>
        </p:nvSpPr>
        <p:spPr>
          <a:xfrm>
            <a:off x="6629911" y="951221"/>
            <a:ext cx="540662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58CDCE-47F3-CD44-7089-6C81A9A12DFF}"/>
              </a:ext>
            </a:extLst>
          </p:cNvPr>
          <p:cNvCxnSpPr>
            <a:cxnSpLocks/>
          </p:cNvCxnSpPr>
          <p:nvPr/>
        </p:nvCxnSpPr>
        <p:spPr>
          <a:xfrm flipV="1">
            <a:off x="1818260" y="3197332"/>
            <a:ext cx="3847844" cy="108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379D74-A744-ADD4-74D0-BF60FE37BCF0}"/>
              </a:ext>
            </a:extLst>
          </p:cNvPr>
          <p:cNvSpPr txBox="1"/>
          <p:nvPr/>
        </p:nvSpPr>
        <p:spPr>
          <a:xfrm>
            <a:off x="5896176" y="1081914"/>
            <a:ext cx="6295824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If hitting from the bottom is considered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Approximately equivalent to ZDD at z = ± 3650 mm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400000 Events      ~176.995 mb      (353.990 mb)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ZDD receiving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 electron       7959   events    1.990 %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 electron       910     events	    0.228 %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1e + γ             1248   events    0.312 %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2e + γ             553     events    0.138 %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γ only              7637   events    1.909 %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Events with γ           9438   events    2.360 %    8.354 mb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Events with γ or e   18307  events    4.577 %    16.202 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6640F-FEB6-2E87-4ABE-B811EA2A6271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Reproduction of Proposal Results - Bremsstrahlung</a:t>
            </a:r>
          </a:p>
        </p:txBody>
      </p:sp>
    </p:spTree>
    <p:extLst>
      <p:ext uri="{BB962C8B-B14F-4D97-AF65-F5344CB8AC3E}">
        <p14:creationId xmlns:p14="http://schemas.microsoft.com/office/powerpoint/2010/main" val="277301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99ADD-4CC9-0AF4-2EAE-DB280B6F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52196C-B710-6C07-96FC-324F5CE66653}"/>
              </a:ext>
            </a:extLst>
          </p:cNvPr>
          <p:cNvSpPr txBox="1"/>
          <p:nvPr/>
        </p:nvSpPr>
        <p:spPr>
          <a:xfrm>
            <a:off x="5362249" y="1318651"/>
            <a:ext cx="5800162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Approximately equivalent to ZDD at z = ± 4000 mm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400000 Events      ~176.995 mb      (353.990 mb)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ZDD receiving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 electron       8391   events    2.098 %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 electron       988     events	    0.247 %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1e + γ             1416   events    0.354 %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2e + γ             567     events    0.142 %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γ only              8918   events    2.230 %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Events with γ           10901  events    2.725 %   9.646 mb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Events with γ or e   20280  events    5.070 %    17.947 mb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C26C14-EB26-BD61-EACA-A5A0D420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5" y="2161352"/>
            <a:ext cx="5068944" cy="564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A4819-5AF8-1326-15F9-B8F17ED7E822}"/>
                  </a:ext>
                </a:extLst>
              </p:cNvPr>
              <p:cNvSpPr txBox="1"/>
              <p:nvPr/>
            </p:nvSpPr>
            <p:spPr>
              <a:xfrm>
                <a:off x="1078757" y="3121965"/>
                <a:ext cx="3498040" cy="142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To match the cross section in proposal, ZDD needs to be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at least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=4000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A4819-5AF8-1326-15F9-B8F17ED7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3121965"/>
                <a:ext cx="3498040" cy="1429494"/>
              </a:xfrm>
              <a:prstGeom prst="rect">
                <a:avLst/>
              </a:prstGeom>
              <a:blipFill>
                <a:blip r:embed="rId6"/>
                <a:stretch>
                  <a:fillRect l="-1916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6D5655-A25C-2105-C197-46668505243C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Reproduction of Proposal Results - Bremsstrahlung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8D33B-9B91-E714-849C-8ABF441E3B56}"/>
              </a:ext>
            </a:extLst>
          </p:cNvPr>
          <p:cNvSpPr txBox="1"/>
          <p:nvPr/>
        </p:nvSpPr>
        <p:spPr>
          <a:xfrm>
            <a:off x="293305" y="1899954"/>
            <a:ext cx="266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Proposal 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46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7F07-CD2D-644A-AA57-44A814449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5693F-4AD0-7B31-B069-D3CC7C4CC4A3}"/>
              </a:ext>
            </a:extLst>
          </p:cNvPr>
          <p:cNvSpPr txBox="1"/>
          <p:nvPr/>
        </p:nvSpPr>
        <p:spPr>
          <a:xfrm>
            <a:off x="1835704" y="2590116"/>
            <a:ext cx="8520592" cy="83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/>
              <a:t>Radiative Bhabha Event Rate</a:t>
            </a:r>
          </a:p>
        </p:txBody>
      </p:sp>
    </p:spTree>
    <p:extLst>
      <p:ext uri="{BB962C8B-B14F-4D97-AF65-F5344CB8AC3E}">
        <p14:creationId xmlns:p14="http://schemas.microsoft.com/office/powerpoint/2010/main" val="145641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43F190-8535-4405-3EA1-4581D773FA9C}"/>
                  </a:ext>
                </a:extLst>
              </p:cNvPr>
              <p:cNvSpPr txBox="1"/>
              <p:nvPr/>
            </p:nvSpPr>
            <p:spPr>
              <a:xfrm>
                <a:off x="6652414" y="1134052"/>
                <a:ext cx="4576092" cy="4724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Results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b="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𝑟𝑘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i="1" dirty="0"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=2.34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×0.021367521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≈0.05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=194.799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=389.598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Some Random numbers give “nan” result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43F190-8535-4405-3EA1-4581D773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414" y="1134052"/>
                <a:ext cx="4576092" cy="4724563"/>
              </a:xfrm>
              <a:prstGeom prst="rect">
                <a:avLst/>
              </a:prstGeom>
              <a:blipFill>
                <a:blip r:embed="rId5"/>
                <a:stretch>
                  <a:fillRect l="-1332" b="-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F4EFC-78C6-8C54-810C-A556F33B0CEA}"/>
                  </a:ext>
                </a:extLst>
              </p:cNvPr>
              <p:cNvSpPr txBox="1"/>
              <p:nvPr/>
            </p:nvSpPr>
            <p:spPr>
              <a:xfrm>
                <a:off x="863259" y="1164477"/>
                <a:ext cx="5789155" cy="420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err="1"/>
                  <a:t>BBBrem</a:t>
                </a:r>
                <a:r>
                  <a:rPr lang="en-US" altLang="zh-CN" sz="2000" dirty="0"/>
                  <a:t> Generator config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=2.34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           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=4.68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/>
                  <a:t>Relative photon cutoff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=0.021367521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𝑛𝐸𝑣𝑒𝑛𝑡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=100000</m:t>
                    </m:r>
                  </m:oMath>
                </a14:m>
                <a:endParaRPr lang="en-US" altLang="zh-CN" sz="2000" b="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𝑐𝑢𝑡𝑜𝑓𝑓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( generate only sqrt(-t) &gt; cutoff [GeV] )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Generated 10 times, </a:t>
                </a:r>
                <a:r>
                  <a:rPr lang="en-US" altLang="zh-CN" sz="2000" dirty="0" err="1"/>
                  <a:t>totalling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000" dirty="0"/>
                  <a:t> events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CF4EFC-78C6-8C54-810C-A556F33B0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59" y="1164477"/>
                <a:ext cx="5789155" cy="4202048"/>
              </a:xfrm>
              <a:prstGeom prst="rect">
                <a:avLst/>
              </a:prstGeom>
              <a:blipFill>
                <a:blip r:embed="rId6"/>
                <a:stretch>
                  <a:fillRect l="-1159" b="-1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D769D75-5F43-9511-9625-18822BA0ADEA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Radiative Bhabha Event Rate</a:t>
            </a:r>
          </a:p>
        </p:txBody>
      </p:sp>
    </p:spTree>
    <p:extLst>
      <p:ext uri="{BB962C8B-B14F-4D97-AF65-F5344CB8AC3E}">
        <p14:creationId xmlns:p14="http://schemas.microsoft.com/office/powerpoint/2010/main" val="118002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events and events&#10;&#10;AI-generated content may be incorrect.">
            <a:extLst>
              <a:ext uri="{FF2B5EF4-FFF2-40B4-BE49-F238E27FC236}">
                <a16:creationId xmlns:a16="http://schemas.microsoft.com/office/drawing/2014/main" id="{1426C95E-FD3C-E173-5625-AA57D15CE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" y="1820870"/>
            <a:ext cx="4453953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45609F-F92F-D7E0-889B-FD3C7D52CEF4}"/>
                  </a:ext>
                </a:extLst>
              </p:cNvPr>
              <p:cNvSpPr txBox="1"/>
              <p:nvPr/>
            </p:nvSpPr>
            <p:spPr>
              <a:xfrm>
                <a:off x="5922120" y="910939"/>
                <a:ext cx="6269880" cy="503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ZDD at z = ± 3490 mm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 Events      ~194.791 mb      (389.582 mb)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ZDD receiving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1 electron       76808  events    1.536 %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2 electron       7723    events    0.154 %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1e + γ             8861    events    0.177 %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2e + γ             5153    events    0.103 %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γ only              58266  events    1.165 %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Events with γ          72280    events    1.446 %    5.632 mb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Events with γ or e   156811  events    3.136 %    12.218 mb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45609F-F92F-D7E0-889B-FD3C7D52C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0" y="910939"/>
                <a:ext cx="6269880" cy="5036122"/>
              </a:xfrm>
              <a:prstGeom prst="rect">
                <a:avLst/>
              </a:prstGeom>
              <a:blipFill>
                <a:blip r:embed="rId4"/>
                <a:stretch>
                  <a:fillRect l="-777" b="-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E947590-72BD-8506-30EC-41D9887AD320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Radiative Bhabha Event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6BCB7-6A5B-AB61-56C3-B86F4703738F}"/>
              </a:ext>
            </a:extLst>
          </p:cNvPr>
          <p:cNvSpPr txBox="1"/>
          <p:nvPr/>
        </p:nvSpPr>
        <p:spPr>
          <a:xfrm>
            <a:off x="767704" y="1165000"/>
            <a:ext cx="429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BBBrem</a:t>
            </a:r>
            <a:r>
              <a:rPr lang="en-US" altLang="zh-CN" sz="2000" dirty="0"/>
              <a:t> @ </a:t>
            </a:r>
            <a:r>
              <a:rPr lang="en-US" altLang="zh-CN" sz="2000" dirty="0" err="1"/>
              <a:t>Ecm</a:t>
            </a:r>
            <a:r>
              <a:rPr lang="en-US" altLang="zh-CN" sz="2000" dirty="0"/>
              <a:t> = 4.68 GeV</a:t>
            </a:r>
            <a:endParaRPr lang="zh-CN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EBF96-B911-B90E-1EEC-490A290B6340}"/>
              </a:ext>
            </a:extLst>
          </p:cNvPr>
          <p:cNvSpPr txBox="1"/>
          <p:nvPr/>
        </p:nvSpPr>
        <p:spPr>
          <a:xfrm>
            <a:off x="1536581" y="1735687"/>
            <a:ext cx="27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Photon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992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00B2E-D018-8F59-AF68-27E4255E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3E3C5D45-1A51-6D89-7D2A-750B205F9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8" y="1820870"/>
            <a:ext cx="4453953" cy="43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6CF89-7846-5336-50C8-2329E70FFE03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Radiative Bhabha Event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3DDDA-FA45-97F8-A96C-863866E7E57A}"/>
              </a:ext>
            </a:extLst>
          </p:cNvPr>
          <p:cNvSpPr txBox="1"/>
          <p:nvPr/>
        </p:nvSpPr>
        <p:spPr>
          <a:xfrm>
            <a:off x="767704" y="1165000"/>
            <a:ext cx="429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BBBrem</a:t>
            </a:r>
            <a:r>
              <a:rPr lang="en-US" altLang="zh-CN" sz="2000" dirty="0"/>
              <a:t> @ </a:t>
            </a:r>
            <a:r>
              <a:rPr lang="en-US" altLang="zh-CN" sz="2000" dirty="0" err="1"/>
              <a:t>Ecm</a:t>
            </a:r>
            <a:r>
              <a:rPr lang="en-US" altLang="zh-CN" sz="2000" dirty="0"/>
              <a:t> = 4.68 GeV</a:t>
            </a:r>
            <a:endParaRPr lang="zh-CN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48EF8-4916-A07B-F69B-AEE9E84DFCC1}"/>
              </a:ext>
            </a:extLst>
          </p:cNvPr>
          <p:cNvSpPr txBox="1"/>
          <p:nvPr/>
        </p:nvSpPr>
        <p:spPr>
          <a:xfrm>
            <a:off x="1536581" y="1735687"/>
            <a:ext cx="27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Photon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EEF8E-8203-166B-ADE2-266E4EADAE5A}"/>
              </a:ext>
            </a:extLst>
          </p:cNvPr>
          <p:cNvSpPr txBox="1"/>
          <p:nvPr/>
        </p:nvSpPr>
        <p:spPr>
          <a:xfrm>
            <a:off x="2039751" y="6140870"/>
            <a:ext cx="175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（归一化）</a:t>
            </a:r>
          </a:p>
        </p:txBody>
      </p:sp>
      <p:pic>
        <p:nvPicPr>
          <p:cNvPr id="13" name="Picture 12" descr="A graph of a number of squares&#10;&#10;AI-generated content may be incorrect.">
            <a:extLst>
              <a:ext uri="{FF2B5EF4-FFF2-40B4-BE49-F238E27FC236}">
                <a16:creationId xmlns:a16="http://schemas.microsoft.com/office/drawing/2014/main" id="{61976C19-773A-D4A4-2D6C-7029F1BCE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32" y="1820870"/>
            <a:ext cx="4453953" cy="43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B7FE0E-A888-338A-3487-496231A978F1}"/>
              </a:ext>
            </a:extLst>
          </p:cNvPr>
          <p:cNvSpPr txBox="1"/>
          <p:nvPr/>
        </p:nvSpPr>
        <p:spPr>
          <a:xfrm>
            <a:off x="7924362" y="6140870"/>
            <a:ext cx="224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（改了框的颜色）</a:t>
            </a:r>
          </a:p>
        </p:txBody>
      </p:sp>
    </p:spTree>
    <p:extLst>
      <p:ext uri="{BB962C8B-B14F-4D97-AF65-F5344CB8AC3E}">
        <p14:creationId xmlns:p14="http://schemas.microsoft.com/office/powerpoint/2010/main" val="56397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18E11A-FD9B-F924-8674-3A9727193874}"/>
                  </a:ext>
                </a:extLst>
              </p:cNvPr>
              <p:cNvSpPr txBox="1"/>
              <p:nvPr/>
            </p:nvSpPr>
            <p:spPr>
              <a:xfrm>
                <a:off x="2280940" y="1560091"/>
                <a:ext cx="7630119" cy="373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/>
                  <a:t>γ only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𝐸𝑣𝑒𝑛𝑡𝑅𝑎𝑡𝑒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=1.5×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×5.629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altLang="zh-CN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=8.44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</m:oMath>
                  </m:oMathPara>
                </a14:m>
                <a:endParaRPr lang="en-US" altLang="zh-CN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=2.11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𝑑𝑒𝑡𝑒𝑐𝑡𝑜𝑟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8.44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×6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=0.0507</m:t>
                    </m:r>
                  </m:oMath>
                </a14:m>
                <a:r>
                  <a:rPr lang="en-US" altLang="zh-CN" sz="20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b="0" dirty="0"/>
                  <a:t>events per bunch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0.0507/4=0.0127</m:t>
                    </m:r>
                  </m:oMath>
                </a14:m>
                <a:r>
                  <a:rPr lang="en-US" altLang="zh-CN" sz="2000" dirty="0"/>
                  <a:t> events per bunch per detector part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18E11A-FD9B-F924-8674-3A9727193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40" y="1560091"/>
                <a:ext cx="7630119" cy="3737818"/>
              </a:xfrm>
              <a:prstGeom prst="rect">
                <a:avLst/>
              </a:prstGeom>
              <a:blipFill>
                <a:blip r:embed="rId5"/>
                <a:stretch>
                  <a:fillRect b="-1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90DBEEB-8F08-6091-5F06-C398E8AF1235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Radiative Bhabha Event Rate</a:t>
            </a:r>
          </a:p>
        </p:txBody>
      </p:sp>
    </p:spTree>
    <p:extLst>
      <p:ext uri="{BB962C8B-B14F-4D97-AF65-F5344CB8AC3E}">
        <p14:creationId xmlns:p14="http://schemas.microsoft.com/office/powerpoint/2010/main" val="361901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00014-143F-BAB0-C74C-653EC4AE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2"/>
          <a:stretch/>
        </p:blipFill>
        <p:spPr>
          <a:xfrm>
            <a:off x="1022525" y="2377681"/>
            <a:ext cx="5073474" cy="3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5ED65-E4B4-35F4-EB45-C07ACDA702E3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Radiative Bhabha Event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83927-CD5F-0D36-4D97-13B6E1EABC0E}"/>
              </a:ext>
            </a:extLst>
          </p:cNvPr>
          <p:cNvSpPr txBox="1"/>
          <p:nvPr/>
        </p:nvSpPr>
        <p:spPr>
          <a:xfrm>
            <a:off x="2154088" y="1159065"/>
            <a:ext cx="7883823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/>
              <a:t>Probability of </a:t>
            </a:r>
            <a:r>
              <a:rPr lang="en-US" altLang="zh-CN" sz="2000" dirty="0">
                <a:solidFill>
                  <a:srgbClr val="C00000"/>
                </a:solidFill>
              </a:rPr>
              <a:t>no bremsstrahlung photon</a:t>
            </a:r>
            <a:r>
              <a:rPr lang="en-US" altLang="zh-CN" sz="2000" dirty="0"/>
              <a:t> hits after an event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/>
              <a:t>(0.0127 events per bunch per detector part)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6302D-1EF4-39C2-5BF7-7CDDC5B99B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08"/>
          <a:stretch/>
        </p:blipFill>
        <p:spPr>
          <a:xfrm>
            <a:off x="6095999" y="2377681"/>
            <a:ext cx="508049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19C13-FB9B-73BD-082B-3B9A8DFC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26B96-6B17-2F9D-4823-27120B20619F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069DD1-8EEC-8EDA-13F0-4FB9B8B2999E}"/>
                  </a:ext>
                </a:extLst>
              </p:cNvPr>
              <p:cNvSpPr txBox="1"/>
              <p:nvPr/>
            </p:nvSpPr>
            <p:spPr>
              <a:xfrm>
                <a:off x="1129193" y="1067823"/>
                <a:ext cx="9763828" cy="469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bremsstrahlung cross section and ISR photon distribution in the proposal is reproduced. However, the cross section of ZDD receiving bremsstrahlung photon doesn’t agree.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Used </a:t>
                </a:r>
                <a:r>
                  <a:rPr lang="en-US" altLang="zh-CN" sz="2000" dirty="0" err="1"/>
                  <a:t>BBBrem</a:t>
                </a:r>
                <a:r>
                  <a:rPr lang="en-US" altLang="zh-CN" sz="2000" dirty="0"/>
                  <a:t> to calculate the bremsstrahlung cross section.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=4.68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&gt;50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zh-CN" altLang="en-US" sz="2000" dirty="0"/>
                  <a:t>，</a:t>
                </a:r>
                <a:r>
                  <a:rPr lang="en-US" altLang="zh-CN" sz="2000" dirty="0"/>
                  <a:t>the total cross section is 389.598 mb.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distribution of bremsstrahlung photon on ZDD is drawn. Considering photon hitting the ZDD, the cross section becomes 5.629 mb.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According to the Luminosity and bunch spacing, the hit rate is 2.11 MHz per detector part, 0.0127 per bunch. 90 % probability of not receiving particle again in about 8 bunch spacing, or 48 ns.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069DD1-8EEC-8EDA-13F0-4FB9B8B2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93" y="1067823"/>
                <a:ext cx="9763828" cy="4698850"/>
              </a:xfrm>
              <a:prstGeom prst="rect">
                <a:avLst/>
              </a:prstGeom>
              <a:blipFill>
                <a:blip r:embed="rId5"/>
                <a:stretch>
                  <a:fillRect l="-562" r="-1248" b="-1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5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70DDC526-10B8-E431-E05E-819AC657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8" y="737996"/>
            <a:ext cx="7227057" cy="4404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45CBE1-B410-CE30-5455-CCC0C94B0A02}"/>
              </a:ext>
            </a:extLst>
          </p:cNvPr>
          <p:cNvSpPr txBox="1"/>
          <p:nvPr/>
        </p:nvSpPr>
        <p:spPr>
          <a:xfrm>
            <a:off x="7678455" y="2084416"/>
            <a:ext cx="3726493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ISR </a:t>
            </a:r>
            <a:r>
              <a:rPr lang="zh-CN" altLang="en-US" dirty="0"/>
              <a:t>和 </a:t>
            </a:r>
            <a:r>
              <a:rPr lang="en-US" altLang="zh-CN" dirty="0"/>
              <a:t>Bremsstrahlung </a:t>
            </a:r>
            <a:r>
              <a:rPr lang="zh-CN" altLang="en-US" dirty="0"/>
              <a:t>比较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ISR : </a:t>
            </a:r>
            <a:r>
              <a:rPr lang="en-US" altLang="zh-CN" dirty="0" err="1"/>
              <a:t>Phokhara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Bremsstrahlung : </a:t>
            </a:r>
            <a:r>
              <a:rPr lang="en-US" altLang="zh-CN" dirty="0" err="1"/>
              <a:t>BBBrem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29140-BE74-C534-D452-C052206A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0" t="4021" b="1390"/>
          <a:stretch/>
        </p:blipFill>
        <p:spPr>
          <a:xfrm>
            <a:off x="8567748" y="4106964"/>
            <a:ext cx="2837200" cy="26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740CF-B528-D669-691A-D38E671369EC}"/>
              </a:ext>
            </a:extLst>
          </p:cNvPr>
          <p:cNvSpPr txBox="1"/>
          <p:nvPr/>
        </p:nvSpPr>
        <p:spPr>
          <a:xfrm>
            <a:off x="825910" y="737418"/>
            <a:ext cx="41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Contents</a:t>
            </a:r>
            <a:endParaRPr lang="zh-CN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CAEA3-1C28-DFFC-F114-6A569A0B4126}"/>
              </a:ext>
            </a:extLst>
          </p:cNvPr>
          <p:cNvSpPr txBox="1"/>
          <p:nvPr/>
        </p:nvSpPr>
        <p:spPr>
          <a:xfrm>
            <a:off x="1897625" y="2126737"/>
            <a:ext cx="8396749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Reproduction of Proposal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Radiative Bhabha Event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3098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ck of white rectangular objects&#10;&#10;AI-generated content may be incorrect.">
            <a:extLst>
              <a:ext uri="{FF2B5EF4-FFF2-40B4-BE49-F238E27FC236}">
                <a16:creationId xmlns:a16="http://schemas.microsoft.com/office/drawing/2014/main" id="{35DD1B6B-22F8-22D8-BFCA-7EDBB439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" y="870987"/>
            <a:ext cx="7714147" cy="45430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505913-7BF7-808E-C9D0-C58799E1F8B5}"/>
              </a:ext>
            </a:extLst>
          </p:cNvPr>
          <p:cNvSpPr txBox="1"/>
          <p:nvPr/>
        </p:nvSpPr>
        <p:spPr>
          <a:xfrm>
            <a:off x="4389549" y="264017"/>
            <a:ext cx="341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ZDD </a:t>
            </a:r>
            <a:r>
              <a:rPr lang="zh-CN" altLang="en-US" dirty="0"/>
              <a:t>模型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BE841-43B5-AABD-2FEC-46924C63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31" y="4698482"/>
            <a:ext cx="5375369" cy="2065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5C924-A08E-A387-1F9E-2FD9233D6714}"/>
              </a:ext>
            </a:extLst>
          </p:cNvPr>
          <p:cNvSpPr txBox="1"/>
          <p:nvPr/>
        </p:nvSpPr>
        <p:spPr>
          <a:xfrm>
            <a:off x="1256478" y="5545606"/>
            <a:ext cx="4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(</a:t>
            </a:r>
            <a:r>
              <a:rPr lang="zh-CN" altLang="en-US" dirty="0"/>
              <a:t>尝试了一下软件，后续跟着设计再改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958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number of squares&#10;&#10;AI-generated content may be incorrect.">
            <a:extLst>
              <a:ext uri="{FF2B5EF4-FFF2-40B4-BE49-F238E27FC236}">
                <a16:creationId xmlns:a16="http://schemas.microsoft.com/office/drawing/2014/main" id="{1449B653-FBFA-37CD-02D7-11E27889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1269000"/>
            <a:ext cx="5117143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C89C82-E42D-6ED9-8DAD-E4279657931D}"/>
                  </a:ext>
                </a:extLst>
              </p:cNvPr>
              <p:cNvSpPr txBox="1"/>
              <p:nvPr/>
            </p:nvSpPr>
            <p:spPr>
              <a:xfrm>
                <a:off x="1251428" y="76246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C89C82-E42D-6ED9-8DAD-E42796579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28" y="762462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B5EC82-0BED-0216-E67B-B572BBB394AC}"/>
                  </a:ext>
                </a:extLst>
              </p:cNvPr>
              <p:cNvSpPr txBox="1"/>
              <p:nvPr/>
            </p:nvSpPr>
            <p:spPr>
              <a:xfrm>
                <a:off x="1072282" y="249980"/>
                <a:ext cx="6085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双光子，用 </a:t>
                </a:r>
                <a:r>
                  <a:rPr lang="en-US" altLang="zh-CN" dirty="0"/>
                  <a:t>ee </a:t>
                </a:r>
                <a:r>
                  <a:rPr lang="zh-CN" altLang="en-US" dirty="0"/>
                  <a:t>不变质量模拟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B5EC82-0BED-0216-E67B-B572BBB39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2" y="249980"/>
                <a:ext cx="6085036" cy="369332"/>
              </a:xfrm>
              <a:prstGeom prst="rect">
                <a:avLst/>
              </a:prstGeom>
              <a:blipFill>
                <a:blip r:embed="rId4"/>
                <a:stretch>
                  <a:fillRect l="-9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B7AD80-89C2-5083-DF03-C1335643A709}"/>
                  </a:ext>
                </a:extLst>
              </p:cNvPr>
              <p:cNvSpPr txBox="1"/>
              <p:nvPr/>
            </p:nvSpPr>
            <p:spPr>
              <a:xfrm>
                <a:off x="4114800" y="1218405"/>
                <a:ext cx="105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B7AD80-89C2-5083-DF03-C1335643A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18405"/>
                <a:ext cx="105254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6649F222-B719-6105-5199-67810FAC1A0E}"/>
              </a:ext>
            </a:extLst>
          </p:cNvPr>
          <p:cNvSpPr/>
          <p:nvPr/>
        </p:nvSpPr>
        <p:spPr>
          <a:xfrm rot="5400000">
            <a:off x="4519454" y="821433"/>
            <a:ext cx="118247" cy="7706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4B27E-F6C8-72E7-9030-9C0F141C4508}"/>
                  </a:ext>
                </a:extLst>
              </p:cNvPr>
              <p:cNvSpPr txBox="1"/>
              <p:nvPr/>
            </p:nvSpPr>
            <p:spPr>
              <a:xfrm>
                <a:off x="6775770" y="1742384"/>
                <a:ext cx="4828558" cy="337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环境：</a:t>
                </a:r>
                <a:r>
                  <a:rPr lang="en-US" altLang="zh-CN" dirty="0"/>
                  <a:t>BOSS 7.0.9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产生子：</a:t>
                </a:r>
                <a:r>
                  <a:rPr lang="en-US" altLang="zh-CN" dirty="0" err="1"/>
                  <a:t>BesTwogam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事例数：</a:t>
                </a:r>
                <a:r>
                  <a:rPr lang="en-US" altLang="zh-CN" dirty="0"/>
                  <a:t>400 000  events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将左侧事例对称到右边，等效 </a:t>
                </a:r>
                <a:r>
                  <a:rPr lang="en-US" altLang="zh-CN" dirty="0"/>
                  <a:t>800 000  events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0.13957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&lt;0.13957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+0.01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ZDD</a:t>
                </a:r>
                <a:r>
                  <a:rPr lang="zh-CN" altLang="en-US" dirty="0"/>
                  <a:t>位置，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=3490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4B27E-F6C8-72E7-9030-9C0F141C4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770" y="1742384"/>
                <a:ext cx="4828558" cy="3373231"/>
              </a:xfrm>
              <a:prstGeom prst="rect">
                <a:avLst/>
              </a:prstGeom>
              <a:blipFill>
                <a:blip r:embed="rId6"/>
                <a:stretch>
                  <a:fillRect l="-1136" b="-1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61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87347-7D0D-FD84-6E94-E7EF585F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71DC9F56-06F7-BE33-F110-83E807C5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8" y="1269000"/>
            <a:ext cx="5117142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62F401-2344-5CC1-8ABB-D2195C950893}"/>
                  </a:ext>
                </a:extLst>
              </p:cNvPr>
              <p:cNvSpPr txBox="1"/>
              <p:nvPr/>
            </p:nvSpPr>
            <p:spPr>
              <a:xfrm>
                <a:off x="6775770" y="1742384"/>
                <a:ext cx="4828558" cy="341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环境：</a:t>
                </a:r>
                <a:r>
                  <a:rPr lang="en-US" altLang="zh-CN" dirty="0"/>
                  <a:t>BOSS 7.0.9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产生子：</a:t>
                </a:r>
                <a:r>
                  <a:rPr lang="en-US" altLang="zh-CN" dirty="0" err="1"/>
                  <a:t>BesTwogam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事例数：</a:t>
                </a:r>
                <a:r>
                  <a:rPr lang="en-US" altLang="zh-CN" dirty="0"/>
                  <a:t>400 000  events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将左侧事例对称到右边，等效 </a:t>
                </a:r>
                <a:r>
                  <a:rPr lang="en-US" altLang="zh-CN" dirty="0"/>
                  <a:t>800 000  events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57486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&lt;0.57486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+0.01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ZDD</a:t>
                </a:r>
                <a:r>
                  <a:rPr lang="zh-CN" altLang="en-US" dirty="0"/>
                  <a:t>位置，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=3490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62F401-2344-5CC1-8ABB-D2195C95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770" y="1742384"/>
                <a:ext cx="4828558" cy="3410549"/>
              </a:xfrm>
              <a:prstGeom prst="rect">
                <a:avLst/>
              </a:prstGeom>
              <a:blipFill>
                <a:blip r:embed="rId3"/>
                <a:stretch>
                  <a:fillRect l="-1136" b="-1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095639-0258-5F82-C57E-B4CAAA9E9F83}"/>
                  </a:ext>
                </a:extLst>
              </p:cNvPr>
              <p:cNvSpPr txBox="1"/>
              <p:nvPr/>
            </p:nvSpPr>
            <p:spPr>
              <a:xfrm>
                <a:off x="1251428" y="76246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095639-0258-5F82-C57E-B4CAAA9E9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28" y="762462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6331C-9EC3-E93F-E143-38EF81E217E9}"/>
                  </a:ext>
                </a:extLst>
              </p:cNvPr>
              <p:cNvSpPr txBox="1"/>
              <p:nvPr/>
            </p:nvSpPr>
            <p:spPr>
              <a:xfrm>
                <a:off x="1072282" y="249980"/>
                <a:ext cx="6085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双光子，用 </a:t>
                </a:r>
                <a:r>
                  <a:rPr lang="en-US" altLang="zh-CN" dirty="0"/>
                  <a:t>ee </a:t>
                </a:r>
                <a:r>
                  <a:rPr lang="zh-CN" altLang="en-US" dirty="0"/>
                  <a:t>不变质量模拟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6331C-9EC3-E93F-E143-38EF81E21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2" y="249980"/>
                <a:ext cx="6085036" cy="369332"/>
              </a:xfrm>
              <a:prstGeom prst="rect">
                <a:avLst/>
              </a:prstGeom>
              <a:blipFill>
                <a:blip r:embed="rId5"/>
                <a:stretch>
                  <a:fillRect l="-9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1DFEA-FA10-D9B7-110D-BBCF785ED9C9}"/>
                  </a:ext>
                </a:extLst>
              </p:cNvPr>
              <p:cNvSpPr txBox="1"/>
              <p:nvPr/>
            </p:nvSpPr>
            <p:spPr>
              <a:xfrm>
                <a:off x="4114800" y="1218405"/>
                <a:ext cx="105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1DFEA-FA10-D9B7-110D-BBCF785ED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18405"/>
                <a:ext cx="105254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3D0AF581-632F-D1C6-16F8-02B6536B9CAD}"/>
              </a:ext>
            </a:extLst>
          </p:cNvPr>
          <p:cNvSpPr/>
          <p:nvPr/>
        </p:nvSpPr>
        <p:spPr>
          <a:xfrm rot="5400000">
            <a:off x="4519454" y="821433"/>
            <a:ext cx="118247" cy="7706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95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63AE-3A4F-2527-D242-F71B93F7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squares&#10;&#10;AI-generated content may be incorrect.">
            <a:extLst>
              <a:ext uri="{FF2B5EF4-FFF2-40B4-BE49-F238E27FC236}">
                <a16:creationId xmlns:a16="http://schemas.microsoft.com/office/drawing/2014/main" id="{EA1098F9-3AD6-5EA5-0A3A-5FB71F181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1269000"/>
            <a:ext cx="5117143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78F20-F6B4-3BCD-7707-851A5DB18BF7}"/>
                  </a:ext>
                </a:extLst>
              </p:cNvPr>
              <p:cNvSpPr txBox="1"/>
              <p:nvPr/>
            </p:nvSpPr>
            <p:spPr>
              <a:xfrm>
                <a:off x="1072282" y="249980"/>
                <a:ext cx="6085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双光子，用 </a:t>
                </a:r>
                <a:r>
                  <a:rPr lang="en-US" altLang="zh-CN" dirty="0"/>
                  <a:t>ee </a:t>
                </a:r>
                <a:r>
                  <a:rPr lang="zh-CN" altLang="en-US" dirty="0"/>
                  <a:t>不变质量模拟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78F20-F6B4-3BCD-7707-851A5DB18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2" y="249980"/>
                <a:ext cx="6085036" cy="369332"/>
              </a:xfrm>
              <a:prstGeom prst="rect">
                <a:avLst/>
              </a:prstGeom>
              <a:blipFill>
                <a:blip r:embed="rId3"/>
                <a:stretch>
                  <a:fillRect l="-9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05391E14-7FF0-FBD9-D596-70F2C2D01C30}"/>
              </a:ext>
            </a:extLst>
          </p:cNvPr>
          <p:cNvSpPr/>
          <p:nvPr/>
        </p:nvSpPr>
        <p:spPr>
          <a:xfrm rot="5400000">
            <a:off x="4519454" y="821433"/>
            <a:ext cx="118247" cy="7706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0753F4-1FBC-A0CF-16BC-182F846CC5B5}"/>
                  </a:ext>
                </a:extLst>
              </p:cNvPr>
              <p:cNvSpPr txBox="1"/>
              <p:nvPr/>
            </p:nvSpPr>
            <p:spPr>
              <a:xfrm>
                <a:off x="1251428" y="76246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0753F4-1FBC-A0CF-16BC-182F846C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28" y="762462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F3BA44-E6E6-1FF7-753C-DD352CF2F4D6}"/>
                  </a:ext>
                </a:extLst>
              </p:cNvPr>
              <p:cNvSpPr txBox="1"/>
              <p:nvPr/>
            </p:nvSpPr>
            <p:spPr>
              <a:xfrm>
                <a:off x="4114800" y="1218405"/>
                <a:ext cx="105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F3BA44-E6E6-1FF7-753C-DD352CF2F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18405"/>
                <a:ext cx="1052547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292617-F401-6518-5A3E-3CCD54C1D89C}"/>
                  </a:ext>
                </a:extLst>
              </p:cNvPr>
              <p:cNvSpPr txBox="1"/>
              <p:nvPr/>
            </p:nvSpPr>
            <p:spPr>
              <a:xfrm>
                <a:off x="6775770" y="1742384"/>
                <a:ext cx="4828558" cy="341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环境：</a:t>
                </a:r>
                <a:r>
                  <a:rPr lang="en-US" altLang="zh-CN" dirty="0"/>
                  <a:t>BOSS 7.0.9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产生子：</a:t>
                </a:r>
                <a:r>
                  <a:rPr lang="en-US" altLang="zh-CN" dirty="0" err="1"/>
                  <a:t>BesTwogam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事例数：</a:t>
                </a:r>
                <a:r>
                  <a:rPr lang="en-US" altLang="zh-CN" dirty="0"/>
                  <a:t>400 000  events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将左侧事例对称到右边，等效 </a:t>
                </a:r>
                <a:r>
                  <a:rPr lang="en-US" altLang="zh-CN" dirty="0"/>
                  <a:t>800 000  events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.95778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&lt;0.95778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+0.01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ZDD</a:t>
                </a:r>
                <a:r>
                  <a:rPr lang="zh-CN" altLang="en-US" dirty="0"/>
                  <a:t>位置，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=3490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292617-F401-6518-5A3E-3CCD54C1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770" y="1742384"/>
                <a:ext cx="4828558" cy="3410549"/>
              </a:xfrm>
              <a:prstGeom prst="rect">
                <a:avLst/>
              </a:prstGeom>
              <a:blipFill>
                <a:blip r:embed="rId6"/>
                <a:stretch>
                  <a:fillRect l="-1136" b="-1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1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D1626-CD67-55C8-1C6A-44128CB2CC14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233B22-A9D8-1D91-6A3C-6355D60842C4}"/>
                  </a:ext>
                </a:extLst>
              </p:cNvPr>
              <p:cNvSpPr txBox="1"/>
              <p:nvPr/>
            </p:nvSpPr>
            <p:spPr>
              <a:xfrm>
                <a:off x="1129193" y="1067823"/>
                <a:ext cx="9763828" cy="3277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ZDD includes two identical stations,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forward and backward direction of BESIII Detector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Designed for detecting ISR (initial state radiation)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with hadronic final states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Acceptance at few </a:t>
                </a:r>
                <a:r>
                  <a:rPr lang="en-US" altLang="zh-CN" sz="2000" dirty="0" err="1"/>
                  <a:t>mrad</a:t>
                </a:r>
                <a:r>
                  <a:rPr lang="en-US" altLang="zh-CN" sz="2000" dirty="0"/>
                  <a:t> around </a:t>
                </a:r>
                <a:r>
                  <a:rPr lang="en-US" altLang="zh-CN" sz="2000" dirty="0" err="1"/>
                  <a:t>around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=0°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Also used to detect radiative </a:t>
                </a:r>
                <a:r>
                  <a:rPr lang="en-US" altLang="zh-CN" sz="2000" dirty="0" err="1"/>
                  <a:t>bhabha</a:t>
                </a:r>
                <a:r>
                  <a:rPr lang="en-US" altLang="zh-CN" sz="2000" dirty="0"/>
                  <a:t> events (Bremsstrahlung)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to measure bunch luminosity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233B22-A9D8-1D91-6A3C-6355D608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93" y="1067823"/>
                <a:ext cx="9763828" cy="3277116"/>
              </a:xfrm>
              <a:prstGeom prst="rect">
                <a:avLst/>
              </a:prstGeom>
              <a:blipFill>
                <a:blip r:embed="rId5"/>
                <a:stretch>
                  <a:fillRect l="-562" b="-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A22138-015C-1EE8-901C-CFD75EF3A9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536"/>
          <a:stretch/>
        </p:blipFill>
        <p:spPr>
          <a:xfrm>
            <a:off x="8248011" y="149412"/>
            <a:ext cx="3631007" cy="2627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5B846-9493-880D-43AD-F8881EED57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660" t="4021" b="1390"/>
          <a:stretch/>
        </p:blipFill>
        <p:spPr>
          <a:xfrm>
            <a:off x="9131726" y="4031808"/>
            <a:ext cx="2837200" cy="2670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0B153-8E0F-40EE-F332-93D5853C952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1060"/>
          <a:stretch/>
        </p:blipFill>
        <p:spPr>
          <a:xfrm>
            <a:off x="2134622" y="4528919"/>
            <a:ext cx="5785532" cy="21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C43C23-FF6C-88A9-D188-701F41AE89B9}"/>
                  </a:ext>
                </a:extLst>
              </p:cNvPr>
              <p:cNvSpPr txBox="1"/>
              <p:nvPr/>
            </p:nvSpPr>
            <p:spPr>
              <a:xfrm>
                <a:off x="6255559" y="2459503"/>
                <a:ext cx="490544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Center of photon beam 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=−12.5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Lorentz Boost,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𝑏𝑜𝑜𝑠𝑡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=3.58165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C43C23-FF6C-88A9-D188-701F41AE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59" y="2459503"/>
                <a:ext cx="4905443" cy="1938992"/>
              </a:xfrm>
              <a:prstGeom prst="rect">
                <a:avLst/>
              </a:prstGeom>
              <a:blipFill>
                <a:blip r:embed="rId5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C15584-0B28-F4F8-788D-ABE27954E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371" y="1436115"/>
            <a:ext cx="3737380" cy="3985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14736D-3BCC-121A-7F8C-AB3E56E27EE9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447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5AF810-5127-F113-6F95-F1868CF78BE3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 - </a:t>
            </a:r>
            <a:r>
              <a:rPr lang="en-US" altLang="zh-CN" sz="3200" dirty="0" err="1"/>
              <a:t>BBBrem</a:t>
            </a:r>
            <a:endParaRPr lang="zh-CN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9BD48-1591-24F9-7083-0DB1559BA3B5}"/>
              </a:ext>
            </a:extLst>
          </p:cNvPr>
          <p:cNvSpPr txBox="1"/>
          <p:nvPr/>
        </p:nvSpPr>
        <p:spPr>
          <a:xfrm>
            <a:off x="1129193" y="1067823"/>
            <a:ext cx="9763828" cy="466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/>
              <a:t>BBBrem</a:t>
            </a:r>
            <a:r>
              <a:rPr lang="en-US" altLang="zh-CN" sz="2000" dirty="0"/>
              <a:t> : Beam-Beam Bremsstrahlung, by R. </a:t>
            </a:r>
            <a:r>
              <a:rPr lang="en-US" altLang="zh-CN" sz="2000" dirty="0" err="1"/>
              <a:t>Kleiss</a:t>
            </a:r>
            <a:r>
              <a:rPr lang="en-US" altLang="zh-CN" sz="2000" dirty="0"/>
              <a:t> and H. Burkhardt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Fortran version and C++ version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Monte Carlo simulation of radiative </a:t>
            </a:r>
            <a:r>
              <a:rPr lang="en-US" altLang="zh-CN" sz="2000" dirty="0" err="1"/>
              <a:t>bhabha</a:t>
            </a:r>
            <a:r>
              <a:rPr lang="en-US" altLang="zh-CN" sz="2000" dirty="0"/>
              <a:t> scattering in the very forward direction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Only the electron radiate the photon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Parameters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Beam Energy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Relative photon cutoff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/>
              <a:t>nEvents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Seed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Cutoff, generate only sqrt(-t) &gt; cutoff [GeV]</a:t>
            </a:r>
            <a:endParaRPr lang="zh-CN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F3837-DE5A-9B51-FCDC-D02513415BEA}"/>
              </a:ext>
            </a:extLst>
          </p:cNvPr>
          <p:cNvSpPr txBox="1"/>
          <p:nvPr/>
        </p:nvSpPr>
        <p:spPr>
          <a:xfrm>
            <a:off x="1129193" y="6164203"/>
            <a:ext cx="7989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https://github.com/KatsOide/SAD/tree/master/contrib/BBBrem_dir</a:t>
            </a:r>
          </a:p>
        </p:txBody>
      </p:sp>
    </p:spTree>
    <p:extLst>
      <p:ext uri="{BB962C8B-B14F-4D97-AF65-F5344CB8AC3E}">
        <p14:creationId xmlns:p14="http://schemas.microsoft.com/office/powerpoint/2010/main" val="154132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21958-BCCA-9775-6BA9-ADC8A9EAAD57}"/>
              </a:ext>
            </a:extLst>
          </p:cNvPr>
          <p:cNvSpPr txBox="1"/>
          <p:nvPr/>
        </p:nvSpPr>
        <p:spPr>
          <a:xfrm>
            <a:off x="1835704" y="2590116"/>
            <a:ext cx="8520592" cy="83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/>
              <a:t>Reproduction of Proposal Results</a:t>
            </a:r>
          </a:p>
        </p:txBody>
      </p:sp>
    </p:spTree>
    <p:extLst>
      <p:ext uri="{BB962C8B-B14F-4D97-AF65-F5344CB8AC3E}">
        <p14:creationId xmlns:p14="http://schemas.microsoft.com/office/powerpoint/2010/main" val="101995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A25B4-9695-65BC-43A6-D3E35F12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4" y="1856564"/>
            <a:ext cx="3314243" cy="3144869"/>
          </a:xfrm>
          <a:prstGeom prst="rect">
            <a:avLst/>
          </a:prstGeom>
        </p:spPr>
      </p:pic>
      <p:pic>
        <p:nvPicPr>
          <p:cNvPr id="4" name="Picture 3" descr="A graph with blue lines&#10;&#10;AI-generated content may be incorrect.">
            <a:extLst>
              <a:ext uri="{FF2B5EF4-FFF2-40B4-BE49-F238E27FC236}">
                <a16:creationId xmlns:a16="http://schemas.microsoft.com/office/drawing/2014/main" id="{867884F4-5CAC-6497-03FC-31FF82F5F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2" y="1988999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BBF8DE-5396-D6B2-96A9-DEBBAD9A9631}"/>
                  </a:ext>
                </a:extLst>
              </p:cNvPr>
              <p:cNvSpPr txBox="1"/>
              <p:nvPr/>
            </p:nvSpPr>
            <p:spPr>
              <a:xfrm>
                <a:off x="4491573" y="1598066"/>
                <a:ext cx="33200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Phokhara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BBF8DE-5396-D6B2-96A9-DEBBAD9A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573" y="1598066"/>
                <a:ext cx="3320070" cy="400110"/>
              </a:xfrm>
              <a:prstGeom prst="rect">
                <a:avLst/>
              </a:prstGeom>
              <a:blipFill>
                <a:blip r:embed="rId7"/>
                <a:stretch>
                  <a:fillRect l="-919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line graph&#10;&#10;AI-generated content may be incorrect.">
            <a:extLst>
              <a:ext uri="{FF2B5EF4-FFF2-40B4-BE49-F238E27FC236}">
                <a16:creationId xmlns:a16="http://schemas.microsoft.com/office/drawing/2014/main" id="{1EBFC2DC-D7FE-5895-A0B1-6EB20CC39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75" y="1988999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7C044-EB66-A228-10D9-EF67E934BC9B}"/>
                  </a:ext>
                </a:extLst>
              </p:cNvPr>
              <p:cNvSpPr txBox="1"/>
              <p:nvPr/>
            </p:nvSpPr>
            <p:spPr>
              <a:xfrm>
                <a:off x="8266738" y="1598066"/>
                <a:ext cx="33200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Phokhara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7C044-EB66-A228-10D9-EF67E934B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738" y="1598066"/>
                <a:ext cx="332007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63250F2-D58E-1E79-8A5F-1A4840B30B4E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Reproduction of Proposal Results - ISR Photon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6C96D-4845-A13C-A95F-791AF21F3066}"/>
              </a:ext>
            </a:extLst>
          </p:cNvPr>
          <p:cNvSpPr txBox="1"/>
          <p:nvPr/>
        </p:nvSpPr>
        <p:spPr>
          <a:xfrm>
            <a:off x="1423763" y="1598066"/>
            <a:ext cx="152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Proposal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6CB7F-CEC8-7E4A-8A90-F16895ACFEE6}"/>
                  </a:ext>
                </a:extLst>
              </p:cNvPr>
              <p:cNvSpPr txBox="1"/>
              <p:nvPr/>
            </p:nvSpPr>
            <p:spPr>
              <a:xfrm>
                <a:off x="5079413" y="5001433"/>
                <a:ext cx="61522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/>
                  <a:t>BOSS 7.1.2, </a:t>
                </a:r>
                <a:r>
                  <a:rPr lang="en-US" altLang="zh-CN" dirty="0" err="1"/>
                  <a:t>Phokhara</a:t>
                </a:r>
                <a:r>
                  <a:rPr lang="en-US" altLang="zh-CN" dirty="0"/>
                  <a:t> 9.1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=3.78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6CB7F-CEC8-7E4A-8A90-F16895AC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13" y="5001433"/>
                <a:ext cx="615222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10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06B09-7167-0868-CFA9-48840220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8B523-36E3-9613-F01A-FE590063607D}"/>
                  </a:ext>
                </a:extLst>
              </p:cNvPr>
              <p:cNvSpPr txBox="1"/>
              <p:nvPr/>
            </p:nvSpPr>
            <p:spPr>
              <a:xfrm>
                <a:off x="6652414" y="1138393"/>
                <a:ext cx="4576092" cy="4724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Results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b="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𝑟𝑘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i="1" dirty="0"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=1. 89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×0.026455026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≈0.05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=176.995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=353.990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Some Random numbers give “nan” result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8B523-36E3-9613-F01A-FE5900636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414" y="1138393"/>
                <a:ext cx="4576092" cy="4724563"/>
              </a:xfrm>
              <a:prstGeom prst="rect">
                <a:avLst/>
              </a:prstGeom>
              <a:blipFill>
                <a:blip r:embed="rId5"/>
                <a:stretch>
                  <a:fillRect l="-1332" b="-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FB166-063D-2DEE-8B7F-9FD4CD1FA34F}"/>
                  </a:ext>
                </a:extLst>
              </p:cNvPr>
              <p:cNvSpPr txBox="1"/>
              <p:nvPr/>
            </p:nvSpPr>
            <p:spPr>
              <a:xfrm>
                <a:off x="863259" y="1164477"/>
                <a:ext cx="5789155" cy="420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err="1"/>
                  <a:t>BBBrem</a:t>
                </a:r>
                <a:r>
                  <a:rPr lang="en-US" altLang="zh-CN" sz="2000" dirty="0"/>
                  <a:t> Generator config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=1. 89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           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=3.78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dirty="0"/>
                  <a:t>Relative photon cutoff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=0.026455026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𝑛𝐸𝑣𝑒𝑛𝑡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=100000</m:t>
                    </m:r>
                  </m:oMath>
                </a14:m>
                <a:endParaRPr lang="en-US" altLang="zh-CN" sz="2000" b="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𝑐𝑢𝑡𝑜𝑓𝑓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( generate only sqrt(-t) &gt; cutoff [GeV] )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Generated 4 times, </a:t>
                </a:r>
                <a:r>
                  <a:rPr lang="en-US" altLang="zh-CN" sz="2000" dirty="0" err="1"/>
                  <a:t>totalling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000" dirty="0"/>
                  <a:t> events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FB166-063D-2DEE-8B7F-9FD4CD1FA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59" y="1164477"/>
                <a:ext cx="5789155" cy="4202048"/>
              </a:xfrm>
              <a:prstGeom prst="rect">
                <a:avLst/>
              </a:prstGeom>
              <a:blipFill>
                <a:blip r:embed="rId6"/>
                <a:stretch>
                  <a:fillRect l="-1159" b="-1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7F910B0-F5F0-2D69-02B0-39E7134C0BB1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Reproduction of Proposal Results - Bremsstrahlung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92765-B919-925F-1510-90ECED9D1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179" y="5998724"/>
            <a:ext cx="5965642" cy="664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85DDA-7381-5151-9FF3-E5004D7DC955}"/>
              </a:ext>
            </a:extLst>
          </p:cNvPr>
          <p:cNvSpPr txBox="1"/>
          <p:nvPr/>
        </p:nvSpPr>
        <p:spPr>
          <a:xfrm>
            <a:off x="1591043" y="6146274"/>
            <a:ext cx="14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Proposal 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637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3507F-1D09-3DF6-B091-EA29945C2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EE8099-BB8A-0A38-772B-4F362F5ED50C}"/>
              </a:ext>
            </a:extLst>
          </p:cNvPr>
          <p:cNvSpPr txBox="1"/>
          <p:nvPr/>
        </p:nvSpPr>
        <p:spPr>
          <a:xfrm>
            <a:off x="5754410" y="1165000"/>
            <a:ext cx="6295824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ZDD at z = ± 3490 mm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400000 Events      ~176.995 mb      (353.990 mb)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ZDD receiving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 electron       7750   events    1.938 %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 electron         878   events	    0.220 %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1e + γ             1135   events    0.284 %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2e + γ               533   events    0.133 %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γ only              7023   events    1.756 %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Events with γ           8691   events    2.173 %    7.692 mb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Events with γ or e   17319  events    4.330 %    15.328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8BE4C-4A18-9C3E-A7FC-73A6E6940DBF}"/>
              </a:ext>
            </a:extLst>
          </p:cNvPr>
          <p:cNvSpPr txBox="1"/>
          <p:nvPr/>
        </p:nvSpPr>
        <p:spPr>
          <a:xfrm>
            <a:off x="767704" y="1165000"/>
            <a:ext cx="429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BBBrem</a:t>
            </a:r>
            <a:r>
              <a:rPr lang="en-US" altLang="zh-CN" sz="2000" dirty="0"/>
              <a:t> @ </a:t>
            </a:r>
            <a:r>
              <a:rPr lang="en-US" altLang="zh-CN" sz="2000" dirty="0" err="1"/>
              <a:t>Ecm</a:t>
            </a:r>
            <a:r>
              <a:rPr lang="en-US" altLang="zh-CN" sz="2000" dirty="0"/>
              <a:t> = 3.78 GeV</a:t>
            </a:r>
            <a:endParaRPr lang="zh-CN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15A6F-186C-43C2-5D06-6601A31B5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1820871"/>
            <a:ext cx="5114777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224170-E574-9C7C-E9E1-1178CE8645D8}"/>
              </a:ext>
            </a:extLst>
          </p:cNvPr>
          <p:cNvSpPr txBox="1"/>
          <p:nvPr/>
        </p:nvSpPr>
        <p:spPr>
          <a:xfrm>
            <a:off x="1536581" y="1735687"/>
            <a:ext cx="27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Photon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0E615-2B43-00D1-3241-ED922CE61D8A}"/>
              </a:ext>
            </a:extLst>
          </p:cNvPr>
          <p:cNvSpPr txBox="1"/>
          <p:nvPr/>
        </p:nvSpPr>
        <p:spPr>
          <a:xfrm>
            <a:off x="658760" y="324465"/>
            <a:ext cx="1019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Reproduction of Proposal Results - Bremsstrahlung</a:t>
            </a:r>
          </a:p>
        </p:txBody>
      </p:sp>
    </p:spTree>
    <p:extLst>
      <p:ext uri="{BB962C8B-B14F-4D97-AF65-F5344CB8AC3E}">
        <p14:creationId xmlns:p14="http://schemas.microsoft.com/office/powerpoint/2010/main" val="160183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1965</Words>
  <Application>Microsoft Office PowerPoint</Application>
  <PresentationFormat>Widescreen</PresentationFormat>
  <Paragraphs>229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等线</vt:lpstr>
      <vt:lpstr>等线 Light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214</cp:revision>
  <dcterms:created xsi:type="dcterms:W3CDTF">2025-02-12T04:40:29Z</dcterms:created>
  <dcterms:modified xsi:type="dcterms:W3CDTF">2025-02-25T03:38:08Z</dcterms:modified>
</cp:coreProperties>
</file>