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3" r:id="rId2"/>
    <p:sldId id="264" r:id="rId3"/>
    <p:sldId id="265" r:id="rId4"/>
    <p:sldId id="266" r:id="rId5"/>
    <p:sldId id="267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778" y="1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1AA16D-BF6D-453A-9CEB-016131C32411}" type="datetimeFigureOut">
              <a:rPr lang="zh-CN" altLang="en-US" smtClean="0"/>
              <a:t>2025/2/24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B4BB1D-236B-4870-921B-199D2B709F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1527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3232528-3D1F-E14B-8079-592C423FD4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17144288-AB46-72CD-DA60-E945F25096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7586E19-AFDB-BB7D-502C-B64D263D6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E6697-374C-4AB3-9413-E494BC61F893}" type="datetime1">
              <a:rPr lang="zh-CN" altLang="en-US" smtClean="0"/>
              <a:t>2025/2/24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E39204D-129A-ECD8-7350-A46649B88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6FF889E-6E94-1FC7-690D-A104FD96E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5CB76-897F-4003-BCC8-52196501C1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91947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728C64-CB32-BB08-02C3-8BE1274F9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71E50B4-A88B-CED7-429F-AAD35DCF2C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77038F5-8273-D73D-254F-F413C728D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75B88-E4B1-41DD-A49C-218636737788}" type="datetime1">
              <a:rPr lang="zh-CN" altLang="en-US" smtClean="0"/>
              <a:t>2025/2/24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9A81632-DA4F-F208-9736-BFF19EA45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24C8DCD-6135-F96F-073B-FF1A75266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5CB76-897F-4003-BCC8-52196501C1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7912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5B8ADEF7-4272-445E-6C58-46DCE22BEE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5A8B89E-C2AC-9C70-A2E8-14FBC62296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9A41939-2FA2-2BF7-F400-0C33D02C9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7C7C4-105F-4BDA-9D4D-C7A90A90A7D3}" type="datetime1">
              <a:rPr lang="zh-CN" altLang="en-US" smtClean="0"/>
              <a:t>2025/2/24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1B485CD-B700-5CD3-0FEB-26A8C4C80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3AF8C18-DA0A-F886-035F-7C2FD5125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5CB76-897F-4003-BCC8-52196501C1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768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1CD71CD-88D3-FA07-37AC-FFE5BF172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3068BB5-010A-A80B-EF70-1FF64821E4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BA84603-365A-4CEB-B6D8-DE9CE026C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C5D42-80CA-408E-9A73-6F511C0C2337}" type="datetime1">
              <a:rPr lang="zh-CN" altLang="en-US" smtClean="0"/>
              <a:t>2025/2/24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3A41B99-00B3-F7A1-32CA-51B968842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69A92A1-82CB-27C3-FF26-3780311D8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5CB76-897F-4003-BCC8-52196501C1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2940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AC4F600-A742-FEB4-D8FD-808F1A7BC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6F6F31E-78E8-A50A-DAE5-38F7129F92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A147512-7D25-57AE-248A-22CBB314B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BD89B-4890-4751-9DDF-113B7AFD6A3C}" type="datetime1">
              <a:rPr lang="zh-CN" altLang="en-US" smtClean="0"/>
              <a:t>2025/2/24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BB13B7B-440E-8C1F-A90F-B1583C42E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8A18DAF-0FB2-197F-498D-ECE885396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5CB76-897F-4003-BCC8-52196501C1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0629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1272D27-B53E-F33B-1EF7-60E621611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D71E5A0-931D-8762-90CA-F7484A4F39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3007D40-2028-E7DA-B3B1-D42ED1F8F8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695DB24-BFBC-B8E3-9BB4-F6E6D7913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7BC7D-EF17-41A5-8D93-C86784D24CB4}" type="datetime1">
              <a:rPr lang="zh-CN" altLang="en-US" smtClean="0"/>
              <a:t>2025/2/24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6A00E89-F116-00CF-7951-817B41231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92225BF-E05F-42B5-452B-DCEAAB2B8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5CB76-897F-4003-BCC8-52196501C1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9091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4777D74-3785-E155-556F-CCEBB45B3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57861D3-81D9-E4F8-EC31-EE06DE5E99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2EB85EF-FBC3-C2FD-4DA7-8AAC799012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19EF6DBE-23D1-505E-CB0A-91B0A88BF9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F6C3E2B1-5628-02C3-B001-2A6A6A497F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FB1A2027-8A0D-5925-1E84-1B96EBCE4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8AB8F-AD13-4A1A-86EB-439CCEC93919}" type="datetime1">
              <a:rPr lang="zh-CN" altLang="en-US" smtClean="0"/>
              <a:t>2025/2/24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CC7C21A6-A4AE-5EAC-23F6-E8ADF1CF1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99A16193-D169-0422-F3E7-C4F2DB2C8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5CB76-897F-4003-BCC8-52196501C1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5437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2D13C0B-E821-C8A5-7FB9-90C7CF193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CE393694-C077-D118-D0C1-D32EB0032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2A5D3-78C1-4E90-94E6-0AE343294D5B}" type="datetime1">
              <a:rPr lang="zh-CN" altLang="en-US" smtClean="0"/>
              <a:t>2025/2/24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B9D6E9B-F3CB-47E7-D669-BFD034357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B22139A-7691-0331-AB76-71909E4A9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5CB76-897F-4003-BCC8-52196501C1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5878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DF9619C5-8158-6946-5345-508266851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81899-FBA2-4969-9997-A08EC1740795}" type="datetime1">
              <a:rPr lang="zh-CN" altLang="en-US" smtClean="0"/>
              <a:t>2025/2/24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CC9D8FEF-761F-158B-0096-5379E0A5E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E2FBC84-45D9-0738-FDBA-894238BBA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5CB76-897F-4003-BCC8-52196501C1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669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F2B7898-F09F-5D12-6345-9080B4613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C9594B1-A0C6-CA3D-245E-F27FB13B90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3E0A000-3D20-8901-2490-AB5F2BCFC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2BE19E0-1383-1981-525D-7C64B2D65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37350-313F-4460-82DB-A8755DC190DD}" type="datetime1">
              <a:rPr lang="zh-CN" altLang="en-US" smtClean="0"/>
              <a:t>2025/2/24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9BBF48A-AE13-008F-FA0C-588AD68BD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FED6F7B-60E2-D4F6-DF95-37E7A66AE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5CB76-897F-4003-BCC8-52196501C1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4771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38BA0B-9F62-D2F0-3829-5DBE40848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154DCDC6-1B46-43C4-A31E-96369618D2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4C457B8-5EB6-0E06-A361-F2F97CD155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9ABAD23-0ED6-6846-F498-EAFF6A04F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C07C7-4546-403B-8E32-FC86A6E56D1F}" type="datetime1">
              <a:rPr lang="zh-CN" altLang="en-US" smtClean="0"/>
              <a:t>2025/2/24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5921CAF-1597-388B-9529-B079222CD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3DF80A3-8874-358D-7738-FAEDBC178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5CB76-897F-4003-BCC8-52196501C1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7488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62F1BFE2-B08B-34A6-5FDD-E46ED34A5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E4BE654-51AD-E270-D379-C1E26AA2E0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1758EF7-C5A1-6788-A0AD-9EAAD92228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89913-4218-4F08-B12D-F7FBD280DCF1}" type="datetime1">
              <a:rPr lang="zh-CN" altLang="en-US" smtClean="0"/>
              <a:t>2025/2/24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7160FDF-A68B-E78B-C3A1-2EC3ECD7CC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9A9685F-417A-5123-1B5B-7FC52628FD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5CB76-897F-4003-BCC8-52196501C1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3769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686DB0-42B1-DB19-42CB-0269A0C62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BESIII LYSO</a:t>
            </a:r>
            <a:r>
              <a:rPr lang="zh-CN" altLang="en-US" dirty="0"/>
              <a:t>的</a:t>
            </a:r>
            <a:r>
              <a:rPr lang="en-US" altLang="zh-CN" dirty="0"/>
              <a:t>G4</a:t>
            </a:r>
            <a:r>
              <a:rPr lang="zh-CN" altLang="en-US" dirty="0"/>
              <a:t>模拟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B358A06F-914B-A209-6C5D-A678AADCCEA2}"/>
              </a:ext>
            </a:extLst>
          </p:cNvPr>
          <p:cNvSpPr txBox="1"/>
          <p:nvPr/>
        </p:nvSpPr>
        <p:spPr>
          <a:xfrm>
            <a:off x="250309" y="1341480"/>
            <a:ext cx="554427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简单在距离</a:t>
            </a:r>
            <a:r>
              <a:rPr lang="en-US" altLang="zh-CN" dirty="0"/>
              <a:t>LYSO160mm（</a:t>
            </a:r>
            <a:r>
              <a:rPr lang="zh-CN" altLang="en-US" dirty="0"/>
              <a:t>等效</a:t>
            </a:r>
            <a:r>
              <a:rPr lang="en-US" altLang="zh-CN" dirty="0"/>
              <a:t>z=3150</a:t>
            </a:r>
            <a:r>
              <a:rPr lang="zh-CN" altLang="en-US" dirty="0"/>
              <a:t>与</a:t>
            </a:r>
            <a:r>
              <a:rPr lang="en-US" altLang="zh-CN" dirty="0"/>
              <a:t>3310）</a:t>
            </a:r>
            <a:r>
              <a:rPr lang="zh-CN" altLang="en-US" dirty="0"/>
              <a:t>处添加了</a:t>
            </a:r>
            <a:r>
              <a:rPr lang="en-US" altLang="zh-CN" dirty="0"/>
              <a:t>1.7cm</a:t>
            </a:r>
            <a:r>
              <a:rPr lang="zh-CN" altLang="en-US" dirty="0"/>
              <a:t>铜板</a:t>
            </a:r>
            <a:endParaRPr lang="en-US" altLang="zh-CN" dirty="0"/>
          </a:p>
          <a:p>
            <a:r>
              <a:rPr lang="zh-CN" altLang="en-US" dirty="0"/>
              <a:t>碰撞点设置为</a:t>
            </a:r>
            <a:r>
              <a:rPr lang="en-US" altLang="zh-CN" dirty="0"/>
              <a:t>(-1.25*cm,0, -3310*mm)</a:t>
            </a:r>
            <a:r>
              <a:rPr lang="zh-CN" altLang="en-US" dirty="0"/>
              <a:t>，采用王翊伦学长的模拟数据</a:t>
            </a:r>
            <a:endParaRPr lang="en-US" altLang="zh-CN" dirty="0"/>
          </a:p>
          <a:p>
            <a:r>
              <a:rPr lang="en-US" altLang="zh-CN" dirty="0"/>
              <a:t>1000</a:t>
            </a:r>
            <a:r>
              <a:rPr lang="zh-CN" altLang="en-US" dirty="0"/>
              <a:t>次事例，初步统计各个晶体总沉积</a:t>
            </a:r>
            <a:endParaRPr lang="en-US" altLang="zh-CN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00BF3893-D398-5C3A-FA1A-B27680863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5CB76-897F-4003-BCC8-52196501C17E}" type="slidenum">
              <a:rPr lang="zh-CN" altLang="en-US" smtClean="0"/>
              <a:t>1</a:t>
            </a:fld>
            <a:endParaRPr lang="zh-CN" altLang="en-US"/>
          </a:p>
        </p:txBody>
      </p:sp>
      <p:pic>
        <p:nvPicPr>
          <p:cNvPr id="17" name="图片 16">
            <a:extLst>
              <a:ext uri="{FF2B5EF4-FFF2-40B4-BE49-F238E27FC236}">
                <a16:creationId xmlns:a16="http://schemas.microsoft.com/office/drawing/2014/main" id="{AEA9DF85-EEF5-DD99-DB47-45FEAB4E77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380" y="3205308"/>
            <a:ext cx="5940199" cy="3333604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4">
                <a:extLst>
                  <a:ext uri="{FF2B5EF4-FFF2-40B4-BE49-F238E27FC236}">
                    <a16:creationId xmlns:a16="http://schemas.microsoft.com/office/drawing/2014/main" id="{D50E7DC4-3A34-F77C-DCCD-483845A7B54F}"/>
                  </a:ext>
                </a:extLst>
              </p:cNvPr>
              <p:cNvSpPr txBox="1"/>
              <p:nvPr/>
            </p:nvSpPr>
            <p:spPr>
              <a:xfrm>
                <a:off x="9201150" y="3724275"/>
                <a:ext cx="4122027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dirty="0"/>
                  <a:t>Center of photon beam at</a:t>
                </a:r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=−12.5 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𝑚𝑚</m:t>
                    </m:r>
                  </m:oMath>
                </a14:m>
                <a:endParaRPr lang="en-US" altLang="zh-CN" dirty="0"/>
              </a:p>
              <a:p>
                <a:pPr>
                  <a:lnSpc>
                    <a:spcPct val="150000"/>
                  </a:lnSpc>
                </a:pPr>
                <a:r>
                  <a:rPr lang="en-US" altLang="zh-CN" dirty="0"/>
                  <a:t>Lorentz Boost,</a:t>
                </a:r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𝑏𝑜𝑜𝑠𝑡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=3.58165 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𝑚𝑟𝑎𝑑</m:t>
                    </m:r>
                  </m:oMath>
                </a14:m>
                <a:endParaRPr lang="zh-CN" altLang="en-US" dirty="0"/>
              </a:p>
            </p:txBody>
          </p:sp>
        </mc:Choice>
        <mc:Fallback>
          <p:sp>
            <p:nvSpPr>
              <p:cNvPr id="20" name="TextBox 4">
                <a:extLst>
                  <a:ext uri="{FF2B5EF4-FFF2-40B4-BE49-F238E27FC236}">
                    <a16:creationId xmlns:a16="http://schemas.microsoft.com/office/drawing/2014/main" id="{D50E7DC4-3A34-F77C-DCCD-483845A7B5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1150" y="3724275"/>
                <a:ext cx="4122027" cy="1754326"/>
              </a:xfrm>
              <a:prstGeom prst="rect">
                <a:avLst/>
              </a:prstGeom>
              <a:blipFill>
                <a:blip r:embed="rId3"/>
                <a:stretch>
                  <a:fillRect l="-1182" b="-69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1" name="Picture 2">
            <a:extLst>
              <a:ext uri="{FF2B5EF4-FFF2-40B4-BE49-F238E27FC236}">
                <a16:creationId xmlns:a16="http://schemas.microsoft.com/office/drawing/2014/main" id="{C7C26CAD-514E-5A9B-2344-3B635159E2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55121" y="3409352"/>
            <a:ext cx="2743200" cy="2925515"/>
          </a:xfrm>
          <a:prstGeom prst="rect">
            <a:avLst/>
          </a:prstGeom>
        </p:spPr>
      </p:pic>
      <p:pic>
        <p:nvPicPr>
          <p:cNvPr id="23" name="图片 22">
            <a:extLst>
              <a:ext uri="{FF2B5EF4-FFF2-40B4-BE49-F238E27FC236}">
                <a16:creationId xmlns:a16="http://schemas.microsoft.com/office/drawing/2014/main" id="{A4AECE7E-8A3F-AA44-7221-78F222CA658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82562" y="161901"/>
            <a:ext cx="5313725" cy="3089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481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91779FC-51A8-65E3-7B0D-EE1B9963C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5CB76-897F-4003-BCC8-52196501C17E}" type="slidenum">
              <a:rPr lang="zh-CN" altLang="en-US" smtClean="0"/>
              <a:t>2</a:t>
            </a:fld>
            <a:endParaRPr lang="zh-CN" altLang="en-US"/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4E2DBD54-7036-2517-95BD-DE2066065C24}"/>
              </a:ext>
            </a:extLst>
          </p:cNvPr>
          <p:cNvSpPr txBox="1"/>
          <p:nvPr/>
        </p:nvSpPr>
        <p:spPr>
          <a:xfrm>
            <a:off x="207285" y="598727"/>
            <a:ext cx="55442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寻找各个晶体历次沉积最多值</a:t>
            </a:r>
            <a:endParaRPr lang="en-US" altLang="zh-CN" dirty="0"/>
          </a:p>
          <a:p>
            <a:r>
              <a:rPr lang="zh-CN" altLang="en-US" dirty="0"/>
              <a:t>方便比较，把第一组横放的</a:t>
            </a:r>
            <a:r>
              <a:rPr lang="en-US" altLang="zh-CN" dirty="0"/>
              <a:t>LYSO</a:t>
            </a:r>
            <a:r>
              <a:rPr lang="zh-CN" altLang="en-US" dirty="0"/>
              <a:t>晶体沉积和其他的几组放在了一起</a:t>
            </a:r>
            <a:endParaRPr lang="en-US" altLang="zh-CN" dirty="0"/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9CF03BFB-610A-6E34-A66C-EB9592739A64}"/>
              </a:ext>
            </a:extLst>
          </p:cNvPr>
          <p:cNvSpPr txBox="1"/>
          <p:nvPr/>
        </p:nvSpPr>
        <p:spPr>
          <a:xfrm>
            <a:off x="1463040" y="5341030"/>
            <a:ext cx="3032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Y</a:t>
            </a:r>
            <a:r>
              <a:rPr lang="zh-CN" altLang="en-US" dirty="0"/>
              <a:t>＞</a:t>
            </a:r>
            <a:r>
              <a:rPr lang="en-US" altLang="zh-CN" dirty="0"/>
              <a:t>0 </a:t>
            </a:r>
            <a:r>
              <a:rPr lang="zh-CN" altLang="en-US" dirty="0"/>
              <a:t>的晶体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2CAC6B19-DC36-A887-ECC4-738EF6AEEFBA}"/>
              </a:ext>
            </a:extLst>
          </p:cNvPr>
          <p:cNvSpPr txBox="1"/>
          <p:nvPr/>
        </p:nvSpPr>
        <p:spPr>
          <a:xfrm>
            <a:off x="7985760" y="5356270"/>
            <a:ext cx="3032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Y</a:t>
            </a:r>
            <a:r>
              <a:rPr lang="zh-CN" altLang="en-US" dirty="0"/>
              <a:t>＜</a:t>
            </a:r>
            <a:r>
              <a:rPr lang="en-US" altLang="zh-CN" dirty="0"/>
              <a:t>0 </a:t>
            </a:r>
            <a:r>
              <a:rPr lang="zh-CN" altLang="en-US" dirty="0"/>
              <a:t>的晶体</a:t>
            </a:r>
          </a:p>
        </p:txBody>
      </p:sp>
      <p:pic>
        <p:nvPicPr>
          <p:cNvPr id="31" name="图片 30">
            <a:extLst>
              <a:ext uri="{FF2B5EF4-FFF2-40B4-BE49-F238E27FC236}">
                <a16:creationId xmlns:a16="http://schemas.microsoft.com/office/drawing/2014/main" id="{52BB801F-1419-3F5F-8E87-3146FBDED3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092" y="2004866"/>
            <a:ext cx="4478655" cy="3218330"/>
          </a:xfrm>
          <a:prstGeom prst="rect">
            <a:avLst/>
          </a:prstGeom>
        </p:spPr>
      </p:pic>
      <p:pic>
        <p:nvPicPr>
          <p:cNvPr id="33" name="图片 32">
            <a:extLst>
              <a:ext uri="{FF2B5EF4-FFF2-40B4-BE49-F238E27FC236}">
                <a16:creationId xmlns:a16="http://schemas.microsoft.com/office/drawing/2014/main" id="{CDE4CC98-841E-F8CF-256E-973C7CB755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3088" y="1875275"/>
            <a:ext cx="4857750" cy="3490745"/>
          </a:xfrm>
          <a:prstGeom prst="rect">
            <a:avLst/>
          </a:prstGeom>
        </p:spPr>
      </p:pic>
      <p:sp>
        <p:nvSpPr>
          <p:cNvPr id="34" name="文本框 33">
            <a:extLst>
              <a:ext uri="{FF2B5EF4-FFF2-40B4-BE49-F238E27FC236}">
                <a16:creationId xmlns:a16="http://schemas.microsoft.com/office/drawing/2014/main" id="{AACF8540-A7A1-507E-576C-55E87914CA29}"/>
              </a:ext>
            </a:extLst>
          </p:cNvPr>
          <p:cNvSpPr txBox="1"/>
          <p:nvPr/>
        </p:nvSpPr>
        <p:spPr>
          <a:xfrm>
            <a:off x="4579620" y="5540936"/>
            <a:ext cx="3032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0" i="0" dirty="0" err="1">
                <a:solidFill>
                  <a:srgbClr val="121212"/>
                </a:solidFill>
                <a:effectLst/>
                <a:latin typeface="-apple-system"/>
              </a:rPr>
              <a:t>max_Energy</a:t>
            </a:r>
            <a:r>
              <a:rPr lang="en-US" altLang="zh-CN" b="0" i="0" dirty="0">
                <a:solidFill>
                  <a:srgbClr val="121212"/>
                </a:solidFill>
                <a:effectLst/>
                <a:latin typeface="-apple-system"/>
              </a:rPr>
              <a:t> = 443.583MeV</a:t>
            </a:r>
            <a:endParaRPr lang="zh-CN" altLang="en-US" dirty="0"/>
          </a:p>
        </p:txBody>
      </p:sp>
      <p:pic>
        <p:nvPicPr>
          <p:cNvPr id="37" name="图片 36">
            <a:extLst>
              <a:ext uri="{FF2B5EF4-FFF2-40B4-BE49-F238E27FC236}">
                <a16:creationId xmlns:a16="http://schemas.microsoft.com/office/drawing/2014/main" id="{840FADE9-8BC7-C4F4-6968-C430ACD4B9B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1986" y="0"/>
            <a:ext cx="2792729" cy="2006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159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5FFCFAD-F209-E821-6ADA-535AEA381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正面一层单列图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2E50428-0774-77D5-4EE5-924DC3BD7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5CB76-897F-4003-BCC8-52196501C17E}" type="slidenum">
              <a:rPr lang="zh-CN" altLang="en-US" smtClean="0"/>
              <a:t>3</a:t>
            </a:fld>
            <a:endParaRPr lang="zh-CN" altLang="en-US"/>
          </a:p>
        </p:txBody>
      </p:sp>
      <p:pic>
        <p:nvPicPr>
          <p:cNvPr id="10" name="内容占位符 9">
            <a:extLst>
              <a:ext uri="{FF2B5EF4-FFF2-40B4-BE49-F238E27FC236}">
                <a16:creationId xmlns:a16="http://schemas.microsoft.com/office/drawing/2014/main" id="{C97E0A06-7E5D-BF77-B537-89A099DC80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041" y="1690688"/>
            <a:ext cx="6055358" cy="4351338"/>
          </a:xfrm>
        </p:spPr>
      </p:pic>
    </p:spTree>
    <p:extLst>
      <p:ext uri="{BB962C8B-B14F-4D97-AF65-F5344CB8AC3E}">
        <p14:creationId xmlns:p14="http://schemas.microsoft.com/office/powerpoint/2010/main" val="2561965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9823BFD-AE70-B1B2-049B-6FBC4F451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4841"/>
            <a:ext cx="10515600" cy="919241"/>
          </a:xfrm>
        </p:spPr>
        <p:txBody>
          <a:bodyPr>
            <a:normAutofit/>
          </a:bodyPr>
          <a:lstStyle/>
          <a:p>
            <a:r>
              <a:rPr lang="zh-CN" altLang="en-US" sz="2000" dirty="0"/>
              <a:t>单次事例（</a:t>
            </a:r>
            <a:r>
              <a:rPr lang="en-US" altLang="zh-CN" sz="2000" dirty="0"/>
              <a:t>1GeV</a:t>
            </a:r>
            <a:r>
              <a:rPr lang="zh-CN" altLang="en-US" sz="2000" dirty="0"/>
              <a:t>光子正入射某块晶体中央）</a:t>
            </a:r>
          </a:p>
        </p:txBody>
      </p:sp>
      <p:pic>
        <p:nvPicPr>
          <p:cNvPr id="6" name="内容占位符 5">
            <a:extLst>
              <a:ext uri="{FF2B5EF4-FFF2-40B4-BE49-F238E27FC236}">
                <a16:creationId xmlns:a16="http://schemas.microsoft.com/office/drawing/2014/main" id="{A08302C5-38FE-D56A-1C95-A209EDB08A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2001" y="3916694"/>
            <a:ext cx="3789679" cy="2723237"/>
          </a:xfrm>
        </p:spPr>
      </p:pic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9C5EA4B-6674-E5D0-EC41-24DC6DC1F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5CB76-897F-4003-BCC8-52196501C17E}" type="slidenum">
              <a:rPr lang="zh-CN" altLang="en-US" smtClean="0"/>
              <a:t>4</a:t>
            </a:fld>
            <a:endParaRPr lang="zh-CN" altLang="en-US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2086BFBA-22D3-4C91-5EEC-837084BD87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2289" y="461652"/>
            <a:ext cx="4561511" cy="3277870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29D82686-00A7-5509-8FB0-B3D19032C7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842" y="914400"/>
            <a:ext cx="3684908" cy="2647949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6DF79BF4-81CC-C0C9-0267-DC7F98C692CA}"/>
              </a:ext>
            </a:extLst>
          </p:cNvPr>
          <p:cNvSpPr txBox="1"/>
          <p:nvPr/>
        </p:nvSpPr>
        <p:spPr>
          <a:xfrm>
            <a:off x="1122990" y="3651062"/>
            <a:ext cx="3032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Y</a:t>
            </a:r>
            <a:r>
              <a:rPr lang="zh-CN" altLang="en-US" dirty="0"/>
              <a:t>＜</a:t>
            </a:r>
            <a:r>
              <a:rPr lang="en-US" altLang="zh-CN" dirty="0"/>
              <a:t>0 </a:t>
            </a:r>
            <a:r>
              <a:rPr lang="zh-CN" altLang="en-US" dirty="0"/>
              <a:t>的晶体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7999AE8D-1E0F-52A5-89DD-4EC2E30266F2}"/>
              </a:ext>
            </a:extLst>
          </p:cNvPr>
          <p:cNvSpPr txBox="1"/>
          <p:nvPr/>
        </p:nvSpPr>
        <p:spPr>
          <a:xfrm>
            <a:off x="7645710" y="3651062"/>
            <a:ext cx="3032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Y</a:t>
            </a:r>
            <a:r>
              <a:rPr lang="zh-CN" altLang="en-US" dirty="0"/>
              <a:t>＞</a:t>
            </a:r>
            <a:r>
              <a:rPr lang="en-US" altLang="zh-CN" dirty="0"/>
              <a:t>0 </a:t>
            </a:r>
            <a:r>
              <a:rPr lang="zh-CN" altLang="en-US" dirty="0"/>
              <a:t>的晶体</a:t>
            </a:r>
          </a:p>
        </p:txBody>
      </p:sp>
    </p:spTree>
    <p:extLst>
      <p:ext uri="{BB962C8B-B14F-4D97-AF65-F5344CB8AC3E}">
        <p14:creationId xmlns:p14="http://schemas.microsoft.com/office/powerpoint/2010/main" val="1582321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内容占位符 5">
            <a:extLst>
              <a:ext uri="{FF2B5EF4-FFF2-40B4-BE49-F238E27FC236}">
                <a16:creationId xmlns:a16="http://schemas.microsoft.com/office/drawing/2014/main" id="{395D1EED-1059-453C-289B-D307CE5202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8721" y="3834130"/>
            <a:ext cx="4208043" cy="3023870"/>
          </a:xfrm>
        </p:spPr>
      </p:pic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E778BCD-71C0-CFD8-F592-DA53E97CF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5CB76-897F-4003-BCC8-52196501C17E}" type="slidenum">
              <a:rPr lang="zh-CN" altLang="en-US" smtClean="0"/>
              <a:t>5</a:t>
            </a:fld>
            <a:endParaRPr lang="zh-CN" altLang="en-US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01C99F41-C5ED-A0A8-65C0-14A420781C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0802" y="758357"/>
            <a:ext cx="4034955" cy="2899490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B5CE0619-8306-98F9-3526-3EF4B1FA5FA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157" y="696167"/>
            <a:ext cx="4208043" cy="3023870"/>
          </a:xfrm>
          <a:prstGeom prst="rect">
            <a:avLst/>
          </a:prstGeom>
        </p:spPr>
      </p:pic>
      <p:sp>
        <p:nvSpPr>
          <p:cNvPr id="11" name="标题 1">
            <a:extLst>
              <a:ext uri="{FF2B5EF4-FFF2-40B4-BE49-F238E27FC236}">
                <a16:creationId xmlns:a16="http://schemas.microsoft.com/office/drawing/2014/main" id="{AF5E9D8B-5155-7A8F-FB7C-1C1C50D15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919241"/>
          </a:xfrm>
        </p:spPr>
        <p:txBody>
          <a:bodyPr>
            <a:normAutofit/>
          </a:bodyPr>
          <a:lstStyle/>
          <a:p>
            <a:r>
              <a:rPr lang="zh-CN" altLang="en-US" sz="2000" dirty="0"/>
              <a:t>单次事例（</a:t>
            </a:r>
            <a:r>
              <a:rPr lang="en-US" altLang="zh-CN" sz="2000" dirty="0"/>
              <a:t>1GeV</a:t>
            </a:r>
            <a:r>
              <a:rPr lang="zh-CN" altLang="en-US" sz="2000" dirty="0"/>
              <a:t>光子正入射某块晶体中央）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8166EFB1-EDC0-A2DB-CC13-C69BBE5A96C1}"/>
              </a:ext>
            </a:extLst>
          </p:cNvPr>
          <p:cNvSpPr txBox="1"/>
          <p:nvPr/>
        </p:nvSpPr>
        <p:spPr>
          <a:xfrm>
            <a:off x="1122990" y="3651062"/>
            <a:ext cx="3032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Y</a:t>
            </a:r>
            <a:r>
              <a:rPr lang="zh-CN" altLang="en-US" dirty="0"/>
              <a:t>＜</a:t>
            </a:r>
            <a:r>
              <a:rPr lang="en-US" altLang="zh-CN" dirty="0"/>
              <a:t>0 </a:t>
            </a:r>
            <a:r>
              <a:rPr lang="zh-CN" altLang="en-US" dirty="0"/>
              <a:t>的晶体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9488BF8B-8BBD-DB6A-71F5-8ED634FD555A}"/>
              </a:ext>
            </a:extLst>
          </p:cNvPr>
          <p:cNvSpPr txBox="1"/>
          <p:nvPr/>
        </p:nvSpPr>
        <p:spPr>
          <a:xfrm>
            <a:off x="7645710" y="3651062"/>
            <a:ext cx="3032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Y</a:t>
            </a:r>
            <a:r>
              <a:rPr lang="zh-CN" altLang="en-US" dirty="0"/>
              <a:t>＞</a:t>
            </a:r>
            <a:r>
              <a:rPr lang="en-US" altLang="zh-CN" dirty="0"/>
              <a:t>0 </a:t>
            </a:r>
            <a:r>
              <a:rPr lang="zh-CN" altLang="en-US" dirty="0"/>
              <a:t>的晶体</a:t>
            </a:r>
          </a:p>
        </p:txBody>
      </p:sp>
    </p:spTree>
    <p:extLst>
      <p:ext uri="{BB962C8B-B14F-4D97-AF65-F5344CB8AC3E}">
        <p14:creationId xmlns:p14="http://schemas.microsoft.com/office/powerpoint/2010/main" val="1712854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670</TotalTime>
  <Words>167</Words>
  <Application>Microsoft Office PowerPoint</Application>
  <PresentationFormat>宽屏</PresentationFormat>
  <Paragraphs>25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-apple-system</vt:lpstr>
      <vt:lpstr>等线</vt:lpstr>
      <vt:lpstr>等线 Light</vt:lpstr>
      <vt:lpstr>Arial</vt:lpstr>
      <vt:lpstr>Cambria Math</vt:lpstr>
      <vt:lpstr>Office 主题​​</vt:lpstr>
      <vt:lpstr>BESIII LYSO的G4模拟</vt:lpstr>
      <vt:lpstr>PowerPoint 演示文稿</vt:lpstr>
      <vt:lpstr>正面一层单列图</vt:lpstr>
      <vt:lpstr>单次事例（1GeV光子正入射某块晶体中央）</vt:lpstr>
      <vt:lpstr>单次事例（1GeV光子正入射某块晶体中央）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行阳 孙</dc:creator>
  <cp:lastModifiedBy>行阳 孙</cp:lastModifiedBy>
  <cp:revision>14</cp:revision>
  <dcterms:created xsi:type="dcterms:W3CDTF">2025-02-10T12:02:00Z</dcterms:created>
  <dcterms:modified xsi:type="dcterms:W3CDTF">2025-02-24T13:12:04Z</dcterms:modified>
</cp:coreProperties>
</file>