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1.jpg" ContentType="image/jpg"/>
  <Override PartName="/ppt/media/image12.jpg" ContentType="image/jpg"/>
  <Override PartName="/ppt/media/image1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8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乐怡 李" initials="乐李" lastIdx="6" clrIdx="0">
    <p:extLst>
      <p:ext uri="{19B8F6BF-5375-455C-9EA6-DF929625EA0E}">
        <p15:presenceInfo xmlns:p15="http://schemas.microsoft.com/office/powerpoint/2012/main" userId="0fd32c58482110ca" providerId="Windows Live"/>
      </p:ext>
    </p:extLst>
  </p:cmAuthor>
  <p:cmAuthor id="2" name="think" initials="t" lastIdx="7" clrIdx="1">
    <p:extLst>
      <p:ext uri="{19B8F6BF-5375-455C-9EA6-DF929625EA0E}">
        <p15:presenceInfo xmlns:p15="http://schemas.microsoft.com/office/powerpoint/2012/main" userId="c6f45adc4933573f" providerId="Windows Live"/>
      </p:ext>
    </p:extLst>
  </p:cmAuthor>
  <p:cmAuthor id="3" name="ADMIN" initials="A" lastIdx="18" clrIdx="2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6FA"/>
    <a:srgbClr val="FFF3E8"/>
    <a:srgbClr val="092292"/>
    <a:srgbClr val="0000FF"/>
    <a:srgbClr val="000066"/>
    <a:srgbClr val="DBE9F3"/>
    <a:srgbClr val="D9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7" autoAdjust="0"/>
    <p:restoredTop sz="94169" autoAdjust="0"/>
  </p:normalViewPr>
  <p:slideViewPr>
    <p:cSldViewPr snapToGrid="0">
      <p:cViewPr>
        <p:scale>
          <a:sx n="25" d="100"/>
          <a:sy n="25" d="100"/>
        </p:scale>
        <p:origin x="1761" y="-11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3A0AA-AEF2-40BE-A29C-D52E8BFA4545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23527-733A-4E5F-A102-B6C1F6972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513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23527-733A-4E5F-A102-B6C1F6972A5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18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7315-D6AE-4ADB-A2E1-A690671E6F62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D4951-DD35-4CBE-A388-1ECF74BC2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57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7315-D6AE-4ADB-A2E1-A690671E6F62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D4951-DD35-4CBE-A388-1ECF74BC2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23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7315-D6AE-4ADB-A2E1-A690671E6F62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D4951-DD35-4CBE-A388-1ECF74BC2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96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7315-D6AE-4ADB-A2E1-A690671E6F62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D4951-DD35-4CBE-A388-1ECF74BC2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80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7315-D6AE-4ADB-A2E1-A690671E6F62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D4951-DD35-4CBE-A388-1ECF74BC2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97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7315-D6AE-4ADB-A2E1-A690671E6F62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D4951-DD35-4CBE-A388-1ECF74BC2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22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7315-D6AE-4ADB-A2E1-A690671E6F62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D4951-DD35-4CBE-A388-1ECF74BC2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45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7315-D6AE-4ADB-A2E1-A690671E6F62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D4951-DD35-4CBE-A388-1ECF74BC2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86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7315-D6AE-4ADB-A2E1-A690671E6F62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D4951-DD35-4CBE-A388-1ECF74BC2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93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7315-D6AE-4ADB-A2E1-A690671E6F62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D4951-DD35-4CBE-A388-1ECF74BC2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0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7315-D6AE-4ADB-A2E1-A690671E6F62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D4951-DD35-4CBE-A388-1ECF74BC2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22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27315-D6AE-4ADB-A2E1-A690671E6F62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D4951-DD35-4CBE-A388-1ECF74BC2E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20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g"/><Relationship Id="rId22" Type="http://schemas.openxmlformats.org/officeDocument/2006/relationships/image" Target="../media/image20.png"/><Relationship Id="rId27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3E976B1-4225-DD9D-ED62-BB4C38CC61F2}"/>
                  </a:ext>
                </a:extLst>
              </p:cNvPr>
              <p:cNvSpPr txBox="1"/>
              <p:nvPr/>
            </p:nvSpPr>
            <p:spPr>
              <a:xfrm>
                <a:off x="15080679" y="6063620"/>
                <a:ext cx="14291041" cy="36273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457210">
                  <a:defRPr/>
                </a:pPr>
                <a:r>
                  <a:rPr lang="en-US" altLang="zh-CN" sz="4800" b="1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  <a:ea typeface="等线" panose="02010600030101010101" pitchFamily="2" charset="-122"/>
                  </a:rPr>
                  <a:t> </a:t>
                </a:r>
              </a:p>
              <a:p>
                <a:pPr algn="just" defTabSz="457210">
                  <a:defRPr/>
                </a:pPr>
                <a:endParaRPr lang="en-US" altLang="zh-CN" sz="3200" dirty="0">
                  <a:solidFill>
                    <a:prstClr val="black"/>
                  </a:solidFill>
                  <a:latin typeface="Bookman Old Style" panose="02050604050505020204" pitchFamily="18" charset="0"/>
                  <a:ea typeface="等线" panose="02010600030101010101" pitchFamily="2" charset="-122"/>
                </a:endParaRPr>
              </a:p>
              <a:p>
                <a:pPr algn="l">
                  <a:lnSpc>
                    <a:spcPts val="4500"/>
                  </a:lnSpc>
                </a:pPr>
                <a:endParaRPr lang="en-US" altLang="zh-CN" sz="4400" b="1" dirty="0">
                  <a:solidFill>
                    <a:prstClr val="black"/>
                  </a:solidFill>
                  <a:latin typeface="Bookman Old Style" panose="02050604050505020204" pitchFamily="18" charset="0"/>
                  <a:ea typeface="等线" panose="02010600030101010101" pitchFamily="2" charset="-122"/>
                </a:endParaRPr>
              </a:p>
              <a:p>
                <a:pPr algn="just" defTabSz="457210">
                  <a:defRPr/>
                </a:pPr>
                <a:endParaRPr lang="en-US" altLang="zh-CN" sz="2800" b="1" dirty="0">
                  <a:solidFill>
                    <a:prstClr val="black"/>
                  </a:solidFill>
                  <a:latin typeface="Bookman Old Style" panose="02050604050505020204" pitchFamily="18" charset="0"/>
                  <a:ea typeface="等线" panose="02010600030101010101" pitchFamily="2" charset="-122"/>
                </a:endParaRPr>
              </a:p>
              <a:p>
                <a:pPr algn="just" defTabSz="457210">
                  <a:defRPr/>
                </a:pPr>
                <a:endParaRPr lang="en-US" altLang="zh-CN" sz="2800" b="1" dirty="0">
                  <a:solidFill>
                    <a:prstClr val="black"/>
                  </a:solidFill>
                  <a:latin typeface="Bookman Old Style" panose="02050604050505020204" pitchFamily="18" charset="0"/>
                  <a:ea typeface="等线" panose="02010600030101010101" pitchFamily="2" charset="-122"/>
                </a:endParaRPr>
              </a:p>
              <a:p>
                <a:pPr algn="just" defTabSz="457210">
                  <a:defRPr/>
                </a:pPr>
                <a:endParaRPr lang="en-US" altLang="zh-CN" sz="2800" b="1" dirty="0">
                  <a:solidFill>
                    <a:prstClr val="black"/>
                  </a:solidFill>
                  <a:latin typeface="Bookman Old Style" panose="02050604050505020204" pitchFamily="18" charset="0"/>
                  <a:ea typeface="等线" panose="02010600030101010101" pitchFamily="2" charset="-122"/>
                </a:endParaRPr>
              </a:p>
              <a:p>
                <a:pPr algn="just" defTabSz="457210">
                  <a:defRPr/>
                </a:pPr>
                <a:endParaRPr lang="en-US" altLang="zh-CN" sz="2800" b="1" dirty="0">
                  <a:solidFill>
                    <a:prstClr val="black"/>
                  </a:solidFill>
                  <a:latin typeface="Bookman Old Style" panose="02050604050505020204" pitchFamily="18" charset="0"/>
                  <a:ea typeface="等线" panose="02010600030101010101" pitchFamily="2" charset="-122"/>
                </a:endParaRPr>
              </a:p>
              <a:p>
                <a:pPr algn="just" defTabSz="457210">
                  <a:defRPr/>
                </a:pPr>
                <a:endParaRPr lang="en-US" altLang="zh-CN" sz="2800" b="1" dirty="0">
                  <a:solidFill>
                    <a:prstClr val="black"/>
                  </a:solidFill>
                  <a:latin typeface="Bookman Old Style" panose="02050604050505020204" pitchFamily="18" charset="0"/>
                  <a:ea typeface="等线" panose="02010600030101010101" pitchFamily="2" charset="-122"/>
                </a:endParaRPr>
              </a:p>
              <a:p>
                <a:pPr algn="just" defTabSz="457210">
                  <a:defRPr/>
                </a:pPr>
                <a:endParaRPr lang="en-US" altLang="zh-CN" sz="2800" b="1" dirty="0">
                  <a:solidFill>
                    <a:prstClr val="black"/>
                  </a:solidFill>
                  <a:latin typeface="Bookman Old Style" panose="02050604050505020204" pitchFamily="18" charset="0"/>
                  <a:ea typeface="等线" panose="02010600030101010101" pitchFamily="2" charset="-122"/>
                </a:endParaRPr>
              </a:p>
              <a:p>
                <a:pPr algn="just" defTabSz="457210">
                  <a:defRPr/>
                </a:pPr>
                <a:endParaRPr lang="en-US" altLang="zh-CN" sz="2800" b="1" dirty="0">
                  <a:solidFill>
                    <a:prstClr val="black"/>
                  </a:solidFill>
                  <a:latin typeface="Bookman Old Style" panose="02050604050505020204" pitchFamily="18" charset="0"/>
                  <a:ea typeface="等线" panose="02010600030101010101" pitchFamily="2" charset="-122"/>
                </a:endParaRPr>
              </a:p>
              <a:p>
                <a:pPr algn="just" defTabSz="457210">
                  <a:defRPr/>
                </a:pPr>
                <a:endParaRPr lang="en-US" altLang="zh-CN" sz="2800" b="1" dirty="0">
                  <a:solidFill>
                    <a:prstClr val="black"/>
                  </a:solidFill>
                  <a:latin typeface="Bookman Old Style" panose="02050604050505020204" pitchFamily="18" charset="0"/>
                  <a:ea typeface="等线" panose="02010600030101010101" pitchFamily="2" charset="-122"/>
                </a:endParaRPr>
              </a:p>
              <a:p>
                <a:pPr algn="just" defTabSz="457210">
                  <a:defRPr/>
                </a:pPr>
                <a:endParaRPr lang="en-US" altLang="zh-CN" sz="2800" b="1" dirty="0">
                  <a:solidFill>
                    <a:prstClr val="black"/>
                  </a:solidFill>
                  <a:latin typeface="Bookman Old Style" panose="02050604050505020204" pitchFamily="18" charset="0"/>
                  <a:ea typeface="等线" panose="02010600030101010101" pitchFamily="2" charset="-122"/>
                </a:endParaRPr>
              </a:p>
              <a:p>
                <a:pPr algn="ctr" defTabSz="457210">
                  <a:defRPr/>
                </a:pPr>
                <a:r>
                  <a:rPr lang="en-US" altLang="zh-C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Irradiation test setup @CSNS</a:t>
                </a:r>
                <a:endParaRPr lang="en-US" altLang="zh-CN" sz="2800" b="1" dirty="0">
                  <a:solidFill>
                    <a:prstClr val="black"/>
                  </a:solidFill>
                  <a:latin typeface="Bookman Old Style" panose="02050604050505020204" pitchFamily="18" charset="0"/>
                  <a:ea typeface="等线" panose="02010600030101010101" pitchFamily="2" charset="-122"/>
                </a:endParaRPr>
              </a:p>
              <a:p>
                <a:pPr marL="368300" indent="-342900" algn="just">
                  <a:lnSpc>
                    <a:spcPct val="100000"/>
                  </a:lnSpc>
                  <a:spcBef>
                    <a:spcPts val="365"/>
                  </a:spcBef>
                  <a:buFont typeface="Arial" panose="020B0604020202020204" pitchFamily="34" charset="0"/>
                  <a:buChar char="•"/>
                  <a:tabLst>
                    <a:tab pos="252729" algn="l"/>
                  </a:tabLst>
                </a:pPr>
                <a:r>
                  <a:rPr lang="en-US" altLang="zh-CN" sz="2800" spc="-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Irradiated in 80 MeV proton beam at China Spallation Neutron Source (CSNS) in April 2024</a:t>
                </a:r>
              </a:p>
              <a:p>
                <a:pPr marL="368300" indent="-342900" algn="just">
                  <a:lnSpc>
                    <a:spcPct val="100000"/>
                  </a:lnSpc>
                  <a:spcBef>
                    <a:spcPts val="365"/>
                  </a:spcBef>
                  <a:buFont typeface="Arial" panose="020B0604020202020204" pitchFamily="34" charset="0"/>
                  <a:buChar char="•"/>
                  <a:tabLst>
                    <a:tab pos="252729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spc="-17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spc="-7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sensors</a:t>
                </a:r>
                <a:r>
                  <a:rPr lang="en-US" altLang="zh-CN" sz="2800" spc="-1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placed</a:t>
                </a:r>
                <a:r>
                  <a:rPr lang="en-US" altLang="zh-CN" sz="2800" spc="-15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spc="-4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</a:t>
                </a:r>
                <a:r>
                  <a:rPr lang="en-US" altLang="zh-CN" sz="2800" spc="-16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spc="-4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</a:t>
                </a:r>
                <a:r>
                  <a:rPr lang="en-US" altLang="zh-CN" sz="2800" spc="-17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spc="-6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</a:t>
                </a:r>
                <a:r>
                  <a:rPr lang="en-US" altLang="zh-CN" sz="2800" spc="-16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spc="-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point</a:t>
                </a:r>
                <a:endPara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38201" lvl="1" indent="-342900" algn="just">
                  <a:lnSpc>
                    <a:spcPct val="100000"/>
                  </a:lnSpc>
                  <a:spcBef>
                    <a:spcPts val="229"/>
                  </a:spcBef>
                  <a:buFont typeface="Wingdings" panose="05000000000000000000" pitchFamily="2" charset="2"/>
                  <a:buChar char="ü"/>
                  <a:tabLst>
                    <a:tab pos="72263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spc="-17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spc="-3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IV/CV</a:t>
                </a:r>
                <a:r>
                  <a:rPr lang="en-US" altLang="zh-CN" sz="2800" spc="-1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spc="-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tested</a:t>
                </a:r>
                <a:r>
                  <a:rPr lang="en-US" altLang="zh-CN" sz="2800" spc="-1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spc="-16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spc="-9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spc="-1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spc="-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</a:t>
                </a:r>
                <a:endPara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80365" marR="1696085" indent="-342900" algn="just">
                  <a:spcBef>
                    <a:spcPts val="85"/>
                  </a:spcBef>
                  <a:buFont typeface="Arial" panose="020B0604020202020204" pitchFamily="34" charset="0"/>
                  <a:buChar char="•"/>
                  <a:tabLst>
                    <a:tab pos="231140" algn="l"/>
                    <a:tab pos="264795" algn="l"/>
                  </a:tabLst>
                </a:pPr>
                <a:r>
                  <a:rPr lang="en-US" altLang="zh-CN" sz="2800" spc="-6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Aluminum foil pieces 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placed</a:t>
                </a:r>
                <a:r>
                  <a:rPr lang="en-US" altLang="zh-CN" sz="2800" spc="-16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spc="-4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</a:t>
                </a:r>
                <a:r>
                  <a:rPr lang="en-US" altLang="zh-CN" sz="2800" spc="-16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spc="-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</a:t>
                </a:r>
                <a:r>
                  <a:rPr lang="en-US" altLang="zh-CN" sz="2800" spc="-16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spc="-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point 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en-US" altLang="zh-CN" sz="2800" spc="-13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spc="-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calibrate</a:t>
                </a:r>
                <a:r>
                  <a:rPr lang="en-US" altLang="zh-CN" sz="2800" spc="-1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spc="-3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irradiation</a:t>
                </a:r>
                <a:r>
                  <a:rPr lang="en-US" altLang="zh-CN" sz="2800" spc="-13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spc="-2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fluence</a:t>
                </a:r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defTabSz="457210">
                  <a:defRPr/>
                </a:pPr>
                <a:endParaRPr lang="en-US" altLang="zh-CN" sz="2800" b="1" dirty="0">
                  <a:solidFill>
                    <a:prstClr val="black"/>
                  </a:solidFill>
                  <a:latin typeface="Bookman Old Style" panose="02050604050505020204" pitchFamily="18" charset="0"/>
                  <a:ea typeface="等线" panose="02010600030101010101" pitchFamily="2" charset="-122"/>
                </a:endParaRPr>
              </a:p>
              <a:p>
                <a:pPr algn="just" defTabSz="457210">
                  <a:defRPr/>
                </a:pPr>
                <a:endParaRPr lang="en-US" altLang="zh-CN" sz="3200" b="1" dirty="0">
                  <a:solidFill>
                    <a:prstClr val="black"/>
                  </a:solidFill>
                  <a:latin typeface="Bookman Old Style" panose="02050604050505020204" pitchFamily="18" charset="0"/>
                  <a:ea typeface="等线" panose="02010600030101010101" pitchFamily="2" charset="-122"/>
                </a:endParaRPr>
              </a:p>
              <a:p>
                <a:pPr algn="just" defTabSz="457210">
                  <a:defRPr/>
                </a:pPr>
                <a:endParaRPr lang="en-US" altLang="zh-CN" sz="3600" dirty="0">
                  <a:solidFill>
                    <a:prstClr val="black"/>
                  </a:solidFill>
                  <a:latin typeface="Bookman Old Style" panose="02050604050505020204" pitchFamily="18" charset="0"/>
                  <a:ea typeface="等线" panose="02010600030101010101" pitchFamily="2" charset="-122"/>
                </a:endParaRPr>
              </a:p>
              <a:p>
                <a:pPr algn="just" defTabSz="457210">
                  <a:lnSpc>
                    <a:spcPts val="4500"/>
                  </a:lnSpc>
                  <a:defRPr/>
                </a:pPr>
                <a:r>
                  <a:rPr lang="en-US" altLang="zh-CN" sz="3600" b="1" spc="-50" dirty="0"/>
                  <a:t>Irradiated</a:t>
                </a:r>
                <a:r>
                  <a:rPr lang="en-US" altLang="zh-CN" sz="3600" b="1" spc="20" dirty="0"/>
                  <a:t> </a:t>
                </a:r>
                <a:r>
                  <a:rPr lang="en-US" altLang="zh-CN" sz="3600" b="1" dirty="0"/>
                  <a:t>IV</a:t>
                </a:r>
                <a:r>
                  <a:rPr lang="en-US" altLang="zh-CN" sz="3600" b="1" spc="30" dirty="0"/>
                  <a:t> </a:t>
                </a:r>
                <a:r>
                  <a:rPr lang="en-US" altLang="zh-CN" sz="3600" b="1" spc="-149" dirty="0"/>
                  <a:t>change</a:t>
                </a:r>
                <a:endParaRPr lang="en-US" altLang="zh-C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defTabSz="457210">
                  <a:lnSpc>
                    <a:spcPts val="4500"/>
                  </a:lnSpc>
                  <a:defRPr/>
                </a:pP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With bias of -50V, leakage current increases from ∼ 10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∼ 1nA after irradiated.</a:t>
                </a:r>
                <a:r>
                  <a: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magnitude of leakage current is proportional to the irradiation fluence</a:t>
                </a:r>
              </a:p>
              <a:p>
                <a:pPr algn="just" defTabSz="457210">
                  <a:lnSpc>
                    <a:spcPts val="4500"/>
                  </a:lnSpc>
                  <a:defRPr/>
                </a:pP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 defTabSz="457210">
                  <a:lnSpc>
                    <a:spcPts val="4500"/>
                  </a:lnSpc>
                  <a:defRPr/>
                </a:pPr>
                <a:endParaRPr lang="en-US" altLang="zh-CN" sz="2800" dirty="0">
                  <a:latin typeface="Bookman Old Style" panose="02050604050505020204" pitchFamily="18" charset="0"/>
                </a:endParaRPr>
              </a:p>
              <a:p>
                <a:pPr algn="just" defTabSz="457210">
                  <a:lnSpc>
                    <a:spcPts val="4500"/>
                  </a:lnSpc>
                  <a:defRPr/>
                </a:pPr>
                <a:endParaRPr lang="en-US" altLang="zh-CN" sz="2800" dirty="0">
                  <a:latin typeface="Bookman Old Style" panose="02050604050505020204" pitchFamily="18" charset="0"/>
                </a:endParaRPr>
              </a:p>
              <a:p>
                <a:pPr algn="just" defTabSz="457210">
                  <a:lnSpc>
                    <a:spcPts val="4500"/>
                  </a:lnSpc>
                  <a:defRPr/>
                </a:pPr>
                <a:endParaRPr lang="en-US" altLang="zh-CN" sz="2800" dirty="0">
                  <a:latin typeface="Bookman Old Style" panose="02050604050505020204" pitchFamily="18" charset="0"/>
                </a:endParaRPr>
              </a:p>
              <a:p>
                <a:pPr algn="just" defTabSz="457210">
                  <a:lnSpc>
                    <a:spcPts val="4500"/>
                  </a:lnSpc>
                  <a:defRPr/>
                </a:pPr>
                <a:endParaRPr lang="en-US" altLang="zh-CN" sz="2800" dirty="0">
                  <a:latin typeface="Bookman Old Style" panose="02050604050505020204" pitchFamily="18" charset="0"/>
                </a:endParaRPr>
              </a:p>
              <a:p>
                <a:pPr algn="just" defTabSz="457210">
                  <a:lnSpc>
                    <a:spcPts val="4500"/>
                  </a:lnSpc>
                  <a:defRPr/>
                </a:pPr>
                <a:endParaRPr lang="en-US" altLang="zh-CN" sz="2800" dirty="0">
                  <a:latin typeface="Bookman Old Style" panose="02050604050505020204" pitchFamily="18" charset="0"/>
                </a:endParaRPr>
              </a:p>
              <a:p>
                <a:pPr algn="just" defTabSz="457210">
                  <a:lnSpc>
                    <a:spcPts val="4500"/>
                  </a:lnSpc>
                  <a:defRPr/>
                </a:pPr>
                <a:endParaRPr lang="en-US" altLang="zh-CN" sz="3600" b="1" dirty="0"/>
              </a:p>
              <a:p>
                <a:pPr algn="just" defTabSz="457210">
                  <a:lnSpc>
                    <a:spcPts val="4500"/>
                  </a:lnSpc>
                  <a:defRPr/>
                </a:pPr>
                <a:r>
                  <a:rPr lang="en-US" altLang="zh-CN" sz="3600" b="1" dirty="0"/>
                  <a:t>Irradiation Tolerance Evaluation</a:t>
                </a:r>
              </a:p>
              <a:p>
                <a:pPr algn="just" defTabSz="457210">
                  <a:lnSpc>
                    <a:spcPts val="4500"/>
                  </a:lnSpc>
                  <a:defRPr/>
                </a:pPr>
                <a:r>
                  <a:rPr lang="en-US" altLang="zh-CN" sz="2800" b="1" dirty="0"/>
                  <a:t>Time over Threshold (</a:t>
                </a:r>
                <a:r>
                  <a:rPr lang="en-US" altLang="zh-CN" sz="2800" b="1" dirty="0" err="1"/>
                  <a:t>ToT</a:t>
                </a:r>
                <a:r>
                  <a:rPr lang="en-US" altLang="zh-CN" sz="2800" b="1" dirty="0"/>
                  <a:t>) versus Threshold</a:t>
                </a:r>
              </a:p>
              <a:p>
                <a:pPr algn="just" defTabSz="457210">
                  <a:lnSpc>
                    <a:spcPts val="4500"/>
                  </a:lnSpc>
                  <a:defRPr/>
                </a:pPr>
                <a:r>
                  <a:rPr lang="en-US" altLang="zh-CN" sz="2800" dirty="0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	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 and noise rate as a function of the threshold reference for all tested samples different voltages and irradiation fluence. Results are shown for chips settings at room temperature. 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over Threshold (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correlated with the energy of a signal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increase in </a:t>
                </a:r>
                <a:r>
                  <a:rPr lang="en-US" altLang="zh-C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leads to an increase in the depletion voltage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 an irradiation fluence of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1×</m:t>
                    </m:r>
                    <m:sSup>
                      <m:sSup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  <m:sSub>
                      <m:sSub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altLang="zh-CN" sz="2800" dirty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 dirty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altLang="zh-CN" sz="2800" dirty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chip can still maintain normal operation.</a:t>
                </a:r>
                <a:endParaRPr lang="en-US" altLang="zh-CN" sz="2800" dirty="0">
                  <a:solidFill>
                    <a:prstClr val="black"/>
                  </a:solidFill>
                  <a:latin typeface="Bookman Old Style" panose="02050604050505020204" pitchFamily="18" charset="0"/>
                </a:endParaRPr>
              </a:p>
              <a:p>
                <a:pPr algn="just" defTabSz="457210">
                  <a:lnSpc>
                    <a:spcPts val="4500"/>
                  </a:lnSpc>
                  <a:defRPr/>
                </a:pPr>
                <a:endParaRPr lang="en-US" altLang="zh-CN" sz="2800" dirty="0">
                  <a:solidFill>
                    <a:prstClr val="black"/>
                  </a:solidFill>
                  <a:latin typeface="Bookman Old Style" panose="02050604050505020204" pitchFamily="18" charset="0"/>
                </a:endParaRPr>
              </a:p>
              <a:p>
                <a:pPr algn="just" defTabSz="457210">
                  <a:lnSpc>
                    <a:spcPts val="4500"/>
                  </a:lnSpc>
                  <a:defRPr/>
                </a:pPr>
                <a:endParaRPr lang="en-US" altLang="zh-CN" sz="2800" dirty="0">
                  <a:solidFill>
                    <a:prstClr val="black"/>
                  </a:solidFill>
                  <a:latin typeface="Bookman Old Style" panose="02050604050505020204" pitchFamily="18" charset="0"/>
                </a:endParaRPr>
              </a:p>
              <a:p>
                <a:pPr algn="just" defTabSz="457210">
                  <a:lnSpc>
                    <a:spcPts val="4500"/>
                  </a:lnSpc>
                  <a:defRPr/>
                </a:pPr>
                <a:endParaRPr lang="en-US" altLang="zh-CN" sz="2800" dirty="0">
                  <a:solidFill>
                    <a:prstClr val="black"/>
                  </a:solidFill>
                  <a:latin typeface="Bookman Old Style" panose="02050604050505020204" pitchFamily="18" charset="0"/>
                </a:endParaRPr>
              </a:p>
              <a:p>
                <a:pPr algn="just" defTabSz="457210">
                  <a:lnSpc>
                    <a:spcPts val="4500"/>
                  </a:lnSpc>
                  <a:defRPr/>
                </a:pPr>
                <a:endParaRPr lang="en-US" altLang="zh-CN" sz="2800" dirty="0">
                  <a:solidFill>
                    <a:prstClr val="black"/>
                  </a:solidFill>
                  <a:latin typeface="Bookman Old Style" panose="02050604050505020204" pitchFamily="18" charset="0"/>
                </a:endParaRPr>
              </a:p>
              <a:p>
                <a:pPr marL="457200" indent="-457200" algn="just" defTabSz="457210">
                  <a:lnSpc>
                    <a:spcPts val="4500"/>
                  </a:lnSpc>
                  <a:buFont typeface="Arial" panose="020B0604020202020204" pitchFamily="34" charset="0"/>
                  <a:buChar char="•"/>
                  <a:defRPr/>
                </a:pPr>
                <a:endParaRPr lang="en-US" altLang="zh-CN" sz="2800" dirty="0">
                  <a:solidFill>
                    <a:prstClr val="black"/>
                  </a:solidFill>
                  <a:latin typeface="Bookman Old Style" panose="02050604050505020204" pitchFamily="18" charset="0"/>
                </a:endParaRPr>
              </a:p>
              <a:p>
                <a:pPr algn="just" defTabSz="457210">
                  <a:lnSpc>
                    <a:spcPts val="4500"/>
                  </a:lnSpc>
                  <a:defRPr/>
                </a:pPr>
                <a:endParaRPr lang="en-US" altLang="zh-CN" sz="2800" dirty="0">
                  <a:latin typeface="Bookman Old Style" panose="02050604050505020204" pitchFamily="18" charset="0"/>
                </a:endParaRPr>
              </a:p>
              <a:p>
                <a:pPr algn="just" defTabSz="457210">
                  <a:lnSpc>
                    <a:spcPts val="4500"/>
                  </a:lnSpc>
                  <a:defRPr/>
                </a:pPr>
                <a:endParaRPr lang="en-US" altLang="zh-CN" sz="2800" dirty="0">
                  <a:latin typeface="Bookman Old Style" panose="02050604050505020204" pitchFamily="18" charset="0"/>
                </a:endParaRPr>
              </a:p>
              <a:p>
                <a:pPr algn="just" defTabSz="457210">
                  <a:lnSpc>
                    <a:spcPts val="4500"/>
                  </a:lnSpc>
                  <a:defRPr/>
                </a:pPr>
                <a:endParaRPr lang="en-US" altLang="zh-CN" sz="2800" b="1" dirty="0"/>
              </a:p>
              <a:p>
                <a:pPr algn="just" defTabSz="457210">
                  <a:lnSpc>
                    <a:spcPts val="4500"/>
                  </a:lnSpc>
                  <a:defRPr/>
                </a:pPr>
                <a:r>
                  <a:rPr lang="en-US" altLang="zh-CN" sz="2800" b="1" dirty="0"/>
                  <a:t>Inflection Point of S-curve for pixels </a:t>
                </a:r>
                <a:endParaRPr lang="en-US" altLang="zh-CN" sz="2800" dirty="0">
                  <a:latin typeface="Bookman Old Style" panose="02050604050505020204" pitchFamily="18" charset="0"/>
                </a:endParaRPr>
              </a:p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Inflection point of the S-curve as a function of charge injection for different irradiated chips. Results are shown for HV = -10V settings at room temperature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Show the noise level of the pixel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Systematic right-shift of inflection point distribution with increased fluence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increase in the irradiation fluence leads to a reduction in pixel uniformity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 defTabSz="457210">
                  <a:lnSpc>
                    <a:spcPts val="4500"/>
                  </a:lnSpc>
                  <a:buFont typeface="Arial" panose="020B0604020202020204" pitchFamily="34" charset="0"/>
                  <a:buChar char="•"/>
                  <a:defRPr/>
                </a:pPr>
                <a:endParaRPr lang="en-US" altLang="zh-CN" sz="3200" dirty="0">
                  <a:solidFill>
                    <a:prstClr val="black"/>
                  </a:solidFill>
                  <a:latin typeface="Bookman Old Style" panose="02050604050505020204" pitchFamily="18" charset="0"/>
                  <a:ea typeface="等线" panose="02010600030101010101" pitchFamily="2" charset="-122"/>
                </a:endParaRPr>
              </a:p>
              <a:p>
                <a:pPr algn="just" defTabSz="457210">
                  <a:lnSpc>
                    <a:spcPts val="4500"/>
                  </a:lnSpc>
                  <a:defRPr/>
                </a:pPr>
                <a:endParaRPr lang="en-US" altLang="zh-CN" sz="3200" dirty="0">
                  <a:solidFill>
                    <a:prstClr val="black"/>
                  </a:solidFill>
                  <a:latin typeface="Bookman Old Style" panose="02050604050505020204" pitchFamily="18" charset="0"/>
                  <a:ea typeface="等线" panose="02010600030101010101" pitchFamily="2" charset="-122"/>
                </a:endParaRPr>
              </a:p>
              <a:p>
                <a:pPr algn="just" defTabSz="457210">
                  <a:lnSpc>
                    <a:spcPts val="4500"/>
                  </a:lnSpc>
                  <a:defRPr/>
                </a:pPr>
                <a:endParaRPr lang="en-US" altLang="zh-CN" sz="3200" dirty="0">
                  <a:solidFill>
                    <a:prstClr val="black"/>
                  </a:solidFill>
                  <a:latin typeface="Bookman Old Style" panose="02050604050505020204" pitchFamily="18" charset="0"/>
                  <a:ea typeface="等线" panose="02010600030101010101" pitchFamily="2" charset="-122"/>
                </a:endParaRPr>
              </a:p>
              <a:p>
                <a:pPr algn="just" defTabSz="457210">
                  <a:lnSpc>
                    <a:spcPts val="4500"/>
                  </a:lnSpc>
                  <a:defRPr/>
                </a:pPr>
                <a:endParaRPr lang="en-US" altLang="zh-CN" sz="3200" dirty="0">
                  <a:solidFill>
                    <a:prstClr val="black"/>
                  </a:solidFill>
                  <a:latin typeface="Bookman Old Style" panose="02050604050505020204" pitchFamily="18" charset="0"/>
                  <a:ea typeface="等线" panose="02010600030101010101" pitchFamily="2" charset="-122"/>
                </a:endParaRPr>
              </a:p>
              <a:p>
                <a:pPr algn="just" defTabSz="457210">
                  <a:lnSpc>
                    <a:spcPts val="4500"/>
                  </a:lnSpc>
                  <a:defRPr/>
                </a:pPr>
                <a:endParaRPr lang="en-US" altLang="zh-CN" sz="3200" dirty="0">
                  <a:solidFill>
                    <a:prstClr val="black"/>
                  </a:solidFill>
                  <a:latin typeface="Bookman Old Style" panose="02050604050505020204" pitchFamily="18" charset="0"/>
                  <a:ea typeface="等线" panose="02010600030101010101" pitchFamily="2" charset="-122"/>
                </a:endParaRPr>
              </a:p>
              <a:p>
                <a:pPr algn="just" defTabSz="457210">
                  <a:lnSpc>
                    <a:spcPts val="3000"/>
                  </a:lnSpc>
                  <a:defRPr/>
                </a:pPr>
                <a:endParaRPr lang="en-US" altLang="zh-CN" sz="3200" dirty="0">
                  <a:solidFill>
                    <a:prstClr val="black"/>
                  </a:solidFill>
                  <a:latin typeface="Bookman Old Style" panose="02050604050505020204" pitchFamily="18" charset="0"/>
                  <a:ea typeface="等线" panose="02010600030101010101" pitchFamily="2" charset="-122"/>
                </a:endParaRPr>
              </a:p>
              <a:p>
                <a:pPr algn="just" defTabSz="457210">
                  <a:lnSpc>
                    <a:spcPts val="3000"/>
                  </a:lnSpc>
                  <a:defRPr/>
                </a:pPr>
                <a:endParaRPr lang="en-US" altLang="zh-CN" sz="2800" dirty="0">
                  <a:solidFill>
                    <a:prstClr val="black"/>
                  </a:solidFill>
                  <a:latin typeface="Bookman Old Style" panose="02050604050505020204" pitchFamily="18" charset="0"/>
                  <a:ea typeface="等线" panose="02010600030101010101" pitchFamily="2" charset="-122"/>
                </a:endParaRPr>
              </a:p>
              <a:p>
                <a:endParaRPr lang="en-US" altLang="zh-CN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The COFFEE2 chip demonstrated excellent irradiation tolerance, confirming the resilience of the 55nm HV-CMOS process. It remained fully functional with only minor performance degradation up to an accumulated fluence of 10¹⁴ </a:t>
                </a:r>
                <a:r>
                  <a:rPr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𝑛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ₑq/cm². The observed degradation primarily manifested as a slight shift in the S-curve inflection point and a minor broadening of its distribution; nevertheless, the overall performance was well maintained. Furthermore, it was found that applying a higher bias voltage improved charge collection efficiency and increased the depletion depth, which consequently helped recover performance parameters.</a:t>
                </a:r>
              </a:p>
              <a:p>
                <a:pPr algn="just"/>
                <a:r>
                  <a:rPr lang="en-US" altLang="zh-CN" sz="28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	Future work involves more detailed test including radioactive source test and test beam measurement.</a:t>
                </a:r>
                <a:endParaRPr lang="zh-CN" altLang="en-US" sz="28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3E976B1-4225-DD9D-ED62-BB4C38CC6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0679" y="6063620"/>
                <a:ext cx="14291041" cy="36273328"/>
              </a:xfrm>
              <a:prstGeom prst="rect">
                <a:avLst/>
              </a:prstGeom>
              <a:blipFill>
                <a:blip r:embed="rId3"/>
                <a:stretch>
                  <a:fillRect l="-1323" r="-8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3FFB5480-DCFD-12A2-525D-9DDDCBA7AB72}"/>
              </a:ext>
            </a:extLst>
          </p:cNvPr>
          <p:cNvSpPr txBox="1"/>
          <p:nvPr/>
        </p:nvSpPr>
        <p:spPr>
          <a:xfrm>
            <a:off x="-4831" y="1648286"/>
            <a:ext cx="3027503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10">
              <a:defRPr/>
            </a:pPr>
            <a:r>
              <a:rPr lang="en-US" altLang="zh-CN" sz="6800" b="1" dirty="0">
                <a:solidFill>
                  <a:srgbClr val="0922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Irradiation study of COFFEE2, the first 55nm</a:t>
            </a:r>
          </a:p>
          <a:p>
            <a:pPr algn="ctr" defTabSz="457210">
              <a:defRPr/>
            </a:pPr>
            <a:r>
              <a:rPr lang="en-US" altLang="zh-CN" sz="6800" b="1" dirty="0">
                <a:solidFill>
                  <a:srgbClr val="0922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High Voltage CMOS sensor prototype</a:t>
            </a:r>
            <a:endParaRPr lang="zh-CN" altLang="en-US" sz="6800" b="1" dirty="0">
              <a:solidFill>
                <a:srgbClr val="0922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4AC8EA8-E749-7AB2-B48E-84123BB6E48E}"/>
              </a:ext>
            </a:extLst>
          </p:cNvPr>
          <p:cNvSpPr txBox="1"/>
          <p:nvPr/>
        </p:nvSpPr>
        <p:spPr>
          <a:xfrm>
            <a:off x="2028403" y="4327691"/>
            <a:ext cx="261045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10">
              <a:defRPr/>
            </a:pPr>
            <a:r>
              <a:rPr lang="en-US" altLang="zh-CN" sz="3000" b="1" u="sng" dirty="0">
                <a:solidFill>
                  <a:srgbClr val="000066"/>
                </a:solidFill>
                <a:latin typeface="Century Gothic" panose="020B0502020202020204" pitchFamily="34" charset="0"/>
                <a:ea typeface="等线" panose="02010600030101010101" pitchFamily="2" charset="-122"/>
              </a:rPr>
              <a:t>Tianyu Shi</a:t>
            </a:r>
            <a:r>
              <a:rPr lang="en-US" altLang="zh-CN" sz="3000" b="1" baseline="30000" dirty="0">
                <a:solidFill>
                  <a:srgbClr val="000066"/>
                </a:solidFill>
                <a:latin typeface="Century Gothic" panose="020B0502020202020204" pitchFamily="34" charset="0"/>
                <a:ea typeface="等线" panose="02010600030101010101" pitchFamily="2" charset="-122"/>
              </a:rPr>
              <a:t>1,2</a:t>
            </a:r>
            <a:r>
              <a:rPr lang="en-US" altLang="zh-CN" sz="3000" b="1" dirty="0">
                <a:solidFill>
                  <a:srgbClr val="000066"/>
                </a:solidFill>
                <a:latin typeface="Century Gothic" panose="020B0502020202020204" pitchFamily="34" charset="0"/>
                <a:ea typeface="等线" panose="02010600030101010101" pitchFamily="2" charset="-122"/>
              </a:rPr>
              <a:t>, </a:t>
            </a:r>
            <a:r>
              <a:rPr lang="en-US" altLang="zh-CN" sz="3000" b="1" dirty="0" err="1">
                <a:solidFill>
                  <a:srgbClr val="000066"/>
                </a:solidFill>
                <a:latin typeface="Century Gothic" panose="020B0502020202020204" pitchFamily="34" charset="0"/>
                <a:ea typeface="等线" panose="02010600030101010101" pitchFamily="2" charset="-122"/>
              </a:rPr>
              <a:t>Mingjie</a:t>
            </a:r>
            <a:r>
              <a:rPr lang="en-US" altLang="zh-CN" sz="3000" b="1" dirty="0">
                <a:solidFill>
                  <a:srgbClr val="000066"/>
                </a:solidFill>
                <a:latin typeface="Century Gothic" panose="020B0502020202020204" pitchFamily="34" charset="0"/>
                <a:ea typeface="等线" panose="02010600030101010101" pitchFamily="2" charset="-122"/>
              </a:rPr>
              <a:t> Feng</a:t>
            </a:r>
            <a:r>
              <a:rPr lang="en-US" altLang="zh-CN" sz="3000" b="1" baseline="30000" dirty="0">
                <a:solidFill>
                  <a:srgbClr val="000066"/>
                </a:solidFill>
                <a:latin typeface="Century Gothic" panose="020B0502020202020204" pitchFamily="34" charset="0"/>
                <a:ea typeface="等线" panose="02010600030101010101" pitchFamily="2" charset="-122"/>
              </a:rPr>
              <a:t>1,2</a:t>
            </a:r>
            <a:r>
              <a:rPr lang="en-US" altLang="zh-CN" sz="30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, Yiming Li</a:t>
            </a:r>
            <a:r>
              <a:rPr lang="en-US" altLang="zh-CN" sz="3000" b="1" baseline="30000" dirty="0">
                <a:solidFill>
                  <a:srgbClr val="000066"/>
                </a:solidFill>
                <a:latin typeface="Century Gothic" panose="020B0502020202020204" pitchFamily="34" charset="0"/>
              </a:rPr>
              <a:t>1</a:t>
            </a:r>
            <a:r>
              <a:rPr lang="en-US" altLang="zh-CN" sz="30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, </a:t>
            </a:r>
            <a:r>
              <a:rPr lang="en-US" altLang="zh-CN" sz="3000" b="1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Jianchun</a:t>
            </a:r>
            <a:r>
              <a:rPr lang="en-US" altLang="zh-CN" sz="30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 Wang</a:t>
            </a:r>
            <a:r>
              <a:rPr lang="en-US" altLang="zh-CN" sz="3000" b="1" baseline="30000" dirty="0">
                <a:solidFill>
                  <a:srgbClr val="000066"/>
                </a:solidFill>
                <a:latin typeface="Century Gothic" panose="020B0502020202020204" pitchFamily="34" charset="0"/>
              </a:rPr>
              <a:t>1</a:t>
            </a:r>
            <a:r>
              <a:rPr lang="en-US" altLang="zh-CN" sz="30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, </a:t>
            </a:r>
            <a:r>
              <a:rPr lang="en-US" altLang="zh-CN" sz="3000" b="1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Zhiyu</a:t>
            </a:r>
            <a:r>
              <a:rPr lang="en-US" altLang="zh-CN" sz="30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 Xiang</a:t>
            </a:r>
            <a:r>
              <a:rPr lang="en-US" altLang="zh-CN" sz="3000" b="1" baseline="30000" dirty="0">
                <a:solidFill>
                  <a:srgbClr val="000066"/>
                </a:solidFill>
                <a:latin typeface="Century Gothic" panose="020B0502020202020204" pitchFamily="34" charset="0"/>
              </a:rPr>
              <a:t>3</a:t>
            </a:r>
            <a:r>
              <a:rPr lang="en-US" altLang="zh-CN" sz="3000" b="1" dirty="0">
                <a:solidFill>
                  <a:srgbClr val="000066"/>
                </a:solidFill>
                <a:latin typeface="Century Gothic" panose="020B0502020202020204" pitchFamily="34" charset="0"/>
                <a:ea typeface="等线" panose="02010600030101010101" pitchFamily="2" charset="-122"/>
              </a:rPr>
              <a:t>, Zijun Xu</a:t>
            </a:r>
            <a:r>
              <a:rPr lang="en-US" altLang="zh-CN" sz="3000" b="1" baseline="30000" dirty="0">
                <a:solidFill>
                  <a:srgbClr val="000066"/>
                </a:solidFill>
                <a:latin typeface="Century Gothic" panose="020B0502020202020204" pitchFamily="34" charset="0"/>
                <a:ea typeface="等线" panose="02010600030101010101" pitchFamily="2" charset="-122"/>
              </a:rPr>
              <a:t>1</a:t>
            </a:r>
            <a:r>
              <a:rPr lang="en-US" altLang="zh-CN" sz="30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, </a:t>
            </a:r>
            <a:r>
              <a:rPr lang="en-US" altLang="zh-CN" sz="3000" b="1" dirty="0" err="1">
                <a:solidFill>
                  <a:srgbClr val="000066"/>
                </a:solidFill>
                <a:latin typeface="Century Gothic" panose="020B0502020202020204" pitchFamily="34" charset="0"/>
              </a:rPr>
              <a:t>Xuhao</a:t>
            </a:r>
            <a:r>
              <a:rPr lang="en-US" altLang="zh-CN" sz="30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 Yuan</a:t>
            </a:r>
            <a:r>
              <a:rPr lang="en-US" altLang="zh-CN" sz="3000" b="1" baseline="30000" dirty="0">
                <a:solidFill>
                  <a:srgbClr val="000066"/>
                </a:solidFill>
                <a:latin typeface="Century Gothic" panose="020B0502020202020204" pitchFamily="34" charset="0"/>
              </a:rPr>
              <a:t>1</a:t>
            </a:r>
            <a:r>
              <a:rPr lang="en-US" altLang="zh-CN" sz="30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,</a:t>
            </a:r>
            <a:r>
              <a:rPr lang="en-US" altLang="zh-CN" sz="3000" b="1" baseline="30000" dirty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sz="30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Cheng Zeng</a:t>
            </a:r>
            <a:r>
              <a:rPr lang="en-US" altLang="zh-CN" sz="3000" b="1" baseline="30000" dirty="0">
                <a:solidFill>
                  <a:srgbClr val="000066"/>
                </a:solidFill>
                <a:latin typeface="Century Gothic" panose="020B0502020202020204" pitchFamily="34" charset="0"/>
              </a:rPr>
              <a:t>1,2</a:t>
            </a:r>
            <a:r>
              <a:rPr lang="en-US" altLang="zh-CN" sz="3000" b="1" dirty="0">
                <a:solidFill>
                  <a:srgbClr val="000066"/>
                </a:solidFill>
                <a:latin typeface="Century Gothic" panose="020B0502020202020204" pitchFamily="34" charset="0"/>
              </a:rPr>
              <a:t>, Hui Zhang</a:t>
            </a:r>
            <a:r>
              <a:rPr lang="en-US" altLang="zh-CN" sz="3000" b="1" baseline="30000" dirty="0">
                <a:solidFill>
                  <a:srgbClr val="000066"/>
                </a:solidFill>
                <a:latin typeface="Century Gothic" panose="020B0502020202020204" pitchFamily="34" charset="0"/>
              </a:rPr>
              <a:t>1</a:t>
            </a:r>
            <a:endParaRPr lang="zh-CN" altLang="en-US" sz="3000" b="1" baseline="30000" dirty="0">
              <a:solidFill>
                <a:srgbClr val="000066"/>
              </a:solidFill>
              <a:latin typeface="Century Gothic" panose="020B0502020202020204" pitchFamily="34" charset="0"/>
              <a:ea typeface="等线" panose="02010600030101010101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F1CF495-E726-C56A-8BE1-16A798E62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5276" y="1346088"/>
            <a:ext cx="2402155" cy="2253875"/>
          </a:xfrm>
          <a:prstGeom prst="rect">
            <a:avLst/>
          </a:prstGeom>
        </p:spPr>
      </p:pic>
      <p:sp>
        <p:nvSpPr>
          <p:cNvPr id="86" name="文本框 85">
            <a:extLst>
              <a:ext uri="{FF2B5EF4-FFF2-40B4-BE49-F238E27FC236}">
                <a16:creationId xmlns:a16="http://schemas.microsoft.com/office/drawing/2014/main" id="{D1D95662-DD64-D5BB-0E42-6A465972092E}"/>
              </a:ext>
            </a:extLst>
          </p:cNvPr>
          <p:cNvSpPr txBox="1"/>
          <p:nvPr/>
        </p:nvSpPr>
        <p:spPr>
          <a:xfrm>
            <a:off x="657991" y="5161593"/>
            <a:ext cx="289493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i="1" baseline="30000" dirty="0">
                <a:solidFill>
                  <a:srgbClr val="000066"/>
                </a:solidFill>
                <a:latin typeface="Century Gothic" panose="020B0502020202020204" pitchFamily="34" charset="0"/>
              </a:rPr>
              <a:t>1</a:t>
            </a:r>
            <a:r>
              <a:rPr lang="en-US" altLang="zh-CN" sz="2600" b="1" i="1" dirty="0">
                <a:solidFill>
                  <a:srgbClr val="000066"/>
                </a:solidFill>
                <a:latin typeface="Century Gothic" panose="020B0502020202020204" pitchFamily="34" charset="0"/>
              </a:rPr>
              <a:t>Institute of High Energy Physics, CAS, Beijing, China    </a:t>
            </a:r>
            <a:r>
              <a:rPr lang="en-US" altLang="zh-CN" sz="2600" b="1" i="1" baseline="30000" dirty="0">
                <a:solidFill>
                  <a:srgbClr val="000066"/>
                </a:solidFill>
                <a:latin typeface="Century Gothic" panose="020B0502020202020204" pitchFamily="34" charset="0"/>
              </a:rPr>
              <a:t>2</a:t>
            </a:r>
            <a:r>
              <a:rPr lang="en-US" altLang="zh-CN" sz="2600" b="1" i="1" dirty="0">
                <a:solidFill>
                  <a:srgbClr val="000066"/>
                </a:solidFill>
                <a:latin typeface="Century Gothic" panose="020B0502020202020204" pitchFamily="34" charset="0"/>
              </a:rPr>
              <a:t>University of Chinese Academy of Sciences</a:t>
            </a:r>
            <a:r>
              <a:rPr lang="en-US" altLang="zh-CN" sz="2600" b="1" i="1" baseline="30000" dirty="0">
                <a:solidFill>
                  <a:srgbClr val="000066"/>
                </a:solidFill>
                <a:latin typeface="Century Gothic" panose="020B0502020202020204" pitchFamily="34" charset="0"/>
              </a:rPr>
              <a:t>    3</a:t>
            </a:r>
            <a:r>
              <a:rPr lang="en-US" altLang="zh-CN" sz="2600" b="1" i="1" dirty="0">
                <a:solidFill>
                  <a:srgbClr val="000066"/>
                </a:solidFill>
                <a:latin typeface="Century Gothic" panose="020B0502020202020204" pitchFamily="34" charset="0"/>
              </a:rPr>
              <a:t>Central South University</a:t>
            </a:r>
            <a:endParaRPr lang="zh-CN" altLang="en-US" sz="2600" b="1" i="1" dirty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0405F626-B5C9-917B-3404-75FF811DF01B}"/>
              </a:ext>
            </a:extLst>
          </p:cNvPr>
          <p:cNvSpPr txBox="1"/>
          <p:nvPr/>
        </p:nvSpPr>
        <p:spPr>
          <a:xfrm>
            <a:off x="1004476" y="7131223"/>
            <a:ext cx="9578131" cy="465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altLang="zh-CN" sz="30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 To meet the increasingly demanding requirements of future tracking detectors for the</a:t>
            </a:r>
            <a:r>
              <a:rPr lang="en-US" altLang="zh-CN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CEPC</a:t>
            </a:r>
            <a:r>
              <a:rPr lang="en-US" altLang="zh-CN" sz="30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and</a:t>
            </a:r>
            <a:r>
              <a:rPr lang="en-US" altLang="zh-CN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LHCb Upgrade II</a:t>
            </a:r>
            <a:r>
              <a:rPr lang="en-US" altLang="zh-CN" sz="30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advanced detector technologies with enhanced hit density processing capabilities and enhanced radiation tolerance are essential. To study the sensor performance and electronic response in the next generation process of </a:t>
            </a:r>
            <a:r>
              <a:rPr lang="en-US" altLang="zh-CN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Voltage CMOS (HV-CMOS)</a:t>
            </a:r>
            <a:r>
              <a:rPr lang="en-US" altLang="zh-CN" sz="30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sensor chip called COFFEE2, the first prototype for process and circuit module</a:t>
            </a:r>
            <a:r>
              <a:rPr lang="zh-CN" alt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55 nm </a:t>
            </a:r>
            <a:endParaRPr lang="en-US" altLang="zh-CN" sz="30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E3A8E0F-36BC-D883-FC6E-60A0D517F5AF}"/>
              </a:ext>
            </a:extLst>
          </p:cNvPr>
          <p:cNvGrpSpPr/>
          <p:nvPr/>
        </p:nvGrpSpPr>
        <p:grpSpPr>
          <a:xfrm>
            <a:off x="14822450" y="6082307"/>
            <a:ext cx="14337519" cy="1708160"/>
            <a:chOff x="14717943" y="7564608"/>
            <a:chExt cx="13930071" cy="157112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475E55D-BE8E-830D-9AE6-8CD00D8D71AF}"/>
                </a:ext>
              </a:extLst>
            </p:cNvPr>
            <p:cNvSpPr/>
            <p:nvPr/>
          </p:nvSpPr>
          <p:spPr>
            <a:xfrm rot="10800000">
              <a:off x="14717943" y="7564608"/>
              <a:ext cx="13930071" cy="1077218"/>
            </a:xfrm>
            <a:prstGeom prst="rect">
              <a:avLst/>
            </a:prstGeom>
            <a:gradFill flip="none" rotWithShape="1">
              <a:gsLst>
                <a:gs pos="0">
                  <a:srgbClr val="000066">
                    <a:tint val="66000"/>
                    <a:satMod val="160000"/>
                  </a:srgbClr>
                </a:gs>
                <a:gs pos="42000">
                  <a:srgbClr val="000066">
                    <a:tint val="44500"/>
                    <a:satMod val="160000"/>
                  </a:srgbClr>
                </a:gs>
                <a:gs pos="97902">
                  <a:schemeClr val="bg1"/>
                </a:gs>
                <a:gs pos="78000">
                  <a:srgbClr val="000066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10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4B5390A2-B550-8798-95F3-A2C17B7AE261}"/>
                </a:ext>
              </a:extLst>
            </p:cNvPr>
            <p:cNvSpPr txBox="1"/>
            <p:nvPr/>
          </p:nvSpPr>
          <p:spPr>
            <a:xfrm>
              <a:off x="15254911" y="7691996"/>
              <a:ext cx="5734581" cy="1443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457210">
                <a:defRPr/>
              </a:pPr>
              <a:r>
                <a:rPr lang="en-US" altLang="zh-CN" sz="4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ea typeface="等线" panose="02010600030101010101" pitchFamily="2" charset="-122"/>
                </a:rPr>
                <a:t>Irradiation Test</a:t>
              </a:r>
            </a:p>
            <a:p>
              <a:pPr algn="just" defTabSz="457210">
                <a:defRPr/>
              </a:pPr>
              <a:endParaRPr lang="en-US" altLang="zh-CN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等线" panose="02010600030101010101" pitchFamily="2" charset="-122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23EC30C1-8740-61B0-69AF-E403E0887B67}"/>
              </a:ext>
            </a:extLst>
          </p:cNvPr>
          <p:cNvGrpSpPr/>
          <p:nvPr/>
        </p:nvGrpSpPr>
        <p:grpSpPr>
          <a:xfrm>
            <a:off x="778433" y="6128187"/>
            <a:ext cx="13822974" cy="1077218"/>
            <a:chOff x="778434" y="7560624"/>
            <a:chExt cx="13822975" cy="1077218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FDAD1316-9090-51D2-07A0-BF654F35C203}"/>
                </a:ext>
              </a:extLst>
            </p:cNvPr>
            <p:cNvSpPr/>
            <p:nvPr/>
          </p:nvSpPr>
          <p:spPr>
            <a:xfrm rot="10800000">
              <a:off x="778434" y="7560624"/>
              <a:ext cx="13822975" cy="1077218"/>
            </a:xfrm>
            <a:prstGeom prst="rect">
              <a:avLst/>
            </a:prstGeom>
            <a:gradFill flip="none" rotWithShape="1">
              <a:gsLst>
                <a:gs pos="0">
                  <a:srgbClr val="000066">
                    <a:tint val="66000"/>
                    <a:satMod val="160000"/>
                  </a:srgbClr>
                </a:gs>
                <a:gs pos="42000">
                  <a:srgbClr val="000066">
                    <a:tint val="44500"/>
                    <a:satMod val="160000"/>
                  </a:srgbClr>
                </a:gs>
                <a:gs pos="97902">
                  <a:schemeClr val="bg1"/>
                </a:gs>
                <a:gs pos="78000">
                  <a:srgbClr val="000066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10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6B0E4452-91BE-5B7B-C107-7FC7488E1250}"/>
                </a:ext>
              </a:extLst>
            </p:cNvPr>
            <p:cNvSpPr txBox="1"/>
            <p:nvPr/>
          </p:nvSpPr>
          <p:spPr>
            <a:xfrm>
              <a:off x="1301888" y="7697150"/>
              <a:ext cx="98233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457210">
                <a:defRPr/>
              </a:pPr>
              <a:r>
                <a:rPr lang="en-US" altLang="zh-CN" sz="4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ea typeface="等线" panose="02010600030101010101" pitchFamily="2" charset="-122"/>
                </a:rPr>
                <a:t> Introduction</a:t>
              </a: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04B3175C-21D2-79D3-7A05-59501B81E229}"/>
              </a:ext>
            </a:extLst>
          </p:cNvPr>
          <p:cNvGrpSpPr/>
          <p:nvPr/>
        </p:nvGrpSpPr>
        <p:grpSpPr>
          <a:xfrm>
            <a:off x="-4828" y="12701"/>
            <a:ext cx="30281223" cy="42803762"/>
            <a:chOff x="0" y="1"/>
            <a:chExt cx="28801549" cy="42006624"/>
          </a:xfrm>
          <a:solidFill>
            <a:srgbClr val="DDE6FA"/>
          </a:solidFill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E932A20B-9126-D997-5103-1182F2C8C964}"/>
                </a:ext>
              </a:extLst>
            </p:cNvPr>
            <p:cNvGrpSpPr/>
            <p:nvPr/>
          </p:nvGrpSpPr>
          <p:grpSpPr>
            <a:xfrm>
              <a:off x="0" y="1"/>
              <a:ext cx="28801549" cy="42006624"/>
              <a:chOff x="0" y="1"/>
              <a:chExt cx="28801549" cy="42006624"/>
            </a:xfrm>
            <a:grpFill/>
          </p:grpSpPr>
          <p:grpSp>
            <p:nvGrpSpPr>
              <p:cNvPr id="87" name="组合 86">
                <a:extLst>
                  <a:ext uri="{FF2B5EF4-FFF2-40B4-BE49-F238E27FC236}">
                    <a16:creationId xmlns:a16="http://schemas.microsoft.com/office/drawing/2014/main" id="{120B79A2-E5B5-112E-B3C1-9796F6873280}"/>
                  </a:ext>
                </a:extLst>
              </p:cNvPr>
              <p:cNvGrpSpPr/>
              <p:nvPr/>
            </p:nvGrpSpPr>
            <p:grpSpPr>
              <a:xfrm>
                <a:off x="0" y="1"/>
                <a:ext cx="28801549" cy="42006624"/>
                <a:chOff x="-178" y="-28839"/>
                <a:chExt cx="30276394" cy="42853133"/>
              </a:xfrm>
              <a:grpFill/>
            </p:grpSpPr>
            <p:sp>
              <p:nvSpPr>
                <p:cNvPr id="30" name="Google Shape;119;p1">
                  <a:extLst>
                    <a:ext uri="{FF2B5EF4-FFF2-40B4-BE49-F238E27FC236}">
                      <a16:creationId xmlns:a16="http://schemas.microsoft.com/office/drawing/2014/main" id="{00283F1D-A11B-6BF7-8FD6-4FEC386C76A0}"/>
                    </a:ext>
                  </a:extLst>
                </p:cNvPr>
                <p:cNvSpPr/>
                <p:nvPr/>
              </p:nvSpPr>
              <p:spPr>
                <a:xfrm>
                  <a:off x="1" y="41761465"/>
                  <a:ext cx="30275212" cy="1062829"/>
                </a:xfrm>
                <a:prstGeom prst="rect">
                  <a:avLst/>
                </a:prstGeom>
                <a:grpFill/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10">
                    <a:defRPr/>
                  </a:pPr>
                  <a:endParaRPr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" name="Google Shape;119;p1">
                  <a:extLst>
                    <a:ext uri="{FF2B5EF4-FFF2-40B4-BE49-F238E27FC236}">
                      <a16:creationId xmlns:a16="http://schemas.microsoft.com/office/drawing/2014/main" id="{C57199BA-400A-FA91-6BEE-6FFC6A66C402}"/>
                    </a:ext>
                  </a:extLst>
                </p:cNvPr>
                <p:cNvSpPr/>
                <p:nvPr/>
              </p:nvSpPr>
              <p:spPr>
                <a:xfrm>
                  <a:off x="-1" y="-28839"/>
                  <a:ext cx="30270207" cy="1062829"/>
                </a:xfrm>
                <a:prstGeom prst="rect">
                  <a:avLst/>
                </a:prstGeom>
                <a:grpFill/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457210">
                    <a:defRPr/>
                  </a:pPr>
                  <a:endParaRPr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0" name="Google Shape;119;p1">
                  <a:extLst>
                    <a:ext uri="{FF2B5EF4-FFF2-40B4-BE49-F238E27FC236}">
                      <a16:creationId xmlns:a16="http://schemas.microsoft.com/office/drawing/2014/main" id="{584A9940-A00A-16B5-E5D0-581091648C7F}"/>
                    </a:ext>
                  </a:extLst>
                </p:cNvPr>
                <p:cNvSpPr/>
                <p:nvPr/>
              </p:nvSpPr>
              <p:spPr>
                <a:xfrm>
                  <a:off x="-178" y="1012085"/>
                  <a:ext cx="661899" cy="40789156"/>
                </a:xfrm>
                <a:prstGeom prst="rect">
                  <a:avLst/>
                </a:prstGeom>
                <a:grpFill/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1" name="Google Shape;119;p1">
                  <a:extLst>
                    <a:ext uri="{FF2B5EF4-FFF2-40B4-BE49-F238E27FC236}">
                      <a16:creationId xmlns:a16="http://schemas.microsoft.com/office/drawing/2014/main" id="{6E8F2907-6995-15A9-4D4F-3DC904E40301}"/>
                    </a:ext>
                  </a:extLst>
                </p:cNvPr>
                <p:cNvSpPr/>
                <p:nvPr/>
              </p:nvSpPr>
              <p:spPr>
                <a:xfrm>
                  <a:off x="29614139" y="924890"/>
                  <a:ext cx="662077" cy="40849500"/>
                </a:xfrm>
                <a:prstGeom prst="rect">
                  <a:avLst/>
                </a:prstGeom>
                <a:grpFill/>
                <a:ln w="9525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</p:grp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C3D8B6F-E3C2-B6DE-04D8-F266A1A9282F}"/>
                  </a:ext>
                </a:extLst>
              </p:cNvPr>
              <p:cNvSpPr txBox="1"/>
              <p:nvPr/>
            </p:nvSpPr>
            <p:spPr>
              <a:xfrm>
                <a:off x="394413" y="40807748"/>
                <a:ext cx="28406012" cy="93633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endParaRPr lang="zh-CN" altLang="en-US" sz="2800" b="1" i="0" u="none" strike="noStrike" baseline="0" dirty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  <a:p>
                <a:pPr algn="ctr"/>
                <a:r>
                  <a:rPr lang="en-US" altLang="zh-CN" sz="2800" b="1" i="0" u="none" strike="noStrike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2025 International Workshop on the High Energy Circular Electron Positron Collider (CEPC2025</a:t>
                </a:r>
                <a:r>
                  <a:rPr lang="zh-CN" alt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）</a:t>
                </a:r>
                <a:r>
                  <a:rPr lang="en-US" altLang="zh-CN" sz="2800" b="1" i="0" u="none" strike="noStrike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zh-CN" altLang="en-US" sz="2800" b="1" dirty="0"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D0EF0E9C-5A13-B6E7-58FB-DA8E106EF367}"/>
                </a:ext>
              </a:extLst>
            </p:cNvPr>
            <p:cNvSpPr txBox="1"/>
            <p:nvPr/>
          </p:nvSpPr>
          <p:spPr>
            <a:xfrm>
              <a:off x="24045928" y="41251301"/>
              <a:ext cx="4440709" cy="4530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Email: shity@ihep.ac.cn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2DF5A30-FF76-F905-1509-B490A9B46DCA}"/>
              </a:ext>
            </a:extLst>
          </p:cNvPr>
          <p:cNvGrpSpPr/>
          <p:nvPr/>
        </p:nvGrpSpPr>
        <p:grpSpPr>
          <a:xfrm>
            <a:off x="2335748" y="20816259"/>
            <a:ext cx="11104710" cy="3528664"/>
            <a:chOff x="2148796" y="19869807"/>
            <a:chExt cx="11576511" cy="3973341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9763C14A-49EB-251A-F627-4EA53401C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48796" y="19869807"/>
              <a:ext cx="11576511" cy="3973341"/>
            </a:xfrm>
            <a:prstGeom prst="rect">
              <a:avLst/>
            </a:prstGeom>
          </p:spPr>
        </p:pic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F899BBBF-44AF-F59C-46B8-E0B1FE2B8DFB}"/>
                </a:ext>
              </a:extLst>
            </p:cNvPr>
            <p:cNvCxnSpPr>
              <a:cxnSpLocks/>
            </p:cNvCxnSpPr>
            <p:nvPr/>
          </p:nvCxnSpPr>
          <p:spPr>
            <a:xfrm>
              <a:off x="8556567" y="21669612"/>
              <a:ext cx="13077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954732E8-EA8C-F3F6-79CE-28D1C260B7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72332" y="21657277"/>
              <a:ext cx="119893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5FAF38E-4F04-02E2-62C6-61B379FDB5C1}"/>
                </a:ext>
              </a:extLst>
            </p:cNvPr>
            <p:cNvSpPr txBox="1"/>
            <p:nvPr/>
          </p:nvSpPr>
          <p:spPr>
            <a:xfrm>
              <a:off x="7547372" y="21478572"/>
              <a:ext cx="1396526" cy="381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/>
                <a:t>One pixel </a:t>
              </a:r>
              <a:endParaRPr lang="zh-CN" altLang="en-US" sz="1600" b="1" dirty="0"/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7755C18D-91E9-B7E3-D58B-B6DB15B97EFB}"/>
              </a:ext>
            </a:extLst>
          </p:cNvPr>
          <p:cNvGrpSpPr/>
          <p:nvPr/>
        </p:nvGrpSpPr>
        <p:grpSpPr>
          <a:xfrm>
            <a:off x="14510505" y="36347213"/>
            <a:ext cx="14667648" cy="1122560"/>
            <a:chOff x="14601409" y="30221737"/>
            <a:chExt cx="14119696" cy="1077218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6FD1E311-A879-2BE0-3ABF-51B911C2BCBD}"/>
                </a:ext>
              </a:extLst>
            </p:cNvPr>
            <p:cNvSpPr/>
            <p:nvPr/>
          </p:nvSpPr>
          <p:spPr>
            <a:xfrm rot="10800000">
              <a:off x="14601409" y="30221737"/>
              <a:ext cx="14119696" cy="1077218"/>
            </a:xfrm>
            <a:prstGeom prst="rect">
              <a:avLst/>
            </a:prstGeom>
            <a:gradFill flip="none" rotWithShape="1">
              <a:gsLst>
                <a:gs pos="0">
                  <a:srgbClr val="000066">
                    <a:tint val="66000"/>
                    <a:satMod val="160000"/>
                  </a:srgbClr>
                </a:gs>
                <a:gs pos="42000">
                  <a:srgbClr val="000066">
                    <a:tint val="44500"/>
                    <a:satMod val="160000"/>
                  </a:srgbClr>
                </a:gs>
                <a:gs pos="97902">
                  <a:schemeClr val="bg1"/>
                </a:gs>
                <a:gs pos="78000">
                  <a:srgbClr val="000066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10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2F0C2695-5A81-EB65-CE3B-DBD35A611CA6}"/>
                </a:ext>
              </a:extLst>
            </p:cNvPr>
            <p:cNvSpPr txBox="1"/>
            <p:nvPr/>
          </p:nvSpPr>
          <p:spPr>
            <a:xfrm>
              <a:off x="15448408" y="30349970"/>
              <a:ext cx="7315200" cy="797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457210">
                <a:defRPr/>
              </a:pPr>
              <a:r>
                <a:rPr lang="en-US" altLang="zh-CN" sz="4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ea typeface="等线" panose="02010600030101010101" pitchFamily="2" charset="-122"/>
                </a:rPr>
                <a:t>Summary &amp; Outlook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776C4BC5-6D79-37BA-960A-A3B606DC8608}"/>
              </a:ext>
            </a:extLst>
          </p:cNvPr>
          <p:cNvGrpSpPr/>
          <p:nvPr/>
        </p:nvGrpSpPr>
        <p:grpSpPr>
          <a:xfrm>
            <a:off x="851525" y="14109512"/>
            <a:ext cx="13831570" cy="1077218"/>
            <a:chOff x="851524" y="14758294"/>
            <a:chExt cx="13831570" cy="1077218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22247E3-1F33-4FD6-EC85-B236843D0020}"/>
                </a:ext>
              </a:extLst>
            </p:cNvPr>
            <p:cNvSpPr/>
            <p:nvPr/>
          </p:nvSpPr>
          <p:spPr>
            <a:xfrm rot="10800000">
              <a:off x="851524" y="14758294"/>
              <a:ext cx="13831570" cy="1077218"/>
            </a:xfrm>
            <a:prstGeom prst="rect">
              <a:avLst/>
            </a:prstGeom>
            <a:gradFill flip="none" rotWithShape="1">
              <a:gsLst>
                <a:gs pos="0">
                  <a:srgbClr val="000066">
                    <a:tint val="66000"/>
                    <a:satMod val="160000"/>
                  </a:srgbClr>
                </a:gs>
                <a:gs pos="42000">
                  <a:srgbClr val="000066">
                    <a:tint val="44500"/>
                    <a:satMod val="160000"/>
                  </a:srgbClr>
                </a:gs>
                <a:gs pos="97902">
                  <a:schemeClr val="bg1"/>
                </a:gs>
                <a:gs pos="78000">
                  <a:srgbClr val="000066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10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0E517C1F-3915-557D-EEBD-AC2733F97F23}"/>
                </a:ext>
              </a:extLst>
            </p:cNvPr>
            <p:cNvSpPr txBox="1"/>
            <p:nvPr/>
          </p:nvSpPr>
          <p:spPr>
            <a:xfrm>
              <a:off x="1312956" y="14864917"/>
              <a:ext cx="65204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457210">
                <a:defRPr/>
              </a:pPr>
              <a:r>
                <a:rPr lang="en-US" altLang="zh-CN" sz="4800" b="1" dirty="0">
                  <a:solidFill>
                    <a:srgbClr val="000066"/>
                  </a:solidFill>
                  <a:latin typeface="Century Gothic" panose="020B0502020202020204" pitchFamily="34" charset="0"/>
                  <a:ea typeface="等线" panose="02010600030101010101" pitchFamily="2" charset="-122"/>
                </a:rPr>
                <a:t> </a:t>
              </a:r>
              <a:r>
                <a:rPr lang="en-US" altLang="zh-CN" sz="4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ea typeface="等线" panose="02010600030101010101" pitchFamily="2" charset="-122"/>
                </a:rPr>
                <a:t>Process Features</a:t>
              </a:r>
              <a:endParaRPr lang="en-US" altLang="zh-CN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等线" panose="02010600030101010101" pitchFamily="2" charset="-122"/>
              </a:endParaRPr>
            </a:p>
          </p:txBody>
        </p:sp>
      </p:grpSp>
      <p:sp>
        <p:nvSpPr>
          <p:cNvPr id="131" name="文本框 130">
            <a:extLst>
              <a:ext uri="{FF2B5EF4-FFF2-40B4-BE49-F238E27FC236}">
                <a16:creationId xmlns:a16="http://schemas.microsoft.com/office/drawing/2014/main" id="{EB7E0FBB-C6E2-A15B-F07B-66AF73CF0B29}"/>
              </a:ext>
            </a:extLst>
          </p:cNvPr>
          <p:cNvSpPr txBox="1"/>
          <p:nvPr/>
        </p:nvSpPr>
        <p:spPr>
          <a:xfrm>
            <a:off x="21257475" y="14436593"/>
            <a:ext cx="1757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Laser response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2694103E-5181-ED85-95B0-5E26C3185F3F}"/>
              </a:ext>
            </a:extLst>
          </p:cNvPr>
          <p:cNvSpPr txBox="1"/>
          <p:nvPr/>
        </p:nvSpPr>
        <p:spPr>
          <a:xfrm>
            <a:off x="26925584" y="14436593"/>
            <a:ext cx="2017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AM-241 response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30779FF5-E5A5-1D00-510D-1040659951D5}"/>
              </a:ext>
            </a:extLst>
          </p:cNvPr>
          <p:cNvSpPr txBox="1"/>
          <p:nvPr/>
        </p:nvSpPr>
        <p:spPr>
          <a:xfrm>
            <a:off x="14939541" y="28715186"/>
            <a:ext cx="14034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10">
              <a:defRPr/>
            </a:pPr>
            <a:r>
              <a:rPr lang="en-US" altLang="zh-CN" sz="24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Chip Response to Charge Injection</a:t>
            </a:r>
            <a:r>
              <a:rPr lang="en-US" altLang="zh-CN" sz="2400" dirty="0"/>
              <a:t>(a); </a:t>
            </a:r>
            <a:r>
              <a:rPr lang="en-US" altLang="zh-CN" sz="2400" dirty="0" err="1"/>
              <a:t>ToT</a:t>
            </a:r>
            <a:r>
              <a:rPr lang="en-US" altLang="zh-CN" sz="2400" dirty="0"/>
              <a:t> vs. </a:t>
            </a:r>
            <a:r>
              <a:rPr lang="en-US" altLang="zh-CN" sz="2400" dirty="0" err="1"/>
              <a:t>Thershold</a:t>
            </a:r>
            <a:r>
              <a:rPr lang="en-US" altLang="zh-CN" sz="2400" dirty="0"/>
              <a:t> in different Irradiation fluence (b); </a:t>
            </a:r>
          </a:p>
          <a:p>
            <a:pPr algn="ctr" defTabSz="457210">
              <a:defRPr/>
            </a:pPr>
            <a:r>
              <a:rPr lang="en-US" altLang="zh-CN" sz="2400" dirty="0" err="1"/>
              <a:t>ToT</a:t>
            </a:r>
            <a:r>
              <a:rPr lang="en-US" altLang="zh-CN" sz="2400" dirty="0"/>
              <a:t> vs. Threshold in different bias voltage(c)</a:t>
            </a:r>
            <a:endParaRPr lang="zh-CN" altLang="en-US" sz="2400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0650F71D-E0FF-B403-CFA4-D9406318B8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5054" y="39651275"/>
            <a:ext cx="6833936" cy="9458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2874899-F793-E96E-354C-BB2A4C774469}"/>
                  </a:ext>
                </a:extLst>
              </p:cNvPr>
              <p:cNvSpPr txBox="1"/>
              <p:nvPr/>
            </p:nvSpPr>
            <p:spPr>
              <a:xfrm>
                <a:off x="1014001" y="11719403"/>
                <a:ext cx="13740390" cy="307289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457210">
                  <a:lnSpc>
                    <a:spcPts val="4500"/>
                  </a:lnSpc>
                  <a:defRPr/>
                </a:pPr>
                <a:r>
                  <a:rPr lang="en-US" altLang="zh-CN" sz="3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High-Voltage Technology, is designed and tested. A comprehensive irradiation tolerance testing campaign was conducted on the COFFEE2 chip. Utilizing the KIT pixel array, which boasts a fully integrated readout system, this work presents the first irradiation tolerance study of the 55 nm High-Voltage CMOS process.</a:t>
                </a:r>
              </a:p>
              <a:p>
                <a:pPr algn="just" defTabSz="457210">
                  <a:defRPr/>
                </a:pPr>
                <a:endParaRPr lang="en-US" altLang="zh-CN" sz="3000" dirty="0">
                  <a:solidFill>
                    <a:prstClr val="black"/>
                  </a:solidFill>
                  <a:latin typeface="Roboto" panose="020F0502020204030204" pitchFamily="2" charset="0"/>
                  <a:ea typeface="等线" panose="02010600030101010101" pitchFamily="2" charset="-122"/>
                </a:endParaRPr>
              </a:p>
              <a:p>
                <a:pPr algn="just" defTabSz="457210">
                  <a:defRPr/>
                </a:pPr>
                <a:endParaRPr lang="en-US" altLang="zh-CN" sz="3000" dirty="0">
                  <a:solidFill>
                    <a:prstClr val="black"/>
                  </a:solidFill>
                  <a:latin typeface="Roboto" panose="020F0502020204030204" pitchFamily="2" charset="0"/>
                  <a:ea typeface="等线" panose="02010600030101010101" pitchFamily="2" charset="-122"/>
                </a:endParaRPr>
              </a:p>
              <a:p>
                <a:pPr algn="just" defTabSz="457210">
                  <a:defRPr/>
                </a:pPr>
                <a:endParaRPr lang="en-US" altLang="zh-CN" sz="3000" dirty="0">
                  <a:solidFill>
                    <a:prstClr val="black"/>
                  </a:solidFill>
                  <a:latin typeface="Roboto" panose="020F0502020204030204" pitchFamily="2" charset="0"/>
                  <a:ea typeface="等线" panose="02010600030101010101" pitchFamily="2" charset="-122"/>
                </a:endParaRPr>
              </a:p>
              <a:p>
                <a:pPr marL="514361" indent="-514361" algn="just" defTabSz="457210">
                  <a:lnSpc>
                    <a:spcPts val="45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3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Deep n-well - P substrate</a:t>
                </a:r>
                <a:r>
                  <a:rPr lang="en-US" altLang="zh-CN" sz="3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junction as collection electrode</a:t>
                </a:r>
              </a:p>
              <a:p>
                <a:pPr marL="571512" indent="-571512" algn="just" defTabSz="457210">
                  <a:lnSpc>
                    <a:spcPts val="45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3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Triple-well process: N-well/</a:t>
                </a:r>
                <a:r>
                  <a:rPr lang="en-US" altLang="zh-CN" sz="3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P-well</a:t>
                </a:r>
                <a:r>
                  <a:rPr lang="en-US" altLang="zh-CN" sz="3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/Deep n-well</a:t>
                </a:r>
              </a:p>
              <a:p>
                <a:pPr marL="571512" indent="-571512" algn="just" defTabSz="457210">
                  <a:lnSpc>
                    <a:spcPts val="45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3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P-type substrate resistivity: 10</a:t>
                </a:r>
                <a14:m>
                  <m:oMath xmlns:m="http://schemas.openxmlformats.org/officeDocument/2006/math">
                    <m:r>
                      <a:rPr lang="en-US" altLang="zh-CN" sz="3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3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altLang="zh-CN" sz="3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·cm</a:t>
                </a:r>
              </a:p>
              <a:p>
                <a:pPr marL="571512" indent="-571512" algn="just" defTabSz="457210">
                  <a:lnSpc>
                    <a:spcPts val="45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30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Guard ring</a:t>
                </a:r>
                <a:r>
                  <a:rPr lang="en-US" altLang="zh-CN" sz="3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: one inner N-well ring, with two P-well outer rings</a:t>
                </a:r>
              </a:p>
              <a:p>
                <a:pPr marL="571512" indent="-571512" algn="just" defTabSz="457210">
                  <a:lnSpc>
                    <a:spcPts val="45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3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Substrate breakdown Voltage &gt; 50V 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with</a:t>
                </a:r>
                <a:r>
                  <a:rPr lang="en-US" altLang="zh-CN" sz="3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frontside HV bias</a:t>
                </a:r>
              </a:p>
              <a:p>
                <a:pPr marL="571512" indent="-571512" algn="just" defTabSz="457210">
                  <a:lnSpc>
                    <a:spcPts val="45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3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More design details: </a:t>
                </a:r>
              </a:p>
              <a:p>
                <a:pPr marL="1028712" lvl="1" indent="-571512" algn="just" defTabSz="457210">
                  <a:lnSpc>
                    <a:spcPts val="45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23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Z. Chen et al., </a:t>
                </a:r>
                <a:r>
                  <a:rPr lang="en-US" altLang="zh-CN" sz="2300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Feasibility study of CMOS sensors in 55 nm process for tracking</a:t>
                </a:r>
                <a:r>
                  <a:rPr lang="en-US" altLang="zh-CN" sz="23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, Nuclear Instruments and Methods in Physics Research A 1069 (2024) 169905.</a:t>
                </a:r>
              </a:p>
              <a:p>
                <a:pPr marL="1028712" lvl="1" indent="-571512" algn="just" defTabSz="457210">
                  <a:lnSpc>
                    <a:spcPts val="45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2300" dirty="0">
                    <a:latin typeface="Times New Roman"/>
                    <a:cs typeface="Times New Roman"/>
                  </a:rPr>
                  <a:t>H. Zhang, et al., </a:t>
                </a:r>
                <a:r>
                  <a:rPr lang="en-US" altLang="zh-CN" sz="2300" i="1" dirty="0">
                    <a:latin typeface="Times New Roman"/>
                    <a:cs typeface="Times New Roman"/>
                  </a:rPr>
                  <a:t>High voltage monolithic pixel sensor </a:t>
                </a:r>
                <a:r>
                  <a:rPr lang="en-US" altLang="zh-CN" sz="2300" i="1">
                    <a:latin typeface="Times New Roman"/>
                    <a:cs typeface="Times New Roman"/>
                  </a:rPr>
                  <a:t>in 55 nm </a:t>
                </a:r>
                <a:r>
                  <a:rPr lang="en-US" altLang="zh-CN" sz="2300" i="1" dirty="0">
                    <a:latin typeface="Times New Roman"/>
                    <a:cs typeface="Times New Roman"/>
                  </a:rPr>
                  <a:t>technology</a:t>
                </a:r>
                <a:r>
                  <a:rPr lang="en-US" altLang="zh-CN" sz="2300" dirty="0">
                    <a:latin typeface="Times New Roman"/>
                    <a:cs typeface="Times New Roman"/>
                  </a:rPr>
                  <a:t>,</a:t>
                </a:r>
                <a:r>
                  <a:rPr lang="zh-CN" altLang="en-US" sz="2300" dirty="0">
                    <a:latin typeface="Times New Roman"/>
                    <a:cs typeface="Times New Roman"/>
                  </a:rPr>
                  <a:t> </a:t>
                </a:r>
                <a:r>
                  <a:rPr lang="en-US" altLang="zh-CN" sz="2300" dirty="0">
                    <a:latin typeface="Times New Roman"/>
                    <a:cs typeface="Times New Roman"/>
                  </a:rPr>
                  <a:t>JINST 20 (2025) 03, C03023</a:t>
                </a:r>
              </a:p>
              <a:p>
                <a:pPr marL="1028712" lvl="1" indent="-571512" algn="just" defTabSz="457210">
                  <a:lnSpc>
                    <a:spcPts val="4500"/>
                  </a:lnSpc>
                  <a:buFont typeface="Arial" panose="020B0604020202020204" pitchFamily="34" charset="0"/>
                  <a:buChar char="•"/>
                  <a:defRPr/>
                </a:pPr>
                <a:endParaRPr lang="en-US" altLang="zh-CN" sz="30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028712" lvl="1" indent="-571512" algn="just" defTabSz="457210">
                  <a:lnSpc>
                    <a:spcPts val="4500"/>
                  </a:lnSpc>
                  <a:buFont typeface="Arial" panose="020B0604020202020204" pitchFamily="34" charset="0"/>
                  <a:buChar char="•"/>
                  <a:defRPr/>
                </a:pPr>
                <a:endParaRPr lang="en-US" altLang="zh-CN" sz="30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 defTabSz="457210">
                  <a:lnSpc>
                    <a:spcPts val="4500"/>
                  </a:lnSpc>
                  <a:defRPr/>
                </a:pPr>
                <a:endParaRPr lang="en-US" altLang="zh-CN" sz="3000" dirty="0">
                  <a:solidFill>
                    <a:prstClr val="black"/>
                  </a:solidFill>
                  <a:latin typeface="Bookman Old Style" panose="02050604050505020204" pitchFamily="18" charset="0"/>
                  <a:ea typeface="等线" panose="02010600030101010101" pitchFamily="2" charset="-122"/>
                </a:endParaRPr>
              </a:p>
              <a:p>
                <a:pPr algn="just" defTabSz="457210">
                  <a:lnSpc>
                    <a:spcPts val="4500"/>
                  </a:lnSpc>
                  <a:defRPr/>
                </a:pPr>
                <a:endParaRPr lang="en-US" altLang="zh-CN" sz="3000" dirty="0">
                  <a:solidFill>
                    <a:prstClr val="black"/>
                  </a:solidFill>
                  <a:latin typeface="Bookman Old Style" panose="02050604050505020204" pitchFamily="18" charset="0"/>
                  <a:ea typeface="等线" panose="02010600030101010101" pitchFamily="2" charset="-122"/>
                </a:endParaRPr>
              </a:p>
              <a:p>
                <a:pPr algn="just" defTabSz="457210">
                  <a:lnSpc>
                    <a:spcPts val="4500"/>
                  </a:lnSpc>
                  <a:defRPr/>
                </a:pPr>
                <a:endParaRPr lang="en-US" altLang="zh-CN" sz="3000" dirty="0">
                  <a:solidFill>
                    <a:prstClr val="black"/>
                  </a:solidFill>
                  <a:latin typeface="Bookman Old Style" panose="02050604050505020204" pitchFamily="18" charset="0"/>
                  <a:ea typeface="等线" panose="02010600030101010101" pitchFamily="2" charset="-122"/>
                </a:endParaRPr>
              </a:p>
              <a:p>
                <a:pPr algn="just" defTabSz="457210">
                  <a:lnSpc>
                    <a:spcPts val="4500"/>
                  </a:lnSpc>
                  <a:defRPr/>
                </a:pPr>
                <a:endParaRPr lang="en-US" altLang="zh-CN" sz="3000" dirty="0">
                  <a:solidFill>
                    <a:prstClr val="black"/>
                  </a:solidFill>
                  <a:latin typeface="Bookman Old Style" panose="02050604050505020204" pitchFamily="18" charset="0"/>
                  <a:ea typeface="等线" panose="02010600030101010101" pitchFamily="2" charset="-122"/>
                </a:endParaRPr>
              </a:p>
              <a:p>
                <a:pPr algn="just" defTabSz="457210">
                  <a:lnSpc>
                    <a:spcPts val="4500"/>
                  </a:lnSpc>
                  <a:defRPr/>
                </a:pPr>
                <a:endParaRPr lang="en-US" altLang="zh-CN" sz="3000" dirty="0">
                  <a:solidFill>
                    <a:prstClr val="black"/>
                  </a:solidFill>
                  <a:latin typeface="Bookman Old Style" panose="02050604050505020204" pitchFamily="18" charset="0"/>
                  <a:ea typeface="等线" panose="02010600030101010101" pitchFamily="2" charset="-122"/>
                </a:endParaRPr>
              </a:p>
              <a:p>
                <a:pPr algn="just" defTabSz="457210">
                  <a:lnSpc>
                    <a:spcPts val="4500"/>
                  </a:lnSpc>
                  <a:defRPr/>
                </a:pPr>
                <a:endParaRPr lang="en-US" altLang="zh-CN" sz="3000" dirty="0">
                  <a:solidFill>
                    <a:prstClr val="black"/>
                  </a:solidFill>
                  <a:latin typeface="Bookman Old Style" panose="02050604050505020204" pitchFamily="18" charset="0"/>
                  <a:ea typeface="等线" panose="02010600030101010101" pitchFamily="2" charset="-122"/>
                </a:endParaRPr>
              </a:p>
              <a:p>
                <a:pPr algn="just" defTabSz="457210">
                  <a:lnSpc>
                    <a:spcPts val="4500"/>
                  </a:lnSpc>
                  <a:defRPr/>
                </a:pPr>
                <a:endParaRPr lang="en-US" altLang="zh-CN" sz="3000" dirty="0">
                  <a:latin typeface="Times New Roman"/>
                  <a:cs typeface="Times New Roman"/>
                </a:endParaRPr>
              </a:p>
              <a:p>
                <a:pPr marL="495300" indent="-457200">
                  <a:lnSpc>
                    <a:spcPct val="100000"/>
                  </a:lnSpc>
                  <a:spcBef>
                    <a:spcPts val="1060"/>
                  </a:spcBef>
                  <a:buFont typeface="Arial" panose="020B0604020202020204" pitchFamily="34" charset="0"/>
                  <a:buChar char="•"/>
                  <a:tabLst>
                    <a:tab pos="324485" algn="l"/>
                  </a:tabLst>
                </a:pPr>
                <a:r>
                  <a:rPr lang="en-US" altLang="zh-CN" sz="3000" dirty="0">
                    <a:latin typeface="Times New Roman"/>
                    <a:cs typeface="Times New Roman"/>
                  </a:rPr>
                  <a:t> Pixel electronics (25</a:t>
                </a:r>
                <a:r>
                  <a:rPr lang="el-GR" altLang="zh-CN" sz="3000" spc="-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μ</a:t>
                </a:r>
                <a:r>
                  <a:rPr lang="en-US" altLang="zh-CN" sz="3000" spc="-100" dirty="0">
                    <a:latin typeface="Times New Roman"/>
                    <a:cs typeface="Times New Roman"/>
                  </a:rPr>
                  <a:t>m</a:t>
                </a:r>
                <a:r>
                  <a:rPr lang="en-US" altLang="zh-CN" sz="3000" dirty="0"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000" i="1">
                        <a:latin typeface="Cambria Math" panose="02040503050406030204" pitchFamily="18" charset="0"/>
                        <a:cs typeface="Times New Roman"/>
                      </a:rPr>
                      <m:t>×</m:t>
                    </m:r>
                  </m:oMath>
                </a14:m>
                <a:r>
                  <a:rPr lang="en-US" altLang="zh-CN" sz="3000" dirty="0">
                    <a:latin typeface="Times New Roman"/>
                    <a:cs typeface="Times New Roman"/>
                  </a:rPr>
                  <a:t> 25</a:t>
                </a:r>
                <a:r>
                  <a:rPr lang="el-GR" altLang="zh-CN" sz="3000" spc="-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μ</a:t>
                </a:r>
                <a:r>
                  <a:rPr lang="en-US" altLang="zh-CN" sz="3000" spc="-100" dirty="0">
                    <a:latin typeface="Times New Roman"/>
                    <a:cs typeface="Times New Roman"/>
                  </a:rPr>
                  <a:t>m</a:t>
                </a:r>
                <a:r>
                  <a:rPr lang="en-US" altLang="zh-CN" sz="3000" spc="-20" dirty="0">
                    <a:latin typeface="Times New Roman"/>
                    <a:cs typeface="Times New Roman"/>
                  </a:rPr>
                  <a:t> </a:t>
                </a:r>
                <a:r>
                  <a:rPr lang="en-US" altLang="zh-CN" sz="3000" dirty="0">
                    <a:latin typeface="Times New Roman"/>
                    <a:cs typeface="Times New Roman"/>
                  </a:rPr>
                  <a:t>)</a:t>
                </a:r>
              </a:p>
              <a:p>
                <a:pPr marL="914400" lvl="1" indent="-457200">
                  <a:buFont typeface="Wingdings" panose="05000000000000000000" pitchFamily="2" charset="2"/>
                  <a:buChar char="ü"/>
                </a:pPr>
                <a:r>
                  <a:rPr lang="en-US" altLang="zh-CN" sz="3000" dirty="0">
                    <a:latin typeface="Times New Roman"/>
                    <a:cs typeface="Times New Roman"/>
                  </a:rPr>
                  <a:t>Sensor diode</a:t>
                </a:r>
              </a:p>
              <a:p>
                <a:pPr marL="914400" lvl="1" indent="-457200">
                  <a:buFont typeface="Wingdings" panose="05000000000000000000" pitchFamily="2" charset="2"/>
                  <a:buChar char="ü"/>
                </a:pPr>
                <a:r>
                  <a:rPr lang="en-US" altLang="zh-CN" sz="3000" dirty="0">
                    <a:latin typeface="Times New Roman"/>
                    <a:cs typeface="Times New Roman"/>
                  </a:rPr>
                  <a:t>Charge Sensitive Amplifier (CSA)</a:t>
                </a:r>
              </a:p>
              <a:p>
                <a:pPr marL="914400" lvl="1" indent="-457200">
                  <a:buFont typeface="Wingdings" panose="05000000000000000000" pitchFamily="2" charset="2"/>
                  <a:buChar char="ü"/>
                </a:pPr>
                <a:r>
                  <a:rPr lang="en-US" altLang="zh-CN" sz="3000" dirty="0">
                    <a:latin typeface="Times New Roman"/>
                    <a:cs typeface="Times New Roman"/>
                  </a:rPr>
                  <a:t>CR filter</a:t>
                </a:r>
              </a:p>
              <a:p>
                <a:pPr marL="914400" lvl="1" indent="-457200">
                  <a:buFont typeface="Wingdings" panose="05000000000000000000" pitchFamily="2" charset="2"/>
                  <a:buChar char="ü"/>
                </a:pPr>
                <a:r>
                  <a:rPr lang="en-US" altLang="zh-CN" sz="3000" dirty="0">
                    <a:latin typeface="Times New Roman"/>
                    <a:cs typeface="Times New Roman"/>
                  </a:rPr>
                  <a:t>Comparator</a:t>
                </a:r>
              </a:p>
              <a:p>
                <a:pPr marL="914400" lvl="1" indent="-457200">
                  <a:buFont typeface="Wingdings" panose="05000000000000000000" pitchFamily="2" charset="2"/>
                  <a:buChar char="ü"/>
                </a:pPr>
                <a:r>
                  <a:rPr lang="en-US" altLang="zh-CN" sz="3000" dirty="0">
                    <a:latin typeface="Times New Roman"/>
                    <a:cs typeface="Times New Roman"/>
                  </a:rPr>
                  <a:t>RAM and tune DAC</a:t>
                </a:r>
              </a:p>
              <a:p>
                <a:pPr marL="914400" lvl="1" indent="-457200">
                  <a:buFont typeface="Wingdings" panose="05000000000000000000" pitchFamily="2" charset="2"/>
                  <a:buChar char="ü"/>
                </a:pPr>
                <a:r>
                  <a:rPr lang="en-US" altLang="zh-CN" sz="3000" dirty="0">
                    <a:latin typeface="Times New Roman"/>
                    <a:cs typeface="Times New Roman"/>
                  </a:rPr>
                  <a:t>Output stages</a:t>
                </a:r>
              </a:p>
              <a:p>
                <a:pPr marL="914400" lvl="1" indent="-457200">
                  <a:buFont typeface="Wingdings" panose="05000000000000000000" pitchFamily="2" charset="2"/>
                  <a:buChar char="ü"/>
                </a:pPr>
                <a:endParaRPr lang="en-US" altLang="zh-CN" sz="3000" dirty="0">
                  <a:latin typeface="Times New Roman"/>
                  <a:cs typeface="Times New Roman"/>
                </a:endParaRPr>
              </a:p>
              <a:p>
                <a:pPr lvl="1"/>
                <a:endParaRPr lang="en-US" altLang="zh-CN" sz="3000" dirty="0">
                  <a:latin typeface="Times New Roman"/>
                  <a:cs typeface="Times New Roman"/>
                </a:endParaRPr>
              </a:p>
              <a:p>
                <a:pPr marL="495300" indent="-457200">
                  <a:lnSpc>
                    <a:spcPct val="100000"/>
                  </a:lnSpc>
                  <a:spcBef>
                    <a:spcPts val="1060"/>
                  </a:spcBef>
                  <a:buFont typeface="Arial" panose="020B0604020202020204" pitchFamily="34" charset="0"/>
                  <a:buChar char="•"/>
                  <a:tabLst>
                    <a:tab pos="324485" algn="l"/>
                  </a:tabLst>
                </a:pPr>
                <a:r>
                  <a:rPr lang="de-DE" altLang="de-DE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Work principle</a:t>
                </a:r>
              </a:p>
              <a:p>
                <a:pPr marL="914400" lvl="1" indent="-457200">
                  <a:buFont typeface="Wingdings" panose="05000000000000000000" pitchFamily="2" charset="2"/>
                  <a:buChar char="ü"/>
                </a:pPr>
                <a:r>
                  <a:rPr lang="de-DE" altLang="de-DE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Charge </a:t>
                </a:r>
                <a:r>
                  <a:rPr lang="en-US" altLang="de-DE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collected by pixel n-well</a:t>
                </a:r>
              </a:p>
              <a:p>
                <a:pPr marL="914400" lvl="1" indent="-457200">
                  <a:buFont typeface="Wingdings" panose="05000000000000000000" pitchFamily="2" charset="2"/>
                  <a:buChar char="ü"/>
                </a:pPr>
                <a:r>
                  <a:rPr lang="en-US" altLang="de-DE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Converted to voltage signal by Charge Sensitive Amplifier</a:t>
                </a:r>
              </a:p>
              <a:p>
                <a:pPr marL="914400" lvl="1" indent="-457200">
                  <a:buFont typeface="Wingdings" panose="05000000000000000000" pitchFamily="2" charset="2"/>
                  <a:buChar char="ü"/>
                </a:pPr>
                <a:r>
                  <a:rPr lang="en-US" altLang="de-DE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Analog voltage pulse shaped and converted to digital signal by comparator</a:t>
                </a:r>
              </a:p>
              <a:p>
                <a:pPr marL="914400" lvl="1" indent="-457200">
                  <a:buFont typeface="Wingdings" panose="05000000000000000000" pitchFamily="2" charset="2"/>
                  <a:buChar char="ü"/>
                </a:pPr>
                <a:r>
                  <a:rPr lang="en-US" altLang="de-DE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 stage generates current</a:t>
                </a:r>
              </a:p>
              <a:p>
                <a:pPr marL="914400" lvl="1" indent="-457200">
                  <a:buFont typeface="Wingdings" panose="05000000000000000000" pitchFamily="2" charset="2"/>
                  <a:buChar char="ü"/>
                </a:pPr>
                <a:r>
                  <a:rPr lang="en-US" altLang="de-DE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 is sent via address line to the transimpedance amplifier outside matrix</a:t>
                </a:r>
              </a:p>
              <a:p>
                <a:pPr marL="914400" lvl="1" indent="-457200">
                  <a:buFont typeface="Wingdings" panose="05000000000000000000" pitchFamily="2" charset="2"/>
                  <a:buChar char="ü"/>
                </a:pPr>
                <a:r>
                  <a:rPr lang="en-US" altLang="de-DE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Address lines have constant potential – no cross talk</a:t>
                </a:r>
                <a:endParaRPr lang="en-US" altLang="zh-CN" sz="3000" dirty="0">
                  <a:solidFill>
                    <a:prstClr val="black"/>
                  </a:solidFill>
                  <a:latin typeface="Bookman Old Style" panose="0205060405050502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 defTabSz="457210">
                  <a:lnSpc>
                    <a:spcPts val="4500"/>
                  </a:lnSpc>
                  <a:defRPr/>
                </a:pPr>
                <a:endParaRPr lang="en-US" altLang="zh-CN" sz="3000" dirty="0">
                  <a:solidFill>
                    <a:prstClr val="black"/>
                  </a:solidFill>
                  <a:latin typeface="Bookman Old Style" panose="0205060405050502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 defTabSz="457210">
                  <a:lnSpc>
                    <a:spcPts val="4500"/>
                  </a:lnSpc>
                  <a:defRPr/>
                </a:pPr>
                <a:endParaRPr lang="en-US" altLang="zh-CN" sz="3000" dirty="0">
                  <a:solidFill>
                    <a:prstClr val="black"/>
                  </a:solidFill>
                  <a:latin typeface="Bookman Old Style" panose="0205060405050502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 defTabSz="457210">
                  <a:lnSpc>
                    <a:spcPts val="4500"/>
                  </a:lnSpc>
                  <a:defRPr/>
                </a:pPr>
                <a:endParaRPr lang="en-US" altLang="zh-CN" sz="3000" dirty="0">
                  <a:solidFill>
                    <a:prstClr val="black"/>
                  </a:solidFill>
                  <a:latin typeface="Bookman Old Style" panose="0205060405050502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 defTabSz="457210">
                  <a:lnSpc>
                    <a:spcPts val="4500"/>
                  </a:lnSpc>
                  <a:defRPr/>
                </a:pPr>
                <a:endParaRPr lang="en-US" altLang="zh-CN" sz="3000" dirty="0">
                  <a:solidFill>
                    <a:prstClr val="black"/>
                  </a:solidFill>
                  <a:latin typeface="Bookman Old Style" panose="0205060405050502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 defTabSz="457210">
                  <a:lnSpc>
                    <a:spcPts val="4500"/>
                  </a:lnSpc>
                  <a:defRPr/>
                </a:pPr>
                <a:endParaRPr lang="en-US" altLang="zh-CN" sz="3000" dirty="0">
                  <a:solidFill>
                    <a:prstClr val="black"/>
                  </a:solidFill>
                  <a:latin typeface="Bookman Old Style" panose="0205060405050502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 defTabSz="457210">
                  <a:lnSpc>
                    <a:spcPts val="4500"/>
                  </a:lnSpc>
                  <a:defRPr/>
                </a:pPr>
                <a:endParaRPr lang="en-US" altLang="zh-CN" sz="3000" dirty="0">
                  <a:solidFill>
                    <a:prstClr val="black"/>
                  </a:solidFill>
                  <a:latin typeface="Bookman Old Style" panose="0205060405050502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 defTabSz="457210">
                  <a:lnSpc>
                    <a:spcPts val="4500"/>
                  </a:lnSpc>
                  <a:defRPr/>
                </a:pPr>
                <a:endParaRPr lang="en-US" altLang="zh-CN" sz="3000" dirty="0">
                  <a:solidFill>
                    <a:prstClr val="black"/>
                  </a:solidFill>
                  <a:latin typeface="Bookman Old Style" panose="0205060405050502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 defTabSz="457210">
                  <a:lnSpc>
                    <a:spcPts val="4500"/>
                  </a:lnSpc>
                  <a:defRPr/>
                </a:pPr>
                <a:endParaRPr lang="en-US" altLang="zh-CN" sz="3000" dirty="0">
                  <a:solidFill>
                    <a:prstClr val="black"/>
                  </a:solidFill>
                  <a:latin typeface="Bookman Old Style" panose="0205060405050502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Genesys2 FPGA Board</a:t>
                </a:r>
                <a:r>
                  <a:rPr lang="zh-CN" alt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ü"/>
                </a:pPr>
                <a:r>
                  <a:rPr lang="en-US" altLang="zh-CN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Translates commands from the PC into the precise low-level digital protocol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GECCO  Control Readout Board</a:t>
                </a:r>
              </a:p>
              <a:p>
                <a:pPr marL="914400" lvl="1" indent="-457200">
                  <a:buFont typeface="Wingdings" panose="05000000000000000000" pitchFamily="2" charset="2"/>
                  <a:buChar char="ü"/>
                </a:pPr>
                <a:r>
                  <a:rPr lang="en-US" altLang="zh-CN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integrates power delivery and controls and supplies all required electrical potentials for testing the chip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Carrier Board (with wire-bonded COFFEE2 chip)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 Generator</a:t>
                </a:r>
              </a:p>
              <a:p>
                <a:pPr marL="914400" lvl="1" indent="-457200">
                  <a:buFont typeface="Wingdings" panose="05000000000000000000" pitchFamily="2" charset="2"/>
                  <a:buChar char="ü"/>
                </a:pPr>
                <a:r>
                  <a:rPr lang="en-US" altLang="zh-CN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Provide charge injection to the chip through the GECCO board	</a:t>
                </a: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2874899-F793-E96E-354C-BB2A4C774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001" y="11719403"/>
                <a:ext cx="13740390" cy="30728925"/>
              </a:xfrm>
              <a:prstGeom prst="rect">
                <a:avLst/>
              </a:prstGeom>
              <a:blipFill>
                <a:blip r:embed="rId7"/>
                <a:stretch>
                  <a:fillRect l="-1020" t="-60" r="-1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文本框 71">
            <a:extLst>
              <a:ext uri="{FF2B5EF4-FFF2-40B4-BE49-F238E27FC236}">
                <a16:creationId xmlns:a16="http://schemas.microsoft.com/office/drawing/2014/main" id="{0F333EC5-49B7-4636-B05C-8B0AB802AD7E}"/>
              </a:ext>
            </a:extLst>
          </p:cNvPr>
          <p:cNvSpPr txBox="1"/>
          <p:nvPr/>
        </p:nvSpPr>
        <p:spPr>
          <a:xfrm>
            <a:off x="15278764" y="20822208"/>
            <a:ext cx="1403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10">
              <a:defRPr/>
            </a:pPr>
            <a:r>
              <a:rPr lang="en-US" altLang="zh-CN" sz="24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IV test results of COFFEE2 in different irradiation fluence</a:t>
            </a:r>
            <a:endParaRPr lang="zh-CN" altLang="en-US" sz="2400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15C2CEEA-CA3B-F930-BE6D-895E804380E8}"/>
              </a:ext>
            </a:extLst>
          </p:cNvPr>
          <p:cNvSpPr txBox="1"/>
          <p:nvPr/>
        </p:nvSpPr>
        <p:spPr>
          <a:xfrm>
            <a:off x="17275720" y="28325728"/>
            <a:ext cx="112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(a)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5937507C-C60F-24A8-1DE6-77A58D56D5AF}"/>
              </a:ext>
            </a:extLst>
          </p:cNvPr>
          <p:cNvSpPr txBox="1"/>
          <p:nvPr/>
        </p:nvSpPr>
        <p:spPr>
          <a:xfrm>
            <a:off x="21888733" y="28325728"/>
            <a:ext cx="112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(b)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771D8EF5-B216-A3C2-B4BF-0A274192DFBD}"/>
              </a:ext>
            </a:extLst>
          </p:cNvPr>
          <p:cNvSpPr txBox="1"/>
          <p:nvPr/>
        </p:nvSpPr>
        <p:spPr>
          <a:xfrm>
            <a:off x="26501746" y="28325728"/>
            <a:ext cx="112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(c)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14B89DCF-4F25-C760-E869-59931D16EB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5" r="13150"/>
          <a:stretch/>
        </p:blipFill>
        <p:spPr>
          <a:xfrm>
            <a:off x="3445883" y="1323119"/>
            <a:ext cx="2922313" cy="10704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8478DCC-D97A-68EC-F9A5-F6A360E2D5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07" y="1079100"/>
            <a:ext cx="2654876" cy="1558494"/>
          </a:xfrm>
          <a:prstGeom prst="rect">
            <a:avLst/>
          </a:prstGeom>
        </p:spPr>
      </p:pic>
      <p:grpSp>
        <p:nvGrpSpPr>
          <p:cNvPr id="68" name="组合 67">
            <a:extLst>
              <a:ext uri="{FF2B5EF4-FFF2-40B4-BE49-F238E27FC236}">
                <a16:creationId xmlns:a16="http://schemas.microsoft.com/office/drawing/2014/main" id="{D5E9F5A0-9ED4-A4A1-CA43-E5DFB7D464ED}"/>
              </a:ext>
            </a:extLst>
          </p:cNvPr>
          <p:cNvGrpSpPr/>
          <p:nvPr/>
        </p:nvGrpSpPr>
        <p:grpSpPr>
          <a:xfrm>
            <a:off x="10630734" y="7927967"/>
            <a:ext cx="4007898" cy="2987955"/>
            <a:chOff x="10502606" y="11212758"/>
            <a:chExt cx="4007898" cy="2987955"/>
          </a:xfrm>
        </p:grpSpPr>
        <p:pic>
          <p:nvPicPr>
            <p:cNvPr id="17" name="图片 16" descr="电脑萤幕画面&#10;&#10;AI 生成的内容可能不正确。">
              <a:extLst>
                <a:ext uri="{FF2B5EF4-FFF2-40B4-BE49-F238E27FC236}">
                  <a16:creationId xmlns:a16="http://schemas.microsoft.com/office/drawing/2014/main" id="{BE8F8244-1C9B-2967-AAF5-90604F08E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2606" y="11212758"/>
              <a:ext cx="4007898" cy="2987955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C28BAEF-62F4-D94E-7595-51440BDB66A5}"/>
                </a:ext>
              </a:extLst>
            </p:cNvPr>
            <p:cNvSpPr txBox="1"/>
            <p:nvPr/>
          </p:nvSpPr>
          <p:spPr>
            <a:xfrm>
              <a:off x="11264526" y="12233843"/>
              <a:ext cx="1409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</a:rPr>
                <a:t>Main array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5E49409-A3FC-E94E-10D7-83A4E4946F26}"/>
                </a:ext>
              </a:extLst>
            </p:cNvPr>
            <p:cNvSpPr txBox="1"/>
            <p:nvPr/>
          </p:nvSpPr>
          <p:spPr>
            <a:xfrm>
              <a:off x="12886937" y="11638332"/>
              <a:ext cx="14656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</a:rPr>
                <a:t>Passive</a:t>
              </a:r>
            </a:p>
            <a:p>
              <a:pPr algn="ctr"/>
              <a:r>
                <a:rPr lang="en-US" altLang="zh-CN" sz="1600" b="1" dirty="0">
                  <a:solidFill>
                    <a:schemeClr val="bg1"/>
                  </a:solidFill>
                </a:rPr>
                <a:t>Sensor diode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A95046C6-2EBC-EAA8-F81E-83C15BB5FF6F}"/>
                </a:ext>
              </a:extLst>
            </p:cNvPr>
            <p:cNvSpPr txBox="1"/>
            <p:nvPr/>
          </p:nvSpPr>
          <p:spPr>
            <a:xfrm>
              <a:off x="13097578" y="12973188"/>
              <a:ext cx="1409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</a:rPr>
                <a:t>KIT array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776C4BC5-6D79-37BA-960A-A3B606DC8608}"/>
              </a:ext>
            </a:extLst>
          </p:cNvPr>
          <p:cNvGrpSpPr/>
          <p:nvPr/>
        </p:nvGrpSpPr>
        <p:grpSpPr>
          <a:xfrm>
            <a:off x="1028086" y="24527579"/>
            <a:ext cx="13831570" cy="1614728"/>
            <a:chOff x="851524" y="14758294"/>
            <a:chExt cx="13831570" cy="1614728"/>
          </a:xfrm>
        </p:grpSpPr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222247E3-1F33-4FD6-EC85-B236843D0020}"/>
                </a:ext>
              </a:extLst>
            </p:cNvPr>
            <p:cNvSpPr/>
            <p:nvPr/>
          </p:nvSpPr>
          <p:spPr>
            <a:xfrm rot="10800000">
              <a:off x="851524" y="14758294"/>
              <a:ext cx="13831570" cy="1077218"/>
            </a:xfrm>
            <a:prstGeom prst="rect">
              <a:avLst/>
            </a:prstGeom>
            <a:gradFill flip="none" rotWithShape="1">
              <a:gsLst>
                <a:gs pos="0">
                  <a:srgbClr val="000066">
                    <a:tint val="66000"/>
                    <a:satMod val="160000"/>
                  </a:srgbClr>
                </a:gs>
                <a:gs pos="42000">
                  <a:srgbClr val="000066">
                    <a:tint val="44500"/>
                    <a:satMod val="160000"/>
                  </a:srgbClr>
                </a:gs>
                <a:gs pos="97902">
                  <a:schemeClr val="bg1"/>
                </a:gs>
                <a:gs pos="78000">
                  <a:srgbClr val="000066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10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0E517C1F-3915-557D-EEBD-AC2733F97F23}"/>
                </a:ext>
              </a:extLst>
            </p:cNvPr>
            <p:cNvSpPr txBox="1"/>
            <p:nvPr/>
          </p:nvSpPr>
          <p:spPr>
            <a:xfrm>
              <a:off x="1312956" y="14864917"/>
              <a:ext cx="6520476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457210">
                <a:defRPr/>
              </a:pPr>
              <a:r>
                <a:rPr lang="en-US" altLang="zh-CN" sz="4800" b="1" dirty="0">
                  <a:solidFill>
                    <a:srgbClr val="000066"/>
                  </a:solidFill>
                  <a:latin typeface="Century Gothic" panose="020B0502020202020204" pitchFamily="34" charset="0"/>
                  <a:ea typeface="等线" panose="02010600030101010101" pitchFamily="2" charset="-122"/>
                </a:rPr>
                <a:t> </a:t>
              </a:r>
              <a:r>
                <a:rPr lang="en-US" altLang="zh-CN" sz="4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ea typeface="等线" panose="02010600030101010101" pitchFamily="2" charset="-122"/>
                </a:rPr>
                <a:t>KIT</a:t>
              </a:r>
              <a:r>
                <a:rPr lang="en-US" altLang="zh-CN" sz="4400" dirty="0"/>
                <a:t> </a:t>
              </a:r>
              <a:r>
                <a:rPr lang="en-US" altLang="zh-CN" sz="4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ea typeface="等线" panose="02010600030101010101" pitchFamily="2" charset="-122"/>
                </a:rPr>
                <a:t>Pixel Electronics</a:t>
              </a:r>
            </a:p>
            <a:p>
              <a:pPr algn="just" defTabSz="457210">
                <a:defRPr/>
              </a:pPr>
              <a:endParaRPr lang="en-US" altLang="zh-CN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等线" panose="02010600030101010101" pitchFamily="2" charset="-122"/>
              </a:endParaRPr>
            </a:p>
          </p:txBody>
        </p:sp>
      </p:grpSp>
      <p:pic>
        <p:nvPicPr>
          <p:cNvPr id="84" name="Grafik 8">
            <a:extLst>
              <a:ext uri="{FF2B5EF4-FFF2-40B4-BE49-F238E27FC236}">
                <a16:creationId xmlns:a16="http://schemas.microsoft.com/office/drawing/2014/main" id="{EF3C6287-769A-8AB0-B155-F2E151E8FDB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059" y="25584061"/>
            <a:ext cx="7856989" cy="4505414"/>
          </a:xfrm>
          <a:prstGeom prst="rect">
            <a:avLst/>
          </a:prstGeom>
        </p:spPr>
      </p:pic>
      <p:grpSp>
        <p:nvGrpSpPr>
          <p:cNvPr id="85" name="组合 84">
            <a:extLst>
              <a:ext uri="{FF2B5EF4-FFF2-40B4-BE49-F238E27FC236}">
                <a16:creationId xmlns:a16="http://schemas.microsoft.com/office/drawing/2014/main" id="{CD7C4D93-12E8-7FE6-0813-250C7B8EA28D}"/>
              </a:ext>
            </a:extLst>
          </p:cNvPr>
          <p:cNvGrpSpPr/>
          <p:nvPr/>
        </p:nvGrpSpPr>
        <p:grpSpPr>
          <a:xfrm>
            <a:off x="1035346" y="33589935"/>
            <a:ext cx="13831570" cy="1605203"/>
            <a:chOff x="851524" y="14767819"/>
            <a:chExt cx="13831570" cy="1605203"/>
          </a:xfrm>
        </p:grpSpPr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6F12A6CF-7A9B-A628-19E5-89BE6171004C}"/>
                </a:ext>
              </a:extLst>
            </p:cNvPr>
            <p:cNvSpPr/>
            <p:nvPr/>
          </p:nvSpPr>
          <p:spPr>
            <a:xfrm rot="10800000">
              <a:off x="851524" y="14767819"/>
              <a:ext cx="13831570" cy="1077218"/>
            </a:xfrm>
            <a:prstGeom prst="rect">
              <a:avLst/>
            </a:prstGeom>
            <a:gradFill flip="none" rotWithShape="1">
              <a:gsLst>
                <a:gs pos="0">
                  <a:srgbClr val="000066">
                    <a:tint val="66000"/>
                    <a:satMod val="160000"/>
                  </a:srgbClr>
                </a:gs>
                <a:gs pos="42000">
                  <a:srgbClr val="000066">
                    <a:tint val="44500"/>
                    <a:satMod val="160000"/>
                  </a:srgbClr>
                </a:gs>
                <a:gs pos="97902">
                  <a:schemeClr val="bg1"/>
                </a:gs>
                <a:gs pos="78000">
                  <a:srgbClr val="000066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10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C9AF4BA1-A874-F5DB-3DA6-503E333AEB6F}"/>
                </a:ext>
              </a:extLst>
            </p:cNvPr>
            <p:cNvSpPr txBox="1"/>
            <p:nvPr/>
          </p:nvSpPr>
          <p:spPr>
            <a:xfrm>
              <a:off x="1312956" y="14864917"/>
              <a:ext cx="6520476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457210">
                <a:defRPr/>
              </a:pPr>
              <a:r>
                <a:rPr lang="en-US" altLang="zh-CN" sz="4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ea typeface="等线" panose="02010600030101010101" pitchFamily="2" charset="-122"/>
                </a:rPr>
                <a:t>Bench test setup </a:t>
              </a:r>
            </a:p>
            <a:p>
              <a:pPr algn="just" defTabSz="457210">
                <a:defRPr/>
              </a:pPr>
              <a:endParaRPr lang="en-US" altLang="zh-CN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等线" panose="02010600030101010101" pitchFamily="2" charset="-122"/>
              </a:endParaRPr>
            </a:p>
          </p:txBody>
        </p:sp>
      </p:grpSp>
      <p:sp>
        <p:nvSpPr>
          <p:cNvPr id="91" name="文本框 90">
            <a:extLst>
              <a:ext uri="{FF2B5EF4-FFF2-40B4-BE49-F238E27FC236}">
                <a16:creationId xmlns:a16="http://schemas.microsoft.com/office/drawing/2014/main" id="{BB789F29-A3FB-C8AD-7213-7C442A6C8C2A}"/>
              </a:ext>
            </a:extLst>
          </p:cNvPr>
          <p:cNvSpPr txBox="1"/>
          <p:nvPr/>
        </p:nvSpPr>
        <p:spPr>
          <a:xfrm>
            <a:off x="6891774" y="30267888"/>
            <a:ext cx="8188905" cy="6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4550" marR="5080" indent="-832485" algn="ctr">
              <a:lnSpc>
                <a:spcPct val="100000"/>
              </a:lnSpc>
              <a:spcBef>
                <a:spcPts val="105"/>
              </a:spcBef>
            </a:pPr>
            <a:r>
              <a:rPr lang="en-US" altLang="zh-CN" sz="1800" dirty="0">
                <a:latin typeface="Times New Roman"/>
                <a:cs typeface="Times New Roman"/>
              </a:rPr>
              <a:t>H. Zhang, et al. High voltage monolithic pixel sensor in 55nm technology</a:t>
            </a:r>
          </a:p>
          <a:p>
            <a:pPr marL="844550" marR="5080" indent="-832485" algn="ctr">
              <a:lnSpc>
                <a:spcPct val="100000"/>
              </a:lnSpc>
              <a:spcBef>
                <a:spcPts val="105"/>
              </a:spcBef>
            </a:pPr>
            <a:r>
              <a:rPr lang="en-US" altLang="zh-CN" sz="1800" dirty="0">
                <a:latin typeface="Times New Roman"/>
                <a:cs typeface="Times New Roman"/>
              </a:rPr>
              <a:t>JINST 20 (2025) 03, C03023</a:t>
            </a:r>
          </a:p>
        </p:txBody>
      </p:sp>
      <p:pic>
        <p:nvPicPr>
          <p:cNvPr id="92" name="图片 91">
            <a:extLst>
              <a:ext uri="{FF2B5EF4-FFF2-40B4-BE49-F238E27FC236}">
                <a16:creationId xmlns:a16="http://schemas.microsoft.com/office/drawing/2014/main" id="{51C4C74E-0AE5-EA7B-DBE2-A3401B0F41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685" y="34748299"/>
            <a:ext cx="10613465" cy="3051737"/>
          </a:xfrm>
          <a:prstGeom prst="rect">
            <a:avLst/>
          </a:prstGeom>
        </p:spPr>
      </p:pic>
      <p:graphicFrame>
        <p:nvGraphicFramePr>
          <p:cNvPr id="93" name="表格 20">
            <a:extLst>
              <a:ext uri="{FF2B5EF4-FFF2-40B4-BE49-F238E27FC236}">
                <a16:creationId xmlns:a16="http://schemas.microsoft.com/office/drawing/2014/main" id="{70297406-69C7-C39E-82FC-F2A988D0F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455281"/>
              </p:ext>
            </p:extLst>
          </p:nvPr>
        </p:nvGraphicFramePr>
        <p:xfrm>
          <a:off x="16596944" y="7448559"/>
          <a:ext cx="11255968" cy="1684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7800">
                  <a:extLst>
                    <a:ext uri="{9D8B030D-6E8A-4147-A177-3AD203B41FA5}">
                      <a16:colId xmlns:a16="http://schemas.microsoft.com/office/drawing/2014/main" val="2467305883"/>
                    </a:ext>
                  </a:extLst>
                </a:gridCol>
                <a:gridCol w="1708968">
                  <a:extLst>
                    <a:ext uri="{9D8B030D-6E8A-4147-A177-3AD203B41FA5}">
                      <a16:colId xmlns:a16="http://schemas.microsoft.com/office/drawing/2014/main" val="2509453146"/>
                    </a:ext>
                  </a:extLst>
                </a:gridCol>
                <a:gridCol w="1666889">
                  <a:extLst>
                    <a:ext uri="{9D8B030D-6E8A-4147-A177-3AD203B41FA5}">
                      <a16:colId xmlns:a16="http://schemas.microsoft.com/office/drawing/2014/main" val="1275801552"/>
                    </a:ext>
                  </a:extLst>
                </a:gridCol>
                <a:gridCol w="1666889">
                  <a:extLst>
                    <a:ext uri="{9D8B030D-6E8A-4147-A177-3AD203B41FA5}">
                      <a16:colId xmlns:a16="http://schemas.microsoft.com/office/drawing/2014/main" val="8540203"/>
                    </a:ext>
                  </a:extLst>
                </a:gridCol>
                <a:gridCol w="1902711">
                  <a:extLst>
                    <a:ext uri="{9D8B030D-6E8A-4147-A177-3AD203B41FA5}">
                      <a16:colId xmlns:a16="http://schemas.microsoft.com/office/drawing/2014/main" val="2768597620"/>
                    </a:ext>
                  </a:extLst>
                </a:gridCol>
                <a:gridCol w="1902711">
                  <a:extLst>
                    <a:ext uri="{9D8B030D-6E8A-4147-A177-3AD203B41FA5}">
                      <a16:colId xmlns:a16="http://schemas.microsoft.com/office/drawing/2014/main" val="4216285966"/>
                    </a:ext>
                  </a:extLst>
                </a:gridCol>
              </a:tblGrid>
              <a:tr h="896461">
                <a:tc>
                  <a:txBody>
                    <a:bodyPr/>
                    <a:lstStyle>
                      <a:lvl1pPr marL="0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513743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3027487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4541230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6054974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7568717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9082461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10596204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12109948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spc="10" dirty="0">
                          <a:solidFill>
                            <a:schemeClr val="tx1"/>
                          </a:solidFill>
                        </a:rPr>
                        <a:t>Fluence </a:t>
                      </a:r>
                      <a:r>
                        <a:rPr lang="en-US" altLang="zh-CN" sz="2800" spc="-1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altLang="zh-CN" sz="2800" spc="-10" dirty="0" err="1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altLang="zh-CN" sz="2800" spc="-15" baseline="-10416" dirty="0" err="1">
                          <a:solidFill>
                            <a:schemeClr val="tx1"/>
                          </a:solidFill>
                        </a:rPr>
                        <a:t>eq</a:t>
                      </a:r>
                      <a:r>
                        <a:rPr lang="en-US" altLang="zh-CN" sz="2800" spc="-10" dirty="0">
                          <a:solidFill>
                            <a:schemeClr val="tx1"/>
                          </a:solidFill>
                        </a:rPr>
                        <a:t>/cm</a:t>
                      </a:r>
                      <a:r>
                        <a:rPr lang="en-US" altLang="zh-CN" sz="2800" spc="-15" baseline="27777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altLang="zh-CN" sz="2800" spc="-1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altLang="zh-CN" sz="28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513743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3027487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4541230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6054974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7568717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9082461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10596204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12109948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spc="-80" dirty="0">
                          <a:solidFill>
                            <a:schemeClr val="tx1"/>
                          </a:solidFill>
                        </a:rPr>
                        <a:t>3.2</a:t>
                      </a:r>
                      <a:r>
                        <a:rPr lang="zh-CN" altLang="en-US" sz="2800" spc="-6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2800" spc="-35" dirty="0">
                          <a:solidFill>
                            <a:schemeClr val="tx1"/>
                          </a:solidFill>
                        </a:rPr>
                        <a:t>×</a:t>
                      </a:r>
                      <a:r>
                        <a:rPr lang="zh-CN" altLang="en-US" sz="2800" spc="-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2800" spc="-2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altLang="zh-CN" sz="2800" spc="-30" baseline="27777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zh-CN" altLang="en-US" sz="2800" i="0" baseline="27777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513743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3027487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4541230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6054974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7568717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9082461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10596204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12109948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spc="-6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2800" spc="-65" dirty="0">
                          <a:solidFill>
                            <a:schemeClr val="tx1"/>
                          </a:solidFill>
                        </a:rPr>
                        <a:t>4.9</a:t>
                      </a:r>
                      <a:r>
                        <a:rPr lang="en-US" altLang="zh-CN" sz="2800" spc="-35" dirty="0">
                          <a:solidFill>
                            <a:schemeClr val="tx1"/>
                          </a:solidFill>
                        </a:rPr>
                        <a:t>×</a:t>
                      </a:r>
                      <a:r>
                        <a:rPr lang="zh-CN" altLang="en-US" sz="2800" spc="-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2800" spc="-2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altLang="zh-CN" sz="2800" spc="-30" baseline="27777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zh-CN" altLang="en-US" sz="2800" i="0" baseline="27777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513743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3027487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4541230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6054974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7568717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9082461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10596204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12109948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spc="-80" dirty="0">
                          <a:solidFill>
                            <a:schemeClr val="tx1"/>
                          </a:solidFill>
                        </a:rPr>
                        <a:t>5.7</a:t>
                      </a:r>
                      <a:r>
                        <a:rPr lang="zh-CN" altLang="en-US" sz="2800" b="1" spc="-6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2800" spc="-35" dirty="0">
                          <a:solidFill>
                            <a:schemeClr val="tx1"/>
                          </a:solidFill>
                        </a:rPr>
                        <a:t>×</a:t>
                      </a:r>
                      <a:r>
                        <a:rPr lang="zh-CN" altLang="en-US" sz="2800" spc="-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2800" spc="-2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altLang="zh-CN" sz="2800" spc="-30" baseline="27777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zh-CN" altLang="en-US" sz="2800" i="0" baseline="27777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513743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3027487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4541230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6054974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7568717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9082461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10596204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12109948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spc="-80" dirty="0">
                          <a:solidFill>
                            <a:schemeClr val="tx1"/>
                          </a:solidFill>
                        </a:rPr>
                        <a:t>1.6</a:t>
                      </a:r>
                      <a:r>
                        <a:rPr lang="zh-CN" altLang="en-US" sz="2800" spc="-6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2800" spc="-35" dirty="0">
                          <a:solidFill>
                            <a:schemeClr val="tx1"/>
                          </a:solidFill>
                        </a:rPr>
                        <a:t>×</a:t>
                      </a:r>
                      <a:r>
                        <a:rPr lang="zh-CN" altLang="en-US" sz="2800" spc="-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2800" spc="-2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altLang="zh-CN" sz="2800" spc="-30" baseline="27777" dirty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zh-CN" altLang="en-US" sz="2800" i="0" baseline="27777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1513743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3027487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4541230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6054974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7568717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9082461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10596204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12109948" algn="l" defTabSz="3027487" rtl="0" eaLnBrk="1" latinLnBrk="0" hangingPunct="1">
                        <a:defRPr sz="596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spc="5" dirty="0">
                          <a:solidFill>
                            <a:schemeClr val="tx1"/>
                          </a:solidFill>
                        </a:rPr>
                        <a:t>1.3 </a:t>
                      </a:r>
                      <a:r>
                        <a:rPr lang="en-US" altLang="zh-CN" sz="2800" dirty="0">
                          <a:solidFill>
                            <a:schemeClr val="tx1"/>
                          </a:solidFill>
                        </a:rPr>
                        <a:t>×</a:t>
                      </a:r>
                      <a:r>
                        <a:rPr lang="en-US" altLang="zh-CN" sz="2800" spc="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280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altLang="zh-CN" sz="2800" baseline="28735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zh-CN" altLang="en-US" sz="2800" i="0" baseline="27777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14475"/>
                  </a:ext>
                </a:extLst>
              </a:tr>
              <a:tr h="739152">
                <a:tc>
                  <a:txBody>
                    <a:bodyPr/>
                    <a:lstStyle>
                      <a:lvl1pPr marL="0" algn="l" defTabSz="3027487" rtl="0" eaLnBrk="1" latinLnBrk="0" hangingPunct="1">
                        <a:defRPr sz="596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1513743" algn="l" defTabSz="3027487" rtl="0" eaLnBrk="1" latinLnBrk="0" hangingPunct="1">
                        <a:defRPr sz="596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3027487" algn="l" defTabSz="3027487" rtl="0" eaLnBrk="1" latinLnBrk="0" hangingPunct="1">
                        <a:defRPr sz="596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4541230" algn="l" defTabSz="3027487" rtl="0" eaLnBrk="1" latinLnBrk="0" hangingPunct="1">
                        <a:defRPr sz="596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6054974" algn="l" defTabSz="3027487" rtl="0" eaLnBrk="1" latinLnBrk="0" hangingPunct="1">
                        <a:defRPr sz="596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7568717" algn="l" defTabSz="3027487" rtl="0" eaLnBrk="1" latinLnBrk="0" hangingPunct="1">
                        <a:defRPr sz="596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9082461" algn="l" defTabSz="3027487" rtl="0" eaLnBrk="1" latinLnBrk="0" hangingPunct="1">
                        <a:defRPr sz="596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0596204" algn="l" defTabSz="3027487" rtl="0" eaLnBrk="1" latinLnBrk="0" hangingPunct="1">
                        <a:defRPr sz="596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2109948" algn="l" defTabSz="3027487" rtl="0" eaLnBrk="1" latinLnBrk="0" hangingPunct="1">
                        <a:defRPr sz="596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spc="-35" dirty="0">
                          <a:solidFill>
                            <a:schemeClr val="tx1"/>
                          </a:solidFill>
                        </a:rPr>
                        <a:t>Temperature</a:t>
                      </a:r>
                      <a:endParaRPr lang="en-US" altLang="zh-CN" sz="28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3027487" rtl="0" eaLnBrk="1" latinLnBrk="0" hangingPunct="1">
                        <a:defRPr sz="596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1513743" algn="l" defTabSz="3027487" rtl="0" eaLnBrk="1" latinLnBrk="0" hangingPunct="1">
                        <a:defRPr sz="596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3027487" algn="l" defTabSz="3027487" rtl="0" eaLnBrk="1" latinLnBrk="0" hangingPunct="1">
                        <a:defRPr sz="596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4541230" algn="l" defTabSz="3027487" rtl="0" eaLnBrk="1" latinLnBrk="0" hangingPunct="1">
                        <a:defRPr sz="596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6054974" algn="l" defTabSz="3027487" rtl="0" eaLnBrk="1" latinLnBrk="0" hangingPunct="1">
                        <a:defRPr sz="596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7568717" algn="l" defTabSz="3027487" rtl="0" eaLnBrk="1" latinLnBrk="0" hangingPunct="1">
                        <a:defRPr sz="596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9082461" algn="l" defTabSz="3027487" rtl="0" eaLnBrk="1" latinLnBrk="0" hangingPunct="1">
                        <a:defRPr sz="596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0596204" algn="l" defTabSz="3027487" rtl="0" eaLnBrk="1" latinLnBrk="0" hangingPunct="1">
                        <a:defRPr sz="596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2109948" algn="l" defTabSz="3027487" rtl="0" eaLnBrk="1" latinLnBrk="0" hangingPunct="1">
                        <a:defRPr sz="596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2800" dirty="0">
                          <a:solidFill>
                            <a:schemeClr val="tx1"/>
                          </a:solidFill>
                        </a:rPr>
                        <a:t>Room</a:t>
                      </a:r>
                      <a:r>
                        <a:rPr lang="en-US" altLang="zh-CN" sz="2800" spc="-19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2800" spc="-40" dirty="0">
                          <a:solidFill>
                            <a:schemeClr val="tx1"/>
                          </a:solidFill>
                        </a:rPr>
                        <a:t>temperature</a:t>
                      </a:r>
                      <a:r>
                        <a:rPr lang="en-US" altLang="zh-CN" sz="2800" spc="-14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CN" altLang="en-US" sz="28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027487" rtl="0" eaLnBrk="1" latinLnBrk="0" hangingPunct="1">
                        <a:defRPr sz="596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1513743" algn="l" defTabSz="3027487" rtl="0" eaLnBrk="1" latinLnBrk="0" hangingPunct="1">
                        <a:defRPr sz="596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3027487" algn="l" defTabSz="3027487" rtl="0" eaLnBrk="1" latinLnBrk="0" hangingPunct="1">
                        <a:defRPr sz="596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4541230" algn="l" defTabSz="3027487" rtl="0" eaLnBrk="1" latinLnBrk="0" hangingPunct="1">
                        <a:defRPr sz="596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6054974" algn="l" defTabSz="3027487" rtl="0" eaLnBrk="1" latinLnBrk="0" hangingPunct="1">
                        <a:defRPr sz="596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7568717" algn="l" defTabSz="3027487" rtl="0" eaLnBrk="1" latinLnBrk="0" hangingPunct="1">
                        <a:defRPr sz="596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9082461" algn="l" defTabSz="3027487" rtl="0" eaLnBrk="1" latinLnBrk="0" hangingPunct="1">
                        <a:defRPr sz="596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0596204" algn="l" defTabSz="3027487" rtl="0" eaLnBrk="1" latinLnBrk="0" hangingPunct="1">
                        <a:defRPr sz="596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2109948" algn="l" defTabSz="3027487" rtl="0" eaLnBrk="1" latinLnBrk="0" hangingPunct="1">
                        <a:defRPr sz="596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2800" spc="32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altLang="zh-CN" sz="2800" spc="-65" dirty="0">
                          <a:solidFill>
                            <a:schemeClr val="tx1"/>
                          </a:solidFill>
                        </a:rPr>
                        <a:t>28°C</a:t>
                      </a:r>
                      <a:endParaRPr lang="zh-CN" altLang="en-US" sz="28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617348"/>
                  </a:ext>
                </a:extLst>
              </a:tr>
            </a:tbl>
          </a:graphicData>
        </a:graphic>
      </p:graphicFrame>
      <p:pic>
        <p:nvPicPr>
          <p:cNvPr id="94" name="object 6">
            <a:extLst>
              <a:ext uri="{FF2B5EF4-FFF2-40B4-BE49-F238E27FC236}">
                <a16:creationId xmlns:a16="http://schemas.microsoft.com/office/drawing/2014/main" id="{F6E81333-815F-E2CC-022D-291D0610C804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4084472" y="9383656"/>
            <a:ext cx="4532959" cy="2373847"/>
          </a:xfrm>
          <a:prstGeom prst="rect">
            <a:avLst/>
          </a:prstGeom>
        </p:spPr>
      </p:pic>
      <p:grpSp>
        <p:nvGrpSpPr>
          <p:cNvPr id="96" name="object 8">
            <a:extLst>
              <a:ext uri="{FF2B5EF4-FFF2-40B4-BE49-F238E27FC236}">
                <a16:creationId xmlns:a16="http://schemas.microsoft.com/office/drawing/2014/main" id="{2C20FB44-14BE-E0E4-5B0E-012F78AF3498}"/>
              </a:ext>
            </a:extLst>
          </p:cNvPr>
          <p:cNvGrpSpPr/>
          <p:nvPr/>
        </p:nvGrpSpPr>
        <p:grpSpPr>
          <a:xfrm>
            <a:off x="16122744" y="9393440"/>
            <a:ext cx="4231531" cy="2364064"/>
            <a:chOff x="8686800" y="199644"/>
            <a:chExt cx="3350260" cy="1591310"/>
          </a:xfrm>
        </p:grpSpPr>
        <p:pic>
          <p:nvPicPr>
            <p:cNvPr id="97" name="object 9">
              <a:extLst>
                <a:ext uri="{FF2B5EF4-FFF2-40B4-BE49-F238E27FC236}">
                  <a16:creationId xmlns:a16="http://schemas.microsoft.com/office/drawing/2014/main" id="{ACF73670-07CF-C016-544F-60CA91E43D2F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86800" y="199644"/>
              <a:ext cx="3349752" cy="1591055"/>
            </a:xfrm>
            <a:prstGeom prst="rect">
              <a:avLst/>
            </a:prstGeom>
          </p:spPr>
        </p:pic>
        <p:sp>
          <p:nvSpPr>
            <p:cNvPr id="98" name="object 10">
              <a:extLst>
                <a:ext uri="{FF2B5EF4-FFF2-40B4-BE49-F238E27FC236}">
                  <a16:creationId xmlns:a16="http://schemas.microsoft.com/office/drawing/2014/main" id="{183EF133-52EE-24C4-40D5-1F4974E5F548}"/>
                </a:ext>
              </a:extLst>
            </p:cNvPr>
            <p:cNvSpPr/>
            <p:nvPr/>
          </p:nvSpPr>
          <p:spPr>
            <a:xfrm>
              <a:off x="8719311" y="1026160"/>
              <a:ext cx="2564130" cy="401320"/>
            </a:xfrm>
            <a:custGeom>
              <a:avLst/>
              <a:gdLst/>
              <a:ahLst/>
              <a:cxnLst/>
              <a:rect l="l" t="t" r="r" b="b"/>
              <a:pathLst>
                <a:path w="2564129" h="401319">
                  <a:moveTo>
                    <a:pt x="2332823" y="75805"/>
                  </a:moveTo>
                  <a:lnTo>
                    <a:pt x="0" y="325247"/>
                  </a:lnTo>
                  <a:lnTo>
                    <a:pt x="8128" y="401065"/>
                  </a:lnTo>
                  <a:lnTo>
                    <a:pt x="2340914" y="151628"/>
                  </a:lnTo>
                  <a:lnTo>
                    <a:pt x="2332823" y="75805"/>
                  </a:lnTo>
                  <a:close/>
                </a:path>
                <a:path w="2564129" h="401319">
                  <a:moveTo>
                    <a:pt x="2516863" y="71754"/>
                  </a:moveTo>
                  <a:lnTo>
                    <a:pt x="2370709" y="71754"/>
                  </a:lnTo>
                  <a:lnTo>
                    <a:pt x="2378837" y="147574"/>
                  </a:lnTo>
                  <a:lnTo>
                    <a:pt x="2340914" y="151628"/>
                  </a:lnTo>
                  <a:lnTo>
                    <a:pt x="2348992" y="227329"/>
                  </a:lnTo>
                  <a:lnTo>
                    <a:pt x="2564130" y="89407"/>
                  </a:lnTo>
                  <a:lnTo>
                    <a:pt x="2516863" y="71754"/>
                  </a:lnTo>
                  <a:close/>
                </a:path>
                <a:path w="2564129" h="401319">
                  <a:moveTo>
                    <a:pt x="2370709" y="71754"/>
                  </a:moveTo>
                  <a:lnTo>
                    <a:pt x="2332823" y="75805"/>
                  </a:lnTo>
                  <a:lnTo>
                    <a:pt x="2340914" y="151628"/>
                  </a:lnTo>
                  <a:lnTo>
                    <a:pt x="2378837" y="147574"/>
                  </a:lnTo>
                  <a:lnTo>
                    <a:pt x="2370709" y="71754"/>
                  </a:lnTo>
                  <a:close/>
                </a:path>
                <a:path w="2564129" h="401319">
                  <a:moveTo>
                    <a:pt x="2324735" y="0"/>
                  </a:moveTo>
                  <a:lnTo>
                    <a:pt x="2332823" y="75805"/>
                  </a:lnTo>
                  <a:lnTo>
                    <a:pt x="2370709" y="71754"/>
                  </a:lnTo>
                  <a:lnTo>
                    <a:pt x="2516863" y="71754"/>
                  </a:lnTo>
                  <a:lnTo>
                    <a:pt x="232473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11">
              <a:extLst>
                <a:ext uri="{FF2B5EF4-FFF2-40B4-BE49-F238E27FC236}">
                  <a16:creationId xmlns:a16="http://schemas.microsoft.com/office/drawing/2014/main" id="{3B3B8C1E-1DEF-02E9-49E5-65CA455E8E5D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140444" y="1246758"/>
              <a:ext cx="1215135" cy="363474"/>
            </a:xfrm>
            <a:prstGeom prst="rect">
              <a:avLst/>
            </a:prstGeom>
          </p:spPr>
        </p:pic>
      </p:grp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429D8991-AD2E-0801-3663-540EC61D40E4}"/>
              </a:ext>
            </a:extLst>
          </p:cNvPr>
          <p:cNvGrpSpPr/>
          <p:nvPr/>
        </p:nvGrpSpPr>
        <p:grpSpPr>
          <a:xfrm>
            <a:off x="20433160" y="9362376"/>
            <a:ext cx="3360167" cy="2406395"/>
            <a:chOff x="8654795" y="1996439"/>
            <a:chExt cx="3360167" cy="2406395"/>
          </a:xfrm>
        </p:grpSpPr>
        <p:pic>
          <p:nvPicPr>
            <p:cNvPr id="102" name="object 12">
              <a:extLst>
                <a:ext uri="{FF2B5EF4-FFF2-40B4-BE49-F238E27FC236}">
                  <a16:creationId xmlns:a16="http://schemas.microsoft.com/office/drawing/2014/main" id="{6AEB5C67-2348-7848-0CD3-42E183F435C5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803894" y="1996439"/>
              <a:ext cx="3211068" cy="2406395"/>
            </a:xfrm>
            <a:prstGeom prst="rect">
              <a:avLst/>
            </a:prstGeom>
          </p:spPr>
        </p:pic>
        <p:sp>
          <p:nvSpPr>
            <p:cNvPr id="110" name="object 13">
              <a:extLst>
                <a:ext uri="{FF2B5EF4-FFF2-40B4-BE49-F238E27FC236}">
                  <a16:creationId xmlns:a16="http://schemas.microsoft.com/office/drawing/2014/main" id="{72B13E75-0DF2-6E8E-89FD-952DB89D440A}"/>
                </a:ext>
              </a:extLst>
            </p:cNvPr>
            <p:cNvSpPr txBox="1"/>
            <p:nvPr/>
          </p:nvSpPr>
          <p:spPr>
            <a:xfrm>
              <a:off x="9078848" y="2117089"/>
              <a:ext cx="698500" cy="186055"/>
            </a:xfrm>
            <a:prstGeom prst="rect">
              <a:avLst/>
            </a:prstGeom>
            <a:solidFill>
              <a:srgbClr val="FFFF00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635">
                <a:lnSpc>
                  <a:spcPts val="1375"/>
                </a:lnSpc>
              </a:pPr>
              <a:r>
                <a:rPr sz="1400" b="1" spc="-55" dirty="0">
                  <a:solidFill>
                    <a:srgbClr val="FF0000"/>
                  </a:solidFill>
                  <a:latin typeface="Trebuchet MS"/>
                  <a:cs typeface="Trebuchet MS"/>
                </a:rPr>
                <a:t>Test</a:t>
              </a:r>
              <a:r>
                <a:rPr sz="1400" b="1" spc="-35" dirty="0">
                  <a:solidFill>
                    <a:srgbClr val="FF0000"/>
                  </a:solidFill>
                  <a:latin typeface="Trebuchet MS"/>
                  <a:cs typeface="Trebuchet MS"/>
                </a:rPr>
                <a:t> </a:t>
              </a:r>
              <a:r>
                <a:rPr sz="1400" b="1" spc="-25" dirty="0">
                  <a:solidFill>
                    <a:srgbClr val="FF0000"/>
                  </a:solidFill>
                  <a:latin typeface="Trebuchet MS"/>
                  <a:cs typeface="Trebuchet MS"/>
                </a:rPr>
                <a:t>box</a:t>
              </a:r>
              <a:endParaRPr sz="1400">
                <a:latin typeface="Trebuchet MS"/>
                <a:cs typeface="Trebuchet MS"/>
              </a:endParaRPr>
            </a:p>
          </p:txBody>
        </p:sp>
        <p:sp>
          <p:nvSpPr>
            <p:cNvPr id="111" name="object 14">
              <a:extLst>
                <a:ext uri="{FF2B5EF4-FFF2-40B4-BE49-F238E27FC236}">
                  <a16:creationId xmlns:a16="http://schemas.microsoft.com/office/drawing/2014/main" id="{343306A2-CC92-C98E-753A-48390A6B0CBB}"/>
                </a:ext>
              </a:extLst>
            </p:cNvPr>
            <p:cNvSpPr txBox="1"/>
            <p:nvPr/>
          </p:nvSpPr>
          <p:spPr>
            <a:xfrm>
              <a:off x="8654795" y="2593339"/>
              <a:ext cx="551180" cy="186055"/>
            </a:xfrm>
            <a:prstGeom prst="rect">
              <a:avLst/>
            </a:prstGeom>
            <a:solidFill>
              <a:srgbClr val="FFFF00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635">
                <a:lnSpc>
                  <a:spcPts val="1375"/>
                </a:lnSpc>
              </a:pPr>
              <a:r>
                <a:rPr sz="1400" b="1" dirty="0">
                  <a:solidFill>
                    <a:srgbClr val="FF0000"/>
                  </a:solidFill>
                  <a:latin typeface="Trebuchet MS"/>
                  <a:cs typeface="Trebuchet MS"/>
                </a:rPr>
                <a:t>Dry</a:t>
              </a:r>
              <a:r>
                <a:rPr sz="1400" b="1" spc="-80" dirty="0">
                  <a:solidFill>
                    <a:srgbClr val="FF0000"/>
                  </a:solidFill>
                  <a:latin typeface="Trebuchet MS"/>
                  <a:cs typeface="Trebuchet MS"/>
                </a:rPr>
                <a:t> </a:t>
              </a:r>
              <a:r>
                <a:rPr sz="1400" b="1" spc="-40" dirty="0">
                  <a:solidFill>
                    <a:srgbClr val="FF0000"/>
                  </a:solidFill>
                  <a:latin typeface="Trebuchet MS"/>
                  <a:cs typeface="Trebuchet MS"/>
                </a:rPr>
                <a:t>air</a:t>
              </a:r>
              <a:endParaRPr sz="1400">
                <a:latin typeface="Trebuchet MS"/>
                <a:cs typeface="Trebuchet MS"/>
              </a:endParaRPr>
            </a:p>
          </p:txBody>
        </p:sp>
        <p:sp>
          <p:nvSpPr>
            <p:cNvPr id="112" name="object 15">
              <a:extLst>
                <a:ext uri="{FF2B5EF4-FFF2-40B4-BE49-F238E27FC236}">
                  <a16:creationId xmlns:a16="http://schemas.microsoft.com/office/drawing/2014/main" id="{36399C04-0875-E6C3-3180-160F3FCB0D31}"/>
                </a:ext>
              </a:extLst>
            </p:cNvPr>
            <p:cNvSpPr txBox="1"/>
            <p:nvPr/>
          </p:nvSpPr>
          <p:spPr>
            <a:xfrm>
              <a:off x="9183369" y="4055745"/>
              <a:ext cx="1139190" cy="186055"/>
            </a:xfrm>
            <a:prstGeom prst="rect">
              <a:avLst/>
            </a:prstGeom>
            <a:solidFill>
              <a:srgbClr val="FFFF00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635">
                <a:lnSpc>
                  <a:spcPts val="1380"/>
                </a:lnSpc>
              </a:pPr>
              <a:r>
                <a:rPr sz="1400" b="1" dirty="0">
                  <a:solidFill>
                    <a:srgbClr val="FF0000"/>
                  </a:solidFill>
                  <a:latin typeface="Trebuchet MS"/>
                  <a:cs typeface="Trebuchet MS"/>
                </a:rPr>
                <a:t>Cooling</a:t>
              </a:r>
              <a:r>
                <a:rPr sz="1400" b="1" spc="55" dirty="0">
                  <a:solidFill>
                    <a:srgbClr val="FF0000"/>
                  </a:solidFill>
                  <a:latin typeface="Trebuchet MS"/>
                  <a:cs typeface="Trebuchet MS"/>
                </a:rPr>
                <a:t> </a:t>
              </a:r>
              <a:r>
                <a:rPr sz="1400" b="1" spc="-45" dirty="0">
                  <a:solidFill>
                    <a:srgbClr val="FF0000"/>
                  </a:solidFill>
                  <a:latin typeface="Trebuchet MS"/>
                  <a:cs typeface="Trebuchet MS"/>
                </a:rPr>
                <a:t>water</a:t>
              </a:r>
              <a:endParaRPr sz="1400">
                <a:latin typeface="Trebuchet MS"/>
                <a:cs typeface="Trebuchet MS"/>
              </a:endParaRPr>
            </a:p>
          </p:txBody>
        </p:sp>
        <p:sp>
          <p:nvSpPr>
            <p:cNvPr id="114" name="object 16">
              <a:extLst>
                <a:ext uri="{FF2B5EF4-FFF2-40B4-BE49-F238E27FC236}">
                  <a16:creationId xmlns:a16="http://schemas.microsoft.com/office/drawing/2014/main" id="{A0C49532-9104-FB69-AE6D-E740A4C9D7A5}"/>
                </a:ext>
              </a:extLst>
            </p:cNvPr>
            <p:cNvSpPr txBox="1"/>
            <p:nvPr/>
          </p:nvSpPr>
          <p:spPr>
            <a:xfrm>
              <a:off x="10793221" y="3289300"/>
              <a:ext cx="529590" cy="186055"/>
            </a:xfrm>
            <a:prstGeom prst="rect">
              <a:avLst/>
            </a:prstGeom>
            <a:solidFill>
              <a:srgbClr val="FFFF00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1270">
                <a:lnSpc>
                  <a:spcPts val="1380"/>
                </a:lnSpc>
              </a:pPr>
              <a:r>
                <a:rPr sz="1400" b="1" spc="-45" dirty="0">
                  <a:solidFill>
                    <a:srgbClr val="FF0000"/>
                  </a:solidFill>
                  <a:latin typeface="Trebuchet MS"/>
                  <a:cs typeface="Trebuchet MS"/>
                </a:rPr>
                <a:t>Peltier</a:t>
              </a:r>
              <a:endParaRPr sz="1400">
                <a:latin typeface="Trebuchet MS"/>
                <a:cs typeface="Trebuchet MS"/>
              </a:endParaRPr>
            </a:p>
          </p:txBody>
        </p:sp>
        <p:sp>
          <p:nvSpPr>
            <p:cNvPr id="115" name="object 17">
              <a:extLst>
                <a:ext uri="{FF2B5EF4-FFF2-40B4-BE49-F238E27FC236}">
                  <a16:creationId xmlns:a16="http://schemas.microsoft.com/office/drawing/2014/main" id="{7D2C1B40-0F23-A2BA-E9BF-B644DEACCB0C}"/>
                </a:ext>
              </a:extLst>
            </p:cNvPr>
            <p:cNvSpPr txBox="1"/>
            <p:nvPr/>
          </p:nvSpPr>
          <p:spPr>
            <a:xfrm>
              <a:off x="9993121" y="2493772"/>
              <a:ext cx="712470" cy="213360"/>
            </a:xfrm>
            <a:prstGeom prst="rect">
              <a:avLst/>
            </a:prstGeom>
            <a:solidFill>
              <a:srgbClr val="FFFF00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1270">
                <a:lnSpc>
                  <a:spcPts val="1380"/>
                </a:lnSpc>
              </a:pPr>
              <a:r>
                <a:rPr sz="1400" b="1" spc="-30" dirty="0">
                  <a:solidFill>
                    <a:srgbClr val="FF0000"/>
                  </a:solidFill>
                  <a:latin typeface="Trebuchet MS"/>
                  <a:cs typeface="Trebuchet MS"/>
                </a:rPr>
                <a:t>Graphite</a:t>
              </a:r>
              <a:endParaRPr sz="1400">
                <a:latin typeface="Trebuchet MS"/>
                <a:cs typeface="Trebuchet MS"/>
              </a:endParaRPr>
            </a:p>
          </p:txBody>
        </p:sp>
        <p:sp>
          <p:nvSpPr>
            <p:cNvPr id="116" name="object 18">
              <a:extLst>
                <a:ext uri="{FF2B5EF4-FFF2-40B4-BE49-F238E27FC236}">
                  <a16:creationId xmlns:a16="http://schemas.microsoft.com/office/drawing/2014/main" id="{92B9ED48-4078-7B23-0063-625077084FF5}"/>
                </a:ext>
              </a:extLst>
            </p:cNvPr>
            <p:cNvSpPr txBox="1"/>
            <p:nvPr/>
          </p:nvSpPr>
          <p:spPr>
            <a:xfrm>
              <a:off x="9993121" y="2707132"/>
              <a:ext cx="521970" cy="186055"/>
            </a:xfrm>
            <a:prstGeom prst="rect">
              <a:avLst/>
            </a:prstGeom>
            <a:solidFill>
              <a:srgbClr val="FFFF00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1270">
                <a:lnSpc>
                  <a:spcPts val="1380"/>
                </a:lnSpc>
              </a:pPr>
              <a:r>
                <a:rPr sz="1400" b="1" spc="-25" dirty="0">
                  <a:solidFill>
                    <a:srgbClr val="FF0000"/>
                  </a:solidFill>
                  <a:latin typeface="Trebuchet MS"/>
                  <a:cs typeface="Trebuchet MS"/>
                </a:rPr>
                <a:t>sheets</a:t>
              </a:r>
              <a:endParaRPr sz="1400">
                <a:latin typeface="Trebuchet MS"/>
                <a:cs typeface="Trebuchet MS"/>
              </a:endParaRPr>
            </a:p>
          </p:txBody>
        </p:sp>
        <p:sp>
          <p:nvSpPr>
            <p:cNvPr id="118" name="object 19">
              <a:extLst>
                <a:ext uri="{FF2B5EF4-FFF2-40B4-BE49-F238E27FC236}">
                  <a16:creationId xmlns:a16="http://schemas.microsoft.com/office/drawing/2014/main" id="{AF341F5F-A997-6B26-BDA2-A59E7CD377E1}"/>
                </a:ext>
              </a:extLst>
            </p:cNvPr>
            <p:cNvSpPr txBox="1"/>
            <p:nvPr/>
          </p:nvSpPr>
          <p:spPr>
            <a:xfrm>
              <a:off x="11021568" y="2069845"/>
              <a:ext cx="556895" cy="186055"/>
            </a:xfrm>
            <a:prstGeom prst="rect">
              <a:avLst/>
            </a:prstGeom>
            <a:solidFill>
              <a:srgbClr val="FFFF00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1270">
                <a:lnSpc>
                  <a:spcPts val="1375"/>
                </a:lnSpc>
              </a:pPr>
              <a:r>
                <a:rPr sz="1400" b="1" spc="-10" dirty="0">
                  <a:solidFill>
                    <a:srgbClr val="FF0000"/>
                  </a:solidFill>
                  <a:latin typeface="Trebuchet MS"/>
                  <a:cs typeface="Trebuchet MS"/>
                </a:rPr>
                <a:t>Sensor</a:t>
              </a:r>
              <a:endParaRPr sz="1400">
                <a:latin typeface="Trebuchet MS"/>
                <a:cs typeface="Trebuchet MS"/>
              </a:endParaRPr>
            </a:p>
          </p:txBody>
        </p:sp>
        <p:sp>
          <p:nvSpPr>
            <p:cNvPr id="119" name="object 20">
              <a:extLst>
                <a:ext uri="{FF2B5EF4-FFF2-40B4-BE49-F238E27FC236}">
                  <a16:creationId xmlns:a16="http://schemas.microsoft.com/office/drawing/2014/main" id="{5C40A2FD-1BDC-1E52-2308-38C5495A8EAA}"/>
                </a:ext>
              </a:extLst>
            </p:cNvPr>
            <p:cNvSpPr/>
            <p:nvPr/>
          </p:nvSpPr>
          <p:spPr>
            <a:xfrm>
              <a:off x="11166347" y="2273680"/>
              <a:ext cx="169545" cy="276860"/>
            </a:xfrm>
            <a:custGeom>
              <a:avLst/>
              <a:gdLst/>
              <a:ahLst/>
              <a:cxnLst/>
              <a:rect l="l" t="t" r="r" b="b"/>
              <a:pathLst>
                <a:path w="169545" h="276860">
                  <a:moveTo>
                    <a:pt x="0" y="93345"/>
                  </a:moveTo>
                  <a:lnTo>
                    <a:pt x="56387" y="276606"/>
                  </a:lnTo>
                  <a:lnTo>
                    <a:pt x="155494" y="140335"/>
                  </a:lnTo>
                  <a:lnTo>
                    <a:pt x="108076" y="140335"/>
                  </a:lnTo>
                  <a:lnTo>
                    <a:pt x="51688" y="130937"/>
                  </a:lnTo>
                  <a:lnTo>
                    <a:pt x="56392" y="102743"/>
                  </a:lnTo>
                  <a:lnTo>
                    <a:pt x="0" y="93345"/>
                  </a:lnTo>
                  <a:close/>
                </a:path>
                <a:path w="169545" h="276860">
                  <a:moveTo>
                    <a:pt x="56392" y="102743"/>
                  </a:moveTo>
                  <a:lnTo>
                    <a:pt x="51688" y="130937"/>
                  </a:lnTo>
                  <a:lnTo>
                    <a:pt x="108076" y="140335"/>
                  </a:lnTo>
                  <a:lnTo>
                    <a:pt x="112780" y="112141"/>
                  </a:lnTo>
                  <a:lnTo>
                    <a:pt x="56392" y="102743"/>
                  </a:lnTo>
                  <a:close/>
                </a:path>
                <a:path w="169545" h="276860">
                  <a:moveTo>
                    <a:pt x="112780" y="112141"/>
                  </a:moveTo>
                  <a:lnTo>
                    <a:pt x="108076" y="140335"/>
                  </a:lnTo>
                  <a:lnTo>
                    <a:pt x="155494" y="140335"/>
                  </a:lnTo>
                  <a:lnTo>
                    <a:pt x="169163" y="121539"/>
                  </a:lnTo>
                  <a:lnTo>
                    <a:pt x="112780" y="112141"/>
                  </a:lnTo>
                  <a:close/>
                </a:path>
                <a:path w="169545" h="276860">
                  <a:moveTo>
                    <a:pt x="73532" y="0"/>
                  </a:moveTo>
                  <a:lnTo>
                    <a:pt x="56392" y="102743"/>
                  </a:lnTo>
                  <a:lnTo>
                    <a:pt x="112780" y="112141"/>
                  </a:lnTo>
                  <a:lnTo>
                    <a:pt x="129921" y="9398"/>
                  </a:lnTo>
                  <a:lnTo>
                    <a:pt x="735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BC9E3B01-AB24-BF60-863D-94FB78478A6F}"/>
              </a:ext>
            </a:extLst>
          </p:cNvPr>
          <p:cNvGrpSpPr/>
          <p:nvPr/>
        </p:nvGrpSpPr>
        <p:grpSpPr>
          <a:xfrm>
            <a:off x="15080679" y="14353202"/>
            <a:ext cx="14034787" cy="1148276"/>
            <a:chOff x="14717943" y="7564608"/>
            <a:chExt cx="13930071" cy="1077218"/>
          </a:xfrm>
        </p:grpSpPr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592A7D27-33A8-DDF2-51E3-F17F90B79F9B}"/>
                </a:ext>
              </a:extLst>
            </p:cNvPr>
            <p:cNvSpPr/>
            <p:nvPr/>
          </p:nvSpPr>
          <p:spPr>
            <a:xfrm rot="10800000">
              <a:off x="14717943" y="7564608"/>
              <a:ext cx="13930071" cy="1077218"/>
            </a:xfrm>
            <a:prstGeom prst="rect">
              <a:avLst/>
            </a:prstGeom>
            <a:gradFill flip="none" rotWithShape="1">
              <a:gsLst>
                <a:gs pos="0">
                  <a:srgbClr val="000066">
                    <a:tint val="66000"/>
                    <a:satMod val="160000"/>
                  </a:srgbClr>
                </a:gs>
                <a:gs pos="42000">
                  <a:srgbClr val="000066">
                    <a:tint val="44500"/>
                    <a:satMod val="160000"/>
                  </a:srgbClr>
                </a:gs>
                <a:gs pos="97902">
                  <a:schemeClr val="bg1"/>
                </a:gs>
                <a:gs pos="78000">
                  <a:srgbClr val="000066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10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9F40E3DB-919D-1A50-AA3C-5A4B4F090A40}"/>
                </a:ext>
              </a:extLst>
            </p:cNvPr>
            <p:cNvSpPr txBox="1"/>
            <p:nvPr/>
          </p:nvSpPr>
          <p:spPr>
            <a:xfrm>
              <a:off x="15254911" y="7691996"/>
              <a:ext cx="5734581" cy="779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457210">
                <a:defRPr/>
              </a:pPr>
              <a:r>
                <a:rPr lang="en-US" altLang="zh-CN" sz="4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ea typeface="等线" panose="02010600030101010101" pitchFamily="2" charset="-122"/>
                </a:rPr>
                <a:t>Main results</a:t>
              </a:r>
            </a:p>
          </p:txBody>
        </p:sp>
      </p:grpSp>
      <p:pic>
        <p:nvPicPr>
          <p:cNvPr id="128" name="object 7">
            <a:extLst>
              <a:ext uri="{FF2B5EF4-FFF2-40B4-BE49-F238E27FC236}">
                <a16:creationId xmlns:a16="http://schemas.microsoft.com/office/drawing/2014/main" id="{A82B7F83-56C4-7098-382C-F3B4E6E1DF79}"/>
              </a:ext>
            </a:extLst>
          </p:cNvPr>
          <p:cNvPicPr>
            <a:picLocks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0074755" y="17378134"/>
            <a:ext cx="4247671" cy="3356179"/>
          </a:xfrm>
          <a:prstGeom prst="rect">
            <a:avLst/>
          </a:prstGeom>
        </p:spPr>
      </p:pic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DEEA6215-4625-9B7C-3BC0-F925AC67DEFA}"/>
              </a:ext>
            </a:extLst>
          </p:cNvPr>
          <p:cNvGrpSpPr/>
          <p:nvPr/>
        </p:nvGrpSpPr>
        <p:grpSpPr>
          <a:xfrm>
            <a:off x="24541639" y="17296050"/>
            <a:ext cx="4508232" cy="3520347"/>
            <a:chOff x="7315200" y="3637854"/>
            <a:chExt cx="3657600" cy="2686746"/>
          </a:xfrm>
        </p:grpSpPr>
        <p:pic>
          <p:nvPicPr>
            <p:cNvPr id="144" name="object 8">
              <a:extLst>
                <a:ext uri="{FF2B5EF4-FFF2-40B4-BE49-F238E27FC236}">
                  <a16:creationId xmlns:a16="http://schemas.microsoft.com/office/drawing/2014/main" id="{11488960-E4FB-B10A-3831-6AED70F0F19A}"/>
                </a:ext>
              </a:extLst>
            </p:cNvPr>
            <p:cNvPicPr>
              <a:picLocks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15200" y="3637854"/>
              <a:ext cx="3657600" cy="2686746"/>
            </a:xfrm>
            <a:prstGeom prst="rect">
              <a:avLst/>
            </a:prstGeom>
          </p:spPr>
        </p:pic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id="{C6291372-031A-4516-D98C-3BCA8117C304}"/>
                </a:ext>
              </a:extLst>
            </p:cNvPr>
            <p:cNvSpPr txBox="1"/>
            <p:nvPr/>
          </p:nvSpPr>
          <p:spPr>
            <a:xfrm>
              <a:off x="7759998" y="5422380"/>
              <a:ext cx="107458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i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0.57 </a:t>
              </a:r>
              <a:r>
                <a:rPr lang="en-US" altLang="zh-CN" sz="1400" i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</a:t>
              </a:r>
              <a:endParaRPr lang="zh-CN" altLang="en-US" sz="14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文本框 145">
              <a:extLst>
                <a:ext uri="{FF2B5EF4-FFF2-40B4-BE49-F238E27FC236}">
                  <a16:creationId xmlns:a16="http://schemas.microsoft.com/office/drawing/2014/main" id="{AAB1BBA7-878B-CA64-0BE2-F8200FB0ACDC}"/>
                </a:ext>
              </a:extLst>
            </p:cNvPr>
            <p:cNvSpPr txBox="1"/>
            <p:nvPr/>
          </p:nvSpPr>
          <p:spPr>
            <a:xfrm>
              <a:off x="8604696" y="5381023"/>
              <a:ext cx="100221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i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0.59 </a:t>
              </a:r>
              <a:r>
                <a:rPr lang="en-US" altLang="zh-CN" sz="1400" i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</a:t>
              </a:r>
              <a:endParaRPr lang="zh-CN" altLang="en-US" sz="14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文本框 146">
              <a:extLst>
                <a:ext uri="{FF2B5EF4-FFF2-40B4-BE49-F238E27FC236}">
                  <a16:creationId xmlns:a16="http://schemas.microsoft.com/office/drawing/2014/main" id="{B932EDCF-5B84-56FF-D72A-700A087EF298}"/>
                </a:ext>
              </a:extLst>
            </p:cNvPr>
            <p:cNvSpPr txBox="1"/>
            <p:nvPr/>
          </p:nvSpPr>
          <p:spPr>
            <a:xfrm>
              <a:off x="9448800" y="5188317"/>
              <a:ext cx="101398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i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0.65 </a:t>
              </a:r>
              <a:r>
                <a:rPr lang="en-US" altLang="zh-CN" sz="1400" i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</a:t>
              </a:r>
              <a:endParaRPr lang="zh-CN" altLang="en-US" sz="14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文本框 147">
              <a:extLst>
                <a:ext uri="{FF2B5EF4-FFF2-40B4-BE49-F238E27FC236}">
                  <a16:creationId xmlns:a16="http://schemas.microsoft.com/office/drawing/2014/main" id="{0A36CC2E-6508-A295-CF45-5F5BC22DF598}"/>
                </a:ext>
              </a:extLst>
            </p:cNvPr>
            <p:cNvSpPr txBox="1"/>
            <p:nvPr/>
          </p:nvSpPr>
          <p:spPr>
            <a:xfrm>
              <a:off x="9606907" y="3833197"/>
              <a:ext cx="98489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1.06 </a:t>
              </a:r>
              <a:r>
                <a:rPr lang="en-US" altLang="zh-CN" sz="1400" i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</a:t>
              </a:r>
              <a:endParaRPr lang="zh-CN" altLang="en-US" sz="14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椭圆 148">
              <a:extLst>
                <a:ext uri="{FF2B5EF4-FFF2-40B4-BE49-F238E27FC236}">
                  <a16:creationId xmlns:a16="http://schemas.microsoft.com/office/drawing/2014/main" id="{FA2408BD-E33D-AFCA-8BE3-77EEB3D11870}"/>
                </a:ext>
              </a:extLst>
            </p:cNvPr>
            <p:cNvSpPr/>
            <p:nvPr/>
          </p:nvSpPr>
          <p:spPr>
            <a:xfrm>
              <a:off x="8125035" y="5730157"/>
              <a:ext cx="152400" cy="13933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椭圆 149">
              <a:extLst>
                <a:ext uri="{FF2B5EF4-FFF2-40B4-BE49-F238E27FC236}">
                  <a16:creationId xmlns:a16="http://schemas.microsoft.com/office/drawing/2014/main" id="{E0565809-8A12-19E2-703D-A0BA0EACA4EF}"/>
                </a:ext>
              </a:extLst>
            </p:cNvPr>
            <p:cNvSpPr/>
            <p:nvPr/>
          </p:nvSpPr>
          <p:spPr>
            <a:xfrm>
              <a:off x="9029700" y="5660491"/>
              <a:ext cx="152400" cy="13933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椭圆 150">
              <a:extLst>
                <a:ext uri="{FF2B5EF4-FFF2-40B4-BE49-F238E27FC236}">
                  <a16:creationId xmlns:a16="http://schemas.microsoft.com/office/drawing/2014/main" id="{DDEA64CB-DBF4-8A2B-56EF-7E43F5C86734}"/>
                </a:ext>
              </a:extLst>
            </p:cNvPr>
            <p:cNvSpPr/>
            <p:nvPr/>
          </p:nvSpPr>
          <p:spPr>
            <a:xfrm>
              <a:off x="9829800" y="5442213"/>
              <a:ext cx="152400" cy="13933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椭圆 151">
              <a:extLst>
                <a:ext uri="{FF2B5EF4-FFF2-40B4-BE49-F238E27FC236}">
                  <a16:creationId xmlns:a16="http://schemas.microsoft.com/office/drawing/2014/main" id="{E30AEAB2-3AA3-ACDD-9143-E5F79969EC8B}"/>
                </a:ext>
              </a:extLst>
            </p:cNvPr>
            <p:cNvSpPr/>
            <p:nvPr/>
          </p:nvSpPr>
          <p:spPr>
            <a:xfrm>
              <a:off x="10159215" y="3684512"/>
              <a:ext cx="152400" cy="13933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矩形 152">
              <a:extLst>
                <a:ext uri="{FF2B5EF4-FFF2-40B4-BE49-F238E27FC236}">
                  <a16:creationId xmlns:a16="http://schemas.microsoft.com/office/drawing/2014/main" id="{DEC47377-7CC7-925B-0C66-3DF50B332634}"/>
                </a:ext>
              </a:extLst>
            </p:cNvPr>
            <p:cNvSpPr/>
            <p:nvPr/>
          </p:nvSpPr>
          <p:spPr>
            <a:xfrm>
              <a:off x="8086935" y="4051102"/>
              <a:ext cx="705880" cy="3077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id="{B367C199-50A5-47C2-F60E-B58F58F0153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041" y="24843294"/>
            <a:ext cx="4384393" cy="3573248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DC9BA417-1129-121C-5C57-58AF997B902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158367" y="24799763"/>
            <a:ext cx="4420394" cy="3579736"/>
          </a:xfrm>
          <a:prstGeom prst="rect">
            <a:avLst/>
          </a:prstGeom>
        </p:spPr>
      </p:pic>
      <p:grpSp>
        <p:nvGrpSpPr>
          <p:cNvPr id="55" name="组合 54">
            <a:extLst>
              <a:ext uri="{FF2B5EF4-FFF2-40B4-BE49-F238E27FC236}">
                <a16:creationId xmlns:a16="http://schemas.microsoft.com/office/drawing/2014/main" id="{D0B7E786-F366-8C43-1843-D5603B5D376A}"/>
              </a:ext>
            </a:extLst>
          </p:cNvPr>
          <p:cNvGrpSpPr/>
          <p:nvPr/>
        </p:nvGrpSpPr>
        <p:grpSpPr>
          <a:xfrm>
            <a:off x="15515772" y="24814547"/>
            <a:ext cx="4474569" cy="3255141"/>
            <a:chOff x="224955" y="3429000"/>
            <a:chExt cx="3813132" cy="2724600"/>
          </a:xfrm>
        </p:grpSpPr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FB81B469-641E-7446-58E8-0AD1DC8E9912}"/>
                </a:ext>
              </a:extLst>
            </p:cNvPr>
            <p:cNvGrpSpPr/>
            <p:nvPr/>
          </p:nvGrpSpPr>
          <p:grpSpPr>
            <a:xfrm>
              <a:off x="224955" y="3429000"/>
              <a:ext cx="3813132" cy="2724600"/>
              <a:chOff x="304800" y="1143000"/>
              <a:chExt cx="7992532" cy="3996268"/>
            </a:xfrm>
          </p:grpSpPr>
          <p:pic>
            <p:nvPicPr>
              <p:cNvPr id="64" name="图片 63">
                <a:extLst>
                  <a:ext uri="{FF2B5EF4-FFF2-40B4-BE49-F238E27FC236}">
                    <a16:creationId xmlns:a16="http://schemas.microsoft.com/office/drawing/2014/main" id="{F77A3DD1-D9FA-CCA0-0AAC-F461113DC9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1111"/>
              <a:stretch>
                <a:fillRect/>
              </a:stretch>
            </p:blipFill>
            <p:spPr>
              <a:xfrm>
                <a:off x="304800" y="1143000"/>
                <a:ext cx="7992532" cy="3996268"/>
              </a:xfrm>
              <a:prstGeom prst="rect">
                <a:avLst/>
              </a:prstGeom>
            </p:spPr>
          </p:pic>
          <p:cxnSp>
            <p:nvCxnSpPr>
              <p:cNvPr id="65" name="直接连接符 64">
                <a:extLst>
                  <a:ext uri="{FF2B5EF4-FFF2-40B4-BE49-F238E27FC236}">
                    <a16:creationId xmlns:a16="http://schemas.microsoft.com/office/drawing/2014/main" id="{CA841539-5AA5-44EE-B4B2-ADD5756978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9600" y="4191000"/>
                <a:ext cx="2133600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直接箭头连接符 65">
                <a:extLst>
                  <a:ext uri="{FF2B5EF4-FFF2-40B4-BE49-F238E27FC236}">
                    <a16:creationId xmlns:a16="http://schemas.microsoft.com/office/drawing/2014/main" id="{FE4F4A5A-FFD1-8961-B935-2FCF4ABDA3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9600" y="4191000"/>
                <a:ext cx="213360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57A12B2E-995E-CB3B-237A-767162529E16}"/>
                  </a:ext>
                </a:extLst>
              </p:cNvPr>
              <p:cNvSpPr txBox="1"/>
              <p:nvPr/>
            </p:nvSpPr>
            <p:spPr>
              <a:xfrm>
                <a:off x="4944301" y="3713601"/>
                <a:ext cx="1447799" cy="541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err="1"/>
                  <a:t>ToT</a:t>
                </a:r>
                <a:endParaRPr lang="zh-CN" altLang="en-US" dirty="0"/>
              </a:p>
            </p:txBody>
          </p:sp>
        </p:grp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947E9E41-CCE2-B9AB-D2F2-76D93B58D217}"/>
                </a:ext>
              </a:extLst>
            </p:cNvPr>
            <p:cNvSpPr txBox="1"/>
            <p:nvPr/>
          </p:nvSpPr>
          <p:spPr>
            <a:xfrm>
              <a:off x="685801" y="3886200"/>
              <a:ext cx="16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Charge Injection</a:t>
              </a:r>
              <a:endParaRPr lang="zh-CN" altLang="en-US" sz="1400" dirty="0"/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D893E2F0-293D-A941-2710-20F86B1DFA16}"/>
                </a:ext>
              </a:extLst>
            </p:cNvPr>
            <p:cNvSpPr txBox="1"/>
            <p:nvPr/>
          </p:nvSpPr>
          <p:spPr>
            <a:xfrm>
              <a:off x="1026915" y="4464097"/>
              <a:ext cx="10347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err="1"/>
                <a:t>SFOut</a:t>
              </a:r>
              <a:endParaRPr lang="zh-CN" altLang="en-US" sz="1400" dirty="0"/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6A41BD90-507A-E657-A9AD-B27113265616}"/>
                </a:ext>
              </a:extLst>
            </p:cNvPr>
            <p:cNvSpPr txBox="1"/>
            <p:nvPr/>
          </p:nvSpPr>
          <p:spPr>
            <a:xfrm>
              <a:off x="762000" y="5334000"/>
              <a:ext cx="1426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Digital Output</a:t>
              </a:r>
              <a:endParaRPr lang="zh-CN" altLang="en-US" sz="1400" dirty="0"/>
            </a:p>
          </p:txBody>
        </p:sp>
      </p:grpSp>
      <p:grpSp>
        <p:nvGrpSpPr>
          <p:cNvPr id="126" name="组合 125">
            <a:extLst>
              <a:ext uri="{FF2B5EF4-FFF2-40B4-BE49-F238E27FC236}">
                <a16:creationId xmlns:a16="http://schemas.microsoft.com/office/drawing/2014/main" id="{EBB9E3AF-6DAC-70AE-1C69-E4E0EB8201C3}"/>
              </a:ext>
            </a:extLst>
          </p:cNvPr>
          <p:cNvGrpSpPr/>
          <p:nvPr/>
        </p:nvGrpSpPr>
        <p:grpSpPr>
          <a:xfrm>
            <a:off x="15450455" y="17369416"/>
            <a:ext cx="4405087" cy="3373614"/>
            <a:chOff x="16158287" y="17735926"/>
            <a:chExt cx="2880000" cy="2520000"/>
          </a:xfrm>
        </p:grpSpPr>
        <p:pic>
          <p:nvPicPr>
            <p:cNvPr id="124" name="object 7">
              <a:extLst>
                <a:ext uri="{FF2B5EF4-FFF2-40B4-BE49-F238E27FC236}">
                  <a16:creationId xmlns:a16="http://schemas.microsoft.com/office/drawing/2014/main" id="{945EE55D-6792-3F5F-5495-0B505A09C870}"/>
                </a:ext>
              </a:extLst>
            </p:cNvPr>
            <p:cNvPicPr>
              <a:picLocks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158287" y="17735926"/>
              <a:ext cx="2880000" cy="2520000"/>
            </a:xfrm>
            <a:prstGeom prst="rect">
              <a:avLst/>
            </a:prstGeom>
          </p:spPr>
        </p:pic>
        <p:sp>
          <p:nvSpPr>
            <p:cNvPr id="125" name="矩形 124">
              <a:extLst>
                <a:ext uri="{FF2B5EF4-FFF2-40B4-BE49-F238E27FC236}">
                  <a16:creationId xmlns:a16="http://schemas.microsoft.com/office/drawing/2014/main" id="{B0536E95-A5F5-D765-6B94-52B26C4F17BD}"/>
                </a:ext>
              </a:extLst>
            </p:cNvPr>
            <p:cNvSpPr/>
            <p:nvPr/>
          </p:nvSpPr>
          <p:spPr>
            <a:xfrm>
              <a:off x="16940213" y="17948592"/>
              <a:ext cx="500062" cy="1683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7" name="图片 126">
            <a:extLst>
              <a:ext uri="{FF2B5EF4-FFF2-40B4-BE49-F238E27FC236}">
                <a16:creationId xmlns:a16="http://schemas.microsoft.com/office/drawing/2014/main" id="{3CE5A9A7-98FF-11EB-2BA1-964C60EB343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279" y="32106550"/>
            <a:ext cx="3668466" cy="3544755"/>
          </a:xfrm>
          <a:prstGeom prst="rect">
            <a:avLst/>
          </a:prstGeom>
        </p:spPr>
      </p:pic>
      <p:pic>
        <p:nvPicPr>
          <p:cNvPr id="129" name="图片 128">
            <a:extLst>
              <a:ext uri="{FF2B5EF4-FFF2-40B4-BE49-F238E27FC236}">
                <a16:creationId xmlns:a16="http://schemas.microsoft.com/office/drawing/2014/main" id="{A1513345-930F-857B-D354-F417EAE6BFE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8556462" y="32201530"/>
            <a:ext cx="3668466" cy="3377262"/>
          </a:xfrm>
          <a:prstGeom prst="rect">
            <a:avLst/>
          </a:prstGeom>
        </p:spPr>
      </p:pic>
      <p:pic>
        <p:nvPicPr>
          <p:cNvPr id="130" name="图片 129">
            <a:extLst>
              <a:ext uri="{FF2B5EF4-FFF2-40B4-BE49-F238E27FC236}">
                <a16:creationId xmlns:a16="http://schemas.microsoft.com/office/drawing/2014/main" id="{E3A0A0D0-2C2B-85EF-3640-93CFD74352C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5844829" y="32193741"/>
            <a:ext cx="3668466" cy="3390995"/>
          </a:xfrm>
          <a:prstGeom prst="rect">
            <a:avLst/>
          </a:prstGeom>
        </p:spPr>
      </p:pic>
      <p:pic>
        <p:nvPicPr>
          <p:cNvPr id="133" name="图片 132">
            <a:extLst>
              <a:ext uri="{FF2B5EF4-FFF2-40B4-BE49-F238E27FC236}">
                <a16:creationId xmlns:a16="http://schemas.microsoft.com/office/drawing/2014/main" id="{4C27091E-0A11-9569-4EE6-2B6BE65E427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2200645" y="32193741"/>
            <a:ext cx="3668466" cy="3390995"/>
          </a:xfrm>
          <a:prstGeom prst="rect">
            <a:avLst/>
          </a:prstGeom>
        </p:spPr>
      </p:pic>
      <p:sp>
        <p:nvSpPr>
          <p:cNvPr id="134" name="文本框 133">
            <a:extLst>
              <a:ext uri="{FF2B5EF4-FFF2-40B4-BE49-F238E27FC236}">
                <a16:creationId xmlns:a16="http://schemas.microsoft.com/office/drawing/2014/main" id="{33BA9BB5-4ED5-49E1-1215-A1D25ABF7465}"/>
              </a:ext>
            </a:extLst>
          </p:cNvPr>
          <p:cNvSpPr txBox="1"/>
          <p:nvPr/>
        </p:nvSpPr>
        <p:spPr>
          <a:xfrm>
            <a:off x="15028497" y="35711791"/>
            <a:ext cx="1403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10">
              <a:defRPr/>
            </a:pPr>
            <a:r>
              <a:rPr lang="en-US" altLang="zh-CN" sz="24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The inflection Point of S-curve </a:t>
            </a:r>
            <a:r>
              <a:rPr lang="en-US" altLang="zh-CN" sz="2400" dirty="0"/>
              <a:t>(a); The distribution of inflection point in bias voltage of -10V(b),-20V(c),-30V(d); </a:t>
            </a: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C02B34FF-B6EC-0EB8-A6F2-5CA2CE694593}"/>
              </a:ext>
            </a:extLst>
          </p:cNvPr>
          <p:cNvSpPr txBox="1"/>
          <p:nvPr/>
        </p:nvSpPr>
        <p:spPr>
          <a:xfrm>
            <a:off x="16427501" y="35573291"/>
            <a:ext cx="112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(a)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3A259D1E-0B69-2CE2-EFDD-DB5780AA865E}"/>
              </a:ext>
            </a:extLst>
          </p:cNvPr>
          <p:cNvSpPr txBox="1"/>
          <p:nvPr/>
        </p:nvSpPr>
        <p:spPr>
          <a:xfrm>
            <a:off x="20176300" y="35573291"/>
            <a:ext cx="112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(b)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文本框 136">
            <a:extLst>
              <a:ext uri="{FF2B5EF4-FFF2-40B4-BE49-F238E27FC236}">
                <a16:creationId xmlns:a16="http://schemas.microsoft.com/office/drawing/2014/main" id="{E165DC4C-F032-E1D6-F62F-A900B0CD5EAF}"/>
              </a:ext>
            </a:extLst>
          </p:cNvPr>
          <p:cNvSpPr txBox="1"/>
          <p:nvPr/>
        </p:nvSpPr>
        <p:spPr>
          <a:xfrm>
            <a:off x="27601465" y="35573291"/>
            <a:ext cx="112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(d)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56527F86-A7C7-7CA9-632A-90917946E409}"/>
              </a:ext>
            </a:extLst>
          </p:cNvPr>
          <p:cNvSpPr txBox="1"/>
          <p:nvPr/>
        </p:nvSpPr>
        <p:spPr>
          <a:xfrm>
            <a:off x="23925099" y="35573291"/>
            <a:ext cx="112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(c)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1" name="图片 140" descr="图形用户界面, 应用程序&#10;&#10;AI 生成的内容可能不正确。">
            <a:extLst>
              <a:ext uri="{FF2B5EF4-FFF2-40B4-BE49-F238E27FC236}">
                <a16:creationId xmlns:a16="http://schemas.microsoft.com/office/drawing/2014/main" id="{0B6FA599-D6AB-AED8-67E2-AA3EF284B7A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6" t="30662" r="27926" b="39913"/>
          <a:stretch>
            <a:fillRect/>
          </a:stretch>
        </p:blipFill>
        <p:spPr>
          <a:xfrm>
            <a:off x="4122437" y="2680216"/>
            <a:ext cx="1569204" cy="1547027"/>
          </a:xfrm>
          <a:prstGeom prst="rect">
            <a:avLst/>
          </a:prstGeom>
        </p:spPr>
      </p:pic>
      <p:pic>
        <p:nvPicPr>
          <p:cNvPr id="154" name="图片 153" descr="图片包含 文本&#10;&#10;AI 生成的内容可能不正确。">
            <a:extLst>
              <a:ext uri="{FF2B5EF4-FFF2-40B4-BE49-F238E27FC236}">
                <a16:creationId xmlns:a16="http://schemas.microsoft.com/office/drawing/2014/main" id="{8EABF4CB-6885-F8E4-4F7D-4176608C5B7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9" r="37612" b="54309"/>
          <a:stretch>
            <a:fillRect/>
          </a:stretch>
        </p:blipFill>
        <p:spPr>
          <a:xfrm>
            <a:off x="1456463" y="2746703"/>
            <a:ext cx="1627824" cy="158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16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22969</TotalTime>
  <Words>1004</Words>
  <Application>Microsoft Office PowerPoint</Application>
  <PresentationFormat>自定义</PresentationFormat>
  <Paragraphs>173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等线</vt:lpstr>
      <vt:lpstr>Arial</vt:lpstr>
      <vt:lpstr>Bookman Old Style</vt:lpstr>
      <vt:lpstr>Calibri</vt:lpstr>
      <vt:lpstr>Calibri Light</vt:lpstr>
      <vt:lpstr>Cambria Math</vt:lpstr>
      <vt:lpstr>Century Gothic</vt:lpstr>
      <vt:lpstr>Roboto</vt:lpstr>
      <vt:lpstr>Times New Roman</vt:lpstr>
      <vt:lpstr>Trebuchet MS</vt:lpstr>
      <vt:lpstr>Wingdings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乐怡 李</dc:creator>
  <cp:lastModifiedBy>天宇 史</cp:lastModifiedBy>
  <cp:revision>123</cp:revision>
  <dcterms:created xsi:type="dcterms:W3CDTF">2024-09-11T13:38:58Z</dcterms:created>
  <dcterms:modified xsi:type="dcterms:W3CDTF">2025-11-03T06:45:00Z</dcterms:modified>
</cp:coreProperties>
</file>