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tif" ContentType="image/tif"/>
  <Default Extension="wdp" ContentType="image/vnd.ms-photo"/>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theme/theme3.xml" ContentType="application/vnd.openxmlformats-officedocument.theme+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theme/theme4.xml" ContentType="application/vnd.openxmlformats-officedocument.theme+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 id="2147483660" r:id="rId2"/>
    <p:sldMasterId id="2147483674" r:id="rId3"/>
    <p:sldMasterId id="2147483686" r:id="rId4"/>
    <p:sldMasterId id="2147483698" r:id="rId5"/>
  </p:sldMasterIdLst>
  <p:notesMasterIdLst>
    <p:notesMasterId r:id="rId46"/>
  </p:notesMasterIdLst>
  <p:sldIdLst>
    <p:sldId id="279" r:id="rId6"/>
    <p:sldId id="263" r:id="rId7"/>
    <p:sldId id="380" r:id="rId8"/>
    <p:sldId id="21422" r:id="rId9"/>
    <p:sldId id="3893" r:id="rId10"/>
    <p:sldId id="366" r:id="rId11"/>
    <p:sldId id="3894" r:id="rId12"/>
    <p:sldId id="3895" r:id="rId13"/>
    <p:sldId id="3896" r:id="rId14"/>
    <p:sldId id="3897" r:id="rId15"/>
    <p:sldId id="3898" r:id="rId16"/>
    <p:sldId id="367" r:id="rId17"/>
    <p:sldId id="369" r:id="rId18"/>
    <p:sldId id="265" r:id="rId19"/>
    <p:sldId id="384" r:id="rId20"/>
    <p:sldId id="3899" r:id="rId21"/>
    <p:sldId id="3889" r:id="rId22"/>
    <p:sldId id="3888" r:id="rId23"/>
    <p:sldId id="3900" r:id="rId24"/>
    <p:sldId id="3886" r:id="rId25"/>
    <p:sldId id="3887" r:id="rId26"/>
    <p:sldId id="268" r:id="rId27"/>
    <p:sldId id="21345" r:id="rId28"/>
    <p:sldId id="21335" r:id="rId29"/>
    <p:sldId id="21366" r:id="rId30"/>
    <p:sldId id="21368" r:id="rId31"/>
    <p:sldId id="3787" r:id="rId32"/>
    <p:sldId id="21415" r:id="rId33"/>
    <p:sldId id="21416" r:id="rId34"/>
    <p:sldId id="21361" r:id="rId35"/>
    <p:sldId id="21421" r:id="rId36"/>
    <p:sldId id="21352" r:id="rId37"/>
    <p:sldId id="346" r:id="rId38"/>
    <p:sldId id="364" r:id="rId39"/>
    <p:sldId id="256" r:id="rId40"/>
    <p:sldId id="257" r:id="rId41"/>
    <p:sldId id="3891" r:id="rId42"/>
    <p:sldId id="3892" r:id="rId43"/>
    <p:sldId id="382" r:id="rId44"/>
    <p:sldId id="272" r:id="rId4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000"/>
    <a:srgbClr val="FFFFFF"/>
    <a:srgbClr val="777777"/>
    <a:srgbClr val="3B3B3B"/>
    <a:srgbClr val="385723"/>
    <a:srgbClr val="000066"/>
    <a:srgbClr val="231E3A"/>
    <a:srgbClr val="FF9933"/>
    <a:srgbClr val="FF9900"/>
    <a:srgbClr val="CC99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026" autoAdjust="0"/>
    <p:restoredTop sz="94404" autoAdjust="0"/>
  </p:normalViewPr>
  <p:slideViewPr>
    <p:cSldViewPr snapToGrid="0">
      <p:cViewPr varScale="1">
        <p:scale>
          <a:sx n="67" d="100"/>
          <a:sy n="67" d="100"/>
        </p:scale>
        <p:origin x="572" y="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slideMaster" Target="slideMasters/slideMaster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slide" Target="slides/slide40.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slideMaster" Target="slideMasters/slideMaster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notesMaster" Target="notesMasters/notesMaster1.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slideMaster" Target="slideMasters/slideMaster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3940B7A-9A06-42E7-BEE9-7EEA08A63A9F}" type="datetimeFigureOut">
              <a:rPr lang="en-GB" smtClean="0"/>
              <a:t>03/11/2025</a:t>
            </a:fld>
            <a:endParaRPr lang="en-GB"/>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7428567-BDF5-451C-8737-F40313BC91EE}" type="slidenum">
              <a:rPr lang="en-GB" smtClean="0"/>
              <a:t>‹#›</a:t>
            </a:fld>
            <a:endParaRPr lang="en-GB"/>
          </a:p>
        </p:txBody>
      </p:sp>
    </p:spTree>
    <p:extLst>
      <p:ext uri="{BB962C8B-B14F-4D97-AF65-F5344CB8AC3E}">
        <p14:creationId xmlns:p14="http://schemas.microsoft.com/office/powerpoint/2010/main" val="378862861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IT"/>
          </a:p>
        </p:txBody>
      </p:sp>
      <p:sp>
        <p:nvSpPr>
          <p:cNvPr id="4" name="Slide Number Placeholder 3"/>
          <p:cNvSpPr>
            <a:spLocks noGrp="1"/>
          </p:cNvSpPr>
          <p:nvPr>
            <p:ph type="sldNum" sz="quarter" idx="5"/>
          </p:nvPr>
        </p:nvSpPr>
        <p:spPr/>
        <p:txBody>
          <a:bodyPr/>
          <a:lstStyle/>
          <a:p>
            <a:pPr marL="0" marR="0" lvl="0" indent="0" algn="r" defTabSz="914264" rtl="0" eaLnBrk="1" fontAlgn="auto" latinLnBrk="0" hangingPunct="1">
              <a:lnSpc>
                <a:spcPct val="100000"/>
              </a:lnSpc>
              <a:spcBef>
                <a:spcPts val="0"/>
              </a:spcBef>
              <a:spcAft>
                <a:spcPts val="0"/>
              </a:spcAft>
              <a:buClrTx/>
              <a:buSzTx/>
              <a:buFontTx/>
              <a:buNone/>
              <a:tabLst/>
              <a:defRPr/>
            </a:pPr>
            <a:fld id="{27428567-BDF5-451C-8737-F40313BC91EE}" type="slidenum">
              <a:rPr kumimoji="0" lang="en-GB"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914264" rtl="0" eaLnBrk="1" fontAlgn="auto" latinLnBrk="0" hangingPunct="1">
                <a:lnSpc>
                  <a:spcPct val="100000"/>
                </a:lnSpc>
                <a:spcBef>
                  <a:spcPts val="0"/>
                </a:spcBef>
                <a:spcAft>
                  <a:spcPts val="0"/>
                </a:spcAft>
                <a:buClrTx/>
                <a:buSzTx/>
                <a:buFontTx/>
                <a:buNone/>
                <a:tabLst/>
                <a:defRPr/>
              </a:pPr>
              <a:t>23</a:t>
            </a:fld>
            <a:endParaRPr kumimoji="0" lang="en-GB"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096928511"/>
      </p:ext>
    </p:extLst>
  </p:cSld>
  <p:clrMapOvr>
    <a:masterClrMapping/>
  </p:clrMapOvr>
</p:notes>
</file>

<file path=ppt/slideLayouts/_rels/slideLayout1.xml.rels><?xml version="1.0" encoding="UTF-8" standalone="yes"?>
<Relationships xmlns="http://schemas.openxmlformats.org/package/2006/relationships"><Relationship Id="rId8" Type="http://schemas.openxmlformats.org/officeDocument/2006/relationships/image" Target="../media/image7.png"/><Relationship Id="rId13" Type="http://schemas.openxmlformats.org/officeDocument/2006/relationships/image" Target="../media/image12.jpg"/><Relationship Id="rId3" Type="http://schemas.openxmlformats.org/officeDocument/2006/relationships/image" Target="../media/image2.png"/><Relationship Id="rId7" Type="http://schemas.openxmlformats.org/officeDocument/2006/relationships/image" Target="../media/image6.png"/><Relationship Id="rId12" Type="http://schemas.openxmlformats.org/officeDocument/2006/relationships/image" Target="../media/image11.png"/><Relationship Id="rId2" Type="http://schemas.openxmlformats.org/officeDocument/2006/relationships/image" Target="../media/image1.JPG"/><Relationship Id="rId16" Type="http://schemas.openxmlformats.org/officeDocument/2006/relationships/image" Target="../media/image15.jpeg"/><Relationship Id="rId1" Type="http://schemas.openxmlformats.org/officeDocument/2006/relationships/slideMaster" Target="../slideMasters/slideMaster1.xml"/><Relationship Id="rId6" Type="http://schemas.openxmlformats.org/officeDocument/2006/relationships/image" Target="../media/image5.jpg"/><Relationship Id="rId11" Type="http://schemas.openxmlformats.org/officeDocument/2006/relationships/image" Target="../media/image10.png"/><Relationship Id="rId5" Type="http://schemas.openxmlformats.org/officeDocument/2006/relationships/image" Target="../media/image4.png"/><Relationship Id="rId15" Type="http://schemas.openxmlformats.org/officeDocument/2006/relationships/image" Target="../media/image14.jpg"/><Relationship Id="rId10" Type="http://schemas.openxmlformats.org/officeDocument/2006/relationships/image" Target="../media/image9.png"/><Relationship Id="rId4" Type="http://schemas.openxmlformats.org/officeDocument/2006/relationships/image" Target="../media/image3.jpg"/><Relationship Id="rId9" Type="http://schemas.openxmlformats.org/officeDocument/2006/relationships/image" Target="../media/image8.png"/><Relationship Id="rId14" Type="http://schemas.openxmlformats.org/officeDocument/2006/relationships/image" Target="../media/image13.png"/></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image" Target="../media/image16.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jpeg"/><Relationship Id="rId3" Type="http://schemas.openxmlformats.org/officeDocument/2006/relationships/image" Target="../media/image2.png"/><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image" Target="../media/image17.jpeg"/><Relationship Id="rId16" Type="http://schemas.openxmlformats.org/officeDocument/2006/relationships/image" Target="../media/image30.jpeg"/><Relationship Id="rId1" Type="http://schemas.openxmlformats.org/officeDocument/2006/relationships/slideMaster" Target="../slideMasters/slideMaster2.xml"/><Relationship Id="rId6" Type="http://schemas.openxmlformats.org/officeDocument/2006/relationships/image" Target="../media/image20.jpeg"/><Relationship Id="rId11" Type="http://schemas.openxmlformats.org/officeDocument/2006/relationships/image" Target="../media/image25.png"/><Relationship Id="rId5" Type="http://schemas.openxmlformats.org/officeDocument/2006/relationships/image" Target="../media/image19.png"/><Relationship Id="rId15" Type="http://schemas.openxmlformats.org/officeDocument/2006/relationships/image" Target="../media/image29.jpeg"/><Relationship Id="rId10" Type="http://schemas.openxmlformats.org/officeDocument/2006/relationships/image" Target="../media/image24.png"/><Relationship Id="rId4" Type="http://schemas.openxmlformats.org/officeDocument/2006/relationships/image" Target="../media/image18.jpeg"/><Relationship Id="rId9" Type="http://schemas.openxmlformats.org/officeDocument/2006/relationships/image" Target="../media/image23.png"/><Relationship Id="rId14" Type="http://schemas.openxmlformats.org/officeDocument/2006/relationships/image" Target="../media/image28.png"/></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16.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image" Target="../media/image32.png"/><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8" Type="http://schemas.openxmlformats.org/officeDocument/2006/relationships/image" Target="../media/image22.png"/><Relationship Id="rId13" Type="http://schemas.openxmlformats.org/officeDocument/2006/relationships/image" Target="../media/image27.jpeg"/><Relationship Id="rId3" Type="http://schemas.openxmlformats.org/officeDocument/2006/relationships/image" Target="../media/image2.png"/><Relationship Id="rId7" Type="http://schemas.openxmlformats.org/officeDocument/2006/relationships/image" Target="../media/image21.png"/><Relationship Id="rId12" Type="http://schemas.openxmlformats.org/officeDocument/2006/relationships/image" Target="../media/image26.png"/><Relationship Id="rId2" Type="http://schemas.openxmlformats.org/officeDocument/2006/relationships/image" Target="../media/image17.jpeg"/><Relationship Id="rId16" Type="http://schemas.openxmlformats.org/officeDocument/2006/relationships/image" Target="../media/image30.jpeg"/><Relationship Id="rId1" Type="http://schemas.openxmlformats.org/officeDocument/2006/relationships/slideMaster" Target="../slideMasters/slideMaster3.xml"/><Relationship Id="rId6" Type="http://schemas.openxmlformats.org/officeDocument/2006/relationships/image" Target="../media/image20.jpeg"/><Relationship Id="rId11" Type="http://schemas.openxmlformats.org/officeDocument/2006/relationships/image" Target="../media/image25.png"/><Relationship Id="rId5" Type="http://schemas.openxmlformats.org/officeDocument/2006/relationships/image" Target="../media/image19.png"/><Relationship Id="rId15" Type="http://schemas.openxmlformats.org/officeDocument/2006/relationships/image" Target="../media/image29.jpeg"/><Relationship Id="rId10" Type="http://schemas.openxmlformats.org/officeDocument/2006/relationships/image" Target="../media/image24.png"/><Relationship Id="rId4" Type="http://schemas.openxmlformats.org/officeDocument/2006/relationships/image" Target="../media/image18.jpeg"/><Relationship Id="rId9" Type="http://schemas.openxmlformats.org/officeDocument/2006/relationships/image" Target="../media/image23.png"/><Relationship Id="rId14" Type="http://schemas.openxmlformats.org/officeDocument/2006/relationships/image" Target="../media/image28.pn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image" Target="../media/image16.png"/><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64.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AD6FE7A-B020-4958-8B6D-27CB2969257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1586" t="3604" b="18163"/>
          <a:stretch/>
        </p:blipFill>
        <p:spPr>
          <a:xfrm>
            <a:off x="0" y="-294639"/>
            <a:ext cx="12192000" cy="7152640"/>
          </a:xfrm>
          <a:prstGeom prst="rect">
            <a:avLst/>
          </a:prstGeom>
        </p:spPr>
      </p:pic>
      <p:sp>
        <p:nvSpPr>
          <p:cNvPr id="2" name="Title 1">
            <a:extLst>
              <a:ext uri="{FF2B5EF4-FFF2-40B4-BE49-F238E27FC236}">
                <a16:creationId xmlns:a16="http://schemas.microsoft.com/office/drawing/2014/main" id="{807148D2-B24D-4976-994F-BB66CEEA51D2}"/>
              </a:ext>
            </a:extLst>
          </p:cNvPr>
          <p:cNvSpPr>
            <a:spLocks noGrp="1"/>
          </p:cNvSpPr>
          <p:nvPr>
            <p:ph type="ctrTitle"/>
          </p:nvPr>
        </p:nvSpPr>
        <p:spPr>
          <a:xfrm>
            <a:off x="3223488" y="1939633"/>
            <a:ext cx="7813967" cy="1043854"/>
          </a:xfrm>
        </p:spPr>
        <p:txBody>
          <a:bodyPr anchor="b">
            <a:normAutofit/>
          </a:bodyPr>
          <a:lstStyle>
            <a:lvl1pPr algn="l">
              <a:defRPr sz="4800" b="1">
                <a:solidFill>
                  <a:schemeClr val="bg1"/>
                </a:solidFill>
                <a:latin typeface="+mj-lt"/>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F630B7C0-3837-4386-90FE-545DE779ADDA}"/>
              </a:ext>
            </a:extLst>
          </p:cNvPr>
          <p:cNvSpPr>
            <a:spLocks noGrp="1"/>
          </p:cNvSpPr>
          <p:nvPr>
            <p:ph type="subTitle" idx="1" hasCustomPrompt="1"/>
          </p:nvPr>
        </p:nvSpPr>
        <p:spPr>
          <a:xfrm>
            <a:off x="3232723" y="3153930"/>
            <a:ext cx="7813967" cy="812944"/>
          </a:xfrm>
        </p:spPr>
        <p:txBody>
          <a:bodyPr/>
          <a:lstStyle>
            <a:lvl1pPr marL="0" indent="0" algn="l">
              <a:buNone/>
              <a:defRPr sz="2400">
                <a:solidFill>
                  <a:srgbClr val="FFC000"/>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Click to add author / institute</a:t>
            </a:r>
            <a:r>
              <a:rPr lang="en-GB" dirty="0"/>
              <a:t> and occasion</a:t>
            </a:r>
            <a:endParaRPr lang="en-US" dirty="0"/>
          </a:p>
        </p:txBody>
      </p:sp>
      <p:sp>
        <p:nvSpPr>
          <p:cNvPr id="8" name="Rectangle 3">
            <a:extLst>
              <a:ext uri="{FF2B5EF4-FFF2-40B4-BE49-F238E27FC236}">
                <a16:creationId xmlns:a16="http://schemas.microsoft.com/office/drawing/2014/main" id="{C5D55CEB-8871-4376-83C3-EB75954FFBB5}"/>
              </a:ext>
            </a:extLst>
          </p:cNvPr>
          <p:cNvSpPr>
            <a:spLocks noChangeArrowheads="1"/>
          </p:cNvSpPr>
          <p:nvPr userDrawn="1"/>
        </p:nvSpPr>
        <p:spPr bwMode="auto">
          <a:xfrm>
            <a:off x="293939" y="376194"/>
            <a:ext cx="2788151" cy="193899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GB" altLang="en-US" sz="2400">
                <a:solidFill>
                  <a:srgbClr val="3399FF"/>
                </a:solidFill>
                <a:latin typeface="Arial Narrow" pitchFamily="34" charset="0"/>
              </a:rPr>
              <a:t>EUROPEAN</a:t>
            </a:r>
          </a:p>
          <a:p>
            <a:r>
              <a:rPr lang="en-GB" altLang="en-US" sz="2400">
                <a:solidFill>
                  <a:srgbClr val="33CCFF"/>
                </a:solidFill>
                <a:latin typeface="Arial Narrow" pitchFamily="34" charset="0"/>
              </a:rPr>
              <a:t>PLASMA RESEARCH</a:t>
            </a:r>
          </a:p>
          <a:p>
            <a:r>
              <a:rPr lang="en-GB" altLang="en-US" sz="2400">
                <a:solidFill>
                  <a:srgbClr val="33CCFF"/>
                </a:solidFill>
                <a:latin typeface="Arial Narrow" pitchFamily="34" charset="0"/>
              </a:rPr>
              <a:t>ACCELERATOR WITH</a:t>
            </a:r>
          </a:p>
          <a:p>
            <a:r>
              <a:rPr lang="en-GB" altLang="en-US" sz="2400">
                <a:solidFill>
                  <a:schemeClr val="bg1"/>
                </a:solidFill>
                <a:latin typeface="Arial Narrow" pitchFamily="34" charset="0"/>
              </a:rPr>
              <a:t>EXCELLENCE IN</a:t>
            </a:r>
          </a:p>
          <a:p>
            <a:r>
              <a:rPr lang="en-GB" altLang="en-US" sz="2400">
                <a:solidFill>
                  <a:schemeClr val="bg1"/>
                </a:solidFill>
                <a:latin typeface="Arial Narrow" pitchFamily="34" charset="0"/>
              </a:rPr>
              <a:t>APPLICATIONS</a:t>
            </a:r>
          </a:p>
        </p:txBody>
      </p:sp>
      <p:pic>
        <p:nvPicPr>
          <p:cNvPr id="9" name="Picture 8">
            <a:extLst>
              <a:ext uri="{FF2B5EF4-FFF2-40B4-BE49-F238E27FC236}">
                <a16:creationId xmlns:a16="http://schemas.microsoft.com/office/drawing/2014/main" id="{59FFC2DC-0A79-4704-822E-B60754712824}"/>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543995" y="273553"/>
            <a:ext cx="2788151" cy="1261233"/>
          </a:xfrm>
          <a:prstGeom prst="rect">
            <a:avLst/>
          </a:prstGeom>
        </p:spPr>
      </p:pic>
      <p:sp>
        <p:nvSpPr>
          <p:cNvPr id="11" name="Rectangle 10">
            <a:extLst>
              <a:ext uri="{FF2B5EF4-FFF2-40B4-BE49-F238E27FC236}">
                <a16:creationId xmlns:a16="http://schemas.microsoft.com/office/drawing/2014/main" id="{7829EB28-3979-4E23-B67B-4BD9DC678876}"/>
              </a:ext>
            </a:extLst>
          </p:cNvPr>
          <p:cNvSpPr/>
          <p:nvPr userDrawn="1"/>
        </p:nvSpPr>
        <p:spPr>
          <a:xfrm rot="5400000">
            <a:off x="1734098" y="3620994"/>
            <a:ext cx="1152130" cy="40324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5" name="TextBox 24">
            <a:extLst>
              <a:ext uri="{FF2B5EF4-FFF2-40B4-BE49-F238E27FC236}">
                <a16:creationId xmlns:a16="http://schemas.microsoft.com/office/drawing/2014/main" id="{BFE90DE8-3BA8-471E-9749-65A67AA27786}"/>
              </a:ext>
            </a:extLst>
          </p:cNvPr>
          <p:cNvSpPr txBox="1"/>
          <p:nvPr userDrawn="1"/>
        </p:nvSpPr>
        <p:spPr>
          <a:xfrm>
            <a:off x="974908" y="6288044"/>
            <a:ext cx="3309467" cy="461665"/>
          </a:xfrm>
          <a:prstGeom prst="rect">
            <a:avLst/>
          </a:prstGeom>
          <a:noFill/>
        </p:spPr>
        <p:txBody>
          <a:bodyPr wrap="square" rtlCol="0">
            <a:spAutoFit/>
          </a:bodyPr>
          <a:lstStyle/>
          <a:p>
            <a:r>
              <a:rPr lang="en-GB" sz="800">
                <a:solidFill>
                  <a:schemeClr val="bg1"/>
                </a:solidFill>
              </a:rPr>
              <a:t>This project has received funding from the European Union´s Horizon Europe research and innovation programme under grant agreement </a:t>
            </a:r>
          </a:p>
          <a:p>
            <a:r>
              <a:rPr lang="en-GB" sz="800">
                <a:solidFill>
                  <a:schemeClr val="bg1"/>
                </a:solidFill>
              </a:rPr>
              <a:t>No. 101079773</a:t>
            </a:r>
          </a:p>
        </p:txBody>
      </p:sp>
      <p:grpSp>
        <p:nvGrpSpPr>
          <p:cNvPr id="45" name="Group 44">
            <a:extLst>
              <a:ext uri="{FF2B5EF4-FFF2-40B4-BE49-F238E27FC236}">
                <a16:creationId xmlns:a16="http://schemas.microsoft.com/office/drawing/2014/main" id="{B5D08789-6EA1-4445-B452-85ED00E5C105}"/>
              </a:ext>
            </a:extLst>
          </p:cNvPr>
          <p:cNvGrpSpPr/>
          <p:nvPr userDrawn="1"/>
        </p:nvGrpSpPr>
        <p:grpSpPr>
          <a:xfrm>
            <a:off x="442100" y="5210346"/>
            <a:ext cx="3736126" cy="853744"/>
            <a:chOff x="400753" y="5359778"/>
            <a:chExt cx="3736126" cy="853744"/>
          </a:xfrm>
        </p:grpSpPr>
        <p:pic>
          <p:nvPicPr>
            <p:cNvPr id="16" name="Picture 15" descr="Shape, background pattern, rectangle&#10;&#10;Description automatically generated">
              <a:extLst>
                <a:ext uri="{FF2B5EF4-FFF2-40B4-BE49-F238E27FC236}">
                  <a16:creationId xmlns:a16="http://schemas.microsoft.com/office/drawing/2014/main" id="{EB353F2C-276C-46A5-BFB4-EDBF3952D3E3}"/>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1040072" y="5359778"/>
              <a:ext cx="539714" cy="360000"/>
            </a:xfrm>
            <a:prstGeom prst="rect">
              <a:avLst/>
            </a:prstGeom>
          </p:spPr>
        </p:pic>
        <p:pic>
          <p:nvPicPr>
            <p:cNvPr id="20" name="Picture 19" descr="Shape&#10;&#10;Description automatically generated">
              <a:extLst>
                <a:ext uri="{FF2B5EF4-FFF2-40B4-BE49-F238E27FC236}">
                  <a16:creationId xmlns:a16="http://schemas.microsoft.com/office/drawing/2014/main" id="{B40DA2FC-500E-4637-AD7D-89070242F1AA}"/>
                </a:ext>
              </a:extLst>
            </p:cNvPr>
            <p:cNvPicPr>
              <a:picLocks noChangeAspect="1"/>
            </p:cNvPicPr>
            <p:nvPr userDrawn="1"/>
          </p:nvPicPr>
          <p:blipFill>
            <a:blip r:embed="rId5">
              <a:extLst>
                <a:ext uri="{28A0092B-C50C-407E-A947-70E740481C1C}">
                  <a14:useLocalDpi xmlns:a14="http://schemas.microsoft.com/office/drawing/2010/main" val="0"/>
                </a:ext>
              </a:extLst>
            </a:blip>
            <a:stretch>
              <a:fillRect/>
            </a:stretch>
          </p:blipFill>
          <p:spPr>
            <a:xfrm>
              <a:off x="400753" y="5359778"/>
              <a:ext cx="539895" cy="360000"/>
            </a:xfrm>
            <a:prstGeom prst="rect">
              <a:avLst/>
            </a:prstGeom>
          </p:spPr>
        </p:pic>
        <p:pic>
          <p:nvPicPr>
            <p:cNvPr id="22" name="Picture 21" descr="Logo, company name&#10;&#10;Description automatically generated">
              <a:extLst>
                <a:ext uri="{FF2B5EF4-FFF2-40B4-BE49-F238E27FC236}">
                  <a16:creationId xmlns:a16="http://schemas.microsoft.com/office/drawing/2014/main" id="{5B92E49D-42F5-4F3F-87B5-89E4F69384A2}"/>
                </a:ext>
              </a:extLst>
            </p:cNvPr>
            <p:cNvPicPr>
              <a:picLocks noChangeAspect="1"/>
            </p:cNvPicPr>
            <p:nvPr userDrawn="1"/>
          </p:nvPicPr>
          <p:blipFill>
            <a:blip r:embed="rId6">
              <a:extLst>
                <a:ext uri="{28A0092B-C50C-407E-A947-70E740481C1C}">
                  <a14:useLocalDpi xmlns:a14="http://schemas.microsoft.com/office/drawing/2010/main" val="0"/>
                </a:ext>
              </a:extLst>
            </a:blip>
            <a:stretch>
              <a:fillRect/>
            </a:stretch>
          </p:blipFill>
          <p:spPr>
            <a:xfrm>
              <a:off x="1679210" y="5359778"/>
              <a:ext cx="539714" cy="360000"/>
            </a:xfrm>
            <a:prstGeom prst="rect">
              <a:avLst/>
            </a:prstGeom>
          </p:spPr>
        </p:pic>
        <p:pic>
          <p:nvPicPr>
            <p:cNvPr id="28" name="Picture 27" descr="Shape&#10;&#10;Description automatically generated">
              <a:extLst>
                <a:ext uri="{FF2B5EF4-FFF2-40B4-BE49-F238E27FC236}">
                  <a16:creationId xmlns:a16="http://schemas.microsoft.com/office/drawing/2014/main" id="{23025C6F-90C7-462A-8C0E-8079D07BC39A}"/>
                </a:ext>
              </a:extLst>
            </p:cNvPr>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2318348" y="5359778"/>
              <a:ext cx="539895" cy="360000"/>
            </a:xfrm>
            <a:prstGeom prst="rect">
              <a:avLst/>
            </a:prstGeom>
          </p:spPr>
        </p:pic>
        <p:pic>
          <p:nvPicPr>
            <p:cNvPr id="30" name="Picture 29" descr="Chart&#10;&#10;Description automatically generated">
              <a:extLst>
                <a:ext uri="{FF2B5EF4-FFF2-40B4-BE49-F238E27FC236}">
                  <a16:creationId xmlns:a16="http://schemas.microsoft.com/office/drawing/2014/main" id="{5EEF9B71-7283-4C50-AF40-4C42338F61F6}"/>
                </a:ext>
              </a:extLst>
            </p:cNvPr>
            <p:cNvPicPr>
              <a:picLocks noChangeAspect="1"/>
            </p:cNvPicPr>
            <p:nvPr userDrawn="1"/>
          </p:nvPicPr>
          <p:blipFill>
            <a:blip r:embed="rId8">
              <a:extLst>
                <a:ext uri="{28A0092B-C50C-407E-A947-70E740481C1C}">
                  <a14:useLocalDpi xmlns:a14="http://schemas.microsoft.com/office/drawing/2010/main" val="0"/>
                </a:ext>
              </a:extLst>
            </a:blip>
            <a:stretch>
              <a:fillRect/>
            </a:stretch>
          </p:blipFill>
          <p:spPr>
            <a:xfrm>
              <a:off x="2957667" y="5359778"/>
              <a:ext cx="539895" cy="360000"/>
            </a:xfrm>
            <a:prstGeom prst="rect">
              <a:avLst/>
            </a:prstGeom>
          </p:spPr>
        </p:pic>
        <p:pic>
          <p:nvPicPr>
            <p:cNvPr id="32" name="Picture 31" descr="A picture containing diagram&#10;&#10;Description automatically generated">
              <a:extLst>
                <a:ext uri="{FF2B5EF4-FFF2-40B4-BE49-F238E27FC236}">
                  <a16:creationId xmlns:a16="http://schemas.microsoft.com/office/drawing/2014/main" id="{54181E05-6FC8-4FE7-96E3-22D4AE603C77}"/>
                </a:ext>
              </a:extLst>
            </p:cNvPr>
            <p:cNvPicPr>
              <a:picLocks noChangeAspect="1"/>
            </p:cNvPicPr>
            <p:nvPr userDrawn="1"/>
          </p:nvPicPr>
          <p:blipFill>
            <a:blip r:embed="rId9">
              <a:extLst>
                <a:ext uri="{28A0092B-C50C-407E-A947-70E740481C1C}">
                  <a14:useLocalDpi xmlns:a14="http://schemas.microsoft.com/office/drawing/2010/main" val="0"/>
                </a:ext>
              </a:extLst>
            </a:blip>
            <a:stretch>
              <a:fillRect/>
            </a:stretch>
          </p:blipFill>
          <p:spPr>
            <a:xfrm>
              <a:off x="3596984" y="5359778"/>
              <a:ext cx="539895" cy="360000"/>
            </a:xfrm>
            <a:prstGeom prst="rect">
              <a:avLst/>
            </a:prstGeom>
          </p:spPr>
        </p:pic>
        <p:pic>
          <p:nvPicPr>
            <p:cNvPr id="34" name="Picture 33" descr="A picture containing logo&#10;&#10;Description automatically generated">
              <a:extLst>
                <a:ext uri="{FF2B5EF4-FFF2-40B4-BE49-F238E27FC236}">
                  <a16:creationId xmlns:a16="http://schemas.microsoft.com/office/drawing/2014/main" id="{1B7B7ABD-7FF4-416E-82E5-F7D825396BDF}"/>
                </a:ext>
              </a:extLst>
            </p:cNvPr>
            <p:cNvPicPr>
              <a:picLocks noChangeAspect="1"/>
            </p:cNvPicPr>
            <p:nvPr userDrawn="1"/>
          </p:nvPicPr>
          <p:blipFill>
            <a:blip r:embed="rId10">
              <a:extLst>
                <a:ext uri="{28A0092B-C50C-407E-A947-70E740481C1C}">
                  <a14:useLocalDpi xmlns:a14="http://schemas.microsoft.com/office/drawing/2010/main" val="0"/>
                </a:ext>
              </a:extLst>
            </a:blip>
            <a:stretch>
              <a:fillRect/>
            </a:stretch>
          </p:blipFill>
          <p:spPr>
            <a:xfrm>
              <a:off x="400753" y="5853522"/>
              <a:ext cx="539895" cy="360000"/>
            </a:xfrm>
            <a:prstGeom prst="rect">
              <a:avLst/>
            </a:prstGeom>
          </p:spPr>
        </p:pic>
        <p:pic>
          <p:nvPicPr>
            <p:cNvPr id="36" name="Picture 35" descr="Shape, rectangle&#10;&#10;Description automatically generated">
              <a:extLst>
                <a:ext uri="{FF2B5EF4-FFF2-40B4-BE49-F238E27FC236}">
                  <a16:creationId xmlns:a16="http://schemas.microsoft.com/office/drawing/2014/main" id="{0E6B17BD-38E6-40E8-81B9-61656C20CEC1}"/>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1040072" y="5853522"/>
              <a:ext cx="539895" cy="360000"/>
            </a:xfrm>
            <a:prstGeom prst="rect">
              <a:avLst/>
            </a:prstGeom>
          </p:spPr>
        </p:pic>
        <p:pic>
          <p:nvPicPr>
            <p:cNvPr id="38" name="Picture 37" descr="A picture containing logo&#10;&#10;Description automatically generated">
              <a:extLst>
                <a:ext uri="{FF2B5EF4-FFF2-40B4-BE49-F238E27FC236}">
                  <a16:creationId xmlns:a16="http://schemas.microsoft.com/office/drawing/2014/main" id="{AFBA9081-7D6A-4386-BE99-3B9915CAF347}"/>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2318710" y="5853522"/>
              <a:ext cx="539895" cy="360000"/>
            </a:xfrm>
            <a:prstGeom prst="rect">
              <a:avLst/>
            </a:prstGeom>
          </p:spPr>
        </p:pic>
        <p:pic>
          <p:nvPicPr>
            <p:cNvPr id="40" name="Picture 39" descr="A picture containing shape&#10;&#10;Description automatically generated">
              <a:extLst>
                <a:ext uri="{FF2B5EF4-FFF2-40B4-BE49-F238E27FC236}">
                  <a16:creationId xmlns:a16="http://schemas.microsoft.com/office/drawing/2014/main" id="{EF4B1B9E-9C34-41AA-BA3F-19A5FC834B17}"/>
                </a:ext>
              </a:extLst>
            </p:cNvPr>
            <p:cNvPicPr>
              <a:picLocks noChangeAspect="1"/>
            </p:cNvPicPr>
            <p:nvPr userDrawn="1"/>
          </p:nvPicPr>
          <p:blipFill>
            <a:blip r:embed="rId13">
              <a:extLst>
                <a:ext uri="{28A0092B-C50C-407E-A947-70E740481C1C}">
                  <a14:useLocalDpi xmlns:a14="http://schemas.microsoft.com/office/drawing/2010/main" val="0"/>
                </a:ext>
              </a:extLst>
            </a:blip>
            <a:stretch>
              <a:fillRect/>
            </a:stretch>
          </p:blipFill>
          <p:spPr>
            <a:xfrm>
              <a:off x="2958029" y="5853522"/>
              <a:ext cx="539714" cy="360000"/>
            </a:xfrm>
            <a:prstGeom prst="rect">
              <a:avLst/>
            </a:prstGeom>
          </p:spPr>
        </p:pic>
        <p:pic>
          <p:nvPicPr>
            <p:cNvPr id="42" name="Picture 41" descr="Logo&#10;&#10;Description automatically generated">
              <a:extLst>
                <a:ext uri="{FF2B5EF4-FFF2-40B4-BE49-F238E27FC236}">
                  <a16:creationId xmlns:a16="http://schemas.microsoft.com/office/drawing/2014/main" id="{DAFE8E6F-FDE1-40AB-A91E-75B4752808CF}"/>
                </a:ext>
              </a:extLst>
            </p:cNvPr>
            <p:cNvPicPr>
              <a:picLocks noChangeAspect="1"/>
            </p:cNvPicPr>
            <p:nvPr userDrawn="1"/>
          </p:nvPicPr>
          <p:blipFill>
            <a:blip r:embed="rId14">
              <a:extLst>
                <a:ext uri="{28A0092B-C50C-407E-A947-70E740481C1C}">
                  <a14:useLocalDpi xmlns:a14="http://schemas.microsoft.com/office/drawing/2010/main" val="0"/>
                </a:ext>
              </a:extLst>
            </a:blip>
            <a:stretch>
              <a:fillRect/>
            </a:stretch>
          </p:blipFill>
          <p:spPr>
            <a:xfrm>
              <a:off x="1679391" y="5853522"/>
              <a:ext cx="539895" cy="360000"/>
            </a:xfrm>
            <a:prstGeom prst="rect">
              <a:avLst/>
            </a:prstGeom>
          </p:spPr>
        </p:pic>
        <p:pic>
          <p:nvPicPr>
            <p:cNvPr id="44" name="Picture 43" descr="Background pattern&#10;&#10;Description automatically generated">
              <a:extLst>
                <a:ext uri="{FF2B5EF4-FFF2-40B4-BE49-F238E27FC236}">
                  <a16:creationId xmlns:a16="http://schemas.microsoft.com/office/drawing/2014/main" id="{6DC76842-022A-455A-913E-9A58E2CB996D}"/>
                </a:ext>
              </a:extLst>
            </p:cNvPr>
            <p:cNvPicPr>
              <a:picLocks noChangeAspect="1"/>
            </p:cNvPicPr>
            <p:nvPr userDrawn="1"/>
          </p:nvPicPr>
          <p:blipFill>
            <a:blip r:embed="rId15">
              <a:extLst>
                <a:ext uri="{28A0092B-C50C-407E-A947-70E740481C1C}">
                  <a14:useLocalDpi xmlns:a14="http://schemas.microsoft.com/office/drawing/2010/main" val="0"/>
                </a:ext>
              </a:extLst>
            </a:blip>
            <a:stretch>
              <a:fillRect/>
            </a:stretch>
          </p:blipFill>
          <p:spPr>
            <a:xfrm>
              <a:off x="3597165" y="5853522"/>
              <a:ext cx="539714" cy="360000"/>
            </a:xfrm>
            <a:prstGeom prst="rect">
              <a:avLst/>
            </a:prstGeom>
          </p:spPr>
        </p:pic>
      </p:grpSp>
      <p:pic>
        <p:nvPicPr>
          <p:cNvPr id="47" name="Picture 46" descr="A blue background with yellow stars&#10;&#10;Description automatically generated with low confidence">
            <a:extLst>
              <a:ext uri="{FF2B5EF4-FFF2-40B4-BE49-F238E27FC236}">
                <a16:creationId xmlns:a16="http://schemas.microsoft.com/office/drawing/2014/main" id="{5B2C4CE0-B863-4444-AEEB-8AA58C194D91}"/>
              </a:ext>
            </a:extLst>
          </p:cNvPr>
          <p:cNvPicPr>
            <a:picLocks noChangeAspect="1"/>
          </p:cNvPicPr>
          <p:nvPr userDrawn="1"/>
        </p:nvPicPr>
        <p:blipFill>
          <a:blip r:embed="rId16">
            <a:extLst>
              <a:ext uri="{28A0092B-C50C-407E-A947-70E740481C1C}">
                <a14:useLocalDpi xmlns:a14="http://schemas.microsoft.com/office/drawing/2010/main" val="0"/>
              </a:ext>
            </a:extLst>
          </a:blip>
          <a:stretch>
            <a:fillRect/>
          </a:stretch>
        </p:blipFill>
        <p:spPr>
          <a:xfrm>
            <a:off x="442100" y="6339528"/>
            <a:ext cx="543816" cy="360000"/>
          </a:xfrm>
          <a:prstGeom prst="rect">
            <a:avLst/>
          </a:prstGeom>
        </p:spPr>
      </p:pic>
    </p:spTree>
    <p:extLst>
      <p:ext uri="{BB962C8B-B14F-4D97-AF65-F5344CB8AC3E}">
        <p14:creationId xmlns:p14="http://schemas.microsoft.com/office/powerpoint/2010/main" val="30328939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C411757-6C00-4818-AAC7-B952F80424A0}"/>
              </a:ext>
            </a:extLst>
          </p:cNvPr>
          <p:cNvSpPr/>
          <p:nvPr userDrawn="1"/>
        </p:nvSpPr>
        <p:spPr>
          <a:xfrm>
            <a:off x="0" y="6462572"/>
            <a:ext cx="12192000" cy="401561"/>
          </a:xfrm>
          <a:prstGeom prst="rect">
            <a:avLst/>
          </a:prstGeom>
          <a:solidFill>
            <a:srgbClr val="DDE9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 name="Content Placeholder 2">
            <a:extLst>
              <a:ext uri="{FF2B5EF4-FFF2-40B4-BE49-F238E27FC236}">
                <a16:creationId xmlns:a16="http://schemas.microsoft.com/office/drawing/2014/main" id="{AA667453-40FC-4135-9BBF-E2B2967A5938}"/>
              </a:ext>
            </a:extLst>
          </p:cNvPr>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Rectangle 6">
            <a:extLst>
              <a:ext uri="{FF2B5EF4-FFF2-40B4-BE49-F238E27FC236}">
                <a16:creationId xmlns:a16="http://schemas.microsoft.com/office/drawing/2014/main" id="{1AE585B8-9B74-42AB-BF12-E38CF20412A3}"/>
              </a:ext>
            </a:extLst>
          </p:cNvPr>
          <p:cNvSpPr/>
          <p:nvPr userDrawn="1"/>
        </p:nvSpPr>
        <p:spPr>
          <a:xfrm>
            <a:off x="0" y="-20367"/>
            <a:ext cx="12192000" cy="803121"/>
          </a:xfrm>
          <a:prstGeom prst="rect">
            <a:avLst/>
          </a:prstGeom>
          <a:solidFill>
            <a:srgbClr val="DDE9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solidFill>
                <a:srgbClr val="C6D9F1"/>
              </a:solidFill>
            </a:endParaRPr>
          </a:p>
        </p:txBody>
      </p:sp>
      <p:sp>
        <p:nvSpPr>
          <p:cNvPr id="6" name="Slide Number Placeholder 5">
            <a:extLst>
              <a:ext uri="{FF2B5EF4-FFF2-40B4-BE49-F238E27FC236}">
                <a16:creationId xmlns:a16="http://schemas.microsoft.com/office/drawing/2014/main" id="{BF60A59D-C33F-4A72-AE63-A30B8327BE56}"/>
              </a:ext>
            </a:extLst>
          </p:cNvPr>
          <p:cNvSpPr>
            <a:spLocks noGrp="1"/>
          </p:cNvSpPr>
          <p:nvPr>
            <p:ph type="sldNum" sz="quarter" idx="12"/>
          </p:nvPr>
        </p:nvSpPr>
        <p:spPr>
          <a:xfrm>
            <a:off x="9111673" y="6480789"/>
            <a:ext cx="2743200" cy="365125"/>
          </a:xfrm>
        </p:spPr>
        <p:txBody>
          <a:bodyPr/>
          <a:lstStyle>
            <a:lvl1pPr>
              <a:defRPr>
                <a:solidFill>
                  <a:srgbClr val="334186"/>
                </a:solidFill>
              </a:defRPr>
            </a:lvl1pPr>
          </a:lstStyle>
          <a:p>
            <a:fld id="{3A3A6714-3D1F-4857-9904-D935B84167FA}" type="slidenum">
              <a:rPr lang="en-GB" smtClean="0"/>
              <a:pPr/>
              <a:t>‹#›</a:t>
            </a:fld>
            <a:endParaRPr lang="en-GB"/>
          </a:p>
        </p:txBody>
      </p:sp>
      <p:pic>
        <p:nvPicPr>
          <p:cNvPr id="8" name="Picture 7">
            <a:extLst>
              <a:ext uri="{FF2B5EF4-FFF2-40B4-BE49-F238E27FC236}">
                <a16:creationId xmlns:a16="http://schemas.microsoft.com/office/drawing/2014/main" id="{2124E374-2929-425B-AB91-F7DB9C25E8C9}"/>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10544" y="83790"/>
            <a:ext cx="1421141" cy="610580"/>
          </a:xfrm>
          <a:prstGeom prst="rect">
            <a:avLst/>
          </a:prstGeom>
        </p:spPr>
      </p:pic>
      <p:sp>
        <p:nvSpPr>
          <p:cNvPr id="2" name="Title 1">
            <a:extLst>
              <a:ext uri="{FF2B5EF4-FFF2-40B4-BE49-F238E27FC236}">
                <a16:creationId xmlns:a16="http://schemas.microsoft.com/office/drawing/2014/main" id="{2707062F-D1E3-4938-A350-3A6A49BD0E2A}"/>
              </a:ext>
            </a:extLst>
          </p:cNvPr>
          <p:cNvSpPr>
            <a:spLocks noGrp="1"/>
          </p:cNvSpPr>
          <p:nvPr>
            <p:ph type="title"/>
          </p:nvPr>
        </p:nvSpPr>
        <p:spPr>
          <a:xfrm>
            <a:off x="2115127" y="-272186"/>
            <a:ext cx="7961747" cy="1325563"/>
          </a:xfrm>
        </p:spPr>
        <p:txBody>
          <a:bodyPr>
            <a:normAutofit/>
          </a:bodyPr>
          <a:lstStyle>
            <a:lvl1pPr algn="ctr">
              <a:defRPr sz="3500" b="1">
                <a:solidFill>
                  <a:srgbClr val="334186"/>
                </a:solidFill>
              </a:defRPr>
            </a:lvl1pPr>
          </a:lstStyle>
          <a:p>
            <a:r>
              <a:rPr lang="en-US" dirty="0"/>
              <a:t>Click to edit Master title style</a:t>
            </a:r>
            <a:endParaRPr lang="en-GB" dirty="0"/>
          </a:p>
        </p:txBody>
      </p:sp>
      <p:sp>
        <p:nvSpPr>
          <p:cNvPr id="20" name="Footer Placeholder 19">
            <a:extLst>
              <a:ext uri="{FF2B5EF4-FFF2-40B4-BE49-F238E27FC236}">
                <a16:creationId xmlns:a16="http://schemas.microsoft.com/office/drawing/2014/main" id="{91A38598-CD5E-4EEA-8C9C-B6A45CED45F6}"/>
              </a:ext>
            </a:extLst>
          </p:cNvPr>
          <p:cNvSpPr>
            <a:spLocks noGrp="1"/>
          </p:cNvSpPr>
          <p:nvPr>
            <p:ph type="ftr" sz="quarter" idx="13"/>
          </p:nvPr>
        </p:nvSpPr>
        <p:spPr>
          <a:xfrm>
            <a:off x="410544" y="6462572"/>
            <a:ext cx="4114800" cy="365125"/>
          </a:xfrm>
        </p:spPr>
        <p:txBody>
          <a:bodyPr/>
          <a:lstStyle>
            <a:lvl1pPr>
              <a:defRPr i="1">
                <a:solidFill>
                  <a:srgbClr val="334186"/>
                </a:solidFill>
              </a:defRPr>
            </a:lvl1pPr>
          </a:lstStyle>
          <a:p>
            <a:pPr algn="l"/>
            <a:r>
              <a:rPr lang="en-GB"/>
              <a:t>Insert author and occasion</a:t>
            </a:r>
          </a:p>
        </p:txBody>
      </p:sp>
      <p:pic>
        <p:nvPicPr>
          <p:cNvPr id="13" name="Picture 12" descr="A blue background with yellow stars&#10;&#10;Description automatically generated with low confidence">
            <a:extLst>
              <a:ext uri="{FF2B5EF4-FFF2-40B4-BE49-F238E27FC236}">
                <a16:creationId xmlns:a16="http://schemas.microsoft.com/office/drawing/2014/main" id="{973C7385-2199-42AF-B848-1AA17D566D1C}"/>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11224939" y="52479"/>
            <a:ext cx="670727" cy="444014"/>
          </a:xfrm>
          <a:prstGeom prst="rect">
            <a:avLst/>
          </a:prstGeom>
        </p:spPr>
      </p:pic>
      <p:sp>
        <p:nvSpPr>
          <p:cNvPr id="14" name="TextBox 13">
            <a:extLst>
              <a:ext uri="{FF2B5EF4-FFF2-40B4-BE49-F238E27FC236}">
                <a16:creationId xmlns:a16="http://schemas.microsoft.com/office/drawing/2014/main" id="{D9017754-B362-4B90-AFAB-3C5BE07D2499}"/>
              </a:ext>
            </a:extLst>
          </p:cNvPr>
          <p:cNvSpPr txBox="1"/>
          <p:nvPr userDrawn="1"/>
        </p:nvSpPr>
        <p:spPr>
          <a:xfrm>
            <a:off x="11171767" y="506633"/>
            <a:ext cx="800100" cy="276999"/>
          </a:xfrm>
          <a:prstGeom prst="rect">
            <a:avLst/>
          </a:prstGeom>
          <a:noFill/>
        </p:spPr>
        <p:txBody>
          <a:bodyPr wrap="square" rtlCol="0">
            <a:spAutoFit/>
          </a:bodyPr>
          <a:lstStyle/>
          <a:p>
            <a:r>
              <a:rPr lang="en-GB" sz="600">
                <a:solidFill>
                  <a:srgbClr val="0055A5"/>
                </a:solidFill>
                <a:latin typeface="Arial Rounded MT Bold" panose="020F0704030504030204" pitchFamily="34" charset="0"/>
              </a:rPr>
              <a:t>Funded by the European Union</a:t>
            </a:r>
          </a:p>
        </p:txBody>
      </p:sp>
    </p:spTree>
    <p:extLst>
      <p:ext uri="{BB962C8B-B14F-4D97-AF65-F5344CB8AC3E}">
        <p14:creationId xmlns:p14="http://schemas.microsoft.com/office/powerpoint/2010/main" val="4637307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B3ECE-38C0-41C5-B5FD-FE7542F4BEA4}"/>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FEF0D06-D3A0-4DE6-8CC0-4A4DB982C345}"/>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51DBD5B-7B49-4589-B594-DC9A90BE645B}"/>
              </a:ext>
            </a:extLst>
          </p:cNvPr>
          <p:cNvSpPr>
            <a:spLocks noGrp="1"/>
          </p:cNvSpPr>
          <p:nvPr>
            <p:ph type="dt" sz="half" idx="10"/>
          </p:nvPr>
        </p:nvSpPr>
        <p:spPr/>
        <p:txBody>
          <a:bodyPr/>
          <a:lstStyle/>
          <a:p>
            <a:fld id="{429EA432-0A7F-4C00-891E-203DB036B6DB}" type="datetime1">
              <a:rPr lang="en-GB" smtClean="0"/>
              <a:t>03/11/2025</a:t>
            </a:fld>
            <a:endParaRPr lang="en-GB"/>
          </a:p>
        </p:txBody>
      </p:sp>
      <p:sp>
        <p:nvSpPr>
          <p:cNvPr id="5" name="Footer Placeholder 4">
            <a:extLst>
              <a:ext uri="{FF2B5EF4-FFF2-40B4-BE49-F238E27FC236}">
                <a16:creationId xmlns:a16="http://schemas.microsoft.com/office/drawing/2014/main" id="{FAA5FAE6-1818-45F4-AEC4-DBBFF2AEBE51}"/>
              </a:ext>
            </a:extLst>
          </p:cNvPr>
          <p:cNvSpPr>
            <a:spLocks noGrp="1"/>
          </p:cNvSpPr>
          <p:nvPr>
            <p:ph type="ftr" sz="quarter" idx="11"/>
          </p:nvPr>
        </p:nvSpPr>
        <p:spPr/>
        <p:txBody>
          <a:bodyPr/>
          <a:lstStyle/>
          <a:p>
            <a:r>
              <a:rPr lang="en-GB"/>
              <a:t>Insert author and occasion</a:t>
            </a:r>
          </a:p>
        </p:txBody>
      </p:sp>
      <p:sp>
        <p:nvSpPr>
          <p:cNvPr id="6" name="Slide Number Placeholder 5">
            <a:extLst>
              <a:ext uri="{FF2B5EF4-FFF2-40B4-BE49-F238E27FC236}">
                <a16:creationId xmlns:a16="http://schemas.microsoft.com/office/drawing/2014/main" id="{DC6A27FB-CC42-4806-BF2F-FE72E1D41688}"/>
              </a:ext>
            </a:extLst>
          </p:cNvPr>
          <p:cNvSpPr>
            <a:spLocks noGrp="1"/>
          </p:cNvSpPr>
          <p:nvPr>
            <p:ph type="sldNum" sz="quarter" idx="12"/>
          </p:nvPr>
        </p:nvSpPr>
        <p:spPr/>
        <p:txBody>
          <a:bodyPr/>
          <a:lstStyle/>
          <a:p>
            <a:fld id="{3A3A6714-3D1F-4857-9904-D935B84167FA}" type="slidenum">
              <a:rPr lang="en-GB" smtClean="0"/>
              <a:t>‹#›</a:t>
            </a:fld>
            <a:endParaRPr lang="en-GB"/>
          </a:p>
        </p:txBody>
      </p:sp>
    </p:spTree>
    <p:extLst>
      <p:ext uri="{BB962C8B-B14F-4D97-AF65-F5344CB8AC3E}">
        <p14:creationId xmlns:p14="http://schemas.microsoft.com/office/powerpoint/2010/main" val="141964381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6CA7D-A958-4D83-BD37-67554F18395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8AB50BF-F605-4DE5-B849-F548979E335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881190D-8B24-4D0B-AB84-0487BA62C03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064D7AB-43E4-4907-8B55-0CABC49F7241}"/>
              </a:ext>
            </a:extLst>
          </p:cNvPr>
          <p:cNvSpPr>
            <a:spLocks noGrp="1"/>
          </p:cNvSpPr>
          <p:nvPr>
            <p:ph type="dt" sz="half" idx="10"/>
          </p:nvPr>
        </p:nvSpPr>
        <p:spPr/>
        <p:txBody>
          <a:bodyPr/>
          <a:lstStyle/>
          <a:p>
            <a:fld id="{C51D0466-3B82-475E-B082-527677DD09F8}" type="datetime1">
              <a:rPr lang="en-GB" smtClean="0"/>
              <a:t>03/11/2025</a:t>
            </a:fld>
            <a:endParaRPr lang="en-GB"/>
          </a:p>
        </p:txBody>
      </p:sp>
      <p:sp>
        <p:nvSpPr>
          <p:cNvPr id="6" name="Footer Placeholder 5">
            <a:extLst>
              <a:ext uri="{FF2B5EF4-FFF2-40B4-BE49-F238E27FC236}">
                <a16:creationId xmlns:a16="http://schemas.microsoft.com/office/drawing/2014/main" id="{2EFD668E-A853-4EB6-A108-544CE1BEA3CE}"/>
              </a:ext>
            </a:extLst>
          </p:cNvPr>
          <p:cNvSpPr>
            <a:spLocks noGrp="1"/>
          </p:cNvSpPr>
          <p:nvPr>
            <p:ph type="ftr" sz="quarter" idx="11"/>
          </p:nvPr>
        </p:nvSpPr>
        <p:spPr/>
        <p:txBody>
          <a:bodyPr/>
          <a:lstStyle/>
          <a:p>
            <a:r>
              <a:rPr lang="en-GB"/>
              <a:t>Insert author and occasion</a:t>
            </a:r>
          </a:p>
        </p:txBody>
      </p:sp>
      <p:sp>
        <p:nvSpPr>
          <p:cNvPr id="7" name="Slide Number Placeholder 6">
            <a:extLst>
              <a:ext uri="{FF2B5EF4-FFF2-40B4-BE49-F238E27FC236}">
                <a16:creationId xmlns:a16="http://schemas.microsoft.com/office/drawing/2014/main" id="{E38DDB9E-69C7-425F-BA2E-AB92B1435743}"/>
              </a:ext>
            </a:extLst>
          </p:cNvPr>
          <p:cNvSpPr>
            <a:spLocks noGrp="1"/>
          </p:cNvSpPr>
          <p:nvPr>
            <p:ph type="sldNum" sz="quarter" idx="12"/>
          </p:nvPr>
        </p:nvSpPr>
        <p:spPr/>
        <p:txBody>
          <a:bodyPr/>
          <a:lstStyle/>
          <a:p>
            <a:fld id="{3A3A6714-3D1F-4857-9904-D935B84167FA}" type="slidenum">
              <a:rPr lang="en-GB" smtClean="0"/>
              <a:t>‹#›</a:t>
            </a:fld>
            <a:endParaRPr lang="en-GB"/>
          </a:p>
        </p:txBody>
      </p:sp>
    </p:spTree>
    <p:extLst>
      <p:ext uri="{BB962C8B-B14F-4D97-AF65-F5344CB8AC3E}">
        <p14:creationId xmlns:p14="http://schemas.microsoft.com/office/powerpoint/2010/main" val="38929618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79C7D-0F9D-47A1-9DB8-D92207491B92}"/>
              </a:ext>
            </a:extLst>
          </p:cNvPr>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801449B-6526-4DB3-A7E1-BCFE694ABEC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FAC8AFD-55B9-4DEF-9594-32D67BF891C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914B171-114D-4EB3-B2F6-76B341C17B46}"/>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8C35E9F9-8F3C-4A54-9D9D-4866E84F51E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48F391B-4A5B-44FF-9112-4C72FEEEFD35}"/>
              </a:ext>
            </a:extLst>
          </p:cNvPr>
          <p:cNvSpPr>
            <a:spLocks noGrp="1"/>
          </p:cNvSpPr>
          <p:nvPr>
            <p:ph type="dt" sz="half" idx="10"/>
          </p:nvPr>
        </p:nvSpPr>
        <p:spPr/>
        <p:txBody>
          <a:bodyPr/>
          <a:lstStyle/>
          <a:p>
            <a:fld id="{7DE02D47-8CAF-40B8-839E-ACD68B3A7126}" type="datetime1">
              <a:rPr lang="en-GB" smtClean="0"/>
              <a:t>03/11/2025</a:t>
            </a:fld>
            <a:endParaRPr lang="en-GB"/>
          </a:p>
        </p:txBody>
      </p:sp>
      <p:sp>
        <p:nvSpPr>
          <p:cNvPr id="8" name="Footer Placeholder 7">
            <a:extLst>
              <a:ext uri="{FF2B5EF4-FFF2-40B4-BE49-F238E27FC236}">
                <a16:creationId xmlns:a16="http://schemas.microsoft.com/office/drawing/2014/main" id="{F532BDC6-EF28-4639-A57D-93A951DEBEFB}"/>
              </a:ext>
            </a:extLst>
          </p:cNvPr>
          <p:cNvSpPr>
            <a:spLocks noGrp="1"/>
          </p:cNvSpPr>
          <p:nvPr>
            <p:ph type="ftr" sz="quarter" idx="11"/>
          </p:nvPr>
        </p:nvSpPr>
        <p:spPr/>
        <p:txBody>
          <a:bodyPr/>
          <a:lstStyle/>
          <a:p>
            <a:r>
              <a:rPr lang="en-GB"/>
              <a:t>Insert author and occasion</a:t>
            </a:r>
          </a:p>
        </p:txBody>
      </p:sp>
      <p:sp>
        <p:nvSpPr>
          <p:cNvPr id="9" name="Slide Number Placeholder 8">
            <a:extLst>
              <a:ext uri="{FF2B5EF4-FFF2-40B4-BE49-F238E27FC236}">
                <a16:creationId xmlns:a16="http://schemas.microsoft.com/office/drawing/2014/main" id="{CB5C620B-A49F-4FC3-9CDE-D3A099B3FA13}"/>
              </a:ext>
            </a:extLst>
          </p:cNvPr>
          <p:cNvSpPr>
            <a:spLocks noGrp="1"/>
          </p:cNvSpPr>
          <p:nvPr>
            <p:ph type="sldNum" sz="quarter" idx="12"/>
          </p:nvPr>
        </p:nvSpPr>
        <p:spPr/>
        <p:txBody>
          <a:bodyPr/>
          <a:lstStyle/>
          <a:p>
            <a:fld id="{3A3A6714-3D1F-4857-9904-D935B84167FA}" type="slidenum">
              <a:rPr lang="en-GB" smtClean="0"/>
              <a:t>‹#›</a:t>
            </a:fld>
            <a:endParaRPr lang="en-GB"/>
          </a:p>
        </p:txBody>
      </p:sp>
    </p:spTree>
    <p:extLst>
      <p:ext uri="{BB962C8B-B14F-4D97-AF65-F5344CB8AC3E}">
        <p14:creationId xmlns:p14="http://schemas.microsoft.com/office/powerpoint/2010/main" val="191240110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2FE39-874E-4CD5-9BD9-668C5962A67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65816B5-48BD-495C-97CE-D4EC4A72CFC0}"/>
              </a:ext>
            </a:extLst>
          </p:cNvPr>
          <p:cNvSpPr>
            <a:spLocks noGrp="1"/>
          </p:cNvSpPr>
          <p:nvPr>
            <p:ph type="dt" sz="half" idx="10"/>
          </p:nvPr>
        </p:nvSpPr>
        <p:spPr/>
        <p:txBody>
          <a:bodyPr/>
          <a:lstStyle/>
          <a:p>
            <a:fld id="{97AE0591-3475-4EBB-8016-10D483697907}" type="datetime1">
              <a:rPr lang="en-GB" smtClean="0"/>
              <a:t>03/11/2025</a:t>
            </a:fld>
            <a:endParaRPr lang="en-GB"/>
          </a:p>
        </p:txBody>
      </p:sp>
      <p:sp>
        <p:nvSpPr>
          <p:cNvPr id="4" name="Footer Placeholder 3">
            <a:extLst>
              <a:ext uri="{FF2B5EF4-FFF2-40B4-BE49-F238E27FC236}">
                <a16:creationId xmlns:a16="http://schemas.microsoft.com/office/drawing/2014/main" id="{7765F970-D40B-41CC-905B-66E452A453AA}"/>
              </a:ext>
            </a:extLst>
          </p:cNvPr>
          <p:cNvSpPr>
            <a:spLocks noGrp="1"/>
          </p:cNvSpPr>
          <p:nvPr>
            <p:ph type="ftr" sz="quarter" idx="11"/>
          </p:nvPr>
        </p:nvSpPr>
        <p:spPr/>
        <p:txBody>
          <a:bodyPr/>
          <a:lstStyle/>
          <a:p>
            <a:r>
              <a:rPr lang="en-GB"/>
              <a:t>Insert author and occasion</a:t>
            </a:r>
          </a:p>
        </p:txBody>
      </p:sp>
      <p:sp>
        <p:nvSpPr>
          <p:cNvPr id="5" name="Slide Number Placeholder 4">
            <a:extLst>
              <a:ext uri="{FF2B5EF4-FFF2-40B4-BE49-F238E27FC236}">
                <a16:creationId xmlns:a16="http://schemas.microsoft.com/office/drawing/2014/main" id="{C4B39323-00DD-40F7-BE76-2E6C11066437}"/>
              </a:ext>
            </a:extLst>
          </p:cNvPr>
          <p:cNvSpPr>
            <a:spLocks noGrp="1"/>
          </p:cNvSpPr>
          <p:nvPr>
            <p:ph type="sldNum" sz="quarter" idx="12"/>
          </p:nvPr>
        </p:nvSpPr>
        <p:spPr/>
        <p:txBody>
          <a:bodyPr/>
          <a:lstStyle/>
          <a:p>
            <a:fld id="{3A3A6714-3D1F-4857-9904-D935B84167FA}" type="slidenum">
              <a:rPr lang="en-GB" smtClean="0"/>
              <a:t>‹#›</a:t>
            </a:fld>
            <a:endParaRPr lang="en-GB"/>
          </a:p>
        </p:txBody>
      </p:sp>
    </p:spTree>
    <p:extLst>
      <p:ext uri="{BB962C8B-B14F-4D97-AF65-F5344CB8AC3E}">
        <p14:creationId xmlns:p14="http://schemas.microsoft.com/office/powerpoint/2010/main" val="350367513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7E74BC5-C71B-4911-8D4D-48BF1DDFDFA4}"/>
              </a:ext>
            </a:extLst>
          </p:cNvPr>
          <p:cNvSpPr>
            <a:spLocks noGrp="1"/>
          </p:cNvSpPr>
          <p:nvPr>
            <p:ph type="dt" sz="half" idx="10"/>
          </p:nvPr>
        </p:nvSpPr>
        <p:spPr/>
        <p:txBody>
          <a:bodyPr/>
          <a:lstStyle/>
          <a:p>
            <a:fld id="{00157272-7EFB-437A-AE66-D494C00346C2}" type="datetime1">
              <a:rPr lang="en-GB" smtClean="0"/>
              <a:t>03/11/2025</a:t>
            </a:fld>
            <a:endParaRPr lang="en-GB"/>
          </a:p>
        </p:txBody>
      </p:sp>
      <p:sp>
        <p:nvSpPr>
          <p:cNvPr id="3" name="Footer Placeholder 2">
            <a:extLst>
              <a:ext uri="{FF2B5EF4-FFF2-40B4-BE49-F238E27FC236}">
                <a16:creationId xmlns:a16="http://schemas.microsoft.com/office/drawing/2014/main" id="{2A889837-F55F-4D94-96C6-FDC14111AF50}"/>
              </a:ext>
            </a:extLst>
          </p:cNvPr>
          <p:cNvSpPr>
            <a:spLocks noGrp="1"/>
          </p:cNvSpPr>
          <p:nvPr>
            <p:ph type="ftr" sz="quarter" idx="11"/>
          </p:nvPr>
        </p:nvSpPr>
        <p:spPr/>
        <p:txBody>
          <a:bodyPr/>
          <a:lstStyle/>
          <a:p>
            <a:r>
              <a:rPr lang="en-GB"/>
              <a:t>Insert author and occasion</a:t>
            </a:r>
          </a:p>
        </p:txBody>
      </p:sp>
      <p:sp>
        <p:nvSpPr>
          <p:cNvPr id="4" name="Slide Number Placeholder 3">
            <a:extLst>
              <a:ext uri="{FF2B5EF4-FFF2-40B4-BE49-F238E27FC236}">
                <a16:creationId xmlns:a16="http://schemas.microsoft.com/office/drawing/2014/main" id="{7F6EE0A9-FF88-435A-A5BA-C04A4A20F0A2}"/>
              </a:ext>
            </a:extLst>
          </p:cNvPr>
          <p:cNvSpPr>
            <a:spLocks noGrp="1"/>
          </p:cNvSpPr>
          <p:nvPr>
            <p:ph type="sldNum" sz="quarter" idx="12"/>
          </p:nvPr>
        </p:nvSpPr>
        <p:spPr/>
        <p:txBody>
          <a:bodyPr/>
          <a:lstStyle/>
          <a:p>
            <a:fld id="{3A3A6714-3D1F-4857-9904-D935B84167FA}" type="slidenum">
              <a:rPr lang="en-GB" smtClean="0"/>
              <a:t>‹#›</a:t>
            </a:fld>
            <a:endParaRPr lang="en-GB"/>
          </a:p>
        </p:txBody>
      </p:sp>
    </p:spTree>
    <p:extLst>
      <p:ext uri="{BB962C8B-B14F-4D97-AF65-F5344CB8AC3E}">
        <p14:creationId xmlns:p14="http://schemas.microsoft.com/office/powerpoint/2010/main" val="297510059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6F680-0DF0-4DB9-84FC-E03D1D17E0E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5E2A6C4-45FE-4F28-9E5D-C22C4EABAA2A}"/>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039418E-6DFD-433F-B449-1AC31541261F}"/>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8FE703E-50D6-4624-ADC0-1F454A4F765F}"/>
              </a:ext>
            </a:extLst>
          </p:cNvPr>
          <p:cNvSpPr>
            <a:spLocks noGrp="1"/>
          </p:cNvSpPr>
          <p:nvPr>
            <p:ph type="dt" sz="half" idx="10"/>
          </p:nvPr>
        </p:nvSpPr>
        <p:spPr/>
        <p:txBody>
          <a:bodyPr/>
          <a:lstStyle/>
          <a:p>
            <a:fld id="{3BBA27A4-D14A-4CCB-9FE4-240F31646354}" type="datetime1">
              <a:rPr lang="en-GB" smtClean="0"/>
              <a:t>03/11/2025</a:t>
            </a:fld>
            <a:endParaRPr lang="en-GB"/>
          </a:p>
        </p:txBody>
      </p:sp>
      <p:sp>
        <p:nvSpPr>
          <p:cNvPr id="6" name="Footer Placeholder 5">
            <a:extLst>
              <a:ext uri="{FF2B5EF4-FFF2-40B4-BE49-F238E27FC236}">
                <a16:creationId xmlns:a16="http://schemas.microsoft.com/office/drawing/2014/main" id="{1C204868-D742-42C8-B758-8015CC939BD3}"/>
              </a:ext>
            </a:extLst>
          </p:cNvPr>
          <p:cNvSpPr>
            <a:spLocks noGrp="1"/>
          </p:cNvSpPr>
          <p:nvPr>
            <p:ph type="ftr" sz="quarter" idx="11"/>
          </p:nvPr>
        </p:nvSpPr>
        <p:spPr/>
        <p:txBody>
          <a:bodyPr/>
          <a:lstStyle/>
          <a:p>
            <a:r>
              <a:rPr lang="en-GB"/>
              <a:t>Insert author and occasion</a:t>
            </a:r>
          </a:p>
        </p:txBody>
      </p:sp>
      <p:sp>
        <p:nvSpPr>
          <p:cNvPr id="7" name="Slide Number Placeholder 6">
            <a:extLst>
              <a:ext uri="{FF2B5EF4-FFF2-40B4-BE49-F238E27FC236}">
                <a16:creationId xmlns:a16="http://schemas.microsoft.com/office/drawing/2014/main" id="{05304860-41DB-4D59-92DE-2D5DCEB6C4D9}"/>
              </a:ext>
            </a:extLst>
          </p:cNvPr>
          <p:cNvSpPr>
            <a:spLocks noGrp="1"/>
          </p:cNvSpPr>
          <p:nvPr>
            <p:ph type="sldNum" sz="quarter" idx="12"/>
          </p:nvPr>
        </p:nvSpPr>
        <p:spPr/>
        <p:txBody>
          <a:bodyPr/>
          <a:lstStyle/>
          <a:p>
            <a:fld id="{3A3A6714-3D1F-4857-9904-D935B84167FA}" type="slidenum">
              <a:rPr lang="en-GB" smtClean="0"/>
              <a:t>‹#›</a:t>
            </a:fld>
            <a:endParaRPr lang="en-GB"/>
          </a:p>
        </p:txBody>
      </p:sp>
    </p:spTree>
    <p:extLst>
      <p:ext uri="{BB962C8B-B14F-4D97-AF65-F5344CB8AC3E}">
        <p14:creationId xmlns:p14="http://schemas.microsoft.com/office/powerpoint/2010/main" val="366195993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F056A-5A1D-46F6-8C0E-C94D64AB04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220A7AD-34E1-479D-96D9-41D73D2BC795}"/>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a:extLst>
              <a:ext uri="{FF2B5EF4-FFF2-40B4-BE49-F238E27FC236}">
                <a16:creationId xmlns:a16="http://schemas.microsoft.com/office/drawing/2014/main" id="{85ECF396-5BDA-493A-BE14-6970B2A6A421}"/>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6F549718-E11B-4798-B557-8535A42A39DB}"/>
              </a:ext>
            </a:extLst>
          </p:cNvPr>
          <p:cNvSpPr>
            <a:spLocks noGrp="1"/>
          </p:cNvSpPr>
          <p:nvPr>
            <p:ph type="dt" sz="half" idx="10"/>
          </p:nvPr>
        </p:nvSpPr>
        <p:spPr/>
        <p:txBody>
          <a:bodyPr/>
          <a:lstStyle/>
          <a:p>
            <a:fld id="{5CA01834-46A7-4729-87E5-523A704ACD68}" type="datetime1">
              <a:rPr lang="en-GB" smtClean="0"/>
              <a:t>03/11/2025</a:t>
            </a:fld>
            <a:endParaRPr lang="en-GB"/>
          </a:p>
        </p:txBody>
      </p:sp>
      <p:sp>
        <p:nvSpPr>
          <p:cNvPr id="6" name="Footer Placeholder 5">
            <a:extLst>
              <a:ext uri="{FF2B5EF4-FFF2-40B4-BE49-F238E27FC236}">
                <a16:creationId xmlns:a16="http://schemas.microsoft.com/office/drawing/2014/main" id="{3B02643F-AD2D-4880-8FAA-CCFBD436F6E7}"/>
              </a:ext>
            </a:extLst>
          </p:cNvPr>
          <p:cNvSpPr>
            <a:spLocks noGrp="1"/>
          </p:cNvSpPr>
          <p:nvPr>
            <p:ph type="ftr" sz="quarter" idx="11"/>
          </p:nvPr>
        </p:nvSpPr>
        <p:spPr/>
        <p:txBody>
          <a:bodyPr/>
          <a:lstStyle/>
          <a:p>
            <a:r>
              <a:rPr lang="en-GB"/>
              <a:t>Insert author and occasion</a:t>
            </a:r>
          </a:p>
        </p:txBody>
      </p:sp>
      <p:sp>
        <p:nvSpPr>
          <p:cNvPr id="7" name="Slide Number Placeholder 6">
            <a:extLst>
              <a:ext uri="{FF2B5EF4-FFF2-40B4-BE49-F238E27FC236}">
                <a16:creationId xmlns:a16="http://schemas.microsoft.com/office/drawing/2014/main" id="{9573E56F-CB65-40EB-80C3-5443222319D6}"/>
              </a:ext>
            </a:extLst>
          </p:cNvPr>
          <p:cNvSpPr>
            <a:spLocks noGrp="1"/>
          </p:cNvSpPr>
          <p:nvPr>
            <p:ph type="sldNum" sz="quarter" idx="12"/>
          </p:nvPr>
        </p:nvSpPr>
        <p:spPr/>
        <p:txBody>
          <a:bodyPr/>
          <a:lstStyle/>
          <a:p>
            <a:fld id="{3A3A6714-3D1F-4857-9904-D935B84167FA}" type="slidenum">
              <a:rPr lang="en-GB" smtClean="0"/>
              <a:t>‹#›</a:t>
            </a:fld>
            <a:endParaRPr lang="en-GB"/>
          </a:p>
        </p:txBody>
      </p:sp>
    </p:spTree>
    <p:extLst>
      <p:ext uri="{BB962C8B-B14F-4D97-AF65-F5344CB8AC3E}">
        <p14:creationId xmlns:p14="http://schemas.microsoft.com/office/powerpoint/2010/main" val="297597284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89FF0-0307-4B4D-A505-B6EF11E64F4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AD7D9C3-6A3D-4B49-8F69-6DD5267217C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836D667-E267-4B13-95C1-C3CB82FF29F6}"/>
              </a:ext>
            </a:extLst>
          </p:cNvPr>
          <p:cNvSpPr>
            <a:spLocks noGrp="1"/>
          </p:cNvSpPr>
          <p:nvPr>
            <p:ph type="dt" sz="half" idx="10"/>
          </p:nvPr>
        </p:nvSpPr>
        <p:spPr/>
        <p:txBody>
          <a:bodyPr/>
          <a:lstStyle/>
          <a:p>
            <a:fld id="{C397A08C-906E-43EA-885E-38D7E516C950}" type="datetime1">
              <a:rPr lang="en-GB" smtClean="0"/>
              <a:t>03/11/2025</a:t>
            </a:fld>
            <a:endParaRPr lang="en-GB"/>
          </a:p>
        </p:txBody>
      </p:sp>
      <p:sp>
        <p:nvSpPr>
          <p:cNvPr id="5" name="Footer Placeholder 4">
            <a:extLst>
              <a:ext uri="{FF2B5EF4-FFF2-40B4-BE49-F238E27FC236}">
                <a16:creationId xmlns:a16="http://schemas.microsoft.com/office/drawing/2014/main" id="{DAD111F9-9D6D-4B00-A3A0-9F8E5E517CBE}"/>
              </a:ext>
            </a:extLst>
          </p:cNvPr>
          <p:cNvSpPr>
            <a:spLocks noGrp="1"/>
          </p:cNvSpPr>
          <p:nvPr>
            <p:ph type="ftr" sz="quarter" idx="11"/>
          </p:nvPr>
        </p:nvSpPr>
        <p:spPr/>
        <p:txBody>
          <a:bodyPr/>
          <a:lstStyle/>
          <a:p>
            <a:r>
              <a:rPr lang="en-GB"/>
              <a:t>Insert author and occasion</a:t>
            </a:r>
          </a:p>
        </p:txBody>
      </p:sp>
      <p:sp>
        <p:nvSpPr>
          <p:cNvPr id="6" name="Slide Number Placeholder 5">
            <a:extLst>
              <a:ext uri="{FF2B5EF4-FFF2-40B4-BE49-F238E27FC236}">
                <a16:creationId xmlns:a16="http://schemas.microsoft.com/office/drawing/2014/main" id="{A2CF3CE0-8238-4AB5-96E8-D7E7DC9F7F6A}"/>
              </a:ext>
            </a:extLst>
          </p:cNvPr>
          <p:cNvSpPr>
            <a:spLocks noGrp="1"/>
          </p:cNvSpPr>
          <p:nvPr>
            <p:ph type="sldNum" sz="quarter" idx="12"/>
          </p:nvPr>
        </p:nvSpPr>
        <p:spPr/>
        <p:txBody>
          <a:bodyPr/>
          <a:lstStyle/>
          <a:p>
            <a:fld id="{3A3A6714-3D1F-4857-9904-D935B84167FA}" type="slidenum">
              <a:rPr lang="en-GB" smtClean="0"/>
              <a:t>‹#›</a:t>
            </a:fld>
            <a:endParaRPr lang="en-GB"/>
          </a:p>
        </p:txBody>
      </p:sp>
    </p:spTree>
    <p:extLst>
      <p:ext uri="{BB962C8B-B14F-4D97-AF65-F5344CB8AC3E}">
        <p14:creationId xmlns:p14="http://schemas.microsoft.com/office/powerpoint/2010/main" val="2129765191"/>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FEB73AB-ED98-4653-B7C8-8E9A1CAE88CA}"/>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7C88A75-0E25-484A-ABB6-91EE48CB684B}"/>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F5853A6-59D6-4F0D-867C-E0769B6507E8}"/>
              </a:ext>
            </a:extLst>
          </p:cNvPr>
          <p:cNvSpPr>
            <a:spLocks noGrp="1"/>
          </p:cNvSpPr>
          <p:nvPr>
            <p:ph type="dt" sz="half" idx="10"/>
          </p:nvPr>
        </p:nvSpPr>
        <p:spPr/>
        <p:txBody>
          <a:bodyPr/>
          <a:lstStyle/>
          <a:p>
            <a:fld id="{A7524375-5B77-493B-B985-7DE9ED0B3819}" type="datetime1">
              <a:rPr lang="en-GB" smtClean="0"/>
              <a:t>03/11/2025</a:t>
            </a:fld>
            <a:endParaRPr lang="en-GB"/>
          </a:p>
        </p:txBody>
      </p:sp>
      <p:sp>
        <p:nvSpPr>
          <p:cNvPr id="5" name="Footer Placeholder 4">
            <a:extLst>
              <a:ext uri="{FF2B5EF4-FFF2-40B4-BE49-F238E27FC236}">
                <a16:creationId xmlns:a16="http://schemas.microsoft.com/office/drawing/2014/main" id="{70EF17E7-7655-43A1-88B7-88B541B0D8F2}"/>
              </a:ext>
            </a:extLst>
          </p:cNvPr>
          <p:cNvSpPr>
            <a:spLocks noGrp="1"/>
          </p:cNvSpPr>
          <p:nvPr>
            <p:ph type="ftr" sz="quarter" idx="11"/>
          </p:nvPr>
        </p:nvSpPr>
        <p:spPr/>
        <p:txBody>
          <a:bodyPr/>
          <a:lstStyle/>
          <a:p>
            <a:r>
              <a:rPr lang="en-GB"/>
              <a:t>Insert author and occasion</a:t>
            </a:r>
          </a:p>
        </p:txBody>
      </p:sp>
      <p:sp>
        <p:nvSpPr>
          <p:cNvPr id="6" name="Slide Number Placeholder 5">
            <a:extLst>
              <a:ext uri="{FF2B5EF4-FFF2-40B4-BE49-F238E27FC236}">
                <a16:creationId xmlns:a16="http://schemas.microsoft.com/office/drawing/2014/main" id="{DC1C23E5-FBEB-4136-8F33-3D684E5DE9B0}"/>
              </a:ext>
            </a:extLst>
          </p:cNvPr>
          <p:cNvSpPr>
            <a:spLocks noGrp="1"/>
          </p:cNvSpPr>
          <p:nvPr>
            <p:ph type="sldNum" sz="quarter" idx="12"/>
          </p:nvPr>
        </p:nvSpPr>
        <p:spPr/>
        <p:txBody>
          <a:bodyPr/>
          <a:lstStyle/>
          <a:p>
            <a:fld id="{3A3A6714-3D1F-4857-9904-D935B84167FA}" type="slidenum">
              <a:rPr lang="en-GB" smtClean="0"/>
              <a:t>‹#›</a:t>
            </a:fld>
            <a:endParaRPr lang="en-GB"/>
          </a:p>
        </p:txBody>
      </p:sp>
    </p:spTree>
    <p:extLst>
      <p:ext uri="{BB962C8B-B14F-4D97-AF65-F5344CB8AC3E}">
        <p14:creationId xmlns:p14="http://schemas.microsoft.com/office/powerpoint/2010/main" val="78697061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AD6FE7A-B020-4958-8B6D-27CB2969257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294639"/>
            <a:ext cx="12192000" cy="7152640"/>
          </a:xfrm>
          <a:prstGeom prst="rect">
            <a:avLst/>
          </a:prstGeom>
        </p:spPr>
      </p:pic>
      <p:sp>
        <p:nvSpPr>
          <p:cNvPr id="2" name="Title 1">
            <a:extLst>
              <a:ext uri="{FF2B5EF4-FFF2-40B4-BE49-F238E27FC236}">
                <a16:creationId xmlns:a16="http://schemas.microsoft.com/office/drawing/2014/main" id="{807148D2-B24D-4976-994F-BB66CEEA51D2}"/>
              </a:ext>
            </a:extLst>
          </p:cNvPr>
          <p:cNvSpPr>
            <a:spLocks noGrp="1"/>
          </p:cNvSpPr>
          <p:nvPr>
            <p:ph type="ctrTitle"/>
          </p:nvPr>
        </p:nvSpPr>
        <p:spPr>
          <a:xfrm>
            <a:off x="3223490" y="1939633"/>
            <a:ext cx="7813967" cy="1043854"/>
          </a:xfrm>
        </p:spPr>
        <p:txBody>
          <a:bodyPr anchor="b">
            <a:normAutofit/>
          </a:bodyPr>
          <a:lstStyle>
            <a:lvl1pPr algn="l">
              <a:defRPr sz="3600" b="1">
                <a:solidFill>
                  <a:schemeClr val="bg1"/>
                </a:solidFill>
                <a:latin typeface="+mj-lt"/>
              </a:defRPr>
            </a:lvl1pPr>
          </a:lstStyle>
          <a:p>
            <a:r>
              <a:rPr lang="en-US"/>
              <a:t>Click to edit Master title style</a:t>
            </a:r>
            <a:endParaRPr lang="en-GB"/>
          </a:p>
        </p:txBody>
      </p:sp>
      <p:sp>
        <p:nvSpPr>
          <p:cNvPr id="3" name="Subtitle 2">
            <a:extLst>
              <a:ext uri="{FF2B5EF4-FFF2-40B4-BE49-F238E27FC236}">
                <a16:creationId xmlns:a16="http://schemas.microsoft.com/office/drawing/2014/main" id="{F630B7C0-3837-4386-90FE-545DE779ADDA}"/>
              </a:ext>
            </a:extLst>
          </p:cNvPr>
          <p:cNvSpPr>
            <a:spLocks noGrp="1"/>
          </p:cNvSpPr>
          <p:nvPr>
            <p:ph type="subTitle" idx="1" hasCustomPrompt="1"/>
          </p:nvPr>
        </p:nvSpPr>
        <p:spPr>
          <a:xfrm>
            <a:off x="3232725" y="3153930"/>
            <a:ext cx="7813967" cy="812944"/>
          </a:xfrm>
        </p:spPr>
        <p:txBody>
          <a:bodyPr/>
          <a:lstStyle>
            <a:lvl1pPr marL="0" indent="0" algn="l">
              <a:buNone/>
              <a:defRPr sz="1800">
                <a:solidFill>
                  <a:srgbClr val="FFC000"/>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add author / institute</a:t>
            </a:r>
            <a:r>
              <a:rPr lang="en-GB"/>
              <a:t> and occasion</a:t>
            </a:r>
            <a:endParaRPr lang="en-US"/>
          </a:p>
        </p:txBody>
      </p:sp>
      <p:sp>
        <p:nvSpPr>
          <p:cNvPr id="8" name="Rectangle 3">
            <a:extLst>
              <a:ext uri="{FF2B5EF4-FFF2-40B4-BE49-F238E27FC236}">
                <a16:creationId xmlns:a16="http://schemas.microsoft.com/office/drawing/2014/main" id="{C5D55CEB-8871-4376-83C3-EB75954FFBB5}"/>
              </a:ext>
            </a:extLst>
          </p:cNvPr>
          <p:cNvSpPr>
            <a:spLocks noChangeArrowheads="1"/>
          </p:cNvSpPr>
          <p:nvPr userDrawn="1"/>
        </p:nvSpPr>
        <p:spPr bwMode="auto">
          <a:xfrm>
            <a:off x="293941" y="376194"/>
            <a:ext cx="2788151"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GB" altLang="en-US" sz="1800">
                <a:solidFill>
                  <a:srgbClr val="3399FF"/>
                </a:solidFill>
                <a:latin typeface="Arial Narrow" pitchFamily="34" charset="0"/>
              </a:rPr>
              <a:t>EUROPEAN</a:t>
            </a:r>
          </a:p>
          <a:p>
            <a:r>
              <a:rPr lang="en-GB" altLang="en-US" sz="1800">
                <a:solidFill>
                  <a:srgbClr val="33CCFF"/>
                </a:solidFill>
                <a:latin typeface="Arial Narrow" pitchFamily="34" charset="0"/>
              </a:rPr>
              <a:t>PLASMA RESEARCH</a:t>
            </a:r>
          </a:p>
          <a:p>
            <a:r>
              <a:rPr lang="en-GB" altLang="en-US" sz="1800">
                <a:solidFill>
                  <a:srgbClr val="33CCFF"/>
                </a:solidFill>
                <a:latin typeface="Arial Narrow" pitchFamily="34" charset="0"/>
              </a:rPr>
              <a:t>ACCELERATOR WITH</a:t>
            </a:r>
          </a:p>
          <a:p>
            <a:r>
              <a:rPr lang="en-GB" altLang="en-US" sz="1800">
                <a:solidFill>
                  <a:schemeClr val="bg1"/>
                </a:solidFill>
                <a:latin typeface="Arial Narrow" pitchFamily="34" charset="0"/>
              </a:rPr>
              <a:t>EXCELLENCE IN</a:t>
            </a:r>
          </a:p>
          <a:p>
            <a:r>
              <a:rPr lang="en-GB" altLang="en-US" sz="1800">
                <a:solidFill>
                  <a:schemeClr val="bg1"/>
                </a:solidFill>
                <a:latin typeface="Arial Narrow" pitchFamily="34" charset="0"/>
              </a:rPr>
              <a:t>APPLICATIONS</a:t>
            </a:r>
          </a:p>
        </p:txBody>
      </p:sp>
      <p:pic>
        <p:nvPicPr>
          <p:cNvPr id="9" name="Picture 8">
            <a:extLst>
              <a:ext uri="{FF2B5EF4-FFF2-40B4-BE49-F238E27FC236}">
                <a16:creationId xmlns:a16="http://schemas.microsoft.com/office/drawing/2014/main" id="{59FFC2DC-0A79-4704-822E-B60754712824}"/>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543997" y="273555"/>
            <a:ext cx="2788151" cy="1261233"/>
          </a:xfrm>
          <a:prstGeom prst="rect">
            <a:avLst/>
          </a:prstGeom>
        </p:spPr>
      </p:pic>
      <p:sp>
        <p:nvSpPr>
          <p:cNvPr id="11" name="Rectangle 10">
            <a:extLst>
              <a:ext uri="{FF2B5EF4-FFF2-40B4-BE49-F238E27FC236}">
                <a16:creationId xmlns:a16="http://schemas.microsoft.com/office/drawing/2014/main" id="{7829EB28-3979-4E23-B67B-4BD9DC678876}"/>
              </a:ext>
            </a:extLst>
          </p:cNvPr>
          <p:cNvSpPr/>
          <p:nvPr userDrawn="1"/>
        </p:nvSpPr>
        <p:spPr>
          <a:xfrm rot="5400000">
            <a:off x="1734098" y="3620994"/>
            <a:ext cx="1152130" cy="40324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5" name="TextBox 24">
            <a:extLst>
              <a:ext uri="{FF2B5EF4-FFF2-40B4-BE49-F238E27FC236}">
                <a16:creationId xmlns:a16="http://schemas.microsoft.com/office/drawing/2014/main" id="{BFE90DE8-3BA8-471E-9749-65A67AA27786}"/>
              </a:ext>
            </a:extLst>
          </p:cNvPr>
          <p:cNvSpPr txBox="1"/>
          <p:nvPr userDrawn="1"/>
        </p:nvSpPr>
        <p:spPr>
          <a:xfrm>
            <a:off x="974909" y="6288044"/>
            <a:ext cx="3309467" cy="369332"/>
          </a:xfrm>
          <a:prstGeom prst="rect">
            <a:avLst/>
          </a:prstGeom>
          <a:noFill/>
        </p:spPr>
        <p:txBody>
          <a:bodyPr wrap="square" rtlCol="0">
            <a:spAutoFit/>
          </a:bodyPr>
          <a:lstStyle/>
          <a:p>
            <a:r>
              <a:rPr lang="en-GB" sz="600">
                <a:solidFill>
                  <a:schemeClr val="bg1"/>
                </a:solidFill>
              </a:rPr>
              <a:t>This project has received funding from the European Union´s Horizon Europe research and innovation programme under grant agreement </a:t>
            </a:r>
          </a:p>
          <a:p>
            <a:r>
              <a:rPr lang="en-GB" sz="600">
                <a:solidFill>
                  <a:schemeClr val="bg1"/>
                </a:solidFill>
              </a:rPr>
              <a:t>No. 101079773</a:t>
            </a:r>
          </a:p>
        </p:txBody>
      </p:sp>
      <p:grpSp>
        <p:nvGrpSpPr>
          <p:cNvPr id="45" name="Group 44">
            <a:extLst>
              <a:ext uri="{FF2B5EF4-FFF2-40B4-BE49-F238E27FC236}">
                <a16:creationId xmlns:a16="http://schemas.microsoft.com/office/drawing/2014/main" id="{B5D08789-6EA1-4445-B452-85ED00E5C105}"/>
              </a:ext>
            </a:extLst>
          </p:cNvPr>
          <p:cNvGrpSpPr/>
          <p:nvPr userDrawn="1"/>
        </p:nvGrpSpPr>
        <p:grpSpPr>
          <a:xfrm>
            <a:off x="442101" y="5210346"/>
            <a:ext cx="3736127" cy="853744"/>
            <a:chOff x="400753" y="5359778"/>
            <a:chExt cx="3736126" cy="853744"/>
          </a:xfrm>
        </p:grpSpPr>
        <p:pic>
          <p:nvPicPr>
            <p:cNvPr id="16" name="Picture 15" descr="Shape, background pattern, rectangle&#10;&#10;Description automatically generated">
              <a:extLst>
                <a:ext uri="{FF2B5EF4-FFF2-40B4-BE49-F238E27FC236}">
                  <a16:creationId xmlns:a16="http://schemas.microsoft.com/office/drawing/2014/main" id="{EB353F2C-276C-46A5-BFB4-EDBF3952D3E3}"/>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040072" y="5359778"/>
              <a:ext cx="539714" cy="360000"/>
            </a:xfrm>
            <a:prstGeom prst="rect">
              <a:avLst/>
            </a:prstGeom>
          </p:spPr>
        </p:pic>
        <p:pic>
          <p:nvPicPr>
            <p:cNvPr id="20" name="Picture 19" descr="Shape&#10;&#10;Description automatically generated">
              <a:extLst>
                <a:ext uri="{FF2B5EF4-FFF2-40B4-BE49-F238E27FC236}">
                  <a16:creationId xmlns:a16="http://schemas.microsoft.com/office/drawing/2014/main" id="{B40DA2FC-500E-4637-AD7D-89070242F1AA}"/>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400753" y="5359778"/>
              <a:ext cx="539895" cy="360000"/>
            </a:xfrm>
            <a:prstGeom prst="rect">
              <a:avLst/>
            </a:prstGeom>
          </p:spPr>
        </p:pic>
        <p:pic>
          <p:nvPicPr>
            <p:cNvPr id="22" name="Picture 21" descr="Logo, company name&#10;&#10;Description automatically generated">
              <a:extLst>
                <a:ext uri="{FF2B5EF4-FFF2-40B4-BE49-F238E27FC236}">
                  <a16:creationId xmlns:a16="http://schemas.microsoft.com/office/drawing/2014/main" id="{5B92E49D-42F5-4F3F-87B5-89E4F69384A2}"/>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1679210" y="5359778"/>
              <a:ext cx="539714" cy="360000"/>
            </a:xfrm>
            <a:prstGeom prst="rect">
              <a:avLst/>
            </a:prstGeom>
          </p:spPr>
        </p:pic>
        <p:pic>
          <p:nvPicPr>
            <p:cNvPr id="28" name="Picture 27" descr="Shape&#10;&#10;Description automatically generated">
              <a:extLst>
                <a:ext uri="{FF2B5EF4-FFF2-40B4-BE49-F238E27FC236}">
                  <a16:creationId xmlns:a16="http://schemas.microsoft.com/office/drawing/2014/main" id="{23025C6F-90C7-462A-8C0E-8079D07BC39A}"/>
                </a:ext>
              </a:extLst>
            </p:cNvPr>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2318348" y="5359778"/>
              <a:ext cx="539895" cy="360000"/>
            </a:xfrm>
            <a:prstGeom prst="rect">
              <a:avLst/>
            </a:prstGeom>
          </p:spPr>
        </p:pic>
        <p:pic>
          <p:nvPicPr>
            <p:cNvPr id="30" name="Picture 29" descr="Chart&#10;&#10;Description automatically generated">
              <a:extLst>
                <a:ext uri="{FF2B5EF4-FFF2-40B4-BE49-F238E27FC236}">
                  <a16:creationId xmlns:a16="http://schemas.microsoft.com/office/drawing/2014/main" id="{5EEF9B71-7283-4C50-AF40-4C42338F61F6}"/>
                </a:ext>
              </a:extLst>
            </p:cNvPr>
            <p:cNvPicPr>
              <a:picLocks noChangeAspect="1"/>
            </p:cNvPicPr>
            <p:nvPr userDrawn="1"/>
          </p:nvPicPr>
          <p:blipFill>
            <a:blip r:embed="rId8" cstate="print">
              <a:extLst>
                <a:ext uri="{28A0092B-C50C-407E-A947-70E740481C1C}">
                  <a14:useLocalDpi xmlns:a14="http://schemas.microsoft.com/office/drawing/2010/main"/>
                </a:ext>
              </a:extLst>
            </a:blip>
            <a:stretch>
              <a:fillRect/>
            </a:stretch>
          </p:blipFill>
          <p:spPr>
            <a:xfrm>
              <a:off x="2957667" y="5359778"/>
              <a:ext cx="539895" cy="360000"/>
            </a:xfrm>
            <a:prstGeom prst="rect">
              <a:avLst/>
            </a:prstGeom>
          </p:spPr>
        </p:pic>
        <p:pic>
          <p:nvPicPr>
            <p:cNvPr id="32" name="Picture 31" descr="A picture containing diagram&#10;&#10;Description automatically generated">
              <a:extLst>
                <a:ext uri="{FF2B5EF4-FFF2-40B4-BE49-F238E27FC236}">
                  <a16:creationId xmlns:a16="http://schemas.microsoft.com/office/drawing/2014/main" id="{54181E05-6FC8-4FE7-96E3-22D4AE603C77}"/>
                </a:ext>
              </a:extLst>
            </p:cNvPr>
            <p:cNvPicPr>
              <a:picLocks noChangeAspect="1"/>
            </p:cNvPicPr>
            <p:nvPr userDrawn="1"/>
          </p:nvPicPr>
          <p:blipFill>
            <a:blip r:embed="rId9" cstate="print">
              <a:extLst>
                <a:ext uri="{28A0092B-C50C-407E-A947-70E740481C1C}">
                  <a14:useLocalDpi xmlns:a14="http://schemas.microsoft.com/office/drawing/2010/main"/>
                </a:ext>
              </a:extLst>
            </a:blip>
            <a:stretch>
              <a:fillRect/>
            </a:stretch>
          </p:blipFill>
          <p:spPr>
            <a:xfrm>
              <a:off x="3596984" y="5359778"/>
              <a:ext cx="539895" cy="360000"/>
            </a:xfrm>
            <a:prstGeom prst="rect">
              <a:avLst/>
            </a:prstGeom>
          </p:spPr>
        </p:pic>
        <p:pic>
          <p:nvPicPr>
            <p:cNvPr id="34" name="Picture 33" descr="A picture containing logo&#10;&#10;Description automatically generated">
              <a:extLst>
                <a:ext uri="{FF2B5EF4-FFF2-40B4-BE49-F238E27FC236}">
                  <a16:creationId xmlns:a16="http://schemas.microsoft.com/office/drawing/2014/main" id="{1B7B7ABD-7FF4-416E-82E5-F7D825396BDF}"/>
                </a:ext>
              </a:extLst>
            </p:cNvPr>
            <p:cNvPicPr>
              <a:picLocks noChangeAspect="1"/>
            </p:cNvPicPr>
            <p:nvPr userDrawn="1"/>
          </p:nvPicPr>
          <p:blipFill>
            <a:blip r:embed="rId10" cstate="print">
              <a:extLst>
                <a:ext uri="{28A0092B-C50C-407E-A947-70E740481C1C}">
                  <a14:useLocalDpi xmlns:a14="http://schemas.microsoft.com/office/drawing/2010/main"/>
                </a:ext>
              </a:extLst>
            </a:blip>
            <a:stretch>
              <a:fillRect/>
            </a:stretch>
          </p:blipFill>
          <p:spPr>
            <a:xfrm>
              <a:off x="400753" y="5853522"/>
              <a:ext cx="539895" cy="360000"/>
            </a:xfrm>
            <a:prstGeom prst="rect">
              <a:avLst/>
            </a:prstGeom>
          </p:spPr>
        </p:pic>
        <p:pic>
          <p:nvPicPr>
            <p:cNvPr id="36" name="Picture 35" descr="Shape, rectangle&#10;&#10;Description automatically generated">
              <a:extLst>
                <a:ext uri="{FF2B5EF4-FFF2-40B4-BE49-F238E27FC236}">
                  <a16:creationId xmlns:a16="http://schemas.microsoft.com/office/drawing/2014/main" id="{0E6B17BD-38E6-40E8-81B9-61656C20CEC1}"/>
                </a:ext>
              </a:extLst>
            </p:cNvPr>
            <p:cNvPicPr>
              <a:picLocks noChangeAspect="1"/>
            </p:cNvPicPr>
            <p:nvPr userDrawn="1"/>
          </p:nvPicPr>
          <p:blipFill>
            <a:blip r:embed="rId11" cstate="print">
              <a:extLst>
                <a:ext uri="{28A0092B-C50C-407E-A947-70E740481C1C}">
                  <a14:useLocalDpi xmlns:a14="http://schemas.microsoft.com/office/drawing/2010/main"/>
                </a:ext>
              </a:extLst>
            </a:blip>
            <a:stretch>
              <a:fillRect/>
            </a:stretch>
          </p:blipFill>
          <p:spPr>
            <a:xfrm>
              <a:off x="1040072" y="5853522"/>
              <a:ext cx="539895" cy="360000"/>
            </a:xfrm>
            <a:prstGeom prst="rect">
              <a:avLst/>
            </a:prstGeom>
          </p:spPr>
        </p:pic>
        <p:pic>
          <p:nvPicPr>
            <p:cNvPr id="38" name="Picture 37" descr="A picture containing logo&#10;&#10;Description automatically generated">
              <a:extLst>
                <a:ext uri="{FF2B5EF4-FFF2-40B4-BE49-F238E27FC236}">
                  <a16:creationId xmlns:a16="http://schemas.microsoft.com/office/drawing/2014/main" id="{AFBA9081-7D6A-4386-BE99-3B9915CAF347}"/>
                </a:ext>
              </a:extLst>
            </p:cNvPr>
            <p:cNvPicPr>
              <a:picLocks noChangeAspect="1"/>
            </p:cNvPicPr>
            <p:nvPr userDrawn="1"/>
          </p:nvPicPr>
          <p:blipFill>
            <a:blip r:embed="rId12" cstate="print">
              <a:extLst>
                <a:ext uri="{28A0092B-C50C-407E-A947-70E740481C1C}">
                  <a14:useLocalDpi xmlns:a14="http://schemas.microsoft.com/office/drawing/2010/main"/>
                </a:ext>
              </a:extLst>
            </a:blip>
            <a:stretch>
              <a:fillRect/>
            </a:stretch>
          </p:blipFill>
          <p:spPr>
            <a:xfrm>
              <a:off x="2318710" y="5853522"/>
              <a:ext cx="539895" cy="360000"/>
            </a:xfrm>
            <a:prstGeom prst="rect">
              <a:avLst/>
            </a:prstGeom>
          </p:spPr>
        </p:pic>
        <p:pic>
          <p:nvPicPr>
            <p:cNvPr id="40" name="Picture 39" descr="A picture containing shape&#10;&#10;Description automatically generated">
              <a:extLst>
                <a:ext uri="{FF2B5EF4-FFF2-40B4-BE49-F238E27FC236}">
                  <a16:creationId xmlns:a16="http://schemas.microsoft.com/office/drawing/2014/main" id="{EF4B1B9E-9C34-41AA-BA3F-19A5FC834B17}"/>
                </a:ext>
              </a:extLst>
            </p:cNvPr>
            <p:cNvPicPr>
              <a:picLocks noChangeAspect="1"/>
            </p:cNvPicPr>
            <p:nvPr userDrawn="1"/>
          </p:nvPicPr>
          <p:blipFill>
            <a:blip r:embed="rId13" cstate="print">
              <a:extLst>
                <a:ext uri="{28A0092B-C50C-407E-A947-70E740481C1C}">
                  <a14:useLocalDpi xmlns:a14="http://schemas.microsoft.com/office/drawing/2010/main"/>
                </a:ext>
              </a:extLst>
            </a:blip>
            <a:stretch>
              <a:fillRect/>
            </a:stretch>
          </p:blipFill>
          <p:spPr>
            <a:xfrm>
              <a:off x="2958029" y="5853522"/>
              <a:ext cx="539714" cy="360000"/>
            </a:xfrm>
            <a:prstGeom prst="rect">
              <a:avLst/>
            </a:prstGeom>
          </p:spPr>
        </p:pic>
        <p:pic>
          <p:nvPicPr>
            <p:cNvPr id="42" name="Picture 41" descr="Logo&#10;&#10;Description automatically generated">
              <a:extLst>
                <a:ext uri="{FF2B5EF4-FFF2-40B4-BE49-F238E27FC236}">
                  <a16:creationId xmlns:a16="http://schemas.microsoft.com/office/drawing/2014/main" id="{DAFE8E6F-FDE1-40AB-A91E-75B4752808CF}"/>
                </a:ext>
              </a:extLst>
            </p:cNvPr>
            <p:cNvPicPr>
              <a:picLocks noChangeAspect="1"/>
            </p:cNvPicPr>
            <p:nvPr userDrawn="1"/>
          </p:nvPicPr>
          <p:blipFill>
            <a:blip r:embed="rId14" cstate="print">
              <a:extLst>
                <a:ext uri="{28A0092B-C50C-407E-A947-70E740481C1C}">
                  <a14:useLocalDpi xmlns:a14="http://schemas.microsoft.com/office/drawing/2010/main"/>
                </a:ext>
              </a:extLst>
            </a:blip>
            <a:stretch>
              <a:fillRect/>
            </a:stretch>
          </p:blipFill>
          <p:spPr>
            <a:xfrm>
              <a:off x="1679391" y="5853522"/>
              <a:ext cx="539895" cy="360000"/>
            </a:xfrm>
            <a:prstGeom prst="rect">
              <a:avLst/>
            </a:prstGeom>
          </p:spPr>
        </p:pic>
        <p:pic>
          <p:nvPicPr>
            <p:cNvPr id="44" name="Picture 43" descr="Background pattern&#10;&#10;Description automatically generated">
              <a:extLst>
                <a:ext uri="{FF2B5EF4-FFF2-40B4-BE49-F238E27FC236}">
                  <a16:creationId xmlns:a16="http://schemas.microsoft.com/office/drawing/2014/main" id="{6DC76842-022A-455A-913E-9A58E2CB996D}"/>
                </a:ext>
              </a:extLst>
            </p:cNvPr>
            <p:cNvPicPr>
              <a:picLocks noChangeAspect="1"/>
            </p:cNvPicPr>
            <p:nvPr userDrawn="1"/>
          </p:nvPicPr>
          <p:blipFill>
            <a:blip r:embed="rId15" cstate="print">
              <a:extLst>
                <a:ext uri="{28A0092B-C50C-407E-A947-70E740481C1C}">
                  <a14:useLocalDpi xmlns:a14="http://schemas.microsoft.com/office/drawing/2010/main"/>
                </a:ext>
              </a:extLst>
            </a:blip>
            <a:stretch>
              <a:fillRect/>
            </a:stretch>
          </p:blipFill>
          <p:spPr>
            <a:xfrm>
              <a:off x="3597165" y="5853522"/>
              <a:ext cx="539714" cy="360000"/>
            </a:xfrm>
            <a:prstGeom prst="rect">
              <a:avLst/>
            </a:prstGeom>
          </p:spPr>
        </p:pic>
      </p:grpSp>
      <p:pic>
        <p:nvPicPr>
          <p:cNvPr id="47" name="Picture 46" descr="A blue background with yellow stars&#10;&#10;Description automatically generated with low confidence">
            <a:extLst>
              <a:ext uri="{FF2B5EF4-FFF2-40B4-BE49-F238E27FC236}">
                <a16:creationId xmlns:a16="http://schemas.microsoft.com/office/drawing/2014/main" id="{5B2C4CE0-B863-4444-AEEB-8AA58C194D91}"/>
              </a:ext>
            </a:extLst>
          </p:cNvPr>
          <p:cNvPicPr>
            <a:picLocks noChangeAspect="1"/>
          </p:cNvPicPr>
          <p:nvPr userDrawn="1"/>
        </p:nvPicPr>
        <p:blipFill>
          <a:blip r:embed="rId16" cstate="print">
            <a:extLst>
              <a:ext uri="{28A0092B-C50C-407E-A947-70E740481C1C}">
                <a14:useLocalDpi xmlns:a14="http://schemas.microsoft.com/office/drawing/2010/main"/>
              </a:ext>
            </a:extLst>
          </a:blip>
          <a:stretch>
            <a:fillRect/>
          </a:stretch>
        </p:blipFill>
        <p:spPr>
          <a:xfrm>
            <a:off x="442100" y="6339528"/>
            <a:ext cx="543816" cy="360000"/>
          </a:xfrm>
          <a:prstGeom prst="rect">
            <a:avLst/>
          </a:prstGeom>
        </p:spPr>
      </p:pic>
    </p:spTree>
    <p:extLst>
      <p:ext uri="{BB962C8B-B14F-4D97-AF65-F5344CB8AC3E}">
        <p14:creationId xmlns:p14="http://schemas.microsoft.com/office/powerpoint/2010/main" val="155196211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AA667453-40FC-4135-9BBF-E2B2967A5938}"/>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Rectangle 6">
            <a:extLst>
              <a:ext uri="{FF2B5EF4-FFF2-40B4-BE49-F238E27FC236}">
                <a16:creationId xmlns:a16="http://schemas.microsoft.com/office/drawing/2014/main" id="{1AE585B8-9B74-42AB-BF12-E38CF20412A3}"/>
              </a:ext>
            </a:extLst>
          </p:cNvPr>
          <p:cNvSpPr/>
          <p:nvPr userDrawn="1"/>
        </p:nvSpPr>
        <p:spPr>
          <a:xfrm>
            <a:off x="0" y="-20367"/>
            <a:ext cx="12192000" cy="803121"/>
          </a:xfrm>
          <a:prstGeom prst="rect">
            <a:avLst/>
          </a:prstGeom>
          <a:solidFill>
            <a:srgbClr val="DDE9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rgbClr val="C6D9F1"/>
              </a:solidFill>
            </a:endParaRPr>
          </a:p>
        </p:txBody>
      </p:sp>
      <p:sp>
        <p:nvSpPr>
          <p:cNvPr id="6" name="Slide Number Placeholder 5">
            <a:extLst>
              <a:ext uri="{FF2B5EF4-FFF2-40B4-BE49-F238E27FC236}">
                <a16:creationId xmlns:a16="http://schemas.microsoft.com/office/drawing/2014/main" id="{BF60A59D-C33F-4A72-AE63-A30B8327BE56}"/>
              </a:ext>
            </a:extLst>
          </p:cNvPr>
          <p:cNvSpPr>
            <a:spLocks noGrp="1"/>
          </p:cNvSpPr>
          <p:nvPr>
            <p:ph type="sldNum" sz="quarter" idx="12"/>
          </p:nvPr>
        </p:nvSpPr>
        <p:spPr>
          <a:xfrm>
            <a:off x="9111673" y="6480791"/>
            <a:ext cx="2743200" cy="365125"/>
          </a:xfrm>
        </p:spPr>
        <p:txBody>
          <a:bodyPr/>
          <a:lstStyle>
            <a:lvl1pPr>
              <a:defRPr>
                <a:solidFill>
                  <a:srgbClr val="334186"/>
                </a:solidFill>
              </a:defRPr>
            </a:lvl1pPr>
          </a:lstStyle>
          <a:p>
            <a:fld id="{3A3A6714-3D1F-4857-9904-D935B84167FA}" type="slidenum">
              <a:rPr lang="en-GB" smtClean="0"/>
              <a:pPr/>
              <a:t>‹#›</a:t>
            </a:fld>
            <a:endParaRPr lang="en-GB"/>
          </a:p>
        </p:txBody>
      </p:sp>
      <p:pic>
        <p:nvPicPr>
          <p:cNvPr id="8" name="Picture 7">
            <a:extLst>
              <a:ext uri="{FF2B5EF4-FFF2-40B4-BE49-F238E27FC236}">
                <a16:creationId xmlns:a16="http://schemas.microsoft.com/office/drawing/2014/main" id="{2124E374-2929-425B-AB91-F7DB9C25E8C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10544" y="83790"/>
            <a:ext cx="1421141" cy="610580"/>
          </a:xfrm>
          <a:prstGeom prst="rect">
            <a:avLst/>
          </a:prstGeom>
        </p:spPr>
      </p:pic>
      <p:sp>
        <p:nvSpPr>
          <p:cNvPr id="2" name="Title 1">
            <a:extLst>
              <a:ext uri="{FF2B5EF4-FFF2-40B4-BE49-F238E27FC236}">
                <a16:creationId xmlns:a16="http://schemas.microsoft.com/office/drawing/2014/main" id="{2707062F-D1E3-4938-A350-3A6A49BD0E2A}"/>
              </a:ext>
            </a:extLst>
          </p:cNvPr>
          <p:cNvSpPr>
            <a:spLocks noGrp="1"/>
          </p:cNvSpPr>
          <p:nvPr>
            <p:ph type="title"/>
          </p:nvPr>
        </p:nvSpPr>
        <p:spPr>
          <a:xfrm>
            <a:off x="2115128" y="-272186"/>
            <a:ext cx="7961747" cy="1325563"/>
          </a:xfrm>
        </p:spPr>
        <p:txBody>
          <a:bodyPr>
            <a:normAutofit/>
          </a:bodyPr>
          <a:lstStyle>
            <a:lvl1pPr algn="ctr">
              <a:defRPr sz="2625" b="1">
                <a:solidFill>
                  <a:srgbClr val="334186"/>
                </a:solidFill>
              </a:defRPr>
            </a:lvl1pPr>
          </a:lstStyle>
          <a:p>
            <a:r>
              <a:rPr lang="en-US"/>
              <a:t>Click to edit Master title style</a:t>
            </a:r>
            <a:endParaRPr lang="en-GB"/>
          </a:p>
        </p:txBody>
      </p:sp>
      <p:pic>
        <p:nvPicPr>
          <p:cNvPr id="13" name="Picture 12" descr="A blue background with yellow stars&#10;&#10;Description automatically generated with low confidence">
            <a:extLst>
              <a:ext uri="{FF2B5EF4-FFF2-40B4-BE49-F238E27FC236}">
                <a16:creationId xmlns:a16="http://schemas.microsoft.com/office/drawing/2014/main" id="{973C7385-2199-42AF-B848-1AA17D566D1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224941" y="52479"/>
            <a:ext cx="670727" cy="444014"/>
          </a:xfrm>
          <a:prstGeom prst="rect">
            <a:avLst/>
          </a:prstGeom>
        </p:spPr>
      </p:pic>
      <p:sp>
        <p:nvSpPr>
          <p:cNvPr id="14" name="TextBox 13">
            <a:extLst>
              <a:ext uri="{FF2B5EF4-FFF2-40B4-BE49-F238E27FC236}">
                <a16:creationId xmlns:a16="http://schemas.microsoft.com/office/drawing/2014/main" id="{D9017754-B362-4B90-AFAB-3C5BE07D2499}"/>
              </a:ext>
            </a:extLst>
          </p:cNvPr>
          <p:cNvSpPr txBox="1"/>
          <p:nvPr userDrawn="1"/>
        </p:nvSpPr>
        <p:spPr>
          <a:xfrm>
            <a:off x="11171767" y="506633"/>
            <a:ext cx="800100" cy="230832"/>
          </a:xfrm>
          <a:prstGeom prst="rect">
            <a:avLst/>
          </a:prstGeom>
          <a:noFill/>
        </p:spPr>
        <p:txBody>
          <a:bodyPr wrap="square" rtlCol="0">
            <a:spAutoFit/>
          </a:bodyPr>
          <a:lstStyle/>
          <a:p>
            <a:r>
              <a:rPr lang="en-GB" sz="450">
                <a:solidFill>
                  <a:srgbClr val="0055A5"/>
                </a:solidFill>
                <a:latin typeface="Arial Rounded MT Bold" panose="020F0704030504030204" pitchFamily="34" charset="0"/>
              </a:rPr>
              <a:t>Funded by the European Union</a:t>
            </a:r>
          </a:p>
        </p:txBody>
      </p:sp>
    </p:spTree>
    <p:extLst>
      <p:ext uri="{BB962C8B-B14F-4D97-AF65-F5344CB8AC3E}">
        <p14:creationId xmlns:p14="http://schemas.microsoft.com/office/powerpoint/2010/main" val="266496802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B3ECE-38C0-41C5-B5FD-FE7542F4BEA4}"/>
              </a:ext>
            </a:extLst>
          </p:cNvPr>
          <p:cNvSpPr>
            <a:spLocks noGrp="1"/>
          </p:cNvSpPr>
          <p:nvPr>
            <p:ph type="title"/>
          </p:nvPr>
        </p:nvSpPr>
        <p:spPr>
          <a:xfrm>
            <a:off x="831851" y="1709740"/>
            <a:ext cx="10515600" cy="2852737"/>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FEF0D06-D3A0-4DE6-8CC0-4A4DB982C345}"/>
              </a:ext>
            </a:extLst>
          </p:cNvPr>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51DBD5B-7B49-4589-B594-DC9A90BE645B}"/>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FAA5FAE6-1818-45F4-AEC4-DBBFF2AEBE51}"/>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C6A27FB-CC42-4806-BF2F-FE72E1D41688}"/>
              </a:ext>
            </a:extLst>
          </p:cNvPr>
          <p:cNvSpPr>
            <a:spLocks noGrp="1"/>
          </p:cNvSpPr>
          <p:nvPr>
            <p:ph type="sldNum" sz="quarter" idx="12"/>
          </p:nvPr>
        </p:nvSpPr>
        <p:spPr/>
        <p:txBody>
          <a:bodyPr/>
          <a:lstStyle/>
          <a:p>
            <a:fld id="{3A3A6714-3D1F-4857-9904-D935B84167FA}" type="slidenum">
              <a:rPr lang="en-GB" smtClean="0"/>
              <a:t>‹#›</a:t>
            </a:fld>
            <a:endParaRPr lang="en-GB"/>
          </a:p>
        </p:txBody>
      </p:sp>
    </p:spTree>
    <p:extLst>
      <p:ext uri="{BB962C8B-B14F-4D97-AF65-F5344CB8AC3E}">
        <p14:creationId xmlns:p14="http://schemas.microsoft.com/office/powerpoint/2010/main" val="364426525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6CA7D-A958-4D83-BD37-67554F18395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8AB50BF-F605-4DE5-B849-F548979E335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881190D-8B24-4D0B-AB84-0487BA62C03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064D7AB-43E4-4907-8B55-0CABC49F7241}"/>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2EFD668E-A853-4EB6-A108-544CE1BEA3CE}"/>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E38DDB9E-69C7-425F-BA2E-AB92B1435743}"/>
              </a:ext>
            </a:extLst>
          </p:cNvPr>
          <p:cNvSpPr>
            <a:spLocks noGrp="1"/>
          </p:cNvSpPr>
          <p:nvPr>
            <p:ph type="sldNum" sz="quarter" idx="12"/>
          </p:nvPr>
        </p:nvSpPr>
        <p:spPr/>
        <p:txBody>
          <a:bodyPr/>
          <a:lstStyle/>
          <a:p>
            <a:fld id="{3A3A6714-3D1F-4857-9904-D935B84167FA}" type="slidenum">
              <a:rPr lang="en-GB" smtClean="0"/>
              <a:t>‹#›</a:t>
            </a:fld>
            <a:endParaRPr lang="en-GB"/>
          </a:p>
        </p:txBody>
      </p:sp>
    </p:spTree>
    <p:extLst>
      <p:ext uri="{BB962C8B-B14F-4D97-AF65-F5344CB8AC3E}">
        <p14:creationId xmlns:p14="http://schemas.microsoft.com/office/powerpoint/2010/main" val="20872700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79C7D-0F9D-47A1-9DB8-D92207491B92}"/>
              </a:ext>
            </a:extLst>
          </p:cNvPr>
          <p:cNvSpPr>
            <a:spLocks noGrp="1"/>
          </p:cNvSpPr>
          <p:nvPr>
            <p:ph type="title"/>
          </p:nvPr>
        </p:nvSpPr>
        <p:spPr>
          <a:xfrm>
            <a:off x="839788" y="365127"/>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801449B-6526-4DB3-A7E1-BCFE694ABEC1}"/>
              </a:ext>
            </a:extLst>
          </p:cNvPr>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FFAC8AFD-55B9-4DEF-9594-32D67BF891C0}"/>
              </a:ext>
            </a:extLst>
          </p:cNvPr>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914B171-114D-4EB3-B2F6-76B341C17B46}"/>
              </a:ext>
            </a:extLst>
          </p:cNvPr>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8C35E9F9-8F3C-4A54-9D9D-4866E84F51E1}"/>
              </a:ext>
            </a:extLst>
          </p:cNvPr>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48F391B-4A5B-44FF-9112-4C72FEEEFD35}"/>
              </a:ext>
            </a:extLst>
          </p:cNvPr>
          <p:cNvSpPr>
            <a:spLocks noGrp="1"/>
          </p:cNvSpPr>
          <p:nvPr>
            <p:ph type="dt" sz="half" idx="10"/>
          </p:nvPr>
        </p:nvSpPr>
        <p:spPr/>
        <p:txBody>
          <a:bodyPr/>
          <a:lstStyle/>
          <a:p>
            <a:endParaRPr lang="en-GB"/>
          </a:p>
        </p:txBody>
      </p:sp>
      <p:sp>
        <p:nvSpPr>
          <p:cNvPr id="8" name="Footer Placeholder 7">
            <a:extLst>
              <a:ext uri="{FF2B5EF4-FFF2-40B4-BE49-F238E27FC236}">
                <a16:creationId xmlns:a16="http://schemas.microsoft.com/office/drawing/2014/main" id="{F532BDC6-EF28-4639-A57D-93A951DEBEFB}"/>
              </a:ext>
            </a:extLst>
          </p:cNvPr>
          <p:cNvSpPr>
            <a:spLocks noGrp="1"/>
          </p:cNvSpPr>
          <p:nvPr>
            <p:ph type="ftr" sz="quarter" idx="11"/>
          </p:nvPr>
        </p:nvSpPr>
        <p:spPr/>
        <p:txBody>
          <a:bodyPr/>
          <a:lstStyle/>
          <a:p>
            <a:endParaRPr lang="en-GB"/>
          </a:p>
        </p:txBody>
      </p:sp>
      <p:sp>
        <p:nvSpPr>
          <p:cNvPr id="9" name="Slide Number Placeholder 8">
            <a:extLst>
              <a:ext uri="{FF2B5EF4-FFF2-40B4-BE49-F238E27FC236}">
                <a16:creationId xmlns:a16="http://schemas.microsoft.com/office/drawing/2014/main" id="{CB5C620B-A49F-4FC3-9CDE-D3A099B3FA13}"/>
              </a:ext>
            </a:extLst>
          </p:cNvPr>
          <p:cNvSpPr>
            <a:spLocks noGrp="1"/>
          </p:cNvSpPr>
          <p:nvPr>
            <p:ph type="sldNum" sz="quarter" idx="12"/>
          </p:nvPr>
        </p:nvSpPr>
        <p:spPr/>
        <p:txBody>
          <a:bodyPr/>
          <a:lstStyle/>
          <a:p>
            <a:fld id="{3A3A6714-3D1F-4857-9904-D935B84167FA}" type="slidenum">
              <a:rPr lang="en-GB" smtClean="0"/>
              <a:t>‹#›</a:t>
            </a:fld>
            <a:endParaRPr lang="en-GB"/>
          </a:p>
        </p:txBody>
      </p:sp>
    </p:spTree>
    <p:extLst>
      <p:ext uri="{BB962C8B-B14F-4D97-AF65-F5344CB8AC3E}">
        <p14:creationId xmlns:p14="http://schemas.microsoft.com/office/powerpoint/2010/main" val="407795194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2FE39-874E-4CD5-9BD9-668C5962A67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65816B5-48BD-495C-97CE-D4EC4A72CFC0}"/>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7765F970-D40B-41CC-905B-66E452A453AA}"/>
              </a:ext>
            </a:extLst>
          </p:cNvPr>
          <p:cNvSpPr>
            <a:spLocks noGrp="1"/>
          </p:cNvSpPr>
          <p:nvPr>
            <p:ph type="ftr" sz="quarter" idx="11"/>
          </p:nvPr>
        </p:nvSpPr>
        <p:spPr/>
        <p:txBody>
          <a:bodyPr/>
          <a:lstStyle/>
          <a:p>
            <a:endParaRPr lang="en-GB"/>
          </a:p>
        </p:txBody>
      </p:sp>
      <p:sp>
        <p:nvSpPr>
          <p:cNvPr id="5" name="Slide Number Placeholder 4">
            <a:extLst>
              <a:ext uri="{FF2B5EF4-FFF2-40B4-BE49-F238E27FC236}">
                <a16:creationId xmlns:a16="http://schemas.microsoft.com/office/drawing/2014/main" id="{C4B39323-00DD-40F7-BE76-2E6C11066437}"/>
              </a:ext>
            </a:extLst>
          </p:cNvPr>
          <p:cNvSpPr>
            <a:spLocks noGrp="1"/>
          </p:cNvSpPr>
          <p:nvPr>
            <p:ph type="sldNum" sz="quarter" idx="12"/>
          </p:nvPr>
        </p:nvSpPr>
        <p:spPr/>
        <p:txBody>
          <a:bodyPr/>
          <a:lstStyle/>
          <a:p>
            <a:fld id="{3A3A6714-3D1F-4857-9904-D935B84167FA}" type="slidenum">
              <a:rPr lang="en-GB" smtClean="0"/>
              <a:t>‹#›</a:t>
            </a:fld>
            <a:endParaRPr lang="en-GB"/>
          </a:p>
        </p:txBody>
      </p:sp>
    </p:spTree>
    <p:extLst>
      <p:ext uri="{BB962C8B-B14F-4D97-AF65-F5344CB8AC3E}">
        <p14:creationId xmlns:p14="http://schemas.microsoft.com/office/powerpoint/2010/main" val="188111267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7E74BC5-C71B-4911-8D4D-48BF1DDFDFA4}"/>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2A889837-F55F-4D94-96C6-FDC14111AF50}"/>
              </a:ext>
            </a:extLst>
          </p:cNvPr>
          <p:cNvSpPr>
            <a:spLocks noGrp="1"/>
          </p:cNvSpPr>
          <p:nvPr>
            <p:ph type="ftr" sz="quarter" idx="11"/>
          </p:nvPr>
        </p:nvSpPr>
        <p:spPr/>
        <p:txBody>
          <a:bodyPr/>
          <a:lstStyle/>
          <a:p>
            <a:endParaRPr lang="en-GB"/>
          </a:p>
        </p:txBody>
      </p:sp>
      <p:sp>
        <p:nvSpPr>
          <p:cNvPr id="4" name="Slide Number Placeholder 3">
            <a:extLst>
              <a:ext uri="{FF2B5EF4-FFF2-40B4-BE49-F238E27FC236}">
                <a16:creationId xmlns:a16="http://schemas.microsoft.com/office/drawing/2014/main" id="{7F6EE0A9-FF88-435A-A5BA-C04A4A20F0A2}"/>
              </a:ext>
            </a:extLst>
          </p:cNvPr>
          <p:cNvSpPr>
            <a:spLocks noGrp="1"/>
          </p:cNvSpPr>
          <p:nvPr>
            <p:ph type="sldNum" sz="quarter" idx="12"/>
          </p:nvPr>
        </p:nvSpPr>
        <p:spPr/>
        <p:txBody>
          <a:bodyPr/>
          <a:lstStyle/>
          <a:p>
            <a:fld id="{3A3A6714-3D1F-4857-9904-D935B84167FA}" type="slidenum">
              <a:rPr lang="en-GB" smtClean="0"/>
              <a:t>‹#›</a:t>
            </a:fld>
            <a:endParaRPr lang="en-GB"/>
          </a:p>
        </p:txBody>
      </p:sp>
    </p:spTree>
    <p:extLst>
      <p:ext uri="{BB962C8B-B14F-4D97-AF65-F5344CB8AC3E}">
        <p14:creationId xmlns:p14="http://schemas.microsoft.com/office/powerpoint/2010/main" val="3546940569"/>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6F680-0DF0-4DB9-84FC-E03D1D17E0E3}"/>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5E2A6C4-45FE-4F28-9E5D-C22C4EABAA2A}"/>
              </a:ext>
            </a:extLst>
          </p:cNvPr>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039418E-6DFD-433F-B449-1AC31541261F}"/>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08FE703E-50D6-4624-ADC0-1F454A4F765F}"/>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1C204868-D742-42C8-B758-8015CC939BD3}"/>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05304860-41DB-4D59-92DE-2D5DCEB6C4D9}"/>
              </a:ext>
            </a:extLst>
          </p:cNvPr>
          <p:cNvSpPr>
            <a:spLocks noGrp="1"/>
          </p:cNvSpPr>
          <p:nvPr>
            <p:ph type="sldNum" sz="quarter" idx="12"/>
          </p:nvPr>
        </p:nvSpPr>
        <p:spPr/>
        <p:txBody>
          <a:bodyPr/>
          <a:lstStyle/>
          <a:p>
            <a:fld id="{3A3A6714-3D1F-4857-9904-D935B84167FA}" type="slidenum">
              <a:rPr lang="en-GB" smtClean="0"/>
              <a:t>‹#›</a:t>
            </a:fld>
            <a:endParaRPr lang="en-GB"/>
          </a:p>
        </p:txBody>
      </p:sp>
    </p:spTree>
    <p:extLst>
      <p:ext uri="{BB962C8B-B14F-4D97-AF65-F5344CB8AC3E}">
        <p14:creationId xmlns:p14="http://schemas.microsoft.com/office/powerpoint/2010/main" val="17783396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F056A-5A1D-46F6-8C0E-C94D64AB0482}"/>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220A7AD-34E1-479D-96D9-41D73D2BC795}"/>
              </a:ext>
            </a:extLst>
          </p:cNvPr>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85ECF396-5BDA-493A-BE14-6970B2A6A421}"/>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6F549718-E11B-4798-B557-8535A42A39DB}"/>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3B02643F-AD2D-4880-8FAA-CCFBD436F6E7}"/>
              </a:ext>
            </a:extLst>
          </p:cNvPr>
          <p:cNvSpPr>
            <a:spLocks noGrp="1"/>
          </p:cNvSpPr>
          <p:nvPr>
            <p:ph type="ftr" sz="quarter" idx="11"/>
          </p:nvPr>
        </p:nvSpPr>
        <p:spPr/>
        <p:txBody>
          <a:bodyPr/>
          <a:lstStyle/>
          <a:p>
            <a:endParaRPr lang="en-GB"/>
          </a:p>
        </p:txBody>
      </p:sp>
      <p:sp>
        <p:nvSpPr>
          <p:cNvPr id="7" name="Slide Number Placeholder 6">
            <a:extLst>
              <a:ext uri="{FF2B5EF4-FFF2-40B4-BE49-F238E27FC236}">
                <a16:creationId xmlns:a16="http://schemas.microsoft.com/office/drawing/2014/main" id="{9573E56F-CB65-40EB-80C3-5443222319D6}"/>
              </a:ext>
            </a:extLst>
          </p:cNvPr>
          <p:cNvSpPr>
            <a:spLocks noGrp="1"/>
          </p:cNvSpPr>
          <p:nvPr>
            <p:ph type="sldNum" sz="quarter" idx="12"/>
          </p:nvPr>
        </p:nvSpPr>
        <p:spPr/>
        <p:txBody>
          <a:bodyPr/>
          <a:lstStyle/>
          <a:p>
            <a:fld id="{3A3A6714-3D1F-4857-9904-D935B84167FA}" type="slidenum">
              <a:rPr lang="en-GB" smtClean="0"/>
              <a:t>‹#›</a:t>
            </a:fld>
            <a:endParaRPr lang="en-GB"/>
          </a:p>
        </p:txBody>
      </p:sp>
    </p:spTree>
    <p:extLst>
      <p:ext uri="{BB962C8B-B14F-4D97-AF65-F5344CB8AC3E}">
        <p14:creationId xmlns:p14="http://schemas.microsoft.com/office/powerpoint/2010/main" val="154112768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89FF0-0307-4B4D-A505-B6EF11E64F4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AD7D9C3-6A3D-4B49-8F69-6DD5267217C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836D667-E267-4B13-95C1-C3CB82FF29F6}"/>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DAD111F9-9D6D-4B00-A3A0-9F8E5E517CBE}"/>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A2CF3CE0-8238-4AB5-96E8-D7E7DC9F7F6A}"/>
              </a:ext>
            </a:extLst>
          </p:cNvPr>
          <p:cNvSpPr>
            <a:spLocks noGrp="1"/>
          </p:cNvSpPr>
          <p:nvPr>
            <p:ph type="sldNum" sz="quarter" idx="12"/>
          </p:nvPr>
        </p:nvSpPr>
        <p:spPr/>
        <p:txBody>
          <a:bodyPr/>
          <a:lstStyle/>
          <a:p>
            <a:fld id="{3A3A6714-3D1F-4857-9904-D935B84167FA}" type="slidenum">
              <a:rPr lang="en-GB" smtClean="0"/>
              <a:t>‹#›</a:t>
            </a:fld>
            <a:endParaRPr lang="en-GB"/>
          </a:p>
        </p:txBody>
      </p:sp>
    </p:spTree>
    <p:extLst>
      <p:ext uri="{BB962C8B-B14F-4D97-AF65-F5344CB8AC3E}">
        <p14:creationId xmlns:p14="http://schemas.microsoft.com/office/powerpoint/2010/main" val="280947480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FEB73AB-ED98-4653-B7C8-8E9A1CAE88CA}"/>
              </a:ext>
            </a:extLst>
          </p:cNvPr>
          <p:cNvSpPr>
            <a:spLocks noGrp="1"/>
          </p:cNvSpPr>
          <p:nvPr>
            <p:ph type="title" orient="vert"/>
          </p:nvPr>
        </p:nvSpPr>
        <p:spPr>
          <a:xfrm>
            <a:off x="8724901"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7C88A75-0E25-484A-ABB6-91EE48CB684B}"/>
              </a:ext>
            </a:extLst>
          </p:cNvPr>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F5853A6-59D6-4F0D-867C-E0769B6507E8}"/>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70EF17E7-7655-43A1-88B7-88B541B0D8F2}"/>
              </a:ext>
            </a:extLst>
          </p:cNvPr>
          <p:cNvSpPr>
            <a:spLocks noGrp="1"/>
          </p:cNvSpPr>
          <p:nvPr>
            <p:ph type="ftr" sz="quarter" idx="11"/>
          </p:nvPr>
        </p:nvSpPr>
        <p:spPr/>
        <p:txBody>
          <a:bodyPr/>
          <a:lstStyle/>
          <a:p>
            <a:endParaRPr lang="en-GB"/>
          </a:p>
        </p:txBody>
      </p:sp>
      <p:sp>
        <p:nvSpPr>
          <p:cNvPr id="6" name="Slide Number Placeholder 5">
            <a:extLst>
              <a:ext uri="{FF2B5EF4-FFF2-40B4-BE49-F238E27FC236}">
                <a16:creationId xmlns:a16="http://schemas.microsoft.com/office/drawing/2014/main" id="{DC1C23E5-FBEB-4136-8F33-3D684E5DE9B0}"/>
              </a:ext>
            </a:extLst>
          </p:cNvPr>
          <p:cNvSpPr>
            <a:spLocks noGrp="1"/>
          </p:cNvSpPr>
          <p:nvPr>
            <p:ph type="sldNum" sz="quarter" idx="12"/>
          </p:nvPr>
        </p:nvSpPr>
        <p:spPr/>
        <p:txBody>
          <a:bodyPr/>
          <a:lstStyle/>
          <a:p>
            <a:fld id="{3A3A6714-3D1F-4857-9904-D935B84167FA}" type="slidenum">
              <a:rPr lang="en-GB" smtClean="0"/>
              <a:t>‹#›</a:t>
            </a:fld>
            <a:endParaRPr lang="en-GB"/>
          </a:p>
        </p:txBody>
      </p:sp>
    </p:spTree>
    <p:extLst>
      <p:ext uri="{BB962C8B-B14F-4D97-AF65-F5344CB8AC3E}">
        <p14:creationId xmlns:p14="http://schemas.microsoft.com/office/powerpoint/2010/main" val="1998389554"/>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userDrawn="1">
  <p:cSld name="1_Title and Content">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232787FE-8CBB-6248-9619-3941DE55C1B6}"/>
              </a:ext>
            </a:extLst>
          </p:cNvPr>
          <p:cNvPicPr>
            <a:picLocks noChangeAspect="1"/>
          </p:cNvPicPr>
          <p:nvPr userDrawn="1"/>
        </p:nvPicPr>
        <p:blipFill>
          <a:blip r:embed="rId2" cstate="screen">
            <a:extLst>
              <a:ext uri="{28A0092B-C50C-407E-A947-70E740481C1C}">
                <a14:useLocalDpi xmlns:a14="http://schemas.microsoft.com/office/drawing/2010/main"/>
              </a:ext>
            </a:extLst>
          </a:blip>
          <a:stretch>
            <a:fillRect/>
          </a:stretch>
        </p:blipFill>
        <p:spPr>
          <a:xfrm>
            <a:off x="0" y="6318249"/>
            <a:ext cx="2111379" cy="539751"/>
          </a:xfrm>
          <a:prstGeom prst="rect">
            <a:avLst/>
          </a:prstGeom>
        </p:spPr>
      </p:pic>
      <p:pic>
        <p:nvPicPr>
          <p:cNvPr id="8" name="Picture 2" descr="Image result for clf logo laser"/>
          <p:cNvPicPr>
            <a:picLocks noChangeAspect="1" noChangeArrowheads="1"/>
          </p:cNvPicPr>
          <p:nvPr userDrawn="1"/>
        </p:nvPicPr>
        <p:blipFill>
          <a:blip r:embed="rId3" cstate="screen">
            <a:extLst>
              <a:ext uri="{28A0092B-C50C-407E-A947-70E740481C1C}">
                <a14:useLocalDpi xmlns:a14="http://schemas.microsoft.com/office/drawing/2010/main"/>
              </a:ext>
            </a:extLst>
          </a:blip>
          <a:srcRect/>
          <a:stretch>
            <a:fillRect/>
          </a:stretch>
        </p:blipFill>
        <p:spPr bwMode="auto">
          <a:xfrm>
            <a:off x="11229473" y="136341"/>
            <a:ext cx="770021" cy="752843"/>
          </a:xfrm>
          <a:prstGeom prst="rect">
            <a:avLst/>
          </a:prstGeom>
          <a:noFill/>
          <a:extLst>
            <a:ext uri="{909E8E84-426E-40dd-AFC4-6F175D3DCCD1}">
              <a14:hiddenFill xmlns="" xmlns:a14="http://schemas.microsoft.com/office/drawing/2010/main">
                <a:solidFill>
                  <a:srgbClr val="FFFFFF"/>
                </a:solidFill>
              </a14:hiddenFill>
            </a:ext>
          </a:extLst>
        </p:spPr>
      </p:pic>
    </p:spTree>
    <p:extLst>
      <p:ext uri="{BB962C8B-B14F-4D97-AF65-F5344CB8AC3E}">
        <p14:creationId xmlns:p14="http://schemas.microsoft.com/office/powerpoint/2010/main" val="1564362312"/>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_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AD6FE7A-B020-4958-8B6D-27CB29692571}"/>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21586" t="3604" b="18163"/>
          <a:stretch/>
        </p:blipFill>
        <p:spPr>
          <a:xfrm>
            <a:off x="0" y="-294639"/>
            <a:ext cx="12192000" cy="7152640"/>
          </a:xfrm>
          <a:prstGeom prst="rect">
            <a:avLst/>
          </a:prstGeom>
        </p:spPr>
      </p:pic>
    </p:spTree>
    <p:extLst>
      <p:ext uri="{BB962C8B-B14F-4D97-AF65-F5344CB8AC3E}">
        <p14:creationId xmlns:p14="http://schemas.microsoft.com/office/powerpoint/2010/main" val="308817741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AD6FE7A-B020-4958-8B6D-27CB29692571}"/>
              </a:ext>
            </a:extLst>
          </p:cNvPr>
          <p:cNvPicPr>
            <a:picLocks noChangeAspect="1"/>
          </p:cNvPicPr>
          <p:nvPr userDrawn="1"/>
        </p:nvPicPr>
        <p:blipFill rotWithShape="1">
          <a:blip r:embed="rId2" cstate="print">
            <a:extLst>
              <a:ext uri="{28A0092B-C50C-407E-A947-70E740481C1C}">
                <a14:useLocalDpi xmlns:a14="http://schemas.microsoft.com/office/drawing/2010/main"/>
              </a:ext>
            </a:extLst>
          </a:blip>
          <a:srcRect/>
          <a:stretch/>
        </p:blipFill>
        <p:spPr>
          <a:xfrm>
            <a:off x="0" y="-294639"/>
            <a:ext cx="12192000" cy="7152640"/>
          </a:xfrm>
          <a:prstGeom prst="rect">
            <a:avLst/>
          </a:prstGeom>
        </p:spPr>
      </p:pic>
      <p:sp>
        <p:nvSpPr>
          <p:cNvPr id="2" name="Title 1">
            <a:extLst>
              <a:ext uri="{FF2B5EF4-FFF2-40B4-BE49-F238E27FC236}">
                <a16:creationId xmlns:a16="http://schemas.microsoft.com/office/drawing/2014/main" id="{807148D2-B24D-4976-994F-BB66CEEA51D2}"/>
              </a:ext>
            </a:extLst>
          </p:cNvPr>
          <p:cNvSpPr>
            <a:spLocks noGrp="1"/>
          </p:cNvSpPr>
          <p:nvPr>
            <p:ph type="ctrTitle"/>
          </p:nvPr>
        </p:nvSpPr>
        <p:spPr>
          <a:xfrm>
            <a:off x="3223490" y="1939633"/>
            <a:ext cx="7813967" cy="1043854"/>
          </a:xfrm>
        </p:spPr>
        <p:txBody>
          <a:bodyPr anchor="b">
            <a:normAutofit/>
          </a:bodyPr>
          <a:lstStyle>
            <a:lvl1pPr algn="l">
              <a:defRPr sz="3600" b="1">
                <a:solidFill>
                  <a:schemeClr val="bg1"/>
                </a:solidFill>
                <a:latin typeface="+mj-lt"/>
              </a:defRPr>
            </a:lvl1pPr>
          </a:lstStyle>
          <a:p>
            <a:r>
              <a:rPr lang="en-US" dirty="0"/>
              <a:t>Click to edit Master title style</a:t>
            </a:r>
            <a:endParaRPr lang="en-GB" dirty="0"/>
          </a:p>
        </p:txBody>
      </p:sp>
      <p:sp>
        <p:nvSpPr>
          <p:cNvPr id="3" name="Subtitle 2">
            <a:extLst>
              <a:ext uri="{FF2B5EF4-FFF2-40B4-BE49-F238E27FC236}">
                <a16:creationId xmlns:a16="http://schemas.microsoft.com/office/drawing/2014/main" id="{F630B7C0-3837-4386-90FE-545DE779ADDA}"/>
              </a:ext>
            </a:extLst>
          </p:cNvPr>
          <p:cNvSpPr>
            <a:spLocks noGrp="1"/>
          </p:cNvSpPr>
          <p:nvPr>
            <p:ph type="subTitle" idx="1" hasCustomPrompt="1"/>
          </p:nvPr>
        </p:nvSpPr>
        <p:spPr>
          <a:xfrm>
            <a:off x="3232725" y="3153930"/>
            <a:ext cx="7813967" cy="812944"/>
          </a:xfrm>
        </p:spPr>
        <p:txBody>
          <a:bodyPr/>
          <a:lstStyle>
            <a:lvl1pPr marL="0" indent="0" algn="l">
              <a:buNone/>
              <a:defRPr sz="1800">
                <a:solidFill>
                  <a:srgbClr val="FFC000"/>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dirty="0"/>
              <a:t>Click to add author / institute</a:t>
            </a:r>
            <a:r>
              <a:rPr lang="en-GB" dirty="0"/>
              <a:t> and occasion</a:t>
            </a:r>
            <a:endParaRPr lang="en-US" dirty="0"/>
          </a:p>
        </p:txBody>
      </p:sp>
      <p:sp>
        <p:nvSpPr>
          <p:cNvPr id="8" name="Rectangle 3">
            <a:extLst>
              <a:ext uri="{FF2B5EF4-FFF2-40B4-BE49-F238E27FC236}">
                <a16:creationId xmlns:a16="http://schemas.microsoft.com/office/drawing/2014/main" id="{C5D55CEB-8871-4376-83C3-EB75954FFBB5}"/>
              </a:ext>
            </a:extLst>
          </p:cNvPr>
          <p:cNvSpPr>
            <a:spLocks noChangeArrowheads="1"/>
          </p:cNvSpPr>
          <p:nvPr userDrawn="1"/>
        </p:nvSpPr>
        <p:spPr bwMode="auto">
          <a:xfrm>
            <a:off x="293941" y="376194"/>
            <a:ext cx="2788151" cy="14773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r>
              <a:rPr lang="en-GB" altLang="en-US" sz="1800">
                <a:solidFill>
                  <a:srgbClr val="3399FF"/>
                </a:solidFill>
                <a:latin typeface="Arial Narrow" pitchFamily="34" charset="0"/>
              </a:rPr>
              <a:t>EUROPEAN</a:t>
            </a:r>
          </a:p>
          <a:p>
            <a:r>
              <a:rPr lang="en-GB" altLang="en-US" sz="1800">
                <a:solidFill>
                  <a:srgbClr val="33CCFF"/>
                </a:solidFill>
                <a:latin typeface="Arial Narrow" pitchFamily="34" charset="0"/>
              </a:rPr>
              <a:t>PLASMA RESEARCH</a:t>
            </a:r>
          </a:p>
          <a:p>
            <a:r>
              <a:rPr lang="en-GB" altLang="en-US" sz="1800">
                <a:solidFill>
                  <a:srgbClr val="33CCFF"/>
                </a:solidFill>
                <a:latin typeface="Arial Narrow" pitchFamily="34" charset="0"/>
              </a:rPr>
              <a:t>ACCELERATOR WITH</a:t>
            </a:r>
          </a:p>
          <a:p>
            <a:r>
              <a:rPr lang="en-GB" altLang="en-US" sz="1800">
                <a:solidFill>
                  <a:schemeClr val="bg1"/>
                </a:solidFill>
                <a:latin typeface="Arial Narrow" pitchFamily="34" charset="0"/>
              </a:rPr>
              <a:t>EXCELLENCE IN</a:t>
            </a:r>
          </a:p>
          <a:p>
            <a:r>
              <a:rPr lang="en-GB" altLang="en-US" sz="1800">
                <a:solidFill>
                  <a:schemeClr val="bg1"/>
                </a:solidFill>
                <a:latin typeface="Arial Narrow" pitchFamily="34" charset="0"/>
              </a:rPr>
              <a:t>APPLICATIONS</a:t>
            </a:r>
          </a:p>
        </p:txBody>
      </p:sp>
      <p:pic>
        <p:nvPicPr>
          <p:cNvPr id="9" name="Picture 8">
            <a:extLst>
              <a:ext uri="{FF2B5EF4-FFF2-40B4-BE49-F238E27FC236}">
                <a16:creationId xmlns:a16="http://schemas.microsoft.com/office/drawing/2014/main" id="{59FFC2DC-0A79-4704-822E-B60754712824}"/>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8543997" y="273555"/>
            <a:ext cx="2788151" cy="1261233"/>
          </a:xfrm>
          <a:prstGeom prst="rect">
            <a:avLst/>
          </a:prstGeom>
        </p:spPr>
      </p:pic>
      <p:sp>
        <p:nvSpPr>
          <p:cNvPr id="11" name="Rectangle 10">
            <a:extLst>
              <a:ext uri="{FF2B5EF4-FFF2-40B4-BE49-F238E27FC236}">
                <a16:creationId xmlns:a16="http://schemas.microsoft.com/office/drawing/2014/main" id="{7829EB28-3979-4E23-B67B-4BD9DC678876}"/>
              </a:ext>
            </a:extLst>
          </p:cNvPr>
          <p:cNvSpPr/>
          <p:nvPr userDrawn="1"/>
        </p:nvSpPr>
        <p:spPr>
          <a:xfrm rot="5400000">
            <a:off x="1734098" y="3620994"/>
            <a:ext cx="1152130" cy="4032448"/>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25" name="TextBox 24">
            <a:extLst>
              <a:ext uri="{FF2B5EF4-FFF2-40B4-BE49-F238E27FC236}">
                <a16:creationId xmlns:a16="http://schemas.microsoft.com/office/drawing/2014/main" id="{BFE90DE8-3BA8-471E-9749-65A67AA27786}"/>
              </a:ext>
            </a:extLst>
          </p:cNvPr>
          <p:cNvSpPr txBox="1"/>
          <p:nvPr userDrawn="1"/>
        </p:nvSpPr>
        <p:spPr>
          <a:xfrm>
            <a:off x="974909" y="6288044"/>
            <a:ext cx="3309467" cy="369332"/>
          </a:xfrm>
          <a:prstGeom prst="rect">
            <a:avLst/>
          </a:prstGeom>
          <a:noFill/>
        </p:spPr>
        <p:txBody>
          <a:bodyPr wrap="square" rtlCol="0">
            <a:spAutoFit/>
          </a:bodyPr>
          <a:lstStyle/>
          <a:p>
            <a:r>
              <a:rPr lang="en-GB" sz="600">
                <a:solidFill>
                  <a:schemeClr val="bg1"/>
                </a:solidFill>
              </a:rPr>
              <a:t>This project has received funding from the European Union´s Horizon Europe research and innovation programme under grant agreement </a:t>
            </a:r>
          </a:p>
          <a:p>
            <a:r>
              <a:rPr lang="en-GB" sz="600">
                <a:solidFill>
                  <a:schemeClr val="bg1"/>
                </a:solidFill>
              </a:rPr>
              <a:t>No. 101079773</a:t>
            </a:r>
          </a:p>
        </p:txBody>
      </p:sp>
      <p:grpSp>
        <p:nvGrpSpPr>
          <p:cNvPr id="45" name="Group 44">
            <a:extLst>
              <a:ext uri="{FF2B5EF4-FFF2-40B4-BE49-F238E27FC236}">
                <a16:creationId xmlns:a16="http://schemas.microsoft.com/office/drawing/2014/main" id="{B5D08789-6EA1-4445-B452-85ED00E5C105}"/>
              </a:ext>
            </a:extLst>
          </p:cNvPr>
          <p:cNvGrpSpPr/>
          <p:nvPr userDrawn="1"/>
        </p:nvGrpSpPr>
        <p:grpSpPr>
          <a:xfrm>
            <a:off x="442101" y="5210346"/>
            <a:ext cx="3736127" cy="853744"/>
            <a:chOff x="400753" y="5359778"/>
            <a:chExt cx="3736126" cy="853744"/>
          </a:xfrm>
        </p:grpSpPr>
        <p:pic>
          <p:nvPicPr>
            <p:cNvPr id="16" name="Picture 15" descr="Shape, background pattern, rectangle&#10;&#10;Description automatically generated">
              <a:extLst>
                <a:ext uri="{FF2B5EF4-FFF2-40B4-BE49-F238E27FC236}">
                  <a16:creationId xmlns:a16="http://schemas.microsoft.com/office/drawing/2014/main" id="{EB353F2C-276C-46A5-BFB4-EDBF3952D3E3}"/>
                </a:ext>
              </a:extLst>
            </p:cNvPr>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1040072" y="5359778"/>
              <a:ext cx="539714" cy="360000"/>
            </a:xfrm>
            <a:prstGeom prst="rect">
              <a:avLst/>
            </a:prstGeom>
          </p:spPr>
        </p:pic>
        <p:pic>
          <p:nvPicPr>
            <p:cNvPr id="20" name="Picture 19" descr="Shape&#10;&#10;Description automatically generated">
              <a:extLst>
                <a:ext uri="{FF2B5EF4-FFF2-40B4-BE49-F238E27FC236}">
                  <a16:creationId xmlns:a16="http://schemas.microsoft.com/office/drawing/2014/main" id="{B40DA2FC-500E-4637-AD7D-89070242F1AA}"/>
                </a:ext>
              </a:extLst>
            </p:cNvPr>
            <p:cNvPicPr>
              <a:picLocks noChangeAspect="1"/>
            </p:cNvPicPr>
            <p:nvPr userDrawn="1"/>
          </p:nvPicPr>
          <p:blipFill>
            <a:blip r:embed="rId5" cstate="print">
              <a:extLst>
                <a:ext uri="{28A0092B-C50C-407E-A947-70E740481C1C}">
                  <a14:useLocalDpi xmlns:a14="http://schemas.microsoft.com/office/drawing/2010/main"/>
                </a:ext>
              </a:extLst>
            </a:blip>
            <a:stretch>
              <a:fillRect/>
            </a:stretch>
          </p:blipFill>
          <p:spPr>
            <a:xfrm>
              <a:off x="400753" y="5359778"/>
              <a:ext cx="539895" cy="360000"/>
            </a:xfrm>
            <a:prstGeom prst="rect">
              <a:avLst/>
            </a:prstGeom>
          </p:spPr>
        </p:pic>
        <p:pic>
          <p:nvPicPr>
            <p:cNvPr id="22" name="Picture 21" descr="Logo, company name&#10;&#10;Description automatically generated">
              <a:extLst>
                <a:ext uri="{FF2B5EF4-FFF2-40B4-BE49-F238E27FC236}">
                  <a16:creationId xmlns:a16="http://schemas.microsoft.com/office/drawing/2014/main" id="{5B92E49D-42F5-4F3F-87B5-89E4F69384A2}"/>
                </a:ext>
              </a:extLst>
            </p:cNvPr>
            <p:cNvPicPr>
              <a:picLocks noChangeAspect="1"/>
            </p:cNvPicPr>
            <p:nvPr userDrawn="1"/>
          </p:nvPicPr>
          <p:blipFill>
            <a:blip r:embed="rId6" cstate="print">
              <a:extLst>
                <a:ext uri="{28A0092B-C50C-407E-A947-70E740481C1C}">
                  <a14:useLocalDpi xmlns:a14="http://schemas.microsoft.com/office/drawing/2010/main"/>
                </a:ext>
              </a:extLst>
            </a:blip>
            <a:stretch>
              <a:fillRect/>
            </a:stretch>
          </p:blipFill>
          <p:spPr>
            <a:xfrm>
              <a:off x="1679210" y="5359778"/>
              <a:ext cx="539714" cy="360000"/>
            </a:xfrm>
            <a:prstGeom prst="rect">
              <a:avLst/>
            </a:prstGeom>
          </p:spPr>
        </p:pic>
        <p:pic>
          <p:nvPicPr>
            <p:cNvPr id="28" name="Picture 27" descr="Shape&#10;&#10;Description automatically generated">
              <a:extLst>
                <a:ext uri="{FF2B5EF4-FFF2-40B4-BE49-F238E27FC236}">
                  <a16:creationId xmlns:a16="http://schemas.microsoft.com/office/drawing/2014/main" id="{23025C6F-90C7-462A-8C0E-8079D07BC39A}"/>
                </a:ext>
              </a:extLst>
            </p:cNvPr>
            <p:cNvPicPr>
              <a:picLocks noChangeAspect="1"/>
            </p:cNvPicPr>
            <p:nvPr userDrawn="1"/>
          </p:nvPicPr>
          <p:blipFill>
            <a:blip r:embed="rId7" cstate="print">
              <a:extLst>
                <a:ext uri="{28A0092B-C50C-407E-A947-70E740481C1C}">
                  <a14:useLocalDpi xmlns:a14="http://schemas.microsoft.com/office/drawing/2010/main"/>
                </a:ext>
              </a:extLst>
            </a:blip>
            <a:stretch>
              <a:fillRect/>
            </a:stretch>
          </p:blipFill>
          <p:spPr>
            <a:xfrm>
              <a:off x="2318348" y="5359778"/>
              <a:ext cx="539895" cy="360000"/>
            </a:xfrm>
            <a:prstGeom prst="rect">
              <a:avLst/>
            </a:prstGeom>
          </p:spPr>
        </p:pic>
        <p:pic>
          <p:nvPicPr>
            <p:cNvPr id="30" name="Picture 29" descr="Chart&#10;&#10;Description automatically generated">
              <a:extLst>
                <a:ext uri="{FF2B5EF4-FFF2-40B4-BE49-F238E27FC236}">
                  <a16:creationId xmlns:a16="http://schemas.microsoft.com/office/drawing/2014/main" id="{5EEF9B71-7283-4C50-AF40-4C42338F61F6}"/>
                </a:ext>
              </a:extLst>
            </p:cNvPr>
            <p:cNvPicPr>
              <a:picLocks noChangeAspect="1"/>
            </p:cNvPicPr>
            <p:nvPr userDrawn="1"/>
          </p:nvPicPr>
          <p:blipFill>
            <a:blip r:embed="rId8" cstate="print">
              <a:extLst>
                <a:ext uri="{28A0092B-C50C-407E-A947-70E740481C1C}">
                  <a14:useLocalDpi xmlns:a14="http://schemas.microsoft.com/office/drawing/2010/main"/>
                </a:ext>
              </a:extLst>
            </a:blip>
            <a:stretch>
              <a:fillRect/>
            </a:stretch>
          </p:blipFill>
          <p:spPr>
            <a:xfrm>
              <a:off x="2957667" y="5359778"/>
              <a:ext cx="539895" cy="360000"/>
            </a:xfrm>
            <a:prstGeom prst="rect">
              <a:avLst/>
            </a:prstGeom>
          </p:spPr>
        </p:pic>
        <p:pic>
          <p:nvPicPr>
            <p:cNvPr id="32" name="Picture 31" descr="A picture containing diagram&#10;&#10;Description automatically generated">
              <a:extLst>
                <a:ext uri="{FF2B5EF4-FFF2-40B4-BE49-F238E27FC236}">
                  <a16:creationId xmlns:a16="http://schemas.microsoft.com/office/drawing/2014/main" id="{54181E05-6FC8-4FE7-96E3-22D4AE603C77}"/>
                </a:ext>
              </a:extLst>
            </p:cNvPr>
            <p:cNvPicPr>
              <a:picLocks noChangeAspect="1"/>
            </p:cNvPicPr>
            <p:nvPr userDrawn="1"/>
          </p:nvPicPr>
          <p:blipFill>
            <a:blip r:embed="rId9" cstate="print">
              <a:extLst>
                <a:ext uri="{28A0092B-C50C-407E-A947-70E740481C1C}">
                  <a14:useLocalDpi xmlns:a14="http://schemas.microsoft.com/office/drawing/2010/main"/>
                </a:ext>
              </a:extLst>
            </a:blip>
            <a:stretch>
              <a:fillRect/>
            </a:stretch>
          </p:blipFill>
          <p:spPr>
            <a:xfrm>
              <a:off x="3596984" y="5359778"/>
              <a:ext cx="539895" cy="360000"/>
            </a:xfrm>
            <a:prstGeom prst="rect">
              <a:avLst/>
            </a:prstGeom>
          </p:spPr>
        </p:pic>
        <p:pic>
          <p:nvPicPr>
            <p:cNvPr id="34" name="Picture 33" descr="A picture containing logo&#10;&#10;Description automatically generated">
              <a:extLst>
                <a:ext uri="{FF2B5EF4-FFF2-40B4-BE49-F238E27FC236}">
                  <a16:creationId xmlns:a16="http://schemas.microsoft.com/office/drawing/2014/main" id="{1B7B7ABD-7FF4-416E-82E5-F7D825396BDF}"/>
                </a:ext>
              </a:extLst>
            </p:cNvPr>
            <p:cNvPicPr>
              <a:picLocks noChangeAspect="1"/>
            </p:cNvPicPr>
            <p:nvPr userDrawn="1"/>
          </p:nvPicPr>
          <p:blipFill>
            <a:blip r:embed="rId10" cstate="print">
              <a:extLst>
                <a:ext uri="{28A0092B-C50C-407E-A947-70E740481C1C}">
                  <a14:useLocalDpi xmlns:a14="http://schemas.microsoft.com/office/drawing/2010/main"/>
                </a:ext>
              </a:extLst>
            </a:blip>
            <a:stretch>
              <a:fillRect/>
            </a:stretch>
          </p:blipFill>
          <p:spPr>
            <a:xfrm>
              <a:off x="400753" y="5853522"/>
              <a:ext cx="539895" cy="360000"/>
            </a:xfrm>
            <a:prstGeom prst="rect">
              <a:avLst/>
            </a:prstGeom>
          </p:spPr>
        </p:pic>
        <p:pic>
          <p:nvPicPr>
            <p:cNvPr id="36" name="Picture 35" descr="Shape, rectangle&#10;&#10;Description automatically generated">
              <a:extLst>
                <a:ext uri="{FF2B5EF4-FFF2-40B4-BE49-F238E27FC236}">
                  <a16:creationId xmlns:a16="http://schemas.microsoft.com/office/drawing/2014/main" id="{0E6B17BD-38E6-40E8-81B9-61656C20CEC1}"/>
                </a:ext>
              </a:extLst>
            </p:cNvPr>
            <p:cNvPicPr>
              <a:picLocks noChangeAspect="1"/>
            </p:cNvPicPr>
            <p:nvPr userDrawn="1"/>
          </p:nvPicPr>
          <p:blipFill>
            <a:blip r:embed="rId11" cstate="print">
              <a:extLst>
                <a:ext uri="{28A0092B-C50C-407E-A947-70E740481C1C}">
                  <a14:useLocalDpi xmlns:a14="http://schemas.microsoft.com/office/drawing/2010/main"/>
                </a:ext>
              </a:extLst>
            </a:blip>
            <a:stretch>
              <a:fillRect/>
            </a:stretch>
          </p:blipFill>
          <p:spPr>
            <a:xfrm>
              <a:off x="1040072" y="5853522"/>
              <a:ext cx="539895" cy="360000"/>
            </a:xfrm>
            <a:prstGeom prst="rect">
              <a:avLst/>
            </a:prstGeom>
          </p:spPr>
        </p:pic>
        <p:pic>
          <p:nvPicPr>
            <p:cNvPr id="38" name="Picture 37" descr="A picture containing logo&#10;&#10;Description automatically generated">
              <a:extLst>
                <a:ext uri="{FF2B5EF4-FFF2-40B4-BE49-F238E27FC236}">
                  <a16:creationId xmlns:a16="http://schemas.microsoft.com/office/drawing/2014/main" id="{AFBA9081-7D6A-4386-BE99-3B9915CAF347}"/>
                </a:ext>
              </a:extLst>
            </p:cNvPr>
            <p:cNvPicPr>
              <a:picLocks noChangeAspect="1"/>
            </p:cNvPicPr>
            <p:nvPr userDrawn="1"/>
          </p:nvPicPr>
          <p:blipFill>
            <a:blip r:embed="rId12" cstate="print">
              <a:extLst>
                <a:ext uri="{28A0092B-C50C-407E-A947-70E740481C1C}">
                  <a14:useLocalDpi xmlns:a14="http://schemas.microsoft.com/office/drawing/2010/main"/>
                </a:ext>
              </a:extLst>
            </a:blip>
            <a:stretch>
              <a:fillRect/>
            </a:stretch>
          </p:blipFill>
          <p:spPr>
            <a:xfrm>
              <a:off x="2318710" y="5853522"/>
              <a:ext cx="539895" cy="360000"/>
            </a:xfrm>
            <a:prstGeom prst="rect">
              <a:avLst/>
            </a:prstGeom>
          </p:spPr>
        </p:pic>
        <p:pic>
          <p:nvPicPr>
            <p:cNvPr id="40" name="Picture 39" descr="A picture containing shape&#10;&#10;Description automatically generated">
              <a:extLst>
                <a:ext uri="{FF2B5EF4-FFF2-40B4-BE49-F238E27FC236}">
                  <a16:creationId xmlns:a16="http://schemas.microsoft.com/office/drawing/2014/main" id="{EF4B1B9E-9C34-41AA-BA3F-19A5FC834B17}"/>
                </a:ext>
              </a:extLst>
            </p:cNvPr>
            <p:cNvPicPr>
              <a:picLocks noChangeAspect="1"/>
            </p:cNvPicPr>
            <p:nvPr userDrawn="1"/>
          </p:nvPicPr>
          <p:blipFill>
            <a:blip r:embed="rId13" cstate="print">
              <a:extLst>
                <a:ext uri="{28A0092B-C50C-407E-A947-70E740481C1C}">
                  <a14:useLocalDpi xmlns:a14="http://schemas.microsoft.com/office/drawing/2010/main"/>
                </a:ext>
              </a:extLst>
            </a:blip>
            <a:stretch>
              <a:fillRect/>
            </a:stretch>
          </p:blipFill>
          <p:spPr>
            <a:xfrm>
              <a:off x="2958029" y="5853522"/>
              <a:ext cx="539714" cy="360000"/>
            </a:xfrm>
            <a:prstGeom prst="rect">
              <a:avLst/>
            </a:prstGeom>
          </p:spPr>
        </p:pic>
        <p:pic>
          <p:nvPicPr>
            <p:cNvPr id="42" name="Picture 41" descr="Logo&#10;&#10;Description automatically generated">
              <a:extLst>
                <a:ext uri="{FF2B5EF4-FFF2-40B4-BE49-F238E27FC236}">
                  <a16:creationId xmlns:a16="http://schemas.microsoft.com/office/drawing/2014/main" id="{DAFE8E6F-FDE1-40AB-A91E-75B4752808CF}"/>
                </a:ext>
              </a:extLst>
            </p:cNvPr>
            <p:cNvPicPr>
              <a:picLocks noChangeAspect="1"/>
            </p:cNvPicPr>
            <p:nvPr userDrawn="1"/>
          </p:nvPicPr>
          <p:blipFill>
            <a:blip r:embed="rId14" cstate="print">
              <a:extLst>
                <a:ext uri="{28A0092B-C50C-407E-A947-70E740481C1C}">
                  <a14:useLocalDpi xmlns:a14="http://schemas.microsoft.com/office/drawing/2010/main"/>
                </a:ext>
              </a:extLst>
            </a:blip>
            <a:stretch>
              <a:fillRect/>
            </a:stretch>
          </p:blipFill>
          <p:spPr>
            <a:xfrm>
              <a:off x="1679391" y="5853522"/>
              <a:ext cx="539895" cy="360000"/>
            </a:xfrm>
            <a:prstGeom prst="rect">
              <a:avLst/>
            </a:prstGeom>
          </p:spPr>
        </p:pic>
        <p:pic>
          <p:nvPicPr>
            <p:cNvPr id="44" name="Picture 43" descr="Background pattern&#10;&#10;Description automatically generated">
              <a:extLst>
                <a:ext uri="{FF2B5EF4-FFF2-40B4-BE49-F238E27FC236}">
                  <a16:creationId xmlns:a16="http://schemas.microsoft.com/office/drawing/2014/main" id="{6DC76842-022A-455A-913E-9A58E2CB996D}"/>
                </a:ext>
              </a:extLst>
            </p:cNvPr>
            <p:cNvPicPr>
              <a:picLocks noChangeAspect="1"/>
            </p:cNvPicPr>
            <p:nvPr userDrawn="1"/>
          </p:nvPicPr>
          <p:blipFill>
            <a:blip r:embed="rId15" cstate="print">
              <a:extLst>
                <a:ext uri="{28A0092B-C50C-407E-A947-70E740481C1C}">
                  <a14:useLocalDpi xmlns:a14="http://schemas.microsoft.com/office/drawing/2010/main"/>
                </a:ext>
              </a:extLst>
            </a:blip>
            <a:stretch>
              <a:fillRect/>
            </a:stretch>
          </p:blipFill>
          <p:spPr>
            <a:xfrm>
              <a:off x="3597165" y="5853522"/>
              <a:ext cx="539714" cy="360000"/>
            </a:xfrm>
            <a:prstGeom prst="rect">
              <a:avLst/>
            </a:prstGeom>
          </p:spPr>
        </p:pic>
      </p:grpSp>
      <p:pic>
        <p:nvPicPr>
          <p:cNvPr id="47" name="Picture 46" descr="A blue background with yellow stars&#10;&#10;Description automatically generated with low confidence">
            <a:extLst>
              <a:ext uri="{FF2B5EF4-FFF2-40B4-BE49-F238E27FC236}">
                <a16:creationId xmlns:a16="http://schemas.microsoft.com/office/drawing/2014/main" id="{5B2C4CE0-B863-4444-AEEB-8AA58C194D91}"/>
              </a:ext>
            </a:extLst>
          </p:cNvPr>
          <p:cNvPicPr>
            <a:picLocks noChangeAspect="1"/>
          </p:cNvPicPr>
          <p:nvPr userDrawn="1"/>
        </p:nvPicPr>
        <p:blipFill>
          <a:blip r:embed="rId16" cstate="print">
            <a:extLst>
              <a:ext uri="{28A0092B-C50C-407E-A947-70E740481C1C}">
                <a14:useLocalDpi xmlns:a14="http://schemas.microsoft.com/office/drawing/2010/main"/>
              </a:ext>
            </a:extLst>
          </a:blip>
          <a:stretch>
            <a:fillRect/>
          </a:stretch>
        </p:blipFill>
        <p:spPr>
          <a:xfrm>
            <a:off x="442100" y="6339528"/>
            <a:ext cx="543816" cy="360000"/>
          </a:xfrm>
          <a:prstGeom prst="rect">
            <a:avLst/>
          </a:prstGeom>
        </p:spPr>
      </p:pic>
    </p:spTree>
    <p:extLst>
      <p:ext uri="{BB962C8B-B14F-4D97-AF65-F5344CB8AC3E}">
        <p14:creationId xmlns:p14="http://schemas.microsoft.com/office/powerpoint/2010/main" val="248482562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Rectangle 10">
            <a:extLst>
              <a:ext uri="{FF2B5EF4-FFF2-40B4-BE49-F238E27FC236}">
                <a16:creationId xmlns:a16="http://schemas.microsoft.com/office/drawing/2014/main" id="{7C411757-6C00-4818-AAC7-B952F80424A0}"/>
              </a:ext>
            </a:extLst>
          </p:cNvPr>
          <p:cNvSpPr/>
          <p:nvPr userDrawn="1"/>
        </p:nvSpPr>
        <p:spPr>
          <a:xfrm>
            <a:off x="0" y="6462574"/>
            <a:ext cx="12192000" cy="401561"/>
          </a:xfrm>
          <a:prstGeom prst="rect">
            <a:avLst/>
          </a:prstGeom>
          <a:solidFill>
            <a:srgbClr val="DDE9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sp>
        <p:nvSpPr>
          <p:cNvPr id="3" name="Content Placeholder 2">
            <a:extLst>
              <a:ext uri="{FF2B5EF4-FFF2-40B4-BE49-F238E27FC236}">
                <a16:creationId xmlns:a16="http://schemas.microsoft.com/office/drawing/2014/main" id="{AA667453-40FC-4135-9BBF-E2B2967A5938}"/>
              </a:ext>
            </a:extLst>
          </p:cNvPr>
          <p:cNvSpPr>
            <a:spLocks noGrp="1"/>
          </p:cNvSpPr>
          <p:nvPr>
            <p:ph idx="1"/>
          </p:nvPr>
        </p:nvSpPr>
        <p:spPr/>
        <p:txBody>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GB" dirty="0"/>
          </a:p>
        </p:txBody>
      </p:sp>
      <p:sp>
        <p:nvSpPr>
          <p:cNvPr id="7" name="Rectangle 6">
            <a:extLst>
              <a:ext uri="{FF2B5EF4-FFF2-40B4-BE49-F238E27FC236}">
                <a16:creationId xmlns:a16="http://schemas.microsoft.com/office/drawing/2014/main" id="{1AE585B8-9B74-42AB-BF12-E38CF20412A3}"/>
              </a:ext>
            </a:extLst>
          </p:cNvPr>
          <p:cNvSpPr/>
          <p:nvPr userDrawn="1"/>
        </p:nvSpPr>
        <p:spPr>
          <a:xfrm>
            <a:off x="0" y="-20367"/>
            <a:ext cx="12192000" cy="803121"/>
          </a:xfrm>
          <a:prstGeom prst="rect">
            <a:avLst/>
          </a:prstGeom>
          <a:solidFill>
            <a:srgbClr val="DDE9F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solidFill>
                <a:srgbClr val="C6D9F1"/>
              </a:solidFill>
            </a:endParaRPr>
          </a:p>
        </p:txBody>
      </p:sp>
      <p:sp>
        <p:nvSpPr>
          <p:cNvPr id="6" name="Slide Number Placeholder 5">
            <a:extLst>
              <a:ext uri="{FF2B5EF4-FFF2-40B4-BE49-F238E27FC236}">
                <a16:creationId xmlns:a16="http://schemas.microsoft.com/office/drawing/2014/main" id="{BF60A59D-C33F-4A72-AE63-A30B8327BE56}"/>
              </a:ext>
            </a:extLst>
          </p:cNvPr>
          <p:cNvSpPr>
            <a:spLocks noGrp="1"/>
          </p:cNvSpPr>
          <p:nvPr>
            <p:ph type="sldNum" sz="quarter" idx="12"/>
          </p:nvPr>
        </p:nvSpPr>
        <p:spPr>
          <a:xfrm>
            <a:off x="9111673" y="6480791"/>
            <a:ext cx="2743200" cy="365125"/>
          </a:xfrm>
        </p:spPr>
        <p:txBody>
          <a:bodyPr/>
          <a:lstStyle>
            <a:lvl1pPr>
              <a:defRPr>
                <a:solidFill>
                  <a:srgbClr val="334186"/>
                </a:solidFill>
              </a:defRPr>
            </a:lvl1pPr>
          </a:lstStyle>
          <a:p>
            <a:fld id="{3A3A6714-3D1F-4857-9904-D935B84167FA}" type="slidenum">
              <a:rPr lang="en-GB" smtClean="0"/>
              <a:pPr/>
              <a:t>‹#›</a:t>
            </a:fld>
            <a:endParaRPr lang="en-GB"/>
          </a:p>
        </p:txBody>
      </p:sp>
      <p:pic>
        <p:nvPicPr>
          <p:cNvPr id="8" name="Picture 7">
            <a:extLst>
              <a:ext uri="{FF2B5EF4-FFF2-40B4-BE49-F238E27FC236}">
                <a16:creationId xmlns:a16="http://schemas.microsoft.com/office/drawing/2014/main" id="{2124E374-2929-425B-AB91-F7DB9C25E8C9}"/>
              </a:ext>
            </a:extLst>
          </p:cNvPr>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410544" y="83790"/>
            <a:ext cx="1421141" cy="610580"/>
          </a:xfrm>
          <a:prstGeom prst="rect">
            <a:avLst/>
          </a:prstGeom>
        </p:spPr>
      </p:pic>
      <p:sp>
        <p:nvSpPr>
          <p:cNvPr id="2" name="Title 1">
            <a:extLst>
              <a:ext uri="{FF2B5EF4-FFF2-40B4-BE49-F238E27FC236}">
                <a16:creationId xmlns:a16="http://schemas.microsoft.com/office/drawing/2014/main" id="{2707062F-D1E3-4938-A350-3A6A49BD0E2A}"/>
              </a:ext>
            </a:extLst>
          </p:cNvPr>
          <p:cNvSpPr>
            <a:spLocks noGrp="1"/>
          </p:cNvSpPr>
          <p:nvPr>
            <p:ph type="title"/>
          </p:nvPr>
        </p:nvSpPr>
        <p:spPr>
          <a:xfrm>
            <a:off x="2115128" y="-272186"/>
            <a:ext cx="7961747" cy="1325563"/>
          </a:xfrm>
        </p:spPr>
        <p:txBody>
          <a:bodyPr>
            <a:normAutofit/>
          </a:bodyPr>
          <a:lstStyle>
            <a:lvl1pPr algn="ctr">
              <a:defRPr sz="2625" b="1">
                <a:solidFill>
                  <a:srgbClr val="334186"/>
                </a:solidFill>
              </a:defRPr>
            </a:lvl1pPr>
          </a:lstStyle>
          <a:p>
            <a:r>
              <a:rPr lang="en-US" dirty="0"/>
              <a:t>Click to edit Master title style</a:t>
            </a:r>
            <a:endParaRPr lang="en-GB" dirty="0"/>
          </a:p>
        </p:txBody>
      </p:sp>
      <p:sp>
        <p:nvSpPr>
          <p:cNvPr id="20" name="Footer Placeholder 19">
            <a:extLst>
              <a:ext uri="{FF2B5EF4-FFF2-40B4-BE49-F238E27FC236}">
                <a16:creationId xmlns:a16="http://schemas.microsoft.com/office/drawing/2014/main" id="{91A38598-CD5E-4EEA-8C9C-B6A45CED45F6}"/>
              </a:ext>
            </a:extLst>
          </p:cNvPr>
          <p:cNvSpPr>
            <a:spLocks noGrp="1"/>
          </p:cNvSpPr>
          <p:nvPr>
            <p:ph type="ftr" sz="quarter" idx="13"/>
          </p:nvPr>
        </p:nvSpPr>
        <p:spPr>
          <a:xfrm>
            <a:off x="410544" y="6462574"/>
            <a:ext cx="4114800" cy="365125"/>
          </a:xfrm>
        </p:spPr>
        <p:txBody>
          <a:bodyPr/>
          <a:lstStyle>
            <a:lvl1pPr>
              <a:defRPr i="1">
                <a:solidFill>
                  <a:srgbClr val="334186"/>
                </a:solidFill>
              </a:defRPr>
            </a:lvl1pPr>
          </a:lstStyle>
          <a:p>
            <a:pPr algn="l"/>
            <a:r>
              <a:rPr lang="en-GB"/>
              <a:t>R. Assmann - EuAPS Kickoff - 28 Feb 2023</a:t>
            </a:r>
          </a:p>
        </p:txBody>
      </p:sp>
      <p:pic>
        <p:nvPicPr>
          <p:cNvPr id="13" name="Picture 12" descr="A blue background with yellow stars&#10;&#10;Description automatically generated with low confidence">
            <a:extLst>
              <a:ext uri="{FF2B5EF4-FFF2-40B4-BE49-F238E27FC236}">
                <a16:creationId xmlns:a16="http://schemas.microsoft.com/office/drawing/2014/main" id="{973C7385-2199-42AF-B848-1AA17D566D1C}"/>
              </a:ext>
            </a:extLst>
          </p:cNvPr>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11224941" y="52479"/>
            <a:ext cx="670727" cy="444014"/>
          </a:xfrm>
          <a:prstGeom prst="rect">
            <a:avLst/>
          </a:prstGeom>
        </p:spPr>
      </p:pic>
      <p:sp>
        <p:nvSpPr>
          <p:cNvPr id="14" name="TextBox 13">
            <a:extLst>
              <a:ext uri="{FF2B5EF4-FFF2-40B4-BE49-F238E27FC236}">
                <a16:creationId xmlns:a16="http://schemas.microsoft.com/office/drawing/2014/main" id="{D9017754-B362-4B90-AFAB-3C5BE07D2499}"/>
              </a:ext>
            </a:extLst>
          </p:cNvPr>
          <p:cNvSpPr txBox="1"/>
          <p:nvPr userDrawn="1"/>
        </p:nvSpPr>
        <p:spPr>
          <a:xfrm>
            <a:off x="11171767" y="506633"/>
            <a:ext cx="800100" cy="230832"/>
          </a:xfrm>
          <a:prstGeom prst="rect">
            <a:avLst/>
          </a:prstGeom>
          <a:noFill/>
        </p:spPr>
        <p:txBody>
          <a:bodyPr wrap="square" rtlCol="0">
            <a:spAutoFit/>
          </a:bodyPr>
          <a:lstStyle/>
          <a:p>
            <a:r>
              <a:rPr lang="en-GB" sz="450">
                <a:solidFill>
                  <a:srgbClr val="0055A5"/>
                </a:solidFill>
                <a:latin typeface="Arial Rounded MT Bold" panose="020F0704030504030204" pitchFamily="34" charset="0"/>
              </a:rPr>
              <a:t>Funded by the European Union</a:t>
            </a:r>
          </a:p>
        </p:txBody>
      </p:sp>
    </p:spTree>
    <p:extLst>
      <p:ext uri="{BB962C8B-B14F-4D97-AF65-F5344CB8AC3E}">
        <p14:creationId xmlns:p14="http://schemas.microsoft.com/office/powerpoint/2010/main" val="4221867512"/>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9B3ECE-38C0-41C5-B5FD-FE7542F4BEA4}"/>
              </a:ext>
            </a:extLst>
          </p:cNvPr>
          <p:cNvSpPr>
            <a:spLocks noGrp="1"/>
          </p:cNvSpPr>
          <p:nvPr>
            <p:ph type="title"/>
          </p:nvPr>
        </p:nvSpPr>
        <p:spPr>
          <a:xfrm>
            <a:off x="831851" y="1709740"/>
            <a:ext cx="10515600" cy="2852737"/>
          </a:xfrm>
        </p:spPr>
        <p:txBody>
          <a:bodyPr anchor="b"/>
          <a:lstStyle>
            <a:lvl1pPr>
              <a:defRPr sz="4500"/>
            </a:lvl1pPr>
          </a:lstStyle>
          <a:p>
            <a:r>
              <a:rPr lang="en-US"/>
              <a:t>Click to edit Master title style</a:t>
            </a:r>
            <a:endParaRPr lang="en-GB"/>
          </a:p>
        </p:txBody>
      </p:sp>
      <p:sp>
        <p:nvSpPr>
          <p:cNvPr id="3" name="Text Placeholder 2">
            <a:extLst>
              <a:ext uri="{FF2B5EF4-FFF2-40B4-BE49-F238E27FC236}">
                <a16:creationId xmlns:a16="http://schemas.microsoft.com/office/drawing/2014/main" id="{9FEF0D06-D3A0-4DE6-8CC0-4A4DB982C345}"/>
              </a:ext>
            </a:extLst>
          </p:cNvPr>
          <p:cNvSpPr>
            <a:spLocks noGrp="1"/>
          </p:cNvSpPr>
          <p:nvPr>
            <p:ph type="body" idx="1"/>
          </p:nvPr>
        </p:nvSpPr>
        <p:spPr>
          <a:xfrm>
            <a:off x="831851" y="4589465"/>
            <a:ext cx="105156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451DBD5B-7B49-4589-B594-DC9A90BE645B}"/>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FAA5FAE6-1818-45F4-AEC4-DBBFF2AEBE51}"/>
              </a:ext>
            </a:extLst>
          </p:cNvPr>
          <p:cNvSpPr>
            <a:spLocks noGrp="1"/>
          </p:cNvSpPr>
          <p:nvPr>
            <p:ph type="ftr" sz="quarter" idx="11"/>
          </p:nvPr>
        </p:nvSpPr>
        <p:spPr/>
        <p:txBody>
          <a:bodyPr/>
          <a:lstStyle/>
          <a:p>
            <a:r>
              <a:rPr lang="en-GB"/>
              <a:t>R. Assmann - EuAPS Kickoff - 28 Feb 2023</a:t>
            </a:r>
          </a:p>
        </p:txBody>
      </p:sp>
      <p:sp>
        <p:nvSpPr>
          <p:cNvPr id="6" name="Slide Number Placeholder 5">
            <a:extLst>
              <a:ext uri="{FF2B5EF4-FFF2-40B4-BE49-F238E27FC236}">
                <a16:creationId xmlns:a16="http://schemas.microsoft.com/office/drawing/2014/main" id="{DC6A27FB-CC42-4806-BF2F-FE72E1D41688}"/>
              </a:ext>
            </a:extLst>
          </p:cNvPr>
          <p:cNvSpPr>
            <a:spLocks noGrp="1"/>
          </p:cNvSpPr>
          <p:nvPr>
            <p:ph type="sldNum" sz="quarter" idx="12"/>
          </p:nvPr>
        </p:nvSpPr>
        <p:spPr/>
        <p:txBody>
          <a:bodyPr/>
          <a:lstStyle/>
          <a:p>
            <a:fld id="{3A3A6714-3D1F-4857-9904-D935B84167FA}" type="slidenum">
              <a:rPr lang="en-GB" smtClean="0"/>
              <a:t>‹#›</a:t>
            </a:fld>
            <a:endParaRPr lang="en-GB"/>
          </a:p>
        </p:txBody>
      </p:sp>
    </p:spTree>
    <p:extLst>
      <p:ext uri="{BB962C8B-B14F-4D97-AF65-F5344CB8AC3E}">
        <p14:creationId xmlns:p14="http://schemas.microsoft.com/office/powerpoint/2010/main" val="272124104"/>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76CA7D-A958-4D83-BD37-67554F183957}"/>
              </a:ext>
            </a:extLst>
          </p:cNvPr>
          <p:cNvSpPr>
            <a:spLocks noGrp="1"/>
          </p:cNvSpPr>
          <p:nvPr>
            <p:ph type="title"/>
          </p:nvPr>
        </p:nvSpPr>
        <p:spPr/>
        <p:txBody>
          <a:bodyPr/>
          <a:lstStyle/>
          <a:p>
            <a:r>
              <a:rPr lang="en-US"/>
              <a:t>Click to edit Master title style</a:t>
            </a:r>
            <a:endParaRPr lang="en-GB"/>
          </a:p>
        </p:txBody>
      </p:sp>
      <p:sp>
        <p:nvSpPr>
          <p:cNvPr id="3" name="Content Placeholder 2">
            <a:extLst>
              <a:ext uri="{FF2B5EF4-FFF2-40B4-BE49-F238E27FC236}">
                <a16:creationId xmlns:a16="http://schemas.microsoft.com/office/drawing/2014/main" id="{A8AB50BF-F605-4DE5-B849-F548979E335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a:extLst>
              <a:ext uri="{FF2B5EF4-FFF2-40B4-BE49-F238E27FC236}">
                <a16:creationId xmlns:a16="http://schemas.microsoft.com/office/drawing/2014/main" id="{2881190D-8B24-4D0B-AB84-0487BA62C035}"/>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a:extLst>
              <a:ext uri="{FF2B5EF4-FFF2-40B4-BE49-F238E27FC236}">
                <a16:creationId xmlns:a16="http://schemas.microsoft.com/office/drawing/2014/main" id="{3064D7AB-43E4-4907-8B55-0CABC49F7241}"/>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2EFD668E-A853-4EB6-A108-544CE1BEA3CE}"/>
              </a:ext>
            </a:extLst>
          </p:cNvPr>
          <p:cNvSpPr>
            <a:spLocks noGrp="1"/>
          </p:cNvSpPr>
          <p:nvPr>
            <p:ph type="ftr" sz="quarter" idx="11"/>
          </p:nvPr>
        </p:nvSpPr>
        <p:spPr/>
        <p:txBody>
          <a:bodyPr/>
          <a:lstStyle/>
          <a:p>
            <a:r>
              <a:rPr lang="en-GB"/>
              <a:t>R. Assmann - EuAPS Kickoff - 28 Feb 2023</a:t>
            </a:r>
          </a:p>
        </p:txBody>
      </p:sp>
      <p:sp>
        <p:nvSpPr>
          <p:cNvPr id="7" name="Slide Number Placeholder 6">
            <a:extLst>
              <a:ext uri="{FF2B5EF4-FFF2-40B4-BE49-F238E27FC236}">
                <a16:creationId xmlns:a16="http://schemas.microsoft.com/office/drawing/2014/main" id="{E38DDB9E-69C7-425F-BA2E-AB92B1435743}"/>
              </a:ext>
            </a:extLst>
          </p:cNvPr>
          <p:cNvSpPr>
            <a:spLocks noGrp="1"/>
          </p:cNvSpPr>
          <p:nvPr>
            <p:ph type="sldNum" sz="quarter" idx="12"/>
          </p:nvPr>
        </p:nvSpPr>
        <p:spPr/>
        <p:txBody>
          <a:bodyPr/>
          <a:lstStyle/>
          <a:p>
            <a:fld id="{3A3A6714-3D1F-4857-9904-D935B84167FA}" type="slidenum">
              <a:rPr lang="en-GB" smtClean="0"/>
              <a:t>‹#›</a:t>
            </a:fld>
            <a:endParaRPr lang="en-GB"/>
          </a:p>
        </p:txBody>
      </p:sp>
    </p:spTree>
    <p:extLst>
      <p:ext uri="{BB962C8B-B14F-4D97-AF65-F5344CB8AC3E}">
        <p14:creationId xmlns:p14="http://schemas.microsoft.com/office/powerpoint/2010/main" val="2509495720"/>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B79C7D-0F9D-47A1-9DB8-D92207491B92}"/>
              </a:ext>
            </a:extLst>
          </p:cNvPr>
          <p:cNvSpPr>
            <a:spLocks noGrp="1"/>
          </p:cNvSpPr>
          <p:nvPr>
            <p:ph type="title"/>
          </p:nvPr>
        </p:nvSpPr>
        <p:spPr>
          <a:xfrm>
            <a:off x="839788" y="365127"/>
            <a:ext cx="10515600" cy="1325563"/>
          </a:xfrm>
        </p:spPr>
        <p:txBody>
          <a:bodyPr/>
          <a:lstStyle/>
          <a:p>
            <a:r>
              <a:rPr lang="en-US"/>
              <a:t>Click to edit Master title style</a:t>
            </a:r>
            <a:endParaRPr lang="en-GB"/>
          </a:p>
        </p:txBody>
      </p:sp>
      <p:sp>
        <p:nvSpPr>
          <p:cNvPr id="3" name="Text Placeholder 2">
            <a:extLst>
              <a:ext uri="{FF2B5EF4-FFF2-40B4-BE49-F238E27FC236}">
                <a16:creationId xmlns:a16="http://schemas.microsoft.com/office/drawing/2014/main" id="{C801449B-6526-4DB3-A7E1-BCFE694ABEC1}"/>
              </a:ext>
            </a:extLst>
          </p:cNvPr>
          <p:cNvSpPr>
            <a:spLocks noGrp="1"/>
          </p:cNvSpPr>
          <p:nvPr>
            <p:ph type="body" idx="1"/>
          </p:nvPr>
        </p:nvSpPr>
        <p:spPr>
          <a:xfrm>
            <a:off x="839789" y="1681163"/>
            <a:ext cx="5157787"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a:extLst>
              <a:ext uri="{FF2B5EF4-FFF2-40B4-BE49-F238E27FC236}">
                <a16:creationId xmlns:a16="http://schemas.microsoft.com/office/drawing/2014/main" id="{FFAC8AFD-55B9-4DEF-9594-32D67BF891C0}"/>
              </a:ext>
            </a:extLst>
          </p:cNvPr>
          <p:cNvSpPr>
            <a:spLocks noGrp="1"/>
          </p:cNvSpPr>
          <p:nvPr>
            <p:ph sz="half" idx="2"/>
          </p:nvPr>
        </p:nvSpPr>
        <p:spPr>
          <a:xfrm>
            <a:off x="839789"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a:extLst>
              <a:ext uri="{FF2B5EF4-FFF2-40B4-BE49-F238E27FC236}">
                <a16:creationId xmlns:a16="http://schemas.microsoft.com/office/drawing/2014/main" id="{0914B171-114D-4EB3-B2F6-76B341C17B46}"/>
              </a:ext>
            </a:extLst>
          </p:cNvPr>
          <p:cNvSpPr>
            <a:spLocks noGrp="1"/>
          </p:cNvSpPr>
          <p:nvPr>
            <p:ph type="body" sz="quarter" idx="3"/>
          </p:nvPr>
        </p:nvSpPr>
        <p:spPr>
          <a:xfrm>
            <a:off x="6172201" y="1681163"/>
            <a:ext cx="5183188"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a:extLst>
              <a:ext uri="{FF2B5EF4-FFF2-40B4-BE49-F238E27FC236}">
                <a16:creationId xmlns:a16="http://schemas.microsoft.com/office/drawing/2014/main" id="{8C35E9F9-8F3C-4A54-9D9D-4866E84F51E1}"/>
              </a:ext>
            </a:extLst>
          </p:cNvPr>
          <p:cNvSpPr>
            <a:spLocks noGrp="1"/>
          </p:cNvSpPr>
          <p:nvPr>
            <p:ph sz="quarter" idx="4"/>
          </p:nvPr>
        </p:nvSpPr>
        <p:spPr>
          <a:xfrm>
            <a:off x="6172201"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a:extLst>
              <a:ext uri="{FF2B5EF4-FFF2-40B4-BE49-F238E27FC236}">
                <a16:creationId xmlns:a16="http://schemas.microsoft.com/office/drawing/2014/main" id="{C48F391B-4A5B-44FF-9112-4C72FEEEFD35}"/>
              </a:ext>
            </a:extLst>
          </p:cNvPr>
          <p:cNvSpPr>
            <a:spLocks noGrp="1"/>
          </p:cNvSpPr>
          <p:nvPr>
            <p:ph type="dt" sz="half" idx="10"/>
          </p:nvPr>
        </p:nvSpPr>
        <p:spPr/>
        <p:txBody>
          <a:bodyPr/>
          <a:lstStyle/>
          <a:p>
            <a:endParaRPr lang="en-GB"/>
          </a:p>
        </p:txBody>
      </p:sp>
      <p:sp>
        <p:nvSpPr>
          <p:cNvPr id="8" name="Footer Placeholder 7">
            <a:extLst>
              <a:ext uri="{FF2B5EF4-FFF2-40B4-BE49-F238E27FC236}">
                <a16:creationId xmlns:a16="http://schemas.microsoft.com/office/drawing/2014/main" id="{F532BDC6-EF28-4639-A57D-93A951DEBEFB}"/>
              </a:ext>
            </a:extLst>
          </p:cNvPr>
          <p:cNvSpPr>
            <a:spLocks noGrp="1"/>
          </p:cNvSpPr>
          <p:nvPr>
            <p:ph type="ftr" sz="quarter" idx="11"/>
          </p:nvPr>
        </p:nvSpPr>
        <p:spPr/>
        <p:txBody>
          <a:bodyPr/>
          <a:lstStyle/>
          <a:p>
            <a:r>
              <a:rPr lang="en-GB"/>
              <a:t>R. Assmann - EuAPS Kickoff - 28 Feb 2023</a:t>
            </a:r>
          </a:p>
        </p:txBody>
      </p:sp>
      <p:sp>
        <p:nvSpPr>
          <p:cNvPr id="9" name="Slide Number Placeholder 8">
            <a:extLst>
              <a:ext uri="{FF2B5EF4-FFF2-40B4-BE49-F238E27FC236}">
                <a16:creationId xmlns:a16="http://schemas.microsoft.com/office/drawing/2014/main" id="{CB5C620B-A49F-4FC3-9CDE-D3A099B3FA13}"/>
              </a:ext>
            </a:extLst>
          </p:cNvPr>
          <p:cNvSpPr>
            <a:spLocks noGrp="1"/>
          </p:cNvSpPr>
          <p:nvPr>
            <p:ph type="sldNum" sz="quarter" idx="12"/>
          </p:nvPr>
        </p:nvSpPr>
        <p:spPr/>
        <p:txBody>
          <a:bodyPr/>
          <a:lstStyle/>
          <a:p>
            <a:fld id="{3A3A6714-3D1F-4857-9904-D935B84167FA}" type="slidenum">
              <a:rPr lang="en-GB" smtClean="0"/>
              <a:t>‹#›</a:t>
            </a:fld>
            <a:endParaRPr lang="en-GB"/>
          </a:p>
        </p:txBody>
      </p:sp>
    </p:spTree>
    <p:extLst>
      <p:ext uri="{BB962C8B-B14F-4D97-AF65-F5344CB8AC3E}">
        <p14:creationId xmlns:p14="http://schemas.microsoft.com/office/powerpoint/2010/main" val="1219304636"/>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2FE39-874E-4CD5-9BD9-668C5962A67D}"/>
              </a:ext>
            </a:extLst>
          </p:cNvPr>
          <p:cNvSpPr>
            <a:spLocks noGrp="1"/>
          </p:cNvSpPr>
          <p:nvPr>
            <p:ph type="title"/>
          </p:nvPr>
        </p:nvSpPr>
        <p:spPr/>
        <p:txBody>
          <a:bodyPr/>
          <a:lstStyle/>
          <a:p>
            <a:r>
              <a:rPr lang="en-US"/>
              <a:t>Click to edit Master title style</a:t>
            </a:r>
            <a:endParaRPr lang="en-GB"/>
          </a:p>
        </p:txBody>
      </p:sp>
      <p:sp>
        <p:nvSpPr>
          <p:cNvPr id="3" name="Date Placeholder 2">
            <a:extLst>
              <a:ext uri="{FF2B5EF4-FFF2-40B4-BE49-F238E27FC236}">
                <a16:creationId xmlns:a16="http://schemas.microsoft.com/office/drawing/2014/main" id="{A65816B5-48BD-495C-97CE-D4EC4A72CFC0}"/>
              </a:ext>
            </a:extLst>
          </p:cNvPr>
          <p:cNvSpPr>
            <a:spLocks noGrp="1"/>
          </p:cNvSpPr>
          <p:nvPr>
            <p:ph type="dt" sz="half" idx="10"/>
          </p:nvPr>
        </p:nvSpPr>
        <p:spPr/>
        <p:txBody>
          <a:bodyPr/>
          <a:lstStyle/>
          <a:p>
            <a:endParaRPr lang="en-GB"/>
          </a:p>
        </p:txBody>
      </p:sp>
      <p:sp>
        <p:nvSpPr>
          <p:cNvPr id="4" name="Footer Placeholder 3">
            <a:extLst>
              <a:ext uri="{FF2B5EF4-FFF2-40B4-BE49-F238E27FC236}">
                <a16:creationId xmlns:a16="http://schemas.microsoft.com/office/drawing/2014/main" id="{7765F970-D40B-41CC-905B-66E452A453AA}"/>
              </a:ext>
            </a:extLst>
          </p:cNvPr>
          <p:cNvSpPr>
            <a:spLocks noGrp="1"/>
          </p:cNvSpPr>
          <p:nvPr>
            <p:ph type="ftr" sz="quarter" idx="11"/>
          </p:nvPr>
        </p:nvSpPr>
        <p:spPr/>
        <p:txBody>
          <a:bodyPr/>
          <a:lstStyle/>
          <a:p>
            <a:r>
              <a:rPr lang="en-GB"/>
              <a:t>R. Assmann - EuAPS Kickoff - 28 Feb 2023</a:t>
            </a:r>
          </a:p>
        </p:txBody>
      </p:sp>
      <p:sp>
        <p:nvSpPr>
          <p:cNvPr id="5" name="Slide Number Placeholder 4">
            <a:extLst>
              <a:ext uri="{FF2B5EF4-FFF2-40B4-BE49-F238E27FC236}">
                <a16:creationId xmlns:a16="http://schemas.microsoft.com/office/drawing/2014/main" id="{C4B39323-00DD-40F7-BE76-2E6C11066437}"/>
              </a:ext>
            </a:extLst>
          </p:cNvPr>
          <p:cNvSpPr>
            <a:spLocks noGrp="1"/>
          </p:cNvSpPr>
          <p:nvPr>
            <p:ph type="sldNum" sz="quarter" idx="12"/>
          </p:nvPr>
        </p:nvSpPr>
        <p:spPr/>
        <p:txBody>
          <a:bodyPr/>
          <a:lstStyle/>
          <a:p>
            <a:fld id="{3A3A6714-3D1F-4857-9904-D935B84167FA}" type="slidenum">
              <a:rPr lang="en-GB" smtClean="0"/>
              <a:t>‹#›</a:t>
            </a:fld>
            <a:endParaRPr lang="en-GB"/>
          </a:p>
        </p:txBody>
      </p:sp>
    </p:spTree>
    <p:extLst>
      <p:ext uri="{BB962C8B-B14F-4D97-AF65-F5344CB8AC3E}">
        <p14:creationId xmlns:p14="http://schemas.microsoft.com/office/powerpoint/2010/main" val="1688437868"/>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77E74BC5-C71B-4911-8D4D-48BF1DDFDFA4}"/>
              </a:ext>
            </a:extLst>
          </p:cNvPr>
          <p:cNvSpPr>
            <a:spLocks noGrp="1"/>
          </p:cNvSpPr>
          <p:nvPr>
            <p:ph type="dt" sz="half" idx="10"/>
          </p:nvPr>
        </p:nvSpPr>
        <p:spPr/>
        <p:txBody>
          <a:bodyPr/>
          <a:lstStyle/>
          <a:p>
            <a:endParaRPr lang="en-GB"/>
          </a:p>
        </p:txBody>
      </p:sp>
      <p:sp>
        <p:nvSpPr>
          <p:cNvPr id="3" name="Footer Placeholder 2">
            <a:extLst>
              <a:ext uri="{FF2B5EF4-FFF2-40B4-BE49-F238E27FC236}">
                <a16:creationId xmlns:a16="http://schemas.microsoft.com/office/drawing/2014/main" id="{2A889837-F55F-4D94-96C6-FDC14111AF50}"/>
              </a:ext>
            </a:extLst>
          </p:cNvPr>
          <p:cNvSpPr>
            <a:spLocks noGrp="1"/>
          </p:cNvSpPr>
          <p:nvPr>
            <p:ph type="ftr" sz="quarter" idx="11"/>
          </p:nvPr>
        </p:nvSpPr>
        <p:spPr/>
        <p:txBody>
          <a:bodyPr/>
          <a:lstStyle/>
          <a:p>
            <a:r>
              <a:rPr lang="en-GB"/>
              <a:t>R. Assmann - EuAPS Kickoff - 28 Feb 2023</a:t>
            </a:r>
          </a:p>
        </p:txBody>
      </p:sp>
      <p:sp>
        <p:nvSpPr>
          <p:cNvPr id="4" name="Slide Number Placeholder 3">
            <a:extLst>
              <a:ext uri="{FF2B5EF4-FFF2-40B4-BE49-F238E27FC236}">
                <a16:creationId xmlns:a16="http://schemas.microsoft.com/office/drawing/2014/main" id="{7F6EE0A9-FF88-435A-A5BA-C04A4A20F0A2}"/>
              </a:ext>
            </a:extLst>
          </p:cNvPr>
          <p:cNvSpPr>
            <a:spLocks noGrp="1"/>
          </p:cNvSpPr>
          <p:nvPr>
            <p:ph type="sldNum" sz="quarter" idx="12"/>
          </p:nvPr>
        </p:nvSpPr>
        <p:spPr/>
        <p:txBody>
          <a:bodyPr/>
          <a:lstStyle/>
          <a:p>
            <a:fld id="{3A3A6714-3D1F-4857-9904-D935B84167FA}" type="slidenum">
              <a:rPr lang="en-GB" smtClean="0"/>
              <a:t>‹#›</a:t>
            </a:fld>
            <a:endParaRPr lang="en-GB"/>
          </a:p>
        </p:txBody>
      </p:sp>
    </p:spTree>
    <p:extLst>
      <p:ext uri="{BB962C8B-B14F-4D97-AF65-F5344CB8AC3E}">
        <p14:creationId xmlns:p14="http://schemas.microsoft.com/office/powerpoint/2010/main" val="2422616499"/>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896F680-0DF0-4DB9-84FC-E03D1D17E0E3}"/>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endParaRPr lang="en-GB"/>
          </a:p>
        </p:txBody>
      </p:sp>
      <p:sp>
        <p:nvSpPr>
          <p:cNvPr id="3" name="Content Placeholder 2">
            <a:extLst>
              <a:ext uri="{FF2B5EF4-FFF2-40B4-BE49-F238E27FC236}">
                <a16:creationId xmlns:a16="http://schemas.microsoft.com/office/drawing/2014/main" id="{45E2A6C4-45FE-4F28-9E5D-C22C4EABAA2A}"/>
              </a:ext>
            </a:extLst>
          </p:cNvPr>
          <p:cNvSpPr>
            <a:spLocks noGrp="1"/>
          </p:cNvSpPr>
          <p:nvPr>
            <p:ph idx="1"/>
          </p:nvPr>
        </p:nvSpPr>
        <p:spPr>
          <a:xfrm>
            <a:off x="5183188" y="987427"/>
            <a:ext cx="617220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a:extLst>
              <a:ext uri="{FF2B5EF4-FFF2-40B4-BE49-F238E27FC236}">
                <a16:creationId xmlns:a16="http://schemas.microsoft.com/office/drawing/2014/main" id="{5039418E-6DFD-433F-B449-1AC31541261F}"/>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08FE703E-50D6-4624-ADC0-1F454A4F765F}"/>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1C204868-D742-42C8-B758-8015CC939BD3}"/>
              </a:ext>
            </a:extLst>
          </p:cNvPr>
          <p:cNvSpPr>
            <a:spLocks noGrp="1"/>
          </p:cNvSpPr>
          <p:nvPr>
            <p:ph type="ftr" sz="quarter" idx="11"/>
          </p:nvPr>
        </p:nvSpPr>
        <p:spPr/>
        <p:txBody>
          <a:bodyPr/>
          <a:lstStyle/>
          <a:p>
            <a:r>
              <a:rPr lang="en-GB"/>
              <a:t>R. Assmann - EuAPS Kickoff - 28 Feb 2023</a:t>
            </a:r>
          </a:p>
        </p:txBody>
      </p:sp>
      <p:sp>
        <p:nvSpPr>
          <p:cNvPr id="7" name="Slide Number Placeholder 6">
            <a:extLst>
              <a:ext uri="{FF2B5EF4-FFF2-40B4-BE49-F238E27FC236}">
                <a16:creationId xmlns:a16="http://schemas.microsoft.com/office/drawing/2014/main" id="{05304860-41DB-4D59-92DE-2D5DCEB6C4D9}"/>
              </a:ext>
            </a:extLst>
          </p:cNvPr>
          <p:cNvSpPr>
            <a:spLocks noGrp="1"/>
          </p:cNvSpPr>
          <p:nvPr>
            <p:ph type="sldNum" sz="quarter" idx="12"/>
          </p:nvPr>
        </p:nvSpPr>
        <p:spPr/>
        <p:txBody>
          <a:bodyPr/>
          <a:lstStyle/>
          <a:p>
            <a:fld id="{3A3A6714-3D1F-4857-9904-D935B84167FA}" type="slidenum">
              <a:rPr lang="en-GB" smtClean="0"/>
              <a:t>‹#›</a:t>
            </a:fld>
            <a:endParaRPr lang="en-GB"/>
          </a:p>
        </p:txBody>
      </p:sp>
    </p:spTree>
    <p:extLst>
      <p:ext uri="{BB962C8B-B14F-4D97-AF65-F5344CB8AC3E}">
        <p14:creationId xmlns:p14="http://schemas.microsoft.com/office/powerpoint/2010/main" val="319838019"/>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9F056A-5A1D-46F6-8C0E-C94D64AB0482}"/>
              </a:ext>
            </a:extLst>
          </p:cNvPr>
          <p:cNvSpPr>
            <a:spLocks noGrp="1"/>
          </p:cNvSpPr>
          <p:nvPr>
            <p:ph type="title"/>
          </p:nvPr>
        </p:nvSpPr>
        <p:spPr>
          <a:xfrm>
            <a:off x="839788" y="457200"/>
            <a:ext cx="3932237" cy="1600200"/>
          </a:xfrm>
        </p:spPr>
        <p:txBody>
          <a:bodyPr anchor="b"/>
          <a:lstStyle>
            <a:lvl1pPr>
              <a:defRPr sz="2400"/>
            </a:lvl1pPr>
          </a:lstStyle>
          <a:p>
            <a:r>
              <a:rPr lang="en-US"/>
              <a:t>Click to edit Master title style</a:t>
            </a:r>
            <a:endParaRPr lang="en-GB"/>
          </a:p>
        </p:txBody>
      </p:sp>
      <p:sp>
        <p:nvSpPr>
          <p:cNvPr id="3" name="Picture Placeholder 2">
            <a:extLst>
              <a:ext uri="{FF2B5EF4-FFF2-40B4-BE49-F238E27FC236}">
                <a16:creationId xmlns:a16="http://schemas.microsoft.com/office/drawing/2014/main" id="{9220A7AD-34E1-479D-96D9-41D73D2BC795}"/>
              </a:ext>
            </a:extLst>
          </p:cNvPr>
          <p:cNvSpPr>
            <a:spLocks noGrp="1"/>
          </p:cNvSpPr>
          <p:nvPr>
            <p:ph type="pic" idx="1"/>
          </p:nvPr>
        </p:nvSpPr>
        <p:spPr>
          <a:xfrm>
            <a:off x="5183188" y="987427"/>
            <a:ext cx="617220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a:extLst>
              <a:ext uri="{FF2B5EF4-FFF2-40B4-BE49-F238E27FC236}">
                <a16:creationId xmlns:a16="http://schemas.microsoft.com/office/drawing/2014/main" id="{85ECF396-5BDA-493A-BE14-6970B2A6A421}"/>
              </a:ext>
            </a:extLst>
          </p:cNvPr>
          <p:cNvSpPr>
            <a:spLocks noGrp="1"/>
          </p:cNvSpPr>
          <p:nvPr>
            <p:ph type="body" sz="half" idx="2"/>
          </p:nvPr>
        </p:nvSpPr>
        <p:spPr>
          <a:xfrm>
            <a:off x="839788" y="2057400"/>
            <a:ext cx="3932237"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Edit Master text styles</a:t>
            </a:r>
          </a:p>
        </p:txBody>
      </p:sp>
      <p:sp>
        <p:nvSpPr>
          <p:cNvPr id="5" name="Date Placeholder 4">
            <a:extLst>
              <a:ext uri="{FF2B5EF4-FFF2-40B4-BE49-F238E27FC236}">
                <a16:creationId xmlns:a16="http://schemas.microsoft.com/office/drawing/2014/main" id="{6F549718-E11B-4798-B557-8535A42A39DB}"/>
              </a:ext>
            </a:extLst>
          </p:cNvPr>
          <p:cNvSpPr>
            <a:spLocks noGrp="1"/>
          </p:cNvSpPr>
          <p:nvPr>
            <p:ph type="dt" sz="half" idx="10"/>
          </p:nvPr>
        </p:nvSpPr>
        <p:spPr/>
        <p:txBody>
          <a:bodyPr/>
          <a:lstStyle/>
          <a:p>
            <a:endParaRPr lang="en-GB"/>
          </a:p>
        </p:txBody>
      </p:sp>
      <p:sp>
        <p:nvSpPr>
          <p:cNvPr id="6" name="Footer Placeholder 5">
            <a:extLst>
              <a:ext uri="{FF2B5EF4-FFF2-40B4-BE49-F238E27FC236}">
                <a16:creationId xmlns:a16="http://schemas.microsoft.com/office/drawing/2014/main" id="{3B02643F-AD2D-4880-8FAA-CCFBD436F6E7}"/>
              </a:ext>
            </a:extLst>
          </p:cNvPr>
          <p:cNvSpPr>
            <a:spLocks noGrp="1"/>
          </p:cNvSpPr>
          <p:nvPr>
            <p:ph type="ftr" sz="quarter" idx="11"/>
          </p:nvPr>
        </p:nvSpPr>
        <p:spPr/>
        <p:txBody>
          <a:bodyPr/>
          <a:lstStyle/>
          <a:p>
            <a:r>
              <a:rPr lang="en-GB"/>
              <a:t>R. Assmann - EuAPS Kickoff - 28 Feb 2023</a:t>
            </a:r>
          </a:p>
        </p:txBody>
      </p:sp>
      <p:sp>
        <p:nvSpPr>
          <p:cNvPr id="7" name="Slide Number Placeholder 6">
            <a:extLst>
              <a:ext uri="{FF2B5EF4-FFF2-40B4-BE49-F238E27FC236}">
                <a16:creationId xmlns:a16="http://schemas.microsoft.com/office/drawing/2014/main" id="{9573E56F-CB65-40EB-80C3-5443222319D6}"/>
              </a:ext>
            </a:extLst>
          </p:cNvPr>
          <p:cNvSpPr>
            <a:spLocks noGrp="1"/>
          </p:cNvSpPr>
          <p:nvPr>
            <p:ph type="sldNum" sz="quarter" idx="12"/>
          </p:nvPr>
        </p:nvSpPr>
        <p:spPr/>
        <p:txBody>
          <a:bodyPr/>
          <a:lstStyle/>
          <a:p>
            <a:fld id="{3A3A6714-3D1F-4857-9904-D935B84167FA}" type="slidenum">
              <a:rPr lang="en-GB" smtClean="0"/>
              <a:t>‹#›</a:t>
            </a:fld>
            <a:endParaRPr lang="en-GB"/>
          </a:p>
        </p:txBody>
      </p:sp>
    </p:spTree>
    <p:extLst>
      <p:ext uri="{BB962C8B-B14F-4D97-AF65-F5344CB8AC3E}">
        <p14:creationId xmlns:p14="http://schemas.microsoft.com/office/powerpoint/2010/main" val="442951518"/>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689FF0-0307-4B4D-A505-B6EF11E64F47}"/>
              </a:ext>
            </a:extLst>
          </p:cNvPr>
          <p:cNvSpPr>
            <a:spLocks noGrp="1"/>
          </p:cNvSpPr>
          <p:nvPr>
            <p:ph type="title"/>
          </p:nvPr>
        </p:nvSpPr>
        <p:spPr/>
        <p:txBody>
          <a:bodyPr/>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AAD7D9C3-6A3D-4B49-8F69-6DD5267217C4}"/>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F836D667-E267-4B13-95C1-C3CB82FF29F6}"/>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DAD111F9-9D6D-4B00-A3A0-9F8E5E517CBE}"/>
              </a:ext>
            </a:extLst>
          </p:cNvPr>
          <p:cNvSpPr>
            <a:spLocks noGrp="1"/>
          </p:cNvSpPr>
          <p:nvPr>
            <p:ph type="ftr" sz="quarter" idx="11"/>
          </p:nvPr>
        </p:nvSpPr>
        <p:spPr/>
        <p:txBody>
          <a:bodyPr/>
          <a:lstStyle/>
          <a:p>
            <a:r>
              <a:rPr lang="en-GB"/>
              <a:t>R. Assmann - EuAPS Kickoff - 28 Feb 2023</a:t>
            </a:r>
          </a:p>
        </p:txBody>
      </p:sp>
      <p:sp>
        <p:nvSpPr>
          <p:cNvPr id="6" name="Slide Number Placeholder 5">
            <a:extLst>
              <a:ext uri="{FF2B5EF4-FFF2-40B4-BE49-F238E27FC236}">
                <a16:creationId xmlns:a16="http://schemas.microsoft.com/office/drawing/2014/main" id="{A2CF3CE0-8238-4AB5-96E8-D7E7DC9F7F6A}"/>
              </a:ext>
            </a:extLst>
          </p:cNvPr>
          <p:cNvSpPr>
            <a:spLocks noGrp="1"/>
          </p:cNvSpPr>
          <p:nvPr>
            <p:ph type="sldNum" sz="quarter" idx="12"/>
          </p:nvPr>
        </p:nvSpPr>
        <p:spPr/>
        <p:txBody>
          <a:bodyPr/>
          <a:lstStyle/>
          <a:p>
            <a:fld id="{3A3A6714-3D1F-4857-9904-D935B84167FA}" type="slidenum">
              <a:rPr lang="en-GB" smtClean="0"/>
              <a:t>‹#›</a:t>
            </a:fld>
            <a:endParaRPr lang="en-GB"/>
          </a:p>
        </p:txBody>
      </p:sp>
    </p:spTree>
    <p:extLst>
      <p:ext uri="{BB962C8B-B14F-4D97-AF65-F5344CB8AC3E}">
        <p14:creationId xmlns:p14="http://schemas.microsoft.com/office/powerpoint/2010/main" val="121503342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FEB73AB-ED98-4653-B7C8-8E9A1CAE88CA}"/>
              </a:ext>
            </a:extLst>
          </p:cNvPr>
          <p:cNvSpPr>
            <a:spLocks noGrp="1"/>
          </p:cNvSpPr>
          <p:nvPr>
            <p:ph type="title" orient="vert"/>
          </p:nvPr>
        </p:nvSpPr>
        <p:spPr>
          <a:xfrm>
            <a:off x="8724901" y="365125"/>
            <a:ext cx="2628900" cy="5811838"/>
          </a:xfrm>
        </p:spPr>
        <p:txBody>
          <a:bodyPr vert="eaVert"/>
          <a:lstStyle/>
          <a:p>
            <a:r>
              <a:rPr lang="en-US"/>
              <a:t>Click to edit Master title style</a:t>
            </a:r>
            <a:endParaRPr lang="en-GB"/>
          </a:p>
        </p:txBody>
      </p:sp>
      <p:sp>
        <p:nvSpPr>
          <p:cNvPr id="3" name="Vertical Text Placeholder 2">
            <a:extLst>
              <a:ext uri="{FF2B5EF4-FFF2-40B4-BE49-F238E27FC236}">
                <a16:creationId xmlns:a16="http://schemas.microsoft.com/office/drawing/2014/main" id="{D7C88A75-0E25-484A-ABB6-91EE48CB684B}"/>
              </a:ext>
            </a:extLst>
          </p:cNvPr>
          <p:cNvSpPr>
            <a:spLocks noGrp="1"/>
          </p:cNvSpPr>
          <p:nvPr>
            <p:ph type="body" orient="vert" idx="1"/>
          </p:nvPr>
        </p:nvSpPr>
        <p:spPr>
          <a:xfrm>
            <a:off x="838201"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BF5853A6-59D6-4F0D-867C-E0769B6507E8}"/>
              </a:ext>
            </a:extLst>
          </p:cNvPr>
          <p:cNvSpPr>
            <a:spLocks noGrp="1"/>
          </p:cNvSpPr>
          <p:nvPr>
            <p:ph type="dt" sz="half" idx="10"/>
          </p:nvPr>
        </p:nvSpPr>
        <p:spPr/>
        <p:txBody>
          <a:bodyPr/>
          <a:lstStyle/>
          <a:p>
            <a:endParaRPr lang="en-GB"/>
          </a:p>
        </p:txBody>
      </p:sp>
      <p:sp>
        <p:nvSpPr>
          <p:cNvPr id="5" name="Footer Placeholder 4">
            <a:extLst>
              <a:ext uri="{FF2B5EF4-FFF2-40B4-BE49-F238E27FC236}">
                <a16:creationId xmlns:a16="http://schemas.microsoft.com/office/drawing/2014/main" id="{70EF17E7-7655-43A1-88B7-88B541B0D8F2}"/>
              </a:ext>
            </a:extLst>
          </p:cNvPr>
          <p:cNvSpPr>
            <a:spLocks noGrp="1"/>
          </p:cNvSpPr>
          <p:nvPr>
            <p:ph type="ftr" sz="quarter" idx="11"/>
          </p:nvPr>
        </p:nvSpPr>
        <p:spPr/>
        <p:txBody>
          <a:bodyPr/>
          <a:lstStyle/>
          <a:p>
            <a:r>
              <a:rPr lang="en-GB"/>
              <a:t>R. Assmann - EuAPS Kickoff - 28 Feb 2023</a:t>
            </a:r>
          </a:p>
        </p:txBody>
      </p:sp>
      <p:sp>
        <p:nvSpPr>
          <p:cNvPr id="6" name="Slide Number Placeholder 5">
            <a:extLst>
              <a:ext uri="{FF2B5EF4-FFF2-40B4-BE49-F238E27FC236}">
                <a16:creationId xmlns:a16="http://schemas.microsoft.com/office/drawing/2014/main" id="{DC1C23E5-FBEB-4136-8F33-3D684E5DE9B0}"/>
              </a:ext>
            </a:extLst>
          </p:cNvPr>
          <p:cNvSpPr>
            <a:spLocks noGrp="1"/>
          </p:cNvSpPr>
          <p:nvPr>
            <p:ph type="sldNum" sz="quarter" idx="12"/>
          </p:nvPr>
        </p:nvSpPr>
        <p:spPr/>
        <p:txBody>
          <a:bodyPr/>
          <a:lstStyle/>
          <a:p>
            <a:fld id="{3A3A6714-3D1F-4857-9904-D935B84167FA}" type="slidenum">
              <a:rPr lang="en-GB" smtClean="0"/>
              <a:t>‹#›</a:t>
            </a:fld>
            <a:endParaRPr lang="en-GB"/>
          </a:p>
        </p:txBody>
      </p:sp>
    </p:spTree>
    <p:extLst>
      <p:ext uri="{BB962C8B-B14F-4D97-AF65-F5344CB8AC3E}">
        <p14:creationId xmlns:p14="http://schemas.microsoft.com/office/powerpoint/2010/main" val="3539324521"/>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endParaRPr lang="en-US" dirty="0"/>
          </a:p>
        </p:txBody>
      </p:sp>
      <p:sp>
        <p:nvSpPr>
          <p:cNvPr id="4" name="Date Placeholder 3"/>
          <p:cNvSpPr>
            <a:spLocks noGrp="1"/>
          </p:cNvSpPr>
          <p:nvPr>
            <p:ph type="dt" sz="half" idx="10"/>
          </p:nvPr>
        </p:nvSpPr>
        <p:spPr/>
        <p:txBody>
          <a:bodyPr/>
          <a:lstStyle/>
          <a:p>
            <a:fld id="{A04953A3-57C2-4369-AFBE-3180005A0C63}" type="datetime1">
              <a:rPr lang="en-GB" smtClean="0"/>
              <a:t>03/11/2025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A9FF215-316F-4B65-BCDA-A765DC2D78E5}" type="slidenum">
              <a:rPr lang="en-GB" smtClean="0"/>
              <a:t>‹#›</a:t>
            </a:fld>
            <a:endParaRPr lang="en-GB"/>
          </a:p>
        </p:txBody>
      </p:sp>
    </p:spTree>
    <p:extLst>
      <p:ext uri="{BB962C8B-B14F-4D97-AF65-F5344CB8AC3E}">
        <p14:creationId xmlns:p14="http://schemas.microsoft.com/office/powerpoint/2010/main" val="3225891232"/>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idx="1"/>
          </p:nvPr>
        </p:nvSpPr>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20C3B392-693F-4059-996A-3B1AEDF12331}" type="datetime1">
              <a:rPr lang="en-GB" smtClean="0"/>
              <a:t>03/11/2025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A9FF215-316F-4B65-BCDA-A765DC2D78E5}" type="slidenum">
              <a:rPr lang="en-GB" smtClean="0"/>
              <a:t>‹#›</a:t>
            </a:fld>
            <a:endParaRPr lang="en-GB"/>
          </a:p>
        </p:txBody>
      </p:sp>
    </p:spTree>
    <p:extLst>
      <p:ext uri="{BB962C8B-B14F-4D97-AF65-F5344CB8AC3E}">
        <p14:creationId xmlns:p14="http://schemas.microsoft.com/office/powerpoint/2010/main" val="235877700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it-IT"/>
              <a:t>Fare clic per modificare lo stile del titolo</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it-IT"/>
              <a:t>Modifica gli stili del testo dello schema</a:t>
            </a:r>
          </a:p>
        </p:txBody>
      </p:sp>
      <p:sp>
        <p:nvSpPr>
          <p:cNvPr id="4" name="Date Placeholder 3"/>
          <p:cNvSpPr>
            <a:spLocks noGrp="1"/>
          </p:cNvSpPr>
          <p:nvPr>
            <p:ph type="dt" sz="half" idx="10"/>
          </p:nvPr>
        </p:nvSpPr>
        <p:spPr/>
        <p:txBody>
          <a:bodyPr/>
          <a:lstStyle/>
          <a:p>
            <a:fld id="{C8E3A4C6-8F8C-4725-A6A5-9E56A28709F4}" type="datetime1">
              <a:rPr lang="en-GB" smtClean="0"/>
              <a:t>03/11/2025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A9FF215-316F-4B65-BCDA-A765DC2D78E5}" type="slidenum">
              <a:rPr lang="en-GB" smtClean="0"/>
              <a:t>‹#›</a:t>
            </a:fld>
            <a:endParaRPr lang="en-GB"/>
          </a:p>
        </p:txBody>
      </p:sp>
    </p:spTree>
    <p:extLst>
      <p:ext uri="{BB962C8B-B14F-4D97-AF65-F5344CB8AC3E}">
        <p14:creationId xmlns:p14="http://schemas.microsoft.com/office/powerpoint/2010/main" val="2154791236"/>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p:txBody>
          <a:bodyPr/>
          <a:lstStyle/>
          <a:p>
            <a:fld id="{4E3541F0-5A38-436D-9BA5-1EB0FD153B13}" type="datetime1">
              <a:rPr lang="en-GB" smtClean="0"/>
              <a:t>03/11/2025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A9FF215-316F-4B65-BCDA-A765DC2D78E5}" type="slidenum">
              <a:rPr lang="en-GB" smtClean="0"/>
              <a:t>‹#›</a:t>
            </a:fld>
            <a:endParaRPr lang="en-GB"/>
          </a:p>
        </p:txBody>
      </p:sp>
    </p:spTree>
    <p:extLst>
      <p:ext uri="{BB962C8B-B14F-4D97-AF65-F5344CB8AC3E}">
        <p14:creationId xmlns:p14="http://schemas.microsoft.com/office/powerpoint/2010/main" val="4045999873"/>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it-IT"/>
              <a:t>Fare clic per modificare lo stile del titolo</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4" name="Content Placeholder 3"/>
          <p:cNvSpPr>
            <a:spLocks noGrp="1"/>
          </p:cNvSpPr>
          <p:nvPr>
            <p:ph sz="half" idx="2"/>
          </p:nvPr>
        </p:nvSpPr>
        <p:spPr>
          <a:xfrm>
            <a:off x="839788" y="2505075"/>
            <a:ext cx="5157787"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it-IT"/>
              <a:t>Modifica gli stili del testo dello schema</a:t>
            </a:r>
          </a:p>
        </p:txBody>
      </p:sp>
      <p:sp>
        <p:nvSpPr>
          <p:cNvPr id="6" name="Content Placeholder 5"/>
          <p:cNvSpPr>
            <a:spLocks noGrp="1"/>
          </p:cNvSpPr>
          <p:nvPr>
            <p:ph sz="quarter" idx="4"/>
          </p:nvPr>
        </p:nvSpPr>
        <p:spPr>
          <a:xfrm>
            <a:off x="6172200" y="2505075"/>
            <a:ext cx="5183188" cy="3684588"/>
          </a:xfrm>
        </p:spPr>
        <p:txBody>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p:txBody>
          <a:bodyPr/>
          <a:lstStyle/>
          <a:p>
            <a:fld id="{100B489A-5234-4D3F-A832-7412F75AE8D0}" type="datetime1">
              <a:rPr lang="en-GB" smtClean="0"/>
              <a:t>03/11/2025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3A9FF215-316F-4B65-BCDA-A765DC2D78E5}" type="slidenum">
              <a:rPr lang="en-GB" smtClean="0"/>
              <a:t>‹#›</a:t>
            </a:fld>
            <a:endParaRPr lang="en-GB"/>
          </a:p>
        </p:txBody>
      </p:sp>
    </p:spTree>
    <p:extLst>
      <p:ext uri="{BB962C8B-B14F-4D97-AF65-F5344CB8AC3E}">
        <p14:creationId xmlns:p14="http://schemas.microsoft.com/office/powerpoint/2010/main" val="111263573"/>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Date Placeholder 2"/>
          <p:cNvSpPr>
            <a:spLocks noGrp="1"/>
          </p:cNvSpPr>
          <p:nvPr>
            <p:ph type="dt" sz="half" idx="10"/>
          </p:nvPr>
        </p:nvSpPr>
        <p:spPr/>
        <p:txBody>
          <a:bodyPr/>
          <a:lstStyle/>
          <a:p>
            <a:fld id="{C703B951-AE1E-41A4-A01E-0098FD4480AB}" type="datetime1">
              <a:rPr lang="en-GB" smtClean="0"/>
              <a:t>03/11/2025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3A9FF215-316F-4B65-BCDA-A765DC2D78E5}" type="slidenum">
              <a:rPr lang="en-GB" smtClean="0"/>
              <a:t>‹#›</a:t>
            </a:fld>
            <a:endParaRPr lang="en-GB"/>
          </a:p>
        </p:txBody>
      </p:sp>
    </p:spTree>
    <p:extLst>
      <p:ext uri="{BB962C8B-B14F-4D97-AF65-F5344CB8AC3E}">
        <p14:creationId xmlns:p14="http://schemas.microsoft.com/office/powerpoint/2010/main" val="3842704852"/>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DF3E8E1-BC5F-48F6-8B8A-2C66E3A6D1B2}" type="datetime1">
              <a:rPr lang="en-GB" smtClean="0"/>
              <a:t>03/11/2025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3A9FF215-316F-4B65-BCDA-A765DC2D78E5}" type="slidenum">
              <a:rPr lang="en-GB" smtClean="0"/>
              <a:t>‹#›</a:t>
            </a:fld>
            <a:endParaRPr lang="en-GB"/>
          </a:p>
        </p:txBody>
      </p:sp>
    </p:spTree>
    <p:extLst>
      <p:ext uri="{BB962C8B-B14F-4D97-AF65-F5344CB8AC3E}">
        <p14:creationId xmlns:p14="http://schemas.microsoft.com/office/powerpoint/2010/main" val="3054657687"/>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00A04646-3EA8-4E09-8953-88FD74F359C1}" type="datetime1">
              <a:rPr lang="en-GB" smtClean="0"/>
              <a:t>03/11/2025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A9FF215-316F-4B65-BCDA-A765DC2D78E5}" type="slidenum">
              <a:rPr lang="en-GB" smtClean="0"/>
              <a:t>‹#›</a:t>
            </a:fld>
            <a:endParaRPr lang="en-GB"/>
          </a:p>
        </p:txBody>
      </p:sp>
    </p:spTree>
    <p:extLst>
      <p:ext uri="{BB962C8B-B14F-4D97-AF65-F5344CB8AC3E}">
        <p14:creationId xmlns:p14="http://schemas.microsoft.com/office/powerpoint/2010/main" val="334123770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it-IT"/>
              <a:t>Fare clic per modificare lo stile del titolo</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it-IT"/>
              <a:t>Fare clic sull'icona per inserire un'immagine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it-IT"/>
              <a:t>Modifica gli stili del testo dello schema</a:t>
            </a:r>
          </a:p>
        </p:txBody>
      </p:sp>
      <p:sp>
        <p:nvSpPr>
          <p:cNvPr id="5" name="Date Placeholder 4"/>
          <p:cNvSpPr>
            <a:spLocks noGrp="1"/>
          </p:cNvSpPr>
          <p:nvPr>
            <p:ph type="dt" sz="half" idx="10"/>
          </p:nvPr>
        </p:nvSpPr>
        <p:spPr/>
        <p:txBody>
          <a:bodyPr/>
          <a:lstStyle/>
          <a:p>
            <a:fld id="{6D607D73-8BF9-4D9A-A030-EEB47CF7A776}" type="datetime1">
              <a:rPr lang="en-GB" smtClean="0"/>
              <a:t>03/11/2025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3A9FF215-316F-4B65-BCDA-A765DC2D78E5}" type="slidenum">
              <a:rPr lang="en-GB" smtClean="0"/>
              <a:t>‹#›</a:t>
            </a:fld>
            <a:endParaRPr lang="en-GB"/>
          </a:p>
        </p:txBody>
      </p:sp>
    </p:spTree>
    <p:extLst>
      <p:ext uri="{BB962C8B-B14F-4D97-AF65-F5344CB8AC3E}">
        <p14:creationId xmlns:p14="http://schemas.microsoft.com/office/powerpoint/2010/main" val="484264462"/>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a:t>
            </a:r>
            <a:endParaRPr lang="en-US" dirty="0"/>
          </a:p>
        </p:txBody>
      </p:sp>
      <p:sp>
        <p:nvSpPr>
          <p:cNvPr id="3" name="Vertical Text Placeholder 2"/>
          <p:cNvSpPr>
            <a:spLocks noGrp="1"/>
          </p:cNvSpPr>
          <p:nvPr>
            <p:ph type="body" orient="vert" idx="1"/>
          </p:nvPr>
        </p:nvSpPr>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BFFEC9FD-AE14-4A8A-8467-317271472105}" type="datetime1">
              <a:rPr lang="en-GB" smtClean="0"/>
              <a:t>03/11/2025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A9FF215-316F-4B65-BCDA-A765DC2D78E5}" type="slidenum">
              <a:rPr lang="en-GB" smtClean="0"/>
              <a:t>‹#›</a:t>
            </a:fld>
            <a:endParaRPr lang="en-GB"/>
          </a:p>
        </p:txBody>
      </p:sp>
    </p:spTree>
    <p:extLst>
      <p:ext uri="{BB962C8B-B14F-4D97-AF65-F5344CB8AC3E}">
        <p14:creationId xmlns:p14="http://schemas.microsoft.com/office/powerpoint/2010/main" val="2856839296"/>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it-IT"/>
              <a:t>Fare clic per modificare lo stile del titolo</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p:txBody>
          <a:bodyPr/>
          <a:lstStyle/>
          <a:p>
            <a:fld id="{ACD1FA1A-0A7B-454B-89BF-32B9DD5F3416}" type="datetime1">
              <a:rPr lang="en-GB" smtClean="0"/>
              <a:t>03/11/2025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3A9FF215-316F-4B65-BCDA-A765DC2D78E5}" type="slidenum">
              <a:rPr lang="en-GB" smtClean="0"/>
              <a:t>‹#›</a:t>
            </a:fld>
            <a:endParaRPr lang="en-GB"/>
          </a:p>
        </p:txBody>
      </p:sp>
    </p:spTree>
    <p:extLst>
      <p:ext uri="{BB962C8B-B14F-4D97-AF65-F5344CB8AC3E}">
        <p14:creationId xmlns:p14="http://schemas.microsoft.com/office/powerpoint/2010/main" val="111955740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title">
  <p:cSld name="Titolo">
    <p:spTree>
      <p:nvGrpSpPr>
        <p:cNvPr id="1" name=""/>
        <p:cNvGrpSpPr/>
        <p:nvPr/>
      </p:nvGrpSpPr>
      <p:grpSpPr>
        <a:xfrm>
          <a:off x="0" y="0"/>
          <a:ext cx="0" cy="0"/>
          <a:chOff x="0" y="0"/>
          <a:chExt cx="0" cy="0"/>
        </a:xfrm>
      </p:grpSpPr>
      <p:sp>
        <p:nvSpPr>
          <p:cNvPr id="11" name="Autore e data"/>
          <p:cNvSpPr txBox="1">
            <a:spLocks noGrp="1"/>
          </p:cNvSpPr>
          <p:nvPr>
            <p:ph type="body" sz="quarter" idx="21" hasCustomPrompt="1"/>
          </p:nvPr>
        </p:nvSpPr>
        <p:spPr>
          <a:xfrm>
            <a:off x="600670" y="5929931"/>
            <a:ext cx="10985502" cy="318490"/>
          </a:xfrm>
          <a:prstGeom prst="rect">
            <a:avLst/>
          </a:prstGeom>
        </p:spPr>
        <p:txBody>
          <a:bodyPr lIns="45719" tIns="45719" rIns="45719" bIns="45719"/>
          <a:lstStyle>
            <a:lvl1pPr marL="0" indent="0" defTabSz="412750">
              <a:lnSpc>
                <a:spcPct val="100000"/>
              </a:lnSpc>
              <a:spcBef>
                <a:spcPts val="0"/>
              </a:spcBef>
              <a:buSzTx/>
              <a:buNone/>
              <a:defRPr sz="1800" b="1"/>
            </a:lvl1pPr>
          </a:lstStyle>
          <a:p>
            <a:r>
              <a:t>Autore e data</a:t>
            </a:r>
          </a:p>
        </p:txBody>
      </p:sp>
      <p:sp>
        <p:nvSpPr>
          <p:cNvPr id="12" name="Titolo presentazione"/>
          <p:cNvSpPr txBox="1">
            <a:spLocks noGrp="1"/>
          </p:cNvSpPr>
          <p:nvPr>
            <p:ph type="title" hasCustomPrompt="1"/>
          </p:nvPr>
        </p:nvSpPr>
        <p:spPr>
          <a:xfrm>
            <a:off x="603248" y="1287496"/>
            <a:ext cx="10985502" cy="2324101"/>
          </a:xfrm>
          <a:prstGeom prst="rect">
            <a:avLst/>
          </a:prstGeom>
        </p:spPr>
        <p:txBody>
          <a:bodyPr anchor="b"/>
          <a:lstStyle>
            <a:lvl1pPr>
              <a:defRPr sz="5800" spc="-116"/>
            </a:lvl1pPr>
          </a:lstStyle>
          <a:p>
            <a:r>
              <a:t>Titolo presentazione</a:t>
            </a:r>
          </a:p>
        </p:txBody>
      </p:sp>
      <p:sp>
        <p:nvSpPr>
          <p:cNvPr id="13" name="Corpo livello uno…"/>
          <p:cNvSpPr txBox="1">
            <a:spLocks noGrp="1"/>
          </p:cNvSpPr>
          <p:nvPr>
            <p:ph type="body" sz="quarter" idx="1" hasCustomPrompt="1"/>
          </p:nvPr>
        </p:nvSpPr>
        <p:spPr>
          <a:xfrm>
            <a:off x="600671" y="3611595"/>
            <a:ext cx="10985501" cy="952501"/>
          </a:xfrm>
          <a:prstGeom prst="rect">
            <a:avLst/>
          </a:prstGeom>
        </p:spPr>
        <p:txBody>
          <a:bodyPr/>
          <a:lstStyle>
            <a:lvl1pPr marL="0" indent="0" defTabSz="412750">
              <a:lnSpc>
                <a:spcPct val="100000"/>
              </a:lnSpc>
              <a:spcBef>
                <a:spcPts val="0"/>
              </a:spcBef>
              <a:buSzTx/>
              <a:buNone/>
              <a:defRPr sz="2750" b="1"/>
            </a:lvl1pPr>
            <a:lvl2pPr marL="0" indent="228600" defTabSz="412750">
              <a:lnSpc>
                <a:spcPct val="100000"/>
              </a:lnSpc>
              <a:spcBef>
                <a:spcPts val="0"/>
              </a:spcBef>
              <a:buSzTx/>
              <a:buNone/>
              <a:defRPr sz="2750" b="1"/>
            </a:lvl2pPr>
            <a:lvl3pPr marL="0" indent="457200" defTabSz="412750">
              <a:lnSpc>
                <a:spcPct val="100000"/>
              </a:lnSpc>
              <a:spcBef>
                <a:spcPts val="0"/>
              </a:spcBef>
              <a:buSzTx/>
              <a:buNone/>
              <a:defRPr sz="2750" b="1"/>
            </a:lvl3pPr>
            <a:lvl4pPr marL="0" indent="685800" defTabSz="412750">
              <a:lnSpc>
                <a:spcPct val="100000"/>
              </a:lnSpc>
              <a:spcBef>
                <a:spcPts val="0"/>
              </a:spcBef>
              <a:buSzTx/>
              <a:buNone/>
              <a:defRPr sz="2750" b="1"/>
            </a:lvl4pPr>
            <a:lvl5pPr marL="0" indent="914400" defTabSz="412750">
              <a:lnSpc>
                <a:spcPct val="100000"/>
              </a:lnSpc>
              <a:spcBef>
                <a:spcPts val="0"/>
              </a:spcBef>
              <a:buSzTx/>
              <a:buNone/>
              <a:defRPr sz="2750" b="1"/>
            </a:lvl5pPr>
          </a:lstStyle>
          <a:p>
            <a:r>
              <a:t>Sottotitolo presentazione</a:t>
            </a:r>
          </a:p>
          <a:p>
            <a:pPr lvl="1"/>
            <a:endParaRPr/>
          </a:p>
          <a:p>
            <a:pPr lvl="2"/>
            <a:endParaRPr/>
          </a:p>
          <a:p>
            <a:pPr lvl="3"/>
            <a:endParaRPr/>
          </a:p>
          <a:p>
            <a:pPr lvl="4"/>
            <a:endParaRPr/>
          </a:p>
        </p:txBody>
      </p:sp>
      <p:sp>
        <p:nvSpPr>
          <p:cNvPr id="14"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024796449"/>
      </p:ext>
    </p:extLst>
  </p:cSld>
  <p:clrMapOvr>
    <a:masterClrMapping/>
  </p:clrMapOvr>
  <p:transition spd="med"/>
</p:sldLayout>
</file>

<file path=ppt/slideLayouts/slideLayout48.xml><?xml version="1.0" encoding="utf-8"?>
<p:sldLayout xmlns:a="http://schemas.openxmlformats.org/drawingml/2006/main" xmlns:r="http://schemas.openxmlformats.org/officeDocument/2006/relationships" xmlns:p="http://schemas.openxmlformats.org/presentationml/2006/main" type="tx">
  <p:cSld name="Titolo e foto">
    <p:spTree>
      <p:nvGrpSpPr>
        <p:cNvPr id="1" name=""/>
        <p:cNvGrpSpPr/>
        <p:nvPr/>
      </p:nvGrpSpPr>
      <p:grpSpPr>
        <a:xfrm>
          <a:off x="0" y="0"/>
          <a:ext cx="0" cy="0"/>
          <a:chOff x="0" y="0"/>
          <a:chExt cx="0" cy="0"/>
        </a:xfrm>
      </p:grpSpPr>
      <p:sp>
        <p:nvSpPr>
          <p:cNvPr id="21" name="Avocado e lime"/>
          <p:cNvSpPr>
            <a:spLocks noGrp="1"/>
          </p:cNvSpPr>
          <p:nvPr>
            <p:ph type="pic" idx="21"/>
          </p:nvPr>
        </p:nvSpPr>
        <p:spPr>
          <a:xfrm>
            <a:off x="-577850" y="-647700"/>
            <a:ext cx="13373100" cy="8009467"/>
          </a:xfrm>
          <a:prstGeom prst="rect">
            <a:avLst/>
          </a:prstGeom>
        </p:spPr>
        <p:txBody>
          <a:bodyPr lIns="91439" tIns="45719" rIns="91439" bIns="45719">
            <a:noAutofit/>
          </a:bodyPr>
          <a:lstStyle/>
          <a:p>
            <a:endParaRPr/>
          </a:p>
        </p:txBody>
      </p:sp>
      <p:sp>
        <p:nvSpPr>
          <p:cNvPr id="22" name="Titolo presentazione"/>
          <p:cNvSpPr txBox="1">
            <a:spLocks noGrp="1"/>
          </p:cNvSpPr>
          <p:nvPr>
            <p:ph type="title" hasCustomPrompt="1"/>
          </p:nvPr>
        </p:nvSpPr>
        <p:spPr>
          <a:xfrm>
            <a:off x="603250" y="3562350"/>
            <a:ext cx="10985500" cy="2324100"/>
          </a:xfrm>
          <a:prstGeom prst="rect">
            <a:avLst/>
          </a:prstGeom>
        </p:spPr>
        <p:txBody>
          <a:bodyPr anchor="b"/>
          <a:lstStyle>
            <a:lvl1pPr>
              <a:defRPr sz="5800" spc="-116"/>
            </a:lvl1pPr>
          </a:lstStyle>
          <a:p>
            <a:r>
              <a:t>Titolo presentazione</a:t>
            </a:r>
          </a:p>
        </p:txBody>
      </p:sp>
      <p:sp>
        <p:nvSpPr>
          <p:cNvPr id="23" name="Autore e data"/>
          <p:cNvSpPr txBox="1">
            <a:spLocks noGrp="1"/>
          </p:cNvSpPr>
          <p:nvPr>
            <p:ph type="body" sz="quarter" idx="22" hasCustomPrompt="1"/>
          </p:nvPr>
        </p:nvSpPr>
        <p:spPr>
          <a:xfrm>
            <a:off x="603845" y="553069"/>
            <a:ext cx="10984311" cy="318490"/>
          </a:xfrm>
          <a:prstGeom prst="rect">
            <a:avLst/>
          </a:prstGeom>
        </p:spPr>
        <p:txBody>
          <a:bodyPr lIns="45719" tIns="45719" rIns="45719" bIns="45719"/>
          <a:lstStyle>
            <a:lvl1pPr marL="0" indent="0" defTabSz="412750">
              <a:lnSpc>
                <a:spcPct val="100000"/>
              </a:lnSpc>
              <a:spcBef>
                <a:spcPts val="0"/>
              </a:spcBef>
              <a:buSzTx/>
              <a:buNone/>
              <a:defRPr sz="1800" b="1"/>
            </a:lvl1pPr>
          </a:lstStyle>
          <a:p>
            <a:r>
              <a:t>Autore e data</a:t>
            </a:r>
          </a:p>
        </p:txBody>
      </p:sp>
      <p:sp>
        <p:nvSpPr>
          <p:cNvPr id="24" name="Corpo livello uno…"/>
          <p:cNvSpPr txBox="1">
            <a:spLocks noGrp="1"/>
          </p:cNvSpPr>
          <p:nvPr>
            <p:ph type="body" sz="quarter" idx="1" hasCustomPrompt="1"/>
          </p:nvPr>
        </p:nvSpPr>
        <p:spPr>
          <a:xfrm>
            <a:off x="603250" y="5804955"/>
            <a:ext cx="10985500" cy="558476"/>
          </a:xfrm>
          <a:prstGeom prst="rect">
            <a:avLst/>
          </a:prstGeom>
        </p:spPr>
        <p:txBody>
          <a:bodyPr/>
          <a:lstStyle>
            <a:lvl1pPr marL="0" indent="0" defTabSz="412750">
              <a:lnSpc>
                <a:spcPct val="100000"/>
              </a:lnSpc>
              <a:spcBef>
                <a:spcPts val="0"/>
              </a:spcBef>
              <a:buSzTx/>
              <a:buNone/>
              <a:defRPr sz="2750" b="1"/>
            </a:lvl1pPr>
            <a:lvl2pPr marL="0" indent="228600" defTabSz="412750">
              <a:lnSpc>
                <a:spcPct val="100000"/>
              </a:lnSpc>
              <a:spcBef>
                <a:spcPts val="0"/>
              </a:spcBef>
              <a:buSzTx/>
              <a:buNone/>
              <a:defRPr sz="2750" b="1"/>
            </a:lvl2pPr>
            <a:lvl3pPr marL="0" indent="457200" defTabSz="412750">
              <a:lnSpc>
                <a:spcPct val="100000"/>
              </a:lnSpc>
              <a:spcBef>
                <a:spcPts val="0"/>
              </a:spcBef>
              <a:buSzTx/>
              <a:buNone/>
              <a:defRPr sz="2750" b="1"/>
            </a:lvl3pPr>
            <a:lvl4pPr marL="0" indent="685800" defTabSz="412750">
              <a:lnSpc>
                <a:spcPct val="100000"/>
              </a:lnSpc>
              <a:spcBef>
                <a:spcPts val="0"/>
              </a:spcBef>
              <a:buSzTx/>
              <a:buNone/>
              <a:defRPr sz="2750" b="1"/>
            </a:lvl4pPr>
            <a:lvl5pPr marL="0" indent="914400" defTabSz="412750">
              <a:lnSpc>
                <a:spcPct val="100000"/>
              </a:lnSpc>
              <a:spcBef>
                <a:spcPts val="0"/>
              </a:spcBef>
              <a:buSzTx/>
              <a:buNone/>
              <a:defRPr sz="2750" b="1"/>
            </a:lvl5pPr>
          </a:lstStyle>
          <a:p>
            <a:r>
              <a:t>Sottotitolo presentazione</a:t>
            </a:r>
          </a:p>
          <a:p>
            <a:pPr lvl="1"/>
            <a:endParaRPr/>
          </a:p>
          <a:p>
            <a:pPr lvl="2"/>
            <a:endParaRPr/>
          </a:p>
          <a:p>
            <a:pPr lvl="3"/>
            <a:endParaRPr/>
          </a:p>
          <a:p>
            <a:pPr lvl="4"/>
            <a:endParaRPr/>
          </a:p>
        </p:txBody>
      </p:sp>
      <p:sp>
        <p:nvSpPr>
          <p:cNvPr id="25"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989135891"/>
      </p:ext>
    </p:extLst>
  </p:cSld>
  <p:clrMapOvr>
    <a:masterClrMapping/>
  </p:clrMapOvr>
  <p:transition spd="med"/>
</p:sldLayout>
</file>

<file path=ppt/slideLayouts/slideLayout49.xml><?xml version="1.0" encoding="utf-8"?>
<p:sldLayout xmlns:a="http://schemas.openxmlformats.org/drawingml/2006/main" xmlns:r="http://schemas.openxmlformats.org/officeDocument/2006/relationships" xmlns:p="http://schemas.openxmlformats.org/presentationml/2006/main" type="tx">
  <p:cSld name="Titolo e foto 2">
    <p:spTree>
      <p:nvGrpSpPr>
        <p:cNvPr id="1" name=""/>
        <p:cNvGrpSpPr/>
        <p:nvPr/>
      </p:nvGrpSpPr>
      <p:grpSpPr>
        <a:xfrm>
          <a:off x="0" y="0"/>
          <a:ext cx="0" cy="0"/>
          <a:chOff x="0" y="0"/>
          <a:chExt cx="0" cy="0"/>
        </a:xfrm>
      </p:grpSpPr>
      <p:sp>
        <p:nvSpPr>
          <p:cNvPr id="32" name="Ciotola con frittelle al salmone, insalata e hummus"/>
          <p:cNvSpPr>
            <a:spLocks noGrp="1"/>
          </p:cNvSpPr>
          <p:nvPr>
            <p:ph type="pic" idx="21"/>
          </p:nvPr>
        </p:nvSpPr>
        <p:spPr>
          <a:xfrm>
            <a:off x="5486400" y="-101600"/>
            <a:ext cx="6072419" cy="7067550"/>
          </a:xfrm>
          <a:prstGeom prst="rect">
            <a:avLst/>
          </a:prstGeom>
        </p:spPr>
        <p:txBody>
          <a:bodyPr lIns="91439" tIns="45719" rIns="91439" bIns="45719">
            <a:noAutofit/>
          </a:bodyPr>
          <a:lstStyle/>
          <a:p>
            <a:endParaRPr/>
          </a:p>
        </p:txBody>
      </p:sp>
      <p:sp>
        <p:nvSpPr>
          <p:cNvPr id="33" name="Titolo"/>
          <p:cNvSpPr txBox="1">
            <a:spLocks noGrp="1"/>
          </p:cNvSpPr>
          <p:nvPr>
            <p:ph type="title" hasCustomPrompt="1"/>
          </p:nvPr>
        </p:nvSpPr>
        <p:spPr>
          <a:xfrm>
            <a:off x="603250" y="635000"/>
            <a:ext cx="4889500" cy="2941137"/>
          </a:xfrm>
          <a:prstGeom prst="rect">
            <a:avLst/>
          </a:prstGeom>
        </p:spPr>
        <p:txBody>
          <a:bodyPr anchor="b"/>
          <a:lstStyle/>
          <a:p>
            <a:r>
              <a:t>Titolo</a:t>
            </a:r>
          </a:p>
        </p:txBody>
      </p:sp>
      <p:sp>
        <p:nvSpPr>
          <p:cNvPr id="34" name="Corpo livello uno…"/>
          <p:cNvSpPr txBox="1">
            <a:spLocks noGrp="1"/>
          </p:cNvSpPr>
          <p:nvPr>
            <p:ph type="body" sz="quarter" idx="1" hasCustomPrompt="1"/>
          </p:nvPr>
        </p:nvSpPr>
        <p:spPr>
          <a:xfrm>
            <a:off x="603250" y="3530288"/>
            <a:ext cx="4889500" cy="2692712"/>
          </a:xfrm>
          <a:prstGeom prst="rect">
            <a:avLst/>
          </a:prstGeom>
        </p:spPr>
        <p:txBody>
          <a:bodyPr/>
          <a:lstStyle>
            <a:lvl1pPr marL="0" indent="0" defTabSz="412750">
              <a:lnSpc>
                <a:spcPct val="100000"/>
              </a:lnSpc>
              <a:spcBef>
                <a:spcPts val="0"/>
              </a:spcBef>
              <a:buSzTx/>
              <a:buNone/>
              <a:defRPr sz="2750" b="1"/>
            </a:lvl1pPr>
            <a:lvl2pPr marL="0" indent="228600" defTabSz="412750">
              <a:lnSpc>
                <a:spcPct val="100000"/>
              </a:lnSpc>
              <a:spcBef>
                <a:spcPts val="0"/>
              </a:spcBef>
              <a:buSzTx/>
              <a:buNone/>
              <a:defRPr sz="2750" b="1"/>
            </a:lvl2pPr>
            <a:lvl3pPr marL="0" indent="457200" defTabSz="412750">
              <a:lnSpc>
                <a:spcPct val="100000"/>
              </a:lnSpc>
              <a:spcBef>
                <a:spcPts val="0"/>
              </a:spcBef>
              <a:buSzTx/>
              <a:buNone/>
              <a:defRPr sz="2750" b="1"/>
            </a:lvl3pPr>
            <a:lvl4pPr marL="0" indent="685800" defTabSz="412750">
              <a:lnSpc>
                <a:spcPct val="100000"/>
              </a:lnSpc>
              <a:spcBef>
                <a:spcPts val="0"/>
              </a:spcBef>
              <a:buSzTx/>
              <a:buNone/>
              <a:defRPr sz="2750" b="1"/>
            </a:lvl4pPr>
            <a:lvl5pPr marL="0" indent="914400" defTabSz="412750">
              <a:lnSpc>
                <a:spcPct val="100000"/>
              </a:lnSpc>
              <a:spcBef>
                <a:spcPts val="0"/>
              </a:spcBef>
              <a:buSzTx/>
              <a:buNone/>
              <a:defRPr sz="2750" b="1"/>
            </a:lvl5pPr>
          </a:lstStyle>
          <a:p>
            <a:r>
              <a:t>Sottotitolo diapositiva</a:t>
            </a:r>
          </a:p>
          <a:p>
            <a:pPr lvl="1"/>
            <a:endParaRPr/>
          </a:p>
          <a:p>
            <a:pPr lvl="2"/>
            <a:endParaRPr/>
          </a:p>
          <a:p>
            <a:pPr lvl="3"/>
            <a:endParaRPr/>
          </a:p>
          <a:p>
            <a:pPr lvl="4"/>
            <a:endParaRPr/>
          </a:p>
        </p:txBody>
      </p:sp>
      <p:sp>
        <p:nvSpPr>
          <p:cNvPr id="35" name="Numero diapositiva"/>
          <p:cNvSpPr txBox="1">
            <a:spLocks noGrp="1"/>
          </p:cNvSpPr>
          <p:nvPr>
            <p:ph type="sldNum" sz="quarter" idx="2"/>
          </p:nvPr>
        </p:nvSpPr>
        <p:spPr>
          <a:xfrm>
            <a:off x="5971049" y="6488825"/>
            <a:ext cx="243656" cy="241092"/>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714661918"/>
      </p:ext>
    </p:extLst>
  </p:cSld>
  <p:clrMapOvr>
    <a:masterClrMapping/>
  </p:clrMapOvr>
  <p:transition spd="med"/>
</p:sldLayout>
</file>

<file path=ppt/slideLayouts/slideLayout50.xml><?xml version="1.0" encoding="utf-8"?>
<p:sldLayout xmlns:a="http://schemas.openxmlformats.org/drawingml/2006/main" xmlns:r="http://schemas.openxmlformats.org/officeDocument/2006/relationships" xmlns:p="http://schemas.openxmlformats.org/presentationml/2006/main" type="tx">
  <p:cSld name="Titolo ed elenco">
    <p:spTree>
      <p:nvGrpSpPr>
        <p:cNvPr id="1" name=""/>
        <p:cNvGrpSpPr/>
        <p:nvPr/>
      </p:nvGrpSpPr>
      <p:grpSpPr>
        <a:xfrm>
          <a:off x="0" y="0"/>
          <a:ext cx="0" cy="0"/>
          <a:chOff x="0" y="0"/>
          <a:chExt cx="0" cy="0"/>
        </a:xfrm>
      </p:grpSpPr>
      <p:sp>
        <p:nvSpPr>
          <p:cNvPr id="42" name="Titolo"/>
          <p:cNvSpPr txBox="1">
            <a:spLocks noGrp="1"/>
          </p:cNvSpPr>
          <p:nvPr>
            <p:ph type="title" hasCustomPrompt="1"/>
          </p:nvPr>
        </p:nvSpPr>
        <p:spPr>
          <a:prstGeom prst="rect">
            <a:avLst/>
          </a:prstGeom>
        </p:spPr>
        <p:txBody>
          <a:bodyPr/>
          <a:lstStyle/>
          <a:p>
            <a:r>
              <a:t>Titolo</a:t>
            </a:r>
          </a:p>
        </p:txBody>
      </p:sp>
      <p:sp>
        <p:nvSpPr>
          <p:cNvPr id="43" name="Sottotitolo diapositiva"/>
          <p:cNvSpPr txBox="1">
            <a:spLocks noGrp="1"/>
          </p:cNvSpPr>
          <p:nvPr>
            <p:ph type="body" sz="quarter" idx="21" hasCustomPrompt="1"/>
          </p:nvPr>
        </p:nvSpPr>
        <p:spPr>
          <a:xfrm>
            <a:off x="603250" y="1186481"/>
            <a:ext cx="10985500" cy="467390"/>
          </a:xfrm>
          <a:prstGeom prst="rect">
            <a:avLst/>
          </a:prstGeom>
        </p:spPr>
        <p:txBody>
          <a:bodyPr lIns="45719" tIns="45719" rIns="45719" bIns="45719"/>
          <a:lstStyle>
            <a:lvl1pPr marL="0" indent="0" defTabSz="412750">
              <a:lnSpc>
                <a:spcPct val="100000"/>
              </a:lnSpc>
              <a:spcBef>
                <a:spcPts val="0"/>
              </a:spcBef>
              <a:buSzTx/>
              <a:buNone/>
              <a:defRPr sz="2750" b="1"/>
            </a:lvl1pPr>
          </a:lstStyle>
          <a:p>
            <a:r>
              <a:t>Sottotitolo diapositiva</a:t>
            </a:r>
          </a:p>
        </p:txBody>
      </p:sp>
      <p:sp>
        <p:nvSpPr>
          <p:cNvPr id="44" name="Corpo livello uno…"/>
          <p:cNvSpPr txBox="1">
            <a:spLocks noGrp="1"/>
          </p:cNvSpPr>
          <p:nvPr>
            <p:ph type="body" idx="1" hasCustomPrompt="1"/>
          </p:nvPr>
        </p:nvSpPr>
        <p:spPr>
          <a:prstGeom prst="rect">
            <a:avLst/>
          </a:prstGeom>
        </p:spPr>
        <p:txBody>
          <a:bodyPr/>
          <a:lstStyle/>
          <a:p>
            <a:r>
              <a:t>Testo elenco puntato diapositiva</a:t>
            </a:r>
          </a:p>
          <a:p>
            <a:pPr lvl="1"/>
            <a:endParaRPr/>
          </a:p>
          <a:p>
            <a:pPr lvl="2"/>
            <a:endParaRPr/>
          </a:p>
          <a:p>
            <a:pPr lvl="3"/>
            <a:endParaRPr/>
          </a:p>
          <a:p>
            <a:pPr lvl="4"/>
            <a:endParaRPr/>
          </a:p>
        </p:txBody>
      </p:sp>
      <p:sp>
        <p:nvSpPr>
          <p:cNvPr id="45"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298083332"/>
      </p:ext>
    </p:extLst>
  </p:cSld>
  <p:clrMapOvr>
    <a:masterClrMapping/>
  </p:clrMapOvr>
  <p:transition spd="med"/>
</p:sldLayout>
</file>

<file path=ppt/slideLayouts/slideLayout51.xml><?xml version="1.0" encoding="utf-8"?>
<p:sldLayout xmlns:a="http://schemas.openxmlformats.org/drawingml/2006/main" xmlns:r="http://schemas.openxmlformats.org/officeDocument/2006/relationships" xmlns:p="http://schemas.openxmlformats.org/presentationml/2006/main" type="tx">
  <p:cSld name="Elenco">
    <p:spTree>
      <p:nvGrpSpPr>
        <p:cNvPr id="1" name=""/>
        <p:cNvGrpSpPr/>
        <p:nvPr/>
      </p:nvGrpSpPr>
      <p:grpSpPr>
        <a:xfrm>
          <a:off x="0" y="0"/>
          <a:ext cx="0" cy="0"/>
          <a:chOff x="0" y="0"/>
          <a:chExt cx="0" cy="0"/>
        </a:xfrm>
      </p:grpSpPr>
      <p:sp>
        <p:nvSpPr>
          <p:cNvPr id="52" name="Corpo livello uno…"/>
          <p:cNvSpPr txBox="1">
            <a:spLocks noGrp="1"/>
          </p:cNvSpPr>
          <p:nvPr>
            <p:ph type="body" idx="1" hasCustomPrompt="1"/>
          </p:nvPr>
        </p:nvSpPr>
        <p:spPr>
          <a:prstGeom prst="rect">
            <a:avLst/>
          </a:prstGeom>
        </p:spPr>
        <p:txBody>
          <a:bodyPr numCol="2" spcCol="1098550"/>
          <a:lstStyle/>
          <a:p>
            <a:r>
              <a:t>Testo elenco puntato diapositiva</a:t>
            </a:r>
          </a:p>
          <a:p>
            <a:pPr lvl="1"/>
            <a:endParaRPr/>
          </a:p>
          <a:p>
            <a:pPr lvl="2"/>
            <a:endParaRPr/>
          </a:p>
          <a:p>
            <a:pPr lvl="3"/>
            <a:endParaRPr/>
          </a:p>
          <a:p>
            <a:pPr lvl="4"/>
            <a:endParaRPr/>
          </a:p>
        </p:txBody>
      </p:sp>
      <p:sp>
        <p:nvSpPr>
          <p:cNvPr id="53"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178570587"/>
      </p:ext>
    </p:extLst>
  </p:cSld>
  <p:clrMapOvr>
    <a:masterClrMapping/>
  </p:clrMapOvr>
  <p:transition spd="med"/>
</p:sldLayout>
</file>

<file path=ppt/slideLayouts/slideLayout52.xml><?xml version="1.0" encoding="utf-8"?>
<p:sldLayout xmlns:a="http://schemas.openxmlformats.org/drawingml/2006/main" xmlns:r="http://schemas.openxmlformats.org/officeDocument/2006/relationships" xmlns:p="http://schemas.openxmlformats.org/presentationml/2006/main" type="tx">
  <p:cSld name="Titolo, elenco e foto">
    <p:spTree>
      <p:nvGrpSpPr>
        <p:cNvPr id="1" name=""/>
        <p:cNvGrpSpPr/>
        <p:nvPr/>
      </p:nvGrpSpPr>
      <p:grpSpPr>
        <a:xfrm>
          <a:off x="0" y="0"/>
          <a:ext cx="0" cy="0"/>
          <a:chOff x="0" y="0"/>
          <a:chExt cx="0" cy="0"/>
        </a:xfrm>
      </p:grpSpPr>
      <p:sp>
        <p:nvSpPr>
          <p:cNvPr id="60" name="Sottotitolo diapositiva"/>
          <p:cNvSpPr txBox="1">
            <a:spLocks noGrp="1"/>
          </p:cNvSpPr>
          <p:nvPr>
            <p:ph type="body" sz="quarter" idx="21" hasCustomPrompt="1"/>
          </p:nvPr>
        </p:nvSpPr>
        <p:spPr>
          <a:xfrm>
            <a:off x="603250" y="1186481"/>
            <a:ext cx="4889500" cy="467390"/>
          </a:xfrm>
          <a:prstGeom prst="rect">
            <a:avLst/>
          </a:prstGeom>
        </p:spPr>
        <p:txBody>
          <a:bodyPr lIns="45719" tIns="45719" rIns="45719" bIns="45719"/>
          <a:lstStyle>
            <a:lvl1pPr marL="0" indent="0" defTabSz="412750">
              <a:lnSpc>
                <a:spcPct val="100000"/>
              </a:lnSpc>
              <a:spcBef>
                <a:spcPts val="0"/>
              </a:spcBef>
              <a:buSzTx/>
              <a:buNone/>
              <a:defRPr sz="2750" b="1"/>
            </a:lvl1pPr>
          </a:lstStyle>
          <a:p>
            <a:r>
              <a:t>Sottotitolo diapositiva</a:t>
            </a:r>
          </a:p>
        </p:txBody>
      </p:sp>
      <p:sp>
        <p:nvSpPr>
          <p:cNvPr id="61" name="Corpo livello uno…"/>
          <p:cNvSpPr txBox="1">
            <a:spLocks noGrp="1"/>
          </p:cNvSpPr>
          <p:nvPr>
            <p:ph type="body" sz="half" idx="1" hasCustomPrompt="1"/>
          </p:nvPr>
        </p:nvSpPr>
        <p:spPr>
          <a:xfrm>
            <a:off x="603250" y="2124252"/>
            <a:ext cx="4889500" cy="4128315"/>
          </a:xfrm>
          <a:prstGeom prst="rect">
            <a:avLst/>
          </a:prstGeom>
        </p:spPr>
        <p:txBody>
          <a:bodyPr/>
          <a:lstStyle/>
          <a:p>
            <a:r>
              <a:t>Testo elenco puntato diapositiva</a:t>
            </a:r>
          </a:p>
          <a:p>
            <a:pPr lvl="1"/>
            <a:endParaRPr/>
          </a:p>
          <a:p>
            <a:pPr lvl="2"/>
            <a:endParaRPr/>
          </a:p>
          <a:p>
            <a:pPr lvl="3"/>
            <a:endParaRPr/>
          </a:p>
          <a:p>
            <a:pPr lvl="4"/>
            <a:endParaRPr/>
          </a:p>
        </p:txBody>
      </p:sp>
      <p:sp>
        <p:nvSpPr>
          <p:cNvPr id="62" name="Pappardelle con burro al prezzemolo, nocciole tostate e scaglie di parmigiano"/>
          <p:cNvSpPr>
            <a:spLocks noGrp="1"/>
          </p:cNvSpPr>
          <p:nvPr>
            <p:ph type="pic" idx="22"/>
          </p:nvPr>
        </p:nvSpPr>
        <p:spPr>
          <a:xfrm>
            <a:off x="6096000" y="-203633"/>
            <a:ext cx="5458437" cy="7277916"/>
          </a:xfrm>
          <a:prstGeom prst="rect">
            <a:avLst/>
          </a:prstGeom>
        </p:spPr>
        <p:txBody>
          <a:bodyPr lIns="91439" tIns="45719" rIns="91439" bIns="45719">
            <a:noAutofit/>
          </a:bodyPr>
          <a:lstStyle/>
          <a:p>
            <a:endParaRPr/>
          </a:p>
        </p:txBody>
      </p:sp>
      <p:sp>
        <p:nvSpPr>
          <p:cNvPr id="63" name="Titolo"/>
          <p:cNvSpPr txBox="1">
            <a:spLocks noGrp="1"/>
          </p:cNvSpPr>
          <p:nvPr>
            <p:ph type="title" hasCustomPrompt="1"/>
          </p:nvPr>
        </p:nvSpPr>
        <p:spPr>
          <a:xfrm>
            <a:off x="603250" y="539750"/>
            <a:ext cx="4889500" cy="717550"/>
          </a:xfrm>
          <a:prstGeom prst="rect">
            <a:avLst/>
          </a:prstGeom>
        </p:spPr>
        <p:txBody>
          <a:bodyPr/>
          <a:lstStyle/>
          <a:p>
            <a:r>
              <a:t>Titolo</a:t>
            </a:r>
          </a:p>
        </p:txBody>
      </p:sp>
      <p:sp>
        <p:nvSpPr>
          <p:cNvPr id="64"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49642985"/>
      </p:ext>
    </p:extLst>
  </p:cSld>
  <p:clrMapOvr>
    <a:masterClrMapping/>
  </p:clrMapOvr>
  <p:transition spd="med"/>
</p:sldLayout>
</file>

<file path=ppt/slideLayouts/slideLayout53.xml><?xml version="1.0" encoding="utf-8"?>
<p:sldLayout xmlns:a="http://schemas.openxmlformats.org/drawingml/2006/main" xmlns:r="http://schemas.openxmlformats.org/officeDocument/2006/relationships" xmlns:p="http://schemas.openxmlformats.org/presentationml/2006/main" type="tx">
  <p:cSld name="Titolo, elenco e diretta piccola">
    <p:spTree>
      <p:nvGrpSpPr>
        <p:cNvPr id="1" name=""/>
        <p:cNvGrpSpPr/>
        <p:nvPr/>
      </p:nvGrpSpPr>
      <p:grpSpPr>
        <a:xfrm>
          <a:off x="0" y="0"/>
          <a:ext cx="0" cy="0"/>
          <a:chOff x="0" y="0"/>
          <a:chExt cx="0" cy="0"/>
        </a:xfrm>
      </p:grpSpPr>
      <p:sp>
        <p:nvSpPr>
          <p:cNvPr id="71" name="Sottotitolo diapositiva"/>
          <p:cNvSpPr txBox="1">
            <a:spLocks noGrp="1"/>
          </p:cNvSpPr>
          <p:nvPr>
            <p:ph type="body" sz="quarter" idx="21" hasCustomPrompt="1"/>
          </p:nvPr>
        </p:nvSpPr>
        <p:spPr>
          <a:xfrm>
            <a:off x="603250" y="1186481"/>
            <a:ext cx="4889500" cy="467390"/>
          </a:xfrm>
          <a:prstGeom prst="rect">
            <a:avLst/>
          </a:prstGeom>
        </p:spPr>
        <p:txBody>
          <a:bodyPr lIns="45719" tIns="45719" rIns="45719" bIns="45719"/>
          <a:lstStyle>
            <a:lvl1pPr marL="0" indent="0" defTabSz="412750">
              <a:lnSpc>
                <a:spcPct val="100000"/>
              </a:lnSpc>
              <a:spcBef>
                <a:spcPts val="0"/>
              </a:spcBef>
              <a:buSzTx/>
              <a:buNone/>
              <a:defRPr sz="2750" b="1"/>
            </a:lvl1pPr>
          </a:lstStyle>
          <a:p>
            <a:r>
              <a:t>Sottotitolo diapositiva</a:t>
            </a:r>
          </a:p>
        </p:txBody>
      </p:sp>
      <p:sp>
        <p:nvSpPr>
          <p:cNvPr id="72" name="Corpo livello uno…"/>
          <p:cNvSpPr txBox="1">
            <a:spLocks noGrp="1"/>
          </p:cNvSpPr>
          <p:nvPr>
            <p:ph type="body" sz="half" idx="1" hasCustomPrompt="1"/>
          </p:nvPr>
        </p:nvSpPr>
        <p:spPr>
          <a:xfrm>
            <a:off x="603250" y="2124252"/>
            <a:ext cx="4889500" cy="4128315"/>
          </a:xfrm>
          <a:prstGeom prst="rect">
            <a:avLst/>
          </a:prstGeom>
        </p:spPr>
        <p:txBody>
          <a:bodyPr/>
          <a:lstStyle/>
          <a:p>
            <a:r>
              <a:t>Testo elenco puntato diapositiva</a:t>
            </a:r>
          </a:p>
          <a:p>
            <a:pPr lvl="1"/>
            <a:endParaRPr/>
          </a:p>
          <a:p>
            <a:pPr lvl="2"/>
            <a:endParaRPr/>
          </a:p>
          <a:p>
            <a:pPr lvl="3"/>
            <a:endParaRPr/>
          </a:p>
          <a:p>
            <a:pPr lvl="4"/>
            <a:endParaRPr/>
          </a:p>
        </p:txBody>
      </p:sp>
      <p:sp>
        <p:nvSpPr>
          <p:cNvPr id="73" name="Titolo"/>
          <p:cNvSpPr txBox="1">
            <a:spLocks noGrp="1"/>
          </p:cNvSpPr>
          <p:nvPr>
            <p:ph type="title" hasCustomPrompt="1"/>
          </p:nvPr>
        </p:nvSpPr>
        <p:spPr>
          <a:xfrm>
            <a:off x="603250" y="539750"/>
            <a:ext cx="4889500" cy="717550"/>
          </a:xfrm>
          <a:prstGeom prst="rect">
            <a:avLst/>
          </a:prstGeom>
        </p:spPr>
        <p:txBody>
          <a:bodyPr/>
          <a:lstStyle/>
          <a:p>
            <a:r>
              <a:t>Titolo</a:t>
            </a:r>
          </a:p>
        </p:txBody>
      </p:sp>
      <p:sp>
        <p:nvSpPr>
          <p:cNvPr id="74"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633609931"/>
      </p:ext>
    </p:extLst>
  </p:cSld>
  <p:clrMapOvr>
    <a:masterClrMapping/>
  </p:clrMapOvr>
  <p:transition spd="med"/>
</p:sldLayout>
</file>

<file path=ppt/slideLayouts/slideLayout54.xml><?xml version="1.0" encoding="utf-8"?>
<p:sldLayout xmlns:a="http://schemas.openxmlformats.org/drawingml/2006/main" xmlns:r="http://schemas.openxmlformats.org/officeDocument/2006/relationships" xmlns:p="http://schemas.openxmlformats.org/presentationml/2006/main" type="tx">
  <p:cSld name="Titolo, elenco e diretta grande">
    <p:spTree>
      <p:nvGrpSpPr>
        <p:cNvPr id="1" name=""/>
        <p:cNvGrpSpPr/>
        <p:nvPr/>
      </p:nvGrpSpPr>
      <p:grpSpPr>
        <a:xfrm>
          <a:off x="0" y="0"/>
          <a:ext cx="0" cy="0"/>
          <a:chOff x="0" y="0"/>
          <a:chExt cx="0" cy="0"/>
        </a:xfrm>
      </p:grpSpPr>
      <p:sp>
        <p:nvSpPr>
          <p:cNvPr id="81" name="Sottotitolo diapositiva"/>
          <p:cNvSpPr txBox="1">
            <a:spLocks noGrp="1"/>
          </p:cNvSpPr>
          <p:nvPr>
            <p:ph type="body" sz="quarter" idx="21" hasCustomPrompt="1"/>
          </p:nvPr>
        </p:nvSpPr>
        <p:spPr>
          <a:xfrm>
            <a:off x="603250" y="1186481"/>
            <a:ext cx="4889500" cy="467390"/>
          </a:xfrm>
          <a:prstGeom prst="rect">
            <a:avLst/>
          </a:prstGeom>
        </p:spPr>
        <p:txBody>
          <a:bodyPr lIns="45719" tIns="45719" rIns="45719" bIns="45719"/>
          <a:lstStyle>
            <a:lvl1pPr marL="0" indent="0" defTabSz="412750">
              <a:lnSpc>
                <a:spcPct val="100000"/>
              </a:lnSpc>
              <a:spcBef>
                <a:spcPts val="0"/>
              </a:spcBef>
              <a:buSzTx/>
              <a:buNone/>
              <a:defRPr sz="2750" b="1"/>
            </a:lvl1pPr>
          </a:lstStyle>
          <a:p>
            <a:r>
              <a:t>Sottotitolo diapositiva</a:t>
            </a:r>
          </a:p>
        </p:txBody>
      </p:sp>
      <p:sp>
        <p:nvSpPr>
          <p:cNvPr id="82" name="Corpo livello uno…"/>
          <p:cNvSpPr txBox="1">
            <a:spLocks noGrp="1"/>
          </p:cNvSpPr>
          <p:nvPr>
            <p:ph type="body" sz="half" idx="1" hasCustomPrompt="1"/>
          </p:nvPr>
        </p:nvSpPr>
        <p:spPr>
          <a:xfrm>
            <a:off x="603250" y="2124252"/>
            <a:ext cx="4889500" cy="4128315"/>
          </a:xfrm>
          <a:prstGeom prst="rect">
            <a:avLst/>
          </a:prstGeom>
        </p:spPr>
        <p:txBody>
          <a:bodyPr/>
          <a:lstStyle/>
          <a:p>
            <a:r>
              <a:t>Testo elenco puntato diapositiva</a:t>
            </a:r>
          </a:p>
          <a:p>
            <a:pPr lvl="1"/>
            <a:endParaRPr/>
          </a:p>
          <a:p>
            <a:pPr lvl="2"/>
            <a:endParaRPr/>
          </a:p>
          <a:p>
            <a:pPr lvl="3"/>
            <a:endParaRPr/>
          </a:p>
          <a:p>
            <a:pPr lvl="4"/>
            <a:endParaRPr/>
          </a:p>
        </p:txBody>
      </p:sp>
      <p:sp>
        <p:nvSpPr>
          <p:cNvPr id="83" name="Titolo"/>
          <p:cNvSpPr txBox="1">
            <a:spLocks noGrp="1"/>
          </p:cNvSpPr>
          <p:nvPr>
            <p:ph type="title" hasCustomPrompt="1"/>
          </p:nvPr>
        </p:nvSpPr>
        <p:spPr>
          <a:xfrm>
            <a:off x="603250" y="539750"/>
            <a:ext cx="4889500" cy="717550"/>
          </a:xfrm>
          <a:prstGeom prst="rect">
            <a:avLst/>
          </a:prstGeom>
        </p:spPr>
        <p:txBody>
          <a:bodyPr/>
          <a:lstStyle/>
          <a:p>
            <a:r>
              <a:t>Titolo</a:t>
            </a:r>
          </a:p>
        </p:txBody>
      </p:sp>
      <p:sp>
        <p:nvSpPr>
          <p:cNvPr id="84"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372556165"/>
      </p:ext>
    </p:extLst>
  </p:cSld>
  <p:clrMapOvr>
    <a:masterClrMapping/>
  </p:clrMapOvr>
  <p:transition spd="med"/>
</p:sldLayout>
</file>

<file path=ppt/slideLayouts/slideLayout55.xml><?xml version="1.0" encoding="utf-8"?>
<p:sldLayout xmlns:a="http://schemas.openxmlformats.org/drawingml/2006/main" xmlns:r="http://schemas.openxmlformats.org/officeDocument/2006/relationships" xmlns:p="http://schemas.openxmlformats.org/presentationml/2006/main" type="tx">
  <p:cSld name="Sezione">
    <p:spTree>
      <p:nvGrpSpPr>
        <p:cNvPr id="1" name=""/>
        <p:cNvGrpSpPr/>
        <p:nvPr/>
      </p:nvGrpSpPr>
      <p:grpSpPr>
        <a:xfrm>
          <a:off x="0" y="0"/>
          <a:ext cx="0" cy="0"/>
          <a:chOff x="0" y="0"/>
          <a:chExt cx="0" cy="0"/>
        </a:xfrm>
      </p:grpSpPr>
      <p:sp>
        <p:nvSpPr>
          <p:cNvPr id="91" name="Titolo sezione"/>
          <p:cNvSpPr txBox="1">
            <a:spLocks noGrp="1"/>
          </p:cNvSpPr>
          <p:nvPr>
            <p:ph type="title" hasCustomPrompt="1"/>
          </p:nvPr>
        </p:nvSpPr>
        <p:spPr>
          <a:xfrm>
            <a:off x="603248" y="2266950"/>
            <a:ext cx="10985502" cy="2324100"/>
          </a:xfrm>
          <a:prstGeom prst="rect">
            <a:avLst/>
          </a:prstGeom>
        </p:spPr>
        <p:txBody>
          <a:bodyPr anchor="ctr"/>
          <a:lstStyle>
            <a:lvl1pPr>
              <a:defRPr sz="5800" b="0" spc="-116">
                <a:latin typeface="Helvetica Neue Medium"/>
                <a:ea typeface="Helvetica Neue Medium"/>
                <a:cs typeface="Helvetica Neue Medium"/>
                <a:sym typeface="Helvetica Neue Medium"/>
              </a:defRPr>
            </a:lvl1pPr>
          </a:lstStyle>
          <a:p>
            <a:r>
              <a:t>Titolo sezione</a:t>
            </a:r>
          </a:p>
        </p:txBody>
      </p:sp>
      <p:sp>
        <p:nvSpPr>
          <p:cNvPr id="92" name="Numero diapositiva"/>
          <p:cNvSpPr txBox="1">
            <a:spLocks noGrp="1"/>
          </p:cNvSpPr>
          <p:nvPr>
            <p:ph type="sldNum" sz="quarter" idx="2"/>
          </p:nvPr>
        </p:nvSpPr>
        <p:spPr>
          <a:xfrm>
            <a:off x="5971049" y="6488825"/>
            <a:ext cx="243656" cy="241092"/>
          </a:xfrm>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848816193"/>
      </p:ext>
    </p:extLst>
  </p:cSld>
  <p:clrMapOvr>
    <a:masterClrMapping/>
  </p:clrMapOvr>
  <p:transition spd="med"/>
</p:sldLayout>
</file>

<file path=ppt/slideLayouts/slideLayout56.xml><?xml version="1.0" encoding="utf-8"?>
<p:sldLayout xmlns:a="http://schemas.openxmlformats.org/drawingml/2006/main" xmlns:r="http://schemas.openxmlformats.org/officeDocument/2006/relationships" xmlns:p="http://schemas.openxmlformats.org/presentationml/2006/main" type="tx">
  <p:cSld name="Solo titolo">
    <p:spTree>
      <p:nvGrpSpPr>
        <p:cNvPr id="1" name=""/>
        <p:cNvGrpSpPr/>
        <p:nvPr/>
      </p:nvGrpSpPr>
      <p:grpSpPr>
        <a:xfrm>
          <a:off x="0" y="0"/>
          <a:ext cx="0" cy="0"/>
          <a:chOff x="0" y="0"/>
          <a:chExt cx="0" cy="0"/>
        </a:xfrm>
      </p:grpSpPr>
      <p:sp>
        <p:nvSpPr>
          <p:cNvPr id="99" name="Titolo"/>
          <p:cNvSpPr txBox="1">
            <a:spLocks noGrp="1"/>
          </p:cNvSpPr>
          <p:nvPr>
            <p:ph type="title" hasCustomPrompt="1"/>
          </p:nvPr>
        </p:nvSpPr>
        <p:spPr>
          <a:xfrm>
            <a:off x="603250" y="539750"/>
            <a:ext cx="10985500" cy="717475"/>
          </a:xfrm>
          <a:prstGeom prst="rect">
            <a:avLst/>
          </a:prstGeom>
        </p:spPr>
        <p:txBody>
          <a:bodyPr/>
          <a:lstStyle/>
          <a:p>
            <a:r>
              <a:t>Titolo</a:t>
            </a:r>
          </a:p>
        </p:txBody>
      </p:sp>
      <p:sp>
        <p:nvSpPr>
          <p:cNvPr id="100" name="Sottotitolo diapositiva"/>
          <p:cNvSpPr txBox="1">
            <a:spLocks noGrp="1"/>
          </p:cNvSpPr>
          <p:nvPr>
            <p:ph type="body" sz="quarter" idx="21" hasCustomPrompt="1"/>
          </p:nvPr>
        </p:nvSpPr>
        <p:spPr>
          <a:xfrm>
            <a:off x="603250" y="1186481"/>
            <a:ext cx="10985500" cy="467390"/>
          </a:xfrm>
          <a:prstGeom prst="rect">
            <a:avLst/>
          </a:prstGeom>
        </p:spPr>
        <p:txBody>
          <a:bodyPr lIns="45719" tIns="45719" rIns="45719" bIns="45719"/>
          <a:lstStyle>
            <a:lvl1pPr marL="0" indent="0" defTabSz="412750">
              <a:lnSpc>
                <a:spcPct val="100000"/>
              </a:lnSpc>
              <a:spcBef>
                <a:spcPts val="0"/>
              </a:spcBef>
              <a:buSzTx/>
              <a:buNone/>
              <a:defRPr sz="2750" b="1"/>
            </a:lvl1pPr>
          </a:lstStyle>
          <a:p>
            <a:r>
              <a:t>Sottotitolo diapositiva</a:t>
            </a:r>
          </a:p>
        </p:txBody>
      </p:sp>
      <p:sp>
        <p:nvSpPr>
          <p:cNvPr id="101"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1272553454"/>
      </p:ext>
    </p:extLst>
  </p:cSld>
  <p:clrMapOvr>
    <a:masterClrMapping/>
  </p:clrMapOvr>
  <p:transition spd="med"/>
</p:sldLayout>
</file>

<file path=ppt/slideLayouts/slideLayout57.xml><?xml version="1.0" encoding="utf-8"?>
<p:sldLayout xmlns:a="http://schemas.openxmlformats.org/drawingml/2006/main" xmlns:r="http://schemas.openxmlformats.org/officeDocument/2006/relationships" xmlns:p="http://schemas.openxmlformats.org/presentationml/2006/main" type="tx">
  <p:cSld name="Programma">
    <p:spTree>
      <p:nvGrpSpPr>
        <p:cNvPr id="1" name=""/>
        <p:cNvGrpSpPr/>
        <p:nvPr/>
      </p:nvGrpSpPr>
      <p:grpSpPr>
        <a:xfrm>
          <a:off x="0" y="0"/>
          <a:ext cx="0" cy="0"/>
          <a:chOff x="0" y="0"/>
          <a:chExt cx="0" cy="0"/>
        </a:xfrm>
      </p:grpSpPr>
      <p:sp>
        <p:nvSpPr>
          <p:cNvPr id="108" name="Titolo programma"/>
          <p:cNvSpPr txBox="1">
            <a:spLocks noGrp="1"/>
          </p:cNvSpPr>
          <p:nvPr>
            <p:ph type="title" hasCustomPrompt="1"/>
          </p:nvPr>
        </p:nvSpPr>
        <p:spPr>
          <a:xfrm>
            <a:off x="603250" y="539750"/>
            <a:ext cx="10985500" cy="717550"/>
          </a:xfrm>
          <a:prstGeom prst="rect">
            <a:avLst/>
          </a:prstGeom>
        </p:spPr>
        <p:txBody>
          <a:bodyPr/>
          <a:lstStyle/>
          <a:p>
            <a:r>
              <a:t>Titolo programma</a:t>
            </a:r>
          </a:p>
        </p:txBody>
      </p:sp>
      <p:sp>
        <p:nvSpPr>
          <p:cNvPr id="109" name="Sottotitolo programma"/>
          <p:cNvSpPr txBox="1">
            <a:spLocks noGrp="1"/>
          </p:cNvSpPr>
          <p:nvPr>
            <p:ph type="body" sz="quarter" idx="21" hasCustomPrompt="1"/>
          </p:nvPr>
        </p:nvSpPr>
        <p:spPr>
          <a:xfrm>
            <a:off x="603250" y="1186481"/>
            <a:ext cx="10985500" cy="467390"/>
          </a:xfrm>
          <a:prstGeom prst="rect">
            <a:avLst/>
          </a:prstGeom>
        </p:spPr>
        <p:txBody>
          <a:bodyPr lIns="45719" tIns="45719" rIns="45719" bIns="45719"/>
          <a:lstStyle>
            <a:lvl1pPr marL="0" indent="0" defTabSz="412750">
              <a:lnSpc>
                <a:spcPct val="100000"/>
              </a:lnSpc>
              <a:spcBef>
                <a:spcPts val="0"/>
              </a:spcBef>
              <a:buSzTx/>
              <a:buNone/>
              <a:defRPr sz="2750" b="1"/>
            </a:lvl1pPr>
          </a:lstStyle>
          <a:p>
            <a:r>
              <a:t>Sottotitolo programma</a:t>
            </a:r>
          </a:p>
        </p:txBody>
      </p:sp>
      <p:sp>
        <p:nvSpPr>
          <p:cNvPr id="110" name="Corpo livello uno…"/>
          <p:cNvSpPr txBox="1">
            <a:spLocks noGrp="1"/>
          </p:cNvSpPr>
          <p:nvPr>
            <p:ph type="body" idx="1" hasCustomPrompt="1"/>
          </p:nvPr>
        </p:nvSpPr>
        <p:spPr>
          <a:prstGeom prst="rect">
            <a:avLst/>
          </a:prstGeom>
        </p:spPr>
        <p:txBody>
          <a:bodyPr/>
          <a:lstStyle>
            <a:lvl1pPr marL="0" indent="0" defTabSz="412750">
              <a:lnSpc>
                <a:spcPct val="100000"/>
              </a:lnSpc>
              <a:spcBef>
                <a:spcPts val="900"/>
              </a:spcBef>
              <a:buSzTx/>
              <a:buNone/>
              <a:defRPr sz="2750" spc="-28"/>
            </a:lvl1pPr>
            <a:lvl2pPr marL="0" indent="228600" defTabSz="412750">
              <a:lnSpc>
                <a:spcPct val="100000"/>
              </a:lnSpc>
              <a:spcBef>
                <a:spcPts val="900"/>
              </a:spcBef>
              <a:buSzTx/>
              <a:buNone/>
              <a:defRPr sz="2750" spc="-28"/>
            </a:lvl2pPr>
            <a:lvl3pPr marL="0" indent="457200" defTabSz="412750">
              <a:lnSpc>
                <a:spcPct val="100000"/>
              </a:lnSpc>
              <a:spcBef>
                <a:spcPts val="900"/>
              </a:spcBef>
              <a:buSzTx/>
              <a:buNone/>
              <a:defRPr sz="2750" spc="-28"/>
            </a:lvl3pPr>
            <a:lvl4pPr marL="0" indent="685800" defTabSz="412750">
              <a:lnSpc>
                <a:spcPct val="100000"/>
              </a:lnSpc>
              <a:spcBef>
                <a:spcPts val="900"/>
              </a:spcBef>
              <a:buSzTx/>
              <a:buNone/>
              <a:defRPr sz="2750" spc="-28"/>
            </a:lvl4pPr>
            <a:lvl5pPr marL="0" indent="914400" defTabSz="412750">
              <a:lnSpc>
                <a:spcPct val="100000"/>
              </a:lnSpc>
              <a:spcBef>
                <a:spcPts val="900"/>
              </a:spcBef>
              <a:buSzTx/>
              <a:buNone/>
              <a:defRPr sz="2750" spc="-28"/>
            </a:lvl5pPr>
          </a:lstStyle>
          <a:p>
            <a:r>
              <a:t>Argomenti del programma</a:t>
            </a:r>
          </a:p>
          <a:p>
            <a:pPr lvl="1"/>
            <a:endParaRPr/>
          </a:p>
          <a:p>
            <a:pPr lvl="2"/>
            <a:endParaRPr/>
          </a:p>
          <a:p>
            <a:pPr lvl="3"/>
            <a:endParaRPr/>
          </a:p>
          <a:p>
            <a:pPr lvl="4"/>
            <a:endParaRPr/>
          </a:p>
        </p:txBody>
      </p:sp>
      <p:sp>
        <p:nvSpPr>
          <p:cNvPr id="111"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227024887"/>
      </p:ext>
    </p:extLst>
  </p:cSld>
  <p:clrMapOvr>
    <a:masterClrMapping/>
  </p:clrMapOvr>
  <p:transition spd="med"/>
</p:sldLayout>
</file>

<file path=ppt/slideLayouts/slideLayout58.xml><?xml version="1.0" encoding="utf-8"?>
<p:sldLayout xmlns:a="http://schemas.openxmlformats.org/drawingml/2006/main" xmlns:r="http://schemas.openxmlformats.org/officeDocument/2006/relationships" xmlns:p="http://schemas.openxmlformats.org/presentationml/2006/main" type="tx">
  <p:cSld name="Dichiarazione">
    <p:spTree>
      <p:nvGrpSpPr>
        <p:cNvPr id="1" name=""/>
        <p:cNvGrpSpPr/>
        <p:nvPr/>
      </p:nvGrpSpPr>
      <p:grpSpPr>
        <a:xfrm>
          <a:off x="0" y="0"/>
          <a:ext cx="0" cy="0"/>
          <a:chOff x="0" y="0"/>
          <a:chExt cx="0" cy="0"/>
        </a:xfrm>
      </p:grpSpPr>
      <p:sp>
        <p:nvSpPr>
          <p:cNvPr id="118" name="Corpo livello uno…"/>
          <p:cNvSpPr txBox="1">
            <a:spLocks noGrp="1"/>
          </p:cNvSpPr>
          <p:nvPr>
            <p:ph type="body" sz="half" idx="1" hasCustomPrompt="1"/>
          </p:nvPr>
        </p:nvSpPr>
        <p:spPr>
          <a:xfrm>
            <a:off x="603250" y="2460422"/>
            <a:ext cx="10985500" cy="1937157"/>
          </a:xfrm>
          <a:prstGeom prst="rect">
            <a:avLst/>
          </a:prstGeom>
        </p:spPr>
        <p:txBody>
          <a:bodyPr anchor="ctr"/>
          <a:lstStyle>
            <a:lvl1pPr marL="0" indent="0" algn="ctr">
              <a:lnSpc>
                <a:spcPct val="80000"/>
              </a:lnSpc>
              <a:spcBef>
                <a:spcPts val="0"/>
              </a:spcBef>
              <a:buSzTx/>
              <a:buNone/>
              <a:defRPr sz="5800" spc="-116">
                <a:latin typeface="Helvetica Neue Medium"/>
                <a:ea typeface="Helvetica Neue Medium"/>
                <a:cs typeface="Helvetica Neue Medium"/>
                <a:sym typeface="Helvetica Neue Medium"/>
              </a:defRPr>
            </a:lvl1pPr>
            <a:lvl2pPr marL="0" indent="228600" algn="ctr">
              <a:lnSpc>
                <a:spcPct val="80000"/>
              </a:lnSpc>
              <a:spcBef>
                <a:spcPts val="0"/>
              </a:spcBef>
              <a:buSzTx/>
              <a:buNone/>
              <a:defRPr sz="5800" spc="-116">
                <a:latin typeface="Helvetica Neue Medium"/>
                <a:ea typeface="Helvetica Neue Medium"/>
                <a:cs typeface="Helvetica Neue Medium"/>
                <a:sym typeface="Helvetica Neue Medium"/>
              </a:defRPr>
            </a:lvl2pPr>
            <a:lvl3pPr marL="0" indent="457200" algn="ctr">
              <a:lnSpc>
                <a:spcPct val="80000"/>
              </a:lnSpc>
              <a:spcBef>
                <a:spcPts val="0"/>
              </a:spcBef>
              <a:buSzTx/>
              <a:buNone/>
              <a:defRPr sz="5800" spc="-116">
                <a:latin typeface="Helvetica Neue Medium"/>
                <a:ea typeface="Helvetica Neue Medium"/>
                <a:cs typeface="Helvetica Neue Medium"/>
                <a:sym typeface="Helvetica Neue Medium"/>
              </a:defRPr>
            </a:lvl3pPr>
            <a:lvl4pPr marL="0" indent="685800" algn="ctr">
              <a:lnSpc>
                <a:spcPct val="80000"/>
              </a:lnSpc>
              <a:spcBef>
                <a:spcPts val="0"/>
              </a:spcBef>
              <a:buSzTx/>
              <a:buNone/>
              <a:defRPr sz="5800" spc="-116">
                <a:latin typeface="Helvetica Neue Medium"/>
                <a:ea typeface="Helvetica Neue Medium"/>
                <a:cs typeface="Helvetica Neue Medium"/>
                <a:sym typeface="Helvetica Neue Medium"/>
              </a:defRPr>
            </a:lvl4pPr>
            <a:lvl5pPr marL="0" indent="914400" algn="ctr">
              <a:lnSpc>
                <a:spcPct val="80000"/>
              </a:lnSpc>
              <a:spcBef>
                <a:spcPts val="0"/>
              </a:spcBef>
              <a:buSzTx/>
              <a:buNone/>
              <a:defRPr sz="5800" spc="-116">
                <a:latin typeface="Helvetica Neue Medium"/>
                <a:ea typeface="Helvetica Neue Medium"/>
                <a:cs typeface="Helvetica Neue Medium"/>
                <a:sym typeface="Helvetica Neue Medium"/>
              </a:defRPr>
            </a:lvl5pPr>
          </a:lstStyle>
          <a:p>
            <a:r>
              <a:t>Dichiarazione</a:t>
            </a:r>
          </a:p>
          <a:p>
            <a:pPr lvl="1"/>
            <a:endParaRPr/>
          </a:p>
          <a:p>
            <a:pPr lvl="2"/>
            <a:endParaRPr/>
          </a:p>
          <a:p>
            <a:pPr lvl="3"/>
            <a:endParaRPr/>
          </a:p>
          <a:p>
            <a:pPr lvl="4"/>
            <a:endParaRPr/>
          </a:p>
        </p:txBody>
      </p:sp>
      <p:sp>
        <p:nvSpPr>
          <p:cNvPr id="119"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100697285"/>
      </p:ext>
    </p:extLst>
  </p:cSld>
  <p:clrMapOvr>
    <a:masterClrMapping/>
  </p:clrMapOvr>
  <p:transition spd="med"/>
</p:sldLayout>
</file>

<file path=ppt/slideLayouts/slideLayout59.xml><?xml version="1.0" encoding="utf-8"?>
<p:sldLayout xmlns:a="http://schemas.openxmlformats.org/drawingml/2006/main" xmlns:r="http://schemas.openxmlformats.org/officeDocument/2006/relationships" xmlns:p="http://schemas.openxmlformats.org/presentationml/2006/main" type="tx">
  <p:cSld name="Informazione importante">
    <p:spTree>
      <p:nvGrpSpPr>
        <p:cNvPr id="1" name=""/>
        <p:cNvGrpSpPr/>
        <p:nvPr/>
      </p:nvGrpSpPr>
      <p:grpSpPr>
        <a:xfrm>
          <a:off x="0" y="0"/>
          <a:ext cx="0" cy="0"/>
          <a:chOff x="0" y="0"/>
          <a:chExt cx="0" cy="0"/>
        </a:xfrm>
      </p:grpSpPr>
      <p:sp>
        <p:nvSpPr>
          <p:cNvPr id="126" name="Corpo livello uno…"/>
          <p:cNvSpPr txBox="1">
            <a:spLocks noGrp="1"/>
          </p:cNvSpPr>
          <p:nvPr>
            <p:ph type="body" idx="1" hasCustomPrompt="1"/>
          </p:nvPr>
        </p:nvSpPr>
        <p:spPr>
          <a:xfrm>
            <a:off x="603250" y="537964"/>
            <a:ext cx="10985500" cy="3620792"/>
          </a:xfrm>
          <a:prstGeom prst="rect">
            <a:avLst/>
          </a:prstGeom>
        </p:spPr>
        <p:txBody>
          <a:bodyPr anchor="b"/>
          <a:lstStyle>
            <a:lvl1pPr marL="0" indent="0" algn="ctr">
              <a:lnSpc>
                <a:spcPct val="80000"/>
              </a:lnSpc>
              <a:spcBef>
                <a:spcPts val="0"/>
              </a:spcBef>
              <a:buSzTx/>
              <a:buNone/>
              <a:defRPr sz="12500" b="1" spc="-125"/>
            </a:lvl1pPr>
            <a:lvl2pPr marL="0" indent="228600" algn="ctr">
              <a:lnSpc>
                <a:spcPct val="80000"/>
              </a:lnSpc>
              <a:spcBef>
                <a:spcPts val="0"/>
              </a:spcBef>
              <a:buSzTx/>
              <a:buNone/>
              <a:defRPr sz="12500" b="1" spc="-125"/>
            </a:lvl2pPr>
            <a:lvl3pPr marL="0" indent="457200" algn="ctr">
              <a:lnSpc>
                <a:spcPct val="80000"/>
              </a:lnSpc>
              <a:spcBef>
                <a:spcPts val="0"/>
              </a:spcBef>
              <a:buSzTx/>
              <a:buNone/>
              <a:defRPr sz="12500" b="1" spc="-125"/>
            </a:lvl3pPr>
            <a:lvl4pPr marL="0" indent="685800" algn="ctr">
              <a:lnSpc>
                <a:spcPct val="80000"/>
              </a:lnSpc>
              <a:spcBef>
                <a:spcPts val="0"/>
              </a:spcBef>
              <a:buSzTx/>
              <a:buNone/>
              <a:defRPr sz="12500" b="1" spc="-125"/>
            </a:lvl4pPr>
            <a:lvl5pPr marL="0" indent="914400" algn="ctr">
              <a:lnSpc>
                <a:spcPct val="80000"/>
              </a:lnSpc>
              <a:spcBef>
                <a:spcPts val="0"/>
              </a:spcBef>
              <a:buSzTx/>
              <a:buNone/>
              <a:defRPr sz="12500" b="1" spc="-125"/>
            </a:lvl5pPr>
          </a:lstStyle>
          <a:p>
            <a:r>
              <a:t>100%</a:t>
            </a:r>
          </a:p>
          <a:p>
            <a:pPr lvl="1"/>
            <a:endParaRPr/>
          </a:p>
          <a:p>
            <a:pPr lvl="2"/>
            <a:endParaRPr/>
          </a:p>
          <a:p>
            <a:pPr lvl="3"/>
            <a:endParaRPr/>
          </a:p>
          <a:p>
            <a:pPr lvl="4"/>
            <a:endParaRPr/>
          </a:p>
        </p:txBody>
      </p:sp>
      <p:sp>
        <p:nvSpPr>
          <p:cNvPr id="127" name="Dettagli informazione"/>
          <p:cNvSpPr txBox="1">
            <a:spLocks noGrp="1"/>
          </p:cNvSpPr>
          <p:nvPr>
            <p:ph type="body" sz="quarter" idx="21" hasCustomPrompt="1"/>
          </p:nvPr>
        </p:nvSpPr>
        <p:spPr>
          <a:xfrm>
            <a:off x="603250" y="4131090"/>
            <a:ext cx="10985500" cy="467390"/>
          </a:xfrm>
          <a:prstGeom prst="rect">
            <a:avLst/>
          </a:prstGeom>
        </p:spPr>
        <p:txBody>
          <a:bodyPr lIns="45719" tIns="45719" rIns="45719" bIns="45719"/>
          <a:lstStyle>
            <a:lvl1pPr marL="0" indent="0" algn="ctr" defTabSz="412750">
              <a:lnSpc>
                <a:spcPct val="100000"/>
              </a:lnSpc>
              <a:spcBef>
                <a:spcPts val="0"/>
              </a:spcBef>
              <a:buSzTx/>
              <a:buNone/>
              <a:defRPr sz="2750" b="1"/>
            </a:lvl1pPr>
          </a:lstStyle>
          <a:p>
            <a:r>
              <a:t>Dettagli informazione</a:t>
            </a:r>
          </a:p>
        </p:txBody>
      </p:sp>
      <p:sp>
        <p:nvSpPr>
          <p:cNvPr id="128"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72813307"/>
      </p:ext>
    </p:extLst>
  </p:cSld>
  <p:clrMapOvr>
    <a:masterClrMapping/>
  </p:clrMapOvr>
  <p:transition spd="med"/>
</p:sldLayout>
</file>

<file path=ppt/slideLayouts/slideLayout60.xml><?xml version="1.0" encoding="utf-8"?>
<p:sldLayout xmlns:a="http://schemas.openxmlformats.org/drawingml/2006/main" xmlns:r="http://schemas.openxmlformats.org/officeDocument/2006/relationships" xmlns:p="http://schemas.openxmlformats.org/presentationml/2006/main" type="tx">
  <p:cSld name="Citazione">
    <p:spTree>
      <p:nvGrpSpPr>
        <p:cNvPr id="1" name=""/>
        <p:cNvGrpSpPr/>
        <p:nvPr/>
      </p:nvGrpSpPr>
      <p:grpSpPr>
        <a:xfrm>
          <a:off x="0" y="0"/>
          <a:ext cx="0" cy="0"/>
          <a:chOff x="0" y="0"/>
          <a:chExt cx="0" cy="0"/>
        </a:xfrm>
      </p:grpSpPr>
      <p:sp>
        <p:nvSpPr>
          <p:cNvPr id="135" name="Attribuzione"/>
          <p:cNvSpPr txBox="1">
            <a:spLocks noGrp="1"/>
          </p:cNvSpPr>
          <p:nvPr>
            <p:ph type="body" sz="quarter" idx="21" hasCustomPrompt="1"/>
          </p:nvPr>
        </p:nvSpPr>
        <p:spPr>
          <a:xfrm>
            <a:off x="1215012" y="5337727"/>
            <a:ext cx="10100026" cy="318490"/>
          </a:xfrm>
          <a:prstGeom prst="rect">
            <a:avLst/>
          </a:prstGeom>
        </p:spPr>
        <p:txBody>
          <a:bodyPr lIns="45719" tIns="45719" rIns="45719" bIns="45719"/>
          <a:lstStyle>
            <a:lvl1pPr marL="0" indent="0" defTabSz="412750">
              <a:lnSpc>
                <a:spcPct val="100000"/>
              </a:lnSpc>
              <a:spcBef>
                <a:spcPts val="0"/>
              </a:spcBef>
              <a:buSzTx/>
              <a:buNone/>
              <a:defRPr sz="1800" b="1"/>
            </a:lvl1pPr>
          </a:lstStyle>
          <a:p>
            <a:r>
              <a:t>Attribuzione</a:t>
            </a:r>
          </a:p>
        </p:txBody>
      </p:sp>
      <p:sp>
        <p:nvSpPr>
          <p:cNvPr id="136" name="Corpo livello uno…"/>
          <p:cNvSpPr txBox="1">
            <a:spLocks noGrp="1"/>
          </p:cNvSpPr>
          <p:nvPr>
            <p:ph type="body" sz="half" idx="1" hasCustomPrompt="1"/>
          </p:nvPr>
        </p:nvSpPr>
        <p:spPr>
          <a:xfrm>
            <a:off x="876962" y="2469930"/>
            <a:ext cx="10438077" cy="1918140"/>
          </a:xfrm>
          <a:prstGeom prst="rect">
            <a:avLst/>
          </a:prstGeom>
        </p:spPr>
        <p:txBody>
          <a:bodyPr/>
          <a:lstStyle>
            <a:lvl1pPr marL="319462" indent="-234950">
              <a:spcBef>
                <a:spcPts val="0"/>
              </a:spcBef>
              <a:buSzTx/>
              <a:buNone/>
              <a:defRPr sz="4250" spc="-85">
                <a:latin typeface="Helvetica Neue Medium"/>
                <a:ea typeface="Helvetica Neue Medium"/>
                <a:cs typeface="Helvetica Neue Medium"/>
                <a:sym typeface="Helvetica Neue Medium"/>
              </a:defRPr>
            </a:lvl1pPr>
            <a:lvl2pPr marL="319462" indent="-6350">
              <a:spcBef>
                <a:spcPts val="0"/>
              </a:spcBef>
              <a:buSzTx/>
              <a:buNone/>
              <a:defRPr sz="4250" spc="-85">
                <a:latin typeface="Helvetica Neue Medium"/>
                <a:ea typeface="Helvetica Neue Medium"/>
                <a:cs typeface="Helvetica Neue Medium"/>
                <a:sym typeface="Helvetica Neue Medium"/>
              </a:defRPr>
            </a:lvl2pPr>
            <a:lvl3pPr marL="319462" indent="222250">
              <a:spcBef>
                <a:spcPts val="0"/>
              </a:spcBef>
              <a:buSzTx/>
              <a:buNone/>
              <a:defRPr sz="4250" spc="-85">
                <a:latin typeface="Helvetica Neue Medium"/>
                <a:ea typeface="Helvetica Neue Medium"/>
                <a:cs typeface="Helvetica Neue Medium"/>
                <a:sym typeface="Helvetica Neue Medium"/>
              </a:defRPr>
            </a:lvl3pPr>
            <a:lvl4pPr marL="319462" indent="450850">
              <a:spcBef>
                <a:spcPts val="0"/>
              </a:spcBef>
              <a:buSzTx/>
              <a:buNone/>
              <a:defRPr sz="4250" spc="-85">
                <a:latin typeface="Helvetica Neue Medium"/>
                <a:ea typeface="Helvetica Neue Medium"/>
                <a:cs typeface="Helvetica Neue Medium"/>
                <a:sym typeface="Helvetica Neue Medium"/>
              </a:defRPr>
            </a:lvl4pPr>
            <a:lvl5pPr marL="319462" indent="679450">
              <a:spcBef>
                <a:spcPts val="0"/>
              </a:spcBef>
              <a:buSzTx/>
              <a:buNone/>
              <a:defRPr sz="4250" spc="-85">
                <a:latin typeface="Helvetica Neue Medium"/>
                <a:ea typeface="Helvetica Neue Medium"/>
                <a:cs typeface="Helvetica Neue Medium"/>
                <a:sym typeface="Helvetica Neue Medium"/>
              </a:defRPr>
            </a:lvl5pPr>
          </a:lstStyle>
          <a:p>
            <a:r>
              <a:t>“Citazione degna di nota”</a:t>
            </a:r>
          </a:p>
          <a:p>
            <a:pPr lvl="1"/>
            <a:endParaRPr/>
          </a:p>
          <a:p>
            <a:pPr lvl="2"/>
            <a:endParaRPr/>
          </a:p>
          <a:p>
            <a:pPr lvl="3"/>
            <a:endParaRPr/>
          </a:p>
          <a:p>
            <a:pPr lvl="4"/>
            <a:endParaRPr/>
          </a:p>
        </p:txBody>
      </p:sp>
      <p:sp>
        <p:nvSpPr>
          <p:cNvPr id="137"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363374332"/>
      </p:ext>
    </p:extLst>
  </p:cSld>
  <p:clrMapOvr>
    <a:masterClrMapping/>
  </p:clrMapOvr>
  <p:transition spd="med"/>
</p:sldLayout>
</file>

<file path=ppt/slideLayouts/slideLayout61.xml><?xml version="1.0" encoding="utf-8"?>
<p:sldLayout xmlns:a="http://schemas.openxmlformats.org/drawingml/2006/main" xmlns:r="http://schemas.openxmlformats.org/officeDocument/2006/relationships" xmlns:p="http://schemas.openxmlformats.org/presentationml/2006/main" type="tx">
  <p:cSld name="Foto - 3 per pagina">
    <p:spTree>
      <p:nvGrpSpPr>
        <p:cNvPr id="1" name=""/>
        <p:cNvGrpSpPr/>
        <p:nvPr/>
      </p:nvGrpSpPr>
      <p:grpSpPr>
        <a:xfrm>
          <a:off x="0" y="0"/>
          <a:ext cx="0" cy="0"/>
          <a:chOff x="0" y="0"/>
          <a:chExt cx="0" cy="0"/>
        </a:xfrm>
      </p:grpSpPr>
      <p:sp>
        <p:nvSpPr>
          <p:cNvPr id="144" name="Ciotola di insalata con riso saltato, uova sode e bacchette"/>
          <p:cNvSpPr>
            <a:spLocks noGrp="1"/>
          </p:cNvSpPr>
          <p:nvPr>
            <p:ph type="pic" sz="quarter" idx="21"/>
          </p:nvPr>
        </p:nvSpPr>
        <p:spPr>
          <a:xfrm>
            <a:off x="7880350" y="508000"/>
            <a:ext cx="3719550" cy="2974839"/>
          </a:xfrm>
          <a:prstGeom prst="rect">
            <a:avLst/>
          </a:prstGeom>
        </p:spPr>
        <p:txBody>
          <a:bodyPr lIns="91439" tIns="45719" rIns="91439" bIns="45719">
            <a:noAutofit/>
          </a:bodyPr>
          <a:lstStyle/>
          <a:p>
            <a:endParaRPr/>
          </a:p>
        </p:txBody>
      </p:sp>
      <p:sp>
        <p:nvSpPr>
          <p:cNvPr id="145" name="Ciotola con frittelle al salmone, insalata e hummus "/>
          <p:cNvSpPr>
            <a:spLocks noGrp="1"/>
          </p:cNvSpPr>
          <p:nvPr>
            <p:ph type="pic" sz="half" idx="22"/>
          </p:nvPr>
        </p:nvSpPr>
        <p:spPr>
          <a:xfrm>
            <a:off x="6750050" y="1989138"/>
            <a:ext cx="5219700" cy="6075091"/>
          </a:xfrm>
          <a:prstGeom prst="rect">
            <a:avLst/>
          </a:prstGeom>
        </p:spPr>
        <p:txBody>
          <a:bodyPr lIns="91439" tIns="45719" rIns="91439" bIns="45719">
            <a:noAutofit/>
          </a:bodyPr>
          <a:lstStyle/>
          <a:p>
            <a:endParaRPr/>
          </a:p>
        </p:txBody>
      </p:sp>
      <p:sp>
        <p:nvSpPr>
          <p:cNvPr id="146" name="Pappardelle con burro al prezzemolo, nocciole tostate e scaglie di parmigiano"/>
          <p:cNvSpPr>
            <a:spLocks noGrp="1"/>
          </p:cNvSpPr>
          <p:nvPr>
            <p:ph type="pic" idx="23"/>
          </p:nvPr>
        </p:nvSpPr>
        <p:spPr>
          <a:xfrm>
            <a:off x="-69850" y="247650"/>
            <a:ext cx="8305800" cy="6229350"/>
          </a:xfrm>
          <a:prstGeom prst="rect">
            <a:avLst/>
          </a:prstGeom>
        </p:spPr>
        <p:txBody>
          <a:bodyPr lIns="91439" tIns="45719" rIns="91439" bIns="45719">
            <a:noAutofit/>
          </a:bodyPr>
          <a:lstStyle/>
          <a:p>
            <a:endParaRPr/>
          </a:p>
        </p:txBody>
      </p:sp>
      <p:sp>
        <p:nvSpPr>
          <p:cNvPr id="147"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158330708"/>
      </p:ext>
    </p:extLst>
  </p:cSld>
  <p:clrMapOvr>
    <a:masterClrMapping/>
  </p:clrMapOvr>
  <p:transition spd="med"/>
</p:sldLayout>
</file>

<file path=ppt/slideLayouts/slideLayout62.xml><?xml version="1.0" encoding="utf-8"?>
<p:sldLayout xmlns:a="http://schemas.openxmlformats.org/drawingml/2006/main" xmlns:r="http://schemas.openxmlformats.org/officeDocument/2006/relationships" xmlns:p="http://schemas.openxmlformats.org/presentationml/2006/main" type="tx">
  <p:cSld name="Foto">
    <p:spTree>
      <p:nvGrpSpPr>
        <p:cNvPr id="1" name=""/>
        <p:cNvGrpSpPr/>
        <p:nvPr/>
      </p:nvGrpSpPr>
      <p:grpSpPr>
        <a:xfrm>
          <a:off x="0" y="0"/>
          <a:ext cx="0" cy="0"/>
          <a:chOff x="0" y="0"/>
          <a:chExt cx="0" cy="0"/>
        </a:xfrm>
      </p:grpSpPr>
      <p:sp>
        <p:nvSpPr>
          <p:cNvPr id="154" name="ciotola di insalata con riso saltato, uova sode e bacchette"/>
          <p:cNvSpPr>
            <a:spLocks noGrp="1"/>
          </p:cNvSpPr>
          <p:nvPr>
            <p:ph type="pic" idx="21"/>
          </p:nvPr>
        </p:nvSpPr>
        <p:spPr>
          <a:xfrm>
            <a:off x="-666750" y="-2762250"/>
            <a:ext cx="13525500" cy="10820400"/>
          </a:xfrm>
          <a:prstGeom prst="rect">
            <a:avLst/>
          </a:prstGeom>
        </p:spPr>
        <p:txBody>
          <a:bodyPr lIns="91439" tIns="45719" rIns="91439" bIns="45719">
            <a:noAutofit/>
          </a:bodyPr>
          <a:lstStyle/>
          <a:p>
            <a:endParaRPr/>
          </a:p>
        </p:txBody>
      </p:sp>
      <p:sp>
        <p:nvSpPr>
          <p:cNvPr id="155" name="Numero diapositiva"/>
          <p:cNvSpPr txBox="1">
            <a:spLocks noGrp="1"/>
          </p:cNvSpPr>
          <p:nvPr>
            <p:ph type="sldNum" sz="quarter" idx="2"/>
          </p:nvPr>
        </p:nvSpPr>
        <p:spPr>
          <a:prstGeom prst="rect">
            <a:avLst/>
          </a:prstGeom>
        </p:spPr>
        <p:txBody>
          <a:bodyPr/>
          <a:lstStyle>
            <a:lvl1pPr>
              <a:defRPr>
                <a:solidFill>
                  <a:srgbClr val="FFFFFF"/>
                </a:solidFill>
              </a:defRPr>
            </a:lvl1pPr>
          </a:lstStyle>
          <a:p>
            <a:fld id="{86CB4B4D-7CA3-9044-876B-883B54F8677D}" type="slidenum">
              <a:t>‹#›</a:t>
            </a:fld>
            <a:endParaRPr/>
          </a:p>
        </p:txBody>
      </p:sp>
    </p:spTree>
    <p:extLst>
      <p:ext uri="{BB962C8B-B14F-4D97-AF65-F5344CB8AC3E}">
        <p14:creationId xmlns:p14="http://schemas.microsoft.com/office/powerpoint/2010/main" val="3069052766"/>
      </p:ext>
    </p:extLst>
  </p:cSld>
  <p:clrMapOvr>
    <a:masterClrMapping/>
  </p:clrMapOvr>
  <p:transition spd="med"/>
</p:sldLayout>
</file>

<file path=ppt/slideLayouts/slideLayout63.xml><?xml version="1.0" encoding="utf-8"?>
<p:sldLayout xmlns:a="http://schemas.openxmlformats.org/drawingml/2006/main" xmlns:r="http://schemas.openxmlformats.org/officeDocument/2006/relationships" xmlns:p="http://schemas.openxmlformats.org/presentationml/2006/main" type="tx">
  <p:cSld name="Vuota">
    <p:spTree>
      <p:nvGrpSpPr>
        <p:cNvPr id="1" name=""/>
        <p:cNvGrpSpPr/>
        <p:nvPr/>
      </p:nvGrpSpPr>
      <p:grpSpPr>
        <a:xfrm>
          <a:off x="0" y="0"/>
          <a:ext cx="0" cy="0"/>
          <a:chOff x="0" y="0"/>
          <a:chExt cx="0" cy="0"/>
        </a:xfrm>
      </p:grpSpPr>
      <p:sp>
        <p:nvSpPr>
          <p:cNvPr id="162" name="Numero diapositiva"/>
          <p:cNvSpPr txBox="1">
            <a:spLocks noGrp="1"/>
          </p:cNvSpPr>
          <p:nvPr>
            <p:ph type="sldNum" sz="quarter" idx="2"/>
          </p:nvPr>
        </p:nvSpPr>
        <p:spPr>
          <a:prstGeom prst="rect">
            <a:avLst/>
          </a:prstGeom>
        </p:spPr>
        <p:txBody>
          <a:bodyPr/>
          <a:lstStyle/>
          <a:p>
            <a:fld id="{86CB4B4D-7CA3-9044-876B-883B54F8677D}" type="slidenum">
              <a:t>‹#›</a:t>
            </a:fld>
            <a:endParaRPr/>
          </a:p>
        </p:txBody>
      </p:sp>
    </p:spTree>
    <p:extLst>
      <p:ext uri="{BB962C8B-B14F-4D97-AF65-F5344CB8AC3E}">
        <p14:creationId xmlns:p14="http://schemas.microsoft.com/office/powerpoint/2010/main" val="4104752359"/>
      </p:ext>
    </p:extLst>
  </p:cSld>
  <p:clrMapOvr>
    <a:masterClrMapping/>
  </p:clrMapOvr>
  <p:transition spd="med"/>
</p:sldLayout>
</file>

<file path=ppt/slideLayouts/slideLayout64.xml><?xml version="1.0" encoding="utf-8"?>
<p:sldLayout xmlns:a="http://schemas.openxmlformats.org/drawingml/2006/main" xmlns:r="http://schemas.openxmlformats.org/officeDocument/2006/relationships" xmlns:p="http://schemas.openxmlformats.org/presentationml/2006/main" type="tx">
  <p:cSld name="1_Citazione">
    <p:spTree>
      <p:nvGrpSpPr>
        <p:cNvPr id="1" name=""/>
        <p:cNvGrpSpPr/>
        <p:nvPr/>
      </p:nvGrpSpPr>
      <p:grpSpPr>
        <a:xfrm>
          <a:off x="0" y="0"/>
          <a:ext cx="0" cy="0"/>
          <a:chOff x="0" y="0"/>
          <a:chExt cx="0" cy="0"/>
        </a:xfrm>
      </p:grpSpPr>
      <p:sp>
        <p:nvSpPr>
          <p:cNvPr id="169" name="Rettangolo"/>
          <p:cNvSpPr/>
          <p:nvPr/>
        </p:nvSpPr>
        <p:spPr>
          <a:xfrm>
            <a:off x="-46300" y="-81213"/>
            <a:ext cx="12298299" cy="696112"/>
          </a:xfrm>
          <a:prstGeom prst="rect">
            <a:avLst/>
          </a:prstGeom>
          <a:solidFill>
            <a:srgbClr val="0F1247"/>
          </a:solidFill>
          <a:ln w="12700">
            <a:miter lim="400000"/>
          </a:ln>
        </p:spPr>
        <p:txBody>
          <a:bodyPr lIns="0" tIns="0" rIns="0" bIns="0" anchor="ctr"/>
          <a:lstStyle/>
          <a:p>
            <a:pPr algn="ctr" defTabSz="412750">
              <a:lnSpc>
                <a:spcPct val="100000"/>
              </a:lnSpc>
              <a:spcBef>
                <a:spcPts val="0"/>
              </a:spcBef>
              <a:defRPr sz="3200">
                <a:solidFill>
                  <a:srgbClr val="FFFFFF"/>
                </a:solidFill>
                <a:latin typeface="Helvetica Neue Medium"/>
                <a:ea typeface="Helvetica Neue Medium"/>
                <a:cs typeface="Helvetica Neue Medium"/>
                <a:sym typeface="Helvetica Neue Medium"/>
              </a:defRPr>
            </a:pPr>
            <a:endParaRPr sz="1600"/>
          </a:p>
        </p:txBody>
      </p:sp>
      <p:pic>
        <p:nvPicPr>
          <p:cNvPr id="170" name="pasted-image.png" descr="pasted-image.png"/>
          <p:cNvPicPr>
            <a:picLocks noChangeAspect="1"/>
          </p:cNvPicPr>
          <p:nvPr/>
        </p:nvPicPr>
        <p:blipFill>
          <a:blip r:embed="rId2"/>
          <a:stretch>
            <a:fillRect/>
          </a:stretch>
        </p:blipFill>
        <p:spPr>
          <a:xfrm>
            <a:off x="101522" y="-1159"/>
            <a:ext cx="1144684" cy="536003"/>
          </a:xfrm>
          <a:prstGeom prst="rect">
            <a:avLst/>
          </a:prstGeom>
          <a:ln w="12700">
            <a:miter lim="400000"/>
          </a:ln>
        </p:spPr>
      </p:pic>
      <p:sp>
        <p:nvSpPr>
          <p:cNvPr id="171" name="Numero diapositiva"/>
          <p:cNvSpPr txBox="1">
            <a:spLocks noGrp="1"/>
          </p:cNvSpPr>
          <p:nvPr>
            <p:ph type="sldNum" sz="quarter" idx="2"/>
          </p:nvPr>
        </p:nvSpPr>
        <p:spPr>
          <a:xfrm>
            <a:off x="11690721" y="139155"/>
            <a:ext cx="331822" cy="325730"/>
          </a:xfrm>
          <a:prstGeom prst="rect">
            <a:avLst/>
          </a:prstGeom>
        </p:spPr>
        <p:txBody>
          <a:bodyPr anchor="t"/>
          <a:lstStyle>
            <a:lvl1pPr defTabSz="412750">
              <a:defRPr sz="1450" b="1">
                <a:solidFill>
                  <a:srgbClr val="FFFFFF"/>
                </a:solidFill>
              </a:defRPr>
            </a:lvl1pPr>
          </a:lstStyle>
          <a:p>
            <a:fld id="{86CB4B4D-7CA3-9044-876B-883B54F8677D}" type="slidenum">
              <a:t>‹#›</a:t>
            </a:fld>
            <a:endParaRPr/>
          </a:p>
        </p:txBody>
      </p:sp>
    </p:spTree>
    <p:extLst>
      <p:ext uri="{BB962C8B-B14F-4D97-AF65-F5344CB8AC3E}">
        <p14:creationId xmlns:p14="http://schemas.microsoft.com/office/powerpoint/2010/main" val="2228782045"/>
      </p:ext>
    </p:extLst>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theme" Target="../theme/theme3.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3.xml"/><Relationship Id="rId3" Type="http://schemas.openxmlformats.org/officeDocument/2006/relationships/slideLayout" Target="../slideLayouts/slideLayout38.xml"/><Relationship Id="rId7" Type="http://schemas.openxmlformats.org/officeDocument/2006/relationships/slideLayout" Target="../slideLayouts/slideLayout42.xml"/><Relationship Id="rId12" Type="http://schemas.openxmlformats.org/officeDocument/2006/relationships/theme" Target="../theme/theme4.xml"/><Relationship Id="rId2" Type="http://schemas.openxmlformats.org/officeDocument/2006/relationships/slideLayout" Target="../slideLayouts/slideLayout37.xml"/><Relationship Id="rId1" Type="http://schemas.openxmlformats.org/officeDocument/2006/relationships/slideLayout" Target="../slideLayouts/slideLayout36.xml"/><Relationship Id="rId6" Type="http://schemas.openxmlformats.org/officeDocument/2006/relationships/slideLayout" Target="../slideLayouts/slideLayout41.xml"/><Relationship Id="rId11" Type="http://schemas.openxmlformats.org/officeDocument/2006/relationships/slideLayout" Target="../slideLayouts/slideLayout46.xml"/><Relationship Id="rId5" Type="http://schemas.openxmlformats.org/officeDocument/2006/relationships/slideLayout" Target="../slideLayouts/slideLayout40.xml"/><Relationship Id="rId10" Type="http://schemas.openxmlformats.org/officeDocument/2006/relationships/slideLayout" Target="../slideLayouts/slideLayout45.xml"/><Relationship Id="rId4" Type="http://schemas.openxmlformats.org/officeDocument/2006/relationships/slideLayout" Target="../slideLayouts/slideLayout39.xml"/><Relationship Id="rId9" Type="http://schemas.openxmlformats.org/officeDocument/2006/relationships/slideLayout" Target="../slideLayouts/slideLayout4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4.xml"/><Relationship Id="rId13" Type="http://schemas.openxmlformats.org/officeDocument/2006/relationships/slideLayout" Target="../slideLayouts/slideLayout59.xml"/><Relationship Id="rId18" Type="http://schemas.openxmlformats.org/officeDocument/2006/relationships/slideLayout" Target="../slideLayouts/slideLayout64.xml"/><Relationship Id="rId3" Type="http://schemas.openxmlformats.org/officeDocument/2006/relationships/slideLayout" Target="../slideLayouts/slideLayout49.xml"/><Relationship Id="rId7" Type="http://schemas.openxmlformats.org/officeDocument/2006/relationships/slideLayout" Target="../slideLayouts/slideLayout53.xml"/><Relationship Id="rId12" Type="http://schemas.openxmlformats.org/officeDocument/2006/relationships/slideLayout" Target="../slideLayouts/slideLayout58.xml"/><Relationship Id="rId17" Type="http://schemas.openxmlformats.org/officeDocument/2006/relationships/slideLayout" Target="../slideLayouts/slideLayout63.xml"/><Relationship Id="rId2" Type="http://schemas.openxmlformats.org/officeDocument/2006/relationships/slideLayout" Target="../slideLayouts/slideLayout48.xml"/><Relationship Id="rId16" Type="http://schemas.openxmlformats.org/officeDocument/2006/relationships/slideLayout" Target="../slideLayouts/slideLayout62.xml"/><Relationship Id="rId1" Type="http://schemas.openxmlformats.org/officeDocument/2006/relationships/slideLayout" Target="../slideLayouts/slideLayout47.xml"/><Relationship Id="rId6" Type="http://schemas.openxmlformats.org/officeDocument/2006/relationships/slideLayout" Target="../slideLayouts/slideLayout52.xml"/><Relationship Id="rId11" Type="http://schemas.openxmlformats.org/officeDocument/2006/relationships/slideLayout" Target="../slideLayouts/slideLayout57.xml"/><Relationship Id="rId5" Type="http://schemas.openxmlformats.org/officeDocument/2006/relationships/slideLayout" Target="../slideLayouts/slideLayout51.xml"/><Relationship Id="rId15" Type="http://schemas.openxmlformats.org/officeDocument/2006/relationships/slideLayout" Target="../slideLayouts/slideLayout61.xml"/><Relationship Id="rId10" Type="http://schemas.openxmlformats.org/officeDocument/2006/relationships/slideLayout" Target="../slideLayouts/slideLayout56.xml"/><Relationship Id="rId19" Type="http://schemas.openxmlformats.org/officeDocument/2006/relationships/theme" Target="../theme/theme5.xml"/><Relationship Id="rId4" Type="http://schemas.openxmlformats.org/officeDocument/2006/relationships/slideLayout" Target="../slideLayouts/slideLayout50.xml"/><Relationship Id="rId9" Type="http://schemas.openxmlformats.org/officeDocument/2006/relationships/slideLayout" Target="../slideLayouts/slideLayout55.xml"/><Relationship Id="rId14" Type="http://schemas.openxmlformats.org/officeDocument/2006/relationships/slideLayout" Target="../slideLayouts/slideLayout6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846E843-1B05-4977-8104-1DC6A86DD2E2}"/>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4D577BB-E99E-4876-8CC0-1A7F4D259AE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8DD2D1D-E502-44D4-87BD-F176059087E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85C45F3-8D30-4E47-A23B-88EACEE32C39}" type="datetime1">
              <a:rPr lang="en-GB" smtClean="0"/>
              <a:t>03/11/2025</a:t>
            </a:fld>
            <a:endParaRPr lang="en-GB"/>
          </a:p>
        </p:txBody>
      </p:sp>
      <p:sp>
        <p:nvSpPr>
          <p:cNvPr id="5" name="Footer Placeholder 4">
            <a:extLst>
              <a:ext uri="{FF2B5EF4-FFF2-40B4-BE49-F238E27FC236}">
                <a16:creationId xmlns:a16="http://schemas.microsoft.com/office/drawing/2014/main" id="{22872751-5C8B-42ED-AFFA-8B417E0C733F}"/>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GB"/>
              <a:t>Insert author and occasion</a:t>
            </a:r>
          </a:p>
        </p:txBody>
      </p:sp>
      <p:sp>
        <p:nvSpPr>
          <p:cNvPr id="6" name="Slide Number Placeholder 5">
            <a:extLst>
              <a:ext uri="{FF2B5EF4-FFF2-40B4-BE49-F238E27FC236}">
                <a16:creationId xmlns:a16="http://schemas.microsoft.com/office/drawing/2014/main" id="{4599079B-8063-4254-9FF2-FCFA3D1E1382}"/>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3A6714-3D1F-4857-9904-D935B84167FA}" type="slidenum">
              <a:rPr lang="en-GB" smtClean="0"/>
              <a:t>‹#›</a:t>
            </a:fld>
            <a:endParaRPr lang="en-GB"/>
          </a:p>
        </p:txBody>
      </p:sp>
    </p:spTree>
    <p:extLst>
      <p:ext uri="{BB962C8B-B14F-4D97-AF65-F5344CB8AC3E}">
        <p14:creationId xmlns:p14="http://schemas.microsoft.com/office/powerpoint/2010/main" val="359917777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846E843-1B05-4977-8104-1DC6A86DD2E2}"/>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4D577BB-E99E-4876-8CC0-1A7F4D259AE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8DD2D1D-E502-44D4-87BD-F176059087E5}"/>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5" name="Footer Placeholder 4">
            <a:extLst>
              <a:ext uri="{FF2B5EF4-FFF2-40B4-BE49-F238E27FC236}">
                <a16:creationId xmlns:a16="http://schemas.microsoft.com/office/drawing/2014/main" id="{22872751-5C8B-42ED-AFFA-8B417E0C733F}"/>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a:extLst>
              <a:ext uri="{FF2B5EF4-FFF2-40B4-BE49-F238E27FC236}">
                <a16:creationId xmlns:a16="http://schemas.microsoft.com/office/drawing/2014/main" id="{4599079B-8063-4254-9FF2-FCFA3D1E1382}"/>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A3A6714-3D1F-4857-9904-D935B84167FA}" type="slidenum">
              <a:rPr lang="en-GB" smtClean="0"/>
              <a:t>‹#›</a:t>
            </a:fld>
            <a:endParaRPr lang="en-GB"/>
          </a:p>
        </p:txBody>
      </p:sp>
    </p:spTree>
    <p:extLst>
      <p:ext uri="{BB962C8B-B14F-4D97-AF65-F5344CB8AC3E}">
        <p14:creationId xmlns:p14="http://schemas.microsoft.com/office/powerpoint/2010/main" val="216419514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hf hdr="0" ft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gradFill flip="none" rotWithShape="1">
          <a:gsLst>
            <a:gs pos="0">
              <a:schemeClr val="accent1">
                <a:lumMod val="0"/>
                <a:lumOff val="100000"/>
              </a:schemeClr>
            </a:gs>
            <a:gs pos="35000">
              <a:schemeClr val="accent1">
                <a:lumMod val="0"/>
                <a:lumOff val="100000"/>
              </a:schemeClr>
            </a:gs>
            <a:gs pos="100000">
              <a:schemeClr val="accent1">
                <a:lumMod val="100000"/>
              </a:schemeClr>
            </a:gs>
          </a:gsLst>
          <a:path path="circle">
            <a:fillToRect l="50000" t="-80000" r="50000" b="180000"/>
          </a:path>
          <a:tileRect/>
        </a:gra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7846E843-1B05-4977-8104-1DC6A86DD2E2}"/>
              </a:ext>
            </a:extLst>
          </p:cNvPr>
          <p:cNvSpPr>
            <a:spLocks noGrp="1"/>
          </p:cNvSpPr>
          <p:nvPr>
            <p:ph type="title"/>
          </p:nvPr>
        </p:nvSpPr>
        <p:spPr>
          <a:xfrm>
            <a:off x="838200" y="365127"/>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a:extLst>
              <a:ext uri="{FF2B5EF4-FFF2-40B4-BE49-F238E27FC236}">
                <a16:creationId xmlns:a16="http://schemas.microsoft.com/office/drawing/2014/main" id="{B4D577BB-E99E-4876-8CC0-1A7F4D259AE3}"/>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a:extLst>
              <a:ext uri="{FF2B5EF4-FFF2-40B4-BE49-F238E27FC236}">
                <a16:creationId xmlns:a16="http://schemas.microsoft.com/office/drawing/2014/main" id="{A8DD2D1D-E502-44D4-87BD-F176059087E5}"/>
              </a:ext>
            </a:extLst>
          </p:cNvPr>
          <p:cNvSpPr>
            <a:spLocks noGrp="1"/>
          </p:cNvSpPr>
          <p:nvPr>
            <p:ph type="dt" sz="half" idx="2"/>
          </p:nvPr>
        </p:nvSpPr>
        <p:spPr>
          <a:xfrm>
            <a:off x="838200" y="6356352"/>
            <a:ext cx="27432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5" name="Footer Placeholder 4">
            <a:extLst>
              <a:ext uri="{FF2B5EF4-FFF2-40B4-BE49-F238E27FC236}">
                <a16:creationId xmlns:a16="http://schemas.microsoft.com/office/drawing/2014/main" id="{22872751-5C8B-42ED-AFFA-8B417E0C733F}"/>
              </a:ext>
            </a:extLst>
          </p:cNvPr>
          <p:cNvSpPr>
            <a:spLocks noGrp="1"/>
          </p:cNvSpPr>
          <p:nvPr>
            <p:ph type="ftr" sz="quarter" idx="3"/>
          </p:nvPr>
        </p:nvSpPr>
        <p:spPr>
          <a:xfrm>
            <a:off x="4038600" y="6356352"/>
            <a:ext cx="41148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r>
              <a:rPr lang="en-GB"/>
              <a:t>R. </a:t>
            </a:r>
            <a:r>
              <a:rPr lang="en-GB" err="1"/>
              <a:t>Assmann</a:t>
            </a:r>
            <a:r>
              <a:rPr lang="en-GB"/>
              <a:t> - EuAPS </a:t>
            </a:r>
            <a:r>
              <a:rPr lang="en-GB" err="1"/>
              <a:t>Kickoff</a:t>
            </a:r>
            <a:r>
              <a:rPr lang="en-GB"/>
              <a:t> - 28 Feb 2023</a:t>
            </a:r>
          </a:p>
        </p:txBody>
      </p:sp>
      <p:sp>
        <p:nvSpPr>
          <p:cNvPr id="6" name="Slide Number Placeholder 5">
            <a:extLst>
              <a:ext uri="{FF2B5EF4-FFF2-40B4-BE49-F238E27FC236}">
                <a16:creationId xmlns:a16="http://schemas.microsoft.com/office/drawing/2014/main" id="{4599079B-8063-4254-9FF2-FCFA3D1E1382}"/>
              </a:ext>
            </a:extLst>
          </p:cNvPr>
          <p:cNvSpPr>
            <a:spLocks noGrp="1"/>
          </p:cNvSpPr>
          <p:nvPr>
            <p:ph type="sldNum" sz="quarter" idx="4"/>
          </p:nvPr>
        </p:nvSpPr>
        <p:spPr>
          <a:xfrm>
            <a:off x="8610600" y="6356352"/>
            <a:ext cx="27432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3A3A6714-3D1F-4857-9904-D935B84167FA}" type="slidenum">
              <a:rPr lang="en-GB" smtClean="0"/>
              <a:t>‹#›</a:t>
            </a:fld>
            <a:endParaRPr lang="en-GB"/>
          </a:p>
        </p:txBody>
      </p:sp>
    </p:spTree>
    <p:extLst>
      <p:ext uri="{BB962C8B-B14F-4D97-AF65-F5344CB8AC3E}">
        <p14:creationId xmlns:p14="http://schemas.microsoft.com/office/powerpoint/2010/main" val="4177730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682" r:id="rId8"/>
    <p:sldLayoutId id="2147483683" r:id="rId9"/>
    <p:sldLayoutId id="2147483684" r:id="rId10"/>
    <p:sldLayoutId id="2147483685" r:id="rId11"/>
  </p:sldLayoutIdLst>
  <p:hf sldNum="0" hdr="0" dt="0"/>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a:t>Fare clic per modificare lo stile del titolo</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565830A-988C-4B27-A2A7-9786EEFAE226}" type="datetime1">
              <a:rPr lang="en-GB" smtClean="0"/>
              <a:t>03/11/2025</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3A9FF215-316F-4B65-BCDA-A765DC2D78E5}" type="slidenum">
              <a:rPr lang="en-GB" smtClean="0"/>
              <a:t>‹#›</a:t>
            </a:fld>
            <a:endParaRPr lang="en-GB"/>
          </a:p>
        </p:txBody>
      </p:sp>
    </p:spTree>
    <p:extLst>
      <p:ext uri="{BB962C8B-B14F-4D97-AF65-F5344CB8AC3E}">
        <p14:creationId xmlns:p14="http://schemas.microsoft.com/office/powerpoint/2010/main" val="1362302537"/>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Titolo"/>
          <p:cNvSpPr txBox="1">
            <a:spLocks noGrp="1"/>
          </p:cNvSpPr>
          <p:nvPr>
            <p:ph type="title" hasCustomPrompt="1"/>
          </p:nvPr>
        </p:nvSpPr>
        <p:spPr>
          <a:xfrm>
            <a:off x="603250" y="539750"/>
            <a:ext cx="10985500" cy="71658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Titolo</a:t>
            </a:r>
          </a:p>
        </p:txBody>
      </p:sp>
      <p:sp>
        <p:nvSpPr>
          <p:cNvPr id="3" name="Corpo livello uno…"/>
          <p:cNvSpPr txBox="1">
            <a:spLocks noGrp="1"/>
          </p:cNvSpPr>
          <p:nvPr>
            <p:ph type="body" idx="1" hasCustomPrompt="1"/>
          </p:nvPr>
        </p:nvSpPr>
        <p:spPr>
          <a:xfrm>
            <a:off x="603250" y="2124252"/>
            <a:ext cx="10985500" cy="412800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50800" tIns="50800" rIns="50800" bIns="50800">
            <a:normAutofit/>
          </a:bodyPr>
          <a:lstStyle/>
          <a:p>
            <a:r>
              <a:t>Testo elenco puntato diapositiva</a:t>
            </a:r>
          </a:p>
          <a:p>
            <a:pPr lvl="1"/>
            <a:endParaRPr/>
          </a:p>
          <a:p>
            <a:pPr lvl="2"/>
            <a:endParaRPr/>
          </a:p>
          <a:p>
            <a:pPr lvl="3"/>
            <a:endParaRPr/>
          </a:p>
          <a:p>
            <a:pPr lvl="4"/>
            <a:endParaRPr/>
          </a:p>
        </p:txBody>
      </p:sp>
      <p:sp>
        <p:nvSpPr>
          <p:cNvPr id="4" name="Numero diapositiva"/>
          <p:cNvSpPr txBox="1">
            <a:spLocks noGrp="1"/>
          </p:cNvSpPr>
          <p:nvPr>
            <p:ph type="sldNum" sz="quarter" idx="2"/>
          </p:nvPr>
        </p:nvSpPr>
        <p:spPr>
          <a:xfrm>
            <a:off x="5971049" y="6486708"/>
            <a:ext cx="243656" cy="241092"/>
          </a:xfrm>
          <a:prstGeom prst="rect">
            <a:avLst/>
          </a:prstGeom>
          <a:ln w="12700">
            <a:miter lim="400000"/>
          </a:ln>
        </p:spPr>
        <p:txBody>
          <a:bodyPr wrap="none" lIns="50800" tIns="50800" rIns="50800" bIns="50800" anchor="b">
            <a:spAutoFit/>
          </a:bodyPr>
          <a:lstStyle>
            <a:lvl1pPr algn="ctr" defTabSz="292100">
              <a:lnSpc>
                <a:spcPct val="100000"/>
              </a:lnSpc>
              <a:spcBef>
                <a:spcPts val="0"/>
              </a:spcBef>
              <a:defRPr sz="900"/>
            </a:lvl1pPr>
          </a:lstStyle>
          <a:p>
            <a:fld id="{86CB4B4D-7CA3-9044-876B-883B54F8677D}" type="slidenum">
              <a:t>‹#›</a:t>
            </a:fld>
            <a:endParaRPr/>
          </a:p>
        </p:txBody>
      </p:sp>
    </p:spTree>
    <p:extLst>
      <p:ext uri="{BB962C8B-B14F-4D97-AF65-F5344CB8AC3E}">
        <p14:creationId xmlns:p14="http://schemas.microsoft.com/office/powerpoint/2010/main" val="1051954083"/>
      </p:ext>
    </p:extLst>
  </p:cSld>
  <p:clrMap bg1="lt1" tx1="dk1" bg2="lt2" tx2="dk2" accent1="accent1" accent2="accent2" accent3="accent3" accent4="accent4" accent5="accent5" accent6="accent6" hlink="hlink" folHlink="folHlink"/>
  <p:sldLayoutIdLst>
    <p:sldLayoutId id="2147483699" r:id="rId1"/>
    <p:sldLayoutId id="2147483700" r:id="rId2"/>
    <p:sldLayoutId id="2147483701" r:id="rId3"/>
    <p:sldLayoutId id="2147483702" r:id="rId4"/>
    <p:sldLayoutId id="2147483703" r:id="rId5"/>
    <p:sldLayoutId id="2147483704" r:id="rId6"/>
    <p:sldLayoutId id="2147483705" r:id="rId7"/>
    <p:sldLayoutId id="2147483706" r:id="rId8"/>
    <p:sldLayoutId id="2147483707" r:id="rId9"/>
    <p:sldLayoutId id="2147483708" r:id="rId10"/>
    <p:sldLayoutId id="2147483709" r:id="rId11"/>
    <p:sldLayoutId id="2147483710" r:id="rId12"/>
    <p:sldLayoutId id="2147483711" r:id="rId13"/>
    <p:sldLayoutId id="2147483712" r:id="rId14"/>
    <p:sldLayoutId id="2147483713" r:id="rId15"/>
    <p:sldLayoutId id="2147483714" r:id="rId16"/>
    <p:sldLayoutId id="2147483715" r:id="rId17"/>
    <p:sldLayoutId id="2147483716" r:id="rId18"/>
  </p:sldLayoutIdLst>
  <p:transition spd="med"/>
  <p:txStyles>
    <p:titleStyle>
      <a:lvl1pPr marL="0" marR="0" indent="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1pPr>
      <a:lvl2pPr marL="0" marR="0" indent="2286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2pPr>
      <a:lvl3pPr marL="0" marR="0" indent="4572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3pPr>
      <a:lvl4pPr marL="0" marR="0" indent="6858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4pPr>
      <a:lvl5pPr marL="0" marR="0" indent="9144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5pPr>
      <a:lvl6pPr marL="0" marR="0" indent="11430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6pPr>
      <a:lvl7pPr marL="0" marR="0" indent="13716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7pPr>
      <a:lvl8pPr marL="0" marR="0" indent="16002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8pPr>
      <a:lvl9pPr marL="0" marR="0" indent="1828800" algn="l" defTabSz="1219169" rtl="0" latinLnBrk="0">
        <a:lnSpc>
          <a:spcPct val="80000"/>
        </a:lnSpc>
        <a:spcBef>
          <a:spcPts val="0"/>
        </a:spcBef>
        <a:spcAft>
          <a:spcPts val="0"/>
        </a:spcAft>
        <a:buClrTx/>
        <a:buSzTx/>
        <a:buFontTx/>
        <a:buNone/>
        <a:tabLst/>
        <a:defRPr sz="4250" b="1" i="0" u="none" strike="noStrike" cap="none" spc="-85" baseline="0">
          <a:solidFill>
            <a:srgbClr val="000000"/>
          </a:solidFill>
          <a:uFillTx/>
          <a:latin typeface="+mn-lt"/>
          <a:ea typeface="+mn-ea"/>
          <a:cs typeface="+mn-cs"/>
          <a:sym typeface="Helvetica Neue"/>
        </a:defRPr>
      </a:lvl9pPr>
    </p:titleStyle>
    <p:bodyStyle>
      <a:lvl1pPr marL="304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1pPr>
      <a:lvl2pPr marL="609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2pPr>
      <a:lvl3pPr marL="914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3pPr>
      <a:lvl4pPr marL="1219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4pPr>
      <a:lvl5pPr marL="15240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5pPr>
      <a:lvl6pPr marL="18288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6pPr>
      <a:lvl7pPr marL="21336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7pPr>
      <a:lvl8pPr marL="24384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8pPr>
      <a:lvl9pPr marL="2743200" marR="0" indent="-304800" algn="l" defTabSz="1219169" rtl="0" latinLnBrk="0">
        <a:lnSpc>
          <a:spcPct val="90000"/>
        </a:lnSpc>
        <a:spcBef>
          <a:spcPts val="2250"/>
        </a:spcBef>
        <a:spcAft>
          <a:spcPts val="0"/>
        </a:spcAft>
        <a:buClrTx/>
        <a:buSzPct val="123000"/>
        <a:buFontTx/>
        <a:buChar char="•"/>
        <a:tabLst/>
        <a:defRPr sz="2400" b="0" i="0" u="none" strike="noStrike" cap="none" spc="0" baseline="0">
          <a:solidFill>
            <a:srgbClr val="000000"/>
          </a:solidFill>
          <a:uFillTx/>
          <a:latin typeface="+mn-lt"/>
          <a:ea typeface="+mn-ea"/>
          <a:cs typeface="+mn-cs"/>
          <a:sym typeface="Helvetica Neue"/>
        </a:defRPr>
      </a:lvl9pPr>
    </p:bodyStyle>
    <p:otherStyle>
      <a:lvl1pPr marL="0" marR="0" indent="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1pPr>
      <a:lvl2pPr marL="0" marR="0" indent="2286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2pPr>
      <a:lvl3pPr marL="0" marR="0" indent="4572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3pPr>
      <a:lvl4pPr marL="0" marR="0" indent="6858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4pPr>
      <a:lvl5pPr marL="0" marR="0" indent="9144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5pPr>
      <a:lvl6pPr marL="0" marR="0" indent="11430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6pPr>
      <a:lvl7pPr marL="0" marR="0" indent="13716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7pPr>
      <a:lvl8pPr marL="0" marR="0" indent="16002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8pPr>
      <a:lvl9pPr marL="0" marR="0" indent="1828800" algn="ctr" defTabSz="292100" rtl="0" latinLnBrk="0">
        <a:lnSpc>
          <a:spcPct val="100000"/>
        </a:lnSpc>
        <a:spcBef>
          <a:spcPts val="0"/>
        </a:spcBef>
        <a:spcAft>
          <a:spcPts val="0"/>
        </a:spcAft>
        <a:buClrTx/>
        <a:buSzTx/>
        <a:buFontTx/>
        <a:buNone/>
        <a:tabLst/>
        <a:defRPr sz="900" b="0" i="0" u="none" strike="noStrike" cap="none" spc="0" baseline="0">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36.jp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8" Type="http://schemas.openxmlformats.org/officeDocument/2006/relationships/image" Target="../media/image43.png"/><Relationship Id="rId13" Type="http://schemas.openxmlformats.org/officeDocument/2006/relationships/image" Target="../media/image48.jpeg"/><Relationship Id="rId3" Type="http://schemas.openxmlformats.org/officeDocument/2006/relationships/image" Target="../media/image38.jpeg"/><Relationship Id="rId7" Type="http://schemas.openxmlformats.org/officeDocument/2006/relationships/image" Target="../media/image42.png"/><Relationship Id="rId12" Type="http://schemas.openxmlformats.org/officeDocument/2006/relationships/image" Target="../media/image47.jpeg"/><Relationship Id="rId2" Type="http://schemas.openxmlformats.org/officeDocument/2006/relationships/image" Target="../media/image37.png"/><Relationship Id="rId1" Type="http://schemas.openxmlformats.org/officeDocument/2006/relationships/slideLayout" Target="../slideLayouts/slideLayout7.xml"/><Relationship Id="rId6" Type="http://schemas.openxmlformats.org/officeDocument/2006/relationships/image" Target="../media/image41.jpeg"/><Relationship Id="rId11" Type="http://schemas.openxmlformats.org/officeDocument/2006/relationships/image" Target="../media/image46.jpeg"/><Relationship Id="rId5" Type="http://schemas.openxmlformats.org/officeDocument/2006/relationships/image" Target="../media/image40.jpeg"/><Relationship Id="rId10" Type="http://schemas.openxmlformats.org/officeDocument/2006/relationships/image" Target="../media/image45.png"/><Relationship Id="rId4" Type="http://schemas.openxmlformats.org/officeDocument/2006/relationships/image" Target="../media/image39.jpeg"/><Relationship Id="rId9" Type="http://schemas.openxmlformats.org/officeDocument/2006/relationships/image" Target="../media/image44.png"/><Relationship Id="rId14" Type="http://schemas.openxmlformats.org/officeDocument/2006/relationships/image" Target="../media/image49.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51.png"/><Relationship Id="rId2" Type="http://schemas.openxmlformats.org/officeDocument/2006/relationships/image" Target="../media/image50.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54.emf"/><Relationship Id="rId2" Type="http://schemas.openxmlformats.org/officeDocument/2006/relationships/image" Target="../media/image53.emf"/><Relationship Id="rId1" Type="http://schemas.openxmlformats.org/officeDocument/2006/relationships/slideLayout" Target="../slideLayouts/slideLayout7.xml"/><Relationship Id="rId4" Type="http://schemas.openxmlformats.org/officeDocument/2006/relationships/image" Target="../media/image55.emf"/></Relationships>
</file>

<file path=ppt/slides/_rels/slide8.xml.rels><?xml version="1.0" encoding="UTF-8" standalone="yes"?>
<Relationships xmlns="http://schemas.openxmlformats.org/package/2006/relationships"><Relationship Id="rId3" Type="http://schemas.openxmlformats.org/officeDocument/2006/relationships/image" Target="../media/image57.jpeg"/><Relationship Id="rId2" Type="http://schemas.openxmlformats.org/officeDocument/2006/relationships/image" Target="../media/image56.emf"/><Relationship Id="rId1" Type="http://schemas.openxmlformats.org/officeDocument/2006/relationships/slideLayout" Target="../slideLayouts/slideLayout7.xml"/><Relationship Id="rId4" Type="http://schemas.openxmlformats.org/officeDocument/2006/relationships/image" Target="../media/image58.jpeg"/></Relationships>
</file>

<file path=ppt/slides/_rels/slide9.xml.rels><?xml version="1.0" encoding="UTF-8" standalone="yes"?>
<Relationships xmlns="http://schemas.openxmlformats.org/package/2006/relationships"><Relationship Id="rId2" Type="http://schemas.openxmlformats.org/officeDocument/2006/relationships/hyperlink" Target="https://agenda.infn.it/event/16334/page/2177-program-timetable" TargetMode="Externa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59.emf"/><Relationship Id="rId2" Type="http://schemas.openxmlformats.org/officeDocument/2006/relationships/package" Target="../embeddings/Microsoft_Excel_Worksheet.xlsx"/><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61.png"/><Relationship Id="rId2" Type="http://schemas.openxmlformats.org/officeDocument/2006/relationships/image" Target="../media/image60.jpeg"/><Relationship Id="rId1" Type="http://schemas.openxmlformats.org/officeDocument/2006/relationships/slideLayout" Target="../slideLayouts/slideLayout7.xml"/><Relationship Id="rId6" Type="http://schemas.openxmlformats.org/officeDocument/2006/relationships/image" Target="../media/image64.png"/><Relationship Id="rId5" Type="http://schemas.openxmlformats.org/officeDocument/2006/relationships/image" Target="../media/image63.png"/><Relationship Id="rId4" Type="http://schemas.openxmlformats.org/officeDocument/2006/relationships/image" Target="../media/image62.png"/></Relationships>
</file>

<file path=ppt/slides/_rels/slide13.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7.xml"/><Relationship Id="rId4" Type="http://schemas.openxmlformats.org/officeDocument/2006/relationships/image" Target="../media/image67.png"/></Relationships>
</file>

<file path=ppt/slides/_rels/slide14.xml.rels><?xml version="1.0" encoding="UTF-8" standalone="yes"?>
<Relationships xmlns="http://schemas.openxmlformats.org/package/2006/relationships"><Relationship Id="rId3" Type="http://schemas.openxmlformats.org/officeDocument/2006/relationships/image" Target="../media/image69.jpeg"/><Relationship Id="rId2" Type="http://schemas.openxmlformats.org/officeDocument/2006/relationships/image" Target="../media/image68.png"/><Relationship Id="rId1" Type="http://schemas.openxmlformats.org/officeDocument/2006/relationships/slideLayout" Target="../slideLayouts/slideLayout5.xml"/><Relationship Id="rId4" Type="http://schemas.openxmlformats.org/officeDocument/2006/relationships/image" Target="../media/image70.png"/></Relationships>
</file>

<file path=ppt/slides/_rels/slide15.xml.rels><?xml version="1.0" encoding="UTF-8" standalone="yes"?>
<Relationships xmlns="http://schemas.openxmlformats.org/package/2006/relationships"><Relationship Id="rId3" Type="http://schemas.openxmlformats.org/officeDocument/2006/relationships/image" Target="../media/image72.png"/><Relationship Id="rId2" Type="http://schemas.openxmlformats.org/officeDocument/2006/relationships/image" Target="../media/image71.jpeg"/><Relationship Id="rId1" Type="http://schemas.openxmlformats.org/officeDocument/2006/relationships/slideLayout" Target="../slideLayouts/slideLayout5.xml"/><Relationship Id="rId4" Type="http://schemas.openxmlformats.org/officeDocument/2006/relationships/image" Target="../media/image73.jpeg"/></Relationships>
</file>

<file path=ppt/slides/_rels/slide16.xml.rels><?xml version="1.0" encoding="UTF-8" standalone="yes"?>
<Relationships xmlns="http://schemas.openxmlformats.org/package/2006/relationships"><Relationship Id="rId3" Type="http://schemas.openxmlformats.org/officeDocument/2006/relationships/image" Target="../media/image75.png"/><Relationship Id="rId7" Type="http://schemas.openxmlformats.org/officeDocument/2006/relationships/image" Target="../media/image79.png"/><Relationship Id="rId2" Type="http://schemas.openxmlformats.org/officeDocument/2006/relationships/image" Target="../media/image74.jpg"/><Relationship Id="rId1" Type="http://schemas.openxmlformats.org/officeDocument/2006/relationships/slideLayout" Target="../slideLayouts/slideLayout5.xml"/><Relationship Id="rId6" Type="http://schemas.openxmlformats.org/officeDocument/2006/relationships/image" Target="../media/image78.png"/><Relationship Id="rId5" Type="http://schemas.openxmlformats.org/officeDocument/2006/relationships/image" Target="../media/image77.jpeg"/><Relationship Id="rId4" Type="http://schemas.openxmlformats.org/officeDocument/2006/relationships/image" Target="../media/image76.jpeg"/></Relationships>
</file>

<file path=ppt/slides/_rels/slide17.xml.rels><?xml version="1.0" encoding="UTF-8" standalone="yes"?>
<Relationships xmlns="http://schemas.openxmlformats.org/package/2006/relationships"><Relationship Id="rId3" Type="http://schemas.openxmlformats.org/officeDocument/2006/relationships/image" Target="../media/image80.png"/><Relationship Id="rId2" Type="http://schemas.openxmlformats.org/officeDocument/2006/relationships/image" Target="../media/image72.png"/><Relationship Id="rId1" Type="http://schemas.openxmlformats.org/officeDocument/2006/relationships/slideLayout" Target="../slideLayouts/slideLayout5.xml"/><Relationship Id="rId5" Type="http://schemas.openxmlformats.org/officeDocument/2006/relationships/image" Target="../media/image82.jpg"/><Relationship Id="rId4" Type="http://schemas.openxmlformats.org/officeDocument/2006/relationships/image" Target="../media/image81.png"/></Relationships>
</file>

<file path=ppt/slides/_rels/slide18.xml.rels><?xml version="1.0" encoding="UTF-8" standalone="yes"?>
<Relationships xmlns="http://schemas.openxmlformats.org/package/2006/relationships"><Relationship Id="rId8" Type="http://schemas.openxmlformats.org/officeDocument/2006/relationships/image" Target="../media/image88.png"/><Relationship Id="rId3" Type="http://schemas.openxmlformats.org/officeDocument/2006/relationships/image" Target="../media/image83.jpeg"/><Relationship Id="rId7" Type="http://schemas.openxmlformats.org/officeDocument/2006/relationships/image" Target="../media/image87.png"/><Relationship Id="rId12" Type="http://schemas.openxmlformats.org/officeDocument/2006/relationships/image" Target="../media/image92.png"/><Relationship Id="rId2" Type="http://schemas.openxmlformats.org/officeDocument/2006/relationships/image" Target="../media/image72.png"/><Relationship Id="rId1" Type="http://schemas.openxmlformats.org/officeDocument/2006/relationships/slideLayout" Target="../slideLayouts/slideLayout5.xml"/><Relationship Id="rId6" Type="http://schemas.openxmlformats.org/officeDocument/2006/relationships/image" Target="../media/image86.png"/><Relationship Id="rId11" Type="http://schemas.openxmlformats.org/officeDocument/2006/relationships/image" Target="../media/image91.png"/><Relationship Id="rId5" Type="http://schemas.openxmlformats.org/officeDocument/2006/relationships/image" Target="../media/image85.emf"/><Relationship Id="rId10" Type="http://schemas.openxmlformats.org/officeDocument/2006/relationships/image" Target="../media/image90.png"/><Relationship Id="rId4" Type="http://schemas.openxmlformats.org/officeDocument/2006/relationships/image" Target="../media/image84.png"/><Relationship Id="rId9" Type="http://schemas.openxmlformats.org/officeDocument/2006/relationships/image" Target="../media/image89.png"/></Relationships>
</file>

<file path=ppt/slides/_rels/slide19.xml.rels><?xml version="1.0" encoding="UTF-8" standalone="yes"?>
<Relationships xmlns="http://schemas.openxmlformats.org/package/2006/relationships"><Relationship Id="rId3" Type="http://schemas.openxmlformats.org/officeDocument/2006/relationships/image" Target="../media/image93.png"/><Relationship Id="rId2" Type="http://schemas.openxmlformats.org/officeDocument/2006/relationships/image" Target="../media/image72.png"/><Relationship Id="rId1" Type="http://schemas.openxmlformats.org/officeDocument/2006/relationships/slideLayout" Target="../slideLayouts/slideLayout5.xml"/><Relationship Id="rId6" Type="http://schemas.openxmlformats.org/officeDocument/2006/relationships/image" Target="../media/image96.png"/><Relationship Id="rId5" Type="http://schemas.openxmlformats.org/officeDocument/2006/relationships/image" Target="../media/image95.png"/><Relationship Id="rId4" Type="http://schemas.openxmlformats.org/officeDocument/2006/relationships/image" Target="../media/image94.png"/></Relationships>
</file>

<file path=ppt/slides/_rels/slide20.xml.rels><?xml version="1.0" encoding="UTF-8" standalone="yes"?>
<Relationships xmlns="http://schemas.openxmlformats.org/package/2006/relationships"><Relationship Id="rId3" Type="http://schemas.openxmlformats.org/officeDocument/2006/relationships/image" Target="../media/image98.jpeg"/><Relationship Id="rId2" Type="http://schemas.openxmlformats.org/officeDocument/2006/relationships/image" Target="../media/image97.jpeg"/><Relationship Id="rId1" Type="http://schemas.openxmlformats.org/officeDocument/2006/relationships/slideLayout" Target="../slideLayouts/slideLayout6.xml"/><Relationship Id="rId4" Type="http://schemas.openxmlformats.org/officeDocument/2006/relationships/image" Target="../media/image99.jpeg"/></Relationships>
</file>

<file path=ppt/slides/_rels/slide21.xml.rels><?xml version="1.0" encoding="UTF-8" standalone="yes"?>
<Relationships xmlns="http://schemas.openxmlformats.org/package/2006/relationships"><Relationship Id="rId8" Type="http://schemas.openxmlformats.org/officeDocument/2006/relationships/image" Target="../media/image106.png"/><Relationship Id="rId3" Type="http://schemas.openxmlformats.org/officeDocument/2006/relationships/image" Target="../media/image101.jpeg"/><Relationship Id="rId7" Type="http://schemas.openxmlformats.org/officeDocument/2006/relationships/image" Target="../media/image105.jpeg"/><Relationship Id="rId2" Type="http://schemas.openxmlformats.org/officeDocument/2006/relationships/image" Target="../media/image100.png"/><Relationship Id="rId1" Type="http://schemas.openxmlformats.org/officeDocument/2006/relationships/slideLayout" Target="../slideLayouts/slideLayout6.xml"/><Relationship Id="rId6" Type="http://schemas.openxmlformats.org/officeDocument/2006/relationships/image" Target="../media/image104.jpeg"/><Relationship Id="rId5" Type="http://schemas.openxmlformats.org/officeDocument/2006/relationships/image" Target="../media/image103.jpeg"/><Relationship Id="rId10" Type="http://schemas.openxmlformats.org/officeDocument/2006/relationships/image" Target="../media/image108.JPEG"/><Relationship Id="rId4" Type="http://schemas.openxmlformats.org/officeDocument/2006/relationships/image" Target="../media/image102.png"/><Relationship Id="rId9" Type="http://schemas.openxmlformats.org/officeDocument/2006/relationships/image" Target="../media/image107.jpeg"/></Relationships>
</file>

<file path=ppt/slides/_rels/slide22.xml.rels><?xml version="1.0" encoding="UTF-8" standalone="yes"?>
<Relationships xmlns="http://schemas.openxmlformats.org/package/2006/relationships"><Relationship Id="rId2" Type="http://schemas.openxmlformats.org/officeDocument/2006/relationships/image" Target="../media/image109.jpe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1.xml"/><Relationship Id="rId1" Type="http://schemas.openxmlformats.org/officeDocument/2006/relationships/slideLayout" Target="../slideLayouts/slideLayout2.xml"/><Relationship Id="rId4" Type="http://schemas.openxmlformats.org/officeDocument/2006/relationships/image" Target="../media/image111.png"/></Relationships>
</file>

<file path=ppt/slides/_rels/slide24.xml.rels><?xml version="1.0" encoding="UTF-8" standalone="yes"?>
<Relationships xmlns="http://schemas.openxmlformats.org/package/2006/relationships"><Relationship Id="rId3" Type="http://schemas.openxmlformats.org/officeDocument/2006/relationships/image" Target="../media/image113.jpeg"/><Relationship Id="rId7" Type="http://schemas.openxmlformats.org/officeDocument/2006/relationships/image" Target="../media/image117.jpeg"/><Relationship Id="rId2" Type="http://schemas.openxmlformats.org/officeDocument/2006/relationships/image" Target="../media/image112.jpeg"/><Relationship Id="rId1" Type="http://schemas.openxmlformats.org/officeDocument/2006/relationships/slideLayout" Target="../slideLayouts/slideLayout13.xml"/><Relationship Id="rId6" Type="http://schemas.openxmlformats.org/officeDocument/2006/relationships/image" Target="../media/image116.png"/><Relationship Id="rId5" Type="http://schemas.openxmlformats.org/officeDocument/2006/relationships/image" Target="../media/image115.jpeg"/><Relationship Id="rId4" Type="http://schemas.openxmlformats.org/officeDocument/2006/relationships/image" Target="../media/image114.png"/></Relationships>
</file>

<file path=ppt/slides/_rels/slide25.xml.rels><?xml version="1.0" encoding="UTF-8" standalone="yes"?>
<Relationships xmlns="http://schemas.openxmlformats.org/package/2006/relationships"><Relationship Id="rId3" Type="http://schemas.openxmlformats.org/officeDocument/2006/relationships/image" Target="../media/image119.png"/><Relationship Id="rId7" Type="http://schemas.openxmlformats.org/officeDocument/2006/relationships/image" Target="../media/image123.png"/><Relationship Id="rId2" Type="http://schemas.openxmlformats.org/officeDocument/2006/relationships/image" Target="../media/image118.png"/><Relationship Id="rId1" Type="http://schemas.openxmlformats.org/officeDocument/2006/relationships/slideLayout" Target="../slideLayouts/slideLayout13.xml"/><Relationship Id="rId6" Type="http://schemas.openxmlformats.org/officeDocument/2006/relationships/image" Target="../media/image122.png"/><Relationship Id="rId5" Type="http://schemas.openxmlformats.org/officeDocument/2006/relationships/image" Target="../media/image121.png"/><Relationship Id="rId4" Type="http://schemas.openxmlformats.org/officeDocument/2006/relationships/image" Target="../media/image120.png"/></Relationships>
</file>

<file path=ppt/slides/_rels/slide26.xml.rels><?xml version="1.0" encoding="UTF-8" standalone="yes"?>
<Relationships xmlns="http://schemas.openxmlformats.org/package/2006/relationships"><Relationship Id="rId3" Type="http://schemas.openxmlformats.org/officeDocument/2006/relationships/image" Target="../media/image116.png"/><Relationship Id="rId7" Type="http://schemas.openxmlformats.org/officeDocument/2006/relationships/image" Target="../media/image127.jpeg"/><Relationship Id="rId2" Type="http://schemas.openxmlformats.org/officeDocument/2006/relationships/image" Target="../media/image124.jpg"/><Relationship Id="rId1" Type="http://schemas.openxmlformats.org/officeDocument/2006/relationships/slideLayout" Target="../slideLayouts/slideLayout13.xml"/><Relationship Id="rId6" Type="http://schemas.openxmlformats.org/officeDocument/2006/relationships/image" Target="../media/image126.JPG"/><Relationship Id="rId5" Type="http://schemas.microsoft.com/office/2007/relationships/hdphoto" Target="../media/hdphoto1.wdp"/><Relationship Id="rId4" Type="http://schemas.openxmlformats.org/officeDocument/2006/relationships/image" Target="../media/image125.png"/></Relationships>
</file>

<file path=ppt/slides/_rels/slide27.xml.rels><?xml version="1.0" encoding="UTF-8" standalone="yes"?>
<Relationships xmlns="http://schemas.openxmlformats.org/package/2006/relationships"><Relationship Id="rId2" Type="http://schemas.openxmlformats.org/officeDocument/2006/relationships/image" Target="../media/image128.jp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image" Target="../media/image129.jpeg"/><Relationship Id="rId1" Type="http://schemas.openxmlformats.org/officeDocument/2006/relationships/slideLayout" Target="../slideLayouts/slideLayout13.xml"/><Relationship Id="rId4" Type="http://schemas.openxmlformats.org/officeDocument/2006/relationships/image" Target="../media/image410.png"/></Relationships>
</file>

<file path=ppt/slides/_rels/slide29.xml.rels><?xml version="1.0" encoding="UTF-8" standalone="yes"?>
<Relationships xmlns="http://schemas.openxmlformats.org/package/2006/relationships"><Relationship Id="rId8" Type="http://schemas.openxmlformats.org/officeDocument/2006/relationships/image" Target="../media/image137.png"/><Relationship Id="rId3" Type="http://schemas.openxmlformats.org/officeDocument/2006/relationships/image" Target="../media/image132.png"/><Relationship Id="rId7" Type="http://schemas.openxmlformats.org/officeDocument/2006/relationships/image" Target="../media/image136.jpeg"/><Relationship Id="rId2" Type="http://schemas.openxmlformats.org/officeDocument/2006/relationships/image" Target="../media/image131.jpeg"/><Relationship Id="rId1" Type="http://schemas.openxmlformats.org/officeDocument/2006/relationships/slideLayout" Target="../slideLayouts/slideLayout13.xml"/><Relationship Id="rId6" Type="http://schemas.openxmlformats.org/officeDocument/2006/relationships/image" Target="../media/image135.jpeg"/><Relationship Id="rId5" Type="http://schemas.openxmlformats.org/officeDocument/2006/relationships/image" Target="../media/image134.png"/><Relationship Id="rId10" Type="http://schemas.openxmlformats.org/officeDocument/2006/relationships/image" Target="../media/image139.png"/><Relationship Id="rId4" Type="http://schemas.openxmlformats.org/officeDocument/2006/relationships/image" Target="../media/image133.jpeg"/><Relationship Id="rId9" Type="http://schemas.openxmlformats.org/officeDocument/2006/relationships/image" Target="../media/image138.png"/></Relationships>
</file>

<file path=ppt/slides/_rels/slide30.xml.rels><?xml version="1.0" encoding="UTF-8" standalone="yes"?>
<Relationships xmlns="http://schemas.openxmlformats.org/package/2006/relationships"><Relationship Id="rId2" Type="http://schemas.openxmlformats.org/officeDocument/2006/relationships/image" Target="../media/image140.png"/><Relationship Id="rId1" Type="http://schemas.openxmlformats.org/officeDocument/2006/relationships/slideLayout" Target="../slideLayouts/slideLayout13.xml"/></Relationships>
</file>

<file path=ppt/slides/_rels/slide31.xml.rels><?xml version="1.0" encoding="UTF-8" standalone="yes"?>
<Relationships xmlns="http://schemas.openxmlformats.org/package/2006/relationships"><Relationship Id="rId3" Type="http://schemas.openxmlformats.org/officeDocument/2006/relationships/image" Target="../media/image142.png"/><Relationship Id="rId2" Type="http://schemas.openxmlformats.org/officeDocument/2006/relationships/image" Target="../media/image141.png"/><Relationship Id="rId1" Type="http://schemas.openxmlformats.org/officeDocument/2006/relationships/slideLayout" Target="../slideLayouts/slideLayout26.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6.xml"/></Relationships>
</file>

<file path=ppt/slides/_rels/slide33.xml.rels><?xml version="1.0" encoding="UTF-8" standalone="yes"?>
<Relationships xmlns="http://schemas.openxmlformats.org/package/2006/relationships"><Relationship Id="rId2" Type="http://schemas.openxmlformats.org/officeDocument/2006/relationships/image" Target="../media/image143.png"/><Relationship Id="rId1" Type="http://schemas.openxmlformats.org/officeDocument/2006/relationships/slideLayout" Target="../slideLayouts/slideLayout42.xml"/></Relationships>
</file>

<file path=ppt/slides/_rels/slide34.xml.rels><?xml version="1.0" encoding="UTF-8" standalone="yes"?>
<Relationships xmlns="http://schemas.openxmlformats.org/package/2006/relationships"><Relationship Id="rId3" Type="http://schemas.openxmlformats.org/officeDocument/2006/relationships/image" Target="../media/image145.png"/><Relationship Id="rId2" Type="http://schemas.openxmlformats.org/officeDocument/2006/relationships/image" Target="../media/image144.png"/><Relationship Id="rId1" Type="http://schemas.openxmlformats.org/officeDocument/2006/relationships/slideLayout" Target="../slideLayouts/slideLayout42.xml"/><Relationship Id="rId5" Type="http://schemas.openxmlformats.org/officeDocument/2006/relationships/image" Target="../media/image147.png"/><Relationship Id="rId4" Type="http://schemas.openxmlformats.org/officeDocument/2006/relationships/image" Target="../media/image146.png"/></Relationships>
</file>

<file path=ppt/slides/_rels/slide35.xml.rels><?xml version="1.0" encoding="UTF-8" standalone="yes"?>
<Relationships xmlns="http://schemas.openxmlformats.org/package/2006/relationships"><Relationship Id="rId3" Type="http://schemas.openxmlformats.org/officeDocument/2006/relationships/image" Target="../media/image149.png"/><Relationship Id="rId2" Type="http://schemas.openxmlformats.org/officeDocument/2006/relationships/image" Target="../media/image148.png"/><Relationship Id="rId1" Type="http://schemas.openxmlformats.org/officeDocument/2006/relationships/slideLayout" Target="../slideLayouts/slideLayout63.xml"/><Relationship Id="rId5" Type="http://schemas.openxmlformats.org/officeDocument/2006/relationships/image" Target="../media/image151.png"/><Relationship Id="rId4" Type="http://schemas.openxmlformats.org/officeDocument/2006/relationships/image" Target="../media/image150.png"/></Relationships>
</file>

<file path=ppt/slides/_rels/slide36.xml.rels><?xml version="1.0" encoding="UTF-8" standalone="yes"?>
<Relationships xmlns="http://schemas.openxmlformats.org/package/2006/relationships"><Relationship Id="rId3" Type="http://schemas.openxmlformats.org/officeDocument/2006/relationships/image" Target="../media/image153.jpeg"/><Relationship Id="rId2" Type="http://schemas.openxmlformats.org/officeDocument/2006/relationships/image" Target="../media/image152.tif"/><Relationship Id="rId1" Type="http://schemas.openxmlformats.org/officeDocument/2006/relationships/slideLayout" Target="../slideLayouts/slideLayout63.xml"/></Relationships>
</file>

<file path=ppt/slides/_rels/slide37.xml.rels><?xml version="1.0" encoding="UTF-8" standalone="yes"?>
<Relationships xmlns="http://schemas.openxmlformats.org/package/2006/relationships"><Relationship Id="rId3" Type="http://schemas.openxmlformats.org/officeDocument/2006/relationships/image" Target="../media/image154.png"/><Relationship Id="rId2" Type="http://schemas.openxmlformats.org/officeDocument/2006/relationships/image" Target="../media/image49.png"/><Relationship Id="rId1" Type="http://schemas.openxmlformats.org/officeDocument/2006/relationships/slideLayout" Target="../slideLayouts/slideLayout6.xml"/><Relationship Id="rId4" Type="http://schemas.openxmlformats.org/officeDocument/2006/relationships/image" Target="../media/image155.png"/></Relationships>
</file>

<file path=ppt/slides/_rels/slide38.xml.rels><?xml version="1.0" encoding="UTF-8" standalone="yes"?>
<Relationships xmlns="http://schemas.openxmlformats.org/package/2006/relationships"><Relationship Id="rId3" Type="http://schemas.openxmlformats.org/officeDocument/2006/relationships/image" Target="../media/image157.png"/><Relationship Id="rId2" Type="http://schemas.openxmlformats.org/officeDocument/2006/relationships/image" Target="../media/image156.jpg"/><Relationship Id="rId1" Type="http://schemas.openxmlformats.org/officeDocument/2006/relationships/slideLayout" Target="../slideLayouts/slideLayout6.xml"/><Relationship Id="rId5" Type="http://schemas.openxmlformats.org/officeDocument/2006/relationships/image" Target="../media/image158.png"/><Relationship Id="rId4" Type="http://schemas.openxmlformats.org/officeDocument/2006/relationships/image" Target="../media/image37.png"/></Relationships>
</file>

<file path=ppt/slides/_rels/slide39.xml.rels><?xml version="1.0" encoding="UTF-8" standalone="yes"?>
<Relationships xmlns="http://schemas.openxmlformats.org/package/2006/relationships"><Relationship Id="rId2" Type="http://schemas.openxmlformats.org/officeDocument/2006/relationships/image" Target="../media/image159.png"/><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14" name="Rectangle 13">
            <a:extLst>
              <a:ext uri="{FF2B5EF4-FFF2-40B4-BE49-F238E27FC236}">
                <a16:creationId xmlns:a16="http://schemas.microsoft.com/office/drawing/2014/main" id="{F13C74B1-5B17-4795-BED0-7140497B445A}"/>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88952"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9" name="TextBox 8">
            <a:extLst>
              <a:ext uri="{FF2B5EF4-FFF2-40B4-BE49-F238E27FC236}">
                <a16:creationId xmlns:a16="http://schemas.microsoft.com/office/drawing/2014/main" id="{05EABDFC-C06E-0E56-C94D-12418F9170F5}"/>
              </a:ext>
            </a:extLst>
          </p:cNvPr>
          <p:cNvSpPr txBox="1"/>
          <p:nvPr/>
        </p:nvSpPr>
        <p:spPr>
          <a:xfrm>
            <a:off x="640080" y="325369"/>
            <a:ext cx="4368602" cy="2154994"/>
          </a:xfrm>
          <a:prstGeom prst="rect">
            <a:avLst/>
          </a:prstGeom>
        </p:spPr>
        <p:txBody>
          <a:bodyPr vert="horz" lIns="91440" tIns="45720" rIns="91440" bIns="45720" rtlCol="0" anchor="b">
            <a:normAutofit fontScale="92500" lnSpcReduction="10000"/>
          </a:bodyPr>
          <a:lstStyle/>
          <a:p>
            <a:pPr>
              <a:lnSpc>
                <a:spcPct val="90000"/>
              </a:lnSpc>
              <a:spcBef>
                <a:spcPct val="0"/>
              </a:spcBef>
              <a:spcAft>
                <a:spcPts val="600"/>
              </a:spcAft>
            </a:pPr>
            <a:r>
              <a:rPr lang="en-US" sz="3000" b="1" i="1" dirty="0">
                <a:effectLst>
                  <a:outerShdw blurRad="38100" dist="38100" dir="2700000" algn="tl">
                    <a:srgbClr val="000000">
                      <a:alpha val="43137"/>
                    </a:srgbClr>
                  </a:outerShdw>
                </a:effectLst>
                <a:latin typeface="+mj-lt"/>
                <a:ea typeface="+mj-ea"/>
                <a:cs typeface="+mj-cs"/>
              </a:rPr>
              <a:t>Review of accelerator activities in INFN-Frascati </a:t>
            </a:r>
          </a:p>
          <a:p>
            <a:pPr>
              <a:lnSpc>
                <a:spcPct val="90000"/>
              </a:lnSpc>
              <a:spcBef>
                <a:spcPct val="0"/>
              </a:spcBef>
              <a:spcAft>
                <a:spcPts val="600"/>
              </a:spcAft>
            </a:pPr>
            <a:endParaRPr lang="en-US" sz="3000" b="1" i="1" dirty="0">
              <a:effectLst>
                <a:outerShdw blurRad="38100" dist="38100" dir="2700000" algn="tl">
                  <a:srgbClr val="000000">
                    <a:alpha val="43137"/>
                  </a:srgbClr>
                </a:outerShdw>
              </a:effectLst>
              <a:latin typeface="+mj-lt"/>
              <a:ea typeface="+mj-ea"/>
              <a:cs typeface="+mj-cs"/>
            </a:endParaRPr>
          </a:p>
          <a:p>
            <a:pPr>
              <a:lnSpc>
                <a:spcPct val="90000"/>
              </a:lnSpc>
              <a:spcBef>
                <a:spcPct val="0"/>
              </a:spcBef>
              <a:spcAft>
                <a:spcPts val="600"/>
              </a:spcAft>
            </a:pPr>
            <a:r>
              <a:rPr lang="en-US" sz="3000" b="1" i="1" dirty="0">
                <a:effectLst>
                  <a:outerShdw blurRad="38100" dist="38100" dir="2700000" algn="tl">
                    <a:srgbClr val="000000">
                      <a:alpha val="43137"/>
                    </a:srgbClr>
                  </a:outerShdw>
                </a:effectLst>
                <a:latin typeface="+mj-lt"/>
                <a:ea typeface="+mj-ea"/>
                <a:cs typeface="+mj-cs"/>
              </a:rPr>
              <a:t>Alessandro Gallo</a:t>
            </a:r>
          </a:p>
          <a:p>
            <a:pPr>
              <a:lnSpc>
                <a:spcPct val="90000"/>
              </a:lnSpc>
              <a:spcBef>
                <a:spcPct val="0"/>
              </a:spcBef>
              <a:spcAft>
                <a:spcPts val="600"/>
              </a:spcAft>
            </a:pPr>
            <a:r>
              <a:rPr lang="en-US" sz="3000" b="1" i="1" dirty="0">
                <a:effectLst>
                  <a:outerShdw blurRad="38100" dist="38100" dir="2700000" algn="tl">
                    <a:srgbClr val="000000">
                      <a:alpha val="43137"/>
                    </a:srgbClr>
                  </a:outerShdw>
                </a:effectLst>
                <a:latin typeface="+mj-lt"/>
                <a:ea typeface="+mj-ea"/>
                <a:cs typeface="+mj-cs"/>
              </a:rPr>
              <a:t>INFN - LNF</a:t>
            </a:r>
          </a:p>
        </p:txBody>
      </p:sp>
      <p:sp>
        <p:nvSpPr>
          <p:cNvPr id="16" name="sketchy line">
            <a:extLst>
              <a:ext uri="{FF2B5EF4-FFF2-40B4-BE49-F238E27FC236}">
                <a16:creationId xmlns:a16="http://schemas.microsoft.com/office/drawing/2014/main" id="{D4974D33-8DC5-464E-8C6D-BE58F0669C17}"/>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640080" y="2586994"/>
            <a:ext cx="3474720" cy="18288"/>
          </a:xfrm>
          <a:custGeom>
            <a:avLst/>
            <a:gdLst>
              <a:gd name="connsiteX0" fmla="*/ 0 w 3474720"/>
              <a:gd name="connsiteY0" fmla="*/ 0 h 18288"/>
              <a:gd name="connsiteX1" fmla="*/ 694944 w 3474720"/>
              <a:gd name="connsiteY1" fmla="*/ 0 h 18288"/>
              <a:gd name="connsiteX2" fmla="*/ 1355141 w 3474720"/>
              <a:gd name="connsiteY2" fmla="*/ 0 h 18288"/>
              <a:gd name="connsiteX3" fmla="*/ 2015338 w 3474720"/>
              <a:gd name="connsiteY3" fmla="*/ 0 h 18288"/>
              <a:gd name="connsiteX4" fmla="*/ 2779776 w 3474720"/>
              <a:gd name="connsiteY4" fmla="*/ 0 h 18288"/>
              <a:gd name="connsiteX5" fmla="*/ 3474720 w 3474720"/>
              <a:gd name="connsiteY5" fmla="*/ 0 h 18288"/>
              <a:gd name="connsiteX6" fmla="*/ 3474720 w 3474720"/>
              <a:gd name="connsiteY6" fmla="*/ 18288 h 18288"/>
              <a:gd name="connsiteX7" fmla="*/ 2779776 w 3474720"/>
              <a:gd name="connsiteY7" fmla="*/ 18288 h 18288"/>
              <a:gd name="connsiteX8" fmla="*/ 2189074 w 3474720"/>
              <a:gd name="connsiteY8" fmla="*/ 18288 h 18288"/>
              <a:gd name="connsiteX9" fmla="*/ 1528877 w 3474720"/>
              <a:gd name="connsiteY9" fmla="*/ 18288 h 18288"/>
              <a:gd name="connsiteX10" fmla="*/ 868680 w 3474720"/>
              <a:gd name="connsiteY10" fmla="*/ 18288 h 18288"/>
              <a:gd name="connsiteX11" fmla="*/ 0 w 3474720"/>
              <a:gd name="connsiteY11" fmla="*/ 18288 h 18288"/>
              <a:gd name="connsiteX12" fmla="*/ 0 w 3474720"/>
              <a:gd name="connsiteY12" fmla="*/ 0 h 182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3474720" h="18288" fill="none" extrusionOk="0">
                <a:moveTo>
                  <a:pt x="0" y="0"/>
                </a:moveTo>
                <a:cubicBezTo>
                  <a:pt x="224454" y="-14544"/>
                  <a:pt x="495407" y="26540"/>
                  <a:pt x="694944" y="0"/>
                </a:cubicBezTo>
                <a:cubicBezTo>
                  <a:pt x="894481" y="-26540"/>
                  <a:pt x="1130063" y="24713"/>
                  <a:pt x="1355141" y="0"/>
                </a:cubicBezTo>
                <a:cubicBezTo>
                  <a:pt x="1580219" y="-24713"/>
                  <a:pt x="1820099" y="26695"/>
                  <a:pt x="2015338" y="0"/>
                </a:cubicBezTo>
                <a:cubicBezTo>
                  <a:pt x="2210577" y="-26695"/>
                  <a:pt x="2402045" y="165"/>
                  <a:pt x="2779776" y="0"/>
                </a:cubicBezTo>
                <a:cubicBezTo>
                  <a:pt x="3157507" y="-165"/>
                  <a:pt x="3286859" y="-15571"/>
                  <a:pt x="3474720" y="0"/>
                </a:cubicBezTo>
                <a:cubicBezTo>
                  <a:pt x="3474286" y="7551"/>
                  <a:pt x="3474253" y="9822"/>
                  <a:pt x="3474720" y="18288"/>
                </a:cubicBezTo>
                <a:cubicBezTo>
                  <a:pt x="3233904" y="29845"/>
                  <a:pt x="2945134" y="-5256"/>
                  <a:pt x="2779776" y="18288"/>
                </a:cubicBezTo>
                <a:cubicBezTo>
                  <a:pt x="2614418" y="41832"/>
                  <a:pt x="2339768" y="22709"/>
                  <a:pt x="2189074" y="18288"/>
                </a:cubicBezTo>
                <a:cubicBezTo>
                  <a:pt x="2038380" y="13867"/>
                  <a:pt x="1817434" y="-4947"/>
                  <a:pt x="1528877" y="18288"/>
                </a:cubicBezTo>
                <a:cubicBezTo>
                  <a:pt x="1240320" y="41523"/>
                  <a:pt x="1042447" y="37198"/>
                  <a:pt x="868680" y="18288"/>
                </a:cubicBezTo>
                <a:cubicBezTo>
                  <a:pt x="694913" y="-622"/>
                  <a:pt x="233232" y="44909"/>
                  <a:pt x="0" y="18288"/>
                </a:cubicBezTo>
                <a:cubicBezTo>
                  <a:pt x="60" y="11696"/>
                  <a:pt x="66" y="3758"/>
                  <a:pt x="0" y="0"/>
                </a:cubicBezTo>
                <a:close/>
              </a:path>
              <a:path w="3474720" h="18288" stroke="0" extrusionOk="0">
                <a:moveTo>
                  <a:pt x="0" y="0"/>
                </a:moveTo>
                <a:cubicBezTo>
                  <a:pt x="202328" y="-14716"/>
                  <a:pt x="332722" y="-11499"/>
                  <a:pt x="625450" y="0"/>
                </a:cubicBezTo>
                <a:cubicBezTo>
                  <a:pt x="918178" y="11499"/>
                  <a:pt x="1096688" y="5123"/>
                  <a:pt x="1389888" y="0"/>
                </a:cubicBezTo>
                <a:cubicBezTo>
                  <a:pt x="1683088" y="-5123"/>
                  <a:pt x="1835981" y="-14038"/>
                  <a:pt x="1980590" y="0"/>
                </a:cubicBezTo>
                <a:cubicBezTo>
                  <a:pt x="2125199" y="14038"/>
                  <a:pt x="2396099" y="-7203"/>
                  <a:pt x="2571293" y="0"/>
                </a:cubicBezTo>
                <a:cubicBezTo>
                  <a:pt x="2746487" y="7203"/>
                  <a:pt x="3041609" y="-12036"/>
                  <a:pt x="3474720" y="0"/>
                </a:cubicBezTo>
                <a:cubicBezTo>
                  <a:pt x="3474638" y="4406"/>
                  <a:pt x="3474631" y="9982"/>
                  <a:pt x="3474720" y="18288"/>
                </a:cubicBezTo>
                <a:cubicBezTo>
                  <a:pt x="3324873" y="21876"/>
                  <a:pt x="3136771" y="12587"/>
                  <a:pt x="2814523" y="18288"/>
                </a:cubicBezTo>
                <a:cubicBezTo>
                  <a:pt x="2492275" y="23989"/>
                  <a:pt x="2294402" y="47111"/>
                  <a:pt x="2154326" y="18288"/>
                </a:cubicBezTo>
                <a:cubicBezTo>
                  <a:pt x="2014250" y="-10535"/>
                  <a:pt x="1820317" y="33903"/>
                  <a:pt x="1494130" y="18288"/>
                </a:cubicBezTo>
                <a:cubicBezTo>
                  <a:pt x="1167943" y="2673"/>
                  <a:pt x="948432" y="14868"/>
                  <a:pt x="729691" y="18288"/>
                </a:cubicBezTo>
                <a:cubicBezTo>
                  <a:pt x="510950" y="21708"/>
                  <a:pt x="264032" y="24354"/>
                  <a:pt x="0" y="18288"/>
                </a:cubicBezTo>
                <a:cubicBezTo>
                  <a:pt x="189" y="14288"/>
                  <a:pt x="-703" y="3747"/>
                  <a:pt x="0" y="0"/>
                </a:cubicBezTo>
                <a:close/>
              </a:path>
            </a:pathLst>
          </a:custGeom>
          <a:solidFill>
            <a:schemeClr val="accent2"/>
          </a:solidFill>
          <a:ln w="44450" cap="rnd">
            <a:solidFill>
              <a:schemeClr val="accent2"/>
            </a:solidFill>
            <a:round/>
            <a:extLst>
              <a:ext uri="{C807C97D-BFC1-408E-A445-0C87EB9F89A2}">
                <ask:lineSketchStyleProps xmlns:ask="http://schemas.microsoft.com/office/drawing/2018/sketchyshapes" sd="2863741219">
                  <a:prstGeom prst="rect">
                    <a:avLst/>
                  </a:prstGeom>
                  <ask:type>
                    <ask:lineSketchFreehand/>
                  </ask:type>
                </ask:lineSketchStyleProps>
              </a:ext>
            </a:extLs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 name="TextBox 3">
            <a:extLst>
              <a:ext uri="{FF2B5EF4-FFF2-40B4-BE49-F238E27FC236}">
                <a16:creationId xmlns:a16="http://schemas.microsoft.com/office/drawing/2014/main" id="{858A894A-89EE-242C-3360-5349294C9579}"/>
              </a:ext>
            </a:extLst>
          </p:cNvPr>
          <p:cNvSpPr txBox="1"/>
          <p:nvPr/>
        </p:nvSpPr>
        <p:spPr>
          <a:xfrm>
            <a:off x="534057" y="3429000"/>
            <a:ext cx="4243589" cy="1372465"/>
          </a:xfrm>
          <a:prstGeom prst="rect">
            <a:avLst/>
          </a:prstGeom>
        </p:spPr>
        <p:txBody>
          <a:bodyPr vert="horz" lIns="91440" tIns="45720" rIns="91440" bIns="45720" rtlCol="0">
            <a:normAutofit/>
          </a:bodyPr>
          <a:lstStyle/>
          <a:p>
            <a:pPr>
              <a:lnSpc>
                <a:spcPct val="90000"/>
              </a:lnSpc>
              <a:spcAft>
                <a:spcPts val="600"/>
              </a:spcAft>
            </a:pPr>
            <a:r>
              <a:rPr lang="en-US" sz="2200" dirty="0"/>
              <a:t>CEPC workshop 2025,  </a:t>
            </a:r>
          </a:p>
          <a:p>
            <a:pPr>
              <a:lnSpc>
                <a:spcPct val="90000"/>
              </a:lnSpc>
              <a:spcAft>
                <a:spcPts val="600"/>
              </a:spcAft>
            </a:pPr>
            <a:r>
              <a:rPr lang="en-US" sz="2200" dirty="0"/>
              <a:t>November 6-10 2025 </a:t>
            </a:r>
          </a:p>
          <a:p>
            <a:pPr>
              <a:lnSpc>
                <a:spcPct val="90000"/>
              </a:lnSpc>
              <a:spcAft>
                <a:spcPts val="600"/>
              </a:spcAft>
            </a:pPr>
            <a:r>
              <a:rPr lang="en-US" sz="2200" b="0" i="0" dirty="0">
                <a:effectLst/>
              </a:rPr>
              <a:t>Dongfang</a:t>
            </a:r>
            <a:r>
              <a:rPr lang="en-US" sz="2200" dirty="0"/>
              <a:t> Hotel, Guangzhou, China</a:t>
            </a:r>
          </a:p>
        </p:txBody>
      </p:sp>
      <p:pic>
        <p:nvPicPr>
          <p:cNvPr id="6" name="Picture 5">
            <a:extLst>
              <a:ext uri="{FF2B5EF4-FFF2-40B4-BE49-F238E27FC236}">
                <a16:creationId xmlns:a16="http://schemas.microsoft.com/office/drawing/2014/main" id="{F64C70A4-2A62-E908-AADC-EA802F942C0E}"/>
              </a:ext>
            </a:extLst>
          </p:cNvPr>
          <p:cNvPicPr>
            <a:picLocks noChangeAspect="1"/>
          </p:cNvPicPr>
          <p:nvPr/>
        </p:nvPicPr>
        <p:blipFill>
          <a:blip r:embed="rId2"/>
          <a:srcRect l="19036" r="5486"/>
          <a:stretch>
            <a:fillRect/>
          </a:stretch>
        </p:blipFill>
        <p:spPr>
          <a:xfrm>
            <a:off x="5311702" y="10"/>
            <a:ext cx="6878775" cy="6857990"/>
          </a:xfrm>
          <a:custGeom>
            <a:avLst/>
            <a:gdLst/>
            <a:ahLst/>
            <a:cxnLst/>
            <a:rect l="l" t="t" r="r" b="b"/>
            <a:pathLst>
              <a:path w="6878775" h="6858000">
                <a:moveTo>
                  <a:pt x="1102973" y="0"/>
                </a:moveTo>
                <a:lnTo>
                  <a:pt x="1160688" y="0"/>
                </a:lnTo>
                <a:lnTo>
                  <a:pt x="983189" y="331786"/>
                </a:lnTo>
                <a:cubicBezTo>
                  <a:pt x="914866" y="469145"/>
                  <a:pt x="850355" y="608712"/>
                  <a:pt x="789261" y="750263"/>
                </a:cubicBezTo>
                <a:cubicBezTo>
                  <a:pt x="774307" y="784928"/>
                  <a:pt x="759992" y="819849"/>
                  <a:pt x="745295" y="854514"/>
                </a:cubicBezTo>
                <a:cubicBezTo>
                  <a:pt x="756682" y="845393"/>
                  <a:pt x="765489" y="833492"/>
                  <a:pt x="770857" y="819975"/>
                </a:cubicBezTo>
                <a:cubicBezTo>
                  <a:pt x="879943" y="589569"/>
                  <a:pt x="999605" y="365513"/>
                  <a:pt x="1131329" y="148742"/>
                </a:cubicBezTo>
                <a:lnTo>
                  <a:pt x="1227589" y="0"/>
                </a:lnTo>
                <a:lnTo>
                  <a:pt x="6878775" y="0"/>
                </a:lnTo>
                <a:lnTo>
                  <a:pt x="6878775" y="6858000"/>
                </a:lnTo>
                <a:lnTo>
                  <a:pt x="713521" y="6858000"/>
                </a:lnTo>
                <a:lnTo>
                  <a:pt x="625642" y="6670527"/>
                </a:lnTo>
                <a:cubicBezTo>
                  <a:pt x="507232" y="6398531"/>
                  <a:pt x="403083" y="6118381"/>
                  <a:pt x="312785" y="5830359"/>
                </a:cubicBezTo>
                <a:cubicBezTo>
                  <a:pt x="278149" y="5719759"/>
                  <a:pt x="248879" y="5607635"/>
                  <a:pt x="212198" y="5480401"/>
                </a:cubicBezTo>
                <a:cubicBezTo>
                  <a:pt x="212208" y="5491601"/>
                  <a:pt x="212803" y="5502788"/>
                  <a:pt x="213988" y="5513923"/>
                </a:cubicBezTo>
                <a:cubicBezTo>
                  <a:pt x="264089" y="5723695"/>
                  <a:pt x="307290" y="5935370"/>
                  <a:pt x="365826" y="6142729"/>
                </a:cubicBezTo>
                <a:cubicBezTo>
                  <a:pt x="433152" y="6380817"/>
                  <a:pt x="510068" y="6614016"/>
                  <a:pt x="597975" y="6841549"/>
                </a:cubicBezTo>
                <a:lnTo>
                  <a:pt x="604824" y="6858000"/>
                </a:lnTo>
                <a:lnTo>
                  <a:pt x="552056" y="6858000"/>
                </a:lnTo>
                <a:lnTo>
                  <a:pt x="539576" y="6828295"/>
                </a:lnTo>
                <a:cubicBezTo>
                  <a:pt x="380597" y="6414594"/>
                  <a:pt x="260223" y="5988893"/>
                  <a:pt x="171555" y="5552906"/>
                </a:cubicBezTo>
                <a:cubicBezTo>
                  <a:pt x="91163" y="5157998"/>
                  <a:pt x="43746" y="4758899"/>
                  <a:pt x="12305" y="4357388"/>
                </a:cubicBezTo>
                <a:cubicBezTo>
                  <a:pt x="-14281" y="4013908"/>
                  <a:pt x="4507" y="3672965"/>
                  <a:pt x="46684" y="3331516"/>
                </a:cubicBezTo>
                <a:cubicBezTo>
                  <a:pt x="127203" y="2664286"/>
                  <a:pt x="277819" y="2007265"/>
                  <a:pt x="496065" y="1371196"/>
                </a:cubicBezTo>
                <a:cubicBezTo>
                  <a:pt x="636273" y="966066"/>
                  <a:pt x="800445" y="573253"/>
                  <a:pt x="995723" y="196614"/>
                </a:cubicBezTo>
                <a:close/>
              </a:path>
            </a:pathLst>
          </a:custGeom>
        </p:spPr>
      </p:pic>
    </p:spTree>
    <p:extLst>
      <p:ext uri="{BB962C8B-B14F-4D97-AF65-F5344CB8AC3E}">
        <p14:creationId xmlns:p14="http://schemas.microsoft.com/office/powerpoint/2010/main" val="82365073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C96883-8FFD-4084-9A22-8DF0F9600EDF}"/>
              </a:ext>
            </a:extLst>
          </p:cNvPr>
          <p:cNvSpPr>
            <a:spLocks noGrp="1"/>
          </p:cNvSpPr>
          <p:nvPr>
            <p:ph type="title"/>
          </p:nvPr>
        </p:nvSpPr>
        <p:spPr>
          <a:xfrm>
            <a:off x="1457325" y="482642"/>
            <a:ext cx="2943225" cy="1272745"/>
          </a:xfrm>
        </p:spPr>
        <p:txBody>
          <a:bodyPr anchor="ctr">
            <a:normAutofit/>
          </a:bodyPr>
          <a:lstStyle/>
          <a:p>
            <a:r>
              <a:rPr lang="en-US" sz="5400" b="1" dirty="0">
                <a:latin typeface="+mn-lt"/>
              </a:rPr>
              <a:t>INFN-LNF</a:t>
            </a:r>
            <a:br>
              <a:rPr lang="en-US" sz="5400" b="1" dirty="0">
                <a:latin typeface="+mn-lt"/>
              </a:rPr>
            </a:br>
            <a:r>
              <a:rPr lang="en-US" sz="3100" b="1" i="1" dirty="0">
                <a:latin typeface="+mn-lt"/>
              </a:rPr>
              <a:t>Frascati Labs</a:t>
            </a:r>
          </a:p>
        </p:txBody>
      </p:sp>
      <p:sp>
        <p:nvSpPr>
          <p:cNvPr id="12" name="Content Placeholder 3">
            <a:extLst>
              <a:ext uri="{FF2B5EF4-FFF2-40B4-BE49-F238E27FC236}">
                <a16:creationId xmlns:a16="http://schemas.microsoft.com/office/drawing/2014/main" id="{81CDCAC2-4355-4880-A2FF-4C4EE98A32F5}"/>
              </a:ext>
            </a:extLst>
          </p:cNvPr>
          <p:cNvSpPr>
            <a:spLocks noGrp="1"/>
          </p:cNvSpPr>
          <p:nvPr>
            <p:ph sz="half" idx="2"/>
          </p:nvPr>
        </p:nvSpPr>
        <p:spPr>
          <a:xfrm>
            <a:off x="6163731" y="492076"/>
            <a:ext cx="5856819" cy="5870624"/>
          </a:xfrm>
        </p:spPr>
        <p:txBody>
          <a:bodyPr>
            <a:noAutofit/>
          </a:bodyPr>
          <a:lstStyle/>
          <a:p>
            <a:pPr algn="just">
              <a:lnSpc>
                <a:spcPct val="100000"/>
              </a:lnSpc>
              <a:spcAft>
                <a:spcPts val="600"/>
              </a:spcAft>
            </a:pPr>
            <a:r>
              <a:rPr lang="en-US" sz="1800" b="1" noProof="0" dirty="0">
                <a:latin typeface="+mn-lt"/>
              </a:rPr>
              <a:t>Frascati</a:t>
            </a:r>
            <a:r>
              <a:rPr lang="en-US" sz="1800" noProof="0" dirty="0">
                <a:latin typeface="+mn-lt"/>
              </a:rPr>
              <a:t> is worldwide known for its </a:t>
            </a:r>
            <a:r>
              <a:rPr lang="en-US" sz="1800" b="1" noProof="0" dirty="0">
                <a:latin typeface="+mn-lt"/>
              </a:rPr>
              <a:t>historical heritage</a:t>
            </a:r>
            <a:r>
              <a:rPr lang="en-US" sz="1800" noProof="0" dirty="0">
                <a:latin typeface="+mn-lt"/>
              </a:rPr>
              <a:t>, gorgeous </a:t>
            </a:r>
            <a:r>
              <a:rPr lang="en-US" sz="1800" b="1" noProof="0" dirty="0">
                <a:latin typeface="+mn-lt"/>
              </a:rPr>
              <a:t>renaissance villas</a:t>
            </a:r>
            <a:r>
              <a:rPr lang="en-US" sz="1800" noProof="0" dirty="0">
                <a:latin typeface="+mn-lt"/>
              </a:rPr>
              <a:t>, viticulture </a:t>
            </a:r>
            <a:r>
              <a:rPr lang="en-US" sz="1800" b="1" noProof="0" dirty="0">
                <a:latin typeface="+mn-lt"/>
              </a:rPr>
              <a:t>landscapes</a:t>
            </a:r>
            <a:r>
              <a:rPr lang="en-US" sz="1800" noProof="0" dirty="0">
                <a:latin typeface="+mn-lt"/>
              </a:rPr>
              <a:t> and </a:t>
            </a:r>
            <a:r>
              <a:rPr lang="en-US" sz="1800" b="1" noProof="0" dirty="0">
                <a:latin typeface="+mn-lt"/>
              </a:rPr>
              <a:t>wine production</a:t>
            </a:r>
            <a:r>
              <a:rPr lang="en-US" sz="1800" noProof="0" dirty="0">
                <a:latin typeface="+mn-lt"/>
              </a:rPr>
              <a:t>. </a:t>
            </a:r>
          </a:p>
          <a:p>
            <a:pPr algn="just">
              <a:lnSpc>
                <a:spcPct val="100000"/>
              </a:lnSpc>
              <a:spcAft>
                <a:spcPts val="600"/>
              </a:spcAft>
            </a:pPr>
            <a:r>
              <a:rPr lang="en-US" sz="1800" noProof="0" dirty="0"/>
              <a:t>Since late 50’s it is also well known for </a:t>
            </a:r>
            <a:r>
              <a:rPr lang="en-US" sz="1800" b="1" noProof="0" dirty="0"/>
              <a:t>hosting LNF</a:t>
            </a:r>
            <a:r>
              <a:rPr lang="en-US" sz="1800" noProof="0" dirty="0"/>
              <a:t>, the </a:t>
            </a:r>
            <a:r>
              <a:rPr lang="en-US" sz="1800" b="1" noProof="0" dirty="0"/>
              <a:t>largest INFN laboratory</a:t>
            </a:r>
            <a:r>
              <a:rPr lang="en-US" sz="1800" noProof="0" dirty="0"/>
              <a:t>. </a:t>
            </a:r>
            <a:endParaRPr lang="en-US" sz="1800" noProof="0" dirty="0">
              <a:latin typeface="+mn-lt"/>
            </a:endParaRPr>
          </a:p>
          <a:p>
            <a:pPr algn="just">
              <a:lnSpc>
                <a:spcPct val="100000"/>
              </a:lnSpc>
              <a:spcAft>
                <a:spcPts val="600"/>
              </a:spcAft>
            </a:pPr>
            <a:r>
              <a:rPr lang="en-US" sz="1800" b="1" noProof="0" dirty="0"/>
              <a:t>LNF</a:t>
            </a:r>
            <a:r>
              <a:rPr lang="en-US" sz="1800" noProof="0" dirty="0"/>
              <a:t> is t</a:t>
            </a:r>
            <a:r>
              <a:rPr lang="en-US" sz="1800" noProof="0" dirty="0">
                <a:latin typeface="+mn-lt"/>
              </a:rPr>
              <a:t>he </a:t>
            </a:r>
            <a:r>
              <a:rPr lang="en-US" sz="1800" b="1" noProof="0" dirty="0">
                <a:latin typeface="+mn-lt"/>
              </a:rPr>
              <a:t>fatherland of accelerator </a:t>
            </a:r>
            <a:r>
              <a:rPr lang="en-US" sz="1800" noProof="0" dirty="0">
                <a:latin typeface="+mn-lt"/>
              </a:rPr>
              <a:t>in Italy</a:t>
            </a:r>
          </a:p>
          <a:p>
            <a:pPr algn="just">
              <a:lnSpc>
                <a:spcPct val="100000"/>
              </a:lnSpc>
              <a:spcAft>
                <a:spcPts val="600"/>
              </a:spcAft>
            </a:pPr>
            <a:r>
              <a:rPr lang="en-US" sz="1800" noProof="0" dirty="0">
                <a:latin typeface="+mn-lt"/>
              </a:rPr>
              <a:t>Long tradition in </a:t>
            </a:r>
            <a:r>
              <a:rPr lang="en-US" sz="1800" b="1" noProof="0" dirty="0">
                <a:latin typeface="+mn-lt"/>
              </a:rPr>
              <a:t>accelerators</a:t>
            </a:r>
            <a:r>
              <a:rPr lang="en-US" sz="1800" noProof="0" dirty="0">
                <a:latin typeface="+mn-lt"/>
              </a:rPr>
              <a:t> for </a:t>
            </a:r>
            <a:r>
              <a:rPr lang="en-US" sz="1800" b="1" noProof="0" dirty="0">
                <a:latin typeface="+mn-lt"/>
              </a:rPr>
              <a:t>fundamental physics </a:t>
            </a:r>
            <a:r>
              <a:rPr lang="en-US" sz="1800" noProof="0" dirty="0">
                <a:latin typeface="+mn-lt"/>
              </a:rPr>
              <a:t>experiments (like </a:t>
            </a:r>
            <a:r>
              <a:rPr lang="en-US" sz="1800" u="sng" noProof="0" dirty="0">
                <a:latin typeface="+mn-lt"/>
              </a:rPr>
              <a:t>ADONE</a:t>
            </a:r>
            <a:r>
              <a:rPr lang="en-US" sz="1800" noProof="0" dirty="0">
                <a:latin typeface="+mn-lt"/>
              </a:rPr>
              <a:t> and </a:t>
            </a:r>
            <a:r>
              <a:rPr lang="en-US" sz="1800" u="sng" noProof="0" dirty="0">
                <a:latin typeface="+mn-lt"/>
              </a:rPr>
              <a:t>DAFNE</a:t>
            </a:r>
            <a:r>
              <a:rPr lang="en-US" sz="1800" noProof="0" dirty="0">
                <a:latin typeface="+mn-lt"/>
              </a:rPr>
              <a:t>), it hosts a lively particle physics community also participating to many int. experiments</a:t>
            </a:r>
          </a:p>
          <a:p>
            <a:pPr algn="just">
              <a:lnSpc>
                <a:spcPct val="100000"/>
              </a:lnSpc>
              <a:spcAft>
                <a:spcPts val="600"/>
              </a:spcAft>
            </a:pPr>
            <a:r>
              <a:rPr lang="en-US" sz="1800" dirty="0"/>
              <a:t>Many </a:t>
            </a:r>
            <a:r>
              <a:rPr lang="en-US" sz="1800" b="1" dirty="0"/>
              <a:t>accelerator breakthroughs </a:t>
            </a:r>
            <a:r>
              <a:rPr lang="en-US" sz="1800" dirty="0"/>
              <a:t>were achieved here :</a:t>
            </a:r>
            <a:endParaRPr lang="en-US" sz="1800" noProof="0" dirty="0">
              <a:latin typeface="+mn-lt"/>
            </a:endParaRPr>
          </a:p>
          <a:p>
            <a:pPr marL="447675" lvl="1" indent="-180975" algn="just">
              <a:lnSpc>
                <a:spcPct val="100000"/>
              </a:lnSpc>
              <a:spcAft>
                <a:spcPts val="600"/>
              </a:spcAft>
            </a:pPr>
            <a:r>
              <a:rPr lang="en-US" sz="1800" i="1" noProof="0" dirty="0"/>
              <a:t>Two beam colliders (</a:t>
            </a:r>
            <a:r>
              <a:rPr lang="en-US" sz="1800" i="1" noProof="0" dirty="0" err="1"/>
              <a:t>Touschek</a:t>
            </a:r>
            <a:r>
              <a:rPr lang="en-US" sz="1800" i="1" noProof="0" dirty="0"/>
              <a:t> heritage)</a:t>
            </a:r>
          </a:p>
          <a:p>
            <a:pPr marL="447675" lvl="1" indent="-180975" algn="just">
              <a:lnSpc>
                <a:spcPct val="100000"/>
              </a:lnSpc>
              <a:spcAft>
                <a:spcPts val="600"/>
              </a:spcAft>
            </a:pPr>
            <a:r>
              <a:rPr lang="en-US" sz="1800" i="1" noProof="0" dirty="0" err="1"/>
              <a:t>Pioneeristic</a:t>
            </a:r>
            <a:r>
              <a:rPr lang="en-US" sz="1800" i="1" noProof="0" dirty="0"/>
              <a:t> work on </a:t>
            </a:r>
            <a:r>
              <a:rPr lang="en-US" sz="1800" i="1" noProof="0" dirty="0" err="1"/>
              <a:t>Sinchrotron</a:t>
            </a:r>
            <a:r>
              <a:rPr lang="en-US" sz="1800" i="1" noProof="0" dirty="0"/>
              <a:t> light, undulator, FEL…</a:t>
            </a:r>
          </a:p>
          <a:p>
            <a:pPr marL="447675" lvl="1" indent="-180975" algn="just">
              <a:lnSpc>
                <a:spcPct val="100000"/>
              </a:lnSpc>
              <a:spcAft>
                <a:spcPts val="600"/>
              </a:spcAft>
            </a:pPr>
            <a:r>
              <a:rPr lang="en-US" sz="1800" i="1" noProof="0" dirty="0"/>
              <a:t>Crabbed waist collision scheme in circular colliders</a:t>
            </a:r>
          </a:p>
          <a:p>
            <a:pPr marL="447675" lvl="1" indent="-180975" algn="just">
              <a:lnSpc>
                <a:spcPct val="100000"/>
              </a:lnSpc>
              <a:spcAft>
                <a:spcPts val="600"/>
              </a:spcAft>
            </a:pPr>
            <a:r>
              <a:rPr lang="en-US" sz="1800" i="1" noProof="0" dirty="0"/>
              <a:t>Particle driven plasma acceleration </a:t>
            </a:r>
          </a:p>
          <a:p>
            <a:pPr marL="447675" lvl="1" indent="-180975" algn="just">
              <a:lnSpc>
                <a:spcPct val="100000"/>
              </a:lnSpc>
              <a:spcAft>
                <a:spcPts val="600"/>
              </a:spcAft>
            </a:pPr>
            <a:r>
              <a:rPr lang="en-US" sz="1800" i="1" dirty="0"/>
              <a:t>…</a:t>
            </a:r>
            <a:endParaRPr lang="en-US" sz="1800" i="1" noProof="0" dirty="0"/>
          </a:p>
        </p:txBody>
      </p:sp>
      <p:pic>
        <p:nvPicPr>
          <p:cNvPr id="13" name="Immagine 12" descr="Immagine che contiene cielo, esterni, strada, scena&#10;&#10;Descrizione generata automaticamente">
            <a:extLst>
              <a:ext uri="{FF2B5EF4-FFF2-40B4-BE49-F238E27FC236}">
                <a16:creationId xmlns:a16="http://schemas.microsoft.com/office/drawing/2014/main" id="{90790046-51D6-4620-87B7-69080FB6FCDF}"/>
              </a:ext>
            </a:extLst>
          </p:cNvPr>
          <p:cNvPicPr>
            <a:picLocks noChangeAspect="1"/>
          </p:cNvPicPr>
          <p:nvPr/>
        </p:nvPicPr>
        <p:blipFill rotWithShape="1">
          <a:blip r:embed="rId2">
            <a:extLst>
              <a:ext uri="{28A0092B-C50C-407E-A947-70E740481C1C}">
                <a14:useLocalDpi xmlns:a14="http://schemas.microsoft.com/office/drawing/2010/main" val="0"/>
              </a:ext>
            </a:extLst>
          </a:blip>
          <a:srcRect l="13421" t="2" r="8574" b="-1"/>
          <a:stretch/>
        </p:blipFill>
        <p:spPr>
          <a:xfrm>
            <a:off x="287856" y="1913468"/>
            <a:ext cx="5757334" cy="4151671"/>
          </a:xfrm>
          <a:prstGeom prst="rect">
            <a:avLst/>
          </a:prstGeom>
        </p:spPr>
      </p:pic>
      <p:sp>
        <p:nvSpPr>
          <p:cNvPr id="4" name="Rettangolo 4">
            <a:extLst>
              <a:ext uri="{FF2B5EF4-FFF2-40B4-BE49-F238E27FC236}">
                <a16:creationId xmlns:a16="http://schemas.microsoft.com/office/drawing/2014/main" id="{41D06CE2-BB6A-0FE9-506F-C95CECAD788D}"/>
              </a:ext>
            </a:extLst>
          </p:cNvPr>
          <p:cNvSpPr/>
          <p:nvPr/>
        </p:nvSpPr>
        <p:spPr>
          <a:xfrm>
            <a:off x="0" y="6528718"/>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FFFF00"/>
                </a:solidFill>
                <a:effectLst/>
                <a:uLnTx/>
                <a:uFillTx/>
                <a:latin typeface="Calibri" panose="020F0502020204030204"/>
                <a:ea typeface="+mn-ea"/>
                <a:cs typeface="+mn-cs"/>
              </a:rPr>
              <a:t>CEPC workshop 2025,  November 6-10 2025 </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a:t>
            </a:r>
            <a:r>
              <a:rPr kumimoji="0" lang="it-IT" sz="1800" b="0" i="1" u="none" strike="noStrike" kern="1200" cap="none" spc="0" normalizeH="0" baseline="0" noProof="0" dirty="0" err="1">
                <a:ln>
                  <a:noFill/>
                </a:ln>
                <a:solidFill>
                  <a:srgbClr val="FFFF00"/>
                </a:solidFill>
                <a:effectLst/>
                <a:uLnTx/>
                <a:uFillTx/>
                <a:latin typeface="Calibri" panose="020F0502020204030204"/>
                <a:ea typeface="+mn-ea"/>
                <a:cs typeface="+mn-cs"/>
              </a:rPr>
              <a:t>Dongfang</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Hotel, Guangzhou, China</a:t>
            </a:r>
          </a:p>
        </p:txBody>
      </p:sp>
      <p:sp>
        <p:nvSpPr>
          <p:cNvPr id="7" name="Segnaposto numero diapositiva 4">
            <a:extLst>
              <a:ext uri="{FF2B5EF4-FFF2-40B4-BE49-F238E27FC236}">
                <a16:creationId xmlns:a16="http://schemas.microsoft.com/office/drawing/2014/main" id="{6A031BBC-04FA-3B80-DFE9-4481BEFCBBBF}"/>
              </a:ext>
            </a:extLst>
          </p:cNvPr>
          <p:cNvSpPr txBox="1">
            <a:spLocks/>
          </p:cNvSpPr>
          <p:nvPr/>
        </p:nvSpPr>
        <p:spPr>
          <a:xfrm>
            <a:off x="9189720" y="6498590"/>
            <a:ext cx="2743200"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8D38D78-E7CE-4FC5-9811-B7ED10FBA3DF}" type="slidenum">
              <a:rPr kumimoji="0" lang="it-IT" sz="1600" b="0" i="0" u="none" strike="noStrike" kern="1200" cap="none" spc="0" normalizeH="0" baseline="0" noProof="0" smtClean="0">
                <a:ln>
                  <a:noFill/>
                </a:ln>
                <a:solidFill>
                  <a:srgbClr val="FFFF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a:t>
            </a:fld>
            <a:endParaRPr kumimoji="0" lang="it-IT" sz="1600" b="0"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sp>
        <p:nvSpPr>
          <p:cNvPr id="8" name="Rettangolo 6">
            <a:extLst>
              <a:ext uri="{FF2B5EF4-FFF2-40B4-BE49-F238E27FC236}">
                <a16:creationId xmlns:a16="http://schemas.microsoft.com/office/drawing/2014/main" id="{2862B250-76B3-77FB-8555-7443CFE4D9DB}"/>
              </a:ext>
            </a:extLst>
          </p:cNvPr>
          <p:cNvSpPr/>
          <p:nvPr/>
        </p:nvSpPr>
        <p:spPr>
          <a:xfrm>
            <a:off x="3735" y="-4721"/>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tab pos="990600" algn="l"/>
              </a:tabLst>
              <a:defRPr/>
            </a:pPr>
            <a:r>
              <a:rPr kumimoji="0" lang="it-IT"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A. Gallo: </a:t>
            </a:r>
            <a:r>
              <a:rPr kumimoji="0" lang="en-GB"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Review of accelerator activities in INFN-Frascati </a:t>
            </a:r>
          </a:p>
        </p:txBody>
      </p:sp>
    </p:spTree>
    <p:extLst>
      <p:ext uri="{BB962C8B-B14F-4D97-AF65-F5344CB8AC3E}">
        <p14:creationId xmlns:p14="http://schemas.microsoft.com/office/powerpoint/2010/main" val="384222771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84C5FA-29C9-D04D-B143-7766D991BE02}"/>
            </a:ext>
          </a:extLst>
        </p:cNvPr>
        <p:cNvGrpSpPr/>
        <p:nvPr/>
      </p:nvGrpSpPr>
      <p:grpSpPr>
        <a:xfrm>
          <a:off x="0" y="0"/>
          <a:ext cx="0" cy="0"/>
          <a:chOff x="0" y="0"/>
          <a:chExt cx="0" cy="0"/>
        </a:xfrm>
      </p:grpSpPr>
      <p:pic>
        <p:nvPicPr>
          <p:cNvPr id="62" name="Picture 61">
            <a:extLst>
              <a:ext uri="{FF2B5EF4-FFF2-40B4-BE49-F238E27FC236}">
                <a16:creationId xmlns:a16="http://schemas.microsoft.com/office/drawing/2014/main" id="{AD2ED75F-FA67-2C67-9C46-EB79D5254B4D}"/>
              </a:ext>
            </a:extLst>
          </p:cNvPr>
          <p:cNvPicPr>
            <a:picLocks noChangeAspect="1"/>
          </p:cNvPicPr>
          <p:nvPr/>
        </p:nvPicPr>
        <p:blipFill>
          <a:blip r:embed="rId2"/>
          <a:stretch>
            <a:fillRect/>
          </a:stretch>
        </p:blipFill>
        <p:spPr>
          <a:xfrm>
            <a:off x="8863747" y="1225492"/>
            <a:ext cx="939334" cy="1668478"/>
          </a:xfrm>
          <a:prstGeom prst="rect">
            <a:avLst/>
          </a:prstGeom>
        </p:spPr>
      </p:pic>
      <p:pic>
        <p:nvPicPr>
          <p:cNvPr id="3" name="Picture 2">
            <a:extLst>
              <a:ext uri="{FF2B5EF4-FFF2-40B4-BE49-F238E27FC236}">
                <a16:creationId xmlns:a16="http://schemas.microsoft.com/office/drawing/2014/main" id="{5255310C-9B6E-9EEC-1E9D-EE1A5F80B87B}"/>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25972" y="1947144"/>
            <a:ext cx="1808813" cy="1305392"/>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4">
            <a:extLst>
              <a:ext uri="{FF2B5EF4-FFF2-40B4-BE49-F238E27FC236}">
                <a16:creationId xmlns:a16="http://schemas.microsoft.com/office/drawing/2014/main" id="{54B5E088-F02D-207F-57AA-D5EB8FDD7832}"/>
              </a:ext>
            </a:extLst>
          </p:cNvPr>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0381" y="4101359"/>
            <a:ext cx="1734445" cy="1231356"/>
          </a:xfrm>
          <a:prstGeom prst="rect">
            <a:avLst/>
          </a:prstGeom>
          <a:noFill/>
          <a:extLst>
            <a:ext uri="{909E8E84-426E-40DD-AFC4-6F175D3DCCD1}">
              <a14:hiddenFill xmlns:a14="http://schemas.microsoft.com/office/drawing/2010/main">
                <a:solidFill>
                  <a:srgbClr val="FFFFFF"/>
                </a:solidFill>
              </a14:hiddenFill>
            </a:ext>
          </a:extLst>
        </p:spPr>
      </p:pic>
      <p:pic>
        <p:nvPicPr>
          <p:cNvPr id="9" name="Picture 6">
            <a:extLst>
              <a:ext uri="{FF2B5EF4-FFF2-40B4-BE49-F238E27FC236}">
                <a16:creationId xmlns:a16="http://schemas.microsoft.com/office/drawing/2014/main" id="{F0044643-B966-D4C7-24AE-57A5C2A78910}"/>
              </a:ext>
            </a:extLst>
          </p:cNvPr>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2217334" y="1401526"/>
            <a:ext cx="1569892" cy="1063166"/>
          </a:xfrm>
          <a:prstGeom prst="rect">
            <a:avLst/>
          </a:prstGeom>
          <a:noFill/>
          <a:extLst>
            <a:ext uri="{909E8E84-426E-40DD-AFC4-6F175D3DCCD1}">
              <a14:hiddenFill xmlns:a14="http://schemas.microsoft.com/office/drawing/2010/main">
                <a:solidFill>
                  <a:srgbClr val="FFFFFF"/>
                </a:solidFill>
              </a14:hiddenFill>
            </a:ext>
          </a:extLst>
        </p:spPr>
      </p:pic>
      <p:pic>
        <p:nvPicPr>
          <p:cNvPr id="10" name="Picture 9">
            <a:extLst>
              <a:ext uri="{FF2B5EF4-FFF2-40B4-BE49-F238E27FC236}">
                <a16:creationId xmlns:a16="http://schemas.microsoft.com/office/drawing/2014/main" id="{995A9F84-1011-0D3A-C590-45523C131CB9}"/>
              </a:ext>
            </a:extLst>
          </p:cNvPr>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3921603" y="1971694"/>
            <a:ext cx="1592491" cy="1101450"/>
          </a:xfrm>
          <a:prstGeom prst="rect">
            <a:avLst/>
          </a:prstGeom>
          <a:noFill/>
          <a:extLst>
            <a:ext uri="{909E8E84-426E-40DD-AFC4-6F175D3DCCD1}">
              <a14:hiddenFill xmlns:a14="http://schemas.microsoft.com/office/drawing/2010/main">
                <a:solidFill>
                  <a:srgbClr val="FFFFFF"/>
                </a:solidFill>
              </a14:hiddenFill>
            </a:ext>
          </a:extLst>
        </p:spPr>
      </p:pic>
      <p:sp>
        <p:nvSpPr>
          <p:cNvPr id="12" name="CasellaDiTesto 10">
            <a:extLst>
              <a:ext uri="{FF2B5EF4-FFF2-40B4-BE49-F238E27FC236}">
                <a16:creationId xmlns:a16="http://schemas.microsoft.com/office/drawing/2014/main" id="{93472245-3E12-6ECD-6419-166B1BA8F6B8}"/>
              </a:ext>
            </a:extLst>
          </p:cNvPr>
          <p:cNvSpPr txBox="1"/>
          <p:nvPr/>
        </p:nvSpPr>
        <p:spPr>
          <a:xfrm>
            <a:off x="195712" y="2968435"/>
            <a:ext cx="2159114" cy="27699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prstClr val="black"/>
                </a:solidFill>
                <a:effectLst/>
                <a:uLnTx/>
                <a:uFillTx/>
                <a:latin typeface="Calibri" panose="020F0502020204030204"/>
                <a:ea typeface="+mn-ea"/>
                <a:cs typeface="+mn-cs"/>
              </a:rPr>
              <a:t>Electro-</a:t>
            </a:r>
            <a:r>
              <a:rPr kumimoji="0" lang="it-IT" sz="1200" b="1" i="0" u="none" strike="noStrike" kern="1200" cap="none" spc="0" normalizeH="0" baseline="0" noProof="0" dirty="0" err="1">
                <a:ln>
                  <a:noFill/>
                </a:ln>
                <a:solidFill>
                  <a:prstClr val="black"/>
                </a:solidFill>
                <a:effectLst/>
                <a:uLnTx/>
                <a:uFillTx/>
                <a:latin typeface="Calibri" panose="020F0502020204030204"/>
                <a:ea typeface="+mn-ea"/>
                <a:cs typeface="+mn-cs"/>
              </a:rPr>
              <a:t>synchrotron</a:t>
            </a:r>
            <a:r>
              <a:rPr kumimoji="0" lang="it-IT" sz="1200" b="1" i="0" u="none" strike="noStrike" kern="1200" cap="none" spc="0" normalizeH="0" baseline="0" noProof="0" dirty="0">
                <a:ln>
                  <a:noFill/>
                </a:ln>
                <a:solidFill>
                  <a:prstClr val="black"/>
                </a:solidFill>
                <a:effectLst/>
                <a:uLnTx/>
                <a:uFillTx/>
                <a:latin typeface="Calibri" panose="020F0502020204030204"/>
                <a:ea typeface="+mn-ea"/>
                <a:cs typeface="+mn-cs"/>
              </a:rPr>
              <a:t>, 1959</a:t>
            </a:r>
          </a:p>
        </p:txBody>
      </p:sp>
      <p:sp>
        <p:nvSpPr>
          <p:cNvPr id="13" name="CasellaDiTesto 11">
            <a:extLst>
              <a:ext uri="{FF2B5EF4-FFF2-40B4-BE49-F238E27FC236}">
                <a16:creationId xmlns:a16="http://schemas.microsoft.com/office/drawing/2014/main" id="{1A2B7773-8224-E55C-B95B-CF835AEA219A}"/>
              </a:ext>
            </a:extLst>
          </p:cNvPr>
          <p:cNvSpPr txBox="1"/>
          <p:nvPr/>
        </p:nvSpPr>
        <p:spPr>
          <a:xfrm>
            <a:off x="1081112" y="4037091"/>
            <a:ext cx="856196" cy="276999"/>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prstClr val="black"/>
                </a:solidFill>
                <a:effectLst/>
                <a:uLnTx/>
                <a:uFillTx/>
                <a:latin typeface="Calibri" panose="020F0502020204030204"/>
                <a:ea typeface="+mn-ea"/>
                <a:cs typeface="+mn-cs"/>
              </a:rPr>
              <a:t>ADA, 1961</a:t>
            </a:r>
          </a:p>
        </p:txBody>
      </p:sp>
      <p:sp>
        <p:nvSpPr>
          <p:cNvPr id="17" name="CasellaDiTesto 15">
            <a:extLst>
              <a:ext uri="{FF2B5EF4-FFF2-40B4-BE49-F238E27FC236}">
                <a16:creationId xmlns:a16="http://schemas.microsoft.com/office/drawing/2014/main" id="{6D265565-CA5C-EAD5-9E51-D0C7A93F6C6F}"/>
              </a:ext>
            </a:extLst>
          </p:cNvPr>
          <p:cNvSpPr txBox="1"/>
          <p:nvPr/>
        </p:nvSpPr>
        <p:spPr>
          <a:xfrm>
            <a:off x="378371" y="567999"/>
            <a:ext cx="11509681" cy="52322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1" i="0" u="none" strike="noStrike" kern="1200" cap="none" spc="0" normalizeH="0" baseline="0" noProof="0" dirty="0">
                <a:ln>
                  <a:noFill/>
                </a:ln>
                <a:solidFill>
                  <a:srgbClr val="C00000"/>
                </a:solidFill>
                <a:effectLst/>
                <a:uLnTx/>
                <a:uFillTx/>
                <a:latin typeface="Calibri" panose="020F0502020204030204"/>
                <a:ea typeface="+mn-ea"/>
                <a:cs typeface="+mn-cs"/>
              </a:rPr>
              <a:t>Particle accelerators have always been at the core of the INFN Frascati Labs!</a:t>
            </a:r>
            <a:endParaRPr kumimoji="0" lang="en-GB" sz="2800" b="1" i="0" u="none" strike="noStrike" kern="1200" cap="none" spc="0" normalizeH="0" baseline="0" noProof="0" dirty="0">
              <a:ln>
                <a:noFill/>
              </a:ln>
              <a:solidFill>
                <a:srgbClr val="C00000"/>
              </a:solidFill>
              <a:effectLst/>
              <a:uLnTx/>
              <a:uFillTx/>
              <a:latin typeface="Calibri" panose="020F0502020204030204"/>
              <a:ea typeface="+mn-ea"/>
              <a:cs typeface="+mn-cs"/>
            </a:endParaRPr>
          </a:p>
        </p:txBody>
      </p:sp>
      <p:sp>
        <p:nvSpPr>
          <p:cNvPr id="18" name="CasellaDiTesto 16">
            <a:extLst>
              <a:ext uri="{FF2B5EF4-FFF2-40B4-BE49-F238E27FC236}">
                <a16:creationId xmlns:a16="http://schemas.microsoft.com/office/drawing/2014/main" id="{B18E61A4-3958-9470-4435-81807BA1F31B}"/>
              </a:ext>
            </a:extLst>
          </p:cNvPr>
          <p:cNvSpPr txBox="1"/>
          <p:nvPr/>
        </p:nvSpPr>
        <p:spPr>
          <a:xfrm>
            <a:off x="2217333" y="1384254"/>
            <a:ext cx="1281496" cy="276999"/>
          </a:xfrm>
          <a:prstGeom prst="rect">
            <a:avLst/>
          </a:prstGeom>
          <a:solidFill>
            <a:schemeClr val="bg1"/>
          </a:solid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prstClr val="black"/>
                </a:solidFill>
                <a:effectLst/>
                <a:uLnTx/>
                <a:uFillTx/>
                <a:latin typeface="Calibri" panose="020F0502020204030204"/>
                <a:ea typeface="+mn-ea"/>
                <a:cs typeface="+mn-cs"/>
              </a:rPr>
              <a:t>ADONE, 1969</a:t>
            </a:r>
          </a:p>
        </p:txBody>
      </p:sp>
      <p:sp>
        <p:nvSpPr>
          <p:cNvPr id="22" name="CasellaDiTesto 16">
            <a:extLst>
              <a:ext uri="{FF2B5EF4-FFF2-40B4-BE49-F238E27FC236}">
                <a16:creationId xmlns:a16="http://schemas.microsoft.com/office/drawing/2014/main" id="{F584E3A5-7446-A07D-39F4-AF369E128419}"/>
              </a:ext>
            </a:extLst>
          </p:cNvPr>
          <p:cNvSpPr txBox="1"/>
          <p:nvPr/>
        </p:nvSpPr>
        <p:spPr>
          <a:xfrm>
            <a:off x="3911227" y="1921232"/>
            <a:ext cx="1008225" cy="276999"/>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b="1" dirty="0">
                <a:solidFill>
                  <a:prstClr val="black"/>
                </a:solidFill>
                <a:latin typeface="Calibri" panose="020F0502020204030204"/>
              </a:rPr>
              <a:t>DAF</a:t>
            </a:r>
            <a:r>
              <a:rPr kumimoji="0" lang="it-IT" sz="1200" b="1" i="0" u="none" strike="noStrike" kern="1200" cap="none" spc="0" normalizeH="0" baseline="0" noProof="0" dirty="0">
                <a:ln>
                  <a:noFill/>
                </a:ln>
                <a:solidFill>
                  <a:prstClr val="black"/>
                </a:solidFill>
                <a:effectLst/>
                <a:uLnTx/>
                <a:uFillTx/>
                <a:latin typeface="Calibri" panose="020F0502020204030204"/>
              </a:rPr>
              <a:t>NE, 1998</a:t>
            </a:r>
          </a:p>
        </p:txBody>
      </p:sp>
      <p:pic>
        <p:nvPicPr>
          <p:cNvPr id="24" name="Picture 23">
            <a:extLst>
              <a:ext uri="{FF2B5EF4-FFF2-40B4-BE49-F238E27FC236}">
                <a16:creationId xmlns:a16="http://schemas.microsoft.com/office/drawing/2014/main" id="{A8C89E1C-ED3E-7A7A-EE26-0AAD5CB3B399}"/>
              </a:ext>
            </a:extLst>
          </p:cNvPr>
          <p:cNvPicPr>
            <a:picLocks noChangeAspect="1"/>
          </p:cNvPicPr>
          <p:nvPr/>
        </p:nvPicPr>
        <p:blipFill>
          <a:blip r:embed="rId7"/>
          <a:stretch>
            <a:fillRect/>
          </a:stretch>
        </p:blipFill>
        <p:spPr>
          <a:xfrm>
            <a:off x="2555147" y="4541385"/>
            <a:ext cx="1475730" cy="989819"/>
          </a:xfrm>
          <a:prstGeom prst="rect">
            <a:avLst/>
          </a:prstGeom>
        </p:spPr>
      </p:pic>
      <p:sp>
        <p:nvSpPr>
          <p:cNvPr id="25" name="CasellaDiTesto 11">
            <a:extLst>
              <a:ext uri="{FF2B5EF4-FFF2-40B4-BE49-F238E27FC236}">
                <a16:creationId xmlns:a16="http://schemas.microsoft.com/office/drawing/2014/main" id="{5E2825BD-9D1A-F196-D880-39DA6451C646}"/>
              </a:ext>
            </a:extLst>
          </p:cNvPr>
          <p:cNvSpPr txBox="1"/>
          <p:nvPr/>
        </p:nvSpPr>
        <p:spPr>
          <a:xfrm>
            <a:off x="3162495" y="4541385"/>
            <a:ext cx="846707" cy="276999"/>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prstClr val="black"/>
                </a:solidFill>
                <a:effectLst/>
                <a:uLnTx/>
                <a:uFillTx/>
                <a:latin typeface="Calibri" panose="020F0502020204030204"/>
              </a:rPr>
              <a:t>LISA, 198</a:t>
            </a:r>
            <a:r>
              <a:rPr lang="it-IT" sz="1200" b="1" dirty="0">
                <a:solidFill>
                  <a:prstClr val="black"/>
                </a:solidFill>
                <a:latin typeface="Calibri" panose="020F0502020204030204"/>
              </a:rPr>
              <a:t>9</a:t>
            </a:r>
            <a:endParaRPr kumimoji="0" lang="it-IT" sz="1200" b="1" i="0" u="none" strike="noStrike" kern="1200" cap="none" spc="0" normalizeH="0" baseline="0" noProof="0" dirty="0">
              <a:ln>
                <a:noFill/>
              </a:ln>
              <a:solidFill>
                <a:prstClr val="black"/>
              </a:solidFill>
              <a:effectLst/>
              <a:uLnTx/>
              <a:uFillTx/>
              <a:latin typeface="Calibri" panose="020F0502020204030204"/>
            </a:endParaRPr>
          </a:p>
        </p:txBody>
      </p:sp>
      <p:pic>
        <p:nvPicPr>
          <p:cNvPr id="44" name="Picture 43">
            <a:extLst>
              <a:ext uri="{FF2B5EF4-FFF2-40B4-BE49-F238E27FC236}">
                <a16:creationId xmlns:a16="http://schemas.microsoft.com/office/drawing/2014/main" id="{C59741D0-AE97-7162-DEE1-C5245CB38EFC}"/>
              </a:ext>
            </a:extLst>
          </p:cNvPr>
          <p:cNvPicPr>
            <a:picLocks noChangeAspect="1"/>
          </p:cNvPicPr>
          <p:nvPr/>
        </p:nvPicPr>
        <p:blipFill>
          <a:blip r:embed="rId8"/>
          <a:stretch>
            <a:fillRect/>
          </a:stretch>
        </p:blipFill>
        <p:spPr>
          <a:xfrm>
            <a:off x="10053376" y="3576977"/>
            <a:ext cx="2028237" cy="1259941"/>
          </a:xfrm>
          <a:prstGeom prst="rect">
            <a:avLst/>
          </a:prstGeom>
        </p:spPr>
      </p:pic>
      <p:pic>
        <p:nvPicPr>
          <p:cNvPr id="45" name="Picture 2">
            <a:extLst>
              <a:ext uri="{FF2B5EF4-FFF2-40B4-BE49-F238E27FC236}">
                <a16:creationId xmlns:a16="http://schemas.microsoft.com/office/drawing/2014/main" id="{242CB889-59E0-BE16-61E6-BD889B1BEDDC}"/>
              </a:ext>
            </a:extLst>
          </p:cNvPr>
          <p:cNvPicPr>
            <a:picLocks noChangeAspect="1" noChangeArrowheads="1"/>
          </p:cNvPicPr>
          <p:nvPr/>
        </p:nvPicPr>
        <p:blipFill rotWithShape="1">
          <a:blip r:embed="rId9">
            <a:extLst>
              <a:ext uri="{28A0092B-C50C-407E-A947-70E740481C1C}">
                <a14:useLocalDpi xmlns:a14="http://schemas.microsoft.com/office/drawing/2010/main" val="0"/>
              </a:ext>
            </a:extLst>
          </a:blip>
          <a:srcRect l="26041" t="31461" r="14687" b="8716"/>
          <a:stretch>
            <a:fillRect/>
          </a:stretch>
        </p:blipFill>
        <p:spPr bwMode="auto">
          <a:xfrm>
            <a:off x="10053375" y="2314261"/>
            <a:ext cx="1961963" cy="1114739"/>
          </a:xfrm>
          <a:prstGeom prst="rect">
            <a:avLst/>
          </a:prstGeom>
          <a:noFill/>
          <a:extLst>
            <a:ext uri="{909E8E84-426E-40DD-AFC4-6F175D3DCCD1}">
              <a14:hiddenFill xmlns:a14="http://schemas.microsoft.com/office/drawing/2010/main">
                <a:solidFill>
                  <a:srgbClr val="FFFFFF"/>
                </a:solidFill>
              </a14:hiddenFill>
            </a:ext>
          </a:extLst>
        </p:spPr>
      </p:pic>
      <p:sp>
        <p:nvSpPr>
          <p:cNvPr id="46" name="CasellaDiTesto 23">
            <a:extLst>
              <a:ext uri="{FF2B5EF4-FFF2-40B4-BE49-F238E27FC236}">
                <a16:creationId xmlns:a16="http://schemas.microsoft.com/office/drawing/2014/main" id="{DB19E273-4146-4289-3A87-9C2A77A7329F}"/>
              </a:ext>
            </a:extLst>
          </p:cNvPr>
          <p:cNvSpPr txBox="1"/>
          <p:nvPr/>
        </p:nvSpPr>
        <p:spPr>
          <a:xfrm>
            <a:off x="10039064" y="3448671"/>
            <a:ext cx="2049014" cy="276999"/>
          </a:xfrm>
          <a:prstGeom prst="rect">
            <a:avLst/>
          </a:prstGeom>
          <a:solidFill>
            <a:schemeClr val="bg1"/>
          </a:solidFill>
        </p:spPr>
        <p:txBody>
          <a:bodyPr wrap="square" rtlCol="0">
            <a:spAutoFit/>
          </a:bodyPr>
          <a:lstStyle/>
          <a:p>
            <a:r>
              <a:rPr lang="en-GB" sz="1200" b="1" dirty="0" err="1"/>
              <a:t>EuPRAXIA@SPARC_Lab</a:t>
            </a:r>
            <a:r>
              <a:rPr lang="en-GB" sz="1200" b="1" dirty="0"/>
              <a:t>, </a:t>
            </a:r>
            <a:r>
              <a:rPr lang="en-GB" sz="1200" b="1" dirty="0">
                <a:solidFill>
                  <a:srgbClr val="C00000"/>
                </a:solidFill>
              </a:rPr>
              <a:t>2030</a:t>
            </a:r>
          </a:p>
        </p:txBody>
      </p:sp>
      <p:sp>
        <p:nvSpPr>
          <p:cNvPr id="16" name="Freccia a destra 14">
            <a:extLst>
              <a:ext uri="{FF2B5EF4-FFF2-40B4-BE49-F238E27FC236}">
                <a16:creationId xmlns:a16="http://schemas.microsoft.com/office/drawing/2014/main" id="{1B05EF51-2C9F-E2E1-CE94-CD896E60D31D}"/>
              </a:ext>
            </a:extLst>
          </p:cNvPr>
          <p:cNvSpPr/>
          <p:nvPr/>
        </p:nvSpPr>
        <p:spPr>
          <a:xfrm>
            <a:off x="501180" y="3099529"/>
            <a:ext cx="9205168" cy="1024550"/>
          </a:xfrm>
          <a:prstGeom prst="rightArrow">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2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51" name="Picture 50">
            <a:extLst>
              <a:ext uri="{FF2B5EF4-FFF2-40B4-BE49-F238E27FC236}">
                <a16:creationId xmlns:a16="http://schemas.microsoft.com/office/drawing/2014/main" id="{D559966C-5EB6-80F1-3D31-CB815008963C}"/>
              </a:ext>
            </a:extLst>
          </p:cNvPr>
          <p:cNvPicPr>
            <a:picLocks noChangeAspect="1"/>
          </p:cNvPicPr>
          <p:nvPr/>
        </p:nvPicPr>
        <p:blipFill>
          <a:blip r:embed="rId10"/>
          <a:stretch>
            <a:fillRect/>
          </a:stretch>
        </p:blipFill>
        <p:spPr>
          <a:xfrm>
            <a:off x="4190385" y="3986115"/>
            <a:ext cx="1826758" cy="984049"/>
          </a:xfrm>
          <a:prstGeom prst="rect">
            <a:avLst/>
          </a:prstGeom>
        </p:spPr>
      </p:pic>
      <p:sp>
        <p:nvSpPr>
          <p:cNvPr id="52" name="CasellaDiTesto 11">
            <a:extLst>
              <a:ext uri="{FF2B5EF4-FFF2-40B4-BE49-F238E27FC236}">
                <a16:creationId xmlns:a16="http://schemas.microsoft.com/office/drawing/2014/main" id="{A7EE54A5-7A23-3258-65A9-AB93BEA76185}"/>
              </a:ext>
            </a:extLst>
          </p:cNvPr>
          <p:cNvSpPr txBox="1"/>
          <p:nvPr/>
        </p:nvSpPr>
        <p:spPr>
          <a:xfrm>
            <a:off x="4776925" y="4689409"/>
            <a:ext cx="1221168" cy="276999"/>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prstClr val="black"/>
                </a:solidFill>
                <a:effectLst/>
                <a:uLnTx/>
                <a:uFillTx/>
                <a:latin typeface="Calibri" panose="020F0502020204030204"/>
                <a:ea typeface="+mn-ea"/>
                <a:cs typeface="+mn-cs"/>
              </a:rPr>
              <a:t>SPARCLAB, 2005</a:t>
            </a:r>
          </a:p>
        </p:txBody>
      </p:sp>
      <p:pic>
        <p:nvPicPr>
          <p:cNvPr id="2050" name="Picture 2" descr="Realization and High Power Tests of Damped C-Band Accelerating Structures  for the ELI-NP Linac">
            <a:extLst>
              <a:ext uri="{FF2B5EF4-FFF2-40B4-BE49-F238E27FC236}">
                <a16:creationId xmlns:a16="http://schemas.microsoft.com/office/drawing/2014/main" id="{8EFF858E-F098-F7A2-DA17-B7FC418097EE}"/>
              </a:ext>
            </a:extLst>
          </p:cNvPr>
          <p:cNvPicPr>
            <a:picLocks noChangeAspect="1" noChangeArrowheads="1"/>
          </p:cNvPicPr>
          <p:nvPr/>
        </p:nvPicPr>
        <p:blipFill>
          <a:blip r:embed="rId11">
            <a:extLst>
              <a:ext uri="{28A0092B-C50C-407E-A947-70E740481C1C}">
                <a14:useLocalDpi xmlns:a14="http://schemas.microsoft.com/office/drawing/2010/main" val="0"/>
              </a:ext>
            </a:extLst>
          </a:blip>
          <a:srcRect/>
          <a:stretch>
            <a:fillRect/>
          </a:stretch>
        </p:blipFill>
        <p:spPr bwMode="auto">
          <a:xfrm>
            <a:off x="6193909" y="4658794"/>
            <a:ext cx="1592491" cy="891795"/>
          </a:xfrm>
          <a:prstGeom prst="rect">
            <a:avLst/>
          </a:prstGeom>
          <a:noFill/>
          <a:extLst>
            <a:ext uri="{909E8E84-426E-40DD-AFC4-6F175D3DCCD1}">
              <a14:hiddenFill xmlns:a14="http://schemas.microsoft.com/office/drawing/2010/main">
                <a:solidFill>
                  <a:srgbClr val="FFFFFF"/>
                </a:solidFill>
              </a14:hiddenFill>
            </a:ext>
          </a:extLst>
        </p:spPr>
      </p:pic>
      <p:sp>
        <p:nvSpPr>
          <p:cNvPr id="53" name="CasellaDiTesto 16">
            <a:extLst>
              <a:ext uri="{FF2B5EF4-FFF2-40B4-BE49-F238E27FC236}">
                <a16:creationId xmlns:a16="http://schemas.microsoft.com/office/drawing/2014/main" id="{CF2A099F-7475-B213-523A-7732B9F3758B}"/>
              </a:ext>
            </a:extLst>
          </p:cNvPr>
          <p:cNvSpPr txBox="1"/>
          <p:nvPr/>
        </p:nvSpPr>
        <p:spPr>
          <a:xfrm>
            <a:off x="6133211" y="5276447"/>
            <a:ext cx="969240" cy="276999"/>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b="1" dirty="0">
                <a:solidFill>
                  <a:prstClr val="black"/>
                </a:solidFill>
                <a:latin typeface="Calibri" panose="020F0502020204030204"/>
              </a:rPr>
              <a:t>ELI-NP</a:t>
            </a:r>
            <a:r>
              <a:rPr kumimoji="0" lang="it-IT" sz="1200" b="1" i="0" u="none" strike="noStrike" kern="1200" cap="none" spc="0" normalizeH="0" baseline="0" noProof="0" dirty="0">
                <a:ln>
                  <a:noFill/>
                </a:ln>
                <a:solidFill>
                  <a:prstClr val="black"/>
                </a:solidFill>
                <a:effectLst/>
                <a:uLnTx/>
                <a:uFillTx/>
                <a:latin typeface="Calibri" panose="020F0502020204030204"/>
              </a:rPr>
              <a:t>, 2013</a:t>
            </a:r>
          </a:p>
        </p:txBody>
      </p:sp>
      <p:pic>
        <p:nvPicPr>
          <p:cNvPr id="2052" name="Picture 4" descr="Centro Nazionale di Adroterapia per il Trattamento di Tumori Inoperabili,  Ospedale Pavia Oncologia.">
            <a:extLst>
              <a:ext uri="{FF2B5EF4-FFF2-40B4-BE49-F238E27FC236}">
                <a16:creationId xmlns:a16="http://schemas.microsoft.com/office/drawing/2014/main" id="{D809903B-4BAF-1A39-414E-481A2C301EDA}"/>
              </a:ext>
            </a:extLst>
          </p:cNvPr>
          <p:cNvPicPr>
            <a:picLocks noChangeAspect="1" noChangeArrowheads="1"/>
          </p:cNvPicPr>
          <p:nvPr/>
        </p:nvPicPr>
        <p:blipFill>
          <a:blip r:embed="rId12">
            <a:extLst>
              <a:ext uri="{28A0092B-C50C-407E-A947-70E740481C1C}">
                <a14:useLocalDpi xmlns:a14="http://schemas.microsoft.com/office/drawing/2010/main" val="0"/>
              </a:ext>
            </a:extLst>
          </a:blip>
          <a:srcRect/>
          <a:stretch>
            <a:fillRect/>
          </a:stretch>
        </p:blipFill>
        <p:spPr bwMode="auto">
          <a:xfrm>
            <a:off x="5672987" y="1388750"/>
            <a:ext cx="1904616" cy="995205"/>
          </a:xfrm>
          <a:prstGeom prst="rect">
            <a:avLst/>
          </a:prstGeom>
          <a:noFill/>
          <a:extLst>
            <a:ext uri="{909E8E84-426E-40DD-AFC4-6F175D3DCCD1}">
              <a14:hiddenFill xmlns:a14="http://schemas.microsoft.com/office/drawing/2010/main">
                <a:solidFill>
                  <a:srgbClr val="FFFFFF"/>
                </a:solidFill>
              </a14:hiddenFill>
            </a:ext>
          </a:extLst>
        </p:spPr>
      </p:pic>
      <p:sp>
        <p:nvSpPr>
          <p:cNvPr id="54" name="CasellaDiTesto 16">
            <a:extLst>
              <a:ext uri="{FF2B5EF4-FFF2-40B4-BE49-F238E27FC236}">
                <a16:creationId xmlns:a16="http://schemas.microsoft.com/office/drawing/2014/main" id="{706A305D-63D9-D869-80B4-FFE6D0E441BA}"/>
              </a:ext>
            </a:extLst>
          </p:cNvPr>
          <p:cNvSpPr txBox="1"/>
          <p:nvPr/>
        </p:nvSpPr>
        <p:spPr>
          <a:xfrm>
            <a:off x="5682512" y="1379225"/>
            <a:ext cx="948593" cy="276999"/>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b="1" dirty="0">
                <a:solidFill>
                  <a:prstClr val="black"/>
                </a:solidFill>
                <a:latin typeface="Calibri" panose="020F0502020204030204"/>
              </a:rPr>
              <a:t>CNAO</a:t>
            </a:r>
            <a:r>
              <a:rPr kumimoji="0" lang="it-IT" sz="1200" b="1" i="0" u="none" strike="noStrike" kern="1200" cap="none" spc="0" normalizeH="0" baseline="0" noProof="0" dirty="0">
                <a:ln>
                  <a:noFill/>
                </a:ln>
                <a:solidFill>
                  <a:prstClr val="black"/>
                </a:solidFill>
                <a:effectLst/>
                <a:uLnTx/>
                <a:uFillTx/>
                <a:latin typeface="Calibri" panose="020F0502020204030204"/>
              </a:rPr>
              <a:t>, 2010</a:t>
            </a:r>
          </a:p>
        </p:txBody>
      </p:sp>
      <p:pic>
        <p:nvPicPr>
          <p:cNvPr id="56" name="Picture 55" descr="A close-up of a machine&#10;&#10;AI-generated content may be incorrect.">
            <a:extLst>
              <a:ext uri="{FF2B5EF4-FFF2-40B4-BE49-F238E27FC236}">
                <a16:creationId xmlns:a16="http://schemas.microsoft.com/office/drawing/2014/main" id="{B5E9A6B6-D2C3-0508-4FC4-44A8EE624317}"/>
              </a:ext>
            </a:extLst>
          </p:cNvPr>
          <p:cNvPicPr>
            <a:picLocks noChangeAspect="1"/>
          </p:cNvPicPr>
          <p:nvPr/>
        </p:nvPicPr>
        <p:blipFill>
          <a:blip r:embed="rId13">
            <a:extLst>
              <a:ext uri="{28A0092B-C50C-407E-A947-70E740481C1C}">
                <a14:useLocalDpi xmlns:a14="http://schemas.microsoft.com/office/drawing/2010/main" val="0"/>
              </a:ext>
            </a:extLst>
          </a:blip>
          <a:stretch>
            <a:fillRect/>
          </a:stretch>
        </p:blipFill>
        <p:spPr>
          <a:xfrm>
            <a:off x="7666627" y="2174478"/>
            <a:ext cx="1319760" cy="989820"/>
          </a:xfrm>
          <a:prstGeom prst="rect">
            <a:avLst/>
          </a:prstGeom>
        </p:spPr>
      </p:pic>
      <p:sp>
        <p:nvSpPr>
          <p:cNvPr id="57" name="CasellaDiTesto 16">
            <a:extLst>
              <a:ext uri="{FF2B5EF4-FFF2-40B4-BE49-F238E27FC236}">
                <a16:creationId xmlns:a16="http://schemas.microsoft.com/office/drawing/2014/main" id="{0795A50F-4F07-A3CB-CC41-51E21ECD3A56}"/>
              </a:ext>
            </a:extLst>
          </p:cNvPr>
          <p:cNvSpPr txBox="1"/>
          <p:nvPr/>
        </p:nvSpPr>
        <p:spPr>
          <a:xfrm>
            <a:off x="7634137" y="2975537"/>
            <a:ext cx="993285" cy="276999"/>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b="1" dirty="0">
                <a:solidFill>
                  <a:prstClr val="black"/>
                </a:solidFill>
                <a:latin typeface="Calibri" panose="020F0502020204030204"/>
              </a:rPr>
              <a:t>EUAPS, </a:t>
            </a:r>
            <a:r>
              <a:rPr kumimoji="0" lang="it-IT" sz="1200" b="1" i="0" u="none" strike="noStrike" kern="1200" cap="none" spc="0" normalizeH="0" baseline="0" noProof="0" dirty="0">
                <a:ln>
                  <a:noFill/>
                </a:ln>
                <a:solidFill>
                  <a:prstClr val="black"/>
                </a:solidFill>
                <a:effectLst/>
                <a:uLnTx/>
                <a:uFillTx/>
                <a:latin typeface="Calibri" panose="020F0502020204030204"/>
              </a:rPr>
              <a:t>2025</a:t>
            </a:r>
          </a:p>
        </p:txBody>
      </p:sp>
      <p:pic>
        <p:nvPicPr>
          <p:cNvPr id="59" name="Picture 58">
            <a:extLst>
              <a:ext uri="{FF2B5EF4-FFF2-40B4-BE49-F238E27FC236}">
                <a16:creationId xmlns:a16="http://schemas.microsoft.com/office/drawing/2014/main" id="{FFD3FCD3-366D-13B9-1518-C99333636898}"/>
              </a:ext>
            </a:extLst>
          </p:cNvPr>
          <p:cNvPicPr>
            <a:picLocks noChangeAspect="1"/>
          </p:cNvPicPr>
          <p:nvPr/>
        </p:nvPicPr>
        <p:blipFill>
          <a:blip r:embed="rId14"/>
          <a:stretch>
            <a:fillRect/>
          </a:stretch>
        </p:blipFill>
        <p:spPr>
          <a:xfrm>
            <a:off x="7634137" y="4246894"/>
            <a:ext cx="1785637" cy="802421"/>
          </a:xfrm>
          <a:prstGeom prst="rect">
            <a:avLst/>
          </a:prstGeom>
        </p:spPr>
      </p:pic>
      <p:sp>
        <p:nvSpPr>
          <p:cNvPr id="60" name="CasellaDiTesto 16">
            <a:extLst>
              <a:ext uri="{FF2B5EF4-FFF2-40B4-BE49-F238E27FC236}">
                <a16:creationId xmlns:a16="http://schemas.microsoft.com/office/drawing/2014/main" id="{43804EF6-B0A7-B44C-9DE8-281067DAE8BF}"/>
              </a:ext>
            </a:extLst>
          </p:cNvPr>
          <p:cNvSpPr txBox="1"/>
          <p:nvPr/>
        </p:nvSpPr>
        <p:spPr>
          <a:xfrm>
            <a:off x="7634137" y="4914630"/>
            <a:ext cx="1108830" cy="276999"/>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b="1" dirty="0">
                <a:solidFill>
                  <a:prstClr val="black"/>
                </a:solidFill>
                <a:latin typeface="Calibri" panose="020F0502020204030204"/>
              </a:rPr>
              <a:t>STAR-HE</a:t>
            </a:r>
            <a:r>
              <a:rPr kumimoji="0" lang="it-IT" sz="1200" b="1" i="0" u="none" strike="noStrike" kern="1200" cap="none" spc="0" normalizeH="0" baseline="0" noProof="0" dirty="0">
                <a:ln>
                  <a:noFill/>
                </a:ln>
                <a:solidFill>
                  <a:prstClr val="black"/>
                </a:solidFill>
                <a:effectLst/>
                <a:uLnTx/>
                <a:uFillTx/>
                <a:latin typeface="Calibri" panose="020F0502020204030204"/>
              </a:rPr>
              <a:t>, 2025</a:t>
            </a:r>
          </a:p>
        </p:txBody>
      </p:sp>
      <p:sp>
        <p:nvSpPr>
          <p:cNvPr id="61" name="AutoShape 8">
            <a:extLst>
              <a:ext uri="{FF2B5EF4-FFF2-40B4-BE49-F238E27FC236}">
                <a16:creationId xmlns:a16="http://schemas.microsoft.com/office/drawing/2014/main" id="{57F5323F-7894-F194-EB48-0A46804E0FDD}"/>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sp>
        <p:nvSpPr>
          <p:cNvPr id="63" name="CasellaDiTesto 16">
            <a:extLst>
              <a:ext uri="{FF2B5EF4-FFF2-40B4-BE49-F238E27FC236}">
                <a16:creationId xmlns:a16="http://schemas.microsoft.com/office/drawing/2014/main" id="{29035E2D-F1A9-220C-AC96-0E4BE3B03F54}"/>
              </a:ext>
            </a:extLst>
          </p:cNvPr>
          <p:cNvSpPr txBox="1"/>
          <p:nvPr/>
        </p:nvSpPr>
        <p:spPr>
          <a:xfrm>
            <a:off x="8876471" y="1205143"/>
            <a:ext cx="911532" cy="276999"/>
          </a:xfrm>
          <a:prstGeom prst="rect">
            <a:avLst/>
          </a:prstGeom>
          <a:solidFill>
            <a:schemeClr val="bg1"/>
          </a:solid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b="1" dirty="0">
                <a:solidFill>
                  <a:prstClr val="black"/>
                </a:solidFill>
                <a:latin typeface="Calibri" panose="020F0502020204030204"/>
              </a:rPr>
              <a:t>SSRIP, </a:t>
            </a:r>
            <a:r>
              <a:rPr kumimoji="0" lang="it-IT" sz="1200" b="1" i="0" u="none" strike="noStrike" kern="1200" cap="none" spc="0" normalizeH="0" baseline="0" noProof="0" dirty="0">
                <a:ln>
                  <a:noFill/>
                </a:ln>
                <a:solidFill>
                  <a:prstClr val="black"/>
                </a:solidFill>
                <a:effectLst/>
                <a:uLnTx/>
                <a:uFillTx/>
                <a:latin typeface="Calibri" panose="020F0502020204030204"/>
              </a:rPr>
              <a:t>2026</a:t>
            </a:r>
          </a:p>
        </p:txBody>
      </p:sp>
      <p:sp>
        <p:nvSpPr>
          <p:cNvPr id="5" name="Rettangolo 4">
            <a:extLst>
              <a:ext uri="{FF2B5EF4-FFF2-40B4-BE49-F238E27FC236}">
                <a16:creationId xmlns:a16="http://schemas.microsoft.com/office/drawing/2014/main" id="{47FCBFDB-81F4-8DF0-1A92-A3A1C0017482}"/>
              </a:ext>
            </a:extLst>
          </p:cNvPr>
          <p:cNvSpPr/>
          <p:nvPr/>
        </p:nvSpPr>
        <p:spPr>
          <a:xfrm>
            <a:off x="0" y="6528718"/>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FFFF00"/>
                </a:solidFill>
                <a:effectLst/>
                <a:uLnTx/>
                <a:uFillTx/>
                <a:latin typeface="Calibri" panose="020F0502020204030204"/>
                <a:ea typeface="+mn-ea"/>
                <a:cs typeface="+mn-cs"/>
              </a:rPr>
              <a:t>CEPC workshop 2025,  November 6-10 2025 </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a:t>
            </a:r>
            <a:r>
              <a:rPr kumimoji="0" lang="it-IT" sz="1800" b="0" i="1" u="none" strike="noStrike" kern="1200" cap="none" spc="0" normalizeH="0" baseline="0" noProof="0" dirty="0" err="1">
                <a:ln>
                  <a:noFill/>
                </a:ln>
                <a:solidFill>
                  <a:srgbClr val="FFFF00"/>
                </a:solidFill>
                <a:effectLst/>
                <a:uLnTx/>
                <a:uFillTx/>
                <a:latin typeface="Calibri" panose="020F0502020204030204"/>
                <a:ea typeface="+mn-ea"/>
                <a:cs typeface="+mn-cs"/>
              </a:rPr>
              <a:t>Dongfang</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Hotel, Guangzhou, China</a:t>
            </a:r>
          </a:p>
        </p:txBody>
      </p:sp>
      <p:sp>
        <p:nvSpPr>
          <p:cNvPr id="6" name="Segnaposto numero diapositiva 4">
            <a:extLst>
              <a:ext uri="{FF2B5EF4-FFF2-40B4-BE49-F238E27FC236}">
                <a16:creationId xmlns:a16="http://schemas.microsoft.com/office/drawing/2014/main" id="{CDAEF7CE-FD36-BA46-A2D1-18D6D2A8F715}"/>
              </a:ext>
            </a:extLst>
          </p:cNvPr>
          <p:cNvSpPr txBox="1">
            <a:spLocks/>
          </p:cNvSpPr>
          <p:nvPr/>
        </p:nvSpPr>
        <p:spPr>
          <a:xfrm>
            <a:off x="9189720" y="6498590"/>
            <a:ext cx="2743200"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8D38D78-E7CE-4FC5-9811-B7ED10FBA3DF}" type="slidenum">
              <a:rPr kumimoji="0" lang="it-IT" sz="1600" b="0" i="0" u="none" strike="noStrike" kern="1200" cap="none" spc="0" normalizeH="0" baseline="0" noProof="0" smtClean="0">
                <a:ln>
                  <a:noFill/>
                </a:ln>
                <a:solidFill>
                  <a:srgbClr val="FFFF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a:t>
            </a:fld>
            <a:endParaRPr kumimoji="0" lang="it-IT" sz="1600" b="0"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sp>
        <p:nvSpPr>
          <p:cNvPr id="7" name="Rettangolo 6">
            <a:extLst>
              <a:ext uri="{FF2B5EF4-FFF2-40B4-BE49-F238E27FC236}">
                <a16:creationId xmlns:a16="http://schemas.microsoft.com/office/drawing/2014/main" id="{42BD8BBE-B7B6-6565-14BC-99C229E6DF37}"/>
              </a:ext>
            </a:extLst>
          </p:cNvPr>
          <p:cNvSpPr/>
          <p:nvPr/>
        </p:nvSpPr>
        <p:spPr>
          <a:xfrm>
            <a:off x="3735" y="-4721"/>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tab pos="990600" algn="l"/>
              </a:tabLst>
              <a:defRPr/>
            </a:pPr>
            <a:r>
              <a:rPr kumimoji="0" lang="it-IT"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A. Gallo: </a:t>
            </a:r>
            <a:r>
              <a:rPr kumimoji="0" lang="en-GB"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Review of accelerator activities in INFN-Frascati </a:t>
            </a:r>
          </a:p>
        </p:txBody>
      </p:sp>
    </p:spTree>
    <p:extLst>
      <p:ext uri="{BB962C8B-B14F-4D97-AF65-F5344CB8AC3E}">
        <p14:creationId xmlns:p14="http://schemas.microsoft.com/office/powerpoint/2010/main" val="4008614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854730-F92A-82FB-5EDC-DA84735EEFFF}"/>
            </a:ext>
          </a:extLst>
        </p:cNvPr>
        <p:cNvGrpSpPr/>
        <p:nvPr/>
      </p:nvGrpSpPr>
      <p:grpSpPr>
        <a:xfrm>
          <a:off x="0" y="0"/>
          <a:ext cx="0" cy="0"/>
          <a:chOff x="0" y="0"/>
          <a:chExt cx="0" cy="0"/>
        </a:xfrm>
      </p:grpSpPr>
      <p:sp>
        <p:nvSpPr>
          <p:cNvPr id="17" name="CasellaDiTesto 15">
            <a:extLst>
              <a:ext uri="{FF2B5EF4-FFF2-40B4-BE49-F238E27FC236}">
                <a16:creationId xmlns:a16="http://schemas.microsoft.com/office/drawing/2014/main" id="{CAF0B4D0-3EC7-C226-8F05-26DEE4755573}"/>
              </a:ext>
            </a:extLst>
          </p:cNvPr>
          <p:cNvSpPr txBox="1"/>
          <p:nvPr/>
        </p:nvSpPr>
        <p:spPr>
          <a:xfrm>
            <a:off x="378371" y="396549"/>
            <a:ext cx="11509681" cy="597086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1200"/>
              </a:spcAft>
              <a:buClrTx/>
              <a:buSzTx/>
              <a:buFontTx/>
              <a:buNone/>
              <a:tabLst/>
              <a:defRPr/>
            </a:pPr>
            <a:r>
              <a:rPr kumimoji="0" lang="en-US" sz="6000" b="1" i="0"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rPr>
              <a:t>SUMMARY</a:t>
            </a:r>
          </a:p>
          <a:p>
            <a:pPr marL="514350" marR="0" lvl="0" indent="-514350" defTabSz="914400" rtl="0" eaLnBrk="1" fontAlgn="auto" latinLnBrk="0" hangingPunct="1">
              <a:lnSpc>
                <a:spcPct val="100000"/>
              </a:lnSpc>
              <a:spcBef>
                <a:spcPts val="0"/>
              </a:spcBef>
              <a:spcAft>
                <a:spcPts val="0"/>
              </a:spcAft>
              <a:buClrTx/>
              <a:buSzTx/>
              <a:buFont typeface="+mj-lt"/>
              <a:buAutoNum type="arabicParenR"/>
              <a:tabLst/>
              <a:defRPr/>
            </a:pPr>
            <a:r>
              <a:rPr lang="en-US" sz="3200" b="1" dirty="0">
                <a:solidFill>
                  <a:schemeClr val="accent1">
                    <a:lumMod val="50000"/>
                  </a:schemeClr>
                </a:solidFill>
                <a:latin typeface="Calibri" panose="020F0502020204030204"/>
              </a:rPr>
              <a:t>Accelerator based internal facilities </a:t>
            </a:r>
          </a:p>
          <a:p>
            <a:pPr marL="971550" lvl="1" indent="-514350">
              <a:buFont typeface="Arial" panose="020B0604020202020204" pitchFamily="34" charset="0"/>
              <a:buChar char="•"/>
              <a:defRPr/>
            </a:pPr>
            <a:r>
              <a:rPr lang="en-US" sz="2800" dirty="0">
                <a:solidFill>
                  <a:srgbClr val="008000"/>
                </a:solidFill>
                <a:latin typeface="Calibri" panose="020F0502020204030204"/>
              </a:rPr>
              <a:t>DAFNE complex</a:t>
            </a:r>
          </a:p>
          <a:p>
            <a:pPr marL="971550" lvl="1" indent="-514350">
              <a:spcAft>
                <a:spcPts val="1200"/>
              </a:spcAft>
              <a:buFont typeface="Arial" panose="020B0604020202020204" pitchFamily="34" charset="0"/>
              <a:buChar char="•"/>
              <a:defRPr/>
            </a:pPr>
            <a:r>
              <a:rPr lang="en-US" sz="2800" dirty="0" err="1">
                <a:solidFill>
                  <a:srgbClr val="008000"/>
                </a:solidFill>
                <a:latin typeface="Calibri" panose="020F0502020204030204"/>
              </a:rPr>
              <a:t>SPARCLab</a:t>
            </a:r>
            <a:r>
              <a:rPr lang="en-US" sz="2800" dirty="0">
                <a:solidFill>
                  <a:srgbClr val="008000"/>
                </a:solidFill>
                <a:latin typeface="Calibri" panose="020F0502020204030204"/>
              </a:rPr>
              <a:t> area</a:t>
            </a:r>
          </a:p>
          <a:p>
            <a:pPr marL="514350" marR="0" lvl="0" indent="-514350" defTabSz="914400" rtl="0" eaLnBrk="1" fontAlgn="auto" latinLnBrk="0" hangingPunct="1">
              <a:lnSpc>
                <a:spcPct val="100000"/>
              </a:lnSpc>
              <a:spcBef>
                <a:spcPts val="0"/>
              </a:spcBef>
              <a:spcAft>
                <a:spcPts val="1200"/>
              </a:spcAft>
              <a:buClrTx/>
              <a:buSzTx/>
              <a:buFont typeface="+mj-lt"/>
              <a:buAutoNum type="arabicParenR"/>
              <a:tabLst/>
              <a:defRPr/>
            </a:pPr>
            <a:r>
              <a:rPr kumimoji="0" lang="en-US" sz="3200" b="1" i="0"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rPr>
              <a:t>The INFN-Frascati flagship project </a:t>
            </a:r>
            <a:r>
              <a:rPr kumimoji="0" lang="en-US" sz="3200" b="1" i="0" u="none" strike="noStrike" kern="1200" cap="none" spc="0" normalizeH="0" baseline="0" noProof="0" dirty="0" err="1">
                <a:ln>
                  <a:noFill/>
                </a:ln>
                <a:solidFill>
                  <a:schemeClr val="accent1">
                    <a:lumMod val="50000"/>
                  </a:schemeClr>
                </a:solidFill>
                <a:effectLst/>
                <a:uLnTx/>
                <a:uFillTx/>
                <a:latin typeface="Calibri" panose="020F0502020204030204"/>
                <a:ea typeface="+mn-ea"/>
                <a:cs typeface="+mn-cs"/>
              </a:rPr>
              <a:t>EuPRAXIA@SPARCLab</a:t>
            </a:r>
            <a:endParaRPr kumimoji="0" lang="en-US" sz="3200" b="1" i="0"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endParaRPr>
          </a:p>
          <a:p>
            <a:pPr marL="514350" marR="0" lvl="0" indent="-514350" defTabSz="914400" rtl="0" eaLnBrk="1" fontAlgn="auto" latinLnBrk="0" hangingPunct="1">
              <a:lnSpc>
                <a:spcPct val="100000"/>
              </a:lnSpc>
              <a:spcBef>
                <a:spcPts val="0"/>
              </a:spcBef>
              <a:spcAft>
                <a:spcPts val="1200"/>
              </a:spcAft>
              <a:buClrTx/>
              <a:buSzTx/>
              <a:buFont typeface="+mj-lt"/>
              <a:buAutoNum type="arabicParenR"/>
              <a:tabLst/>
              <a:defRPr/>
            </a:pPr>
            <a:r>
              <a:rPr lang="en-US" sz="3200" b="1" dirty="0">
                <a:solidFill>
                  <a:schemeClr val="accent1">
                    <a:lumMod val="50000"/>
                  </a:schemeClr>
                </a:solidFill>
                <a:latin typeface="Calibri" panose="020F0502020204030204"/>
              </a:rPr>
              <a:t>Collaboration to </a:t>
            </a:r>
            <a:r>
              <a:rPr lang="en-US" sz="3200" b="1" dirty="0" err="1">
                <a:solidFill>
                  <a:schemeClr val="accent1">
                    <a:lumMod val="50000"/>
                  </a:schemeClr>
                </a:solidFill>
                <a:latin typeface="Calibri" panose="020F0502020204030204"/>
              </a:rPr>
              <a:t>FCC_ee</a:t>
            </a:r>
            <a:r>
              <a:rPr lang="en-US" sz="3200" b="1" dirty="0">
                <a:solidFill>
                  <a:schemeClr val="accent1">
                    <a:lumMod val="50000"/>
                  </a:schemeClr>
                </a:solidFill>
                <a:latin typeface="Calibri" panose="020F0502020204030204"/>
              </a:rPr>
              <a:t> activities</a:t>
            </a:r>
          </a:p>
          <a:p>
            <a:pPr marL="514350" marR="0" lvl="0" indent="-514350" defTabSz="914400" rtl="0" eaLnBrk="1" fontAlgn="auto" latinLnBrk="0" hangingPunct="1">
              <a:lnSpc>
                <a:spcPct val="100000"/>
              </a:lnSpc>
              <a:spcBef>
                <a:spcPts val="0"/>
              </a:spcBef>
              <a:spcAft>
                <a:spcPts val="0"/>
              </a:spcAft>
              <a:buClrTx/>
              <a:buSzTx/>
              <a:buFont typeface="+mj-lt"/>
              <a:buAutoNum type="arabicParenR"/>
              <a:tabLst/>
              <a:defRPr/>
            </a:pPr>
            <a:r>
              <a:rPr lang="en-US" sz="3200" b="1" dirty="0">
                <a:solidFill>
                  <a:schemeClr val="accent1">
                    <a:lumMod val="50000"/>
                  </a:schemeClr>
                </a:solidFill>
                <a:latin typeface="Calibri" panose="020F0502020204030204"/>
              </a:rPr>
              <a:t>Construction of a</a:t>
            </a:r>
            <a:r>
              <a:rPr kumimoji="0" lang="en-US" sz="3200" b="1" i="0" u="none" strike="noStrike" kern="1200" cap="none" spc="0" normalizeH="0" baseline="0" noProof="0" dirty="0" err="1">
                <a:ln>
                  <a:noFill/>
                </a:ln>
                <a:solidFill>
                  <a:schemeClr val="accent1">
                    <a:lumMod val="50000"/>
                  </a:schemeClr>
                </a:solidFill>
                <a:effectLst/>
                <a:uLnTx/>
                <a:uFillTx/>
                <a:latin typeface="Calibri" panose="020F0502020204030204"/>
                <a:ea typeface="+mn-ea"/>
                <a:cs typeface="+mn-cs"/>
              </a:rPr>
              <a:t>ccelerators</a:t>
            </a:r>
            <a:r>
              <a:rPr kumimoji="0" lang="en-US" sz="3200" b="1" i="0"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rPr>
              <a:t> outside LNF as contractor</a:t>
            </a:r>
          </a:p>
          <a:p>
            <a:pPr marL="971550" lvl="1" indent="-514350">
              <a:buFont typeface="Arial" panose="020B0604020202020204" pitchFamily="34" charset="0"/>
              <a:buChar char="•"/>
              <a:defRPr/>
            </a:pPr>
            <a:r>
              <a:rPr lang="en-US" sz="2800" dirty="0">
                <a:solidFill>
                  <a:srgbClr val="008000"/>
                </a:solidFill>
                <a:latin typeface="Calibri" panose="020F0502020204030204"/>
              </a:rPr>
              <a:t>STAR ICS source at University of Calabria</a:t>
            </a:r>
          </a:p>
          <a:p>
            <a:pPr marL="971550" lvl="1" indent="-514350">
              <a:spcAft>
                <a:spcPts val="1200"/>
              </a:spcAft>
              <a:buFont typeface="Arial" panose="020B0604020202020204" pitchFamily="34" charset="0"/>
              <a:buChar char="•"/>
              <a:defRPr/>
            </a:pPr>
            <a:r>
              <a:rPr kumimoji="0" lang="en-US" sz="2800" i="0" u="none" strike="noStrike" kern="1200" cap="none" spc="0" normalizeH="0" baseline="0" noProof="0" dirty="0">
                <a:ln>
                  <a:noFill/>
                </a:ln>
                <a:solidFill>
                  <a:srgbClr val="008000"/>
                </a:solidFill>
                <a:effectLst/>
                <a:uLnTx/>
                <a:uFillTx/>
                <a:latin typeface="Calibri" panose="020F0502020204030204"/>
                <a:ea typeface="+mn-ea"/>
                <a:cs typeface="+mn-cs"/>
              </a:rPr>
              <a:t>SSRIP radioactive beam source at IFIN-HH </a:t>
            </a:r>
            <a:r>
              <a:rPr kumimoji="0" lang="en-US" sz="2800" i="0" u="none" strike="noStrike" kern="1200" cap="none" spc="0" normalizeH="0" baseline="0" noProof="0" dirty="0" err="1">
                <a:ln>
                  <a:noFill/>
                </a:ln>
                <a:solidFill>
                  <a:srgbClr val="008000"/>
                </a:solidFill>
                <a:effectLst/>
                <a:uLnTx/>
                <a:uFillTx/>
                <a:latin typeface="Calibri" panose="020F0502020204030204"/>
                <a:ea typeface="+mn-ea"/>
                <a:cs typeface="+mn-cs"/>
              </a:rPr>
              <a:t>Magurele</a:t>
            </a:r>
            <a:r>
              <a:rPr kumimoji="0" lang="en-US" sz="2800" i="0" u="none" strike="noStrike" kern="1200" cap="none" spc="0" normalizeH="0" baseline="0" noProof="0" dirty="0">
                <a:ln>
                  <a:noFill/>
                </a:ln>
                <a:solidFill>
                  <a:srgbClr val="008000"/>
                </a:solidFill>
                <a:effectLst/>
                <a:uLnTx/>
                <a:uFillTx/>
                <a:latin typeface="Calibri" panose="020F0502020204030204"/>
                <a:ea typeface="+mn-ea"/>
                <a:cs typeface="+mn-cs"/>
              </a:rPr>
              <a:t> (Ro) </a:t>
            </a:r>
          </a:p>
          <a:p>
            <a:pPr marL="514350" marR="0" lvl="0" indent="-514350" defTabSz="914400" rtl="0" eaLnBrk="1" fontAlgn="auto" latinLnBrk="0" hangingPunct="1">
              <a:lnSpc>
                <a:spcPct val="100000"/>
              </a:lnSpc>
              <a:spcBef>
                <a:spcPts val="0"/>
              </a:spcBef>
              <a:spcAft>
                <a:spcPts val="0"/>
              </a:spcAft>
              <a:buClrTx/>
              <a:buSzTx/>
              <a:buFont typeface="+mj-lt"/>
              <a:buAutoNum type="arabicParenR"/>
              <a:tabLst/>
              <a:defRPr/>
            </a:pPr>
            <a:r>
              <a:rPr lang="en-US" sz="3200" b="1" dirty="0">
                <a:solidFill>
                  <a:schemeClr val="accent1">
                    <a:lumMod val="50000"/>
                  </a:schemeClr>
                </a:solidFill>
                <a:latin typeface="Calibri" panose="020F0502020204030204"/>
              </a:rPr>
              <a:t>Conclusions</a:t>
            </a:r>
            <a:endParaRPr kumimoji="0" lang="en-GB" sz="3200" b="1" i="0"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endParaRPr>
          </a:p>
        </p:txBody>
      </p:sp>
      <p:sp>
        <p:nvSpPr>
          <p:cNvPr id="5" name="Rettangolo 4">
            <a:extLst>
              <a:ext uri="{FF2B5EF4-FFF2-40B4-BE49-F238E27FC236}">
                <a16:creationId xmlns:a16="http://schemas.microsoft.com/office/drawing/2014/main" id="{578713B8-00E9-40B4-5C32-2A43BE5CA579}"/>
              </a:ext>
            </a:extLst>
          </p:cNvPr>
          <p:cNvSpPr/>
          <p:nvPr/>
        </p:nvSpPr>
        <p:spPr>
          <a:xfrm>
            <a:off x="0" y="6528718"/>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FFFF00"/>
                </a:solidFill>
                <a:effectLst/>
                <a:uLnTx/>
                <a:uFillTx/>
                <a:latin typeface="Calibri" panose="020F0502020204030204"/>
                <a:ea typeface="+mn-ea"/>
                <a:cs typeface="+mn-cs"/>
              </a:rPr>
              <a:t>CEPC workshop 2025,  November 6-10 2025 </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a:t>
            </a:r>
            <a:r>
              <a:rPr kumimoji="0" lang="it-IT" sz="1800" b="0" i="1" u="none" strike="noStrike" kern="1200" cap="none" spc="0" normalizeH="0" baseline="0" noProof="0" dirty="0" err="1">
                <a:ln>
                  <a:noFill/>
                </a:ln>
                <a:solidFill>
                  <a:srgbClr val="FFFF00"/>
                </a:solidFill>
                <a:effectLst/>
                <a:uLnTx/>
                <a:uFillTx/>
                <a:latin typeface="Calibri" panose="020F0502020204030204"/>
                <a:ea typeface="+mn-ea"/>
                <a:cs typeface="+mn-cs"/>
              </a:rPr>
              <a:t>Dongfang</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Hotel, Guangzhou, China</a:t>
            </a:r>
          </a:p>
        </p:txBody>
      </p:sp>
      <p:sp>
        <p:nvSpPr>
          <p:cNvPr id="6" name="Segnaposto numero diapositiva 4">
            <a:extLst>
              <a:ext uri="{FF2B5EF4-FFF2-40B4-BE49-F238E27FC236}">
                <a16:creationId xmlns:a16="http://schemas.microsoft.com/office/drawing/2014/main" id="{7629D43E-3B9C-8E63-288F-3323C35EA80E}"/>
              </a:ext>
            </a:extLst>
          </p:cNvPr>
          <p:cNvSpPr txBox="1">
            <a:spLocks/>
          </p:cNvSpPr>
          <p:nvPr/>
        </p:nvSpPr>
        <p:spPr>
          <a:xfrm>
            <a:off x="9189720" y="6498590"/>
            <a:ext cx="2743200"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8D38D78-E7CE-4FC5-9811-B7ED10FBA3DF}" type="slidenum">
              <a:rPr kumimoji="0" lang="it-IT" sz="1600" b="0" i="0" u="none" strike="noStrike" kern="1200" cap="none" spc="0" normalizeH="0" baseline="0" noProof="0" smtClean="0">
                <a:ln>
                  <a:noFill/>
                </a:ln>
                <a:solidFill>
                  <a:srgbClr val="FFFF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4</a:t>
            </a:fld>
            <a:endParaRPr kumimoji="0" lang="it-IT" sz="1600" b="0"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sp>
        <p:nvSpPr>
          <p:cNvPr id="7" name="Rettangolo 6">
            <a:extLst>
              <a:ext uri="{FF2B5EF4-FFF2-40B4-BE49-F238E27FC236}">
                <a16:creationId xmlns:a16="http://schemas.microsoft.com/office/drawing/2014/main" id="{6782F18A-1527-F108-7813-C057E7FF6769}"/>
              </a:ext>
            </a:extLst>
          </p:cNvPr>
          <p:cNvSpPr/>
          <p:nvPr/>
        </p:nvSpPr>
        <p:spPr>
          <a:xfrm>
            <a:off x="3735" y="-4721"/>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tab pos="990600" algn="l"/>
              </a:tabLst>
              <a:defRPr/>
            </a:pPr>
            <a:r>
              <a:rPr kumimoji="0" lang="it-IT"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A. Gallo: </a:t>
            </a:r>
            <a:r>
              <a:rPr kumimoji="0" lang="en-GB"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Review of accelerator activities in INFN-Frascati </a:t>
            </a:r>
          </a:p>
        </p:txBody>
      </p:sp>
    </p:spTree>
    <p:extLst>
      <p:ext uri="{BB962C8B-B14F-4D97-AF65-F5344CB8AC3E}">
        <p14:creationId xmlns:p14="http://schemas.microsoft.com/office/powerpoint/2010/main" val="4274657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0B3516-BE59-2551-C14F-0C833A310D8F}"/>
            </a:ext>
          </a:extLst>
        </p:cNvPr>
        <p:cNvGrpSpPr/>
        <p:nvPr/>
      </p:nvGrpSpPr>
      <p:grpSpPr>
        <a:xfrm>
          <a:off x="0" y="0"/>
          <a:ext cx="0" cy="0"/>
          <a:chOff x="0" y="0"/>
          <a:chExt cx="0" cy="0"/>
        </a:xfrm>
      </p:grpSpPr>
      <p:pic>
        <p:nvPicPr>
          <p:cNvPr id="32770" name="Picture 2">
            <a:extLst>
              <a:ext uri="{FF2B5EF4-FFF2-40B4-BE49-F238E27FC236}">
                <a16:creationId xmlns:a16="http://schemas.microsoft.com/office/drawing/2014/main" id="{B15300B0-C0C7-3256-1353-27DD89415337}"/>
              </a:ext>
            </a:extLst>
          </p:cNvPr>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1016"/>
          <a:stretch/>
        </p:blipFill>
        <p:spPr bwMode="auto">
          <a:xfrm>
            <a:off x="8590379" y="1684865"/>
            <a:ext cx="2761865" cy="294005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2" name="Ovale 11">
            <a:extLst>
              <a:ext uri="{FF2B5EF4-FFF2-40B4-BE49-F238E27FC236}">
                <a16:creationId xmlns:a16="http://schemas.microsoft.com/office/drawing/2014/main" id="{B95486BF-D6B5-79A8-953E-76A83841B65E}"/>
              </a:ext>
            </a:extLst>
          </p:cNvPr>
          <p:cNvSpPr/>
          <p:nvPr/>
        </p:nvSpPr>
        <p:spPr>
          <a:xfrm>
            <a:off x="8019917" y="1252124"/>
            <a:ext cx="3962746" cy="3568823"/>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9" name="Gruppo 8">
            <a:extLst>
              <a:ext uri="{FF2B5EF4-FFF2-40B4-BE49-F238E27FC236}">
                <a16:creationId xmlns:a16="http://schemas.microsoft.com/office/drawing/2014/main" id="{DF9D049C-368A-58F0-B531-5B48EE9C3A35}"/>
              </a:ext>
            </a:extLst>
          </p:cNvPr>
          <p:cNvGrpSpPr/>
          <p:nvPr/>
        </p:nvGrpSpPr>
        <p:grpSpPr>
          <a:xfrm>
            <a:off x="268538" y="1048718"/>
            <a:ext cx="7496457" cy="5361096"/>
            <a:chOff x="784001" y="833963"/>
            <a:chExt cx="7657270" cy="5476096"/>
          </a:xfrm>
        </p:grpSpPr>
        <p:pic>
          <p:nvPicPr>
            <p:cNvPr id="10" name="Picture 2">
              <a:extLst>
                <a:ext uri="{FF2B5EF4-FFF2-40B4-BE49-F238E27FC236}">
                  <a16:creationId xmlns:a16="http://schemas.microsoft.com/office/drawing/2014/main" id="{8E7295DF-232B-E66A-6E07-1EEB2CA15CD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3899" r="3271"/>
            <a:stretch/>
          </p:blipFill>
          <p:spPr bwMode="auto">
            <a:xfrm>
              <a:off x="784001" y="833963"/>
              <a:ext cx="7657270" cy="547609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1" name="Rettangolo 10">
              <a:extLst>
                <a:ext uri="{FF2B5EF4-FFF2-40B4-BE49-F238E27FC236}">
                  <a16:creationId xmlns:a16="http://schemas.microsoft.com/office/drawing/2014/main" id="{4CAD6316-B5A6-B3C3-272A-9149C5B056C7}"/>
                </a:ext>
              </a:extLst>
            </p:cNvPr>
            <p:cNvSpPr/>
            <p:nvPr/>
          </p:nvSpPr>
          <p:spPr>
            <a:xfrm>
              <a:off x="6502400" y="5867400"/>
              <a:ext cx="1938871" cy="44265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sp>
        <p:nvSpPr>
          <p:cNvPr id="2" name="CasellaDiTesto 1">
            <a:extLst>
              <a:ext uri="{FF2B5EF4-FFF2-40B4-BE49-F238E27FC236}">
                <a16:creationId xmlns:a16="http://schemas.microsoft.com/office/drawing/2014/main" id="{1C35190F-C674-A556-8052-10D9D7278CC4}"/>
              </a:ext>
            </a:extLst>
          </p:cNvPr>
          <p:cNvSpPr txBox="1"/>
          <p:nvPr/>
        </p:nvSpPr>
        <p:spPr>
          <a:xfrm>
            <a:off x="135368" y="288531"/>
            <a:ext cx="11694682" cy="769441"/>
          </a:xfrm>
          <a:prstGeom prst="rect">
            <a:avLst/>
          </a:prstGeom>
          <a:noFill/>
        </p:spPr>
        <p:txBody>
          <a:bodyPr wrap="square" rtlCol="0">
            <a:spAutoFit/>
          </a:bodyPr>
          <a:lstStyle/>
          <a:p>
            <a:pPr algn="ctr"/>
            <a:r>
              <a:rPr lang="en-GB" sz="4400" b="1" dirty="0">
                <a:solidFill>
                  <a:srgbClr val="002060"/>
                </a:solidFill>
              </a:rPr>
              <a:t>Internal Infrastructures: the DA</a:t>
            </a:r>
            <a:r>
              <a:rPr lang="en-GB" sz="4400" b="1" dirty="0">
                <a:solidFill>
                  <a:srgbClr val="002060"/>
                </a:solidFill>
                <a:latin typeface="Symbol" panose="05050102010706020507" pitchFamily="18" charset="2"/>
              </a:rPr>
              <a:t>F</a:t>
            </a:r>
            <a:r>
              <a:rPr lang="en-GB" sz="4400" b="1" dirty="0">
                <a:solidFill>
                  <a:srgbClr val="002060"/>
                </a:solidFill>
              </a:rPr>
              <a:t>NE Complex</a:t>
            </a:r>
          </a:p>
        </p:txBody>
      </p:sp>
      <p:sp>
        <p:nvSpPr>
          <p:cNvPr id="3" name="Ovale 2">
            <a:extLst>
              <a:ext uri="{FF2B5EF4-FFF2-40B4-BE49-F238E27FC236}">
                <a16:creationId xmlns:a16="http://schemas.microsoft.com/office/drawing/2014/main" id="{EC626CC0-6247-87A2-7F3D-C8FEAA7D81B4}"/>
              </a:ext>
            </a:extLst>
          </p:cNvPr>
          <p:cNvSpPr/>
          <p:nvPr/>
        </p:nvSpPr>
        <p:spPr>
          <a:xfrm>
            <a:off x="4114259" y="1181100"/>
            <a:ext cx="1080041" cy="1080041"/>
          </a:xfrm>
          <a:prstGeom prst="ellipse">
            <a:avLst/>
          </a:prstGeom>
          <a:noFill/>
          <a:ln w="38100">
            <a:solidFill>
              <a:srgbClr val="FF0000"/>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grpSp>
        <p:nvGrpSpPr>
          <p:cNvPr id="15" name="Gruppo 14">
            <a:extLst>
              <a:ext uri="{FF2B5EF4-FFF2-40B4-BE49-F238E27FC236}">
                <a16:creationId xmlns:a16="http://schemas.microsoft.com/office/drawing/2014/main" id="{119A02C6-3C25-BC1D-CB12-805B81556487}"/>
              </a:ext>
            </a:extLst>
          </p:cNvPr>
          <p:cNvGrpSpPr/>
          <p:nvPr/>
        </p:nvGrpSpPr>
        <p:grpSpPr>
          <a:xfrm>
            <a:off x="4114259" y="1043002"/>
            <a:ext cx="4937645" cy="1341320"/>
            <a:chOff x="3870663" y="757297"/>
            <a:chExt cx="5181241" cy="1627025"/>
          </a:xfrm>
        </p:grpSpPr>
        <p:sp>
          <p:nvSpPr>
            <p:cNvPr id="14" name="Arco 13">
              <a:extLst>
                <a:ext uri="{FF2B5EF4-FFF2-40B4-BE49-F238E27FC236}">
                  <a16:creationId xmlns:a16="http://schemas.microsoft.com/office/drawing/2014/main" id="{6E4D5B6B-3AFC-C4D5-DDDC-AC2C6E830995}"/>
                </a:ext>
              </a:extLst>
            </p:cNvPr>
            <p:cNvSpPr/>
            <p:nvPr/>
          </p:nvSpPr>
          <p:spPr>
            <a:xfrm>
              <a:off x="3870663" y="757297"/>
              <a:ext cx="5181241" cy="1627025"/>
            </a:xfrm>
            <a:prstGeom prst="arc">
              <a:avLst>
                <a:gd name="adj1" fmla="val 16322126"/>
                <a:gd name="adj2" fmla="val 21369219"/>
              </a:avLst>
            </a:prstGeom>
            <a:ln w="38100">
              <a:solidFill>
                <a:srgbClr val="FF0000"/>
              </a:solidFill>
              <a:prstDash val="sysDash"/>
              <a:headEnd type="none" w="med" len="med"/>
              <a:tailEnd type="arrow"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dirty="0"/>
            </a:p>
          </p:txBody>
        </p:sp>
        <p:sp>
          <p:nvSpPr>
            <p:cNvPr id="16" name="Arco 15">
              <a:extLst>
                <a:ext uri="{FF2B5EF4-FFF2-40B4-BE49-F238E27FC236}">
                  <a16:creationId xmlns:a16="http://schemas.microsoft.com/office/drawing/2014/main" id="{9BD705EB-A023-596D-B586-345C2BCB3975}"/>
                </a:ext>
              </a:extLst>
            </p:cNvPr>
            <p:cNvSpPr/>
            <p:nvPr/>
          </p:nvSpPr>
          <p:spPr>
            <a:xfrm flipH="1">
              <a:off x="4873841" y="757297"/>
              <a:ext cx="3595456" cy="1142524"/>
            </a:xfrm>
            <a:prstGeom prst="arc">
              <a:avLst>
                <a:gd name="adj1" fmla="val 16322126"/>
                <a:gd name="adj2" fmla="val 21369219"/>
              </a:avLst>
            </a:prstGeom>
            <a:ln w="38100">
              <a:solidFill>
                <a:srgbClr val="FF0000"/>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GB"/>
            </a:p>
          </p:txBody>
        </p:sp>
      </p:grpSp>
      <p:grpSp>
        <p:nvGrpSpPr>
          <p:cNvPr id="20" name="Group 19">
            <a:extLst>
              <a:ext uri="{FF2B5EF4-FFF2-40B4-BE49-F238E27FC236}">
                <a16:creationId xmlns:a16="http://schemas.microsoft.com/office/drawing/2014/main" id="{FCDFDC0B-A981-00DE-49EB-AC5AB0DA675E}"/>
              </a:ext>
            </a:extLst>
          </p:cNvPr>
          <p:cNvGrpSpPr/>
          <p:nvPr/>
        </p:nvGrpSpPr>
        <p:grpSpPr>
          <a:xfrm>
            <a:off x="6509340" y="902879"/>
            <a:ext cx="5766345" cy="4394884"/>
            <a:chOff x="6471240" y="979079"/>
            <a:chExt cx="5766345" cy="4394884"/>
          </a:xfrm>
        </p:grpSpPr>
        <p:sp>
          <p:nvSpPr>
            <p:cNvPr id="17" name="Rectangle: Rounded Corners 16">
              <a:extLst>
                <a:ext uri="{FF2B5EF4-FFF2-40B4-BE49-F238E27FC236}">
                  <a16:creationId xmlns:a16="http://schemas.microsoft.com/office/drawing/2014/main" id="{77624956-B8E6-9D5F-BFA7-F4BE69CDCCC0}"/>
                </a:ext>
              </a:extLst>
            </p:cNvPr>
            <p:cNvSpPr/>
            <p:nvPr/>
          </p:nvSpPr>
          <p:spPr>
            <a:xfrm>
              <a:off x="9925050" y="1081102"/>
              <a:ext cx="1895475" cy="455356"/>
            </a:xfrm>
            <a:prstGeom prst="roundRect">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8" name="CasellaDiTesto 17">
              <a:extLst>
                <a:ext uri="{FF2B5EF4-FFF2-40B4-BE49-F238E27FC236}">
                  <a16:creationId xmlns:a16="http://schemas.microsoft.com/office/drawing/2014/main" id="{9A03F7A6-0B5E-F353-7D26-59F97D3ECEFB}"/>
                </a:ext>
              </a:extLst>
            </p:cNvPr>
            <p:cNvSpPr txBox="1"/>
            <p:nvPr/>
          </p:nvSpPr>
          <p:spPr>
            <a:xfrm>
              <a:off x="9448629" y="979079"/>
              <a:ext cx="2788956" cy="646331"/>
            </a:xfrm>
            <a:prstGeom prst="rect">
              <a:avLst/>
            </a:prstGeom>
            <a:noFill/>
          </p:spPr>
          <p:txBody>
            <a:bodyPr wrap="square" rtlCol="0">
              <a:spAutoFit/>
            </a:bodyPr>
            <a:lstStyle/>
            <a:p>
              <a:pPr algn="ctr"/>
              <a:r>
                <a:rPr lang="en-GB" sz="3600" b="1" i="1" dirty="0">
                  <a:solidFill>
                    <a:srgbClr val="FF0000"/>
                  </a:solidFill>
                </a:rPr>
                <a:t>BTF #1/2</a:t>
              </a:r>
            </a:p>
          </p:txBody>
        </p:sp>
        <p:sp>
          <p:nvSpPr>
            <p:cNvPr id="8" name="CasellaDiTesto 17">
              <a:extLst>
                <a:ext uri="{FF2B5EF4-FFF2-40B4-BE49-F238E27FC236}">
                  <a16:creationId xmlns:a16="http://schemas.microsoft.com/office/drawing/2014/main" id="{51F3A027-AA31-1AF3-F9A6-6BC20EA592C8}"/>
                </a:ext>
              </a:extLst>
            </p:cNvPr>
            <p:cNvSpPr txBox="1"/>
            <p:nvPr/>
          </p:nvSpPr>
          <p:spPr>
            <a:xfrm>
              <a:off x="6471240" y="4666077"/>
              <a:ext cx="1463732" cy="707886"/>
            </a:xfrm>
            <a:prstGeom prst="rect">
              <a:avLst/>
            </a:prstGeom>
            <a:noFill/>
          </p:spPr>
          <p:txBody>
            <a:bodyPr wrap="square" rtlCol="0">
              <a:spAutoFit/>
            </a:bodyPr>
            <a:lstStyle/>
            <a:p>
              <a:pPr algn="ctr"/>
              <a:r>
                <a:rPr lang="en-GB" sz="2000" b="1" i="1" dirty="0">
                  <a:solidFill>
                    <a:schemeClr val="accent6">
                      <a:lumMod val="75000"/>
                    </a:schemeClr>
                  </a:solidFill>
                </a:rPr>
                <a:t>DA</a:t>
              </a:r>
              <a:r>
                <a:rPr lang="el-GR" sz="2000" b="1" i="1" dirty="0">
                  <a:solidFill>
                    <a:schemeClr val="accent6">
                      <a:lumMod val="75000"/>
                    </a:schemeClr>
                  </a:solidFill>
                </a:rPr>
                <a:t>Φ</a:t>
              </a:r>
              <a:r>
                <a:rPr lang="en-GB" sz="2000" b="1" i="1" dirty="0">
                  <a:solidFill>
                    <a:schemeClr val="accent6">
                      <a:lumMod val="75000"/>
                    </a:schemeClr>
                  </a:solidFill>
                </a:rPr>
                <a:t>NE Light</a:t>
              </a:r>
            </a:p>
          </p:txBody>
        </p:sp>
      </p:grpSp>
      <p:sp>
        <p:nvSpPr>
          <p:cNvPr id="21" name="Title 1">
            <a:extLst>
              <a:ext uri="{FF2B5EF4-FFF2-40B4-BE49-F238E27FC236}">
                <a16:creationId xmlns:a16="http://schemas.microsoft.com/office/drawing/2014/main" id="{3AD12CC6-7928-9795-BDC6-ED9BA23FB21C}"/>
              </a:ext>
            </a:extLst>
          </p:cNvPr>
          <p:cNvSpPr txBox="1">
            <a:spLocks/>
          </p:cNvSpPr>
          <p:nvPr/>
        </p:nvSpPr>
        <p:spPr>
          <a:xfrm>
            <a:off x="7926740" y="5062724"/>
            <a:ext cx="4103549" cy="1161849"/>
          </a:xfrm>
          <a:prstGeom prst="rect">
            <a:avLst/>
          </a:prstGeom>
          <a:solidFill>
            <a:schemeClr val="accent5">
              <a:lumMod val="75000"/>
            </a:schemeClr>
          </a:solidFill>
        </p:spPr>
        <p:txBody>
          <a:bodyPr vert="horz" lIns="91440" tIns="45720" rIns="91440" bIns="45720" rtlCol="0" anchor="ctr">
            <a:noAutofit/>
          </a:bodyPr>
          <a:lstStyle>
            <a:lvl1pPr algn="ctr" defTabSz="914400" rtl="0" eaLnBrk="1" latinLnBrk="0" hangingPunct="1">
              <a:lnSpc>
                <a:spcPct val="90000"/>
              </a:lnSpc>
              <a:spcBef>
                <a:spcPct val="0"/>
              </a:spcBef>
              <a:buNone/>
              <a:defRPr sz="4400" b="0" i="0" kern="1200">
                <a:solidFill>
                  <a:schemeClr val="bg1"/>
                </a:solidFill>
                <a:latin typeface="Helvetica Neue Medium" panose="02000503000000020004" pitchFamily="2" charset="0"/>
                <a:ea typeface="Helvetica Neue Medium" panose="02000503000000020004" pitchFamily="2" charset="0"/>
                <a:cs typeface="Helvetica Neue Medium" panose="02000503000000020004" pitchFamily="2" charset="0"/>
              </a:defRPr>
            </a:lvl1pPr>
          </a:lstStyle>
          <a:p>
            <a:pPr algn="l">
              <a:lnSpc>
                <a:spcPct val="100000"/>
              </a:lnSpc>
            </a:pPr>
            <a:r>
              <a:rPr lang="en-US" sz="1800" i="1" dirty="0">
                <a:solidFill>
                  <a:srgbClr val="FFFF00"/>
                </a:solidFill>
                <a:latin typeface="+mn-lt"/>
              </a:rPr>
              <a:t>The collider is presently in stand-by, after completion of the SIDDHARTA- 2 program, an experiment devoted to production and decay study of exotic atoms </a:t>
            </a:r>
          </a:p>
        </p:txBody>
      </p:sp>
      <p:sp>
        <p:nvSpPr>
          <p:cNvPr id="5" name="Rettangolo 4">
            <a:extLst>
              <a:ext uri="{FF2B5EF4-FFF2-40B4-BE49-F238E27FC236}">
                <a16:creationId xmlns:a16="http://schemas.microsoft.com/office/drawing/2014/main" id="{B00C0620-C41D-A9DD-52A3-F50E8192BBE6}"/>
              </a:ext>
            </a:extLst>
          </p:cNvPr>
          <p:cNvSpPr/>
          <p:nvPr/>
        </p:nvSpPr>
        <p:spPr>
          <a:xfrm>
            <a:off x="0" y="6528718"/>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FFFF00"/>
                </a:solidFill>
                <a:effectLst/>
                <a:uLnTx/>
                <a:uFillTx/>
                <a:latin typeface="Calibri" panose="020F0502020204030204"/>
                <a:ea typeface="+mn-ea"/>
                <a:cs typeface="+mn-cs"/>
              </a:rPr>
              <a:t>CEPC workshop 2025,  November 6-10 2025 </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a:t>
            </a:r>
            <a:r>
              <a:rPr kumimoji="0" lang="it-IT" sz="1800" b="0" i="1" u="none" strike="noStrike" kern="1200" cap="none" spc="0" normalizeH="0" baseline="0" noProof="0" dirty="0" err="1">
                <a:ln>
                  <a:noFill/>
                </a:ln>
                <a:solidFill>
                  <a:srgbClr val="FFFF00"/>
                </a:solidFill>
                <a:effectLst/>
                <a:uLnTx/>
                <a:uFillTx/>
                <a:latin typeface="Calibri" panose="020F0502020204030204"/>
                <a:ea typeface="+mn-ea"/>
                <a:cs typeface="+mn-cs"/>
              </a:rPr>
              <a:t>Dongfang</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Hotel, Guangzhou, China</a:t>
            </a:r>
          </a:p>
        </p:txBody>
      </p:sp>
      <p:sp>
        <p:nvSpPr>
          <p:cNvPr id="6" name="Segnaposto numero diapositiva 4">
            <a:extLst>
              <a:ext uri="{FF2B5EF4-FFF2-40B4-BE49-F238E27FC236}">
                <a16:creationId xmlns:a16="http://schemas.microsoft.com/office/drawing/2014/main" id="{218AA05A-9895-4EB4-6BB6-D31375CFCAE9}"/>
              </a:ext>
            </a:extLst>
          </p:cNvPr>
          <p:cNvSpPr txBox="1">
            <a:spLocks/>
          </p:cNvSpPr>
          <p:nvPr/>
        </p:nvSpPr>
        <p:spPr>
          <a:xfrm>
            <a:off x="9189720" y="6498590"/>
            <a:ext cx="2743200"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8D38D78-E7CE-4FC5-9811-B7ED10FBA3DF}" type="slidenum">
              <a:rPr kumimoji="0" lang="it-IT" sz="1600" b="0" i="0" u="none" strike="noStrike" kern="1200" cap="none" spc="0" normalizeH="0" baseline="0" noProof="0" smtClean="0">
                <a:ln>
                  <a:noFill/>
                </a:ln>
                <a:solidFill>
                  <a:srgbClr val="FFFF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it-IT" sz="1600" b="0"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sp>
        <p:nvSpPr>
          <p:cNvPr id="7" name="Rettangolo 6">
            <a:extLst>
              <a:ext uri="{FF2B5EF4-FFF2-40B4-BE49-F238E27FC236}">
                <a16:creationId xmlns:a16="http://schemas.microsoft.com/office/drawing/2014/main" id="{A0EE3FD1-EBC6-7A9D-06F2-38D7A3E89596}"/>
              </a:ext>
            </a:extLst>
          </p:cNvPr>
          <p:cNvSpPr/>
          <p:nvPr/>
        </p:nvSpPr>
        <p:spPr>
          <a:xfrm>
            <a:off x="3735" y="-4721"/>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tab pos="990600" algn="l"/>
              </a:tabLst>
              <a:defRPr/>
            </a:pPr>
            <a:r>
              <a:rPr kumimoji="0" lang="it-IT"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A. Gallo: </a:t>
            </a:r>
            <a:r>
              <a:rPr kumimoji="0" lang="en-GB"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Review of accelerator activities in INFN-Frascati </a:t>
            </a:r>
          </a:p>
        </p:txBody>
      </p:sp>
      <p:sp>
        <p:nvSpPr>
          <p:cNvPr id="4" name="Ovale 2">
            <a:extLst>
              <a:ext uri="{FF2B5EF4-FFF2-40B4-BE49-F238E27FC236}">
                <a16:creationId xmlns:a16="http://schemas.microsoft.com/office/drawing/2014/main" id="{BC791D2B-DC38-1270-95F6-2FBFFFB3F769}"/>
              </a:ext>
            </a:extLst>
          </p:cNvPr>
          <p:cNvSpPr/>
          <p:nvPr/>
        </p:nvSpPr>
        <p:spPr>
          <a:xfrm>
            <a:off x="5681684" y="4356503"/>
            <a:ext cx="1080041" cy="1080041"/>
          </a:xfrm>
          <a:prstGeom prst="ellipse">
            <a:avLst/>
          </a:prstGeom>
          <a:noFill/>
          <a:ln w="38100">
            <a:solidFill>
              <a:schemeClr val="accent6">
                <a:lumMod val="75000"/>
              </a:schemeClr>
            </a:solidFill>
            <a:prstDash val="sys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396894008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135368" y="288531"/>
            <a:ext cx="11694682" cy="1261884"/>
          </a:xfrm>
          <a:prstGeom prst="rect">
            <a:avLst/>
          </a:prstGeom>
          <a:noFill/>
        </p:spPr>
        <p:txBody>
          <a:bodyPr wrap="square" rtlCol="0">
            <a:spAutoFit/>
          </a:bodyPr>
          <a:lstStyle/>
          <a:p>
            <a:pPr algn="ctr"/>
            <a:r>
              <a:rPr lang="en-GB" sz="4400" b="1" dirty="0">
                <a:solidFill>
                  <a:srgbClr val="002060"/>
                </a:solidFill>
              </a:rPr>
              <a:t>DA</a:t>
            </a:r>
            <a:r>
              <a:rPr lang="en-GB" sz="4400" b="1" dirty="0">
                <a:solidFill>
                  <a:srgbClr val="002060"/>
                </a:solidFill>
                <a:latin typeface="Symbol" panose="05050102010706020507" pitchFamily="18" charset="2"/>
              </a:rPr>
              <a:t>F</a:t>
            </a:r>
            <a:r>
              <a:rPr lang="en-GB" sz="4400" b="1" dirty="0">
                <a:solidFill>
                  <a:srgbClr val="002060"/>
                </a:solidFill>
              </a:rPr>
              <a:t>NE: the Frascati </a:t>
            </a:r>
            <a:r>
              <a:rPr lang="en-GB" sz="4400" b="1" dirty="0">
                <a:solidFill>
                  <a:srgbClr val="002060"/>
                </a:solidFill>
                <a:latin typeface="Symbol" panose="05050102010706020507" pitchFamily="18" charset="2"/>
              </a:rPr>
              <a:t>F</a:t>
            </a:r>
            <a:r>
              <a:rPr lang="en-GB" sz="4400" b="1" dirty="0">
                <a:solidFill>
                  <a:srgbClr val="002060"/>
                </a:solidFill>
              </a:rPr>
              <a:t>-factory collider</a:t>
            </a:r>
          </a:p>
          <a:p>
            <a:pPr algn="ctr"/>
            <a:r>
              <a:rPr lang="en-GB" sz="3200" b="1" i="1" dirty="0">
                <a:solidFill>
                  <a:srgbClr val="FF0000"/>
                </a:solidFill>
              </a:rPr>
              <a:t>performance summary over time</a:t>
            </a:r>
          </a:p>
        </p:txBody>
      </p:sp>
      <p:sp>
        <p:nvSpPr>
          <p:cNvPr id="5" name="Rettangolo 4">
            <a:extLst>
              <a:ext uri="{FF2B5EF4-FFF2-40B4-BE49-F238E27FC236}">
                <a16:creationId xmlns:a16="http://schemas.microsoft.com/office/drawing/2014/main" id="{5CFD2AF0-2585-A821-9B53-7F2CBB1D423B}"/>
              </a:ext>
            </a:extLst>
          </p:cNvPr>
          <p:cNvSpPr/>
          <p:nvPr/>
        </p:nvSpPr>
        <p:spPr>
          <a:xfrm>
            <a:off x="0" y="6528718"/>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FFFF00"/>
                </a:solidFill>
                <a:effectLst/>
                <a:uLnTx/>
                <a:uFillTx/>
                <a:latin typeface="Calibri" panose="020F0502020204030204"/>
                <a:ea typeface="+mn-ea"/>
                <a:cs typeface="+mn-cs"/>
              </a:rPr>
              <a:t>CEPC workshop 2025,  November 6-10 2025 </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a:t>
            </a:r>
            <a:r>
              <a:rPr kumimoji="0" lang="it-IT" sz="1800" b="0" i="1" u="none" strike="noStrike" kern="1200" cap="none" spc="0" normalizeH="0" baseline="0" noProof="0" dirty="0" err="1">
                <a:ln>
                  <a:noFill/>
                </a:ln>
                <a:solidFill>
                  <a:srgbClr val="FFFF00"/>
                </a:solidFill>
                <a:effectLst/>
                <a:uLnTx/>
                <a:uFillTx/>
                <a:latin typeface="Calibri" panose="020F0502020204030204"/>
                <a:ea typeface="+mn-ea"/>
                <a:cs typeface="+mn-cs"/>
              </a:rPr>
              <a:t>Dongfang</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Hotel, Guangzhou, China</a:t>
            </a:r>
          </a:p>
        </p:txBody>
      </p:sp>
      <p:sp>
        <p:nvSpPr>
          <p:cNvPr id="6" name="Segnaposto numero diapositiva 4">
            <a:extLst>
              <a:ext uri="{FF2B5EF4-FFF2-40B4-BE49-F238E27FC236}">
                <a16:creationId xmlns:a16="http://schemas.microsoft.com/office/drawing/2014/main" id="{D34264D7-DFEB-2431-77E6-9A4A7DAB457D}"/>
              </a:ext>
            </a:extLst>
          </p:cNvPr>
          <p:cNvSpPr txBox="1">
            <a:spLocks/>
          </p:cNvSpPr>
          <p:nvPr/>
        </p:nvSpPr>
        <p:spPr>
          <a:xfrm>
            <a:off x="9189720" y="6498590"/>
            <a:ext cx="2743200"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8D38D78-E7CE-4FC5-9811-B7ED10FBA3DF}" type="slidenum">
              <a:rPr kumimoji="0" lang="it-IT" sz="1600" b="0" i="0" u="none" strike="noStrike" kern="1200" cap="none" spc="0" normalizeH="0" baseline="0" noProof="0" smtClean="0">
                <a:ln>
                  <a:noFill/>
                </a:ln>
                <a:solidFill>
                  <a:srgbClr val="FFFF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6</a:t>
            </a:fld>
            <a:endParaRPr kumimoji="0" lang="it-IT" sz="1600" b="0"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sp>
        <p:nvSpPr>
          <p:cNvPr id="7" name="Rettangolo 6">
            <a:extLst>
              <a:ext uri="{FF2B5EF4-FFF2-40B4-BE49-F238E27FC236}">
                <a16:creationId xmlns:a16="http://schemas.microsoft.com/office/drawing/2014/main" id="{58430F76-752B-F19C-5440-D30B66C6819F}"/>
              </a:ext>
            </a:extLst>
          </p:cNvPr>
          <p:cNvSpPr/>
          <p:nvPr/>
        </p:nvSpPr>
        <p:spPr>
          <a:xfrm>
            <a:off x="3735" y="-4721"/>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tab pos="990600" algn="l"/>
              </a:tabLst>
              <a:defRPr/>
            </a:pPr>
            <a:r>
              <a:rPr kumimoji="0" lang="it-IT"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A. Gallo: </a:t>
            </a:r>
            <a:r>
              <a:rPr kumimoji="0" lang="en-GB"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Review of accelerator activities in INFN-Frascati </a:t>
            </a:r>
          </a:p>
        </p:txBody>
      </p:sp>
      <p:pic>
        <p:nvPicPr>
          <p:cNvPr id="22" name="Picture 21">
            <a:extLst>
              <a:ext uri="{FF2B5EF4-FFF2-40B4-BE49-F238E27FC236}">
                <a16:creationId xmlns:a16="http://schemas.microsoft.com/office/drawing/2014/main" id="{889BA169-04C4-5239-B5E7-6847AC80AD40}"/>
              </a:ext>
            </a:extLst>
          </p:cNvPr>
          <p:cNvPicPr>
            <a:picLocks noChangeAspect="1"/>
          </p:cNvPicPr>
          <p:nvPr/>
        </p:nvPicPr>
        <p:blipFill>
          <a:blip r:embed="rId2"/>
          <a:srcRect l="1110" t="3521"/>
          <a:stretch>
            <a:fillRect/>
          </a:stretch>
        </p:blipFill>
        <p:spPr>
          <a:xfrm>
            <a:off x="335393" y="1681508"/>
            <a:ext cx="11285107" cy="4811685"/>
          </a:xfrm>
          <a:prstGeom prst="rect">
            <a:avLst/>
          </a:prstGeom>
        </p:spPr>
      </p:pic>
    </p:spTree>
    <p:extLst>
      <p:ext uri="{BB962C8B-B14F-4D97-AF65-F5344CB8AC3E}">
        <p14:creationId xmlns:p14="http://schemas.microsoft.com/office/powerpoint/2010/main" val="56187845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613F54-7454-5E86-E124-A612D1D3999D}"/>
            </a:ext>
          </a:extLst>
        </p:cNvPr>
        <p:cNvGrpSpPr/>
        <p:nvPr/>
      </p:nvGrpSpPr>
      <p:grpSpPr>
        <a:xfrm>
          <a:off x="0" y="0"/>
          <a:ext cx="0" cy="0"/>
          <a:chOff x="0" y="0"/>
          <a:chExt cx="0" cy="0"/>
        </a:xfrm>
      </p:grpSpPr>
      <p:sp>
        <p:nvSpPr>
          <p:cNvPr id="2" name="CasellaDiTesto 1">
            <a:extLst>
              <a:ext uri="{FF2B5EF4-FFF2-40B4-BE49-F238E27FC236}">
                <a16:creationId xmlns:a16="http://schemas.microsoft.com/office/drawing/2014/main" id="{119973EC-2CD7-B08E-AF17-7D3CAB30E5A0}"/>
              </a:ext>
            </a:extLst>
          </p:cNvPr>
          <p:cNvSpPr txBox="1"/>
          <p:nvPr/>
        </p:nvSpPr>
        <p:spPr>
          <a:xfrm>
            <a:off x="106793" y="345681"/>
            <a:ext cx="11694682" cy="707886"/>
          </a:xfrm>
          <a:prstGeom prst="rect">
            <a:avLst/>
          </a:prstGeom>
          <a:noFill/>
        </p:spPr>
        <p:txBody>
          <a:bodyPr wrap="square" rtlCol="0">
            <a:spAutoFit/>
          </a:bodyPr>
          <a:lstStyle/>
          <a:p>
            <a:pPr algn="ctr"/>
            <a:r>
              <a:rPr lang="en-GB" sz="4000" b="1" dirty="0">
                <a:solidFill>
                  <a:srgbClr val="002060"/>
                </a:solidFill>
              </a:rPr>
              <a:t>DA</a:t>
            </a:r>
            <a:r>
              <a:rPr lang="en-GB" sz="4000" b="1" dirty="0">
                <a:solidFill>
                  <a:srgbClr val="002060"/>
                </a:solidFill>
                <a:latin typeface="Symbol" panose="05050102010706020507" pitchFamily="18" charset="2"/>
              </a:rPr>
              <a:t>F</a:t>
            </a:r>
            <a:r>
              <a:rPr lang="en-GB" sz="4000" b="1" dirty="0">
                <a:solidFill>
                  <a:srgbClr val="002060"/>
                </a:solidFill>
              </a:rPr>
              <a:t>NE: </a:t>
            </a:r>
            <a:r>
              <a:rPr lang="en-GB" sz="4000" b="1" i="1" dirty="0">
                <a:solidFill>
                  <a:srgbClr val="FF0000"/>
                </a:solidFill>
              </a:rPr>
              <a:t>the Siddharta-2 Run </a:t>
            </a:r>
          </a:p>
        </p:txBody>
      </p:sp>
      <p:sp>
        <p:nvSpPr>
          <p:cNvPr id="5" name="Rettangolo 4">
            <a:extLst>
              <a:ext uri="{FF2B5EF4-FFF2-40B4-BE49-F238E27FC236}">
                <a16:creationId xmlns:a16="http://schemas.microsoft.com/office/drawing/2014/main" id="{D464117C-C3A4-B158-3045-A2708B3A848F}"/>
              </a:ext>
            </a:extLst>
          </p:cNvPr>
          <p:cNvSpPr/>
          <p:nvPr/>
        </p:nvSpPr>
        <p:spPr>
          <a:xfrm>
            <a:off x="0" y="6528718"/>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FFFF00"/>
                </a:solidFill>
                <a:effectLst/>
                <a:uLnTx/>
                <a:uFillTx/>
                <a:latin typeface="Calibri" panose="020F0502020204030204"/>
                <a:ea typeface="+mn-ea"/>
                <a:cs typeface="+mn-cs"/>
              </a:rPr>
              <a:t>CEPC workshop 2025,  November 6-10 2025 </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a:t>
            </a:r>
            <a:r>
              <a:rPr kumimoji="0" lang="it-IT" sz="1800" b="0" i="1" u="none" strike="noStrike" kern="1200" cap="none" spc="0" normalizeH="0" baseline="0" noProof="0" dirty="0" err="1">
                <a:ln>
                  <a:noFill/>
                </a:ln>
                <a:solidFill>
                  <a:srgbClr val="FFFF00"/>
                </a:solidFill>
                <a:effectLst/>
                <a:uLnTx/>
                <a:uFillTx/>
                <a:latin typeface="Calibri" panose="020F0502020204030204"/>
                <a:ea typeface="+mn-ea"/>
                <a:cs typeface="+mn-cs"/>
              </a:rPr>
              <a:t>Dongfang</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Hotel, Guangzhou, China</a:t>
            </a:r>
          </a:p>
        </p:txBody>
      </p:sp>
      <p:sp>
        <p:nvSpPr>
          <p:cNvPr id="6" name="Segnaposto numero diapositiva 4">
            <a:extLst>
              <a:ext uri="{FF2B5EF4-FFF2-40B4-BE49-F238E27FC236}">
                <a16:creationId xmlns:a16="http://schemas.microsoft.com/office/drawing/2014/main" id="{51ABB681-E354-01F3-F616-9D87FD5890EB}"/>
              </a:ext>
            </a:extLst>
          </p:cNvPr>
          <p:cNvSpPr txBox="1">
            <a:spLocks/>
          </p:cNvSpPr>
          <p:nvPr/>
        </p:nvSpPr>
        <p:spPr>
          <a:xfrm>
            <a:off x="9189720" y="6498590"/>
            <a:ext cx="2743200"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8D38D78-E7CE-4FC5-9811-B7ED10FBA3DF}" type="slidenum">
              <a:rPr kumimoji="0" lang="it-IT" sz="1600" b="0" i="0" u="none" strike="noStrike" kern="1200" cap="none" spc="0" normalizeH="0" baseline="0" noProof="0" smtClean="0">
                <a:ln>
                  <a:noFill/>
                </a:ln>
                <a:solidFill>
                  <a:srgbClr val="FFFF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7</a:t>
            </a:fld>
            <a:endParaRPr kumimoji="0" lang="it-IT" sz="1600" b="0"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sp>
        <p:nvSpPr>
          <p:cNvPr id="7" name="Rettangolo 6">
            <a:extLst>
              <a:ext uri="{FF2B5EF4-FFF2-40B4-BE49-F238E27FC236}">
                <a16:creationId xmlns:a16="http://schemas.microsoft.com/office/drawing/2014/main" id="{8ED438FB-50A1-F200-CF83-507140617F52}"/>
              </a:ext>
            </a:extLst>
          </p:cNvPr>
          <p:cNvSpPr/>
          <p:nvPr/>
        </p:nvSpPr>
        <p:spPr>
          <a:xfrm>
            <a:off x="3735" y="-4721"/>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tab pos="990600" algn="l"/>
              </a:tabLst>
              <a:defRPr/>
            </a:pPr>
            <a:r>
              <a:rPr kumimoji="0" lang="it-IT"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A. Gallo: </a:t>
            </a:r>
            <a:r>
              <a:rPr kumimoji="0" lang="en-GB"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Review of accelerator activities in INFN-Frascati </a:t>
            </a:r>
          </a:p>
        </p:txBody>
      </p:sp>
      <p:pic>
        <p:nvPicPr>
          <p:cNvPr id="9" name="Picture 8">
            <a:extLst>
              <a:ext uri="{FF2B5EF4-FFF2-40B4-BE49-F238E27FC236}">
                <a16:creationId xmlns:a16="http://schemas.microsoft.com/office/drawing/2014/main" id="{49BB1E66-8461-5009-D26F-6651EBD39F49}"/>
              </a:ext>
            </a:extLst>
          </p:cNvPr>
          <p:cNvPicPr>
            <a:picLocks noChangeAspect="1"/>
          </p:cNvPicPr>
          <p:nvPr/>
        </p:nvPicPr>
        <p:blipFill>
          <a:blip r:embed="rId2"/>
          <a:stretch>
            <a:fillRect/>
          </a:stretch>
        </p:blipFill>
        <p:spPr>
          <a:xfrm>
            <a:off x="123991" y="3774312"/>
            <a:ext cx="5580754" cy="2674112"/>
          </a:xfrm>
          <a:prstGeom prst="rect">
            <a:avLst/>
          </a:prstGeom>
        </p:spPr>
      </p:pic>
      <p:pic>
        <p:nvPicPr>
          <p:cNvPr id="4" name="Picture 3">
            <a:extLst>
              <a:ext uri="{FF2B5EF4-FFF2-40B4-BE49-F238E27FC236}">
                <a16:creationId xmlns:a16="http://schemas.microsoft.com/office/drawing/2014/main" id="{3F49A6B2-9154-C40E-A3DD-41CD8EAEE8C2}"/>
              </a:ext>
            </a:extLst>
          </p:cNvPr>
          <p:cNvPicPr>
            <a:picLocks noChangeAspect="1"/>
          </p:cNvPicPr>
          <p:nvPr/>
        </p:nvPicPr>
        <p:blipFill>
          <a:blip r:embed="rId3"/>
          <a:stretch>
            <a:fillRect/>
          </a:stretch>
        </p:blipFill>
        <p:spPr>
          <a:xfrm>
            <a:off x="198087" y="1444931"/>
            <a:ext cx="5506658" cy="2107893"/>
          </a:xfrm>
          <a:prstGeom prst="rect">
            <a:avLst/>
          </a:prstGeom>
        </p:spPr>
      </p:pic>
      <p:pic>
        <p:nvPicPr>
          <p:cNvPr id="11" name="Picture 10">
            <a:extLst>
              <a:ext uri="{FF2B5EF4-FFF2-40B4-BE49-F238E27FC236}">
                <a16:creationId xmlns:a16="http://schemas.microsoft.com/office/drawing/2014/main" id="{A7AB0580-D0C6-F1C4-713A-BF40D623F20D}"/>
              </a:ext>
            </a:extLst>
          </p:cNvPr>
          <p:cNvPicPr>
            <a:picLocks noChangeAspect="1"/>
          </p:cNvPicPr>
          <p:nvPr/>
        </p:nvPicPr>
        <p:blipFill>
          <a:blip r:embed="rId4"/>
          <a:stretch>
            <a:fillRect/>
          </a:stretch>
        </p:blipFill>
        <p:spPr>
          <a:xfrm>
            <a:off x="6153618" y="1139597"/>
            <a:ext cx="6038382" cy="3511903"/>
          </a:xfrm>
          <a:prstGeom prst="rect">
            <a:avLst/>
          </a:prstGeom>
        </p:spPr>
      </p:pic>
      <p:sp>
        <p:nvSpPr>
          <p:cNvPr id="13" name="TextBox 12">
            <a:extLst>
              <a:ext uri="{FF2B5EF4-FFF2-40B4-BE49-F238E27FC236}">
                <a16:creationId xmlns:a16="http://schemas.microsoft.com/office/drawing/2014/main" id="{B95D11EC-6715-7A63-8780-F286573E29C3}"/>
              </a:ext>
            </a:extLst>
          </p:cNvPr>
          <p:cNvSpPr txBox="1"/>
          <p:nvPr/>
        </p:nvSpPr>
        <p:spPr>
          <a:xfrm>
            <a:off x="6424613" y="4779419"/>
            <a:ext cx="4967287" cy="1477328"/>
          </a:xfrm>
          <a:prstGeom prst="rect">
            <a:avLst/>
          </a:prstGeom>
          <a:noFill/>
        </p:spPr>
        <p:txBody>
          <a:bodyPr wrap="square">
            <a:spAutoFit/>
          </a:bodyPr>
          <a:lstStyle/>
          <a:p>
            <a:pPr marL="285750" indent="-285750" algn="l">
              <a:buFont typeface="Arial" panose="020B0604020202020204" pitchFamily="34" charset="0"/>
              <a:buChar char="•"/>
            </a:pPr>
            <a:r>
              <a:rPr lang="en-GB" sz="1800" b="0" i="1" u="none" strike="noStrike" baseline="0" dirty="0">
                <a:solidFill>
                  <a:srgbClr val="C65A11"/>
                </a:solidFill>
                <a:latin typeface="Calibri-LightItalic"/>
              </a:rPr>
              <a:t>Signal to noise ratio was 3 times higher </a:t>
            </a:r>
            <a:r>
              <a:rPr lang="en-GB" sz="1800" b="0" i="1" u="none" strike="noStrike" baseline="0" dirty="0" err="1">
                <a:solidFill>
                  <a:srgbClr val="C65A11"/>
                </a:solidFill>
                <a:latin typeface="Calibri-LightItalic"/>
              </a:rPr>
              <a:t>wrt</a:t>
            </a:r>
            <a:r>
              <a:rPr lang="en-GB" sz="1800" b="0" i="1" u="none" strike="noStrike" baseline="0" dirty="0">
                <a:solidFill>
                  <a:srgbClr val="C65A11"/>
                </a:solidFill>
                <a:latin typeface="Calibri-LightItalic"/>
              </a:rPr>
              <a:t> the one measured in 2009. </a:t>
            </a:r>
          </a:p>
          <a:p>
            <a:pPr marL="285750" indent="-285750" algn="l">
              <a:buFont typeface="Arial" panose="020B0604020202020204" pitchFamily="34" charset="0"/>
              <a:buChar char="•"/>
            </a:pPr>
            <a:r>
              <a:rPr lang="en-GB" sz="1800" b="0" i="1" u="none" strike="noStrike" baseline="0" dirty="0">
                <a:solidFill>
                  <a:srgbClr val="C65A11"/>
                </a:solidFill>
                <a:latin typeface="Calibri-LightItalic"/>
              </a:rPr>
              <a:t>The fraction of high-quality data increased significantly along the time thank to collider adiabatic tuning, and machine studies.</a:t>
            </a:r>
          </a:p>
        </p:txBody>
      </p:sp>
      <p:sp>
        <p:nvSpPr>
          <p:cNvPr id="14" name="Arrow: Right 13">
            <a:extLst>
              <a:ext uri="{FF2B5EF4-FFF2-40B4-BE49-F238E27FC236}">
                <a16:creationId xmlns:a16="http://schemas.microsoft.com/office/drawing/2014/main" id="{22F58EB6-272D-25DC-E243-28A3F60C14CE}"/>
              </a:ext>
            </a:extLst>
          </p:cNvPr>
          <p:cNvSpPr/>
          <p:nvPr/>
        </p:nvSpPr>
        <p:spPr>
          <a:xfrm>
            <a:off x="5666645" y="2619375"/>
            <a:ext cx="600805" cy="1955925"/>
          </a:xfrm>
          <a:prstGeom prst="rightArrow">
            <a:avLst/>
          </a:prstGeom>
          <a:solidFill>
            <a:schemeClr val="accent6">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Tree>
    <p:extLst>
      <p:ext uri="{BB962C8B-B14F-4D97-AF65-F5344CB8AC3E}">
        <p14:creationId xmlns:p14="http://schemas.microsoft.com/office/powerpoint/2010/main" val="400937051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230435F-1AA5-3C1C-CD4A-F192A3C70EA2}"/>
            </a:ext>
          </a:extLst>
        </p:cNvPr>
        <p:cNvGrpSpPr/>
        <p:nvPr/>
      </p:nvGrpSpPr>
      <p:grpSpPr>
        <a:xfrm>
          <a:off x="0" y="0"/>
          <a:ext cx="0" cy="0"/>
          <a:chOff x="0" y="0"/>
          <a:chExt cx="0" cy="0"/>
        </a:xfrm>
      </p:grpSpPr>
      <p:sp>
        <p:nvSpPr>
          <p:cNvPr id="2" name="CasellaDiTesto 1">
            <a:extLst>
              <a:ext uri="{FF2B5EF4-FFF2-40B4-BE49-F238E27FC236}">
                <a16:creationId xmlns:a16="http://schemas.microsoft.com/office/drawing/2014/main" id="{DD596E65-BEDA-DE47-2A44-39733219EE11}"/>
              </a:ext>
            </a:extLst>
          </p:cNvPr>
          <p:cNvSpPr txBox="1"/>
          <p:nvPr/>
        </p:nvSpPr>
        <p:spPr>
          <a:xfrm>
            <a:off x="1804793" y="237527"/>
            <a:ext cx="10534650" cy="707886"/>
          </a:xfrm>
          <a:prstGeom prst="rect">
            <a:avLst/>
          </a:prstGeom>
          <a:noFill/>
        </p:spPr>
        <p:txBody>
          <a:bodyPr wrap="square" rtlCol="0">
            <a:spAutoFit/>
          </a:bodyPr>
          <a:lstStyle/>
          <a:p>
            <a:pPr algn="ctr"/>
            <a:r>
              <a:rPr lang="en-GB" sz="4000" b="1" dirty="0">
                <a:solidFill>
                  <a:srgbClr val="002060"/>
                </a:solidFill>
              </a:rPr>
              <a:t>DA</a:t>
            </a:r>
            <a:r>
              <a:rPr lang="en-GB" sz="4000" b="1" dirty="0">
                <a:solidFill>
                  <a:srgbClr val="002060"/>
                </a:solidFill>
                <a:latin typeface="Symbol" panose="05050102010706020507" pitchFamily="18" charset="2"/>
              </a:rPr>
              <a:t>F</a:t>
            </a:r>
            <a:r>
              <a:rPr lang="en-GB" sz="4000" b="1" dirty="0">
                <a:solidFill>
                  <a:srgbClr val="002060"/>
                </a:solidFill>
              </a:rPr>
              <a:t>NE future: </a:t>
            </a:r>
            <a:r>
              <a:rPr lang="en-GB" sz="4000" b="1" i="1" dirty="0">
                <a:solidFill>
                  <a:srgbClr val="FF0000"/>
                </a:solidFill>
              </a:rPr>
              <a:t>requests from the users</a:t>
            </a:r>
          </a:p>
        </p:txBody>
      </p:sp>
      <p:sp>
        <p:nvSpPr>
          <p:cNvPr id="5" name="Rettangolo 4">
            <a:extLst>
              <a:ext uri="{FF2B5EF4-FFF2-40B4-BE49-F238E27FC236}">
                <a16:creationId xmlns:a16="http://schemas.microsoft.com/office/drawing/2014/main" id="{C52A02B4-ED90-2930-39F5-9ABD5B285AD6}"/>
              </a:ext>
            </a:extLst>
          </p:cNvPr>
          <p:cNvSpPr/>
          <p:nvPr/>
        </p:nvSpPr>
        <p:spPr>
          <a:xfrm>
            <a:off x="0" y="6528718"/>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FFFF00"/>
                </a:solidFill>
                <a:effectLst/>
                <a:uLnTx/>
                <a:uFillTx/>
                <a:latin typeface="Calibri" panose="020F0502020204030204"/>
                <a:ea typeface="+mn-ea"/>
                <a:cs typeface="+mn-cs"/>
              </a:rPr>
              <a:t>CEPC workshop 2025,  November 6-10 2025 </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a:t>
            </a:r>
            <a:r>
              <a:rPr kumimoji="0" lang="it-IT" sz="1800" b="0" i="1" u="none" strike="noStrike" kern="1200" cap="none" spc="0" normalizeH="0" baseline="0" noProof="0" dirty="0" err="1">
                <a:ln>
                  <a:noFill/>
                </a:ln>
                <a:solidFill>
                  <a:srgbClr val="FFFF00"/>
                </a:solidFill>
                <a:effectLst/>
                <a:uLnTx/>
                <a:uFillTx/>
                <a:latin typeface="Calibri" panose="020F0502020204030204"/>
                <a:ea typeface="+mn-ea"/>
                <a:cs typeface="+mn-cs"/>
              </a:rPr>
              <a:t>Dongfang</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Hotel, Guangzhou, China</a:t>
            </a:r>
          </a:p>
        </p:txBody>
      </p:sp>
      <p:sp>
        <p:nvSpPr>
          <p:cNvPr id="6" name="Segnaposto numero diapositiva 4">
            <a:extLst>
              <a:ext uri="{FF2B5EF4-FFF2-40B4-BE49-F238E27FC236}">
                <a16:creationId xmlns:a16="http://schemas.microsoft.com/office/drawing/2014/main" id="{FB9103ED-3D75-AF04-D244-78FED5782F1B}"/>
              </a:ext>
            </a:extLst>
          </p:cNvPr>
          <p:cNvSpPr txBox="1">
            <a:spLocks/>
          </p:cNvSpPr>
          <p:nvPr/>
        </p:nvSpPr>
        <p:spPr>
          <a:xfrm>
            <a:off x="9189720" y="6498590"/>
            <a:ext cx="2743200"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8D38D78-E7CE-4FC5-9811-B7ED10FBA3DF}" type="slidenum">
              <a:rPr kumimoji="0" lang="it-IT" sz="1600" b="0" i="0" u="none" strike="noStrike" kern="1200" cap="none" spc="0" normalizeH="0" baseline="0" noProof="0" smtClean="0">
                <a:ln>
                  <a:noFill/>
                </a:ln>
                <a:solidFill>
                  <a:srgbClr val="FFFF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it-IT" sz="1600" b="0"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sp>
        <p:nvSpPr>
          <p:cNvPr id="7" name="Rettangolo 6">
            <a:extLst>
              <a:ext uri="{FF2B5EF4-FFF2-40B4-BE49-F238E27FC236}">
                <a16:creationId xmlns:a16="http://schemas.microsoft.com/office/drawing/2014/main" id="{3B66F5B7-3BFA-7A6F-02F1-B2844671C9FD}"/>
              </a:ext>
            </a:extLst>
          </p:cNvPr>
          <p:cNvSpPr/>
          <p:nvPr/>
        </p:nvSpPr>
        <p:spPr>
          <a:xfrm>
            <a:off x="3735" y="-4721"/>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tab pos="990600" algn="l"/>
              </a:tabLst>
              <a:defRPr/>
            </a:pPr>
            <a:r>
              <a:rPr kumimoji="0" lang="it-IT"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A. Gallo: </a:t>
            </a:r>
            <a:r>
              <a:rPr kumimoji="0" lang="en-GB"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Review of accelerator activities in INFN-Frascati </a:t>
            </a:r>
          </a:p>
        </p:txBody>
      </p:sp>
      <p:sp>
        <p:nvSpPr>
          <p:cNvPr id="3" name="TextBox 4">
            <a:extLst>
              <a:ext uri="{FF2B5EF4-FFF2-40B4-BE49-F238E27FC236}">
                <a16:creationId xmlns:a16="http://schemas.microsoft.com/office/drawing/2014/main" id="{181F5899-FDCD-CC8D-F820-A3253A59620C}"/>
              </a:ext>
            </a:extLst>
          </p:cNvPr>
          <p:cNvSpPr txBox="1"/>
          <p:nvPr/>
        </p:nvSpPr>
        <p:spPr>
          <a:xfrm>
            <a:off x="2423286" y="1159895"/>
            <a:ext cx="2148714" cy="2462213"/>
          </a:xfrm>
          <a:prstGeom prst="rect">
            <a:avLst/>
          </a:prstGeom>
          <a:noFill/>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r>
              <a:rPr lang="en-US" sz="2200" b="1" dirty="0" err="1">
                <a:solidFill>
                  <a:srgbClr val="0143EA"/>
                </a:solidFill>
              </a:rPr>
              <a:t>EX</a:t>
            </a:r>
            <a:r>
              <a:rPr lang="en-US" sz="2200" dirty="0" err="1"/>
              <a:t>tensive</a:t>
            </a:r>
            <a:r>
              <a:rPr lang="en-US" sz="2200" dirty="0"/>
              <a:t> </a:t>
            </a:r>
          </a:p>
          <a:p>
            <a:r>
              <a:rPr lang="en-US" sz="2200" b="1" dirty="0">
                <a:solidFill>
                  <a:srgbClr val="0143EA"/>
                </a:solidFill>
              </a:rPr>
              <a:t>K</a:t>
            </a:r>
            <a:r>
              <a:rPr lang="en-US" sz="2200" dirty="0"/>
              <a:t>aonic </a:t>
            </a:r>
          </a:p>
          <a:p>
            <a:r>
              <a:rPr lang="en-US" sz="2200" b="1" dirty="0">
                <a:solidFill>
                  <a:srgbClr val="0143EA"/>
                </a:solidFill>
              </a:rPr>
              <a:t>A</a:t>
            </a:r>
            <a:r>
              <a:rPr lang="en-US" sz="2200" dirty="0"/>
              <a:t>toms research: from </a:t>
            </a:r>
          </a:p>
          <a:p>
            <a:r>
              <a:rPr lang="en-US" sz="2200" b="1" dirty="0" err="1">
                <a:solidFill>
                  <a:srgbClr val="0143EA"/>
                </a:solidFill>
              </a:rPr>
              <a:t>LI</a:t>
            </a:r>
            <a:r>
              <a:rPr lang="en-US" sz="2200" dirty="0" err="1"/>
              <a:t>thium</a:t>
            </a:r>
            <a:r>
              <a:rPr lang="en-US" sz="2200" dirty="0"/>
              <a:t> and </a:t>
            </a:r>
          </a:p>
          <a:p>
            <a:r>
              <a:rPr lang="en-US" sz="2200" b="1" dirty="0">
                <a:solidFill>
                  <a:srgbClr val="0143EA"/>
                </a:solidFill>
              </a:rPr>
              <a:t>B</a:t>
            </a:r>
            <a:r>
              <a:rPr lang="en-US" sz="2200" dirty="0"/>
              <a:t>eryllium to </a:t>
            </a:r>
          </a:p>
          <a:p>
            <a:r>
              <a:rPr lang="en-US" sz="2200" b="1" dirty="0" err="1">
                <a:solidFill>
                  <a:srgbClr val="0143EA"/>
                </a:solidFill>
              </a:rPr>
              <a:t>UR</a:t>
            </a:r>
            <a:r>
              <a:rPr lang="en-US" sz="2200" dirty="0" err="1"/>
              <a:t>anium</a:t>
            </a:r>
            <a:endParaRPr lang="en-US" sz="2200" dirty="0"/>
          </a:p>
        </p:txBody>
      </p:sp>
      <p:pic>
        <p:nvPicPr>
          <p:cNvPr id="8" name="Picture 7">
            <a:extLst>
              <a:ext uri="{FF2B5EF4-FFF2-40B4-BE49-F238E27FC236}">
                <a16:creationId xmlns:a16="http://schemas.microsoft.com/office/drawing/2014/main" id="{84074805-20B9-90C8-18C1-F1F5AE7336D1}"/>
              </a:ext>
            </a:extLst>
          </p:cNvPr>
          <p:cNvPicPr>
            <a:picLocks noChangeAspect="1"/>
          </p:cNvPicPr>
          <p:nvPr/>
        </p:nvPicPr>
        <p:blipFill>
          <a:blip r:embed="rId2"/>
          <a:stretch>
            <a:fillRect/>
          </a:stretch>
        </p:blipFill>
        <p:spPr>
          <a:xfrm>
            <a:off x="777045" y="1072617"/>
            <a:ext cx="1627190" cy="2401097"/>
          </a:xfrm>
          <a:prstGeom prst="rect">
            <a:avLst/>
          </a:prstGeom>
        </p:spPr>
      </p:pic>
      <p:sp>
        <p:nvSpPr>
          <p:cNvPr id="12" name="TextBox 3">
            <a:extLst>
              <a:ext uri="{FF2B5EF4-FFF2-40B4-BE49-F238E27FC236}">
                <a16:creationId xmlns:a16="http://schemas.microsoft.com/office/drawing/2014/main" id="{8DEC24B6-A300-AADE-2FB8-290D32BF816D}"/>
              </a:ext>
            </a:extLst>
          </p:cNvPr>
          <p:cNvSpPr txBox="1"/>
          <p:nvPr/>
        </p:nvSpPr>
        <p:spPr>
          <a:xfrm>
            <a:off x="4576582" y="1138835"/>
            <a:ext cx="7491593" cy="2477601"/>
          </a:xfrm>
          <a:prstGeom prst="rect">
            <a:avLst/>
          </a:prstGeom>
          <a:noFill/>
          <a:ln>
            <a:solidFill>
              <a:srgbClr val="3366FF"/>
            </a:solidFill>
          </a:ln>
        </p:spPr>
        <p:txBody>
          <a:bodyPr wrap="square">
            <a:spAutoFit/>
          </a:bodyPr>
          <a:ls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ctr">
              <a:spcAft>
                <a:spcPts val="600"/>
              </a:spcAft>
            </a:pPr>
            <a:r>
              <a:rPr lang="en-GB" sz="2400" b="1" dirty="0">
                <a:solidFill>
                  <a:srgbClr val="FF0000"/>
                </a:solidFill>
              </a:rPr>
              <a:t>EXKALIBUR – A future plan beyond SIDDHARTA-2</a:t>
            </a:r>
          </a:p>
          <a:p>
            <a:r>
              <a:rPr lang="en-GB" b="1" dirty="0"/>
              <a:t>EXKALIBUR</a:t>
            </a:r>
            <a:r>
              <a:rPr lang="en-GB" dirty="0"/>
              <a:t> proposes to conduct a series of </a:t>
            </a:r>
            <a:r>
              <a:rPr lang="en-GB" b="1" dirty="0">
                <a:solidFill>
                  <a:srgbClr val="FF0000"/>
                </a:solidFill>
              </a:rPr>
              <a:t>unique kaonic atom measurements </a:t>
            </a:r>
            <a:r>
              <a:rPr lang="en-GB" dirty="0"/>
              <a:t>with a total </a:t>
            </a:r>
            <a:r>
              <a:rPr lang="en-GB" b="1" dirty="0"/>
              <a:t>integrated luminosity </a:t>
            </a:r>
            <a:r>
              <a:rPr lang="en-GB" dirty="0"/>
              <a:t>ranging from approximately </a:t>
            </a:r>
            <a:r>
              <a:rPr lang="en-GB" b="1" dirty="0"/>
              <a:t>600</a:t>
            </a:r>
            <a:r>
              <a:rPr lang="en-GB" dirty="0"/>
              <a:t> (but also 400) pb to </a:t>
            </a:r>
            <a:r>
              <a:rPr lang="en-GB" b="1" dirty="0"/>
              <a:t>1500 pb</a:t>
            </a:r>
            <a:r>
              <a:rPr lang="en-GB" dirty="0"/>
              <a:t>. It is a feasible, comprehensive scientific program that can be executed modularly (i.e., over a few months each year) in the next 2-3 years, becoming </a:t>
            </a:r>
            <a:r>
              <a:rPr lang="en-GB" dirty="0">
                <a:solidFill>
                  <a:srgbClr val="FF0000"/>
                </a:solidFill>
              </a:rPr>
              <a:t>a global reference for research on strangeness. </a:t>
            </a:r>
          </a:p>
          <a:p>
            <a:r>
              <a:rPr lang="en-GB" dirty="0">
                <a:solidFill>
                  <a:srgbClr val="0A00E7"/>
                </a:solidFill>
              </a:rPr>
              <a:t>To be underlined that the program is elastic, and one can extend it from 400 pb to more than 1000, in various runs periods</a:t>
            </a:r>
            <a:endParaRPr lang="en-GB" dirty="0"/>
          </a:p>
        </p:txBody>
      </p:sp>
      <p:pic>
        <p:nvPicPr>
          <p:cNvPr id="15" name="Picture 2" descr="Conceptual art for sodium ion battery innovation">
            <a:extLst>
              <a:ext uri="{FF2B5EF4-FFF2-40B4-BE49-F238E27FC236}">
                <a16:creationId xmlns:a16="http://schemas.microsoft.com/office/drawing/2014/main" id="{7E468253-E221-2F95-6B44-5EA5243D18BB}"/>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4062" t="9153" r="3748" b="4483"/>
          <a:stretch>
            <a:fillRect/>
          </a:stretch>
        </p:blipFill>
        <p:spPr bwMode="auto">
          <a:xfrm>
            <a:off x="8334374" y="4108571"/>
            <a:ext cx="3712846" cy="2318794"/>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15">
            <a:extLst>
              <a:ext uri="{FF2B5EF4-FFF2-40B4-BE49-F238E27FC236}">
                <a16:creationId xmlns:a16="http://schemas.microsoft.com/office/drawing/2014/main" id="{2B61DFCD-273C-27E3-70C8-FCFCF8765553}"/>
              </a:ext>
            </a:extLst>
          </p:cNvPr>
          <p:cNvSpPr txBox="1"/>
          <p:nvPr/>
        </p:nvSpPr>
        <p:spPr>
          <a:xfrm>
            <a:off x="8394426" y="4130272"/>
            <a:ext cx="3586119" cy="738664"/>
          </a:xfrm>
          <a:prstGeom prst="rect">
            <a:avLst/>
          </a:prstGeom>
          <a:noFill/>
        </p:spPr>
        <p:txBody>
          <a:bodyPr wrap="square" rtlCol="0">
            <a:spAutoFit/>
          </a:bodyPr>
          <a:lstStyle/>
          <a:p>
            <a:pPr algn="ctr"/>
            <a:r>
              <a:rPr lang="it-IT" sz="1400" b="1" noProof="0" dirty="0">
                <a:solidFill>
                  <a:schemeClr val="bg1"/>
                </a:solidFill>
                <a:latin typeface="Candara" panose="020E0502030303020204" pitchFamily="34" charset="0"/>
              </a:rPr>
              <a:t>https://news.stanford.edu/stories/2025/01/sodium-ion-batteries-need-breakthroughs-to-compete</a:t>
            </a:r>
          </a:p>
        </p:txBody>
      </p:sp>
      <p:sp>
        <p:nvSpPr>
          <p:cNvPr id="17" name="TextBox 16">
            <a:extLst>
              <a:ext uri="{FF2B5EF4-FFF2-40B4-BE49-F238E27FC236}">
                <a16:creationId xmlns:a16="http://schemas.microsoft.com/office/drawing/2014/main" id="{CD8E9A36-2D39-073B-1C1A-C0D06B31FE71}"/>
              </a:ext>
            </a:extLst>
          </p:cNvPr>
          <p:cNvSpPr txBox="1"/>
          <p:nvPr/>
        </p:nvSpPr>
        <p:spPr>
          <a:xfrm>
            <a:off x="5857875" y="4140628"/>
            <a:ext cx="2428486" cy="2246769"/>
          </a:xfrm>
          <a:prstGeom prst="rect">
            <a:avLst/>
          </a:prstGeom>
          <a:noFill/>
          <a:ln>
            <a:noFill/>
          </a:ln>
        </p:spPr>
        <p:txBody>
          <a:bodyPr wrap="square" rtlCol="0">
            <a:spAutoFit/>
          </a:bodyPr>
          <a:lstStyle/>
          <a:p>
            <a:pPr algn="just"/>
            <a:r>
              <a:rPr lang="it-IT" sz="1400" b="1" i="1" dirty="0">
                <a:solidFill>
                  <a:srgbClr val="1925FF"/>
                </a:solidFill>
                <a:latin typeface="Candara" panose="020E0502030303020204" pitchFamily="34" charset="0"/>
              </a:rPr>
              <a:t>M</a:t>
            </a:r>
            <a:r>
              <a:rPr lang="en-IT" sz="1400" b="1" i="1" dirty="0">
                <a:solidFill>
                  <a:srgbClr val="1925FF"/>
                </a:solidFill>
                <a:latin typeface="Candara" panose="020E0502030303020204" pitchFamily="34" charset="0"/>
              </a:rPr>
              <a:t>easurements at the  sodium and magnesium K edge </a:t>
            </a:r>
            <a:r>
              <a:rPr lang="it-IT" sz="1400" i="1" dirty="0">
                <a:latin typeface="Candara" panose="020E0502030303020204" pitchFamily="34" charset="0"/>
              </a:rPr>
              <a:t>for</a:t>
            </a:r>
            <a:r>
              <a:rPr lang="en-IT" sz="1400" i="1" dirty="0">
                <a:latin typeface="Candara" panose="020E0502030303020204" pitchFamily="34" charset="0"/>
              </a:rPr>
              <a:t> </a:t>
            </a:r>
            <a:r>
              <a:rPr lang="en-IT" sz="1400" b="1" i="1" dirty="0">
                <a:solidFill>
                  <a:srgbClr val="1925FF"/>
                </a:solidFill>
                <a:latin typeface="Candara" panose="020E0502030303020204" pitchFamily="34" charset="0"/>
              </a:rPr>
              <a:t>new batteries</a:t>
            </a:r>
            <a:r>
              <a:rPr lang="it-IT" sz="1400" b="1" i="1" dirty="0">
                <a:solidFill>
                  <a:srgbClr val="1925FF"/>
                </a:solidFill>
                <a:latin typeface="Candara" panose="020E0502030303020204" pitchFamily="34" charset="0"/>
              </a:rPr>
              <a:t> can be </a:t>
            </a:r>
            <a:r>
              <a:rPr lang="en-IT" sz="1400" b="1" i="1" dirty="0">
                <a:solidFill>
                  <a:srgbClr val="1925FF"/>
                </a:solidFill>
                <a:latin typeface="Candara" panose="020E0502030303020204" pitchFamily="34" charset="0"/>
              </a:rPr>
              <a:t>perform</a:t>
            </a:r>
            <a:r>
              <a:rPr lang="it-IT" sz="1400" b="1" i="1" dirty="0">
                <a:solidFill>
                  <a:srgbClr val="1925FF"/>
                </a:solidFill>
                <a:latin typeface="Candara" panose="020E0502030303020204" pitchFamily="34" charset="0"/>
              </a:rPr>
              <a:t>ed </a:t>
            </a:r>
            <a:r>
              <a:rPr lang="it-IT" sz="1400" b="1" i="1" dirty="0" err="1">
                <a:latin typeface="Candara" panose="020E0502030303020204" pitchFamily="34" charset="0"/>
              </a:rPr>
              <a:t>at</a:t>
            </a:r>
            <a:r>
              <a:rPr lang="it-IT" sz="1400" b="1" i="1" dirty="0">
                <a:latin typeface="Candara" panose="020E0502030303020204" pitchFamily="34" charset="0"/>
              </a:rPr>
              <a:t> the DAFNE-Light </a:t>
            </a:r>
            <a:r>
              <a:rPr lang="en-IT" sz="1400" b="1" i="1" dirty="0">
                <a:latin typeface="Candara" panose="020E0502030303020204" pitchFamily="34" charset="0"/>
              </a:rPr>
              <a:t>soft X-ray beamline</a:t>
            </a:r>
            <a:r>
              <a:rPr lang="it-IT" sz="1400" b="1" i="1" dirty="0">
                <a:latin typeface="Candara" panose="020E0502030303020204" pitchFamily="34" charset="0"/>
              </a:rPr>
              <a:t>. </a:t>
            </a:r>
            <a:r>
              <a:rPr lang="en-IT" sz="1400" i="1" dirty="0">
                <a:latin typeface="Candara" panose="020E0502030303020204" pitchFamily="34" charset="0"/>
              </a:rPr>
              <a:t>Due to the </a:t>
            </a:r>
            <a:r>
              <a:rPr lang="en-GB" sz="1400" b="1" i="1" dirty="0">
                <a:effectLst/>
                <a:latin typeface="Candara" panose="020E0502030303020204" pitchFamily="34" charset="0"/>
              </a:rPr>
              <a:t>shortage of the </a:t>
            </a:r>
            <a:r>
              <a:rPr lang="en-GB" sz="1400" b="1" i="1" dirty="0">
                <a:solidFill>
                  <a:srgbClr val="1925FF"/>
                </a:solidFill>
                <a:effectLst/>
                <a:latin typeface="Candara" panose="020E0502030303020204" pitchFamily="34" charset="0"/>
              </a:rPr>
              <a:t>lithium</a:t>
            </a:r>
            <a:r>
              <a:rPr lang="en-GB" sz="1400" b="1" i="1" dirty="0">
                <a:effectLst/>
                <a:latin typeface="Candara" panose="020E0502030303020204" pitchFamily="34" charset="0"/>
              </a:rPr>
              <a:t> element potential alternatives</a:t>
            </a:r>
            <a:r>
              <a:rPr lang="en-IT" sz="1400" b="1" i="1" dirty="0">
                <a:latin typeface="Candara" panose="020E0502030303020204" pitchFamily="34" charset="0"/>
              </a:rPr>
              <a:t> can be </a:t>
            </a:r>
            <a:r>
              <a:rPr lang="en-GB" sz="1400" b="1" i="1" dirty="0">
                <a:solidFill>
                  <a:srgbClr val="1925FF"/>
                </a:solidFill>
                <a:effectLst/>
                <a:latin typeface="Candara" panose="020E0502030303020204" pitchFamily="34" charset="0"/>
              </a:rPr>
              <a:t>sodium</a:t>
            </a:r>
            <a:r>
              <a:rPr lang="en-GB" sz="1400" b="1" i="1" dirty="0">
                <a:effectLst/>
                <a:latin typeface="Candara" panose="020E0502030303020204" pitchFamily="34" charset="0"/>
              </a:rPr>
              <a:t> ion batteries (SIB) and </a:t>
            </a:r>
            <a:r>
              <a:rPr lang="en-GB" sz="1400" b="1" i="1" dirty="0">
                <a:solidFill>
                  <a:srgbClr val="1925FF"/>
                </a:solidFill>
                <a:effectLst/>
                <a:latin typeface="Candara" panose="020E0502030303020204" pitchFamily="34" charset="0"/>
              </a:rPr>
              <a:t>magnesium</a:t>
            </a:r>
            <a:r>
              <a:rPr lang="en-GB" sz="1400" b="1" i="1" dirty="0">
                <a:effectLst/>
                <a:latin typeface="Candara" panose="020E0502030303020204" pitchFamily="34" charset="0"/>
              </a:rPr>
              <a:t> ion batteries (MIB</a:t>
            </a:r>
            <a:r>
              <a:rPr lang="en-GB" sz="1400" i="1" dirty="0">
                <a:effectLst/>
                <a:latin typeface="Candara" panose="020E0502030303020204" pitchFamily="34" charset="0"/>
              </a:rPr>
              <a:t>).</a:t>
            </a:r>
          </a:p>
        </p:txBody>
      </p:sp>
      <p:grpSp>
        <p:nvGrpSpPr>
          <p:cNvPr id="18" name="Group 17">
            <a:extLst>
              <a:ext uri="{FF2B5EF4-FFF2-40B4-BE49-F238E27FC236}">
                <a16:creationId xmlns:a16="http://schemas.microsoft.com/office/drawing/2014/main" id="{FD871DB5-2CAD-1859-4BC3-FAE9968821BB}"/>
              </a:ext>
            </a:extLst>
          </p:cNvPr>
          <p:cNvGrpSpPr/>
          <p:nvPr/>
        </p:nvGrpSpPr>
        <p:grpSpPr>
          <a:xfrm>
            <a:off x="3192475" y="4267483"/>
            <a:ext cx="2512612" cy="2058433"/>
            <a:chOff x="5700131" y="4251572"/>
            <a:chExt cx="3061979" cy="2508497"/>
          </a:xfrm>
        </p:grpSpPr>
        <p:pic>
          <p:nvPicPr>
            <p:cNvPr id="19" name="Immagine 5" descr="Immagine che contiene cibo, pezzo, mangiato, metà&#10;&#10;Descrizione generata automaticamente">
              <a:extLst>
                <a:ext uri="{FF2B5EF4-FFF2-40B4-BE49-F238E27FC236}">
                  <a16:creationId xmlns:a16="http://schemas.microsoft.com/office/drawing/2014/main" id="{32544BB4-513C-9B37-AADA-4AB2F0B417A5}"/>
                </a:ext>
              </a:extLst>
            </p:cNvPr>
            <p:cNvPicPr>
              <a:picLocks noChangeAspect="1"/>
            </p:cNvPicPr>
            <p:nvPr/>
          </p:nvPicPr>
          <p:blipFill rotWithShape="1">
            <a:blip r:embed="rId4" cstate="print">
              <a:extLst>
                <a:ext uri="{28A0092B-C50C-407E-A947-70E740481C1C}">
                  <a14:useLocalDpi xmlns:a14="http://schemas.microsoft.com/office/drawing/2010/main"/>
                </a:ext>
              </a:extLst>
            </a:blip>
            <a:srcRect/>
            <a:stretch/>
          </p:blipFill>
          <p:spPr>
            <a:xfrm>
              <a:off x="5700131" y="4251572"/>
              <a:ext cx="3061979" cy="2508497"/>
            </a:xfrm>
            <a:prstGeom prst="rect">
              <a:avLst/>
            </a:prstGeom>
          </p:spPr>
        </p:pic>
        <p:cxnSp>
          <p:nvCxnSpPr>
            <p:cNvPr id="20" name="Straight Arrow Connector 19">
              <a:extLst>
                <a:ext uri="{FF2B5EF4-FFF2-40B4-BE49-F238E27FC236}">
                  <a16:creationId xmlns:a16="http://schemas.microsoft.com/office/drawing/2014/main" id="{FFDE04EE-6C74-E2B7-741F-25486D4ED05F}"/>
                </a:ext>
              </a:extLst>
            </p:cNvPr>
            <p:cNvCxnSpPr>
              <a:cxnSpLocks/>
            </p:cNvCxnSpPr>
            <p:nvPr/>
          </p:nvCxnSpPr>
          <p:spPr>
            <a:xfrm>
              <a:off x="5987875" y="6596075"/>
              <a:ext cx="2486489" cy="0"/>
            </a:xfrm>
            <a:prstGeom prst="straightConnector1">
              <a:avLst/>
            </a:prstGeom>
            <a:ln>
              <a:solidFill>
                <a:schemeClr val="bg1"/>
              </a:solidFill>
              <a:headEnd type="triangle"/>
              <a:tailEnd type="triangle"/>
            </a:ln>
          </p:spPr>
          <p:style>
            <a:lnRef idx="2">
              <a:schemeClr val="accent1"/>
            </a:lnRef>
            <a:fillRef idx="0">
              <a:schemeClr val="accent1"/>
            </a:fillRef>
            <a:effectRef idx="1">
              <a:schemeClr val="accent1"/>
            </a:effectRef>
            <a:fontRef idx="minor">
              <a:schemeClr val="tx1"/>
            </a:fontRef>
          </p:style>
        </p:cxnSp>
        <p:sp>
          <p:nvSpPr>
            <p:cNvPr id="21" name="TextBox 20">
              <a:extLst>
                <a:ext uri="{FF2B5EF4-FFF2-40B4-BE49-F238E27FC236}">
                  <a16:creationId xmlns:a16="http://schemas.microsoft.com/office/drawing/2014/main" id="{2AFC9DCF-E3AA-2B25-D6E9-684394685E40}"/>
                </a:ext>
              </a:extLst>
            </p:cNvPr>
            <p:cNvSpPr txBox="1"/>
            <p:nvPr/>
          </p:nvSpPr>
          <p:spPr>
            <a:xfrm>
              <a:off x="6765326" y="6221972"/>
              <a:ext cx="1027804" cy="412577"/>
            </a:xfrm>
            <a:prstGeom prst="rect">
              <a:avLst/>
            </a:prstGeom>
            <a:noFill/>
          </p:spPr>
          <p:txBody>
            <a:bodyPr wrap="square" rtlCol="0">
              <a:spAutoFit/>
            </a:bodyPr>
            <a:lstStyle/>
            <a:p>
              <a:r>
                <a:rPr lang="it-IT" sz="1600" b="1" noProof="0" dirty="0">
                  <a:solidFill>
                    <a:schemeClr val="bg1"/>
                  </a:solidFill>
                  <a:latin typeface="Candara" panose="020E0502030303020204" pitchFamily="34" charset="0"/>
                </a:rPr>
                <a:t>100 </a:t>
              </a:r>
              <a:r>
                <a:rPr lang="it-IT" sz="1600" b="1" noProof="0" dirty="0">
                  <a:solidFill>
                    <a:schemeClr val="bg1"/>
                  </a:solidFill>
                  <a:latin typeface="Symbol" pitchFamily="2" charset="2"/>
                </a:rPr>
                <a:t>m</a:t>
              </a:r>
              <a:r>
                <a:rPr lang="it-IT" sz="1600" b="1" noProof="0" dirty="0">
                  <a:solidFill>
                    <a:schemeClr val="bg1"/>
                  </a:solidFill>
                  <a:latin typeface="Candara" panose="020E0502030303020204" pitchFamily="34" charset="0"/>
                </a:rPr>
                <a:t>m</a:t>
              </a:r>
            </a:p>
          </p:txBody>
        </p:sp>
      </p:grpSp>
      <p:sp>
        <p:nvSpPr>
          <p:cNvPr id="22" name="TextBox 21">
            <a:extLst>
              <a:ext uri="{FF2B5EF4-FFF2-40B4-BE49-F238E27FC236}">
                <a16:creationId xmlns:a16="http://schemas.microsoft.com/office/drawing/2014/main" id="{60DA109D-D644-40AC-4041-09CB6DFA6E38}"/>
              </a:ext>
            </a:extLst>
          </p:cNvPr>
          <p:cNvSpPr txBox="1"/>
          <p:nvPr/>
        </p:nvSpPr>
        <p:spPr>
          <a:xfrm>
            <a:off x="304800" y="5147145"/>
            <a:ext cx="2863669" cy="1169551"/>
          </a:xfrm>
          <a:prstGeom prst="rect">
            <a:avLst/>
          </a:prstGeom>
          <a:noFill/>
          <a:ln>
            <a:noFill/>
          </a:ln>
        </p:spPr>
        <p:txBody>
          <a:bodyPr wrap="square" rtlCol="0">
            <a:spAutoFit/>
          </a:bodyPr>
          <a:lstStyle/>
          <a:p>
            <a:pPr algn="just"/>
            <a:r>
              <a:rPr lang="en-US" sz="1400" b="1" i="1" dirty="0">
                <a:solidFill>
                  <a:srgbClr val="002EFF"/>
                </a:solidFill>
                <a:latin typeface="Candara" panose="020E0502030303020204" pitchFamily="34" charset="0"/>
              </a:rPr>
              <a:t>V</a:t>
            </a:r>
            <a:r>
              <a:rPr lang="en-US" sz="1400" b="1" i="1" noProof="0" dirty="0" err="1">
                <a:solidFill>
                  <a:srgbClr val="002EFF"/>
                </a:solidFill>
                <a:latin typeface="Candara" panose="020E0502030303020204" pitchFamily="34" charset="0"/>
              </a:rPr>
              <a:t>ery</a:t>
            </a:r>
            <a:r>
              <a:rPr lang="en-US" sz="1400" b="1" i="1" noProof="0" dirty="0">
                <a:solidFill>
                  <a:srgbClr val="002EFF"/>
                </a:solidFill>
                <a:latin typeface="Candara" panose="020E0502030303020204" pitchFamily="34" charset="0"/>
              </a:rPr>
              <a:t> thin sections of paintings </a:t>
            </a:r>
            <a:r>
              <a:rPr lang="en-US" sz="1400" i="1" noProof="0" dirty="0">
                <a:latin typeface="Candara" panose="020E0502030303020204" pitchFamily="34" charset="0"/>
              </a:rPr>
              <a:t>needed to achieve information on the </a:t>
            </a:r>
            <a:r>
              <a:rPr lang="en-US" sz="1400" i="1" noProof="0" dirty="0" err="1">
                <a:latin typeface="Candara" panose="020E0502030303020204" pitchFamily="34" charset="0"/>
              </a:rPr>
              <a:t>the</a:t>
            </a:r>
            <a:r>
              <a:rPr lang="en-US" sz="1400" i="1" noProof="0" dirty="0">
                <a:latin typeface="Candara" panose="020E0502030303020204" pitchFamily="34" charset="0"/>
              </a:rPr>
              <a:t> </a:t>
            </a:r>
            <a:r>
              <a:rPr lang="en-US" sz="1400" b="1" i="1" noProof="0" dirty="0">
                <a:solidFill>
                  <a:srgbClr val="002EFF"/>
                </a:solidFill>
                <a:latin typeface="Candara" panose="020E0502030303020204" pitchFamily="34" charset="0"/>
              </a:rPr>
              <a:t>very complex multi-layered structure of paintings </a:t>
            </a:r>
            <a:r>
              <a:rPr lang="en-US" sz="1400" b="1" i="1" noProof="0" dirty="0">
                <a:latin typeface="Candara" panose="020E0502030303020204" pitchFamily="34" charset="0"/>
              </a:rPr>
              <a:t>need</a:t>
            </a:r>
            <a:r>
              <a:rPr lang="en-US" sz="1400" b="1" i="1" noProof="0" dirty="0">
                <a:solidFill>
                  <a:srgbClr val="002EFF"/>
                </a:solidFill>
                <a:latin typeface="Candara" panose="020E0502030303020204" pitchFamily="34" charset="0"/>
              </a:rPr>
              <a:t> </a:t>
            </a:r>
            <a:r>
              <a:rPr lang="en-US" sz="1400" i="1" noProof="0" dirty="0">
                <a:latin typeface="Candara" panose="020E0502030303020204" pitchFamily="34" charset="0"/>
              </a:rPr>
              <a:t>to be studied using </a:t>
            </a:r>
            <a:r>
              <a:rPr lang="en-US" sz="1400" b="1" i="1" noProof="0" dirty="0">
                <a:latin typeface="Candara" panose="020E0502030303020204" pitchFamily="34" charset="0"/>
              </a:rPr>
              <a:t>FTIR</a:t>
            </a:r>
            <a:r>
              <a:rPr lang="en-US" sz="1400" i="1" noProof="0" dirty="0">
                <a:latin typeface="Candara" panose="020E0502030303020204" pitchFamily="34" charset="0"/>
              </a:rPr>
              <a:t> and </a:t>
            </a:r>
            <a:r>
              <a:rPr lang="en-US" sz="1400" b="1" i="1" noProof="0" dirty="0">
                <a:latin typeface="Candara" panose="020E0502030303020204" pitchFamily="34" charset="0"/>
              </a:rPr>
              <a:t>SR</a:t>
            </a:r>
            <a:r>
              <a:rPr lang="en-US" sz="1400" i="1" noProof="0" dirty="0">
                <a:latin typeface="Candara" panose="020E0502030303020204" pitchFamily="34" charset="0"/>
              </a:rPr>
              <a:t>.</a:t>
            </a:r>
          </a:p>
        </p:txBody>
      </p:sp>
      <p:cxnSp>
        <p:nvCxnSpPr>
          <p:cNvPr id="25" name="Straight Connector 24">
            <a:extLst>
              <a:ext uri="{FF2B5EF4-FFF2-40B4-BE49-F238E27FC236}">
                <a16:creationId xmlns:a16="http://schemas.microsoft.com/office/drawing/2014/main" id="{DA181942-98BE-CE52-FDC6-62AFAA472140}"/>
              </a:ext>
            </a:extLst>
          </p:cNvPr>
          <p:cNvCxnSpPr/>
          <p:nvPr/>
        </p:nvCxnSpPr>
        <p:spPr>
          <a:xfrm>
            <a:off x="28575" y="3914775"/>
            <a:ext cx="12188265" cy="0"/>
          </a:xfrm>
          <a:prstGeom prst="line">
            <a:avLst/>
          </a:prstGeom>
          <a:ln w="28575">
            <a:prstDash val="dash"/>
          </a:ln>
        </p:spPr>
        <p:style>
          <a:lnRef idx="1">
            <a:schemeClr val="dk1"/>
          </a:lnRef>
          <a:fillRef idx="0">
            <a:schemeClr val="dk1"/>
          </a:fillRef>
          <a:effectRef idx="0">
            <a:schemeClr val="dk1"/>
          </a:effectRef>
          <a:fontRef idx="minor">
            <a:schemeClr val="tx1"/>
          </a:fontRef>
        </p:style>
      </p:cxnSp>
      <p:sp>
        <p:nvSpPr>
          <p:cNvPr id="26" name="TextBox 25">
            <a:extLst>
              <a:ext uri="{FF2B5EF4-FFF2-40B4-BE49-F238E27FC236}">
                <a16:creationId xmlns:a16="http://schemas.microsoft.com/office/drawing/2014/main" id="{0483E0FB-6295-D9EC-FFCC-D0A12B47B835}"/>
              </a:ext>
            </a:extLst>
          </p:cNvPr>
          <p:cNvSpPr txBox="1"/>
          <p:nvPr/>
        </p:nvSpPr>
        <p:spPr>
          <a:xfrm rot="20249117">
            <a:off x="-9525" y="702953"/>
            <a:ext cx="1970219" cy="584775"/>
          </a:xfrm>
          <a:prstGeom prst="rect">
            <a:avLst/>
          </a:prstGeom>
          <a:noFill/>
        </p:spPr>
        <p:txBody>
          <a:bodyPr wrap="none" rtlCol="0">
            <a:spAutoFit/>
          </a:bodyPr>
          <a:lstStyle/>
          <a:p>
            <a:r>
              <a:rPr lang="it-IT" sz="3200" i="1" dirty="0" err="1">
                <a:solidFill>
                  <a:schemeClr val="accent6">
                    <a:lumMod val="75000"/>
                  </a:schemeClr>
                </a:solidFill>
              </a:rPr>
              <a:t>as</a:t>
            </a:r>
            <a:r>
              <a:rPr lang="it-IT" sz="3200" i="1" dirty="0">
                <a:solidFill>
                  <a:schemeClr val="accent6">
                    <a:lumMod val="75000"/>
                  </a:schemeClr>
                </a:solidFill>
              </a:rPr>
              <a:t> collider:</a:t>
            </a:r>
            <a:endParaRPr lang="en-GB" sz="3200" i="1" dirty="0">
              <a:solidFill>
                <a:schemeClr val="accent6">
                  <a:lumMod val="75000"/>
                </a:schemeClr>
              </a:solidFill>
            </a:endParaRPr>
          </a:p>
        </p:txBody>
      </p:sp>
      <p:sp>
        <p:nvSpPr>
          <p:cNvPr id="27" name="TextBox 26">
            <a:extLst>
              <a:ext uri="{FF2B5EF4-FFF2-40B4-BE49-F238E27FC236}">
                <a16:creationId xmlns:a16="http://schemas.microsoft.com/office/drawing/2014/main" id="{8C69D62F-7627-5312-E68B-A51E809C7E76}"/>
              </a:ext>
            </a:extLst>
          </p:cNvPr>
          <p:cNvSpPr txBox="1"/>
          <p:nvPr/>
        </p:nvSpPr>
        <p:spPr>
          <a:xfrm>
            <a:off x="255795" y="4062105"/>
            <a:ext cx="2649329" cy="1077218"/>
          </a:xfrm>
          <a:prstGeom prst="rect">
            <a:avLst/>
          </a:prstGeom>
          <a:noFill/>
        </p:spPr>
        <p:txBody>
          <a:bodyPr wrap="square" rtlCol="0">
            <a:spAutoFit/>
          </a:bodyPr>
          <a:lstStyle/>
          <a:p>
            <a:pPr algn="ctr"/>
            <a:r>
              <a:rPr lang="it-IT" sz="3200" i="1" dirty="0" err="1">
                <a:solidFill>
                  <a:schemeClr val="accent6">
                    <a:lumMod val="75000"/>
                  </a:schemeClr>
                </a:solidFill>
              </a:rPr>
              <a:t>as</a:t>
            </a:r>
            <a:r>
              <a:rPr lang="it-IT" sz="3200" i="1" dirty="0">
                <a:solidFill>
                  <a:schemeClr val="accent6">
                    <a:lumMod val="75000"/>
                  </a:schemeClr>
                </a:solidFill>
              </a:rPr>
              <a:t> </a:t>
            </a:r>
            <a:r>
              <a:rPr lang="it-IT" sz="3200" i="1" dirty="0" err="1">
                <a:solidFill>
                  <a:schemeClr val="accent6">
                    <a:lumMod val="75000"/>
                  </a:schemeClr>
                </a:solidFill>
              </a:rPr>
              <a:t>synchrotron</a:t>
            </a:r>
            <a:r>
              <a:rPr lang="it-IT" sz="3200" i="1" dirty="0">
                <a:solidFill>
                  <a:schemeClr val="accent6">
                    <a:lumMod val="75000"/>
                  </a:schemeClr>
                </a:solidFill>
              </a:rPr>
              <a:t> light source:</a:t>
            </a:r>
            <a:endParaRPr lang="en-GB" sz="3200" i="1" dirty="0">
              <a:solidFill>
                <a:schemeClr val="accent6">
                  <a:lumMod val="75000"/>
                </a:schemeClr>
              </a:solidFill>
            </a:endParaRPr>
          </a:p>
        </p:txBody>
      </p:sp>
    </p:spTree>
    <p:extLst>
      <p:ext uri="{BB962C8B-B14F-4D97-AF65-F5344CB8AC3E}">
        <p14:creationId xmlns:p14="http://schemas.microsoft.com/office/powerpoint/2010/main" val="13247587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D7CB2F5-FA1E-3FBC-7838-675245052280}"/>
            </a:ext>
          </a:extLst>
        </p:cNvPr>
        <p:cNvGrpSpPr/>
        <p:nvPr/>
      </p:nvGrpSpPr>
      <p:grpSpPr>
        <a:xfrm>
          <a:off x="0" y="0"/>
          <a:ext cx="0" cy="0"/>
          <a:chOff x="0" y="0"/>
          <a:chExt cx="0" cy="0"/>
        </a:xfrm>
      </p:grpSpPr>
      <p:sp>
        <p:nvSpPr>
          <p:cNvPr id="2" name="CasellaDiTesto 1">
            <a:extLst>
              <a:ext uri="{FF2B5EF4-FFF2-40B4-BE49-F238E27FC236}">
                <a16:creationId xmlns:a16="http://schemas.microsoft.com/office/drawing/2014/main" id="{C30F3CD0-2F43-3148-3136-F1356438D5DF}"/>
              </a:ext>
            </a:extLst>
          </p:cNvPr>
          <p:cNvSpPr txBox="1"/>
          <p:nvPr/>
        </p:nvSpPr>
        <p:spPr>
          <a:xfrm>
            <a:off x="742950" y="378996"/>
            <a:ext cx="10824968" cy="707886"/>
          </a:xfrm>
          <a:prstGeom prst="rect">
            <a:avLst/>
          </a:prstGeom>
          <a:noFill/>
        </p:spPr>
        <p:txBody>
          <a:bodyPr wrap="square" rtlCol="0">
            <a:spAutoFit/>
          </a:bodyPr>
          <a:lstStyle/>
          <a:p>
            <a:pPr algn="ctr"/>
            <a:r>
              <a:rPr lang="en-GB" sz="4000" b="1" dirty="0">
                <a:solidFill>
                  <a:srgbClr val="002060"/>
                </a:solidFill>
              </a:rPr>
              <a:t>DA</a:t>
            </a:r>
            <a:r>
              <a:rPr lang="en-GB" sz="4000" b="1" dirty="0">
                <a:solidFill>
                  <a:srgbClr val="002060"/>
                </a:solidFill>
                <a:latin typeface="Symbol" panose="05050102010706020507" pitchFamily="18" charset="2"/>
              </a:rPr>
              <a:t>F</a:t>
            </a:r>
            <a:r>
              <a:rPr lang="en-GB" sz="4000" b="1" dirty="0">
                <a:solidFill>
                  <a:srgbClr val="002060"/>
                </a:solidFill>
              </a:rPr>
              <a:t>NE future: </a:t>
            </a:r>
            <a:r>
              <a:rPr lang="en-GB" sz="4000" b="1" i="1" dirty="0">
                <a:solidFill>
                  <a:srgbClr val="FF0000"/>
                </a:solidFill>
              </a:rPr>
              <a:t>a Test Facility for the next colliders</a:t>
            </a:r>
          </a:p>
        </p:txBody>
      </p:sp>
      <p:sp>
        <p:nvSpPr>
          <p:cNvPr id="5" name="Rettangolo 4">
            <a:extLst>
              <a:ext uri="{FF2B5EF4-FFF2-40B4-BE49-F238E27FC236}">
                <a16:creationId xmlns:a16="http://schemas.microsoft.com/office/drawing/2014/main" id="{C6745F14-094D-7E1B-E016-41A7B780AA1A}"/>
              </a:ext>
            </a:extLst>
          </p:cNvPr>
          <p:cNvSpPr/>
          <p:nvPr/>
        </p:nvSpPr>
        <p:spPr>
          <a:xfrm>
            <a:off x="0" y="6528718"/>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FFFF00"/>
                </a:solidFill>
                <a:effectLst/>
                <a:uLnTx/>
                <a:uFillTx/>
                <a:latin typeface="Calibri" panose="020F0502020204030204"/>
                <a:ea typeface="+mn-ea"/>
                <a:cs typeface="+mn-cs"/>
              </a:rPr>
              <a:t>CEPC workshop 2025,  November 6-10 2025 </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a:t>
            </a:r>
            <a:r>
              <a:rPr kumimoji="0" lang="it-IT" sz="1800" b="0" i="1" u="none" strike="noStrike" kern="1200" cap="none" spc="0" normalizeH="0" baseline="0" noProof="0" dirty="0" err="1">
                <a:ln>
                  <a:noFill/>
                </a:ln>
                <a:solidFill>
                  <a:srgbClr val="FFFF00"/>
                </a:solidFill>
                <a:effectLst/>
                <a:uLnTx/>
                <a:uFillTx/>
                <a:latin typeface="Calibri" panose="020F0502020204030204"/>
                <a:ea typeface="+mn-ea"/>
                <a:cs typeface="+mn-cs"/>
              </a:rPr>
              <a:t>Dongfang</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Hotel, Guangzhou, China</a:t>
            </a:r>
          </a:p>
        </p:txBody>
      </p:sp>
      <p:sp>
        <p:nvSpPr>
          <p:cNvPr id="6" name="Segnaposto numero diapositiva 4">
            <a:extLst>
              <a:ext uri="{FF2B5EF4-FFF2-40B4-BE49-F238E27FC236}">
                <a16:creationId xmlns:a16="http://schemas.microsoft.com/office/drawing/2014/main" id="{C15F9D09-A07C-D5C8-9069-3BFE492A4601}"/>
              </a:ext>
            </a:extLst>
          </p:cNvPr>
          <p:cNvSpPr txBox="1">
            <a:spLocks/>
          </p:cNvSpPr>
          <p:nvPr/>
        </p:nvSpPr>
        <p:spPr>
          <a:xfrm>
            <a:off x="9189720" y="6498590"/>
            <a:ext cx="2743200"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8D38D78-E7CE-4FC5-9811-B7ED10FBA3DF}" type="slidenum">
              <a:rPr kumimoji="0" lang="it-IT" sz="1600" b="0" i="0" u="none" strike="noStrike" kern="1200" cap="none" spc="0" normalizeH="0" baseline="0" noProof="0" smtClean="0">
                <a:ln>
                  <a:noFill/>
                </a:ln>
                <a:solidFill>
                  <a:srgbClr val="FFFF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9</a:t>
            </a:fld>
            <a:endParaRPr kumimoji="0" lang="it-IT" sz="1600" b="0"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sp>
        <p:nvSpPr>
          <p:cNvPr id="7" name="Rettangolo 6">
            <a:extLst>
              <a:ext uri="{FF2B5EF4-FFF2-40B4-BE49-F238E27FC236}">
                <a16:creationId xmlns:a16="http://schemas.microsoft.com/office/drawing/2014/main" id="{FEC72C6C-63E7-4E16-2F5C-D081B1B9D17F}"/>
              </a:ext>
            </a:extLst>
          </p:cNvPr>
          <p:cNvSpPr/>
          <p:nvPr/>
        </p:nvSpPr>
        <p:spPr>
          <a:xfrm>
            <a:off x="3735" y="-4721"/>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tab pos="990600" algn="l"/>
              </a:tabLst>
              <a:defRPr/>
            </a:pPr>
            <a:r>
              <a:rPr kumimoji="0" lang="it-IT"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A. Gallo: </a:t>
            </a:r>
            <a:r>
              <a:rPr kumimoji="0" lang="en-GB"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Review of accelerator activities in INFN-Frascati </a:t>
            </a:r>
          </a:p>
        </p:txBody>
      </p:sp>
      <p:sp>
        <p:nvSpPr>
          <p:cNvPr id="9" name="TextBox 8">
            <a:extLst>
              <a:ext uri="{FF2B5EF4-FFF2-40B4-BE49-F238E27FC236}">
                <a16:creationId xmlns:a16="http://schemas.microsoft.com/office/drawing/2014/main" id="{25469AC5-EC2C-A916-7F1B-34FB1ECF6E0C}"/>
              </a:ext>
            </a:extLst>
          </p:cNvPr>
          <p:cNvSpPr txBox="1"/>
          <p:nvPr/>
        </p:nvSpPr>
        <p:spPr>
          <a:xfrm>
            <a:off x="59434" y="2329379"/>
            <a:ext cx="6096000" cy="4147289"/>
          </a:xfrm>
          <a:prstGeom prst="rect">
            <a:avLst/>
          </a:prstGeom>
          <a:noFill/>
        </p:spPr>
        <p:txBody>
          <a:bodyPr wrap="square">
            <a:spAutoFit/>
          </a:bodyPr>
          <a:lstStyle/>
          <a:p>
            <a:pPr algn="l">
              <a:spcAft>
                <a:spcPts val="1200"/>
              </a:spcAft>
            </a:pPr>
            <a:r>
              <a:rPr lang="en-GB" sz="2800" b="1" i="0" u="none" strike="noStrike" baseline="0" dirty="0">
                <a:solidFill>
                  <a:schemeClr val="accent6">
                    <a:lumMod val="50000"/>
                  </a:schemeClr>
                </a:solidFill>
                <a:latin typeface="Calibri-Bold"/>
              </a:rPr>
              <a:t>COLLIDER MODE</a:t>
            </a:r>
          </a:p>
          <a:p>
            <a:pPr marL="342900" indent="-342900">
              <a:spcAft>
                <a:spcPts val="600"/>
              </a:spcAft>
              <a:buFont typeface="Arial" panose="020B0604020202020204" pitchFamily="34" charset="0"/>
              <a:buChar char="•"/>
            </a:pPr>
            <a:r>
              <a:rPr lang="en-GB" sz="2400" b="1" i="1" dirty="0">
                <a:solidFill>
                  <a:srgbClr val="0070C0"/>
                </a:solidFill>
                <a:latin typeface="Calibri-Bold"/>
              </a:rPr>
              <a:t>Collision dedicated</a:t>
            </a:r>
            <a:endParaRPr lang="en-GB" sz="2400" b="1" i="1" u="none" strike="noStrike" baseline="0" dirty="0">
              <a:solidFill>
                <a:srgbClr val="0070C0"/>
              </a:solidFill>
              <a:latin typeface="Calibri-Bold"/>
            </a:endParaRPr>
          </a:p>
          <a:p>
            <a:pPr marL="800100" lvl="1" indent="-342900">
              <a:spcAft>
                <a:spcPts val="300"/>
              </a:spcAft>
              <a:buFont typeface="Wingdings" panose="05000000000000000000" pitchFamily="2" charset="2"/>
              <a:buChar char="ü"/>
            </a:pPr>
            <a:r>
              <a:rPr lang="en-GB" sz="2000" b="1" dirty="0">
                <a:solidFill>
                  <a:srgbClr val="FF0000"/>
                </a:solidFill>
                <a:latin typeface="Calibri-Bold"/>
              </a:rPr>
              <a:t>Collision </a:t>
            </a:r>
            <a:r>
              <a:rPr lang="en-GB" sz="2000" b="1" dirty="0" err="1">
                <a:solidFill>
                  <a:srgbClr val="FF0000"/>
                </a:solidFill>
                <a:latin typeface="Calibri-Bold"/>
              </a:rPr>
              <a:t>monochromatization</a:t>
            </a:r>
            <a:r>
              <a:rPr lang="en-GB" sz="2000" b="1" dirty="0">
                <a:solidFill>
                  <a:srgbClr val="FF0000"/>
                </a:solidFill>
                <a:latin typeface="Calibri-Bold"/>
              </a:rPr>
              <a:t>, study the possibility to use PM steering magnets.</a:t>
            </a:r>
          </a:p>
          <a:p>
            <a:pPr marL="800100" lvl="1" indent="-342900">
              <a:spcAft>
                <a:spcPts val="600"/>
              </a:spcAft>
              <a:buFont typeface="Wingdings" panose="05000000000000000000" pitchFamily="2" charset="2"/>
              <a:buChar char="ü"/>
            </a:pPr>
            <a:r>
              <a:rPr lang="en-GB" sz="2000" b="1" i="0" u="none" strike="noStrike" baseline="0" dirty="0">
                <a:solidFill>
                  <a:srgbClr val="FF0000"/>
                </a:solidFill>
                <a:latin typeface="Calibri-Bold"/>
              </a:rPr>
              <a:t>Interplay between Beam - Beam and FBK systems by using a calibrated and </a:t>
            </a:r>
            <a:r>
              <a:rPr lang="en-GB" sz="2000" b="1" i="0" u="none" strike="noStrike" baseline="0" dirty="0" err="1">
                <a:solidFill>
                  <a:srgbClr val="FF0000"/>
                </a:solidFill>
                <a:latin typeface="Calibri-Bold"/>
              </a:rPr>
              <a:t>tunable</a:t>
            </a:r>
            <a:r>
              <a:rPr lang="en-GB" sz="2000" b="1" i="0" u="none" strike="noStrike" baseline="0" dirty="0">
                <a:solidFill>
                  <a:srgbClr val="FF0000"/>
                </a:solidFill>
                <a:latin typeface="Calibri-Bold"/>
              </a:rPr>
              <a:t> source of noise</a:t>
            </a:r>
            <a:endParaRPr lang="en-GB" b="1" i="0" u="none" strike="noStrike" baseline="0" dirty="0">
              <a:solidFill>
                <a:srgbClr val="FF0000"/>
              </a:solidFill>
              <a:latin typeface="Calibri-Bold"/>
            </a:endParaRPr>
          </a:p>
          <a:p>
            <a:pPr marL="342900" indent="-342900">
              <a:buFont typeface="Arial" panose="020B0604020202020204" pitchFamily="34" charset="0"/>
              <a:buChar char="•"/>
            </a:pPr>
            <a:r>
              <a:rPr lang="en-GB" sz="2400" b="1" i="1" dirty="0">
                <a:solidFill>
                  <a:srgbClr val="0070C0"/>
                </a:solidFill>
                <a:latin typeface="Calibri-Bold"/>
              </a:rPr>
              <a:t>Collision time-sharing</a:t>
            </a:r>
            <a:endParaRPr lang="en-GB" sz="2400" b="1" i="1" u="none" strike="noStrike" baseline="0" dirty="0">
              <a:solidFill>
                <a:srgbClr val="0070C0"/>
              </a:solidFill>
              <a:latin typeface="Calibri-Bold"/>
            </a:endParaRPr>
          </a:p>
          <a:p>
            <a:pPr marL="800100" lvl="1" indent="-342900">
              <a:spcAft>
                <a:spcPts val="300"/>
              </a:spcAft>
              <a:buFont typeface="Wingdings" panose="05000000000000000000" pitchFamily="2" charset="2"/>
              <a:buChar char="ü"/>
            </a:pPr>
            <a:r>
              <a:rPr lang="en-GB" sz="2000" b="1" i="0" u="none" strike="noStrike" baseline="0" dirty="0">
                <a:solidFill>
                  <a:srgbClr val="FF0000"/>
                </a:solidFill>
                <a:latin typeface="Calibri-Bold"/>
              </a:rPr>
              <a:t>Validation of </a:t>
            </a:r>
            <a:r>
              <a:rPr lang="en-GB" sz="2000" b="1" i="0" u="none" strike="noStrike" baseline="0" dirty="0" err="1">
                <a:solidFill>
                  <a:srgbClr val="FF0000"/>
                </a:solidFill>
                <a:latin typeface="Calibri-Bold"/>
              </a:rPr>
              <a:t>eCloud</a:t>
            </a:r>
            <a:r>
              <a:rPr lang="en-GB" sz="2000" b="1" i="0" u="none" strike="noStrike" baseline="0" dirty="0">
                <a:solidFill>
                  <a:srgbClr val="FF0000"/>
                </a:solidFill>
                <a:latin typeface="Calibri-Bold"/>
              </a:rPr>
              <a:t> and Ion Trapping code</a:t>
            </a:r>
            <a:endParaRPr lang="en-GB" sz="2000" b="1" dirty="0">
              <a:solidFill>
                <a:srgbClr val="FF0000"/>
              </a:solidFill>
              <a:latin typeface="Calibri-Bold"/>
            </a:endParaRPr>
          </a:p>
          <a:p>
            <a:pPr marL="800100" lvl="1" indent="-342900">
              <a:spcAft>
                <a:spcPts val="300"/>
              </a:spcAft>
              <a:buFont typeface="Wingdings" panose="05000000000000000000" pitchFamily="2" charset="2"/>
              <a:buChar char="ü"/>
            </a:pPr>
            <a:r>
              <a:rPr lang="en-GB" sz="2000" b="1" i="0" u="none" strike="noStrike" baseline="0" dirty="0">
                <a:solidFill>
                  <a:srgbClr val="FF0000"/>
                </a:solidFill>
                <a:latin typeface="Calibri-Bold"/>
              </a:rPr>
              <a:t>Mitigation of </a:t>
            </a:r>
            <a:r>
              <a:rPr lang="en-GB" sz="2000" b="1" i="0" u="none" strike="noStrike" baseline="0" dirty="0" err="1">
                <a:solidFill>
                  <a:srgbClr val="FF0000"/>
                </a:solidFill>
                <a:latin typeface="Calibri-Bold"/>
              </a:rPr>
              <a:t>eCloud</a:t>
            </a:r>
            <a:endParaRPr lang="en-GB" sz="2000" b="1" dirty="0">
              <a:solidFill>
                <a:srgbClr val="FF0000"/>
              </a:solidFill>
              <a:latin typeface="Calibri-Bold"/>
            </a:endParaRPr>
          </a:p>
          <a:p>
            <a:pPr marL="800100" lvl="1" indent="-342900">
              <a:buFont typeface="Wingdings" panose="05000000000000000000" pitchFamily="2" charset="2"/>
              <a:buChar char="ü"/>
            </a:pPr>
            <a:r>
              <a:rPr lang="en-GB" sz="2000" b="1" i="0" u="none" strike="noStrike" baseline="0" dirty="0">
                <a:solidFill>
                  <a:srgbClr val="FF0000"/>
                </a:solidFill>
                <a:latin typeface="Calibri-Bold"/>
              </a:rPr>
              <a:t>Background simulation code</a:t>
            </a:r>
            <a:endParaRPr lang="en-GB" sz="2000" b="1" dirty="0">
              <a:solidFill>
                <a:srgbClr val="FF0000"/>
              </a:solidFill>
              <a:latin typeface="Calibri-Bold"/>
            </a:endParaRPr>
          </a:p>
        </p:txBody>
      </p:sp>
      <p:sp>
        <p:nvSpPr>
          <p:cNvPr id="10" name="TextBox 9">
            <a:extLst>
              <a:ext uri="{FF2B5EF4-FFF2-40B4-BE49-F238E27FC236}">
                <a16:creationId xmlns:a16="http://schemas.microsoft.com/office/drawing/2014/main" id="{6B41B30A-5AF7-D1A1-D5B0-B47B16587E71}"/>
              </a:ext>
            </a:extLst>
          </p:cNvPr>
          <p:cNvSpPr txBox="1"/>
          <p:nvPr/>
        </p:nvSpPr>
        <p:spPr>
          <a:xfrm>
            <a:off x="6336982" y="2410208"/>
            <a:ext cx="5705475" cy="3554819"/>
          </a:xfrm>
          <a:prstGeom prst="rect">
            <a:avLst/>
          </a:prstGeom>
          <a:noFill/>
        </p:spPr>
        <p:txBody>
          <a:bodyPr wrap="square">
            <a:spAutoFit/>
          </a:bodyPr>
          <a:lstStyle/>
          <a:p>
            <a:pPr>
              <a:spcAft>
                <a:spcPts val="1200"/>
              </a:spcAft>
            </a:pPr>
            <a:r>
              <a:rPr lang="en-GB" sz="2800" b="1" i="0" u="none" strike="noStrike" baseline="0" dirty="0">
                <a:solidFill>
                  <a:schemeClr val="accent6">
                    <a:lumMod val="75000"/>
                  </a:schemeClr>
                </a:solidFill>
                <a:latin typeface="Calibri-Bold"/>
              </a:rPr>
              <a:t>STORAGE RING MODE</a:t>
            </a:r>
            <a:endParaRPr lang="en-GB" sz="2800" b="1" dirty="0">
              <a:solidFill>
                <a:schemeClr val="accent6">
                  <a:lumMod val="50000"/>
                </a:schemeClr>
              </a:solidFill>
              <a:latin typeface="Calibri-Bold"/>
            </a:endParaRPr>
          </a:p>
          <a:p>
            <a:pPr marL="342900" indent="-342900">
              <a:buFont typeface="Arial" panose="020B0604020202020204" pitchFamily="34" charset="0"/>
              <a:buChar char="•"/>
            </a:pPr>
            <a:r>
              <a:rPr lang="en-GB" sz="2400" b="1" i="1" u="none" strike="noStrike" baseline="0" dirty="0">
                <a:solidFill>
                  <a:srgbClr val="0070C0"/>
                </a:solidFill>
                <a:latin typeface="Calibri-Bold"/>
              </a:rPr>
              <a:t>Dedicated beam </a:t>
            </a:r>
          </a:p>
          <a:p>
            <a:pPr lvl="1">
              <a:spcAft>
                <a:spcPts val="600"/>
              </a:spcAft>
            </a:pPr>
            <a:r>
              <a:rPr lang="en-GB" b="1" i="1" u="none" strike="noStrike" baseline="0" dirty="0">
                <a:solidFill>
                  <a:srgbClr val="0070C0"/>
                </a:solidFill>
                <a:latin typeface="Calibri-Bold"/>
              </a:rPr>
              <a:t>(with additional equipment/diagnostics)</a:t>
            </a:r>
            <a:r>
              <a:rPr lang="en-GB" sz="2400" b="1" i="1" u="none" strike="noStrike" baseline="0" dirty="0">
                <a:solidFill>
                  <a:srgbClr val="0070C0"/>
                </a:solidFill>
                <a:latin typeface="Calibri-Bold"/>
              </a:rPr>
              <a:t>:</a:t>
            </a:r>
            <a:endParaRPr lang="en-GB" sz="2800" b="1" dirty="0">
              <a:solidFill>
                <a:schemeClr val="accent6">
                  <a:lumMod val="50000"/>
                </a:schemeClr>
              </a:solidFill>
              <a:latin typeface="Calibri-Bold"/>
            </a:endParaRPr>
          </a:p>
          <a:p>
            <a:pPr marL="800100" lvl="1" indent="-342900">
              <a:spcAft>
                <a:spcPts val="300"/>
              </a:spcAft>
              <a:buFont typeface="Wingdings" panose="05000000000000000000" pitchFamily="2" charset="2"/>
              <a:buChar char="ü"/>
            </a:pPr>
            <a:r>
              <a:rPr lang="en-GB" sz="2000" b="1" i="0" u="none" strike="noStrike" baseline="0" dirty="0">
                <a:solidFill>
                  <a:srgbClr val="FF0000"/>
                </a:solidFill>
                <a:latin typeface="Calibri-Bold"/>
              </a:rPr>
              <a:t>Longitudinal injection</a:t>
            </a:r>
            <a:endParaRPr lang="en-GB" sz="2000" b="1" dirty="0">
              <a:solidFill>
                <a:srgbClr val="FF0000"/>
              </a:solidFill>
              <a:latin typeface="Calibri-Bold"/>
            </a:endParaRPr>
          </a:p>
          <a:p>
            <a:pPr marL="800100" lvl="1" indent="-342900">
              <a:spcAft>
                <a:spcPts val="600"/>
              </a:spcAft>
              <a:buFont typeface="Wingdings" panose="05000000000000000000" pitchFamily="2" charset="2"/>
              <a:buChar char="ü"/>
            </a:pPr>
            <a:r>
              <a:rPr lang="en-GB" sz="2000" b="1" i="0" u="none" strike="noStrike" baseline="0" dirty="0">
                <a:solidFill>
                  <a:srgbClr val="FF0000"/>
                </a:solidFill>
                <a:latin typeface="Calibri-Bold"/>
              </a:rPr>
              <a:t>Crystal collimation with leptons </a:t>
            </a:r>
            <a:endParaRPr lang="en-GB" sz="2000" b="1" dirty="0">
              <a:solidFill>
                <a:schemeClr val="accent6">
                  <a:lumMod val="50000"/>
                </a:schemeClr>
              </a:solidFill>
              <a:latin typeface="Calibri-Bold"/>
            </a:endParaRPr>
          </a:p>
          <a:p>
            <a:pPr marL="342900" indent="-342900">
              <a:buFont typeface="Arial" panose="020B0604020202020204" pitchFamily="34" charset="0"/>
              <a:buChar char="•"/>
            </a:pPr>
            <a:r>
              <a:rPr lang="en-GB" sz="2400" b="1" i="1" u="none" strike="noStrike" baseline="0" dirty="0">
                <a:solidFill>
                  <a:srgbClr val="0070C0"/>
                </a:solidFill>
                <a:latin typeface="Calibri-Bold"/>
              </a:rPr>
              <a:t>Additional options:</a:t>
            </a:r>
          </a:p>
          <a:p>
            <a:pPr marL="800100" lvl="1" indent="-342900">
              <a:spcAft>
                <a:spcPts val="300"/>
              </a:spcAft>
              <a:buFont typeface="Wingdings" panose="05000000000000000000" pitchFamily="2" charset="2"/>
              <a:buChar char="ü"/>
            </a:pPr>
            <a:r>
              <a:rPr lang="en-GB" sz="2000" b="1" i="0" u="none" strike="noStrike" baseline="0" dirty="0">
                <a:solidFill>
                  <a:srgbClr val="FF0000"/>
                </a:solidFill>
                <a:latin typeface="Calibri-Bold"/>
              </a:rPr>
              <a:t>Photo-electron emission measurements</a:t>
            </a:r>
            <a:endParaRPr lang="en-GB" sz="2000" b="1" dirty="0">
              <a:solidFill>
                <a:srgbClr val="FF0000"/>
              </a:solidFill>
              <a:latin typeface="Calibri-Bold"/>
            </a:endParaRPr>
          </a:p>
          <a:p>
            <a:pPr marL="800100" lvl="1" indent="-342900">
              <a:buFont typeface="Wingdings" panose="05000000000000000000" pitchFamily="2" charset="2"/>
              <a:buChar char="ü"/>
            </a:pPr>
            <a:r>
              <a:rPr lang="en-GB" sz="2000" b="1" i="0" u="none" strike="noStrike" baseline="0" dirty="0">
                <a:solidFill>
                  <a:srgbClr val="FF0000"/>
                </a:solidFill>
                <a:latin typeface="Calibri-Bold"/>
              </a:rPr>
              <a:t>Dust injection to test SBL check dust injector</a:t>
            </a:r>
          </a:p>
          <a:p>
            <a:endParaRPr lang="en-GB" sz="2000" b="1" i="0" u="none" strike="noStrike" baseline="0" dirty="0">
              <a:solidFill>
                <a:srgbClr val="0070C0"/>
              </a:solidFill>
              <a:latin typeface="Calibri-Bold"/>
            </a:endParaRPr>
          </a:p>
        </p:txBody>
      </p:sp>
      <p:sp>
        <p:nvSpPr>
          <p:cNvPr id="14" name="TextBox 13">
            <a:extLst>
              <a:ext uri="{FF2B5EF4-FFF2-40B4-BE49-F238E27FC236}">
                <a16:creationId xmlns:a16="http://schemas.microsoft.com/office/drawing/2014/main" id="{7636677C-1E92-0966-4B58-166A9AE809C3}"/>
              </a:ext>
            </a:extLst>
          </p:cNvPr>
          <p:cNvSpPr txBox="1"/>
          <p:nvPr/>
        </p:nvSpPr>
        <p:spPr>
          <a:xfrm>
            <a:off x="204788" y="979815"/>
            <a:ext cx="11782424" cy="1200329"/>
          </a:xfrm>
          <a:prstGeom prst="rect">
            <a:avLst/>
          </a:prstGeom>
          <a:noFill/>
        </p:spPr>
        <p:txBody>
          <a:bodyPr wrap="square" rtlCol="0">
            <a:spAutoFit/>
          </a:bodyPr>
          <a:lstStyle/>
          <a:p>
            <a:r>
              <a:rPr lang="en-US" dirty="0"/>
              <a:t>The idea of using </a:t>
            </a:r>
            <a:r>
              <a:rPr lang="en-US" b="1" dirty="0"/>
              <a:t>DAFNE</a:t>
            </a:r>
            <a:r>
              <a:rPr lang="en-US" dirty="0"/>
              <a:t> as a </a:t>
            </a:r>
            <a:r>
              <a:rPr lang="en-US" b="1" dirty="0"/>
              <a:t>Test Facility </a:t>
            </a:r>
            <a:r>
              <a:rPr lang="en-US" dirty="0"/>
              <a:t>for </a:t>
            </a:r>
            <a:r>
              <a:rPr lang="en-US" b="1" dirty="0"/>
              <a:t>future collider</a:t>
            </a:r>
            <a:r>
              <a:rPr lang="en-US" dirty="0"/>
              <a:t>, eventually  in combination with an extension of the operation for fundamental physics users has been considered since long time</a:t>
            </a:r>
          </a:p>
          <a:p>
            <a:r>
              <a:rPr lang="en-US" dirty="0"/>
              <a:t>see </a:t>
            </a:r>
            <a:r>
              <a:rPr lang="en-GB" dirty="0">
                <a:hlinkClick r:id="rId2"/>
              </a:rPr>
              <a:t>https://agenda.infn.it/event/16334/page/2177-program-timetable</a:t>
            </a:r>
            <a:endParaRPr lang="en-GB" dirty="0"/>
          </a:p>
          <a:p>
            <a:r>
              <a:rPr lang="en-US" dirty="0"/>
              <a:t>The LNF collider physics team </a:t>
            </a:r>
            <a:r>
              <a:rPr lang="en-US"/>
              <a:t>is preparing a </a:t>
            </a:r>
            <a:r>
              <a:rPr lang="en-US" dirty="0"/>
              <a:t>structured comprehensive measurement plan.</a:t>
            </a:r>
            <a:endParaRPr lang="en-US" noProof="0" dirty="0"/>
          </a:p>
        </p:txBody>
      </p:sp>
    </p:spTree>
    <p:extLst>
      <p:ext uri="{BB962C8B-B14F-4D97-AF65-F5344CB8AC3E}">
        <p14:creationId xmlns:p14="http://schemas.microsoft.com/office/powerpoint/2010/main" val="215069019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asellaDiTesto 1"/>
          <p:cNvSpPr txBox="1"/>
          <p:nvPr/>
        </p:nvSpPr>
        <p:spPr>
          <a:xfrm>
            <a:off x="211756" y="257412"/>
            <a:ext cx="11890118" cy="707886"/>
          </a:xfrm>
          <a:prstGeom prst="rect">
            <a:avLst/>
          </a:prstGeom>
          <a:noFill/>
        </p:spPr>
        <p:txBody>
          <a:bodyPr wrap="square" rtlCol="0">
            <a:spAutoFit/>
          </a:bodyPr>
          <a:lstStyle/>
          <a:p>
            <a:pPr algn="ctr"/>
            <a:r>
              <a:rPr lang="en-GB" sz="4000" b="1" dirty="0">
                <a:solidFill>
                  <a:srgbClr val="002060"/>
                </a:solidFill>
                <a:effectLst>
                  <a:outerShdw blurRad="38100" dist="38100" dir="2700000" algn="tl">
                    <a:srgbClr val="000000">
                      <a:alpha val="43137"/>
                    </a:srgbClr>
                  </a:outerShdw>
                </a:effectLst>
              </a:rPr>
              <a:t>Consolidation: electron accelerators of the DAFNE era</a:t>
            </a:r>
          </a:p>
        </p:txBody>
      </p:sp>
      <p:graphicFrame>
        <p:nvGraphicFramePr>
          <p:cNvPr id="14" name="Object 13">
            <a:extLst>
              <a:ext uri="{FF2B5EF4-FFF2-40B4-BE49-F238E27FC236}">
                <a16:creationId xmlns:a16="http://schemas.microsoft.com/office/drawing/2014/main" id="{0CA65025-645F-C8E7-5E09-44148FABC66D}"/>
              </a:ext>
            </a:extLst>
          </p:cNvPr>
          <p:cNvGraphicFramePr>
            <a:graphicFrameLocks noChangeAspect="1"/>
          </p:cNvGraphicFramePr>
          <p:nvPr/>
        </p:nvGraphicFramePr>
        <p:xfrm>
          <a:off x="5014149" y="974725"/>
          <a:ext cx="7124700" cy="5499100"/>
        </p:xfrm>
        <a:graphic>
          <a:graphicData uri="http://schemas.openxmlformats.org/presentationml/2006/ole">
            <mc:AlternateContent xmlns:mc="http://schemas.openxmlformats.org/markup-compatibility/2006">
              <mc:Choice xmlns:v="urn:schemas-microsoft-com:vml" Requires="v">
                <p:oleObj name="Worksheet" r:id="rId2" imgW="7124650" imgH="5498965" progId="Excel.Sheet.12">
                  <p:embed/>
                </p:oleObj>
              </mc:Choice>
              <mc:Fallback>
                <p:oleObj name="Worksheet" r:id="rId2" imgW="7124650" imgH="5498965" progId="Excel.Sheet.12">
                  <p:embed/>
                  <p:pic>
                    <p:nvPicPr>
                      <p:cNvPr id="14" name="Object 13">
                        <a:extLst>
                          <a:ext uri="{FF2B5EF4-FFF2-40B4-BE49-F238E27FC236}">
                            <a16:creationId xmlns:a16="http://schemas.microsoft.com/office/drawing/2014/main" id="{0CA65025-645F-C8E7-5E09-44148FABC66D}"/>
                          </a:ext>
                        </a:extLst>
                      </p:cNvPr>
                      <p:cNvPicPr/>
                      <p:nvPr/>
                    </p:nvPicPr>
                    <p:blipFill>
                      <a:blip r:embed="rId3"/>
                      <a:stretch>
                        <a:fillRect/>
                      </a:stretch>
                    </p:blipFill>
                    <p:spPr>
                      <a:xfrm>
                        <a:off x="5014149" y="974725"/>
                        <a:ext cx="7124700" cy="5499100"/>
                      </a:xfrm>
                      <a:prstGeom prst="rect">
                        <a:avLst/>
                      </a:prstGeom>
                    </p:spPr>
                  </p:pic>
                </p:oleObj>
              </mc:Fallback>
            </mc:AlternateContent>
          </a:graphicData>
        </a:graphic>
      </p:graphicFrame>
      <p:sp>
        <p:nvSpPr>
          <p:cNvPr id="16" name="TextBox 15">
            <a:extLst>
              <a:ext uri="{FF2B5EF4-FFF2-40B4-BE49-F238E27FC236}">
                <a16:creationId xmlns:a16="http://schemas.microsoft.com/office/drawing/2014/main" id="{3A5B4F90-7DB0-BE28-2BE8-B226B76EFE0B}"/>
              </a:ext>
            </a:extLst>
          </p:cNvPr>
          <p:cNvSpPr txBox="1"/>
          <p:nvPr/>
        </p:nvSpPr>
        <p:spPr>
          <a:xfrm>
            <a:off x="90126" y="1256054"/>
            <a:ext cx="4977634" cy="4862870"/>
          </a:xfrm>
          <a:prstGeom prst="rect">
            <a:avLst/>
          </a:prstGeom>
          <a:noFill/>
        </p:spPr>
        <p:txBody>
          <a:bodyPr wrap="square">
            <a:spAutoFit/>
          </a:bodyPr>
          <a:lstStyle/>
          <a:p>
            <a:pPr>
              <a:spcAft>
                <a:spcPts val="1200"/>
              </a:spcAft>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DAFNE has represented the backbone of LNF activity for a quarter of century and today is a </a:t>
            </a: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well exploited scientific investment</a:t>
            </a: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 </a:t>
            </a:r>
          </a:p>
          <a:p>
            <a:pPr>
              <a:spcAft>
                <a:spcPts val="1200"/>
              </a:spcAft>
            </a:pP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Most of the lepton accelerators of the DAFNE era (colliders or synchrotron radiation sources) have been either </a:t>
            </a: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stopped</a:t>
            </a: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 or </a:t>
            </a:r>
            <a:r>
              <a:rPr kumimoji="0" lang="en-GB" sz="2000" b="1" i="0" u="none" strike="noStrike" kern="1200" cap="none" spc="0" normalizeH="0" baseline="0" noProof="0" dirty="0">
                <a:ln>
                  <a:noFill/>
                </a:ln>
                <a:solidFill>
                  <a:prstClr val="black"/>
                </a:solidFill>
                <a:effectLst/>
                <a:uLnTx/>
                <a:uFillTx/>
                <a:latin typeface="Calibri" panose="020F0502020204030204"/>
                <a:ea typeface="+mn-ea"/>
                <a:cs typeface="+mn-cs"/>
              </a:rPr>
              <a:t>renewed</a:t>
            </a:r>
            <a:r>
              <a:rPr kumimoji="0" lang="en-GB" sz="2000" b="0" i="0" u="none" strike="noStrike" kern="1200" cap="none" spc="0" normalizeH="0" baseline="0" noProof="0" dirty="0">
                <a:ln>
                  <a:noFill/>
                </a:ln>
                <a:solidFill>
                  <a:prstClr val="black"/>
                </a:solidFill>
                <a:effectLst/>
                <a:uLnTx/>
                <a:uFillTx/>
                <a:latin typeface="Calibri" panose="020F0502020204030204"/>
                <a:ea typeface="+mn-ea"/>
                <a:cs typeface="+mn-cs"/>
              </a:rPr>
              <a:t> for lifetime extension.</a:t>
            </a:r>
            <a:endParaRPr lang="en-GB" sz="2000" dirty="0">
              <a:solidFill>
                <a:prstClr val="black"/>
              </a:solidFill>
              <a:latin typeface="Calibri" panose="020F0502020204030204"/>
            </a:endParaRPr>
          </a:p>
          <a:p>
            <a:pPr>
              <a:spcAft>
                <a:spcPts val="1200"/>
              </a:spcAft>
            </a:pPr>
            <a:r>
              <a:rPr lang="en-GB" sz="2000" dirty="0">
                <a:solidFill>
                  <a:prstClr val="black"/>
                </a:solidFill>
                <a:latin typeface="Calibri" panose="020F0502020204030204"/>
              </a:rPr>
              <a:t>Only one B-factory survived (SUPERKEKB), a new tau-charm factory project (SCTF) is waiting for approval in China, the Russian colliders at lower energy are still in operation. </a:t>
            </a:r>
          </a:p>
          <a:p>
            <a:pPr>
              <a:spcAft>
                <a:spcPts val="1200"/>
              </a:spcAft>
            </a:pPr>
            <a:r>
              <a:rPr lang="en-GB" sz="2000" dirty="0">
                <a:solidFill>
                  <a:prstClr val="black"/>
                </a:solidFill>
                <a:latin typeface="Calibri" panose="020F0502020204030204"/>
              </a:rPr>
              <a:t>Essentially </a:t>
            </a:r>
            <a:r>
              <a:rPr lang="en-GB" sz="2000" b="1" dirty="0">
                <a:solidFill>
                  <a:prstClr val="black"/>
                </a:solidFill>
                <a:latin typeface="Calibri" panose="020F0502020204030204"/>
              </a:rPr>
              <a:t>all synchrotron radiation sources</a:t>
            </a:r>
            <a:r>
              <a:rPr lang="en-GB" sz="2000" dirty="0">
                <a:solidFill>
                  <a:prstClr val="black"/>
                </a:solidFill>
                <a:latin typeface="Calibri" panose="020F0502020204030204"/>
              </a:rPr>
              <a:t> are moving </a:t>
            </a:r>
            <a:r>
              <a:rPr lang="en-GB" sz="2000" b="1" dirty="0">
                <a:solidFill>
                  <a:prstClr val="black"/>
                </a:solidFill>
                <a:latin typeface="Calibri" panose="020F0502020204030204"/>
              </a:rPr>
              <a:t>from 3</a:t>
            </a:r>
            <a:r>
              <a:rPr lang="en-GB" sz="2000" b="1" baseline="30000" dirty="0">
                <a:solidFill>
                  <a:prstClr val="black"/>
                </a:solidFill>
                <a:latin typeface="Calibri" panose="020F0502020204030204"/>
              </a:rPr>
              <a:t>rd</a:t>
            </a:r>
            <a:r>
              <a:rPr lang="en-GB" sz="2000" b="1" dirty="0">
                <a:solidFill>
                  <a:prstClr val="black"/>
                </a:solidFill>
                <a:latin typeface="Calibri" panose="020F0502020204030204"/>
              </a:rPr>
              <a:t> to 4</a:t>
            </a:r>
            <a:r>
              <a:rPr lang="en-GB" sz="2000" b="1" baseline="30000" dirty="0">
                <a:solidFill>
                  <a:prstClr val="black"/>
                </a:solidFill>
                <a:latin typeface="Calibri" panose="020F0502020204030204"/>
              </a:rPr>
              <a:t>th</a:t>
            </a:r>
            <a:r>
              <a:rPr lang="en-GB" sz="2000" b="1" dirty="0">
                <a:solidFill>
                  <a:prstClr val="black"/>
                </a:solidFill>
                <a:latin typeface="Calibri" panose="020F0502020204030204"/>
              </a:rPr>
              <a:t> generation</a:t>
            </a:r>
            <a:r>
              <a:rPr lang="en-GB" sz="2000" dirty="0">
                <a:solidFill>
                  <a:prstClr val="black"/>
                </a:solidFill>
                <a:latin typeface="Calibri" panose="020F0502020204030204"/>
              </a:rPr>
              <a:t> (ESRF was the first one to complete the transition).</a:t>
            </a:r>
            <a:endParaRPr lang="en-GB" dirty="0"/>
          </a:p>
        </p:txBody>
      </p:sp>
      <p:sp>
        <p:nvSpPr>
          <p:cNvPr id="4" name="Rettangolo 4">
            <a:extLst>
              <a:ext uri="{FF2B5EF4-FFF2-40B4-BE49-F238E27FC236}">
                <a16:creationId xmlns:a16="http://schemas.microsoft.com/office/drawing/2014/main" id="{69DC0F18-24B4-4220-7937-C93B1DD229B5}"/>
              </a:ext>
            </a:extLst>
          </p:cNvPr>
          <p:cNvSpPr/>
          <p:nvPr/>
        </p:nvSpPr>
        <p:spPr>
          <a:xfrm>
            <a:off x="0" y="6528718"/>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FFFF00"/>
                </a:solidFill>
                <a:effectLst/>
                <a:uLnTx/>
                <a:uFillTx/>
                <a:latin typeface="Calibri" panose="020F0502020204030204"/>
                <a:ea typeface="+mn-ea"/>
                <a:cs typeface="+mn-cs"/>
              </a:rPr>
              <a:t>CEPC workshop 2025,  November 6-10 2025 </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a:t>
            </a:r>
            <a:r>
              <a:rPr kumimoji="0" lang="it-IT" sz="1800" b="0" i="1" u="none" strike="noStrike" kern="1200" cap="none" spc="0" normalizeH="0" baseline="0" noProof="0" dirty="0" err="1">
                <a:ln>
                  <a:noFill/>
                </a:ln>
                <a:solidFill>
                  <a:srgbClr val="FFFF00"/>
                </a:solidFill>
                <a:effectLst/>
                <a:uLnTx/>
                <a:uFillTx/>
                <a:latin typeface="Calibri" panose="020F0502020204030204"/>
                <a:ea typeface="+mn-ea"/>
                <a:cs typeface="+mn-cs"/>
              </a:rPr>
              <a:t>Dongfang</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Hotel, Guangzhou, China</a:t>
            </a:r>
          </a:p>
        </p:txBody>
      </p:sp>
      <p:sp>
        <p:nvSpPr>
          <p:cNvPr id="5" name="Segnaposto numero diapositiva 4">
            <a:extLst>
              <a:ext uri="{FF2B5EF4-FFF2-40B4-BE49-F238E27FC236}">
                <a16:creationId xmlns:a16="http://schemas.microsoft.com/office/drawing/2014/main" id="{BD73E5B2-D1B2-BEFA-0E4C-285D740E8793}"/>
              </a:ext>
            </a:extLst>
          </p:cNvPr>
          <p:cNvSpPr txBox="1">
            <a:spLocks/>
          </p:cNvSpPr>
          <p:nvPr/>
        </p:nvSpPr>
        <p:spPr>
          <a:xfrm>
            <a:off x="9189720" y="6498590"/>
            <a:ext cx="2743200"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8D38D78-E7CE-4FC5-9811-B7ED10FBA3DF}" type="slidenum">
              <a:rPr kumimoji="0" lang="it-IT" sz="1600" b="0" i="0" u="none" strike="noStrike" kern="1200" cap="none" spc="0" normalizeH="0" baseline="0" noProof="0" smtClean="0">
                <a:ln>
                  <a:noFill/>
                </a:ln>
                <a:solidFill>
                  <a:srgbClr val="FFFF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it-IT" sz="1600" b="0"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sp>
        <p:nvSpPr>
          <p:cNvPr id="6" name="Rettangolo 6">
            <a:extLst>
              <a:ext uri="{FF2B5EF4-FFF2-40B4-BE49-F238E27FC236}">
                <a16:creationId xmlns:a16="http://schemas.microsoft.com/office/drawing/2014/main" id="{84188BAA-B6AF-4FE8-47D1-A2FAB6531812}"/>
              </a:ext>
            </a:extLst>
          </p:cNvPr>
          <p:cNvSpPr/>
          <p:nvPr/>
        </p:nvSpPr>
        <p:spPr>
          <a:xfrm>
            <a:off x="3735" y="-4721"/>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tab pos="990600" algn="l"/>
              </a:tabLst>
              <a:defRPr/>
            </a:pPr>
            <a:r>
              <a:rPr kumimoji="0" lang="it-IT"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A. Gallo: </a:t>
            </a:r>
            <a:r>
              <a:rPr kumimoji="0" lang="en-GB"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Review of accelerator activities in INFN-Frascati </a:t>
            </a:r>
          </a:p>
        </p:txBody>
      </p:sp>
    </p:spTree>
    <p:extLst>
      <p:ext uri="{BB962C8B-B14F-4D97-AF65-F5344CB8AC3E}">
        <p14:creationId xmlns:p14="http://schemas.microsoft.com/office/powerpoint/2010/main" val="126390870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300783D-B83D-60B4-55DD-73B43035FF82}"/>
            </a:ext>
          </a:extLst>
        </p:cNvPr>
        <p:cNvGrpSpPr/>
        <p:nvPr/>
      </p:nvGrpSpPr>
      <p:grpSpPr>
        <a:xfrm>
          <a:off x="0" y="0"/>
          <a:ext cx="0" cy="0"/>
          <a:chOff x="0" y="0"/>
          <a:chExt cx="0" cy="0"/>
        </a:xfrm>
      </p:grpSpPr>
      <p:sp>
        <p:nvSpPr>
          <p:cNvPr id="3" name="Rettangolo 2">
            <a:extLst>
              <a:ext uri="{FF2B5EF4-FFF2-40B4-BE49-F238E27FC236}">
                <a16:creationId xmlns:a16="http://schemas.microsoft.com/office/drawing/2014/main" id="{7351FCF3-9FBF-746C-863C-1211DC2B9356}"/>
              </a:ext>
            </a:extLst>
          </p:cNvPr>
          <p:cNvSpPr/>
          <p:nvPr/>
        </p:nvSpPr>
        <p:spPr>
          <a:xfrm>
            <a:off x="258416" y="324035"/>
            <a:ext cx="11594255" cy="584775"/>
          </a:xfrm>
          <a:prstGeom prst="rect">
            <a:avLst/>
          </a:prstGeom>
        </p:spPr>
        <p:txBody>
          <a:bodyPr wrap="square">
            <a:spAutoFit/>
          </a:bodyPr>
          <a:lstStyle/>
          <a:p>
            <a:pPr>
              <a:spcAft>
                <a:spcPts val="1800"/>
              </a:spcAft>
            </a:pPr>
            <a:r>
              <a:rPr lang="en-GB" sz="3200" b="1" i="1" dirty="0">
                <a:solidFill>
                  <a:srgbClr val="FF0000"/>
                </a:solidFill>
              </a:rPr>
              <a:t>DAFNE consolidation plan </a:t>
            </a:r>
            <a:r>
              <a:rPr lang="en-GB" sz="2400" b="1" i="1" dirty="0">
                <a:solidFill>
                  <a:srgbClr val="FF0000"/>
                </a:solidFill>
              </a:rPr>
              <a:t>- </a:t>
            </a:r>
            <a:r>
              <a:rPr lang="en-GB" sz="2400" b="1" i="1" dirty="0">
                <a:solidFill>
                  <a:schemeClr val="accent1"/>
                </a:solidFill>
              </a:rPr>
              <a:t>minimal needs for an operation extension of ≈5 years </a:t>
            </a:r>
          </a:p>
        </p:txBody>
      </p:sp>
      <p:graphicFrame>
        <p:nvGraphicFramePr>
          <p:cNvPr id="10" name="Table 9">
            <a:extLst>
              <a:ext uri="{FF2B5EF4-FFF2-40B4-BE49-F238E27FC236}">
                <a16:creationId xmlns:a16="http://schemas.microsoft.com/office/drawing/2014/main" id="{4A26A2F7-E26C-C768-DC72-A67C6F29EB37}"/>
              </a:ext>
            </a:extLst>
          </p:cNvPr>
          <p:cNvGraphicFramePr>
            <a:graphicFrameLocks noGrp="1"/>
          </p:cNvGraphicFramePr>
          <p:nvPr>
            <p:extLst>
              <p:ext uri="{D42A27DB-BD31-4B8C-83A1-F6EECF244321}">
                <p14:modId xmlns:p14="http://schemas.microsoft.com/office/powerpoint/2010/main" val="3169710314"/>
              </p:ext>
            </p:extLst>
          </p:nvPr>
        </p:nvGraphicFramePr>
        <p:xfrm>
          <a:off x="6305385" y="3324481"/>
          <a:ext cx="5292845" cy="2651840"/>
        </p:xfrm>
        <a:graphic>
          <a:graphicData uri="http://schemas.openxmlformats.org/drawingml/2006/table">
            <a:tbl>
              <a:tblPr firstRow="1" bandRow="1">
                <a:tableStyleId>{5C22544A-7EE6-4342-B048-85BDC9FD1C3A}</a:tableStyleId>
              </a:tblPr>
              <a:tblGrid>
                <a:gridCol w="2325758">
                  <a:extLst>
                    <a:ext uri="{9D8B030D-6E8A-4147-A177-3AD203B41FA5}">
                      <a16:colId xmlns:a16="http://schemas.microsoft.com/office/drawing/2014/main" val="1687804125"/>
                    </a:ext>
                  </a:extLst>
                </a:gridCol>
                <a:gridCol w="725556">
                  <a:extLst>
                    <a:ext uri="{9D8B030D-6E8A-4147-A177-3AD203B41FA5}">
                      <a16:colId xmlns:a16="http://schemas.microsoft.com/office/drawing/2014/main" val="3745220218"/>
                    </a:ext>
                  </a:extLst>
                </a:gridCol>
                <a:gridCol w="2241531">
                  <a:extLst>
                    <a:ext uri="{9D8B030D-6E8A-4147-A177-3AD203B41FA5}">
                      <a16:colId xmlns:a16="http://schemas.microsoft.com/office/drawing/2014/main" val="1931938785"/>
                    </a:ext>
                  </a:extLst>
                </a:gridCol>
              </a:tblGrid>
              <a:tr h="240077">
                <a:tc>
                  <a:txBody>
                    <a:bodyPr/>
                    <a:lstStyle/>
                    <a:p>
                      <a:pPr algn="ctr"/>
                      <a:r>
                        <a:rPr lang="it-IT" sz="1200" dirty="0"/>
                        <a:t>SYSTEM</a:t>
                      </a:r>
                      <a:endParaRPr lang="en-GB" sz="1200" dirty="0"/>
                    </a:p>
                  </a:txBody>
                  <a:tcPr marL="57919" marR="57919" marT="28960" marB="28960"/>
                </a:tc>
                <a:tc>
                  <a:txBody>
                    <a:bodyPr/>
                    <a:lstStyle/>
                    <a:p>
                      <a:pPr algn="ctr"/>
                      <a:r>
                        <a:rPr lang="it-IT" sz="1200" dirty="0"/>
                        <a:t>COST</a:t>
                      </a:r>
                      <a:endParaRPr lang="en-GB" sz="1200" dirty="0"/>
                    </a:p>
                  </a:txBody>
                  <a:tcPr marL="57919" marR="57919" marT="28960" marB="28960"/>
                </a:tc>
                <a:tc>
                  <a:txBody>
                    <a:bodyPr/>
                    <a:lstStyle/>
                    <a:p>
                      <a:pPr algn="ctr"/>
                      <a:r>
                        <a:rPr lang="it-IT" sz="1200" dirty="0"/>
                        <a:t>MANPOWER </a:t>
                      </a:r>
                      <a:endParaRPr lang="en-GB" sz="1200" dirty="0"/>
                    </a:p>
                  </a:txBody>
                  <a:tcPr marL="57919" marR="57919" marT="28960" marB="28960"/>
                </a:tc>
                <a:extLst>
                  <a:ext uri="{0D108BD9-81ED-4DB2-BD59-A6C34878D82A}">
                    <a16:rowId xmlns:a16="http://schemas.microsoft.com/office/drawing/2014/main" val="1648532183"/>
                  </a:ext>
                </a:extLst>
              </a:tr>
              <a:tr h="240077">
                <a:tc>
                  <a:txBody>
                    <a:bodyPr/>
                    <a:lstStyle/>
                    <a:p>
                      <a:r>
                        <a:rPr lang="it-IT" sz="1200" dirty="0"/>
                        <a:t>MAGNETS</a:t>
                      </a:r>
                    </a:p>
                  </a:txBody>
                  <a:tcPr marL="57919" marR="57919" marT="28960" marB="28960"/>
                </a:tc>
                <a:tc>
                  <a:txBody>
                    <a:bodyPr/>
                    <a:lstStyle/>
                    <a:p>
                      <a:pPr algn="ctr"/>
                      <a:r>
                        <a:rPr lang="it-IT" sz="1200" dirty="0"/>
                        <a:t>2200 k€</a:t>
                      </a:r>
                      <a:endParaRPr lang="en-GB" sz="1200" dirty="0"/>
                    </a:p>
                  </a:txBody>
                  <a:tcPr marL="57919" marR="57919" marT="28960" marB="2896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dirty="0"/>
                        <a:t>40 FTE*</a:t>
                      </a:r>
                      <a:r>
                        <a:rPr lang="it-IT" sz="1200" dirty="0" err="1"/>
                        <a:t>month</a:t>
                      </a:r>
                      <a:endParaRPr lang="en-GB" sz="1200" dirty="0"/>
                    </a:p>
                  </a:txBody>
                  <a:tcPr marL="57919" marR="57919" marT="28960" marB="28960"/>
                </a:tc>
                <a:extLst>
                  <a:ext uri="{0D108BD9-81ED-4DB2-BD59-A6C34878D82A}">
                    <a16:rowId xmlns:a16="http://schemas.microsoft.com/office/drawing/2014/main" val="3129653014"/>
                  </a:ext>
                </a:extLst>
              </a:tr>
              <a:tr h="240077">
                <a:tc>
                  <a:txBody>
                    <a:bodyPr/>
                    <a:lstStyle/>
                    <a:p>
                      <a:r>
                        <a:rPr lang="it-IT" sz="1200" dirty="0"/>
                        <a:t>CONTROLS</a:t>
                      </a:r>
                      <a:endParaRPr lang="en-GB" sz="1200" dirty="0"/>
                    </a:p>
                  </a:txBody>
                  <a:tcPr marL="57919" marR="57919" marT="28960" marB="28960"/>
                </a:tc>
                <a:tc>
                  <a:txBody>
                    <a:bodyPr/>
                    <a:lstStyle/>
                    <a:p>
                      <a:pPr algn="ctr"/>
                      <a:r>
                        <a:rPr lang="it-IT" sz="1200" dirty="0"/>
                        <a:t>310 k€</a:t>
                      </a:r>
                      <a:endParaRPr lang="en-GB" sz="1200" dirty="0"/>
                    </a:p>
                  </a:txBody>
                  <a:tcPr marL="57919" marR="57919" marT="28960" marB="28960"/>
                </a:tc>
                <a:tc>
                  <a:txBody>
                    <a:bodyPr/>
                    <a:lstStyle/>
                    <a:p>
                      <a:r>
                        <a:rPr lang="it-IT" sz="1200" dirty="0"/>
                        <a:t>36 FTE*</a:t>
                      </a:r>
                      <a:r>
                        <a:rPr lang="it-IT" sz="1200" dirty="0" err="1"/>
                        <a:t>month</a:t>
                      </a:r>
                      <a:endParaRPr lang="en-GB" sz="1200" dirty="0"/>
                    </a:p>
                  </a:txBody>
                  <a:tcPr marL="57919" marR="57919" marT="28960" marB="28960"/>
                </a:tc>
                <a:extLst>
                  <a:ext uri="{0D108BD9-81ED-4DB2-BD59-A6C34878D82A}">
                    <a16:rowId xmlns:a16="http://schemas.microsoft.com/office/drawing/2014/main" val="4086995404"/>
                  </a:ext>
                </a:extLst>
              </a:tr>
              <a:tr h="422234">
                <a:tc>
                  <a:txBody>
                    <a:bodyPr/>
                    <a:lstStyle/>
                    <a:p>
                      <a:r>
                        <a:rPr lang="it-IT" sz="1200" dirty="0"/>
                        <a:t>BEAM DIAGNOSTICS </a:t>
                      </a:r>
                    </a:p>
                    <a:p>
                      <a:r>
                        <a:rPr lang="it-IT" sz="1200" dirty="0"/>
                        <a:t>(</a:t>
                      </a:r>
                      <a:r>
                        <a:rPr lang="it-IT" sz="1200" dirty="0" err="1"/>
                        <a:t>only</a:t>
                      </a:r>
                      <a:r>
                        <a:rPr lang="it-IT" sz="1200" dirty="0"/>
                        <a:t> Critical items)</a:t>
                      </a:r>
                    </a:p>
                  </a:txBody>
                  <a:tcPr marL="57919" marR="57919" marT="28960" marB="28960"/>
                </a:tc>
                <a:tc>
                  <a:txBody>
                    <a:bodyPr/>
                    <a:lstStyle/>
                    <a:p>
                      <a:pPr algn="ctr"/>
                      <a:r>
                        <a:rPr lang="it-IT" sz="1200" dirty="0"/>
                        <a:t>520 k€</a:t>
                      </a:r>
                      <a:endParaRPr lang="en-GB" sz="1200" dirty="0"/>
                    </a:p>
                  </a:txBody>
                  <a:tcPr marL="57919" marR="57919" marT="28960" marB="28960" anchor="ctr"/>
                </a:tc>
                <a:tc>
                  <a:txBody>
                    <a:bodyPr/>
                    <a:lstStyle/>
                    <a:p>
                      <a:r>
                        <a:rPr lang="it-IT" sz="1200" dirty="0"/>
                        <a:t>22 FTE*</a:t>
                      </a:r>
                      <a:r>
                        <a:rPr lang="it-IT" sz="1200" dirty="0" err="1"/>
                        <a:t>month</a:t>
                      </a:r>
                      <a:endParaRPr lang="en-GB" sz="1200" dirty="0"/>
                    </a:p>
                  </a:txBody>
                  <a:tcPr marL="57919" marR="57919" marT="28960" marB="28960" anchor="ctr"/>
                </a:tc>
                <a:extLst>
                  <a:ext uri="{0D108BD9-81ED-4DB2-BD59-A6C34878D82A}">
                    <a16:rowId xmlns:a16="http://schemas.microsoft.com/office/drawing/2014/main" val="769896705"/>
                  </a:ext>
                </a:extLst>
              </a:tr>
              <a:tr h="240077">
                <a:tc>
                  <a:txBody>
                    <a:bodyPr/>
                    <a:lstStyle/>
                    <a:p>
                      <a:r>
                        <a:rPr lang="it-IT" sz="1200" dirty="0"/>
                        <a:t>RF</a:t>
                      </a:r>
                      <a:endParaRPr lang="en-GB" sz="1200" dirty="0"/>
                    </a:p>
                  </a:txBody>
                  <a:tcPr marL="57919" marR="57919" marT="28960" marB="28960"/>
                </a:tc>
                <a:tc>
                  <a:txBody>
                    <a:bodyPr/>
                    <a:lstStyle/>
                    <a:p>
                      <a:pPr algn="ctr"/>
                      <a:r>
                        <a:rPr lang="it-IT" sz="1200" dirty="0"/>
                        <a:t>710 k€</a:t>
                      </a:r>
                      <a:endParaRPr lang="en-GB" sz="1200" dirty="0"/>
                    </a:p>
                  </a:txBody>
                  <a:tcPr marL="57919" marR="57919" marT="28960" marB="28960"/>
                </a:tc>
                <a:tc>
                  <a:txBody>
                    <a:bodyPr/>
                    <a:lstStyle/>
                    <a:p>
                      <a:r>
                        <a:rPr lang="it-IT" sz="1200" dirty="0"/>
                        <a:t>24 FTE*</a:t>
                      </a:r>
                      <a:r>
                        <a:rPr lang="it-IT" sz="1200" dirty="0" err="1"/>
                        <a:t>month</a:t>
                      </a:r>
                      <a:endParaRPr lang="en-GB" sz="1200" dirty="0"/>
                    </a:p>
                  </a:txBody>
                  <a:tcPr marL="57919" marR="57919" marT="28960" marB="28960"/>
                </a:tc>
                <a:extLst>
                  <a:ext uri="{0D108BD9-81ED-4DB2-BD59-A6C34878D82A}">
                    <a16:rowId xmlns:a16="http://schemas.microsoft.com/office/drawing/2014/main" val="2707649830"/>
                  </a:ext>
                </a:extLst>
              </a:tr>
              <a:tr h="240077">
                <a:tc>
                  <a:txBody>
                    <a:bodyPr/>
                    <a:lstStyle/>
                    <a:p>
                      <a:r>
                        <a:rPr lang="it-IT" sz="1200" dirty="0"/>
                        <a:t>VACUUM</a:t>
                      </a:r>
                      <a:endParaRPr lang="en-GB" sz="1200" dirty="0"/>
                    </a:p>
                  </a:txBody>
                  <a:tcPr marL="57919" marR="57919" marT="28960" marB="28960"/>
                </a:tc>
                <a:tc>
                  <a:txBody>
                    <a:bodyPr/>
                    <a:lstStyle/>
                    <a:p>
                      <a:pPr algn="ctr"/>
                      <a:r>
                        <a:rPr lang="it-IT" sz="1200" dirty="0"/>
                        <a:t>690 k€</a:t>
                      </a:r>
                      <a:endParaRPr lang="en-GB" sz="1200" dirty="0"/>
                    </a:p>
                  </a:txBody>
                  <a:tcPr marL="57919" marR="57919" marT="28960" marB="28960"/>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dirty="0"/>
                        <a:t>8 FTE*</a:t>
                      </a:r>
                      <a:r>
                        <a:rPr lang="it-IT" sz="1200" dirty="0" err="1"/>
                        <a:t>month</a:t>
                      </a:r>
                      <a:endParaRPr lang="en-GB" sz="1200" dirty="0"/>
                    </a:p>
                  </a:txBody>
                  <a:tcPr marL="57919" marR="57919" marT="28960" marB="28960"/>
                </a:tc>
                <a:extLst>
                  <a:ext uri="{0D108BD9-81ED-4DB2-BD59-A6C34878D82A}">
                    <a16:rowId xmlns:a16="http://schemas.microsoft.com/office/drawing/2014/main" val="549476343"/>
                  </a:ext>
                </a:extLst>
              </a:tr>
              <a:tr h="240077">
                <a:tc>
                  <a:txBody>
                    <a:bodyPr/>
                    <a:lstStyle/>
                    <a:p>
                      <a:r>
                        <a:rPr lang="it-IT" sz="1200" dirty="0"/>
                        <a:t>LINAC (</a:t>
                      </a:r>
                      <a:r>
                        <a:rPr lang="it-IT" sz="1200" dirty="0" err="1"/>
                        <a:t>only</a:t>
                      </a:r>
                      <a:r>
                        <a:rPr lang="it-IT" sz="1200" dirty="0"/>
                        <a:t> </a:t>
                      </a:r>
                      <a:r>
                        <a:rPr lang="it-IT" sz="1200" dirty="0" err="1"/>
                        <a:t>pulsed</a:t>
                      </a:r>
                      <a:r>
                        <a:rPr lang="it-IT" sz="1200" dirty="0"/>
                        <a:t> </a:t>
                      </a:r>
                      <a:r>
                        <a:rPr lang="it-IT" sz="1200" dirty="0" err="1"/>
                        <a:t>magnet</a:t>
                      </a:r>
                      <a:r>
                        <a:rPr lang="it-IT" sz="1200" dirty="0"/>
                        <a:t> PS)</a:t>
                      </a:r>
                      <a:endParaRPr lang="en-GB" sz="1200" dirty="0"/>
                    </a:p>
                  </a:txBody>
                  <a:tcPr marL="57919" marR="57919" marT="28960" marB="28960"/>
                </a:tc>
                <a:tc>
                  <a:txBody>
                    <a:bodyPr/>
                    <a:lstStyle/>
                    <a:p>
                      <a:pPr algn="ctr"/>
                      <a:r>
                        <a:rPr lang="it-IT" sz="1200" dirty="0"/>
                        <a:t>170 k€</a:t>
                      </a:r>
                      <a:endParaRPr lang="en-GB" sz="1200" dirty="0"/>
                    </a:p>
                  </a:txBody>
                  <a:tcPr marL="57919" marR="57919" marT="28960" marB="28960"/>
                </a:tc>
                <a:tc>
                  <a:txBody>
                    <a:bodyPr/>
                    <a:lstStyle/>
                    <a:p>
                      <a:r>
                        <a:rPr lang="it-IT" sz="1200" dirty="0"/>
                        <a:t>5 FTE*</a:t>
                      </a:r>
                      <a:r>
                        <a:rPr lang="it-IT" sz="1200" dirty="0" err="1"/>
                        <a:t>month</a:t>
                      </a:r>
                      <a:endParaRPr lang="it-IT" sz="1200" dirty="0"/>
                    </a:p>
                  </a:txBody>
                  <a:tcPr marL="57919" marR="57919" marT="28960" marB="28960"/>
                </a:tc>
                <a:extLst>
                  <a:ext uri="{0D108BD9-81ED-4DB2-BD59-A6C34878D82A}">
                    <a16:rowId xmlns:a16="http://schemas.microsoft.com/office/drawing/2014/main" val="4123568507"/>
                  </a:ext>
                </a:extLst>
              </a:tr>
              <a:tr h="240077">
                <a:tc>
                  <a:txBody>
                    <a:bodyPr/>
                    <a:lstStyle/>
                    <a:p>
                      <a:r>
                        <a:rPr lang="it-IT" sz="1200" dirty="0"/>
                        <a:t>COOLING (Tech. </a:t>
                      </a:r>
                      <a:r>
                        <a:rPr lang="it-IT" sz="1200" dirty="0" err="1"/>
                        <a:t>Division</a:t>
                      </a:r>
                      <a:r>
                        <a:rPr lang="it-IT" sz="1200" dirty="0"/>
                        <a:t>)</a:t>
                      </a:r>
                      <a:endParaRPr lang="en-GB" sz="1200" dirty="0"/>
                    </a:p>
                  </a:txBody>
                  <a:tcPr marL="57919" marR="57919" marT="28960" marB="28960"/>
                </a:tc>
                <a:tc>
                  <a:txBody>
                    <a:bodyPr/>
                    <a:lstStyle/>
                    <a:p>
                      <a:pPr algn="ctr"/>
                      <a:r>
                        <a:rPr lang="it-IT" sz="1200" dirty="0"/>
                        <a:t>1350 k€</a:t>
                      </a:r>
                      <a:endParaRPr lang="en-GB" sz="1200" dirty="0"/>
                    </a:p>
                  </a:txBody>
                  <a:tcPr marL="57919" marR="57919" marT="28960" marB="28960"/>
                </a:tc>
                <a:tc>
                  <a:txBody>
                    <a:bodyPr/>
                    <a:lstStyle/>
                    <a:p>
                      <a:endParaRPr lang="it-IT" sz="1200" dirty="0"/>
                    </a:p>
                  </a:txBody>
                  <a:tcPr marL="57919" marR="57919" marT="28960" marB="28960"/>
                </a:tc>
                <a:extLst>
                  <a:ext uri="{0D108BD9-81ED-4DB2-BD59-A6C34878D82A}">
                    <a16:rowId xmlns:a16="http://schemas.microsoft.com/office/drawing/2014/main" val="2712552341"/>
                  </a:ext>
                </a:extLst>
              </a:tr>
              <a:tr h="240077">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it-IT" sz="1200" dirty="0"/>
                        <a:t>ELECTRIC POWER (Tech. </a:t>
                      </a:r>
                      <a:r>
                        <a:rPr lang="it-IT" sz="1200" dirty="0" err="1"/>
                        <a:t>Division</a:t>
                      </a:r>
                      <a:r>
                        <a:rPr lang="it-IT" sz="1200" dirty="0"/>
                        <a:t>)</a:t>
                      </a:r>
                      <a:endParaRPr lang="en-GB" sz="1200" dirty="0"/>
                    </a:p>
                  </a:txBody>
                  <a:tcPr marL="57919" marR="57919" marT="28960" marB="28960"/>
                </a:tc>
                <a:tc>
                  <a:txBody>
                    <a:bodyPr/>
                    <a:lstStyle/>
                    <a:p>
                      <a:pPr algn="ctr"/>
                      <a:r>
                        <a:rPr lang="it-IT" sz="1200" dirty="0"/>
                        <a:t>450 k€</a:t>
                      </a:r>
                      <a:endParaRPr lang="en-GB" sz="1200" dirty="0"/>
                    </a:p>
                  </a:txBody>
                  <a:tcPr marL="57919" marR="57919" marT="28960" marB="28960"/>
                </a:tc>
                <a:tc>
                  <a:txBody>
                    <a:bodyPr/>
                    <a:lstStyle/>
                    <a:p>
                      <a:endParaRPr lang="it-IT" sz="1200" dirty="0"/>
                    </a:p>
                  </a:txBody>
                  <a:tcPr marL="57919" marR="57919" marT="28960" marB="28960"/>
                </a:tc>
                <a:extLst>
                  <a:ext uri="{0D108BD9-81ED-4DB2-BD59-A6C34878D82A}">
                    <a16:rowId xmlns:a16="http://schemas.microsoft.com/office/drawing/2014/main" val="3394904640"/>
                  </a:ext>
                </a:extLst>
              </a:tr>
              <a:tr h="296126">
                <a:tc>
                  <a:txBody>
                    <a:bodyPr/>
                    <a:lstStyle/>
                    <a:p>
                      <a:pPr algn="ctr"/>
                      <a:r>
                        <a:rPr lang="it-IT" sz="1600" b="1" i="1" dirty="0"/>
                        <a:t>TOTAL</a:t>
                      </a:r>
                      <a:endParaRPr lang="en-GB" sz="1600" b="1" i="1" dirty="0"/>
                    </a:p>
                  </a:txBody>
                  <a:tcPr marL="57919" marR="57919" marT="28960" marB="28960">
                    <a:solidFill>
                      <a:srgbClr val="FFFF00"/>
                    </a:solidFill>
                  </a:tcPr>
                </a:tc>
                <a:tc>
                  <a:txBody>
                    <a:bodyPr/>
                    <a:lstStyle/>
                    <a:p>
                      <a:pPr algn="ctr"/>
                      <a:r>
                        <a:rPr lang="it-IT" sz="1600" b="1" i="1" dirty="0"/>
                        <a:t>6400</a:t>
                      </a:r>
                      <a:endParaRPr lang="en-GB" sz="1600" b="1" i="1" dirty="0"/>
                    </a:p>
                  </a:txBody>
                  <a:tcPr marL="57919" marR="57919" marT="28960" marB="28960">
                    <a:solidFill>
                      <a:srgbClr val="FFFF00"/>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600" b="1" i="1" dirty="0"/>
                        <a:t>135 FTE*</a:t>
                      </a:r>
                      <a:r>
                        <a:rPr lang="it-IT" sz="1600" b="1" i="1" dirty="0" err="1"/>
                        <a:t>month</a:t>
                      </a:r>
                      <a:r>
                        <a:rPr lang="it-IT" sz="1600" b="1" i="1" dirty="0"/>
                        <a:t> </a:t>
                      </a:r>
                      <a:r>
                        <a:rPr lang="it-IT" sz="1300" b="1" i="1" dirty="0"/>
                        <a:t>(DA </a:t>
                      </a:r>
                      <a:r>
                        <a:rPr lang="it-IT" sz="1300" b="1" i="1" dirty="0" err="1"/>
                        <a:t>only</a:t>
                      </a:r>
                      <a:r>
                        <a:rPr lang="it-IT" sz="1300" b="1" i="1" dirty="0"/>
                        <a:t>)</a:t>
                      </a:r>
                      <a:endParaRPr lang="en-GB" sz="1300" b="1" i="1" dirty="0"/>
                    </a:p>
                  </a:txBody>
                  <a:tcPr marL="57919" marR="57919" marT="28960" marB="28960">
                    <a:solidFill>
                      <a:srgbClr val="FFFF00"/>
                    </a:solidFill>
                  </a:tcPr>
                </a:tc>
                <a:extLst>
                  <a:ext uri="{0D108BD9-81ED-4DB2-BD59-A6C34878D82A}">
                    <a16:rowId xmlns:a16="http://schemas.microsoft.com/office/drawing/2014/main" val="1700619453"/>
                  </a:ext>
                </a:extLst>
              </a:tr>
            </a:tbl>
          </a:graphicData>
        </a:graphic>
      </p:graphicFrame>
      <p:sp>
        <p:nvSpPr>
          <p:cNvPr id="5" name="Rettangolo 4">
            <a:extLst>
              <a:ext uri="{FF2B5EF4-FFF2-40B4-BE49-F238E27FC236}">
                <a16:creationId xmlns:a16="http://schemas.microsoft.com/office/drawing/2014/main" id="{BC3F0ADD-61D6-D287-BF05-CE7147AD8F1F}"/>
              </a:ext>
            </a:extLst>
          </p:cNvPr>
          <p:cNvSpPr/>
          <p:nvPr/>
        </p:nvSpPr>
        <p:spPr>
          <a:xfrm>
            <a:off x="0" y="6528718"/>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FFFF00"/>
                </a:solidFill>
                <a:effectLst/>
                <a:uLnTx/>
                <a:uFillTx/>
                <a:latin typeface="Calibri" panose="020F0502020204030204"/>
                <a:ea typeface="+mn-ea"/>
                <a:cs typeface="+mn-cs"/>
              </a:rPr>
              <a:t>CEPC workshop 2025,  November 6-10 2025 </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a:t>
            </a:r>
            <a:r>
              <a:rPr kumimoji="0" lang="it-IT" sz="1800" b="0" i="1" u="none" strike="noStrike" kern="1200" cap="none" spc="0" normalizeH="0" baseline="0" noProof="0" dirty="0" err="1">
                <a:ln>
                  <a:noFill/>
                </a:ln>
                <a:solidFill>
                  <a:srgbClr val="FFFF00"/>
                </a:solidFill>
                <a:effectLst/>
                <a:uLnTx/>
                <a:uFillTx/>
                <a:latin typeface="Calibri" panose="020F0502020204030204"/>
                <a:ea typeface="+mn-ea"/>
                <a:cs typeface="+mn-cs"/>
              </a:rPr>
              <a:t>Dongfang</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Hotel, Guangzhou, China</a:t>
            </a:r>
          </a:p>
        </p:txBody>
      </p:sp>
      <p:sp>
        <p:nvSpPr>
          <p:cNvPr id="6" name="Segnaposto numero diapositiva 4">
            <a:extLst>
              <a:ext uri="{FF2B5EF4-FFF2-40B4-BE49-F238E27FC236}">
                <a16:creationId xmlns:a16="http://schemas.microsoft.com/office/drawing/2014/main" id="{1E70DA05-38A1-7FC3-6157-B01DE0630553}"/>
              </a:ext>
            </a:extLst>
          </p:cNvPr>
          <p:cNvSpPr txBox="1">
            <a:spLocks/>
          </p:cNvSpPr>
          <p:nvPr/>
        </p:nvSpPr>
        <p:spPr>
          <a:xfrm>
            <a:off x="9189720" y="6498590"/>
            <a:ext cx="2743200"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8D38D78-E7CE-4FC5-9811-B7ED10FBA3DF}" type="slidenum">
              <a:rPr kumimoji="0" lang="it-IT" sz="1600" b="0" i="0" u="none" strike="noStrike" kern="1200" cap="none" spc="0" normalizeH="0" baseline="0" noProof="0" smtClean="0">
                <a:ln>
                  <a:noFill/>
                </a:ln>
                <a:solidFill>
                  <a:srgbClr val="FFFF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it-IT" sz="1600" b="0"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sp>
        <p:nvSpPr>
          <p:cNvPr id="11" name="Rettangolo 6">
            <a:extLst>
              <a:ext uri="{FF2B5EF4-FFF2-40B4-BE49-F238E27FC236}">
                <a16:creationId xmlns:a16="http://schemas.microsoft.com/office/drawing/2014/main" id="{5B1FDE92-EA86-5680-1326-874367552B93}"/>
              </a:ext>
            </a:extLst>
          </p:cNvPr>
          <p:cNvSpPr/>
          <p:nvPr/>
        </p:nvSpPr>
        <p:spPr>
          <a:xfrm>
            <a:off x="3735" y="-4721"/>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tab pos="990600" algn="l"/>
              </a:tabLst>
              <a:defRPr/>
            </a:pPr>
            <a:r>
              <a:rPr kumimoji="0" lang="it-IT"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A. Gallo: </a:t>
            </a:r>
            <a:r>
              <a:rPr kumimoji="0" lang="en-GB"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Review of accelerator activities in INFN-Frascati </a:t>
            </a:r>
          </a:p>
        </p:txBody>
      </p:sp>
      <p:sp>
        <p:nvSpPr>
          <p:cNvPr id="13" name="TextBox 12">
            <a:extLst>
              <a:ext uri="{FF2B5EF4-FFF2-40B4-BE49-F238E27FC236}">
                <a16:creationId xmlns:a16="http://schemas.microsoft.com/office/drawing/2014/main" id="{01BF2BCE-BCA7-5D1E-18CC-78FF364E502B}"/>
              </a:ext>
            </a:extLst>
          </p:cNvPr>
          <p:cNvSpPr txBox="1"/>
          <p:nvPr/>
        </p:nvSpPr>
        <p:spPr>
          <a:xfrm>
            <a:off x="9940" y="3549522"/>
            <a:ext cx="6025100" cy="2308324"/>
          </a:xfrm>
          <a:prstGeom prst="rect">
            <a:avLst/>
          </a:prstGeom>
          <a:noFill/>
        </p:spPr>
        <p:txBody>
          <a:bodyPr wrap="square">
            <a:spAutoFit/>
          </a:bodyPr>
          <a:lstStyle/>
          <a:p>
            <a:pPr marL="285750" indent="-285750">
              <a:spcAft>
                <a:spcPts val="600"/>
              </a:spcAft>
              <a:buFont typeface="Wingdings" panose="05000000000000000000" pitchFamily="2" charset="2"/>
              <a:buChar char="ü"/>
            </a:pPr>
            <a:r>
              <a:rPr lang="en-GB" dirty="0"/>
              <a:t>Expected total </a:t>
            </a:r>
            <a:r>
              <a:rPr lang="en-GB" b="1" dirty="0"/>
              <a:t>budgetary costs </a:t>
            </a:r>
            <a:r>
              <a:rPr lang="en-GB" dirty="0"/>
              <a:t>are </a:t>
            </a:r>
            <a:r>
              <a:rPr lang="en-GB" b="1" dirty="0"/>
              <a:t>6.4 M€</a:t>
            </a:r>
            <a:r>
              <a:rPr lang="en-GB" dirty="0"/>
              <a:t>. The associated  impact on </a:t>
            </a:r>
            <a:r>
              <a:rPr lang="en-GB" b="1" dirty="0"/>
              <a:t>manpower workload </a:t>
            </a:r>
            <a:r>
              <a:rPr lang="en-GB" dirty="0"/>
              <a:t>is especially worrying since the consolidation program would rely essentially on the </a:t>
            </a:r>
            <a:r>
              <a:rPr lang="en-GB" b="1" dirty="0"/>
              <a:t>DA/DT staff</a:t>
            </a:r>
            <a:r>
              <a:rPr lang="en-GB" dirty="0"/>
              <a:t>, already </a:t>
            </a:r>
            <a:r>
              <a:rPr lang="en-GB" b="1" dirty="0"/>
              <a:t>heavily committed </a:t>
            </a:r>
            <a:r>
              <a:rPr lang="en-GB" dirty="0"/>
              <a:t>(beyond 100 %) on the operation of the other Lab facilities and construction of the new </a:t>
            </a:r>
            <a:r>
              <a:rPr lang="en-GB" dirty="0" err="1"/>
              <a:t>EuPRAXIA@SPARCLAB</a:t>
            </a:r>
            <a:r>
              <a:rPr lang="en-GB" dirty="0"/>
              <a:t> infrastructure. Availability of </a:t>
            </a:r>
            <a:r>
              <a:rPr lang="en-GB" b="1" dirty="0"/>
              <a:t>extra resources</a:t>
            </a:r>
            <a:r>
              <a:rPr lang="en-GB" dirty="0"/>
              <a:t> from </a:t>
            </a:r>
            <a:r>
              <a:rPr lang="en-GB" b="1" dirty="0"/>
              <a:t>external collaborations </a:t>
            </a:r>
            <a:r>
              <a:rPr lang="en-GB" dirty="0"/>
              <a:t>should be explored at the </a:t>
            </a:r>
            <a:r>
              <a:rPr lang="en-GB" b="1" dirty="0"/>
              <a:t>highest priority </a:t>
            </a:r>
            <a:r>
              <a:rPr lang="en-GB" dirty="0"/>
              <a:t>for this task.</a:t>
            </a:r>
          </a:p>
        </p:txBody>
      </p:sp>
      <p:sp>
        <p:nvSpPr>
          <p:cNvPr id="2" name="TextBox 1">
            <a:extLst>
              <a:ext uri="{FF2B5EF4-FFF2-40B4-BE49-F238E27FC236}">
                <a16:creationId xmlns:a16="http://schemas.microsoft.com/office/drawing/2014/main" id="{C89AF340-E420-8739-7B6E-D235561BC207}"/>
              </a:ext>
            </a:extLst>
          </p:cNvPr>
          <p:cNvSpPr txBox="1"/>
          <p:nvPr/>
        </p:nvSpPr>
        <p:spPr>
          <a:xfrm>
            <a:off x="-9939" y="860006"/>
            <a:ext cx="11777869" cy="2739211"/>
          </a:xfrm>
          <a:prstGeom prst="rect">
            <a:avLst/>
          </a:prstGeom>
          <a:noFill/>
        </p:spPr>
        <p:txBody>
          <a:bodyPr wrap="square">
            <a:spAutoFit/>
          </a:bodyPr>
          <a:lstStyle/>
          <a:p>
            <a:pPr marL="285750" indent="-285750">
              <a:spcAft>
                <a:spcPts val="600"/>
              </a:spcAft>
              <a:buFont typeface="Wingdings" panose="05000000000000000000" pitchFamily="2" charset="2"/>
              <a:buChar char="ü"/>
            </a:pPr>
            <a:r>
              <a:rPr lang="en-GB" dirty="0"/>
              <a:t>DAFNE is an </a:t>
            </a:r>
            <a:r>
              <a:rPr lang="en-GB" b="1" dirty="0"/>
              <a:t>aged machine</a:t>
            </a:r>
            <a:r>
              <a:rPr lang="en-GB" dirty="0"/>
              <a:t>. Most of the lepton accelerators of the DAFNE era have been either stopped or renewed for lifetime extension;</a:t>
            </a:r>
          </a:p>
          <a:p>
            <a:pPr marL="285750" indent="-285750">
              <a:spcAft>
                <a:spcPts val="600"/>
              </a:spcAft>
              <a:buFont typeface="Wingdings" panose="05000000000000000000" pitchFamily="2" charset="2"/>
              <a:buChar char="ü"/>
            </a:pPr>
            <a:r>
              <a:rPr lang="en-GB" dirty="0"/>
              <a:t>Many DAFNE components are at </a:t>
            </a:r>
            <a:r>
              <a:rPr lang="en-GB" b="1" dirty="0"/>
              <a:t>end of life</a:t>
            </a:r>
            <a:r>
              <a:rPr lang="en-GB" dirty="0"/>
              <a:t>, or </a:t>
            </a:r>
            <a:r>
              <a:rPr lang="en-GB" b="1" dirty="0"/>
              <a:t>obsolete</a:t>
            </a:r>
            <a:r>
              <a:rPr lang="en-GB" dirty="0"/>
              <a:t>, or </a:t>
            </a:r>
            <a:r>
              <a:rPr lang="en-GB" b="1" dirty="0"/>
              <a:t>unmaintainable</a:t>
            </a:r>
            <a:r>
              <a:rPr lang="en-GB" dirty="0"/>
              <a:t>, representing single-points-of-failure. A credible/reliable scientific medium-term program must be based on a consolidation/mitigation plan to remove the weak points and reduce the machine vulnerability</a:t>
            </a:r>
          </a:p>
          <a:p>
            <a:pPr marL="285750" indent="-285750">
              <a:spcAft>
                <a:spcPts val="600"/>
              </a:spcAft>
              <a:buFont typeface="Wingdings" panose="05000000000000000000" pitchFamily="2" charset="2"/>
              <a:buChar char="ü"/>
            </a:pPr>
            <a:r>
              <a:rPr lang="en-GB" dirty="0"/>
              <a:t>A generic, </a:t>
            </a:r>
            <a:r>
              <a:rPr lang="en-GB" b="1" dirty="0"/>
              <a:t>minimal consolidation plan </a:t>
            </a:r>
            <a:r>
              <a:rPr lang="en-GB" dirty="0"/>
              <a:t>to extend the collider lifetime for </a:t>
            </a:r>
            <a:r>
              <a:rPr lang="en-GB" b="1" dirty="0"/>
              <a:t>≈5 years </a:t>
            </a:r>
            <a:r>
              <a:rPr lang="en-GB" dirty="0"/>
              <a:t>has been elaborated. Neither upgrades nor performance improvements (only preserved in the best case) have been considered, just reduction of the risk of fatal events with minimal effort. Machine modifications eventually required by the collider physics measurements plan could not be included.</a:t>
            </a:r>
          </a:p>
        </p:txBody>
      </p:sp>
      <p:sp>
        <p:nvSpPr>
          <p:cNvPr id="4" name="Rettangolo 2">
            <a:extLst>
              <a:ext uri="{FF2B5EF4-FFF2-40B4-BE49-F238E27FC236}">
                <a16:creationId xmlns:a16="http://schemas.microsoft.com/office/drawing/2014/main" id="{77DA77B1-BBFE-31C9-796B-94DC8265824F}"/>
              </a:ext>
            </a:extLst>
          </p:cNvPr>
          <p:cNvSpPr/>
          <p:nvPr/>
        </p:nvSpPr>
        <p:spPr>
          <a:xfrm>
            <a:off x="2048159" y="5913652"/>
            <a:ext cx="6882481" cy="584775"/>
          </a:xfrm>
          <a:prstGeom prst="rect">
            <a:avLst/>
          </a:prstGeom>
        </p:spPr>
        <p:txBody>
          <a:bodyPr wrap="square">
            <a:spAutoFit/>
          </a:bodyPr>
          <a:lstStyle/>
          <a:p>
            <a:pPr>
              <a:spcAft>
                <a:spcPts val="1800"/>
              </a:spcAft>
            </a:pPr>
            <a:r>
              <a:rPr lang="en-GB" sz="3200" b="1" i="1" dirty="0">
                <a:solidFill>
                  <a:srgbClr val="FF0000"/>
                </a:solidFill>
              </a:rPr>
              <a:t>Final decisions have not been taken yet</a:t>
            </a:r>
            <a:endParaRPr lang="en-GB" sz="2400" b="1" i="1" dirty="0">
              <a:solidFill>
                <a:schemeClr val="accent1"/>
              </a:solidFill>
            </a:endParaRPr>
          </a:p>
        </p:txBody>
      </p:sp>
    </p:spTree>
    <p:extLst>
      <p:ext uri="{BB962C8B-B14F-4D97-AF65-F5344CB8AC3E}">
        <p14:creationId xmlns:p14="http://schemas.microsoft.com/office/powerpoint/2010/main" val="231206213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794" name="Picture 2" descr="http://da.lnf.infn.it/wp-content/uploads/sites/8/2018/04/Linac1low-1024x768.jp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9491" y="3119386"/>
            <a:ext cx="4545775" cy="3409332"/>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
          <p:cNvSpPr/>
          <p:nvPr/>
        </p:nvSpPr>
        <p:spPr>
          <a:xfrm>
            <a:off x="2820920" y="426144"/>
            <a:ext cx="3713837" cy="646331"/>
          </a:xfrm>
          <a:prstGeom prst="rect">
            <a:avLst/>
          </a:prstGeom>
        </p:spPr>
        <p:txBody>
          <a:bodyPr wrap="none">
            <a:spAutoFit/>
          </a:bodyPr>
          <a:lstStyle/>
          <a:p>
            <a:r>
              <a:rPr lang="en-US" sz="3600" b="1" dirty="0">
                <a:solidFill>
                  <a:srgbClr val="002060"/>
                </a:solidFill>
                <a:cs typeface="Arial" panose="020B0604020202020204" pitchFamily="34" charset="0"/>
              </a:rPr>
              <a:t>THE DA</a:t>
            </a:r>
            <a:r>
              <a:rPr lang="en-US" sz="3600" b="1" dirty="0">
                <a:solidFill>
                  <a:srgbClr val="002060"/>
                </a:solidFill>
                <a:latin typeface="Symbol" panose="05050102010706020507" pitchFamily="18" charset="2"/>
                <a:cs typeface="Arial" panose="020B0604020202020204" pitchFamily="34" charset="0"/>
              </a:rPr>
              <a:t>F</a:t>
            </a:r>
            <a:r>
              <a:rPr lang="en-US" sz="3600" b="1" dirty="0">
                <a:solidFill>
                  <a:srgbClr val="002060"/>
                </a:solidFill>
                <a:cs typeface="Arial" panose="020B0604020202020204" pitchFamily="34" charset="0"/>
              </a:rPr>
              <a:t>NE LINAC</a:t>
            </a:r>
            <a:endParaRPr lang="en-GB" sz="3600" b="1" dirty="0">
              <a:solidFill>
                <a:srgbClr val="002060"/>
              </a:solidFill>
              <a:cs typeface="Arial" panose="020B0604020202020204" pitchFamily="34" charset="0"/>
            </a:endParaRPr>
          </a:p>
        </p:txBody>
      </p:sp>
      <p:pic>
        <p:nvPicPr>
          <p:cNvPr id="20" name="image16.png"/>
          <p:cNvPicPr>
            <a:picLocks noChangeAspect="1"/>
          </p:cNvPicPr>
          <p:nvPr/>
        </p:nvPicPr>
        <p:blipFill>
          <a:blip r:embed="rId3"/>
          <a:srcRect/>
          <a:stretch>
            <a:fillRect/>
          </a:stretch>
        </p:blipFill>
        <p:spPr>
          <a:xfrm>
            <a:off x="79491" y="1195016"/>
            <a:ext cx="4545775" cy="2263818"/>
          </a:xfrm>
          <a:prstGeom prst="rect">
            <a:avLst/>
          </a:prstGeom>
          <a:ln/>
        </p:spPr>
      </p:pic>
      <p:sp>
        <p:nvSpPr>
          <p:cNvPr id="23" name="Rettangolo 7"/>
          <p:cNvSpPr/>
          <p:nvPr/>
        </p:nvSpPr>
        <p:spPr>
          <a:xfrm>
            <a:off x="4774278" y="1263495"/>
            <a:ext cx="3135726" cy="2062103"/>
          </a:xfrm>
          <a:prstGeom prst="rect">
            <a:avLst/>
          </a:prstGeom>
          <a:noFill/>
        </p:spPr>
        <p:txBody>
          <a:bodyPr wrap="square" rtlCol="0">
            <a:spAutoFit/>
          </a:bodyPr>
          <a:lstStyle/>
          <a:p>
            <a:pPr marL="285750" indent="-285750" algn="just">
              <a:spcAft>
                <a:spcPts val="600"/>
              </a:spcAft>
              <a:buFont typeface="Arial" panose="020B0604020202020204" pitchFamily="34" charset="0"/>
              <a:buChar char="•"/>
            </a:pPr>
            <a:r>
              <a:rPr lang="en-GB" b="1" dirty="0">
                <a:cs typeface="Arial" panose="020B0604020202020204" pitchFamily="34" charset="0"/>
              </a:rPr>
              <a:t>S band </a:t>
            </a:r>
            <a:r>
              <a:rPr lang="en-GB" b="1" dirty="0" err="1">
                <a:cs typeface="Arial" panose="020B0604020202020204" pitchFamily="34" charset="0"/>
              </a:rPr>
              <a:t>LINear</a:t>
            </a:r>
            <a:r>
              <a:rPr lang="en-GB" b="1" dirty="0">
                <a:cs typeface="Arial" panose="020B0604020202020204" pitchFamily="34" charset="0"/>
              </a:rPr>
              <a:t> Accelerator</a:t>
            </a:r>
          </a:p>
          <a:p>
            <a:pPr marL="285750" indent="-285750" algn="just">
              <a:spcAft>
                <a:spcPts val="600"/>
              </a:spcAft>
              <a:buFont typeface="Arial" panose="020B0604020202020204" pitchFamily="34" charset="0"/>
              <a:buChar char="•"/>
            </a:pPr>
            <a:r>
              <a:rPr lang="en-GB" b="1" dirty="0">
                <a:cs typeface="Arial" panose="020B0604020202020204" pitchFamily="34" charset="0"/>
              </a:rPr>
              <a:t>≈ 60 m long</a:t>
            </a:r>
          </a:p>
          <a:p>
            <a:pPr marL="285750" indent="-285750" algn="just">
              <a:spcAft>
                <a:spcPts val="600"/>
              </a:spcAft>
              <a:buFont typeface="Arial" panose="020B0604020202020204" pitchFamily="34" charset="0"/>
              <a:buChar char="•"/>
            </a:pPr>
            <a:r>
              <a:rPr lang="en-GB" b="1" dirty="0" err="1">
                <a:cs typeface="Arial" panose="020B0604020202020204" pitchFamily="34" charset="0"/>
              </a:rPr>
              <a:t>Termoionic</a:t>
            </a:r>
            <a:r>
              <a:rPr lang="en-GB" b="1" dirty="0">
                <a:cs typeface="Arial" panose="020B0604020202020204" pitchFamily="34" charset="0"/>
              </a:rPr>
              <a:t> gun</a:t>
            </a:r>
          </a:p>
          <a:p>
            <a:pPr marL="285750" indent="-285750" algn="just">
              <a:spcAft>
                <a:spcPts val="600"/>
              </a:spcAft>
              <a:buFont typeface="Arial" panose="020B0604020202020204" pitchFamily="34" charset="0"/>
              <a:buChar char="•"/>
            </a:pPr>
            <a:r>
              <a:rPr lang="en-GB" b="1" dirty="0">
                <a:cs typeface="Arial" panose="020B0604020202020204" pitchFamily="34" charset="0"/>
              </a:rPr>
              <a:t>4x45 MW klystrons + SLEDs</a:t>
            </a:r>
          </a:p>
          <a:p>
            <a:pPr marL="285750" indent="-285750" algn="just">
              <a:spcAft>
                <a:spcPts val="600"/>
              </a:spcAft>
              <a:buFont typeface="Arial" panose="020B0604020202020204" pitchFamily="34" charset="0"/>
              <a:buChar char="•"/>
            </a:pPr>
            <a:r>
              <a:rPr lang="en-GB" b="1" dirty="0">
                <a:cs typeface="Arial" panose="020B0604020202020204" pitchFamily="34" charset="0"/>
              </a:rPr>
              <a:t>15 2/3π sections SLAC type 3m long</a:t>
            </a:r>
          </a:p>
        </p:txBody>
      </p:sp>
      <p:grpSp>
        <p:nvGrpSpPr>
          <p:cNvPr id="24" name="Group 11"/>
          <p:cNvGrpSpPr/>
          <p:nvPr/>
        </p:nvGrpSpPr>
        <p:grpSpPr>
          <a:xfrm>
            <a:off x="4737622" y="4131876"/>
            <a:ext cx="3496263" cy="1689553"/>
            <a:chOff x="1139028" y="4637328"/>
            <a:chExt cx="4661684" cy="1689553"/>
          </a:xfrm>
        </p:grpSpPr>
        <p:pic>
          <p:nvPicPr>
            <p:cNvPr id="25" name="Immagine 8"/>
            <p:cNvPicPr>
              <a:picLocks noChangeAspect="1"/>
            </p:cNvPicPr>
            <p:nvPr/>
          </p:nvPicPr>
          <p:blipFill>
            <a:blip r:embed="rId4"/>
            <a:stretch>
              <a:fillRect/>
            </a:stretch>
          </p:blipFill>
          <p:spPr>
            <a:xfrm>
              <a:off x="3205980" y="4687091"/>
              <a:ext cx="2295769" cy="1167293"/>
            </a:xfrm>
            <a:prstGeom prst="rect">
              <a:avLst/>
            </a:prstGeom>
          </p:spPr>
        </p:pic>
        <p:sp>
          <p:nvSpPr>
            <p:cNvPr id="26" name="CasellaDiTesto 9"/>
            <p:cNvSpPr txBox="1"/>
            <p:nvPr/>
          </p:nvSpPr>
          <p:spPr>
            <a:xfrm>
              <a:off x="1139028" y="5957549"/>
              <a:ext cx="4661684" cy="369332"/>
            </a:xfrm>
            <a:prstGeom prst="rect">
              <a:avLst/>
            </a:prstGeom>
            <a:noFill/>
          </p:spPr>
          <p:txBody>
            <a:bodyPr wrap="square" rtlCol="0">
              <a:spAutoFit/>
            </a:bodyPr>
            <a:lstStyle/>
            <a:p>
              <a:r>
                <a:rPr lang="en-US" dirty="0">
                  <a:latin typeface="Arial" panose="020B0604020202020204" pitchFamily="34" charset="0"/>
                  <a:cs typeface="Arial" panose="020B0604020202020204" pitchFamily="34" charset="0"/>
                </a:rPr>
                <a:t>Upgrade pulse width: ~ 300 ns</a:t>
              </a:r>
            </a:p>
          </p:txBody>
        </p:sp>
        <p:pic>
          <p:nvPicPr>
            <p:cNvPr id="27" name="Picture 17"/>
            <p:cNvPicPr>
              <a:picLocks noChangeAspect="1"/>
            </p:cNvPicPr>
            <p:nvPr/>
          </p:nvPicPr>
          <p:blipFill>
            <a:blip r:embed="rId5"/>
            <a:stretch>
              <a:fillRect/>
            </a:stretch>
          </p:blipFill>
          <p:spPr>
            <a:xfrm>
              <a:off x="1164830" y="4637328"/>
              <a:ext cx="1518890" cy="1108545"/>
            </a:xfrm>
            <a:prstGeom prst="rect">
              <a:avLst/>
            </a:prstGeom>
          </p:spPr>
        </p:pic>
        <p:sp>
          <p:nvSpPr>
            <p:cNvPr id="28" name="Freccia destra 11"/>
            <p:cNvSpPr/>
            <p:nvPr/>
          </p:nvSpPr>
          <p:spPr>
            <a:xfrm>
              <a:off x="2760620" y="5007038"/>
              <a:ext cx="302847" cy="373378"/>
            </a:xfrm>
            <a:prstGeom prst="rightArrow">
              <a:avLst/>
            </a:prstGeom>
            <a:ln>
              <a:solidFill>
                <a:srgbClr val="0000FF"/>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pic>
        <p:nvPicPr>
          <p:cNvPr id="29" name="Immagine 28">
            <a:extLst>
              <a:ext uri="{FF2B5EF4-FFF2-40B4-BE49-F238E27FC236}">
                <a16:creationId xmlns:a16="http://schemas.microsoft.com/office/drawing/2014/main" id="{69953D4A-FDDE-42FB-BCAE-BDC8037B9642}"/>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6208001" y="3867222"/>
            <a:ext cx="1892443" cy="1590060"/>
          </a:xfrm>
          <a:prstGeom prst="rect">
            <a:avLst/>
          </a:prstGeom>
        </p:spPr>
      </p:pic>
      <p:graphicFrame>
        <p:nvGraphicFramePr>
          <p:cNvPr id="22" name="Table 9"/>
          <p:cNvGraphicFramePr>
            <a:graphicFrameLocks noGrp="1"/>
          </p:cNvGraphicFramePr>
          <p:nvPr/>
        </p:nvGraphicFramePr>
        <p:xfrm>
          <a:off x="8080688" y="381754"/>
          <a:ext cx="4026859" cy="6043121"/>
        </p:xfrm>
        <a:graphic>
          <a:graphicData uri="http://schemas.openxmlformats.org/drawingml/2006/table">
            <a:tbl>
              <a:tblPr firstRow="1" bandRow="1">
                <a:gradFill rotWithShape="1">
                  <a:gsLst>
                    <a:gs pos="20000">
                      <a:srgbClr val="39639D">
                        <a:tint val="9000"/>
                      </a:srgbClr>
                    </a:gs>
                    <a:gs pos="100000">
                      <a:srgbClr val="39639D">
                        <a:tint val="70000"/>
                        <a:satMod val="100000"/>
                      </a:srgbClr>
                    </a:gs>
                  </a:gsLst>
                  <a:path path="circle">
                    <a:fillToRect l="-15000" t="-15000" r="115000" b="115000"/>
                  </a:path>
                </a:gradFill>
                <a:effectLst>
                  <a:outerShdw blurRad="130000" dist="101600" dir="2700000" algn="tl" rotWithShape="0">
                    <a:srgbClr val="000000">
                      <a:alpha val="35000"/>
                    </a:srgbClr>
                  </a:outerShdw>
                </a:effectLst>
              </a:tblPr>
              <a:tblGrid>
                <a:gridCol w="1886559">
                  <a:extLst>
                    <a:ext uri="{9D8B030D-6E8A-4147-A177-3AD203B41FA5}">
                      <a16:colId xmlns:a16="http://schemas.microsoft.com/office/drawing/2014/main" val="20000"/>
                    </a:ext>
                  </a:extLst>
                </a:gridCol>
                <a:gridCol w="999503">
                  <a:extLst>
                    <a:ext uri="{9D8B030D-6E8A-4147-A177-3AD203B41FA5}">
                      <a16:colId xmlns:a16="http://schemas.microsoft.com/office/drawing/2014/main" val="20001"/>
                    </a:ext>
                  </a:extLst>
                </a:gridCol>
                <a:gridCol w="1140797">
                  <a:extLst>
                    <a:ext uri="{9D8B030D-6E8A-4147-A177-3AD203B41FA5}">
                      <a16:colId xmlns:a16="http://schemas.microsoft.com/office/drawing/2014/main" val="20002"/>
                    </a:ext>
                  </a:extLst>
                </a:gridCol>
              </a:tblGrid>
              <a:tr h="261804">
                <a:tc>
                  <a:txBody>
                    <a:bodyPr/>
                    <a:lstStyle>
                      <a:defPPr>
                        <a:defRPr lang="en-US"/>
                      </a:defPPr>
                      <a:lvl1pPr marL="0" algn="l" defTabSz="914400" rtl="0" eaLnBrk="1" latinLnBrk="0" hangingPunct="1">
                        <a:defRPr sz="1800" b="1" kern="1200">
                          <a:solidFill>
                            <a:schemeClr val="lt1"/>
                          </a:solidFill>
                          <a:latin typeface="Book Antiqua"/>
                        </a:defRPr>
                      </a:lvl1pPr>
                      <a:lvl2pPr marL="457200" algn="l" defTabSz="914400" rtl="0" eaLnBrk="1" latinLnBrk="0" hangingPunct="1">
                        <a:defRPr sz="1800" b="1" kern="1200">
                          <a:solidFill>
                            <a:schemeClr val="lt1"/>
                          </a:solidFill>
                          <a:latin typeface="Book Antiqua"/>
                        </a:defRPr>
                      </a:lvl2pPr>
                      <a:lvl3pPr marL="914400" algn="l" defTabSz="914400" rtl="0" eaLnBrk="1" latinLnBrk="0" hangingPunct="1">
                        <a:defRPr sz="1800" b="1" kern="1200">
                          <a:solidFill>
                            <a:schemeClr val="lt1"/>
                          </a:solidFill>
                          <a:latin typeface="Book Antiqua"/>
                        </a:defRPr>
                      </a:lvl3pPr>
                      <a:lvl4pPr marL="1371600" algn="l" defTabSz="914400" rtl="0" eaLnBrk="1" latinLnBrk="0" hangingPunct="1">
                        <a:defRPr sz="1800" b="1" kern="1200">
                          <a:solidFill>
                            <a:schemeClr val="lt1"/>
                          </a:solidFill>
                          <a:latin typeface="Book Antiqua"/>
                        </a:defRPr>
                      </a:lvl4pPr>
                      <a:lvl5pPr marL="1828800" algn="l" defTabSz="914400" rtl="0" eaLnBrk="1" latinLnBrk="0" hangingPunct="1">
                        <a:defRPr sz="1800" b="1" kern="1200">
                          <a:solidFill>
                            <a:schemeClr val="lt1"/>
                          </a:solidFill>
                          <a:latin typeface="Book Antiqua"/>
                        </a:defRPr>
                      </a:lvl5pPr>
                      <a:lvl6pPr marL="2286000" algn="l" defTabSz="914400" rtl="0" eaLnBrk="1" latinLnBrk="0" hangingPunct="1">
                        <a:defRPr sz="1800" b="1" kern="1200">
                          <a:solidFill>
                            <a:schemeClr val="lt1"/>
                          </a:solidFill>
                          <a:latin typeface="Book Antiqua"/>
                        </a:defRPr>
                      </a:lvl6pPr>
                      <a:lvl7pPr marL="2743200" algn="l" defTabSz="914400" rtl="0" eaLnBrk="1" latinLnBrk="0" hangingPunct="1">
                        <a:defRPr sz="1800" b="1" kern="1200">
                          <a:solidFill>
                            <a:schemeClr val="lt1"/>
                          </a:solidFill>
                          <a:latin typeface="Book Antiqua"/>
                        </a:defRPr>
                      </a:lvl7pPr>
                      <a:lvl8pPr marL="3200400" algn="l" defTabSz="914400" rtl="0" eaLnBrk="1" latinLnBrk="0" hangingPunct="1">
                        <a:defRPr sz="1800" b="1" kern="1200">
                          <a:solidFill>
                            <a:schemeClr val="lt1"/>
                          </a:solidFill>
                          <a:latin typeface="Book Antiqua"/>
                        </a:defRPr>
                      </a:lvl8pPr>
                      <a:lvl9pPr marL="3657600" algn="l" defTabSz="914400" rtl="0" eaLnBrk="1" latinLnBrk="0" hangingPunct="1">
                        <a:defRPr sz="1800" b="1" kern="1200">
                          <a:solidFill>
                            <a:schemeClr val="lt1"/>
                          </a:solidFill>
                          <a:latin typeface="Book Antiqua"/>
                        </a:defRPr>
                      </a:lvl9pPr>
                    </a:lstStyle>
                    <a:p>
                      <a:endParaRPr lang="en-US" sz="1200" b="0" dirty="0">
                        <a:latin typeface="+mn-lt"/>
                        <a:cs typeface="Impact"/>
                      </a:endParaRPr>
                    </a:p>
                  </a:txBody>
                  <a:tcPr marL="68580" marR="68580" marT="42992" marB="42992">
                    <a:lnL w="9525" cap="flat" cmpd="sng" algn="ctr">
                      <a:solidFill>
                        <a:srgbClr val="39639D">
                          <a:shade val="48000"/>
                          <a:satMod val="110000"/>
                        </a:srgbClr>
                      </a:solidFill>
                      <a:prstDash val="solid"/>
                    </a:lnL>
                    <a:lnR>
                      <a:noFill/>
                    </a:lnR>
                    <a:lnT w="9525" cap="flat" cmpd="sng" algn="ctr">
                      <a:solidFill>
                        <a:srgbClr val="39639D">
                          <a:shade val="48000"/>
                          <a:satMod val="110000"/>
                        </a:srgbClr>
                      </a:solidFill>
                      <a:prstDash val="solid"/>
                    </a:lnT>
                    <a:lnB w="25400" cap="flat" cmpd="sng" algn="ctr">
                      <a:solidFill>
                        <a:sysClr val="window" lastClr="FFFFFF"/>
                      </a:solidFill>
                      <a:prstDash val="solid"/>
                    </a:lnB>
                    <a:lnTlToBr w="12700" cmpd="sng">
                      <a:noFill/>
                      <a:prstDash val="solid"/>
                    </a:lnTlToBr>
                    <a:lnBlToTr w="12700" cmpd="sng">
                      <a:noFill/>
                      <a:prstDash val="solid"/>
                    </a:lnBlToTr>
                    <a:solidFill>
                      <a:srgbClr val="39639D"/>
                    </a:solidFill>
                  </a:tcPr>
                </a:tc>
                <a:tc>
                  <a:txBody>
                    <a:bodyPr/>
                    <a:lstStyle>
                      <a:defPPr>
                        <a:defRPr lang="en-US"/>
                      </a:defPPr>
                      <a:lvl1pPr marL="0" algn="l" defTabSz="914400" rtl="0" eaLnBrk="1" latinLnBrk="0" hangingPunct="1">
                        <a:defRPr sz="1800" b="1" kern="1200">
                          <a:solidFill>
                            <a:schemeClr val="lt1"/>
                          </a:solidFill>
                          <a:latin typeface="Book Antiqua"/>
                        </a:defRPr>
                      </a:lvl1pPr>
                      <a:lvl2pPr marL="457200" algn="l" defTabSz="914400" rtl="0" eaLnBrk="1" latinLnBrk="0" hangingPunct="1">
                        <a:defRPr sz="1800" b="1" kern="1200">
                          <a:solidFill>
                            <a:schemeClr val="lt1"/>
                          </a:solidFill>
                          <a:latin typeface="Book Antiqua"/>
                        </a:defRPr>
                      </a:lvl2pPr>
                      <a:lvl3pPr marL="914400" algn="l" defTabSz="914400" rtl="0" eaLnBrk="1" latinLnBrk="0" hangingPunct="1">
                        <a:defRPr sz="1800" b="1" kern="1200">
                          <a:solidFill>
                            <a:schemeClr val="lt1"/>
                          </a:solidFill>
                          <a:latin typeface="Book Antiqua"/>
                        </a:defRPr>
                      </a:lvl3pPr>
                      <a:lvl4pPr marL="1371600" algn="l" defTabSz="914400" rtl="0" eaLnBrk="1" latinLnBrk="0" hangingPunct="1">
                        <a:defRPr sz="1800" b="1" kern="1200">
                          <a:solidFill>
                            <a:schemeClr val="lt1"/>
                          </a:solidFill>
                          <a:latin typeface="Book Antiqua"/>
                        </a:defRPr>
                      </a:lvl4pPr>
                      <a:lvl5pPr marL="1828800" algn="l" defTabSz="914400" rtl="0" eaLnBrk="1" latinLnBrk="0" hangingPunct="1">
                        <a:defRPr sz="1800" b="1" kern="1200">
                          <a:solidFill>
                            <a:schemeClr val="lt1"/>
                          </a:solidFill>
                          <a:latin typeface="Book Antiqua"/>
                        </a:defRPr>
                      </a:lvl5pPr>
                      <a:lvl6pPr marL="2286000" algn="l" defTabSz="914400" rtl="0" eaLnBrk="1" latinLnBrk="0" hangingPunct="1">
                        <a:defRPr sz="1800" b="1" kern="1200">
                          <a:solidFill>
                            <a:schemeClr val="lt1"/>
                          </a:solidFill>
                          <a:latin typeface="Book Antiqua"/>
                        </a:defRPr>
                      </a:lvl6pPr>
                      <a:lvl7pPr marL="2743200" algn="l" defTabSz="914400" rtl="0" eaLnBrk="1" latinLnBrk="0" hangingPunct="1">
                        <a:defRPr sz="1800" b="1" kern="1200">
                          <a:solidFill>
                            <a:schemeClr val="lt1"/>
                          </a:solidFill>
                          <a:latin typeface="Book Antiqua"/>
                        </a:defRPr>
                      </a:lvl7pPr>
                      <a:lvl8pPr marL="3200400" algn="l" defTabSz="914400" rtl="0" eaLnBrk="1" latinLnBrk="0" hangingPunct="1">
                        <a:defRPr sz="1800" b="1" kern="1200">
                          <a:solidFill>
                            <a:schemeClr val="lt1"/>
                          </a:solidFill>
                          <a:latin typeface="Book Antiqua"/>
                        </a:defRPr>
                      </a:lvl8pPr>
                      <a:lvl9pPr marL="3657600" algn="l" defTabSz="914400" rtl="0" eaLnBrk="1" latinLnBrk="0" hangingPunct="1">
                        <a:defRPr sz="1800" b="1" kern="1200">
                          <a:solidFill>
                            <a:schemeClr val="lt1"/>
                          </a:solidFill>
                          <a:latin typeface="Book Antiqua"/>
                        </a:defRPr>
                      </a:lvl9pPr>
                    </a:lstStyle>
                    <a:p>
                      <a:r>
                        <a:rPr lang="en-US" sz="1200" dirty="0">
                          <a:latin typeface="+mn-lt"/>
                        </a:rPr>
                        <a:t>Design</a:t>
                      </a:r>
                      <a:endParaRPr lang="en-US" sz="1200" b="0" dirty="0">
                        <a:latin typeface="+mn-lt"/>
                        <a:cs typeface="Impact"/>
                      </a:endParaRPr>
                    </a:p>
                  </a:txBody>
                  <a:tcPr marL="68580" marR="68580" marT="42992" marB="42992">
                    <a:lnL>
                      <a:noFill/>
                    </a:lnL>
                    <a:lnR>
                      <a:noFill/>
                    </a:lnR>
                    <a:lnT w="9525" cap="flat" cmpd="sng" algn="ctr">
                      <a:solidFill>
                        <a:srgbClr val="39639D">
                          <a:shade val="48000"/>
                          <a:satMod val="110000"/>
                        </a:srgbClr>
                      </a:solidFill>
                      <a:prstDash val="solid"/>
                    </a:lnT>
                    <a:lnB w="25400" cap="flat" cmpd="sng" algn="ctr">
                      <a:solidFill>
                        <a:sysClr val="window" lastClr="FFFFFF"/>
                      </a:solidFill>
                      <a:prstDash val="solid"/>
                    </a:lnB>
                    <a:lnTlToBr w="12700" cmpd="sng">
                      <a:noFill/>
                      <a:prstDash val="solid"/>
                    </a:lnTlToBr>
                    <a:lnBlToTr w="12700" cmpd="sng">
                      <a:noFill/>
                      <a:prstDash val="solid"/>
                    </a:lnBlToTr>
                    <a:solidFill>
                      <a:srgbClr val="39639D"/>
                    </a:solidFill>
                  </a:tcPr>
                </a:tc>
                <a:tc>
                  <a:txBody>
                    <a:bodyPr/>
                    <a:lstStyle>
                      <a:defPPr>
                        <a:defRPr lang="en-US"/>
                      </a:defPPr>
                      <a:lvl1pPr marL="0" algn="l" defTabSz="914400" rtl="0" eaLnBrk="1" latinLnBrk="0" hangingPunct="1">
                        <a:defRPr sz="1800" b="1" kern="1200">
                          <a:solidFill>
                            <a:schemeClr val="lt1"/>
                          </a:solidFill>
                          <a:latin typeface="Book Antiqua"/>
                        </a:defRPr>
                      </a:lvl1pPr>
                      <a:lvl2pPr marL="457200" algn="l" defTabSz="914400" rtl="0" eaLnBrk="1" latinLnBrk="0" hangingPunct="1">
                        <a:defRPr sz="1800" b="1" kern="1200">
                          <a:solidFill>
                            <a:schemeClr val="lt1"/>
                          </a:solidFill>
                          <a:latin typeface="Book Antiqua"/>
                        </a:defRPr>
                      </a:lvl2pPr>
                      <a:lvl3pPr marL="914400" algn="l" defTabSz="914400" rtl="0" eaLnBrk="1" latinLnBrk="0" hangingPunct="1">
                        <a:defRPr sz="1800" b="1" kern="1200">
                          <a:solidFill>
                            <a:schemeClr val="lt1"/>
                          </a:solidFill>
                          <a:latin typeface="Book Antiqua"/>
                        </a:defRPr>
                      </a:lvl3pPr>
                      <a:lvl4pPr marL="1371600" algn="l" defTabSz="914400" rtl="0" eaLnBrk="1" latinLnBrk="0" hangingPunct="1">
                        <a:defRPr sz="1800" b="1" kern="1200">
                          <a:solidFill>
                            <a:schemeClr val="lt1"/>
                          </a:solidFill>
                          <a:latin typeface="Book Antiqua"/>
                        </a:defRPr>
                      </a:lvl4pPr>
                      <a:lvl5pPr marL="1828800" algn="l" defTabSz="914400" rtl="0" eaLnBrk="1" latinLnBrk="0" hangingPunct="1">
                        <a:defRPr sz="1800" b="1" kern="1200">
                          <a:solidFill>
                            <a:schemeClr val="lt1"/>
                          </a:solidFill>
                          <a:latin typeface="Book Antiqua"/>
                        </a:defRPr>
                      </a:lvl5pPr>
                      <a:lvl6pPr marL="2286000" algn="l" defTabSz="914400" rtl="0" eaLnBrk="1" latinLnBrk="0" hangingPunct="1">
                        <a:defRPr sz="1800" b="1" kern="1200">
                          <a:solidFill>
                            <a:schemeClr val="lt1"/>
                          </a:solidFill>
                          <a:latin typeface="Book Antiqua"/>
                        </a:defRPr>
                      </a:lvl6pPr>
                      <a:lvl7pPr marL="2743200" algn="l" defTabSz="914400" rtl="0" eaLnBrk="1" latinLnBrk="0" hangingPunct="1">
                        <a:defRPr sz="1800" b="1" kern="1200">
                          <a:solidFill>
                            <a:schemeClr val="lt1"/>
                          </a:solidFill>
                          <a:latin typeface="Book Antiqua"/>
                        </a:defRPr>
                      </a:lvl7pPr>
                      <a:lvl8pPr marL="3200400" algn="l" defTabSz="914400" rtl="0" eaLnBrk="1" latinLnBrk="0" hangingPunct="1">
                        <a:defRPr sz="1800" b="1" kern="1200">
                          <a:solidFill>
                            <a:schemeClr val="lt1"/>
                          </a:solidFill>
                          <a:latin typeface="Book Antiqua"/>
                        </a:defRPr>
                      </a:lvl8pPr>
                      <a:lvl9pPr marL="3657600" algn="l" defTabSz="914400" rtl="0" eaLnBrk="1" latinLnBrk="0" hangingPunct="1">
                        <a:defRPr sz="1800" b="1" kern="1200">
                          <a:solidFill>
                            <a:schemeClr val="lt1"/>
                          </a:solidFill>
                          <a:latin typeface="Book Antiqua"/>
                        </a:defRPr>
                      </a:lvl9pPr>
                    </a:lstStyle>
                    <a:p>
                      <a:r>
                        <a:rPr lang="en-US" sz="1200" dirty="0">
                          <a:latin typeface="+mn-lt"/>
                        </a:rPr>
                        <a:t>Operational</a:t>
                      </a:r>
                      <a:endParaRPr lang="en-US" sz="1200" b="0" dirty="0">
                        <a:latin typeface="+mn-lt"/>
                        <a:cs typeface="Impact"/>
                      </a:endParaRPr>
                    </a:p>
                  </a:txBody>
                  <a:tcPr marL="68580" marR="68580" marT="42992" marB="42992">
                    <a:lnL>
                      <a:noFill/>
                    </a:lnL>
                    <a:lnR w="9525" cap="flat" cmpd="sng" algn="ctr">
                      <a:solidFill>
                        <a:srgbClr val="39639D">
                          <a:shade val="48000"/>
                          <a:satMod val="110000"/>
                        </a:srgbClr>
                      </a:solidFill>
                      <a:prstDash val="solid"/>
                    </a:lnR>
                    <a:lnT w="9525" cap="flat" cmpd="sng" algn="ctr">
                      <a:solidFill>
                        <a:srgbClr val="39639D">
                          <a:shade val="48000"/>
                          <a:satMod val="110000"/>
                        </a:srgbClr>
                      </a:solidFill>
                      <a:prstDash val="solid"/>
                    </a:lnT>
                    <a:lnB w="25400" cap="flat" cmpd="sng" algn="ctr">
                      <a:solidFill>
                        <a:sysClr val="window" lastClr="FFFFFF"/>
                      </a:solidFill>
                      <a:prstDash val="solid"/>
                    </a:lnB>
                    <a:lnTlToBr w="12700" cmpd="sng">
                      <a:noFill/>
                      <a:prstDash val="solid"/>
                    </a:lnTlToBr>
                    <a:lnBlToTr w="12700" cmpd="sng">
                      <a:noFill/>
                      <a:prstDash val="solid"/>
                    </a:lnBlToTr>
                    <a:solidFill>
                      <a:srgbClr val="39639D"/>
                    </a:solidFill>
                  </a:tcPr>
                </a:tc>
                <a:extLst>
                  <a:ext uri="{0D108BD9-81ED-4DB2-BD59-A6C34878D82A}">
                    <a16:rowId xmlns:a16="http://schemas.microsoft.com/office/drawing/2014/main" val="10000"/>
                  </a:ext>
                </a:extLst>
              </a:tr>
              <a:tr h="261804">
                <a:tc>
                  <a:txBody>
                    <a:bodyPr/>
                    <a:lstStyle>
                      <a:defPPr>
                        <a:defRPr lang="en-US"/>
                      </a:defPPr>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rPr>
                        <a:t>Electron beam final energy </a:t>
                      </a:r>
                      <a:endParaRPr lang="en-US" sz="1200" b="0" dirty="0">
                        <a:latin typeface="+mn-lt"/>
                        <a:cs typeface="Impact"/>
                      </a:endParaRPr>
                    </a:p>
                  </a:txBody>
                  <a:tcPr marL="68580" marR="68580" marT="42992" marB="42992">
                    <a:lnL w="9525" cap="flat" cmpd="sng" algn="ctr">
                      <a:solidFill>
                        <a:srgbClr val="39639D">
                          <a:shade val="48000"/>
                          <a:satMod val="110000"/>
                        </a:srgbClr>
                      </a:solidFill>
                      <a:prstDash val="solid"/>
                    </a:lnL>
                    <a:lnR w="9525" cap="flat" cmpd="sng" algn="ctr">
                      <a:solidFill>
                        <a:srgbClr val="39639D">
                          <a:shade val="48000"/>
                          <a:satMod val="110000"/>
                        </a:srgbClr>
                      </a:solidFill>
                      <a:prstDash val="solid"/>
                    </a:lnR>
                    <a:lnT w="25400" cap="flat" cmpd="sng" algn="ctr">
                      <a:solidFill>
                        <a:sysClr val="window" lastClr="FFFFFF"/>
                      </a:solidFill>
                      <a:prstDash val="solid"/>
                    </a:lnT>
                    <a:lnB w="9525" cap="flat" cmpd="sng" algn="ctr">
                      <a:solidFill>
                        <a:srgbClr val="39639D">
                          <a:shade val="48000"/>
                          <a:satMod val="110000"/>
                        </a:srgbClr>
                      </a:solidFill>
                      <a:prstDash val="solid"/>
                    </a:lnB>
                    <a:lnTlToBr w="12700" cmpd="sng">
                      <a:noFill/>
                      <a:prstDash val="solid"/>
                    </a:lnTlToBr>
                    <a:lnBlToTr w="12700" cmpd="sng">
                      <a:noFill/>
                      <a:prstDash val="solid"/>
                    </a:lnBlToTr>
                    <a:solidFill>
                      <a:srgbClr val="39639D">
                        <a:alpha val="40000"/>
                      </a:srgbClr>
                    </a:solidFill>
                  </a:tcPr>
                </a:tc>
                <a:tc>
                  <a:txBody>
                    <a:bodyPr/>
                    <a:lstStyle>
                      <a:defPPr>
                        <a:defRPr lang="en-US"/>
                      </a:defPPr>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r>
                        <a:rPr lang="en-US" sz="1200" dirty="0">
                          <a:latin typeface="+mn-lt"/>
                        </a:rPr>
                        <a:t>800 MeV </a:t>
                      </a:r>
                      <a:endParaRPr lang="en-US" sz="1200" b="0" dirty="0">
                        <a:latin typeface="+mn-lt"/>
                        <a:cs typeface="Impact"/>
                      </a:endParaRPr>
                    </a:p>
                  </a:txBody>
                  <a:tcPr marL="68580" marR="68580" marT="42992" marB="42992">
                    <a:lnL w="9525" cap="flat" cmpd="sng" algn="ctr">
                      <a:solidFill>
                        <a:srgbClr val="39639D">
                          <a:shade val="48000"/>
                          <a:satMod val="110000"/>
                        </a:srgbClr>
                      </a:solidFill>
                      <a:prstDash val="solid"/>
                    </a:lnL>
                    <a:lnR w="9525" cap="flat" cmpd="sng" algn="ctr">
                      <a:solidFill>
                        <a:srgbClr val="39639D">
                          <a:shade val="48000"/>
                          <a:satMod val="110000"/>
                        </a:srgbClr>
                      </a:solidFill>
                      <a:prstDash val="solid"/>
                    </a:lnR>
                    <a:lnT w="25400" cap="flat" cmpd="sng" algn="ctr">
                      <a:solidFill>
                        <a:sysClr val="window" lastClr="FFFFFF"/>
                      </a:solidFill>
                      <a:prstDash val="solid"/>
                    </a:lnT>
                    <a:lnB w="9525" cap="flat" cmpd="sng" algn="ctr">
                      <a:solidFill>
                        <a:srgbClr val="39639D">
                          <a:shade val="48000"/>
                          <a:satMod val="110000"/>
                        </a:srgbClr>
                      </a:solidFill>
                      <a:prstDash val="solid"/>
                    </a:lnB>
                    <a:lnTlToBr w="12700" cmpd="sng">
                      <a:noFill/>
                      <a:prstDash val="solid"/>
                    </a:lnTlToBr>
                    <a:lnBlToTr w="12700" cmpd="sng">
                      <a:noFill/>
                      <a:prstDash val="solid"/>
                    </a:lnBlToTr>
                    <a:solidFill>
                      <a:srgbClr val="39639D">
                        <a:alpha val="40000"/>
                      </a:srgbClr>
                    </a:solidFill>
                  </a:tcPr>
                </a:tc>
                <a:tc>
                  <a:txBody>
                    <a:bodyPr/>
                    <a:lstStyle>
                      <a:defPPr>
                        <a:defRPr lang="en-US"/>
                      </a:defPPr>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rPr>
                        <a:t>510 MeV</a:t>
                      </a:r>
                      <a:endParaRPr lang="en-US" sz="1200" b="0" dirty="0">
                        <a:latin typeface="+mn-lt"/>
                        <a:cs typeface="Impact"/>
                      </a:endParaRPr>
                    </a:p>
                  </a:txBody>
                  <a:tcPr marL="68580" marR="68580" marT="42992" marB="42992">
                    <a:lnL w="9525" cap="flat" cmpd="sng" algn="ctr">
                      <a:solidFill>
                        <a:srgbClr val="39639D">
                          <a:shade val="48000"/>
                          <a:satMod val="110000"/>
                        </a:srgbClr>
                      </a:solidFill>
                      <a:prstDash val="solid"/>
                    </a:lnL>
                    <a:lnR w="9525" cap="flat" cmpd="sng" algn="ctr">
                      <a:solidFill>
                        <a:srgbClr val="39639D">
                          <a:shade val="48000"/>
                          <a:satMod val="110000"/>
                        </a:srgbClr>
                      </a:solidFill>
                      <a:prstDash val="solid"/>
                    </a:lnR>
                    <a:lnT w="25400" cap="flat" cmpd="sng" algn="ctr">
                      <a:solidFill>
                        <a:sysClr val="window" lastClr="FFFFFF"/>
                      </a:solidFill>
                      <a:prstDash val="solid"/>
                    </a:lnT>
                    <a:lnB w="9525" cap="flat" cmpd="sng" algn="ctr">
                      <a:solidFill>
                        <a:srgbClr val="39639D">
                          <a:shade val="48000"/>
                          <a:satMod val="110000"/>
                        </a:srgbClr>
                      </a:solidFill>
                      <a:prstDash val="solid"/>
                    </a:lnB>
                    <a:lnTlToBr w="12700" cmpd="sng">
                      <a:noFill/>
                      <a:prstDash val="solid"/>
                    </a:lnTlToBr>
                    <a:lnBlToTr w="12700" cmpd="sng">
                      <a:noFill/>
                      <a:prstDash val="solid"/>
                    </a:lnBlToTr>
                    <a:solidFill>
                      <a:srgbClr val="39639D">
                        <a:alpha val="40000"/>
                      </a:srgbClr>
                    </a:solidFill>
                  </a:tcPr>
                </a:tc>
                <a:extLst>
                  <a:ext uri="{0D108BD9-81ED-4DB2-BD59-A6C34878D82A}">
                    <a16:rowId xmlns:a16="http://schemas.microsoft.com/office/drawing/2014/main" val="10001"/>
                  </a:ext>
                </a:extLst>
              </a:tr>
              <a:tr h="261804">
                <a:tc>
                  <a:txBody>
                    <a:bodyPr/>
                    <a:lstStyle>
                      <a:defPPr>
                        <a:defRPr lang="en-US"/>
                      </a:defPPr>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rPr>
                        <a:t>Positron beam final energy</a:t>
                      </a:r>
                      <a:endParaRPr lang="en-US" sz="1200" b="0" dirty="0">
                        <a:latin typeface="+mn-lt"/>
                        <a:cs typeface="Impact"/>
                      </a:endParaRPr>
                    </a:p>
                  </a:txBody>
                  <a:tcPr marL="68580" marR="68580" marT="42992" marB="42992">
                    <a:lnL w="9525" cap="flat" cmpd="sng" algn="ctr">
                      <a:solidFill>
                        <a:srgbClr val="39639D">
                          <a:shade val="48000"/>
                          <a:satMod val="110000"/>
                        </a:srgbClr>
                      </a:solidFill>
                      <a:prstDash val="solid"/>
                    </a:lnL>
                    <a:lnR w="9525" cap="flat" cmpd="sng" algn="ctr">
                      <a:solidFill>
                        <a:srgbClr val="39639D">
                          <a:shade val="48000"/>
                          <a:satMod val="110000"/>
                        </a:srgbClr>
                      </a:solidFill>
                      <a:prstDash val="solid"/>
                    </a:lnR>
                    <a:lnT w="9525" cap="flat" cmpd="sng" algn="ctr">
                      <a:solidFill>
                        <a:srgbClr val="39639D">
                          <a:shade val="48000"/>
                          <a:satMod val="110000"/>
                        </a:srgbClr>
                      </a:solidFill>
                      <a:prstDash val="solid"/>
                    </a:lnT>
                    <a:lnB w="9525" cap="flat" cmpd="sng" algn="ctr">
                      <a:solidFill>
                        <a:srgbClr val="39639D">
                          <a:shade val="48000"/>
                          <a:satMod val="110000"/>
                        </a:srgbClr>
                      </a:solidFill>
                      <a:prstDash val="solid"/>
                    </a:lnB>
                    <a:lnTlToBr w="12700" cmpd="sng">
                      <a:noFill/>
                      <a:prstDash val="solid"/>
                    </a:lnTlToBr>
                    <a:lnBlToTr w="12700" cmpd="sng">
                      <a:noFill/>
                      <a:prstDash val="solid"/>
                    </a:lnBlToTr>
                    <a:noFill/>
                  </a:tcPr>
                </a:tc>
                <a:tc>
                  <a:txBody>
                    <a:bodyPr/>
                    <a:lstStyle>
                      <a:defPPr>
                        <a:defRPr lang="en-US"/>
                      </a:defPPr>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r>
                        <a:rPr lang="en-US" sz="1200" dirty="0">
                          <a:latin typeface="+mn-lt"/>
                        </a:rPr>
                        <a:t>550 MeV </a:t>
                      </a:r>
                      <a:endParaRPr lang="en-US" sz="1200" b="0" dirty="0">
                        <a:latin typeface="+mn-lt"/>
                        <a:cs typeface="Impact"/>
                      </a:endParaRPr>
                    </a:p>
                  </a:txBody>
                  <a:tcPr marL="68580" marR="68580" marT="42992" marB="42992">
                    <a:lnL w="9525" cap="flat" cmpd="sng" algn="ctr">
                      <a:solidFill>
                        <a:srgbClr val="39639D">
                          <a:shade val="48000"/>
                          <a:satMod val="110000"/>
                        </a:srgbClr>
                      </a:solidFill>
                      <a:prstDash val="solid"/>
                    </a:lnL>
                    <a:lnR w="9525" cap="flat" cmpd="sng" algn="ctr">
                      <a:solidFill>
                        <a:srgbClr val="39639D">
                          <a:shade val="48000"/>
                          <a:satMod val="110000"/>
                        </a:srgbClr>
                      </a:solidFill>
                      <a:prstDash val="solid"/>
                    </a:lnR>
                    <a:lnT w="9525" cap="flat" cmpd="sng" algn="ctr">
                      <a:solidFill>
                        <a:srgbClr val="39639D">
                          <a:shade val="48000"/>
                          <a:satMod val="110000"/>
                        </a:srgbClr>
                      </a:solidFill>
                      <a:prstDash val="solid"/>
                    </a:lnT>
                    <a:lnB w="9525" cap="flat" cmpd="sng" algn="ctr">
                      <a:solidFill>
                        <a:srgbClr val="39639D">
                          <a:shade val="48000"/>
                          <a:satMod val="110000"/>
                        </a:srgbClr>
                      </a:solidFill>
                      <a:prstDash val="solid"/>
                    </a:lnB>
                    <a:lnTlToBr w="12700" cmpd="sng">
                      <a:noFill/>
                      <a:prstDash val="solid"/>
                    </a:lnTlToBr>
                    <a:lnBlToTr w="12700" cmpd="sng">
                      <a:noFill/>
                      <a:prstDash val="solid"/>
                    </a:lnBlToTr>
                    <a:noFill/>
                  </a:tcPr>
                </a:tc>
                <a:tc>
                  <a:txBody>
                    <a:bodyPr/>
                    <a:lstStyle>
                      <a:defPPr>
                        <a:defRPr lang="en-US"/>
                      </a:defPPr>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rPr>
                        <a:t>510 MeV</a:t>
                      </a:r>
                      <a:endParaRPr lang="en-US" sz="1200" b="0" dirty="0">
                        <a:latin typeface="+mn-lt"/>
                        <a:cs typeface="Impact"/>
                      </a:endParaRPr>
                    </a:p>
                  </a:txBody>
                  <a:tcPr marL="68580" marR="68580" marT="42992" marB="42992">
                    <a:lnL w="9525" cap="flat" cmpd="sng" algn="ctr">
                      <a:solidFill>
                        <a:srgbClr val="39639D">
                          <a:shade val="48000"/>
                          <a:satMod val="110000"/>
                        </a:srgbClr>
                      </a:solidFill>
                      <a:prstDash val="solid"/>
                    </a:lnL>
                    <a:lnR w="9525" cap="flat" cmpd="sng" algn="ctr">
                      <a:solidFill>
                        <a:srgbClr val="39639D">
                          <a:shade val="48000"/>
                          <a:satMod val="110000"/>
                        </a:srgbClr>
                      </a:solidFill>
                      <a:prstDash val="solid"/>
                    </a:lnR>
                    <a:lnT w="9525" cap="flat" cmpd="sng" algn="ctr">
                      <a:solidFill>
                        <a:srgbClr val="39639D">
                          <a:shade val="48000"/>
                          <a:satMod val="110000"/>
                        </a:srgbClr>
                      </a:solidFill>
                      <a:prstDash val="solid"/>
                    </a:lnT>
                    <a:lnB w="9525" cap="flat" cmpd="sng" algn="ctr">
                      <a:solidFill>
                        <a:srgbClr val="39639D">
                          <a:shade val="48000"/>
                          <a:satMod val="110000"/>
                        </a:srgbClr>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2"/>
                  </a:ext>
                </a:extLst>
              </a:tr>
              <a:tr h="261804">
                <a:tc>
                  <a:txBody>
                    <a:bodyPr/>
                    <a:lstStyle>
                      <a:defPPr>
                        <a:defRPr lang="en-US"/>
                      </a:defPPr>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rPr>
                        <a:t>RF frequency</a:t>
                      </a:r>
                      <a:endParaRPr lang="en-US" sz="1200" b="0" dirty="0">
                        <a:latin typeface="+mn-lt"/>
                        <a:cs typeface="Impact"/>
                      </a:endParaRPr>
                    </a:p>
                  </a:txBody>
                  <a:tcPr marL="68580" marR="68580" marT="42992" marB="42992">
                    <a:lnL w="9525" cap="flat" cmpd="sng" algn="ctr">
                      <a:solidFill>
                        <a:srgbClr val="39639D">
                          <a:shade val="48000"/>
                          <a:satMod val="110000"/>
                        </a:srgbClr>
                      </a:solidFill>
                      <a:prstDash val="solid"/>
                    </a:lnL>
                    <a:lnR w="9525" cap="flat" cmpd="sng" algn="ctr">
                      <a:solidFill>
                        <a:srgbClr val="39639D">
                          <a:shade val="48000"/>
                          <a:satMod val="110000"/>
                        </a:srgbClr>
                      </a:solidFill>
                      <a:prstDash val="solid"/>
                    </a:lnR>
                    <a:lnT w="9525" cap="flat" cmpd="sng" algn="ctr">
                      <a:solidFill>
                        <a:srgbClr val="39639D">
                          <a:shade val="48000"/>
                          <a:satMod val="110000"/>
                        </a:srgbClr>
                      </a:solidFill>
                      <a:prstDash val="solid"/>
                    </a:lnT>
                    <a:lnB w="9525" cap="flat" cmpd="sng" algn="ctr">
                      <a:solidFill>
                        <a:srgbClr val="39639D">
                          <a:shade val="48000"/>
                          <a:satMod val="110000"/>
                        </a:srgbClr>
                      </a:solidFill>
                      <a:prstDash val="solid"/>
                    </a:lnB>
                    <a:lnTlToBr w="12700" cmpd="sng">
                      <a:noFill/>
                      <a:prstDash val="solid"/>
                    </a:lnTlToBr>
                    <a:lnBlToTr w="12700" cmpd="sng">
                      <a:noFill/>
                      <a:prstDash val="solid"/>
                    </a:lnBlToTr>
                    <a:solidFill>
                      <a:srgbClr val="39639D">
                        <a:alpha val="40000"/>
                      </a:srgbClr>
                    </a:solidFill>
                  </a:tcPr>
                </a:tc>
                <a:tc gridSpan="2">
                  <a:txBody>
                    <a:bodyPr/>
                    <a:lstStyle>
                      <a:defPPr>
                        <a:defRPr lang="en-US"/>
                      </a:defPPr>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marL="0" marR="0" indent="0" algn="ctr" defTabSz="914400" rtl="0" eaLnBrk="1" fontAlgn="auto" latinLnBrk="0" hangingPunct="1">
                        <a:lnSpc>
                          <a:spcPct val="100000"/>
                        </a:lnSpc>
                        <a:spcBef>
                          <a:spcPts val="0"/>
                        </a:spcBef>
                        <a:spcAft>
                          <a:spcPts val="0"/>
                        </a:spcAft>
                        <a:buClrTx/>
                        <a:buSzTx/>
                        <a:buFontTx/>
                        <a:buNone/>
                        <a:tabLst/>
                        <a:defRPr/>
                      </a:pPr>
                      <a:r>
                        <a:rPr lang="en-US" sz="1200" dirty="0">
                          <a:latin typeface="+mn-lt"/>
                        </a:rPr>
                        <a:t>2856 MHz</a:t>
                      </a:r>
                      <a:endParaRPr lang="en-US" sz="1200" b="0" dirty="0">
                        <a:latin typeface="+mn-lt"/>
                        <a:cs typeface="Impact"/>
                      </a:endParaRPr>
                    </a:p>
                  </a:txBody>
                  <a:tcPr marL="68580" marR="68580" marT="42992" marB="42992">
                    <a:lnL w="9525" cap="flat" cmpd="sng" algn="ctr">
                      <a:solidFill>
                        <a:srgbClr val="39639D">
                          <a:shade val="48000"/>
                          <a:satMod val="110000"/>
                        </a:srgbClr>
                      </a:solidFill>
                      <a:prstDash val="solid"/>
                    </a:lnL>
                    <a:lnR w="9525" cap="flat" cmpd="sng" algn="ctr">
                      <a:solidFill>
                        <a:srgbClr val="39639D">
                          <a:shade val="48000"/>
                          <a:satMod val="110000"/>
                        </a:srgbClr>
                      </a:solidFill>
                      <a:prstDash val="solid"/>
                    </a:lnR>
                    <a:lnT w="9525" cap="flat" cmpd="sng" algn="ctr">
                      <a:solidFill>
                        <a:srgbClr val="39639D">
                          <a:shade val="48000"/>
                          <a:satMod val="110000"/>
                        </a:srgbClr>
                      </a:solidFill>
                      <a:prstDash val="solid"/>
                    </a:lnT>
                    <a:lnB w="9525" cap="flat" cmpd="sng" algn="ctr">
                      <a:solidFill>
                        <a:srgbClr val="39639D">
                          <a:shade val="48000"/>
                          <a:satMod val="110000"/>
                        </a:srgbClr>
                      </a:solidFill>
                      <a:prstDash val="solid"/>
                    </a:lnB>
                    <a:lnTlToBr w="12700" cmpd="sng">
                      <a:noFill/>
                      <a:prstDash val="solid"/>
                    </a:lnTlToBr>
                    <a:lnBlToTr w="12700" cmpd="sng">
                      <a:noFill/>
                      <a:prstDash val="solid"/>
                    </a:lnBlToTr>
                    <a:solidFill>
                      <a:srgbClr val="39639D">
                        <a:alpha val="40000"/>
                      </a:srgbClr>
                    </a:solidFill>
                  </a:tcPr>
                </a:tc>
                <a:tc hMerge="1">
                  <a:txBody>
                    <a:bodyPr/>
                    <a:lstStyle/>
                    <a:p>
                      <a:endParaRPr lang="en-US"/>
                    </a:p>
                  </a:txBody>
                  <a:tcPr/>
                </a:tc>
                <a:extLst>
                  <a:ext uri="{0D108BD9-81ED-4DB2-BD59-A6C34878D82A}">
                    <a16:rowId xmlns:a16="http://schemas.microsoft.com/office/drawing/2014/main" val="10003"/>
                  </a:ext>
                </a:extLst>
              </a:tr>
              <a:tr h="261804">
                <a:tc>
                  <a:txBody>
                    <a:bodyPr/>
                    <a:lstStyle>
                      <a:defPPr>
                        <a:defRPr lang="en-US"/>
                      </a:defPPr>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rPr>
                        <a:t>Positron conversion energy</a:t>
                      </a:r>
                      <a:endParaRPr lang="en-US" sz="1200" b="0" dirty="0">
                        <a:latin typeface="+mn-lt"/>
                        <a:cs typeface="Impact"/>
                      </a:endParaRPr>
                    </a:p>
                  </a:txBody>
                  <a:tcPr marL="68580" marR="68580" marT="42992" marB="42992">
                    <a:lnL w="9525" cap="flat" cmpd="sng" algn="ctr">
                      <a:solidFill>
                        <a:srgbClr val="39639D">
                          <a:shade val="48000"/>
                          <a:satMod val="110000"/>
                        </a:srgbClr>
                      </a:solidFill>
                      <a:prstDash val="solid"/>
                    </a:lnL>
                    <a:lnR w="9525" cap="flat" cmpd="sng" algn="ctr">
                      <a:solidFill>
                        <a:srgbClr val="39639D">
                          <a:shade val="48000"/>
                          <a:satMod val="110000"/>
                        </a:srgbClr>
                      </a:solidFill>
                      <a:prstDash val="solid"/>
                    </a:lnR>
                    <a:lnT w="9525" cap="flat" cmpd="sng" algn="ctr">
                      <a:solidFill>
                        <a:srgbClr val="39639D">
                          <a:shade val="48000"/>
                          <a:satMod val="110000"/>
                        </a:srgbClr>
                      </a:solidFill>
                      <a:prstDash val="solid"/>
                    </a:lnT>
                    <a:lnB w="9525" cap="flat" cmpd="sng" algn="ctr">
                      <a:solidFill>
                        <a:srgbClr val="39639D">
                          <a:shade val="48000"/>
                          <a:satMod val="110000"/>
                        </a:srgbClr>
                      </a:solidFill>
                      <a:prstDash val="solid"/>
                    </a:lnB>
                    <a:lnTlToBr w="12700" cmpd="sng">
                      <a:noFill/>
                      <a:prstDash val="solid"/>
                    </a:lnTlToBr>
                    <a:lnBlToTr w="12700" cmpd="sng">
                      <a:noFill/>
                      <a:prstDash val="solid"/>
                    </a:lnBlToTr>
                    <a:noFill/>
                  </a:tcPr>
                </a:tc>
                <a:tc>
                  <a:txBody>
                    <a:bodyPr/>
                    <a:lstStyle>
                      <a:defPPr>
                        <a:defRPr lang="en-US"/>
                      </a:defPPr>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rPr>
                        <a:t>250 MeV</a:t>
                      </a:r>
                      <a:endParaRPr lang="en-US" sz="1200" b="0" dirty="0">
                        <a:latin typeface="+mn-lt"/>
                        <a:cs typeface="Impact"/>
                      </a:endParaRPr>
                    </a:p>
                  </a:txBody>
                  <a:tcPr marL="68580" marR="68580" marT="42992" marB="42992">
                    <a:lnL w="9525" cap="flat" cmpd="sng" algn="ctr">
                      <a:solidFill>
                        <a:srgbClr val="39639D">
                          <a:shade val="48000"/>
                          <a:satMod val="110000"/>
                        </a:srgbClr>
                      </a:solidFill>
                      <a:prstDash val="solid"/>
                    </a:lnL>
                    <a:lnR w="9525" cap="flat" cmpd="sng" algn="ctr">
                      <a:solidFill>
                        <a:srgbClr val="39639D">
                          <a:shade val="48000"/>
                          <a:satMod val="110000"/>
                        </a:srgbClr>
                      </a:solidFill>
                      <a:prstDash val="solid"/>
                    </a:lnR>
                    <a:lnT w="9525" cap="flat" cmpd="sng" algn="ctr">
                      <a:solidFill>
                        <a:srgbClr val="39639D">
                          <a:shade val="48000"/>
                          <a:satMod val="110000"/>
                        </a:srgbClr>
                      </a:solidFill>
                      <a:prstDash val="solid"/>
                    </a:lnT>
                    <a:lnB w="9525" cap="flat" cmpd="sng" algn="ctr">
                      <a:solidFill>
                        <a:srgbClr val="39639D">
                          <a:shade val="48000"/>
                          <a:satMod val="110000"/>
                        </a:srgbClr>
                      </a:solidFill>
                      <a:prstDash val="solid"/>
                    </a:lnB>
                    <a:lnTlToBr w="12700" cmpd="sng">
                      <a:noFill/>
                      <a:prstDash val="solid"/>
                    </a:lnTlToBr>
                    <a:lnBlToTr w="12700" cmpd="sng">
                      <a:noFill/>
                      <a:prstDash val="solid"/>
                    </a:lnBlToTr>
                    <a:noFill/>
                  </a:tcPr>
                </a:tc>
                <a:tc>
                  <a:txBody>
                    <a:bodyPr/>
                    <a:lstStyle>
                      <a:defPPr>
                        <a:defRPr lang="en-US"/>
                      </a:defPPr>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rPr>
                        <a:t>220 MeV</a:t>
                      </a:r>
                      <a:endParaRPr lang="en-US" sz="1200" b="0" dirty="0">
                        <a:latin typeface="+mn-lt"/>
                        <a:cs typeface="Impact"/>
                      </a:endParaRPr>
                    </a:p>
                  </a:txBody>
                  <a:tcPr marL="68580" marR="68580" marT="42992" marB="42992">
                    <a:lnL w="9525" cap="flat" cmpd="sng" algn="ctr">
                      <a:solidFill>
                        <a:srgbClr val="39639D">
                          <a:shade val="48000"/>
                          <a:satMod val="110000"/>
                        </a:srgbClr>
                      </a:solidFill>
                      <a:prstDash val="solid"/>
                    </a:lnL>
                    <a:lnR w="9525" cap="flat" cmpd="sng" algn="ctr">
                      <a:solidFill>
                        <a:srgbClr val="39639D">
                          <a:shade val="48000"/>
                          <a:satMod val="110000"/>
                        </a:srgbClr>
                      </a:solidFill>
                      <a:prstDash val="solid"/>
                    </a:lnR>
                    <a:lnT w="9525" cap="flat" cmpd="sng" algn="ctr">
                      <a:solidFill>
                        <a:srgbClr val="39639D">
                          <a:shade val="48000"/>
                          <a:satMod val="110000"/>
                        </a:srgbClr>
                      </a:solidFill>
                      <a:prstDash val="solid"/>
                    </a:lnT>
                    <a:lnB w="9525" cap="flat" cmpd="sng" algn="ctr">
                      <a:solidFill>
                        <a:srgbClr val="39639D">
                          <a:shade val="48000"/>
                          <a:satMod val="110000"/>
                        </a:srgbClr>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4"/>
                  </a:ext>
                </a:extLst>
              </a:tr>
              <a:tr h="261804">
                <a:tc>
                  <a:txBody>
                    <a:bodyPr/>
                    <a:lstStyle>
                      <a:defPPr>
                        <a:defRPr lang="en-US"/>
                      </a:defPPr>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rPr>
                        <a:t>Beam pulse rep. rate</a:t>
                      </a:r>
                      <a:endParaRPr lang="en-US" sz="1200" b="0" dirty="0">
                        <a:latin typeface="+mn-lt"/>
                        <a:cs typeface="Impact"/>
                      </a:endParaRPr>
                    </a:p>
                  </a:txBody>
                  <a:tcPr marL="68580" marR="68580" marT="42992" marB="42992">
                    <a:lnL w="9525" cap="flat" cmpd="sng" algn="ctr">
                      <a:solidFill>
                        <a:srgbClr val="39639D">
                          <a:shade val="48000"/>
                          <a:satMod val="110000"/>
                        </a:srgbClr>
                      </a:solidFill>
                      <a:prstDash val="solid"/>
                    </a:lnL>
                    <a:lnR w="9525" cap="flat" cmpd="sng" algn="ctr">
                      <a:solidFill>
                        <a:srgbClr val="39639D">
                          <a:shade val="48000"/>
                          <a:satMod val="110000"/>
                        </a:srgbClr>
                      </a:solidFill>
                      <a:prstDash val="solid"/>
                    </a:lnR>
                    <a:lnT w="9525" cap="flat" cmpd="sng" algn="ctr">
                      <a:solidFill>
                        <a:srgbClr val="39639D">
                          <a:shade val="48000"/>
                          <a:satMod val="110000"/>
                        </a:srgbClr>
                      </a:solidFill>
                      <a:prstDash val="solid"/>
                    </a:lnT>
                    <a:lnB w="9525" cap="flat" cmpd="sng" algn="ctr">
                      <a:solidFill>
                        <a:srgbClr val="39639D">
                          <a:shade val="48000"/>
                          <a:satMod val="110000"/>
                        </a:srgbClr>
                      </a:solidFill>
                      <a:prstDash val="solid"/>
                    </a:lnB>
                    <a:lnTlToBr w="12700" cmpd="sng">
                      <a:noFill/>
                      <a:prstDash val="solid"/>
                    </a:lnTlToBr>
                    <a:lnBlToTr w="12700" cmpd="sng">
                      <a:noFill/>
                      <a:prstDash val="solid"/>
                    </a:lnBlToTr>
                    <a:solidFill>
                      <a:srgbClr val="39639D">
                        <a:alpha val="40000"/>
                      </a:srgbClr>
                    </a:solidFill>
                  </a:tcPr>
                </a:tc>
                <a:tc>
                  <a:txBody>
                    <a:bodyPr/>
                    <a:lstStyle>
                      <a:defPPr>
                        <a:defRPr lang="en-US"/>
                      </a:defPPr>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rPr>
                        <a:t>1 to 50 Hz</a:t>
                      </a:r>
                      <a:endParaRPr lang="en-US" sz="1200" b="0" dirty="0">
                        <a:latin typeface="+mn-lt"/>
                        <a:cs typeface="Impact"/>
                      </a:endParaRPr>
                    </a:p>
                  </a:txBody>
                  <a:tcPr marL="68580" marR="68580" marT="42992" marB="42992">
                    <a:lnL w="9525" cap="flat" cmpd="sng" algn="ctr">
                      <a:solidFill>
                        <a:srgbClr val="39639D">
                          <a:shade val="48000"/>
                          <a:satMod val="110000"/>
                        </a:srgbClr>
                      </a:solidFill>
                      <a:prstDash val="solid"/>
                    </a:lnL>
                    <a:lnR w="9525" cap="flat" cmpd="sng" algn="ctr">
                      <a:solidFill>
                        <a:srgbClr val="39639D">
                          <a:shade val="48000"/>
                          <a:satMod val="110000"/>
                        </a:srgbClr>
                      </a:solidFill>
                      <a:prstDash val="solid"/>
                    </a:lnR>
                    <a:lnT w="9525" cap="flat" cmpd="sng" algn="ctr">
                      <a:solidFill>
                        <a:srgbClr val="39639D">
                          <a:shade val="48000"/>
                          <a:satMod val="110000"/>
                        </a:srgbClr>
                      </a:solidFill>
                      <a:prstDash val="solid"/>
                    </a:lnT>
                    <a:lnB w="9525" cap="flat" cmpd="sng" algn="ctr">
                      <a:solidFill>
                        <a:srgbClr val="39639D">
                          <a:shade val="48000"/>
                          <a:satMod val="110000"/>
                        </a:srgbClr>
                      </a:solidFill>
                      <a:prstDash val="solid"/>
                    </a:lnB>
                    <a:lnTlToBr w="12700" cmpd="sng">
                      <a:noFill/>
                      <a:prstDash val="solid"/>
                    </a:lnTlToBr>
                    <a:lnBlToTr w="12700" cmpd="sng">
                      <a:noFill/>
                      <a:prstDash val="solid"/>
                    </a:lnBlToTr>
                    <a:solidFill>
                      <a:srgbClr val="39639D">
                        <a:alpha val="40000"/>
                      </a:srgbClr>
                    </a:solidFill>
                  </a:tcPr>
                </a:tc>
                <a:tc>
                  <a:txBody>
                    <a:bodyPr/>
                    <a:lstStyle>
                      <a:defPPr>
                        <a:defRPr lang="en-US"/>
                      </a:defPPr>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rPr>
                        <a:t>1 to 50 Hz</a:t>
                      </a:r>
                      <a:endParaRPr lang="en-US" sz="1200" b="0" dirty="0">
                        <a:latin typeface="+mn-lt"/>
                        <a:cs typeface="Impact"/>
                      </a:endParaRPr>
                    </a:p>
                  </a:txBody>
                  <a:tcPr marL="68580" marR="68580" marT="42992" marB="42992">
                    <a:lnL w="9525" cap="flat" cmpd="sng" algn="ctr">
                      <a:solidFill>
                        <a:srgbClr val="39639D">
                          <a:shade val="48000"/>
                          <a:satMod val="110000"/>
                        </a:srgbClr>
                      </a:solidFill>
                      <a:prstDash val="solid"/>
                    </a:lnL>
                    <a:lnR w="9525" cap="flat" cmpd="sng" algn="ctr">
                      <a:solidFill>
                        <a:srgbClr val="39639D">
                          <a:shade val="48000"/>
                          <a:satMod val="110000"/>
                        </a:srgbClr>
                      </a:solidFill>
                      <a:prstDash val="solid"/>
                    </a:lnR>
                    <a:lnT w="9525" cap="flat" cmpd="sng" algn="ctr">
                      <a:solidFill>
                        <a:srgbClr val="39639D">
                          <a:shade val="48000"/>
                          <a:satMod val="110000"/>
                        </a:srgbClr>
                      </a:solidFill>
                      <a:prstDash val="solid"/>
                    </a:lnT>
                    <a:lnB w="9525" cap="flat" cmpd="sng" algn="ctr">
                      <a:solidFill>
                        <a:srgbClr val="39639D">
                          <a:shade val="48000"/>
                          <a:satMod val="110000"/>
                        </a:srgbClr>
                      </a:solidFill>
                      <a:prstDash val="solid"/>
                    </a:lnB>
                    <a:lnTlToBr w="12700" cmpd="sng">
                      <a:noFill/>
                      <a:prstDash val="solid"/>
                    </a:lnTlToBr>
                    <a:lnBlToTr w="12700" cmpd="sng">
                      <a:noFill/>
                      <a:prstDash val="solid"/>
                    </a:lnBlToTr>
                    <a:solidFill>
                      <a:srgbClr val="39639D">
                        <a:alpha val="40000"/>
                      </a:srgbClr>
                    </a:solidFill>
                  </a:tcPr>
                </a:tc>
                <a:extLst>
                  <a:ext uri="{0D108BD9-81ED-4DB2-BD59-A6C34878D82A}">
                    <a16:rowId xmlns:a16="http://schemas.microsoft.com/office/drawing/2014/main" val="10005"/>
                  </a:ext>
                </a:extLst>
              </a:tr>
              <a:tr h="261804">
                <a:tc>
                  <a:txBody>
                    <a:bodyPr/>
                    <a:lstStyle>
                      <a:defPPr>
                        <a:defRPr lang="en-US"/>
                      </a:defPPr>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F0000"/>
                          </a:solidFill>
                          <a:latin typeface="+mn-lt"/>
                        </a:rPr>
                        <a:t>Beam </a:t>
                      </a:r>
                      <a:r>
                        <a:rPr lang="en-US" sz="1200" b="1" dirty="0" err="1">
                          <a:solidFill>
                            <a:srgbClr val="FF0000"/>
                          </a:solidFill>
                          <a:latin typeface="+mn-lt"/>
                        </a:rPr>
                        <a:t>macropulse</a:t>
                      </a:r>
                      <a:r>
                        <a:rPr lang="en-US" sz="1200" b="1" dirty="0">
                          <a:solidFill>
                            <a:srgbClr val="FF0000"/>
                          </a:solidFill>
                          <a:latin typeface="+mn-lt"/>
                        </a:rPr>
                        <a:t> length</a:t>
                      </a:r>
                      <a:endParaRPr lang="en-US" sz="1200" b="1" dirty="0">
                        <a:solidFill>
                          <a:srgbClr val="FF0000"/>
                        </a:solidFill>
                        <a:latin typeface="+mn-lt"/>
                        <a:cs typeface="Impact"/>
                      </a:endParaRPr>
                    </a:p>
                  </a:txBody>
                  <a:tcPr marL="68580" marR="68580" marT="42992" marB="42992">
                    <a:lnL w="9525" cap="flat" cmpd="sng" algn="ctr">
                      <a:solidFill>
                        <a:srgbClr val="39639D">
                          <a:shade val="48000"/>
                          <a:satMod val="110000"/>
                        </a:srgbClr>
                      </a:solidFill>
                      <a:prstDash val="solid"/>
                    </a:lnL>
                    <a:lnR w="9525" cap="flat" cmpd="sng" algn="ctr">
                      <a:solidFill>
                        <a:srgbClr val="39639D">
                          <a:shade val="48000"/>
                          <a:satMod val="110000"/>
                        </a:srgbClr>
                      </a:solidFill>
                      <a:prstDash val="solid"/>
                    </a:lnR>
                    <a:lnT w="9525" cap="flat" cmpd="sng" algn="ctr">
                      <a:solidFill>
                        <a:srgbClr val="39639D">
                          <a:shade val="48000"/>
                          <a:satMod val="110000"/>
                        </a:srgbClr>
                      </a:solidFill>
                      <a:prstDash val="solid"/>
                    </a:lnT>
                    <a:lnB w="9525" cap="flat" cmpd="sng" algn="ctr">
                      <a:solidFill>
                        <a:srgbClr val="39639D">
                          <a:shade val="48000"/>
                          <a:satMod val="110000"/>
                        </a:srgbClr>
                      </a:solidFill>
                      <a:prstDash val="solid"/>
                    </a:lnB>
                    <a:lnTlToBr w="12700" cmpd="sng">
                      <a:noFill/>
                      <a:prstDash val="solid"/>
                    </a:lnTlToBr>
                    <a:lnBlToTr w="12700" cmpd="sng">
                      <a:noFill/>
                      <a:prstDash val="solid"/>
                    </a:lnBlToTr>
                    <a:noFill/>
                  </a:tcPr>
                </a:tc>
                <a:tc>
                  <a:txBody>
                    <a:bodyPr/>
                    <a:lstStyle>
                      <a:defPPr>
                        <a:defRPr lang="en-US"/>
                      </a:defPPr>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F0000"/>
                          </a:solidFill>
                          <a:latin typeface="+mn-lt"/>
                        </a:rPr>
                        <a:t>10 </a:t>
                      </a:r>
                      <a:r>
                        <a:rPr lang="en-US" sz="1200" b="1" dirty="0" err="1">
                          <a:solidFill>
                            <a:srgbClr val="FF0000"/>
                          </a:solidFill>
                          <a:latin typeface="+mn-lt"/>
                        </a:rPr>
                        <a:t>nsec</a:t>
                      </a:r>
                      <a:endParaRPr lang="en-US" sz="1200" b="1" dirty="0">
                        <a:solidFill>
                          <a:srgbClr val="FF0000"/>
                        </a:solidFill>
                        <a:latin typeface="+mn-lt"/>
                        <a:cs typeface="Impact"/>
                      </a:endParaRPr>
                    </a:p>
                  </a:txBody>
                  <a:tcPr marL="68580" marR="68580" marT="42992" marB="42992">
                    <a:lnL w="9525" cap="flat" cmpd="sng" algn="ctr">
                      <a:solidFill>
                        <a:srgbClr val="39639D">
                          <a:shade val="48000"/>
                          <a:satMod val="110000"/>
                        </a:srgbClr>
                      </a:solidFill>
                      <a:prstDash val="solid"/>
                    </a:lnL>
                    <a:lnR w="9525" cap="flat" cmpd="sng" algn="ctr">
                      <a:solidFill>
                        <a:srgbClr val="39639D">
                          <a:shade val="48000"/>
                          <a:satMod val="110000"/>
                        </a:srgbClr>
                      </a:solidFill>
                      <a:prstDash val="solid"/>
                    </a:lnR>
                    <a:lnT w="9525" cap="flat" cmpd="sng" algn="ctr">
                      <a:solidFill>
                        <a:srgbClr val="39639D">
                          <a:shade val="48000"/>
                          <a:satMod val="110000"/>
                        </a:srgbClr>
                      </a:solidFill>
                      <a:prstDash val="solid"/>
                    </a:lnT>
                    <a:lnB w="9525" cap="flat" cmpd="sng" algn="ctr">
                      <a:solidFill>
                        <a:srgbClr val="39639D">
                          <a:shade val="48000"/>
                          <a:satMod val="110000"/>
                        </a:srgbClr>
                      </a:solidFill>
                      <a:prstDash val="solid"/>
                    </a:lnB>
                    <a:lnTlToBr w="12700" cmpd="sng">
                      <a:noFill/>
                      <a:prstDash val="solid"/>
                    </a:lnTlToBr>
                    <a:lnBlToTr w="12700" cmpd="sng">
                      <a:noFill/>
                      <a:prstDash val="solid"/>
                    </a:lnBlToTr>
                    <a:noFill/>
                  </a:tcPr>
                </a:tc>
                <a:tc>
                  <a:txBody>
                    <a:bodyPr/>
                    <a:lstStyle>
                      <a:defPPr>
                        <a:defRPr lang="en-US"/>
                      </a:defPPr>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b="1" dirty="0">
                          <a:solidFill>
                            <a:srgbClr val="FF0000"/>
                          </a:solidFill>
                          <a:latin typeface="+mn-lt"/>
                        </a:rPr>
                        <a:t>1.4 to 300 </a:t>
                      </a:r>
                      <a:r>
                        <a:rPr lang="en-US" sz="1200" b="1" dirty="0" err="1">
                          <a:solidFill>
                            <a:srgbClr val="FF0000"/>
                          </a:solidFill>
                          <a:latin typeface="+mn-lt"/>
                        </a:rPr>
                        <a:t>nsec</a:t>
                      </a:r>
                      <a:endParaRPr lang="en-US" sz="1200" b="1" dirty="0">
                        <a:solidFill>
                          <a:srgbClr val="FF0000"/>
                        </a:solidFill>
                        <a:latin typeface="+mn-lt"/>
                        <a:cs typeface="Impact"/>
                      </a:endParaRPr>
                    </a:p>
                  </a:txBody>
                  <a:tcPr marL="68580" marR="68580" marT="42992" marB="42992">
                    <a:lnL w="9525" cap="flat" cmpd="sng" algn="ctr">
                      <a:solidFill>
                        <a:srgbClr val="39639D">
                          <a:shade val="48000"/>
                          <a:satMod val="110000"/>
                        </a:srgbClr>
                      </a:solidFill>
                      <a:prstDash val="solid"/>
                    </a:lnL>
                    <a:lnR w="9525" cap="flat" cmpd="sng" algn="ctr">
                      <a:solidFill>
                        <a:srgbClr val="39639D">
                          <a:shade val="48000"/>
                          <a:satMod val="110000"/>
                        </a:srgbClr>
                      </a:solidFill>
                      <a:prstDash val="solid"/>
                    </a:lnR>
                    <a:lnT w="9525" cap="flat" cmpd="sng" algn="ctr">
                      <a:solidFill>
                        <a:srgbClr val="39639D">
                          <a:shade val="48000"/>
                          <a:satMod val="110000"/>
                        </a:srgbClr>
                      </a:solidFill>
                      <a:prstDash val="solid"/>
                    </a:lnT>
                    <a:lnB w="9525" cap="flat" cmpd="sng" algn="ctr">
                      <a:solidFill>
                        <a:srgbClr val="39639D">
                          <a:shade val="48000"/>
                          <a:satMod val="110000"/>
                        </a:srgbClr>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6"/>
                  </a:ext>
                </a:extLst>
              </a:tr>
              <a:tr h="261804">
                <a:tc>
                  <a:txBody>
                    <a:bodyPr/>
                    <a:lstStyle>
                      <a:defPPr>
                        <a:defRPr lang="en-US"/>
                      </a:defPPr>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r>
                        <a:rPr lang="en-US" sz="1200" dirty="0">
                          <a:latin typeface="+mn-lt"/>
                        </a:rPr>
                        <a:t>Gun current</a:t>
                      </a:r>
                      <a:endParaRPr lang="en-US" sz="1200" b="0" dirty="0">
                        <a:latin typeface="+mn-lt"/>
                        <a:cs typeface="Impact"/>
                      </a:endParaRPr>
                    </a:p>
                  </a:txBody>
                  <a:tcPr marL="68580" marR="68580" marT="42992" marB="42992">
                    <a:lnL w="9525" cap="flat" cmpd="sng" algn="ctr">
                      <a:solidFill>
                        <a:srgbClr val="39639D">
                          <a:shade val="48000"/>
                          <a:satMod val="110000"/>
                        </a:srgbClr>
                      </a:solidFill>
                      <a:prstDash val="solid"/>
                    </a:lnL>
                    <a:lnR w="9525" cap="flat" cmpd="sng" algn="ctr">
                      <a:solidFill>
                        <a:srgbClr val="39639D">
                          <a:shade val="48000"/>
                          <a:satMod val="110000"/>
                        </a:srgbClr>
                      </a:solidFill>
                      <a:prstDash val="solid"/>
                    </a:lnR>
                    <a:lnT w="9525" cap="flat" cmpd="sng" algn="ctr">
                      <a:solidFill>
                        <a:srgbClr val="39639D">
                          <a:shade val="48000"/>
                          <a:satMod val="110000"/>
                        </a:srgbClr>
                      </a:solidFill>
                      <a:prstDash val="solid"/>
                    </a:lnT>
                    <a:lnB w="9525" cap="flat" cmpd="sng" algn="ctr">
                      <a:solidFill>
                        <a:srgbClr val="39639D">
                          <a:shade val="48000"/>
                          <a:satMod val="110000"/>
                        </a:srgbClr>
                      </a:solidFill>
                      <a:prstDash val="solid"/>
                    </a:lnB>
                    <a:lnTlToBr w="12700" cmpd="sng">
                      <a:noFill/>
                      <a:prstDash val="solid"/>
                    </a:lnTlToBr>
                    <a:lnBlToTr w="12700" cmpd="sng">
                      <a:noFill/>
                      <a:prstDash val="solid"/>
                    </a:lnBlToTr>
                    <a:solidFill>
                      <a:srgbClr val="39639D">
                        <a:alpha val="40000"/>
                      </a:srgbClr>
                    </a:solidFill>
                  </a:tcPr>
                </a:tc>
                <a:tc>
                  <a:txBody>
                    <a:bodyPr/>
                    <a:lstStyle>
                      <a:defPPr>
                        <a:defRPr lang="en-US"/>
                      </a:defPPr>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rPr>
                        <a:t>8 A</a:t>
                      </a:r>
                      <a:endParaRPr lang="en-US" sz="1200" b="0" dirty="0">
                        <a:latin typeface="+mn-lt"/>
                        <a:cs typeface="Impact"/>
                      </a:endParaRPr>
                    </a:p>
                  </a:txBody>
                  <a:tcPr marL="68580" marR="68580" marT="42992" marB="42992">
                    <a:lnL w="9525" cap="flat" cmpd="sng" algn="ctr">
                      <a:solidFill>
                        <a:srgbClr val="39639D">
                          <a:shade val="48000"/>
                          <a:satMod val="110000"/>
                        </a:srgbClr>
                      </a:solidFill>
                      <a:prstDash val="solid"/>
                    </a:lnL>
                    <a:lnR w="9525" cap="flat" cmpd="sng" algn="ctr">
                      <a:solidFill>
                        <a:srgbClr val="39639D">
                          <a:shade val="48000"/>
                          <a:satMod val="110000"/>
                        </a:srgbClr>
                      </a:solidFill>
                      <a:prstDash val="solid"/>
                    </a:lnR>
                    <a:lnT w="9525" cap="flat" cmpd="sng" algn="ctr">
                      <a:solidFill>
                        <a:srgbClr val="39639D">
                          <a:shade val="48000"/>
                          <a:satMod val="110000"/>
                        </a:srgbClr>
                      </a:solidFill>
                      <a:prstDash val="solid"/>
                    </a:lnT>
                    <a:lnB w="9525" cap="flat" cmpd="sng" algn="ctr">
                      <a:solidFill>
                        <a:srgbClr val="39639D">
                          <a:shade val="48000"/>
                          <a:satMod val="110000"/>
                        </a:srgbClr>
                      </a:solidFill>
                      <a:prstDash val="solid"/>
                    </a:lnB>
                    <a:lnTlToBr w="12700" cmpd="sng">
                      <a:noFill/>
                      <a:prstDash val="solid"/>
                    </a:lnTlToBr>
                    <a:lnBlToTr w="12700" cmpd="sng">
                      <a:noFill/>
                      <a:prstDash val="solid"/>
                    </a:lnBlToTr>
                    <a:solidFill>
                      <a:srgbClr val="39639D">
                        <a:alpha val="40000"/>
                      </a:srgbClr>
                    </a:solidFill>
                  </a:tcPr>
                </a:tc>
                <a:tc>
                  <a:txBody>
                    <a:bodyPr/>
                    <a:lstStyle>
                      <a:defPPr>
                        <a:defRPr lang="en-US"/>
                      </a:defPPr>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rPr>
                        <a:t>8 A</a:t>
                      </a:r>
                      <a:endParaRPr lang="en-US" sz="1200" b="0" dirty="0">
                        <a:latin typeface="+mn-lt"/>
                        <a:cs typeface="Impact"/>
                      </a:endParaRPr>
                    </a:p>
                  </a:txBody>
                  <a:tcPr marL="68580" marR="68580" marT="42992" marB="42992">
                    <a:lnL w="9525" cap="flat" cmpd="sng" algn="ctr">
                      <a:solidFill>
                        <a:srgbClr val="39639D">
                          <a:shade val="48000"/>
                          <a:satMod val="110000"/>
                        </a:srgbClr>
                      </a:solidFill>
                      <a:prstDash val="solid"/>
                    </a:lnL>
                    <a:lnR w="9525" cap="flat" cmpd="sng" algn="ctr">
                      <a:solidFill>
                        <a:srgbClr val="39639D">
                          <a:shade val="48000"/>
                          <a:satMod val="110000"/>
                        </a:srgbClr>
                      </a:solidFill>
                      <a:prstDash val="solid"/>
                    </a:lnR>
                    <a:lnT w="9525" cap="flat" cmpd="sng" algn="ctr">
                      <a:solidFill>
                        <a:srgbClr val="39639D">
                          <a:shade val="48000"/>
                          <a:satMod val="110000"/>
                        </a:srgbClr>
                      </a:solidFill>
                      <a:prstDash val="solid"/>
                    </a:lnT>
                    <a:lnB w="9525" cap="flat" cmpd="sng" algn="ctr">
                      <a:solidFill>
                        <a:srgbClr val="39639D">
                          <a:shade val="48000"/>
                          <a:satMod val="110000"/>
                        </a:srgbClr>
                      </a:solidFill>
                      <a:prstDash val="solid"/>
                    </a:lnB>
                    <a:lnTlToBr w="12700" cmpd="sng">
                      <a:noFill/>
                      <a:prstDash val="solid"/>
                    </a:lnTlToBr>
                    <a:lnBlToTr w="12700" cmpd="sng">
                      <a:noFill/>
                      <a:prstDash val="solid"/>
                    </a:lnBlToTr>
                    <a:solidFill>
                      <a:srgbClr val="39639D">
                        <a:alpha val="40000"/>
                      </a:srgbClr>
                    </a:solidFill>
                  </a:tcPr>
                </a:tc>
                <a:extLst>
                  <a:ext uri="{0D108BD9-81ED-4DB2-BD59-A6C34878D82A}">
                    <a16:rowId xmlns:a16="http://schemas.microsoft.com/office/drawing/2014/main" val="10007"/>
                  </a:ext>
                </a:extLst>
              </a:tr>
              <a:tr h="429177">
                <a:tc>
                  <a:txBody>
                    <a:bodyPr/>
                    <a:lstStyle>
                      <a:defPPr>
                        <a:defRPr lang="en-US"/>
                      </a:defPPr>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rPr>
                        <a:t>Beam spot on positron</a:t>
                      </a:r>
                      <a:r>
                        <a:rPr lang="en-US" sz="1200" baseline="0" dirty="0">
                          <a:latin typeface="+mn-lt"/>
                        </a:rPr>
                        <a:t> converter</a:t>
                      </a:r>
                      <a:endParaRPr lang="en-US" sz="1200" b="0" dirty="0">
                        <a:latin typeface="+mn-lt"/>
                        <a:cs typeface="Impact"/>
                      </a:endParaRPr>
                    </a:p>
                  </a:txBody>
                  <a:tcPr marL="68580" marR="68580" marT="42992" marB="42992">
                    <a:lnL w="9525" cap="flat" cmpd="sng" algn="ctr">
                      <a:solidFill>
                        <a:srgbClr val="39639D">
                          <a:shade val="48000"/>
                          <a:satMod val="110000"/>
                        </a:srgbClr>
                      </a:solidFill>
                      <a:prstDash val="solid"/>
                    </a:lnL>
                    <a:lnR w="9525" cap="flat" cmpd="sng" algn="ctr">
                      <a:solidFill>
                        <a:srgbClr val="39639D">
                          <a:shade val="48000"/>
                          <a:satMod val="110000"/>
                        </a:srgbClr>
                      </a:solidFill>
                      <a:prstDash val="solid"/>
                    </a:lnR>
                    <a:lnT w="9525" cap="flat" cmpd="sng" algn="ctr">
                      <a:solidFill>
                        <a:srgbClr val="39639D">
                          <a:shade val="48000"/>
                          <a:satMod val="110000"/>
                        </a:srgbClr>
                      </a:solidFill>
                      <a:prstDash val="solid"/>
                    </a:lnT>
                    <a:lnB w="9525" cap="flat" cmpd="sng" algn="ctr">
                      <a:solidFill>
                        <a:srgbClr val="39639D">
                          <a:shade val="48000"/>
                          <a:satMod val="110000"/>
                        </a:srgbClr>
                      </a:solidFill>
                      <a:prstDash val="solid"/>
                    </a:lnB>
                    <a:lnTlToBr w="12700" cmpd="sng">
                      <a:noFill/>
                      <a:prstDash val="solid"/>
                    </a:lnTlToBr>
                    <a:lnBlToTr w="12700" cmpd="sng">
                      <a:noFill/>
                      <a:prstDash val="solid"/>
                    </a:lnBlToTr>
                    <a:noFill/>
                  </a:tcPr>
                </a:tc>
                <a:tc>
                  <a:txBody>
                    <a:bodyPr/>
                    <a:lstStyle>
                      <a:defPPr>
                        <a:defRPr lang="en-US"/>
                      </a:defPPr>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rPr>
                        <a:t>1 mm</a:t>
                      </a:r>
                      <a:endParaRPr lang="en-US" sz="1200" b="0" dirty="0">
                        <a:latin typeface="+mn-lt"/>
                        <a:cs typeface="Impact"/>
                      </a:endParaRPr>
                    </a:p>
                  </a:txBody>
                  <a:tcPr marL="68580" marR="68580" marT="42992" marB="42992">
                    <a:lnL w="9525" cap="flat" cmpd="sng" algn="ctr">
                      <a:solidFill>
                        <a:srgbClr val="39639D">
                          <a:shade val="48000"/>
                          <a:satMod val="110000"/>
                        </a:srgbClr>
                      </a:solidFill>
                      <a:prstDash val="solid"/>
                    </a:lnL>
                    <a:lnR w="9525" cap="flat" cmpd="sng" algn="ctr">
                      <a:solidFill>
                        <a:srgbClr val="39639D">
                          <a:shade val="48000"/>
                          <a:satMod val="110000"/>
                        </a:srgbClr>
                      </a:solidFill>
                      <a:prstDash val="solid"/>
                    </a:lnR>
                    <a:lnT w="9525" cap="flat" cmpd="sng" algn="ctr">
                      <a:solidFill>
                        <a:srgbClr val="39639D">
                          <a:shade val="48000"/>
                          <a:satMod val="110000"/>
                        </a:srgbClr>
                      </a:solidFill>
                      <a:prstDash val="solid"/>
                    </a:lnT>
                    <a:lnB w="9525" cap="flat" cmpd="sng" algn="ctr">
                      <a:solidFill>
                        <a:srgbClr val="39639D">
                          <a:shade val="48000"/>
                          <a:satMod val="110000"/>
                        </a:srgbClr>
                      </a:solidFill>
                      <a:prstDash val="solid"/>
                    </a:lnB>
                    <a:lnTlToBr w="12700" cmpd="sng">
                      <a:noFill/>
                      <a:prstDash val="solid"/>
                    </a:lnTlToBr>
                    <a:lnBlToTr w="12700" cmpd="sng">
                      <a:noFill/>
                      <a:prstDash val="solid"/>
                    </a:lnBlToTr>
                    <a:noFill/>
                  </a:tcPr>
                </a:tc>
                <a:tc>
                  <a:txBody>
                    <a:bodyPr/>
                    <a:lstStyle>
                      <a:defPPr>
                        <a:defRPr lang="en-US"/>
                      </a:defPPr>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rPr>
                        <a:t>1 mm</a:t>
                      </a:r>
                    </a:p>
                    <a:p>
                      <a:endParaRPr lang="en-US" sz="1200" b="0" dirty="0">
                        <a:latin typeface="+mn-lt"/>
                        <a:cs typeface="Impact"/>
                      </a:endParaRPr>
                    </a:p>
                  </a:txBody>
                  <a:tcPr marL="68580" marR="68580" marT="42992" marB="42992">
                    <a:lnL w="9525" cap="flat" cmpd="sng" algn="ctr">
                      <a:solidFill>
                        <a:srgbClr val="39639D">
                          <a:shade val="48000"/>
                          <a:satMod val="110000"/>
                        </a:srgbClr>
                      </a:solidFill>
                      <a:prstDash val="solid"/>
                    </a:lnL>
                    <a:lnR w="9525" cap="flat" cmpd="sng" algn="ctr">
                      <a:solidFill>
                        <a:srgbClr val="39639D">
                          <a:shade val="48000"/>
                          <a:satMod val="110000"/>
                        </a:srgbClr>
                      </a:solidFill>
                      <a:prstDash val="solid"/>
                    </a:lnR>
                    <a:lnT w="9525" cap="flat" cmpd="sng" algn="ctr">
                      <a:solidFill>
                        <a:srgbClr val="39639D">
                          <a:shade val="48000"/>
                          <a:satMod val="110000"/>
                        </a:srgbClr>
                      </a:solidFill>
                      <a:prstDash val="solid"/>
                    </a:lnT>
                    <a:lnB w="9525" cap="flat" cmpd="sng" algn="ctr">
                      <a:solidFill>
                        <a:srgbClr val="39639D">
                          <a:shade val="48000"/>
                          <a:satMod val="110000"/>
                        </a:srgbClr>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08"/>
                  </a:ext>
                </a:extLst>
              </a:tr>
              <a:tr h="429177">
                <a:tc>
                  <a:txBody>
                    <a:bodyPr/>
                    <a:lstStyle>
                      <a:defPPr>
                        <a:defRPr lang="en-US"/>
                      </a:defPPr>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rPr>
                        <a:t>norm. </a:t>
                      </a:r>
                      <a:r>
                        <a:rPr lang="en-US" sz="1200" dirty="0" err="1">
                          <a:latin typeface="+mn-lt"/>
                        </a:rPr>
                        <a:t>Emittance</a:t>
                      </a:r>
                      <a:r>
                        <a:rPr lang="en-US" sz="1200" dirty="0">
                          <a:latin typeface="+mn-lt"/>
                        </a:rPr>
                        <a:t> </a:t>
                      </a:r>
                      <a:r>
                        <a:rPr lang="en-US" sz="1100" dirty="0">
                          <a:latin typeface="+mn-lt"/>
                        </a:rPr>
                        <a:t>(mm. </a:t>
                      </a:r>
                      <a:r>
                        <a:rPr lang="en-US" sz="1100" dirty="0" err="1">
                          <a:latin typeface="+mn-lt"/>
                        </a:rPr>
                        <a:t>mrad</a:t>
                      </a:r>
                      <a:r>
                        <a:rPr lang="en-US" sz="1100" dirty="0">
                          <a:latin typeface="+mn-lt"/>
                        </a:rPr>
                        <a:t>)</a:t>
                      </a:r>
                      <a:endParaRPr lang="en-US" sz="1100" b="0" dirty="0">
                        <a:latin typeface="+mn-lt"/>
                        <a:cs typeface="Impact"/>
                      </a:endParaRPr>
                    </a:p>
                  </a:txBody>
                  <a:tcPr marL="68580" marR="68580" marT="42992" marB="42992">
                    <a:lnL w="9525" cap="flat" cmpd="sng" algn="ctr">
                      <a:solidFill>
                        <a:srgbClr val="39639D">
                          <a:shade val="48000"/>
                          <a:satMod val="110000"/>
                        </a:srgbClr>
                      </a:solidFill>
                      <a:prstDash val="solid"/>
                    </a:lnL>
                    <a:lnR w="9525" cap="flat" cmpd="sng" algn="ctr">
                      <a:solidFill>
                        <a:srgbClr val="39639D">
                          <a:shade val="48000"/>
                          <a:satMod val="110000"/>
                        </a:srgbClr>
                      </a:solidFill>
                      <a:prstDash val="solid"/>
                    </a:lnR>
                    <a:lnT w="9525" cap="flat" cmpd="sng" algn="ctr">
                      <a:solidFill>
                        <a:srgbClr val="39639D">
                          <a:shade val="48000"/>
                          <a:satMod val="110000"/>
                        </a:srgbClr>
                      </a:solidFill>
                      <a:prstDash val="solid"/>
                    </a:lnT>
                    <a:lnB w="9525" cap="flat" cmpd="sng" algn="ctr">
                      <a:solidFill>
                        <a:srgbClr val="39639D">
                          <a:shade val="48000"/>
                          <a:satMod val="110000"/>
                        </a:srgbClr>
                      </a:solidFill>
                      <a:prstDash val="solid"/>
                    </a:lnB>
                    <a:lnTlToBr w="12700" cmpd="sng">
                      <a:noFill/>
                      <a:prstDash val="solid"/>
                    </a:lnTlToBr>
                    <a:lnBlToTr w="12700" cmpd="sng">
                      <a:noFill/>
                      <a:prstDash val="solid"/>
                    </a:lnBlToTr>
                    <a:solidFill>
                      <a:srgbClr val="39639D">
                        <a:alpha val="40000"/>
                      </a:srgbClr>
                    </a:solidFill>
                  </a:tcPr>
                </a:tc>
                <a:tc>
                  <a:txBody>
                    <a:bodyPr/>
                    <a:lstStyle>
                      <a:defPPr>
                        <a:defRPr lang="en-US"/>
                      </a:defPPr>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r>
                        <a:rPr lang="en-US" sz="1200" dirty="0">
                          <a:latin typeface="+mn-lt"/>
                        </a:rPr>
                        <a:t>1 (electron</a:t>
                      </a:r>
                      <a:r>
                        <a:rPr lang="en-US" sz="1200" baseline="0" dirty="0">
                          <a:latin typeface="+mn-lt"/>
                        </a:rPr>
                        <a:t>) </a:t>
                      </a:r>
                    </a:p>
                    <a:p>
                      <a:r>
                        <a:rPr lang="en-US" sz="1200" baseline="0" dirty="0">
                          <a:latin typeface="+mn-lt"/>
                        </a:rPr>
                        <a:t>10 (positron)</a:t>
                      </a:r>
                      <a:endParaRPr lang="en-US" sz="1200" b="0" dirty="0">
                        <a:latin typeface="+mn-lt"/>
                        <a:cs typeface="Impact"/>
                      </a:endParaRPr>
                    </a:p>
                  </a:txBody>
                  <a:tcPr marL="68580" marR="68580" marT="42992" marB="42992">
                    <a:lnL w="9525" cap="flat" cmpd="sng" algn="ctr">
                      <a:solidFill>
                        <a:srgbClr val="39639D">
                          <a:shade val="48000"/>
                          <a:satMod val="110000"/>
                        </a:srgbClr>
                      </a:solidFill>
                      <a:prstDash val="solid"/>
                    </a:lnL>
                    <a:lnR w="9525" cap="flat" cmpd="sng" algn="ctr">
                      <a:solidFill>
                        <a:srgbClr val="39639D">
                          <a:shade val="48000"/>
                          <a:satMod val="110000"/>
                        </a:srgbClr>
                      </a:solidFill>
                      <a:prstDash val="solid"/>
                    </a:lnR>
                    <a:lnT w="9525" cap="flat" cmpd="sng" algn="ctr">
                      <a:solidFill>
                        <a:srgbClr val="39639D">
                          <a:shade val="48000"/>
                          <a:satMod val="110000"/>
                        </a:srgbClr>
                      </a:solidFill>
                      <a:prstDash val="solid"/>
                    </a:lnT>
                    <a:lnB w="9525" cap="flat" cmpd="sng" algn="ctr">
                      <a:solidFill>
                        <a:srgbClr val="39639D">
                          <a:shade val="48000"/>
                          <a:satMod val="110000"/>
                        </a:srgbClr>
                      </a:solidFill>
                      <a:prstDash val="solid"/>
                    </a:lnB>
                    <a:lnTlToBr w="12700" cmpd="sng">
                      <a:noFill/>
                      <a:prstDash val="solid"/>
                    </a:lnTlToBr>
                    <a:lnBlToTr w="12700" cmpd="sng">
                      <a:noFill/>
                      <a:prstDash val="solid"/>
                    </a:lnBlToTr>
                    <a:solidFill>
                      <a:srgbClr val="39639D">
                        <a:alpha val="40000"/>
                      </a:srgbClr>
                    </a:solidFill>
                  </a:tcPr>
                </a:tc>
                <a:tc>
                  <a:txBody>
                    <a:bodyPr/>
                    <a:lstStyle>
                      <a:defPPr>
                        <a:defRPr lang="en-US"/>
                      </a:defPPr>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r>
                        <a:rPr lang="en-US" sz="1200" dirty="0">
                          <a:latin typeface="+mn-lt"/>
                        </a:rPr>
                        <a:t>&lt;</a:t>
                      </a:r>
                      <a:r>
                        <a:rPr lang="en-US" sz="1200" baseline="0" dirty="0">
                          <a:latin typeface="+mn-lt"/>
                        </a:rPr>
                        <a:t> 1.5</a:t>
                      </a:r>
                      <a:endParaRPr lang="en-US" sz="1200" b="0" dirty="0">
                        <a:latin typeface="+mn-lt"/>
                        <a:cs typeface="Impact"/>
                      </a:endParaRPr>
                    </a:p>
                  </a:txBody>
                  <a:tcPr marL="68580" marR="68580" marT="42992" marB="42992">
                    <a:lnL w="9525" cap="flat" cmpd="sng" algn="ctr">
                      <a:solidFill>
                        <a:srgbClr val="39639D">
                          <a:shade val="48000"/>
                          <a:satMod val="110000"/>
                        </a:srgbClr>
                      </a:solidFill>
                      <a:prstDash val="solid"/>
                    </a:lnL>
                    <a:lnR w="9525" cap="flat" cmpd="sng" algn="ctr">
                      <a:solidFill>
                        <a:srgbClr val="39639D">
                          <a:shade val="48000"/>
                          <a:satMod val="110000"/>
                        </a:srgbClr>
                      </a:solidFill>
                      <a:prstDash val="solid"/>
                    </a:lnR>
                    <a:lnT w="9525" cap="flat" cmpd="sng" algn="ctr">
                      <a:solidFill>
                        <a:srgbClr val="39639D">
                          <a:shade val="48000"/>
                          <a:satMod val="110000"/>
                        </a:srgbClr>
                      </a:solidFill>
                      <a:prstDash val="solid"/>
                    </a:lnT>
                    <a:lnB w="9525" cap="flat" cmpd="sng" algn="ctr">
                      <a:solidFill>
                        <a:srgbClr val="39639D">
                          <a:shade val="48000"/>
                          <a:satMod val="110000"/>
                        </a:srgbClr>
                      </a:solidFill>
                      <a:prstDash val="solid"/>
                    </a:lnB>
                    <a:lnTlToBr w="12700" cmpd="sng">
                      <a:noFill/>
                      <a:prstDash val="solid"/>
                    </a:lnTlToBr>
                    <a:lnBlToTr w="12700" cmpd="sng">
                      <a:noFill/>
                      <a:prstDash val="solid"/>
                    </a:lnBlToTr>
                    <a:solidFill>
                      <a:srgbClr val="39639D">
                        <a:alpha val="40000"/>
                      </a:srgbClr>
                    </a:solidFill>
                  </a:tcPr>
                </a:tc>
                <a:extLst>
                  <a:ext uri="{0D108BD9-81ED-4DB2-BD59-A6C34878D82A}">
                    <a16:rowId xmlns:a16="http://schemas.microsoft.com/office/drawing/2014/main" val="10009"/>
                  </a:ext>
                </a:extLst>
              </a:tr>
              <a:tr h="461137">
                <a:tc>
                  <a:txBody>
                    <a:bodyPr/>
                    <a:lstStyle>
                      <a:defPPr>
                        <a:defRPr lang="en-US"/>
                      </a:defPPr>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err="1">
                          <a:latin typeface="+mn-lt"/>
                        </a:rPr>
                        <a:t>rms</a:t>
                      </a:r>
                      <a:r>
                        <a:rPr lang="en-US" sz="1200" dirty="0">
                          <a:latin typeface="+mn-lt"/>
                        </a:rPr>
                        <a:t> Energy spread</a:t>
                      </a:r>
                      <a:endParaRPr lang="en-US" sz="1200" b="0" dirty="0">
                        <a:latin typeface="+mn-lt"/>
                        <a:cs typeface="Impact"/>
                      </a:endParaRPr>
                    </a:p>
                  </a:txBody>
                  <a:tcPr marL="68580" marR="68580" marT="42992" marB="42992">
                    <a:lnL w="9525" cap="flat" cmpd="sng" algn="ctr">
                      <a:solidFill>
                        <a:srgbClr val="39639D">
                          <a:shade val="48000"/>
                          <a:satMod val="110000"/>
                        </a:srgbClr>
                      </a:solidFill>
                      <a:prstDash val="solid"/>
                    </a:lnL>
                    <a:lnR w="9525" cap="flat" cmpd="sng" algn="ctr">
                      <a:solidFill>
                        <a:srgbClr val="39639D">
                          <a:shade val="48000"/>
                          <a:satMod val="110000"/>
                        </a:srgbClr>
                      </a:solidFill>
                      <a:prstDash val="solid"/>
                    </a:lnR>
                    <a:lnT w="9525" cap="flat" cmpd="sng" algn="ctr">
                      <a:solidFill>
                        <a:srgbClr val="39639D">
                          <a:shade val="48000"/>
                          <a:satMod val="110000"/>
                        </a:srgbClr>
                      </a:solidFill>
                      <a:prstDash val="solid"/>
                    </a:lnT>
                    <a:lnB w="9525" cap="flat" cmpd="sng" algn="ctr">
                      <a:solidFill>
                        <a:srgbClr val="39639D">
                          <a:shade val="48000"/>
                          <a:satMod val="110000"/>
                        </a:srgbClr>
                      </a:solidFill>
                      <a:prstDash val="solid"/>
                    </a:lnB>
                    <a:lnTlToBr w="12700" cmpd="sng">
                      <a:noFill/>
                      <a:prstDash val="solid"/>
                    </a:lnTlToBr>
                    <a:lnBlToTr w="12700" cmpd="sng">
                      <a:noFill/>
                      <a:prstDash val="solid"/>
                    </a:lnBlToTr>
                    <a:noFill/>
                  </a:tcPr>
                </a:tc>
                <a:tc>
                  <a:txBody>
                    <a:bodyPr/>
                    <a:lstStyle>
                      <a:defPPr>
                        <a:defRPr lang="en-US"/>
                      </a:defPPr>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r>
                        <a:rPr lang="en-US" sz="1200" dirty="0">
                          <a:latin typeface="+mn-lt"/>
                        </a:rPr>
                        <a:t>0.5% </a:t>
                      </a:r>
                      <a:r>
                        <a:rPr lang="en-US" sz="1000" dirty="0">
                          <a:latin typeface="+mn-lt"/>
                        </a:rPr>
                        <a:t>(electron) </a:t>
                      </a:r>
                    </a:p>
                    <a:p>
                      <a:r>
                        <a:rPr lang="en-US" sz="1200" dirty="0">
                          <a:latin typeface="+mn-lt"/>
                        </a:rPr>
                        <a:t>1.0% </a:t>
                      </a:r>
                      <a:r>
                        <a:rPr lang="en-US" sz="1000" dirty="0">
                          <a:latin typeface="+mn-lt"/>
                        </a:rPr>
                        <a:t>(positron)</a:t>
                      </a:r>
                      <a:endParaRPr lang="en-US" sz="1000" b="0" dirty="0">
                        <a:latin typeface="+mn-lt"/>
                        <a:cs typeface="Impact"/>
                      </a:endParaRPr>
                    </a:p>
                  </a:txBody>
                  <a:tcPr marL="68580" marR="68580" marT="42992" marB="42992">
                    <a:lnL w="9525" cap="flat" cmpd="sng" algn="ctr">
                      <a:solidFill>
                        <a:srgbClr val="39639D">
                          <a:shade val="48000"/>
                          <a:satMod val="110000"/>
                        </a:srgbClr>
                      </a:solidFill>
                      <a:prstDash val="solid"/>
                    </a:lnL>
                    <a:lnR w="9525" cap="flat" cmpd="sng" algn="ctr">
                      <a:solidFill>
                        <a:srgbClr val="39639D">
                          <a:shade val="48000"/>
                          <a:satMod val="110000"/>
                        </a:srgbClr>
                      </a:solidFill>
                      <a:prstDash val="solid"/>
                    </a:lnR>
                    <a:lnT w="9525" cap="flat" cmpd="sng" algn="ctr">
                      <a:solidFill>
                        <a:srgbClr val="39639D">
                          <a:shade val="48000"/>
                          <a:satMod val="110000"/>
                        </a:srgbClr>
                      </a:solidFill>
                      <a:prstDash val="solid"/>
                    </a:lnT>
                    <a:lnB w="9525" cap="flat" cmpd="sng" algn="ctr">
                      <a:solidFill>
                        <a:srgbClr val="39639D">
                          <a:shade val="48000"/>
                          <a:satMod val="110000"/>
                        </a:srgbClr>
                      </a:solidFill>
                      <a:prstDash val="solid"/>
                    </a:lnB>
                    <a:lnTlToBr w="12700" cmpd="sng">
                      <a:noFill/>
                      <a:prstDash val="solid"/>
                    </a:lnTlToBr>
                    <a:lnBlToTr w="12700" cmpd="sng">
                      <a:noFill/>
                      <a:prstDash val="solid"/>
                    </a:lnBlToTr>
                    <a:noFill/>
                  </a:tcPr>
                </a:tc>
                <a:tc>
                  <a:txBody>
                    <a:bodyPr/>
                    <a:lstStyle>
                      <a:defPPr>
                        <a:defRPr lang="en-US"/>
                      </a:defPPr>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rPr>
                        <a:t>0.5% (electron) </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rPr>
                        <a:t>1.0% (positron)</a:t>
                      </a:r>
                      <a:endParaRPr lang="en-US" sz="1200" b="0" dirty="0">
                        <a:latin typeface="+mn-lt"/>
                        <a:cs typeface="Impact"/>
                      </a:endParaRPr>
                    </a:p>
                  </a:txBody>
                  <a:tcPr marL="68580" marR="68580" marT="42992" marB="42992">
                    <a:lnL w="9525" cap="flat" cmpd="sng" algn="ctr">
                      <a:solidFill>
                        <a:srgbClr val="39639D">
                          <a:shade val="48000"/>
                          <a:satMod val="110000"/>
                        </a:srgbClr>
                      </a:solidFill>
                      <a:prstDash val="solid"/>
                    </a:lnL>
                    <a:lnR w="9525" cap="flat" cmpd="sng" algn="ctr">
                      <a:solidFill>
                        <a:srgbClr val="39639D">
                          <a:shade val="48000"/>
                          <a:satMod val="110000"/>
                        </a:srgbClr>
                      </a:solidFill>
                      <a:prstDash val="solid"/>
                    </a:lnR>
                    <a:lnT w="9525" cap="flat" cmpd="sng" algn="ctr">
                      <a:solidFill>
                        <a:srgbClr val="39639D">
                          <a:shade val="48000"/>
                          <a:satMod val="110000"/>
                        </a:srgbClr>
                      </a:solidFill>
                      <a:prstDash val="solid"/>
                    </a:lnT>
                    <a:lnB w="9525" cap="flat" cmpd="sng" algn="ctr">
                      <a:solidFill>
                        <a:srgbClr val="39639D">
                          <a:shade val="48000"/>
                          <a:satMod val="110000"/>
                        </a:srgbClr>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10"/>
                  </a:ext>
                </a:extLst>
              </a:tr>
              <a:tr h="429177">
                <a:tc>
                  <a:txBody>
                    <a:bodyPr/>
                    <a:lstStyle>
                      <a:defPPr>
                        <a:defRPr lang="en-US"/>
                      </a:defPPr>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rPr>
                        <a:t>electron current on positron</a:t>
                      </a:r>
                      <a:r>
                        <a:rPr lang="en-US" sz="1200" baseline="0" dirty="0">
                          <a:latin typeface="+mn-lt"/>
                        </a:rPr>
                        <a:t> converter</a:t>
                      </a:r>
                      <a:endParaRPr lang="en-US" sz="1200" b="0" dirty="0">
                        <a:latin typeface="+mn-lt"/>
                        <a:cs typeface="Impact"/>
                      </a:endParaRPr>
                    </a:p>
                  </a:txBody>
                  <a:tcPr marL="68580" marR="68580" marT="42992" marB="42992">
                    <a:lnL w="9525" cap="flat" cmpd="sng" algn="ctr">
                      <a:solidFill>
                        <a:srgbClr val="39639D">
                          <a:shade val="48000"/>
                          <a:satMod val="110000"/>
                        </a:srgbClr>
                      </a:solidFill>
                      <a:prstDash val="solid"/>
                    </a:lnL>
                    <a:lnR w="9525" cap="flat" cmpd="sng" algn="ctr">
                      <a:solidFill>
                        <a:srgbClr val="39639D">
                          <a:shade val="48000"/>
                          <a:satMod val="110000"/>
                        </a:srgbClr>
                      </a:solidFill>
                      <a:prstDash val="solid"/>
                    </a:lnR>
                    <a:lnT w="9525" cap="flat" cmpd="sng" algn="ctr">
                      <a:solidFill>
                        <a:srgbClr val="39639D">
                          <a:shade val="48000"/>
                          <a:satMod val="110000"/>
                        </a:srgbClr>
                      </a:solidFill>
                      <a:prstDash val="solid"/>
                    </a:lnT>
                    <a:lnB w="9525" cap="flat" cmpd="sng" algn="ctr">
                      <a:solidFill>
                        <a:srgbClr val="39639D">
                          <a:shade val="48000"/>
                          <a:satMod val="110000"/>
                        </a:srgbClr>
                      </a:solidFill>
                      <a:prstDash val="solid"/>
                    </a:lnB>
                    <a:lnTlToBr w="12700" cmpd="sng">
                      <a:noFill/>
                      <a:prstDash val="solid"/>
                    </a:lnTlToBr>
                    <a:lnBlToTr w="12700" cmpd="sng">
                      <a:noFill/>
                      <a:prstDash val="solid"/>
                    </a:lnBlToTr>
                    <a:solidFill>
                      <a:srgbClr val="39639D">
                        <a:alpha val="40000"/>
                      </a:srgbClr>
                    </a:solidFill>
                  </a:tcPr>
                </a:tc>
                <a:tc>
                  <a:txBody>
                    <a:bodyPr/>
                    <a:lstStyle>
                      <a:defPPr>
                        <a:defRPr lang="en-US"/>
                      </a:defPPr>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r>
                        <a:rPr lang="en-US" sz="1200" dirty="0">
                          <a:latin typeface="+mn-lt"/>
                        </a:rPr>
                        <a:t>5 A </a:t>
                      </a:r>
                      <a:endParaRPr lang="en-US" sz="1200" b="0" dirty="0">
                        <a:latin typeface="+mn-lt"/>
                        <a:cs typeface="Impact"/>
                      </a:endParaRPr>
                    </a:p>
                  </a:txBody>
                  <a:tcPr marL="68580" marR="68580" marT="42992" marB="42992">
                    <a:lnL w="9525" cap="flat" cmpd="sng" algn="ctr">
                      <a:solidFill>
                        <a:srgbClr val="39639D">
                          <a:shade val="48000"/>
                          <a:satMod val="110000"/>
                        </a:srgbClr>
                      </a:solidFill>
                      <a:prstDash val="solid"/>
                    </a:lnL>
                    <a:lnR w="9525" cap="flat" cmpd="sng" algn="ctr">
                      <a:solidFill>
                        <a:srgbClr val="39639D">
                          <a:shade val="48000"/>
                          <a:satMod val="110000"/>
                        </a:srgbClr>
                      </a:solidFill>
                      <a:prstDash val="solid"/>
                    </a:lnR>
                    <a:lnT w="9525" cap="flat" cmpd="sng" algn="ctr">
                      <a:solidFill>
                        <a:srgbClr val="39639D">
                          <a:shade val="48000"/>
                          <a:satMod val="110000"/>
                        </a:srgbClr>
                      </a:solidFill>
                      <a:prstDash val="solid"/>
                    </a:lnT>
                    <a:lnB w="9525" cap="flat" cmpd="sng" algn="ctr">
                      <a:solidFill>
                        <a:srgbClr val="39639D">
                          <a:shade val="48000"/>
                          <a:satMod val="110000"/>
                        </a:srgbClr>
                      </a:solidFill>
                      <a:prstDash val="solid"/>
                    </a:lnB>
                    <a:lnTlToBr w="12700" cmpd="sng">
                      <a:noFill/>
                      <a:prstDash val="solid"/>
                    </a:lnTlToBr>
                    <a:lnBlToTr w="12700" cmpd="sng">
                      <a:noFill/>
                      <a:prstDash val="solid"/>
                    </a:lnBlToTr>
                    <a:solidFill>
                      <a:srgbClr val="39639D">
                        <a:alpha val="40000"/>
                      </a:srgbClr>
                    </a:solidFill>
                  </a:tcPr>
                </a:tc>
                <a:tc>
                  <a:txBody>
                    <a:bodyPr/>
                    <a:lstStyle>
                      <a:defPPr>
                        <a:defRPr lang="en-US"/>
                      </a:defPPr>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rPr>
                        <a:t>5.2 A</a:t>
                      </a:r>
                    </a:p>
                    <a:p>
                      <a:endParaRPr lang="en-US" sz="1200" b="0" dirty="0">
                        <a:latin typeface="+mn-lt"/>
                        <a:cs typeface="Impact"/>
                      </a:endParaRPr>
                    </a:p>
                  </a:txBody>
                  <a:tcPr marL="68580" marR="68580" marT="42992" marB="42992">
                    <a:lnL w="9525" cap="flat" cmpd="sng" algn="ctr">
                      <a:solidFill>
                        <a:srgbClr val="39639D">
                          <a:shade val="48000"/>
                          <a:satMod val="110000"/>
                        </a:srgbClr>
                      </a:solidFill>
                      <a:prstDash val="solid"/>
                    </a:lnL>
                    <a:lnR w="9525" cap="flat" cmpd="sng" algn="ctr">
                      <a:solidFill>
                        <a:srgbClr val="39639D">
                          <a:shade val="48000"/>
                          <a:satMod val="110000"/>
                        </a:srgbClr>
                      </a:solidFill>
                      <a:prstDash val="solid"/>
                    </a:lnR>
                    <a:lnT w="9525" cap="flat" cmpd="sng" algn="ctr">
                      <a:solidFill>
                        <a:srgbClr val="39639D">
                          <a:shade val="48000"/>
                          <a:satMod val="110000"/>
                        </a:srgbClr>
                      </a:solidFill>
                      <a:prstDash val="solid"/>
                    </a:lnT>
                    <a:lnB w="9525" cap="flat" cmpd="sng" algn="ctr">
                      <a:solidFill>
                        <a:srgbClr val="39639D">
                          <a:shade val="48000"/>
                          <a:satMod val="110000"/>
                        </a:srgbClr>
                      </a:solidFill>
                      <a:prstDash val="solid"/>
                    </a:lnB>
                    <a:lnTlToBr w="12700" cmpd="sng">
                      <a:noFill/>
                      <a:prstDash val="solid"/>
                    </a:lnTlToBr>
                    <a:lnBlToTr w="12700" cmpd="sng">
                      <a:noFill/>
                      <a:prstDash val="solid"/>
                    </a:lnBlToTr>
                    <a:solidFill>
                      <a:srgbClr val="39639D">
                        <a:alpha val="40000"/>
                      </a:srgbClr>
                    </a:solidFill>
                  </a:tcPr>
                </a:tc>
                <a:extLst>
                  <a:ext uri="{0D108BD9-81ED-4DB2-BD59-A6C34878D82A}">
                    <a16:rowId xmlns:a16="http://schemas.microsoft.com/office/drawing/2014/main" val="10011"/>
                  </a:ext>
                </a:extLst>
              </a:tr>
              <a:tr h="261804">
                <a:tc>
                  <a:txBody>
                    <a:bodyPr/>
                    <a:lstStyle>
                      <a:defPPr>
                        <a:defRPr lang="en-US"/>
                      </a:defPPr>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rPr>
                        <a:t>Max output electron current</a:t>
                      </a:r>
                      <a:endParaRPr lang="en-US" sz="1200" b="0" dirty="0">
                        <a:latin typeface="+mn-lt"/>
                        <a:cs typeface="Impact"/>
                      </a:endParaRPr>
                    </a:p>
                  </a:txBody>
                  <a:tcPr marL="68580" marR="68580" marT="42992" marB="42992">
                    <a:lnL w="9525" cap="flat" cmpd="sng" algn="ctr">
                      <a:solidFill>
                        <a:srgbClr val="39639D">
                          <a:shade val="48000"/>
                          <a:satMod val="110000"/>
                        </a:srgbClr>
                      </a:solidFill>
                      <a:prstDash val="solid"/>
                    </a:lnL>
                    <a:lnR w="9525" cap="flat" cmpd="sng" algn="ctr">
                      <a:solidFill>
                        <a:srgbClr val="39639D">
                          <a:shade val="48000"/>
                          <a:satMod val="110000"/>
                        </a:srgbClr>
                      </a:solidFill>
                      <a:prstDash val="solid"/>
                    </a:lnR>
                    <a:lnT w="9525" cap="flat" cmpd="sng" algn="ctr">
                      <a:solidFill>
                        <a:srgbClr val="39639D">
                          <a:shade val="48000"/>
                          <a:satMod val="110000"/>
                        </a:srgbClr>
                      </a:solidFill>
                      <a:prstDash val="solid"/>
                    </a:lnT>
                    <a:lnB w="9525" cap="flat" cmpd="sng" algn="ctr">
                      <a:solidFill>
                        <a:srgbClr val="39639D">
                          <a:shade val="48000"/>
                          <a:satMod val="110000"/>
                        </a:srgbClr>
                      </a:solidFill>
                      <a:prstDash val="solid"/>
                    </a:lnB>
                    <a:lnTlToBr w="12700" cmpd="sng">
                      <a:noFill/>
                      <a:prstDash val="solid"/>
                    </a:lnTlToBr>
                    <a:lnBlToTr w="12700" cmpd="sng">
                      <a:noFill/>
                      <a:prstDash val="solid"/>
                    </a:lnBlToTr>
                    <a:noFill/>
                  </a:tcPr>
                </a:tc>
                <a:tc>
                  <a:txBody>
                    <a:bodyPr/>
                    <a:lstStyle>
                      <a:defPPr>
                        <a:defRPr lang="en-US"/>
                      </a:defPPr>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r>
                        <a:rPr lang="en-US" sz="1200" dirty="0">
                          <a:latin typeface="+mn-lt"/>
                        </a:rPr>
                        <a:t>&gt;150 mA</a:t>
                      </a:r>
                      <a:endParaRPr lang="en-US" sz="1200" b="0" dirty="0">
                        <a:latin typeface="+mn-lt"/>
                        <a:cs typeface="Impact"/>
                      </a:endParaRPr>
                    </a:p>
                  </a:txBody>
                  <a:tcPr marL="68580" marR="68580" marT="42992" marB="42992">
                    <a:lnL w="9525" cap="flat" cmpd="sng" algn="ctr">
                      <a:solidFill>
                        <a:srgbClr val="39639D">
                          <a:shade val="48000"/>
                          <a:satMod val="110000"/>
                        </a:srgbClr>
                      </a:solidFill>
                      <a:prstDash val="solid"/>
                    </a:lnL>
                    <a:lnR w="9525" cap="flat" cmpd="sng" algn="ctr">
                      <a:solidFill>
                        <a:srgbClr val="39639D">
                          <a:shade val="48000"/>
                          <a:satMod val="110000"/>
                        </a:srgbClr>
                      </a:solidFill>
                      <a:prstDash val="solid"/>
                    </a:lnR>
                    <a:lnT w="9525" cap="flat" cmpd="sng" algn="ctr">
                      <a:solidFill>
                        <a:srgbClr val="39639D">
                          <a:shade val="48000"/>
                          <a:satMod val="110000"/>
                        </a:srgbClr>
                      </a:solidFill>
                      <a:prstDash val="solid"/>
                    </a:lnT>
                    <a:lnB w="9525" cap="flat" cmpd="sng" algn="ctr">
                      <a:solidFill>
                        <a:srgbClr val="39639D">
                          <a:shade val="48000"/>
                          <a:satMod val="110000"/>
                        </a:srgbClr>
                      </a:solidFill>
                      <a:prstDash val="solid"/>
                    </a:lnB>
                    <a:lnTlToBr w="12700" cmpd="sng">
                      <a:noFill/>
                      <a:prstDash val="solid"/>
                    </a:lnTlToBr>
                    <a:lnBlToTr w="12700" cmpd="sng">
                      <a:noFill/>
                      <a:prstDash val="solid"/>
                    </a:lnBlToTr>
                    <a:noFill/>
                  </a:tcPr>
                </a:tc>
                <a:tc>
                  <a:txBody>
                    <a:bodyPr/>
                    <a:lstStyle>
                      <a:defPPr>
                        <a:defRPr lang="en-US"/>
                      </a:defPPr>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rPr>
                        <a:t>500 mA</a:t>
                      </a:r>
                      <a:endParaRPr lang="en-US" sz="1200" b="0" dirty="0">
                        <a:latin typeface="+mn-lt"/>
                        <a:cs typeface="Impact"/>
                      </a:endParaRPr>
                    </a:p>
                  </a:txBody>
                  <a:tcPr marL="68580" marR="68580" marT="42992" marB="42992">
                    <a:lnL w="9525" cap="flat" cmpd="sng" algn="ctr">
                      <a:solidFill>
                        <a:srgbClr val="39639D">
                          <a:shade val="48000"/>
                          <a:satMod val="110000"/>
                        </a:srgbClr>
                      </a:solidFill>
                      <a:prstDash val="solid"/>
                    </a:lnL>
                    <a:lnR w="9525" cap="flat" cmpd="sng" algn="ctr">
                      <a:solidFill>
                        <a:srgbClr val="39639D">
                          <a:shade val="48000"/>
                          <a:satMod val="110000"/>
                        </a:srgbClr>
                      </a:solidFill>
                      <a:prstDash val="solid"/>
                    </a:lnR>
                    <a:lnT w="9525" cap="flat" cmpd="sng" algn="ctr">
                      <a:solidFill>
                        <a:srgbClr val="39639D">
                          <a:shade val="48000"/>
                          <a:satMod val="110000"/>
                        </a:srgbClr>
                      </a:solidFill>
                      <a:prstDash val="solid"/>
                    </a:lnT>
                    <a:lnB w="9525" cap="flat" cmpd="sng" algn="ctr">
                      <a:solidFill>
                        <a:srgbClr val="39639D">
                          <a:shade val="48000"/>
                          <a:satMod val="110000"/>
                        </a:srgbClr>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12"/>
                  </a:ext>
                </a:extLst>
              </a:tr>
              <a:tr h="261804">
                <a:tc>
                  <a:txBody>
                    <a:bodyPr/>
                    <a:lstStyle>
                      <a:defPPr>
                        <a:defRPr lang="en-US"/>
                      </a:defPPr>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rPr>
                        <a:t>Max output positron current</a:t>
                      </a:r>
                      <a:endParaRPr lang="en-US" sz="1200" b="0" dirty="0">
                        <a:latin typeface="+mn-lt"/>
                        <a:cs typeface="Impact"/>
                      </a:endParaRPr>
                    </a:p>
                  </a:txBody>
                  <a:tcPr marL="68580" marR="68580" marT="42992" marB="42992">
                    <a:lnL w="9525" cap="flat" cmpd="sng" algn="ctr">
                      <a:solidFill>
                        <a:srgbClr val="39639D">
                          <a:shade val="48000"/>
                          <a:satMod val="110000"/>
                        </a:srgbClr>
                      </a:solidFill>
                      <a:prstDash val="solid"/>
                    </a:lnL>
                    <a:lnR w="9525" cap="flat" cmpd="sng" algn="ctr">
                      <a:solidFill>
                        <a:srgbClr val="39639D">
                          <a:shade val="48000"/>
                          <a:satMod val="110000"/>
                        </a:srgbClr>
                      </a:solidFill>
                      <a:prstDash val="solid"/>
                    </a:lnR>
                    <a:lnT w="9525" cap="flat" cmpd="sng" algn="ctr">
                      <a:solidFill>
                        <a:srgbClr val="39639D">
                          <a:shade val="48000"/>
                          <a:satMod val="110000"/>
                        </a:srgbClr>
                      </a:solidFill>
                      <a:prstDash val="solid"/>
                    </a:lnT>
                    <a:lnB w="9525" cap="flat" cmpd="sng" algn="ctr">
                      <a:solidFill>
                        <a:srgbClr val="39639D">
                          <a:shade val="48000"/>
                          <a:satMod val="110000"/>
                        </a:srgbClr>
                      </a:solidFill>
                      <a:prstDash val="solid"/>
                    </a:lnB>
                    <a:lnTlToBr w="12700" cmpd="sng">
                      <a:noFill/>
                      <a:prstDash val="solid"/>
                    </a:lnTlToBr>
                    <a:lnBlToTr w="12700" cmpd="sng">
                      <a:noFill/>
                      <a:prstDash val="solid"/>
                    </a:lnBlToTr>
                    <a:solidFill>
                      <a:srgbClr val="39639D">
                        <a:alpha val="40000"/>
                      </a:srgbClr>
                    </a:solidFill>
                  </a:tcPr>
                </a:tc>
                <a:tc>
                  <a:txBody>
                    <a:bodyPr/>
                    <a:lstStyle>
                      <a:defPPr>
                        <a:defRPr lang="en-US"/>
                      </a:defPPr>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r>
                        <a:rPr lang="en-US" sz="1200" dirty="0">
                          <a:latin typeface="+mn-lt"/>
                        </a:rPr>
                        <a:t>36 mA</a:t>
                      </a:r>
                      <a:endParaRPr lang="en-US" sz="1200" b="0" dirty="0">
                        <a:latin typeface="+mn-lt"/>
                        <a:cs typeface="Impact"/>
                      </a:endParaRPr>
                    </a:p>
                  </a:txBody>
                  <a:tcPr marL="68580" marR="68580" marT="42992" marB="42992">
                    <a:lnL w="9525" cap="flat" cmpd="sng" algn="ctr">
                      <a:solidFill>
                        <a:srgbClr val="39639D">
                          <a:shade val="48000"/>
                          <a:satMod val="110000"/>
                        </a:srgbClr>
                      </a:solidFill>
                      <a:prstDash val="solid"/>
                    </a:lnL>
                    <a:lnR w="9525" cap="flat" cmpd="sng" algn="ctr">
                      <a:solidFill>
                        <a:srgbClr val="39639D">
                          <a:shade val="48000"/>
                          <a:satMod val="110000"/>
                        </a:srgbClr>
                      </a:solidFill>
                      <a:prstDash val="solid"/>
                    </a:lnR>
                    <a:lnT w="9525" cap="flat" cmpd="sng" algn="ctr">
                      <a:solidFill>
                        <a:srgbClr val="39639D">
                          <a:shade val="48000"/>
                          <a:satMod val="110000"/>
                        </a:srgbClr>
                      </a:solidFill>
                      <a:prstDash val="solid"/>
                    </a:lnT>
                    <a:lnB w="9525" cap="flat" cmpd="sng" algn="ctr">
                      <a:solidFill>
                        <a:srgbClr val="39639D">
                          <a:shade val="48000"/>
                          <a:satMod val="110000"/>
                        </a:srgbClr>
                      </a:solidFill>
                      <a:prstDash val="solid"/>
                    </a:lnB>
                    <a:lnTlToBr w="12700" cmpd="sng">
                      <a:noFill/>
                      <a:prstDash val="solid"/>
                    </a:lnTlToBr>
                    <a:lnBlToTr w="12700" cmpd="sng">
                      <a:noFill/>
                      <a:prstDash val="solid"/>
                    </a:lnBlToTr>
                    <a:solidFill>
                      <a:srgbClr val="39639D">
                        <a:alpha val="40000"/>
                      </a:srgbClr>
                    </a:solidFill>
                  </a:tcPr>
                </a:tc>
                <a:tc>
                  <a:txBody>
                    <a:bodyPr/>
                    <a:lstStyle>
                      <a:defPPr>
                        <a:defRPr lang="en-US"/>
                      </a:defPPr>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rPr>
                        <a:t>    85</a:t>
                      </a:r>
                      <a:r>
                        <a:rPr lang="en-US" sz="1200" baseline="0" dirty="0">
                          <a:latin typeface="+mn-lt"/>
                        </a:rPr>
                        <a:t> </a:t>
                      </a:r>
                      <a:r>
                        <a:rPr lang="en-US" sz="1200" dirty="0">
                          <a:latin typeface="+mn-lt"/>
                        </a:rPr>
                        <a:t> </a:t>
                      </a:r>
                      <a:r>
                        <a:rPr lang="en-US" sz="1200" dirty="0" err="1">
                          <a:latin typeface="+mn-lt"/>
                        </a:rPr>
                        <a:t>mA</a:t>
                      </a:r>
                      <a:endParaRPr lang="en-US" sz="1200" b="0" dirty="0">
                        <a:latin typeface="+mn-lt"/>
                        <a:cs typeface="Impact"/>
                      </a:endParaRPr>
                    </a:p>
                  </a:txBody>
                  <a:tcPr marL="68580" marR="68580" marT="42992" marB="42992">
                    <a:lnL w="9525" cap="flat" cmpd="sng" algn="ctr">
                      <a:solidFill>
                        <a:srgbClr val="39639D">
                          <a:shade val="48000"/>
                          <a:satMod val="110000"/>
                        </a:srgbClr>
                      </a:solidFill>
                      <a:prstDash val="solid"/>
                    </a:lnL>
                    <a:lnR w="9525" cap="flat" cmpd="sng" algn="ctr">
                      <a:solidFill>
                        <a:srgbClr val="39639D">
                          <a:shade val="48000"/>
                          <a:satMod val="110000"/>
                        </a:srgbClr>
                      </a:solidFill>
                      <a:prstDash val="solid"/>
                    </a:lnR>
                    <a:lnT w="9525" cap="flat" cmpd="sng" algn="ctr">
                      <a:solidFill>
                        <a:srgbClr val="39639D">
                          <a:shade val="48000"/>
                          <a:satMod val="110000"/>
                        </a:srgbClr>
                      </a:solidFill>
                      <a:prstDash val="solid"/>
                    </a:lnT>
                    <a:lnB w="9525" cap="flat" cmpd="sng" algn="ctr">
                      <a:solidFill>
                        <a:srgbClr val="39639D">
                          <a:shade val="48000"/>
                          <a:satMod val="110000"/>
                        </a:srgbClr>
                      </a:solidFill>
                      <a:prstDash val="solid"/>
                    </a:lnB>
                    <a:lnTlToBr w="12700" cmpd="sng">
                      <a:noFill/>
                      <a:prstDash val="solid"/>
                    </a:lnTlToBr>
                    <a:lnBlToTr w="12700" cmpd="sng">
                      <a:noFill/>
                      <a:prstDash val="solid"/>
                    </a:lnBlToTr>
                    <a:solidFill>
                      <a:srgbClr val="39639D">
                        <a:alpha val="40000"/>
                      </a:srgbClr>
                    </a:solidFill>
                  </a:tcPr>
                </a:tc>
                <a:extLst>
                  <a:ext uri="{0D108BD9-81ED-4DB2-BD59-A6C34878D82A}">
                    <a16:rowId xmlns:a16="http://schemas.microsoft.com/office/drawing/2014/main" val="10013"/>
                  </a:ext>
                </a:extLst>
              </a:tr>
              <a:tr h="429177">
                <a:tc>
                  <a:txBody>
                    <a:bodyPr/>
                    <a:lstStyle>
                      <a:defPPr>
                        <a:defRPr lang="en-US"/>
                      </a:defPPr>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err="1">
                          <a:latin typeface="+mn-lt"/>
                        </a:rPr>
                        <a:t>Trasport</a:t>
                      </a:r>
                      <a:r>
                        <a:rPr lang="en-US" sz="1200" dirty="0">
                          <a:latin typeface="+mn-lt"/>
                        </a:rPr>
                        <a:t> efficiency from capture section to</a:t>
                      </a:r>
                      <a:r>
                        <a:rPr lang="en-US" sz="1200" baseline="0" dirty="0">
                          <a:latin typeface="+mn-lt"/>
                        </a:rPr>
                        <a:t> </a:t>
                      </a:r>
                      <a:r>
                        <a:rPr lang="en-US" sz="1200" baseline="0" dirty="0" err="1">
                          <a:latin typeface="+mn-lt"/>
                        </a:rPr>
                        <a:t>linac</a:t>
                      </a:r>
                      <a:r>
                        <a:rPr lang="en-US" sz="1200" baseline="0" dirty="0">
                          <a:latin typeface="+mn-lt"/>
                        </a:rPr>
                        <a:t> end</a:t>
                      </a:r>
                      <a:endParaRPr lang="en-US" sz="1200" b="0" dirty="0">
                        <a:latin typeface="+mn-lt"/>
                        <a:cs typeface="Impact"/>
                      </a:endParaRPr>
                    </a:p>
                  </a:txBody>
                  <a:tcPr marL="68580" marR="68580" marT="42992" marB="42992">
                    <a:lnL w="9525" cap="flat" cmpd="sng" algn="ctr">
                      <a:solidFill>
                        <a:srgbClr val="39639D">
                          <a:shade val="48000"/>
                          <a:satMod val="110000"/>
                        </a:srgbClr>
                      </a:solidFill>
                      <a:prstDash val="solid"/>
                    </a:lnL>
                    <a:lnR w="9525" cap="flat" cmpd="sng" algn="ctr">
                      <a:solidFill>
                        <a:srgbClr val="39639D">
                          <a:shade val="48000"/>
                          <a:satMod val="110000"/>
                        </a:srgbClr>
                      </a:solidFill>
                      <a:prstDash val="solid"/>
                    </a:lnR>
                    <a:lnT w="9525" cap="flat" cmpd="sng" algn="ctr">
                      <a:solidFill>
                        <a:srgbClr val="39639D">
                          <a:shade val="48000"/>
                          <a:satMod val="110000"/>
                        </a:srgbClr>
                      </a:solidFill>
                      <a:prstDash val="solid"/>
                    </a:lnT>
                    <a:lnB w="9525" cap="flat" cmpd="sng" algn="ctr">
                      <a:solidFill>
                        <a:srgbClr val="39639D">
                          <a:shade val="48000"/>
                          <a:satMod val="110000"/>
                        </a:srgbClr>
                      </a:solidFill>
                      <a:prstDash val="solid"/>
                    </a:lnB>
                    <a:lnTlToBr w="12700" cmpd="sng">
                      <a:noFill/>
                      <a:prstDash val="solid"/>
                    </a:lnTlToBr>
                    <a:lnBlToTr w="12700" cmpd="sng">
                      <a:noFill/>
                      <a:prstDash val="solid"/>
                    </a:lnBlToTr>
                    <a:noFill/>
                  </a:tcPr>
                </a:tc>
                <a:tc>
                  <a:txBody>
                    <a:bodyPr/>
                    <a:lstStyle>
                      <a:defPPr>
                        <a:defRPr lang="en-US"/>
                      </a:defPPr>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r>
                        <a:rPr lang="en-US" sz="1200" dirty="0">
                          <a:latin typeface="+mn-lt"/>
                        </a:rPr>
                        <a:t>90% </a:t>
                      </a:r>
                      <a:endParaRPr lang="en-US" sz="1200" b="0" dirty="0">
                        <a:latin typeface="+mn-lt"/>
                        <a:cs typeface="Impact"/>
                      </a:endParaRPr>
                    </a:p>
                  </a:txBody>
                  <a:tcPr marL="68580" marR="68580" marT="42992" marB="42992">
                    <a:lnL w="9525" cap="flat" cmpd="sng" algn="ctr">
                      <a:solidFill>
                        <a:srgbClr val="39639D">
                          <a:shade val="48000"/>
                          <a:satMod val="110000"/>
                        </a:srgbClr>
                      </a:solidFill>
                      <a:prstDash val="solid"/>
                    </a:lnL>
                    <a:lnR w="9525" cap="flat" cmpd="sng" algn="ctr">
                      <a:solidFill>
                        <a:srgbClr val="39639D">
                          <a:shade val="48000"/>
                          <a:satMod val="110000"/>
                        </a:srgbClr>
                      </a:solidFill>
                      <a:prstDash val="solid"/>
                    </a:lnR>
                    <a:lnT w="9525" cap="flat" cmpd="sng" algn="ctr">
                      <a:solidFill>
                        <a:srgbClr val="39639D">
                          <a:shade val="48000"/>
                          <a:satMod val="110000"/>
                        </a:srgbClr>
                      </a:solidFill>
                      <a:prstDash val="solid"/>
                    </a:lnT>
                    <a:lnB w="9525" cap="flat" cmpd="sng" algn="ctr">
                      <a:solidFill>
                        <a:srgbClr val="39639D">
                          <a:shade val="48000"/>
                          <a:satMod val="110000"/>
                        </a:srgbClr>
                      </a:solidFill>
                      <a:prstDash val="solid"/>
                    </a:lnB>
                    <a:lnTlToBr w="12700" cmpd="sng">
                      <a:noFill/>
                      <a:prstDash val="solid"/>
                    </a:lnTlToBr>
                    <a:lnBlToTr w="12700" cmpd="sng">
                      <a:noFill/>
                      <a:prstDash val="solid"/>
                    </a:lnBlToTr>
                    <a:noFill/>
                  </a:tcPr>
                </a:tc>
                <a:tc>
                  <a:txBody>
                    <a:bodyPr/>
                    <a:lstStyle>
                      <a:defPPr>
                        <a:defRPr lang="en-US"/>
                      </a:defPPr>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rPr>
                        <a:t>90%</a:t>
                      </a:r>
                      <a:endParaRPr lang="en-US" sz="1200" b="0" dirty="0">
                        <a:latin typeface="+mn-lt"/>
                        <a:cs typeface="Impact"/>
                      </a:endParaRPr>
                    </a:p>
                  </a:txBody>
                  <a:tcPr marL="68580" marR="68580" marT="42992" marB="42992">
                    <a:lnL w="9525" cap="flat" cmpd="sng" algn="ctr">
                      <a:solidFill>
                        <a:srgbClr val="39639D">
                          <a:shade val="48000"/>
                          <a:satMod val="110000"/>
                        </a:srgbClr>
                      </a:solidFill>
                      <a:prstDash val="solid"/>
                    </a:lnL>
                    <a:lnR w="9525" cap="flat" cmpd="sng" algn="ctr">
                      <a:solidFill>
                        <a:srgbClr val="39639D">
                          <a:shade val="48000"/>
                          <a:satMod val="110000"/>
                        </a:srgbClr>
                      </a:solidFill>
                      <a:prstDash val="solid"/>
                    </a:lnR>
                    <a:lnT w="9525" cap="flat" cmpd="sng" algn="ctr">
                      <a:solidFill>
                        <a:srgbClr val="39639D">
                          <a:shade val="48000"/>
                          <a:satMod val="110000"/>
                        </a:srgbClr>
                      </a:solidFill>
                      <a:prstDash val="solid"/>
                    </a:lnT>
                    <a:lnB w="9525" cap="flat" cmpd="sng" algn="ctr">
                      <a:solidFill>
                        <a:srgbClr val="39639D">
                          <a:shade val="48000"/>
                          <a:satMod val="110000"/>
                        </a:srgbClr>
                      </a:solidFill>
                      <a:prstDash val="solid"/>
                    </a:lnB>
                    <a:lnTlToBr w="12700" cmpd="sng">
                      <a:noFill/>
                      <a:prstDash val="solid"/>
                    </a:lnTlToBr>
                    <a:lnBlToTr w="12700" cmpd="sng">
                      <a:noFill/>
                      <a:prstDash val="solid"/>
                    </a:lnBlToTr>
                    <a:noFill/>
                  </a:tcPr>
                </a:tc>
                <a:extLst>
                  <a:ext uri="{0D108BD9-81ED-4DB2-BD59-A6C34878D82A}">
                    <a16:rowId xmlns:a16="http://schemas.microsoft.com/office/drawing/2014/main" val="10014"/>
                  </a:ext>
                </a:extLst>
              </a:tr>
              <a:tr h="261804">
                <a:tc>
                  <a:txBody>
                    <a:bodyPr/>
                    <a:lstStyle>
                      <a:defPPr>
                        <a:defRPr lang="en-US"/>
                      </a:defPPr>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rPr>
                        <a:t>Accelerating structure</a:t>
                      </a:r>
                      <a:endParaRPr lang="en-US" sz="1200" b="0" dirty="0">
                        <a:latin typeface="+mn-lt"/>
                        <a:cs typeface="Impact"/>
                      </a:endParaRPr>
                    </a:p>
                  </a:txBody>
                  <a:tcPr marL="68580" marR="68580" marT="42992" marB="42992">
                    <a:lnL w="9525" cap="flat" cmpd="sng" algn="ctr">
                      <a:solidFill>
                        <a:srgbClr val="39639D">
                          <a:shade val="48000"/>
                          <a:satMod val="110000"/>
                        </a:srgbClr>
                      </a:solidFill>
                      <a:prstDash val="solid"/>
                    </a:lnL>
                    <a:lnR w="9525" cap="flat" cmpd="sng" algn="ctr">
                      <a:solidFill>
                        <a:srgbClr val="39639D">
                          <a:shade val="48000"/>
                          <a:satMod val="110000"/>
                        </a:srgbClr>
                      </a:solidFill>
                      <a:prstDash val="solid"/>
                    </a:lnR>
                    <a:lnT w="9525" cap="flat" cmpd="sng" algn="ctr">
                      <a:solidFill>
                        <a:srgbClr val="39639D">
                          <a:shade val="48000"/>
                          <a:satMod val="110000"/>
                        </a:srgbClr>
                      </a:solidFill>
                      <a:prstDash val="solid"/>
                    </a:lnT>
                    <a:lnB w="9525" cap="flat" cmpd="sng" algn="ctr">
                      <a:solidFill>
                        <a:srgbClr val="39639D">
                          <a:shade val="48000"/>
                          <a:satMod val="110000"/>
                        </a:srgbClr>
                      </a:solidFill>
                      <a:prstDash val="solid"/>
                    </a:lnB>
                    <a:lnTlToBr w="12700" cmpd="sng">
                      <a:noFill/>
                      <a:prstDash val="solid"/>
                    </a:lnTlToBr>
                    <a:lnBlToTr w="12700" cmpd="sng">
                      <a:noFill/>
                      <a:prstDash val="solid"/>
                    </a:lnBlToTr>
                    <a:solidFill>
                      <a:srgbClr val="39639D">
                        <a:alpha val="40000"/>
                      </a:srgbClr>
                    </a:solidFill>
                  </a:tcPr>
                </a:tc>
                <a:tc gridSpan="2">
                  <a:txBody>
                    <a:bodyPr/>
                    <a:lstStyle>
                      <a:defPPr>
                        <a:defRPr lang="en-US"/>
                      </a:defPPr>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rPr>
                        <a:t>SLAC-type, CG, 2π/3</a:t>
                      </a:r>
                      <a:endParaRPr lang="en-US" sz="1200" b="0" dirty="0">
                        <a:latin typeface="+mn-lt"/>
                        <a:cs typeface="Impact"/>
                      </a:endParaRPr>
                    </a:p>
                  </a:txBody>
                  <a:tcPr marL="68580" marR="68580" marT="42992" marB="42992">
                    <a:lnL w="9525" cap="flat" cmpd="sng" algn="ctr">
                      <a:solidFill>
                        <a:srgbClr val="39639D">
                          <a:shade val="48000"/>
                          <a:satMod val="110000"/>
                        </a:srgbClr>
                      </a:solidFill>
                      <a:prstDash val="solid"/>
                    </a:lnL>
                    <a:lnR w="9525" cap="flat" cmpd="sng" algn="ctr">
                      <a:solidFill>
                        <a:srgbClr val="39639D">
                          <a:shade val="48000"/>
                          <a:satMod val="110000"/>
                        </a:srgbClr>
                      </a:solidFill>
                      <a:prstDash val="solid"/>
                    </a:lnR>
                    <a:lnT w="9525" cap="flat" cmpd="sng" algn="ctr">
                      <a:solidFill>
                        <a:srgbClr val="39639D">
                          <a:shade val="48000"/>
                          <a:satMod val="110000"/>
                        </a:srgbClr>
                      </a:solidFill>
                      <a:prstDash val="solid"/>
                    </a:lnT>
                    <a:lnB w="9525" cap="flat" cmpd="sng" algn="ctr">
                      <a:solidFill>
                        <a:srgbClr val="39639D">
                          <a:shade val="48000"/>
                          <a:satMod val="110000"/>
                        </a:srgbClr>
                      </a:solidFill>
                      <a:prstDash val="solid"/>
                    </a:lnB>
                    <a:lnTlToBr w="12700" cmpd="sng">
                      <a:noFill/>
                      <a:prstDash val="solid"/>
                    </a:lnTlToBr>
                    <a:lnBlToTr w="12700" cmpd="sng">
                      <a:noFill/>
                      <a:prstDash val="solid"/>
                    </a:lnBlToTr>
                    <a:solidFill>
                      <a:srgbClr val="39639D">
                        <a:alpha val="40000"/>
                      </a:srgbClr>
                    </a:solidFill>
                  </a:tcPr>
                </a:tc>
                <a:tc hMerge="1">
                  <a:txBody>
                    <a:bodyPr/>
                    <a:lstStyle/>
                    <a:p>
                      <a:endParaRPr lang="en-US"/>
                    </a:p>
                  </a:txBody>
                  <a:tcPr/>
                </a:tc>
                <a:extLst>
                  <a:ext uri="{0D108BD9-81ED-4DB2-BD59-A6C34878D82A}">
                    <a16:rowId xmlns:a16="http://schemas.microsoft.com/office/drawing/2014/main" val="10015"/>
                  </a:ext>
                </a:extLst>
              </a:tr>
              <a:tr h="429177">
                <a:tc>
                  <a:txBody>
                    <a:bodyPr/>
                    <a:lstStyle>
                      <a:defPPr>
                        <a:defRPr lang="en-US"/>
                      </a:defPPr>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rPr>
                        <a:t>RF source</a:t>
                      </a:r>
                      <a:endParaRPr lang="en-US" sz="1200" b="0" dirty="0">
                        <a:latin typeface="+mn-lt"/>
                        <a:cs typeface="Impact"/>
                      </a:endParaRPr>
                    </a:p>
                  </a:txBody>
                  <a:tcPr marL="68580" marR="68580" marT="42992" marB="42992">
                    <a:lnL w="9525" cap="flat" cmpd="sng" algn="ctr">
                      <a:solidFill>
                        <a:srgbClr val="39639D">
                          <a:shade val="48000"/>
                          <a:satMod val="110000"/>
                        </a:srgbClr>
                      </a:solidFill>
                      <a:prstDash val="solid"/>
                    </a:lnL>
                    <a:lnR w="9525" cap="flat" cmpd="sng" algn="ctr">
                      <a:solidFill>
                        <a:srgbClr val="39639D">
                          <a:shade val="48000"/>
                          <a:satMod val="110000"/>
                        </a:srgbClr>
                      </a:solidFill>
                      <a:prstDash val="solid"/>
                    </a:lnR>
                    <a:lnT w="9525" cap="flat" cmpd="sng" algn="ctr">
                      <a:solidFill>
                        <a:srgbClr val="39639D">
                          <a:shade val="48000"/>
                          <a:satMod val="110000"/>
                        </a:srgbClr>
                      </a:solidFill>
                      <a:prstDash val="solid"/>
                    </a:lnT>
                    <a:lnB w="9525" cap="flat" cmpd="sng" algn="ctr">
                      <a:solidFill>
                        <a:srgbClr val="39639D">
                          <a:shade val="48000"/>
                          <a:satMod val="110000"/>
                        </a:srgbClr>
                      </a:solidFill>
                      <a:prstDash val="solid"/>
                    </a:lnB>
                    <a:lnTlToBr w="12700" cmpd="sng">
                      <a:noFill/>
                      <a:prstDash val="solid"/>
                    </a:lnTlToBr>
                    <a:lnBlToTr w="12700" cmpd="sng">
                      <a:noFill/>
                      <a:prstDash val="solid"/>
                    </a:lnBlToTr>
                    <a:noFill/>
                  </a:tcPr>
                </a:tc>
                <a:tc gridSpan="2">
                  <a:txBody>
                    <a:bodyPr/>
                    <a:lstStyle>
                      <a:defPPr>
                        <a:defRPr lang="en-US"/>
                      </a:defPPr>
                      <a:lvl1pPr marL="0" algn="l" defTabSz="914400" rtl="0" eaLnBrk="1" latinLnBrk="0" hangingPunct="1">
                        <a:defRPr sz="1800" kern="1200">
                          <a:solidFill>
                            <a:schemeClr val="dk1"/>
                          </a:solidFill>
                          <a:latin typeface="Book Antiqua"/>
                        </a:defRPr>
                      </a:lvl1pPr>
                      <a:lvl2pPr marL="457200" algn="l" defTabSz="914400" rtl="0" eaLnBrk="1" latinLnBrk="0" hangingPunct="1">
                        <a:defRPr sz="1800" kern="1200">
                          <a:solidFill>
                            <a:schemeClr val="dk1"/>
                          </a:solidFill>
                          <a:latin typeface="Book Antiqua"/>
                        </a:defRPr>
                      </a:lvl2pPr>
                      <a:lvl3pPr marL="914400" algn="l" defTabSz="914400" rtl="0" eaLnBrk="1" latinLnBrk="0" hangingPunct="1">
                        <a:defRPr sz="1800" kern="1200">
                          <a:solidFill>
                            <a:schemeClr val="dk1"/>
                          </a:solidFill>
                          <a:latin typeface="Book Antiqua"/>
                        </a:defRPr>
                      </a:lvl3pPr>
                      <a:lvl4pPr marL="1371600" algn="l" defTabSz="914400" rtl="0" eaLnBrk="1" latinLnBrk="0" hangingPunct="1">
                        <a:defRPr sz="1800" kern="1200">
                          <a:solidFill>
                            <a:schemeClr val="dk1"/>
                          </a:solidFill>
                          <a:latin typeface="Book Antiqua"/>
                        </a:defRPr>
                      </a:lvl4pPr>
                      <a:lvl5pPr marL="1828800" algn="l" defTabSz="914400" rtl="0" eaLnBrk="1" latinLnBrk="0" hangingPunct="1">
                        <a:defRPr sz="1800" kern="1200">
                          <a:solidFill>
                            <a:schemeClr val="dk1"/>
                          </a:solidFill>
                          <a:latin typeface="Book Antiqua"/>
                        </a:defRPr>
                      </a:lvl5pPr>
                      <a:lvl6pPr marL="2286000" algn="l" defTabSz="914400" rtl="0" eaLnBrk="1" latinLnBrk="0" hangingPunct="1">
                        <a:defRPr sz="1800" kern="1200">
                          <a:solidFill>
                            <a:schemeClr val="dk1"/>
                          </a:solidFill>
                          <a:latin typeface="Book Antiqua"/>
                        </a:defRPr>
                      </a:lvl6pPr>
                      <a:lvl7pPr marL="2743200" algn="l" defTabSz="914400" rtl="0" eaLnBrk="1" latinLnBrk="0" hangingPunct="1">
                        <a:defRPr sz="1800" kern="1200">
                          <a:solidFill>
                            <a:schemeClr val="dk1"/>
                          </a:solidFill>
                          <a:latin typeface="Book Antiqua"/>
                        </a:defRPr>
                      </a:lvl7pPr>
                      <a:lvl8pPr marL="3200400" algn="l" defTabSz="914400" rtl="0" eaLnBrk="1" latinLnBrk="0" hangingPunct="1">
                        <a:defRPr sz="1800" kern="1200">
                          <a:solidFill>
                            <a:schemeClr val="dk1"/>
                          </a:solidFill>
                          <a:latin typeface="Book Antiqua"/>
                        </a:defRPr>
                      </a:lvl8pPr>
                      <a:lvl9pPr marL="3657600" algn="l" defTabSz="914400" rtl="0" eaLnBrk="1" latinLnBrk="0" hangingPunct="1">
                        <a:defRPr sz="1800" kern="1200">
                          <a:solidFill>
                            <a:schemeClr val="dk1"/>
                          </a:solidFill>
                          <a:latin typeface="Book Antiqua"/>
                        </a:defRPr>
                      </a:lvl9p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dirty="0">
                          <a:latin typeface="+mn-lt"/>
                        </a:rPr>
                        <a:t>4 x 45 </a:t>
                      </a:r>
                      <a:r>
                        <a:rPr lang="en-US" sz="1200" dirty="0" err="1">
                          <a:latin typeface="+mn-lt"/>
                        </a:rPr>
                        <a:t>MWp</a:t>
                      </a:r>
                      <a:r>
                        <a:rPr lang="en-US" sz="1200" dirty="0">
                          <a:latin typeface="+mn-lt"/>
                        </a:rPr>
                        <a:t> sledded klystrons TH2128C</a:t>
                      </a:r>
                      <a:endParaRPr lang="en-US" sz="1200" b="0" dirty="0">
                        <a:latin typeface="+mn-lt"/>
                        <a:cs typeface="Impact"/>
                      </a:endParaRPr>
                    </a:p>
                  </a:txBody>
                  <a:tcPr marL="68580" marR="68580" marT="42992" marB="42992">
                    <a:lnL w="9525" cap="flat" cmpd="sng" algn="ctr">
                      <a:solidFill>
                        <a:srgbClr val="39639D">
                          <a:shade val="48000"/>
                          <a:satMod val="110000"/>
                        </a:srgbClr>
                      </a:solidFill>
                      <a:prstDash val="solid"/>
                    </a:lnL>
                    <a:lnR w="9525" cap="flat" cmpd="sng" algn="ctr">
                      <a:solidFill>
                        <a:srgbClr val="39639D">
                          <a:shade val="48000"/>
                          <a:satMod val="110000"/>
                        </a:srgbClr>
                      </a:solidFill>
                      <a:prstDash val="solid"/>
                    </a:lnR>
                    <a:lnT w="9525" cap="flat" cmpd="sng" algn="ctr">
                      <a:solidFill>
                        <a:srgbClr val="39639D">
                          <a:shade val="48000"/>
                          <a:satMod val="110000"/>
                        </a:srgbClr>
                      </a:solidFill>
                      <a:prstDash val="solid"/>
                    </a:lnT>
                    <a:lnB w="9525" cap="flat" cmpd="sng" algn="ctr">
                      <a:solidFill>
                        <a:srgbClr val="39639D">
                          <a:shade val="48000"/>
                          <a:satMod val="110000"/>
                        </a:srgbClr>
                      </a:solidFill>
                      <a:prstDash val="solid"/>
                    </a:lnB>
                    <a:lnTlToBr w="12700" cmpd="sng">
                      <a:noFill/>
                      <a:prstDash val="solid"/>
                    </a:lnTlToBr>
                    <a:lnBlToTr w="12700" cmpd="sng">
                      <a:noFill/>
                      <a:prstDash val="solid"/>
                    </a:lnBlToTr>
                    <a:noFill/>
                  </a:tcPr>
                </a:tc>
                <a:tc hMerge="1">
                  <a:txBody>
                    <a:bodyPr/>
                    <a:lstStyle/>
                    <a:p>
                      <a:endParaRPr lang="en-US"/>
                    </a:p>
                  </a:txBody>
                  <a:tcPr/>
                </a:tc>
                <a:extLst>
                  <a:ext uri="{0D108BD9-81ED-4DB2-BD59-A6C34878D82A}">
                    <a16:rowId xmlns:a16="http://schemas.microsoft.com/office/drawing/2014/main" val="10016"/>
                  </a:ext>
                </a:extLst>
              </a:tr>
            </a:tbl>
          </a:graphicData>
        </a:graphic>
      </p:graphicFrame>
      <p:sp>
        <p:nvSpPr>
          <p:cNvPr id="5" name="Rettangolo 4">
            <a:extLst>
              <a:ext uri="{FF2B5EF4-FFF2-40B4-BE49-F238E27FC236}">
                <a16:creationId xmlns:a16="http://schemas.microsoft.com/office/drawing/2014/main" id="{A0DF0D3E-301C-6E7F-CFE9-9351E1E35C02}"/>
              </a:ext>
            </a:extLst>
          </p:cNvPr>
          <p:cNvSpPr/>
          <p:nvPr/>
        </p:nvSpPr>
        <p:spPr>
          <a:xfrm>
            <a:off x="0" y="6528718"/>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FFFF00"/>
                </a:solidFill>
                <a:effectLst/>
                <a:uLnTx/>
                <a:uFillTx/>
                <a:latin typeface="Calibri" panose="020F0502020204030204"/>
                <a:ea typeface="+mn-ea"/>
                <a:cs typeface="+mn-cs"/>
              </a:rPr>
              <a:t>CEPC workshop 2025,  November 6-10 2025 </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a:t>
            </a:r>
            <a:r>
              <a:rPr kumimoji="0" lang="it-IT" sz="1800" b="0" i="1" u="none" strike="noStrike" kern="1200" cap="none" spc="0" normalizeH="0" baseline="0" noProof="0" dirty="0" err="1">
                <a:ln>
                  <a:noFill/>
                </a:ln>
                <a:solidFill>
                  <a:srgbClr val="FFFF00"/>
                </a:solidFill>
                <a:effectLst/>
                <a:uLnTx/>
                <a:uFillTx/>
                <a:latin typeface="Calibri" panose="020F0502020204030204"/>
                <a:ea typeface="+mn-ea"/>
                <a:cs typeface="+mn-cs"/>
              </a:rPr>
              <a:t>Dongfang</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Hotel, Guangzhou, China</a:t>
            </a:r>
          </a:p>
        </p:txBody>
      </p:sp>
      <p:sp>
        <p:nvSpPr>
          <p:cNvPr id="6" name="Segnaposto numero diapositiva 4">
            <a:extLst>
              <a:ext uri="{FF2B5EF4-FFF2-40B4-BE49-F238E27FC236}">
                <a16:creationId xmlns:a16="http://schemas.microsoft.com/office/drawing/2014/main" id="{4685FD01-10CD-B05D-1F0C-C1C04C9594B2}"/>
              </a:ext>
            </a:extLst>
          </p:cNvPr>
          <p:cNvSpPr txBox="1">
            <a:spLocks/>
          </p:cNvSpPr>
          <p:nvPr/>
        </p:nvSpPr>
        <p:spPr>
          <a:xfrm>
            <a:off x="9189720" y="6498590"/>
            <a:ext cx="2743200"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8D38D78-E7CE-4FC5-9811-B7ED10FBA3DF}" type="slidenum">
              <a:rPr kumimoji="0" lang="it-IT" sz="1600" b="0" i="0" u="none" strike="noStrike" kern="1200" cap="none" spc="0" normalizeH="0" baseline="0" noProof="0" smtClean="0">
                <a:ln>
                  <a:noFill/>
                </a:ln>
                <a:solidFill>
                  <a:srgbClr val="FFFF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it-IT" sz="1600" b="0"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sp>
        <p:nvSpPr>
          <p:cNvPr id="7" name="Rettangolo 6">
            <a:extLst>
              <a:ext uri="{FF2B5EF4-FFF2-40B4-BE49-F238E27FC236}">
                <a16:creationId xmlns:a16="http://schemas.microsoft.com/office/drawing/2014/main" id="{532BD2E6-5FF3-65F9-9560-C4399D201D0E}"/>
              </a:ext>
            </a:extLst>
          </p:cNvPr>
          <p:cNvSpPr/>
          <p:nvPr/>
        </p:nvSpPr>
        <p:spPr>
          <a:xfrm>
            <a:off x="3735" y="-4721"/>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tab pos="990600" algn="l"/>
              </a:tabLst>
              <a:defRPr/>
            </a:pPr>
            <a:r>
              <a:rPr kumimoji="0" lang="it-IT"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A. Gallo: </a:t>
            </a:r>
            <a:r>
              <a:rPr kumimoji="0" lang="en-GB"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Review of accelerator activities in INFN-Frascati </a:t>
            </a:r>
          </a:p>
        </p:txBody>
      </p:sp>
    </p:spTree>
    <p:extLst>
      <p:ext uri="{BB962C8B-B14F-4D97-AF65-F5344CB8AC3E}">
        <p14:creationId xmlns:p14="http://schemas.microsoft.com/office/powerpoint/2010/main" val="59489744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Segnaposto numero diapositiva 4">
            <a:extLst>
              <a:ext uri="{FF2B5EF4-FFF2-40B4-BE49-F238E27FC236}">
                <a16:creationId xmlns:a16="http://schemas.microsoft.com/office/drawing/2014/main" id="{8E41B377-CD2B-4CE8-82D8-6BD17606C43B}"/>
              </a:ext>
            </a:extLst>
          </p:cNvPr>
          <p:cNvSpPr txBox="1">
            <a:spLocks/>
          </p:cNvSpPr>
          <p:nvPr/>
        </p:nvSpPr>
        <p:spPr>
          <a:xfrm>
            <a:off x="9189720" y="6498590"/>
            <a:ext cx="2743200"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fld id="{78D38D78-E7CE-4FC5-9811-B7ED10FBA3DF}" type="slidenum">
              <a:rPr lang="it-IT" smtClean="0">
                <a:solidFill>
                  <a:srgbClr val="FFFF00"/>
                </a:solidFill>
              </a:rPr>
              <a:pPr/>
              <a:t>13</a:t>
            </a:fld>
            <a:endParaRPr lang="it-IT">
              <a:solidFill>
                <a:srgbClr val="FFFF00"/>
              </a:solidFill>
            </a:endParaRPr>
          </a:p>
        </p:txBody>
      </p:sp>
      <p:sp>
        <p:nvSpPr>
          <p:cNvPr id="2" name="Rettangolo 4">
            <a:extLst>
              <a:ext uri="{FF2B5EF4-FFF2-40B4-BE49-F238E27FC236}">
                <a16:creationId xmlns:a16="http://schemas.microsoft.com/office/drawing/2014/main" id="{7CF3A0F9-707E-10ED-7474-584DCE6BC3F7}"/>
              </a:ext>
            </a:extLst>
          </p:cNvPr>
          <p:cNvSpPr/>
          <p:nvPr/>
        </p:nvSpPr>
        <p:spPr>
          <a:xfrm>
            <a:off x="0" y="6528718"/>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FFFF00"/>
                </a:solidFill>
                <a:effectLst/>
                <a:uLnTx/>
                <a:uFillTx/>
                <a:latin typeface="Calibri" panose="020F0502020204030204"/>
                <a:ea typeface="+mn-ea"/>
                <a:cs typeface="+mn-cs"/>
              </a:rPr>
              <a:t>CEPC workshop 2025,  November 6-10 2025 </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a:t>
            </a:r>
            <a:r>
              <a:rPr kumimoji="0" lang="it-IT" sz="1800" b="0" i="1" u="none" strike="noStrike" kern="1200" cap="none" spc="0" normalizeH="0" baseline="0" noProof="0" dirty="0" err="1">
                <a:ln>
                  <a:noFill/>
                </a:ln>
                <a:solidFill>
                  <a:srgbClr val="FFFF00"/>
                </a:solidFill>
                <a:effectLst/>
                <a:uLnTx/>
                <a:uFillTx/>
                <a:latin typeface="Calibri" panose="020F0502020204030204"/>
                <a:ea typeface="+mn-ea"/>
                <a:cs typeface="+mn-cs"/>
              </a:rPr>
              <a:t>Dongfang</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Hotel, Guangzhou, China</a:t>
            </a:r>
          </a:p>
        </p:txBody>
      </p:sp>
      <p:sp>
        <p:nvSpPr>
          <p:cNvPr id="3" name="Rettangolo 6">
            <a:extLst>
              <a:ext uri="{FF2B5EF4-FFF2-40B4-BE49-F238E27FC236}">
                <a16:creationId xmlns:a16="http://schemas.microsoft.com/office/drawing/2014/main" id="{352B1ADE-7A33-0449-F942-FA38D52BA9D5}"/>
              </a:ext>
            </a:extLst>
          </p:cNvPr>
          <p:cNvSpPr/>
          <p:nvPr/>
        </p:nvSpPr>
        <p:spPr>
          <a:xfrm>
            <a:off x="3735" y="-4721"/>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tab pos="990600" algn="l"/>
              </a:tabLst>
              <a:defRPr/>
            </a:pPr>
            <a:r>
              <a:rPr kumimoji="0" lang="it-IT"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A. Gallo: </a:t>
            </a:r>
            <a:r>
              <a:rPr kumimoji="0" lang="en-GB"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Review of accelerator activities in INFN-Frascati </a:t>
            </a:r>
          </a:p>
        </p:txBody>
      </p:sp>
      <p:pic>
        <p:nvPicPr>
          <p:cNvPr id="4" name="Picture 2">
            <a:extLst>
              <a:ext uri="{FF2B5EF4-FFF2-40B4-BE49-F238E27FC236}">
                <a16:creationId xmlns:a16="http://schemas.microsoft.com/office/drawing/2014/main" id="{58F2CCEA-3F71-0ED0-9CE3-4074E784BA2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46043" y="1017592"/>
            <a:ext cx="4645957" cy="482281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813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210" y="3625737"/>
            <a:ext cx="7907655" cy="280611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4813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0635" y="1633765"/>
            <a:ext cx="7444458" cy="1799006"/>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17" name="Rectangle 1"/>
          <p:cNvSpPr/>
          <p:nvPr/>
        </p:nvSpPr>
        <p:spPr>
          <a:xfrm>
            <a:off x="1961773" y="417780"/>
            <a:ext cx="6332824" cy="646331"/>
          </a:xfrm>
          <a:prstGeom prst="rect">
            <a:avLst/>
          </a:prstGeom>
          <a:solidFill>
            <a:schemeClr val="bg1"/>
          </a:solidFill>
        </p:spPr>
        <p:txBody>
          <a:bodyPr wrap="none">
            <a:spAutoFit/>
          </a:bodyPr>
          <a:lstStyle/>
          <a:p>
            <a:r>
              <a:rPr lang="en-US" sz="3600" b="1" dirty="0">
                <a:solidFill>
                  <a:srgbClr val="002060"/>
                </a:solidFill>
                <a:cs typeface="Arial" panose="020B0604020202020204" pitchFamily="34" charset="0"/>
              </a:rPr>
              <a:t>BEAM TEST FACILITY – LINES 1-2</a:t>
            </a:r>
            <a:endParaRPr lang="en-GB" sz="3600" b="1" dirty="0">
              <a:solidFill>
                <a:srgbClr val="002060"/>
              </a:solidFill>
              <a:cs typeface="Arial" panose="020B0604020202020204" pitchFamily="34" charset="0"/>
            </a:endParaRPr>
          </a:p>
        </p:txBody>
      </p:sp>
    </p:spTree>
    <p:extLst>
      <p:ext uri="{BB962C8B-B14F-4D97-AF65-F5344CB8AC3E}">
        <p14:creationId xmlns:p14="http://schemas.microsoft.com/office/powerpoint/2010/main" val="408439470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31B37-83BF-4DEF-9A4C-AD9075455CE9}"/>
              </a:ext>
            </a:extLst>
          </p:cNvPr>
          <p:cNvSpPr>
            <a:spLocks noGrp="1"/>
          </p:cNvSpPr>
          <p:nvPr>
            <p:ph type="title"/>
          </p:nvPr>
        </p:nvSpPr>
        <p:spPr>
          <a:xfrm>
            <a:off x="1028700" y="401106"/>
            <a:ext cx="9667875" cy="646021"/>
          </a:xfrm>
        </p:spPr>
        <p:txBody>
          <a:bodyPr>
            <a:normAutofit fontScale="90000"/>
          </a:bodyPr>
          <a:lstStyle/>
          <a:p>
            <a:r>
              <a:rPr lang="en-US" b="1" dirty="0">
                <a:latin typeface="+mn-lt"/>
              </a:rPr>
              <a:t>PADME experiment at LNF Beam Test Facility</a:t>
            </a:r>
          </a:p>
        </p:txBody>
      </p:sp>
      <p:pic>
        <p:nvPicPr>
          <p:cNvPr id="10" name="Content Placeholder 9">
            <a:extLst>
              <a:ext uri="{FF2B5EF4-FFF2-40B4-BE49-F238E27FC236}">
                <a16:creationId xmlns:a16="http://schemas.microsoft.com/office/drawing/2014/main" id="{86F74F54-C942-4F46-931D-49C626D0FFA7}"/>
              </a:ext>
            </a:extLst>
          </p:cNvPr>
          <p:cNvPicPr>
            <a:picLocks noGrp="1" noChangeAspect="1"/>
          </p:cNvPicPr>
          <p:nvPr>
            <p:ph sz="half" idx="2"/>
          </p:nvPr>
        </p:nvPicPr>
        <p:blipFill>
          <a:blip r:embed="rId2"/>
          <a:stretch>
            <a:fillRect/>
          </a:stretch>
        </p:blipFill>
        <p:spPr>
          <a:xfrm>
            <a:off x="237133" y="2418144"/>
            <a:ext cx="4572396" cy="3429297"/>
          </a:xfrm>
          <a:prstGeom prst="rect">
            <a:avLst/>
          </a:prstGeom>
        </p:spPr>
      </p:pic>
      <p:pic>
        <p:nvPicPr>
          <p:cNvPr id="1026" name="Picture 2" descr="L'apparato sperimentale PADME installato sulla linea di fascio BTF-1 ai Laboratori Nazionali Frascati dell'INFN">
            <a:extLst>
              <a:ext uri="{FF2B5EF4-FFF2-40B4-BE49-F238E27FC236}">
                <a16:creationId xmlns:a16="http://schemas.microsoft.com/office/drawing/2014/main" id="{1A3D4D86-FEEC-8B53-4C71-5185847A0FC4}"/>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60572" y="1560766"/>
            <a:ext cx="3443637" cy="2299662"/>
          </a:xfrm>
          <a:prstGeom prst="rect">
            <a:avLst/>
          </a:prstGeom>
          <a:noFill/>
          <a:extLst>
            <a:ext uri="{909E8E84-426E-40DD-AFC4-6F175D3DCCD1}">
              <a14:hiddenFill xmlns:a14="http://schemas.microsoft.com/office/drawing/2010/main">
                <a:solidFill>
                  <a:srgbClr val="FFFFFF"/>
                </a:solidFill>
              </a14:hiddenFill>
            </a:ext>
          </a:extLst>
        </p:spPr>
      </p:pic>
      <p:cxnSp>
        <p:nvCxnSpPr>
          <p:cNvPr id="16" name="Straight Arrow Connector 15">
            <a:extLst>
              <a:ext uri="{FF2B5EF4-FFF2-40B4-BE49-F238E27FC236}">
                <a16:creationId xmlns:a16="http://schemas.microsoft.com/office/drawing/2014/main" id="{DE2F8084-4034-228B-FD85-728D1B5D97F9}"/>
              </a:ext>
            </a:extLst>
          </p:cNvPr>
          <p:cNvCxnSpPr>
            <a:cxnSpLocks/>
          </p:cNvCxnSpPr>
          <p:nvPr/>
        </p:nvCxnSpPr>
        <p:spPr>
          <a:xfrm flipH="1">
            <a:off x="3824577" y="2924982"/>
            <a:ext cx="1909473" cy="1018865"/>
          </a:xfrm>
          <a:prstGeom prst="straightConnector1">
            <a:avLst/>
          </a:prstGeom>
          <a:ln w="76200">
            <a:tailEnd type="triangle"/>
          </a:ln>
        </p:spPr>
        <p:style>
          <a:lnRef idx="1">
            <a:schemeClr val="accent1"/>
          </a:lnRef>
          <a:fillRef idx="0">
            <a:schemeClr val="accent1"/>
          </a:fillRef>
          <a:effectRef idx="0">
            <a:schemeClr val="accent1"/>
          </a:effectRef>
          <a:fontRef idx="minor">
            <a:schemeClr val="tx1"/>
          </a:fontRef>
        </p:style>
      </p:cxnSp>
      <p:sp>
        <p:nvSpPr>
          <p:cNvPr id="18" name="TextBox 17">
            <a:extLst>
              <a:ext uri="{FF2B5EF4-FFF2-40B4-BE49-F238E27FC236}">
                <a16:creationId xmlns:a16="http://schemas.microsoft.com/office/drawing/2014/main" id="{56E28A9E-CD7C-921D-2C89-4A8BB85C407E}"/>
              </a:ext>
            </a:extLst>
          </p:cNvPr>
          <p:cNvSpPr txBox="1"/>
          <p:nvPr/>
        </p:nvSpPr>
        <p:spPr>
          <a:xfrm>
            <a:off x="8541021" y="1599121"/>
            <a:ext cx="3322326" cy="2308324"/>
          </a:xfrm>
          <a:prstGeom prst="rect">
            <a:avLst/>
          </a:prstGeom>
          <a:noFill/>
        </p:spPr>
        <p:txBody>
          <a:bodyPr wrap="square">
            <a:spAutoFit/>
          </a:bodyPr>
          <a:lstStyle/>
          <a:p>
            <a:r>
              <a:rPr lang="en-GB" dirty="0"/>
              <a:t>More recently PADME has been focused on the existence verification of a </a:t>
            </a:r>
            <a:r>
              <a:rPr lang="en-GB" u="sng" dirty="0"/>
              <a:t>new particle named X17 </a:t>
            </a:r>
            <a:r>
              <a:rPr lang="en-GB" dirty="0"/>
              <a:t>with a mass of approx. 17 MeV/c</a:t>
            </a:r>
            <a:r>
              <a:rPr lang="en-GB" baseline="30000" dirty="0"/>
              <a:t>2</a:t>
            </a:r>
            <a:r>
              <a:rPr lang="en-GB" dirty="0"/>
              <a:t>, already proposed to explain anomalies observed in the ATOMKI laboratory in Debrecen, Hungary. </a:t>
            </a:r>
          </a:p>
        </p:txBody>
      </p:sp>
      <p:sp>
        <p:nvSpPr>
          <p:cNvPr id="21" name="Text Placeholder 2">
            <a:extLst>
              <a:ext uri="{FF2B5EF4-FFF2-40B4-BE49-F238E27FC236}">
                <a16:creationId xmlns:a16="http://schemas.microsoft.com/office/drawing/2014/main" id="{FD142ED1-E601-6555-1721-D1335AA51315}"/>
              </a:ext>
            </a:extLst>
          </p:cNvPr>
          <p:cNvSpPr txBox="1">
            <a:spLocks/>
          </p:cNvSpPr>
          <p:nvPr/>
        </p:nvSpPr>
        <p:spPr>
          <a:xfrm>
            <a:off x="5060572" y="1066800"/>
            <a:ext cx="3443637" cy="812740"/>
          </a:xfrm>
          <a:prstGeom prst="rect">
            <a:avLst/>
          </a:prstGeom>
          <a:solidFill>
            <a:srgbClr val="FFFFFF">
              <a:alpha val="74902"/>
            </a:srgbClr>
          </a:solidFill>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i="0" kern="12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lnSpc>
                <a:spcPts val="2880"/>
              </a:lnSpc>
            </a:pPr>
            <a:r>
              <a:rPr lang="en-US" sz="2800" dirty="0">
                <a:solidFill>
                  <a:schemeClr val="accent6">
                    <a:lumMod val="50000"/>
                  </a:schemeClr>
                </a:solidFill>
                <a:latin typeface="+mn-lt"/>
              </a:rPr>
              <a:t>PADME Experiment </a:t>
            </a:r>
            <a:r>
              <a:rPr lang="en-US" sz="1800" dirty="0">
                <a:solidFill>
                  <a:schemeClr val="accent6">
                    <a:lumMod val="50000"/>
                  </a:schemeClr>
                </a:solidFill>
                <a:latin typeface="+mn-lt"/>
              </a:rPr>
              <a:t>presently installed in BTF1 hall </a:t>
            </a:r>
          </a:p>
        </p:txBody>
      </p:sp>
      <p:sp>
        <p:nvSpPr>
          <p:cNvPr id="3" name="Rettangolo 4">
            <a:extLst>
              <a:ext uri="{FF2B5EF4-FFF2-40B4-BE49-F238E27FC236}">
                <a16:creationId xmlns:a16="http://schemas.microsoft.com/office/drawing/2014/main" id="{AE5BD48B-7101-7020-6971-AEF38A361792}"/>
              </a:ext>
            </a:extLst>
          </p:cNvPr>
          <p:cNvSpPr/>
          <p:nvPr/>
        </p:nvSpPr>
        <p:spPr>
          <a:xfrm>
            <a:off x="0" y="6528718"/>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FFFF00"/>
                </a:solidFill>
                <a:effectLst/>
                <a:uLnTx/>
                <a:uFillTx/>
                <a:latin typeface="Calibri" panose="020F0502020204030204"/>
                <a:ea typeface="+mn-ea"/>
                <a:cs typeface="+mn-cs"/>
              </a:rPr>
              <a:t>CEPC workshop 2025,  November 6-10 2025 </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a:t>
            </a:r>
            <a:r>
              <a:rPr kumimoji="0" lang="it-IT" sz="1800" b="0" i="1" u="none" strike="noStrike" kern="1200" cap="none" spc="0" normalizeH="0" baseline="0" noProof="0" dirty="0" err="1">
                <a:ln>
                  <a:noFill/>
                </a:ln>
                <a:solidFill>
                  <a:srgbClr val="FFFF00"/>
                </a:solidFill>
                <a:effectLst/>
                <a:uLnTx/>
                <a:uFillTx/>
                <a:latin typeface="Calibri" panose="020F0502020204030204"/>
                <a:ea typeface="+mn-ea"/>
                <a:cs typeface="+mn-cs"/>
              </a:rPr>
              <a:t>Dongfang</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Hotel, Guangzhou, China</a:t>
            </a:r>
          </a:p>
        </p:txBody>
      </p:sp>
      <p:sp>
        <p:nvSpPr>
          <p:cNvPr id="4" name="Segnaposto numero diapositiva 4">
            <a:extLst>
              <a:ext uri="{FF2B5EF4-FFF2-40B4-BE49-F238E27FC236}">
                <a16:creationId xmlns:a16="http://schemas.microsoft.com/office/drawing/2014/main" id="{56C6742E-4630-29CF-3F92-3C0EDDDEA7A5}"/>
              </a:ext>
            </a:extLst>
          </p:cNvPr>
          <p:cNvSpPr txBox="1">
            <a:spLocks/>
          </p:cNvSpPr>
          <p:nvPr/>
        </p:nvSpPr>
        <p:spPr>
          <a:xfrm>
            <a:off x="9189720" y="6498590"/>
            <a:ext cx="2743200"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8D38D78-E7CE-4FC5-9811-B7ED10FBA3DF}" type="slidenum">
              <a:rPr kumimoji="0" lang="it-IT" sz="1600" b="0" i="0" u="none" strike="noStrike" kern="1200" cap="none" spc="0" normalizeH="0" baseline="0" noProof="0" smtClean="0">
                <a:ln>
                  <a:noFill/>
                </a:ln>
                <a:solidFill>
                  <a:srgbClr val="FFFF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it-IT" sz="1600" b="0"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sp>
        <p:nvSpPr>
          <p:cNvPr id="7" name="Rettangolo 6">
            <a:extLst>
              <a:ext uri="{FF2B5EF4-FFF2-40B4-BE49-F238E27FC236}">
                <a16:creationId xmlns:a16="http://schemas.microsoft.com/office/drawing/2014/main" id="{7C7C41D2-6A13-0833-E5FF-BE38FB9F4A91}"/>
              </a:ext>
            </a:extLst>
          </p:cNvPr>
          <p:cNvSpPr/>
          <p:nvPr/>
        </p:nvSpPr>
        <p:spPr>
          <a:xfrm>
            <a:off x="3735" y="-4721"/>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tab pos="990600" algn="l"/>
              </a:tabLst>
              <a:defRPr/>
            </a:pPr>
            <a:r>
              <a:rPr kumimoji="0" lang="it-IT"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A. Gallo: </a:t>
            </a:r>
            <a:r>
              <a:rPr kumimoji="0" lang="en-GB"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Review of accelerator activities in INFN-Frascati </a:t>
            </a:r>
          </a:p>
        </p:txBody>
      </p:sp>
      <p:pic>
        <p:nvPicPr>
          <p:cNvPr id="11" name="Picture 10">
            <a:extLst>
              <a:ext uri="{FF2B5EF4-FFF2-40B4-BE49-F238E27FC236}">
                <a16:creationId xmlns:a16="http://schemas.microsoft.com/office/drawing/2014/main" id="{82CF4A95-4940-23D9-2450-121266C5F980}"/>
              </a:ext>
            </a:extLst>
          </p:cNvPr>
          <p:cNvPicPr>
            <a:picLocks noChangeAspect="1"/>
          </p:cNvPicPr>
          <p:nvPr/>
        </p:nvPicPr>
        <p:blipFill>
          <a:blip r:embed="rId4"/>
          <a:stretch>
            <a:fillRect/>
          </a:stretch>
        </p:blipFill>
        <p:spPr>
          <a:xfrm>
            <a:off x="9663460" y="3821556"/>
            <a:ext cx="2473597" cy="2331594"/>
          </a:xfrm>
          <a:prstGeom prst="rect">
            <a:avLst/>
          </a:prstGeom>
        </p:spPr>
      </p:pic>
      <p:sp>
        <p:nvSpPr>
          <p:cNvPr id="12" name="TextBox 11">
            <a:extLst>
              <a:ext uri="{FF2B5EF4-FFF2-40B4-BE49-F238E27FC236}">
                <a16:creationId xmlns:a16="http://schemas.microsoft.com/office/drawing/2014/main" id="{3667D6CB-C602-DB42-D543-2F9201EE05F7}"/>
              </a:ext>
            </a:extLst>
          </p:cNvPr>
          <p:cNvSpPr txBox="1"/>
          <p:nvPr/>
        </p:nvSpPr>
        <p:spPr>
          <a:xfrm>
            <a:off x="4981575" y="3874015"/>
            <a:ext cx="4905375" cy="2031325"/>
          </a:xfrm>
          <a:prstGeom prst="rect">
            <a:avLst/>
          </a:prstGeom>
          <a:noFill/>
        </p:spPr>
        <p:txBody>
          <a:bodyPr wrap="square">
            <a:spAutoFit/>
          </a:bodyPr>
          <a:lstStyle/>
          <a:p>
            <a:r>
              <a:rPr lang="en-GB" dirty="0"/>
              <a:t>In</a:t>
            </a:r>
            <a:r>
              <a:rPr lang="en-GB" b="1" i="1" dirty="0"/>
              <a:t> April 2025  </a:t>
            </a:r>
            <a:r>
              <a:rPr lang="en-GB" dirty="0"/>
              <a:t>it</a:t>
            </a:r>
            <a:r>
              <a:rPr lang="en-GB" b="1" i="1" dirty="0"/>
              <a:t> </a:t>
            </a:r>
            <a:r>
              <a:rPr lang="en-GB" dirty="0"/>
              <a:t>was announced that t</a:t>
            </a:r>
            <a:r>
              <a:rPr lang="it-IT" dirty="0"/>
              <a:t>he </a:t>
            </a:r>
            <a:r>
              <a:rPr lang="en-GB" dirty="0"/>
              <a:t>analysis of  data collected at LNF BTF in 2022 </a:t>
            </a:r>
            <a:r>
              <a:rPr lang="it-IT" dirty="0" err="1"/>
              <a:t>during</a:t>
            </a:r>
            <a:r>
              <a:rPr lang="it-IT" dirty="0"/>
              <a:t> PADME </a:t>
            </a:r>
            <a:r>
              <a:rPr lang="it-IT" dirty="0" err="1"/>
              <a:t>run</a:t>
            </a:r>
            <a:r>
              <a:rPr lang="it-IT" dirty="0"/>
              <a:t> III </a:t>
            </a:r>
            <a:r>
              <a:rPr lang="en-GB" dirty="0"/>
              <a:t>presents a promising result in the search for the hypothetical particle known as X17, an excess with statistical significance of 2σ in correspondence of the mass of 17 MeV indicated by the ATOMKI (Debrecen, Hungary) experiment.</a:t>
            </a:r>
          </a:p>
        </p:txBody>
      </p:sp>
      <p:sp>
        <p:nvSpPr>
          <p:cNvPr id="13" name="TextBox 12">
            <a:extLst>
              <a:ext uri="{FF2B5EF4-FFF2-40B4-BE49-F238E27FC236}">
                <a16:creationId xmlns:a16="http://schemas.microsoft.com/office/drawing/2014/main" id="{0EB54327-BD93-F312-F3FE-F4FF05D97AD0}"/>
              </a:ext>
            </a:extLst>
          </p:cNvPr>
          <p:cNvSpPr txBox="1"/>
          <p:nvPr/>
        </p:nvSpPr>
        <p:spPr>
          <a:xfrm>
            <a:off x="2807208" y="5997891"/>
            <a:ext cx="6412741" cy="461665"/>
          </a:xfrm>
          <a:prstGeom prst="rect">
            <a:avLst/>
          </a:prstGeom>
          <a:solidFill>
            <a:srgbClr val="FFFF00"/>
          </a:solidFill>
        </p:spPr>
        <p:txBody>
          <a:bodyPr wrap="square">
            <a:spAutoFit/>
          </a:bodyPr>
          <a:lstStyle/>
          <a:p>
            <a:r>
              <a:rPr lang="it-IT" sz="2400" b="1" i="1" dirty="0">
                <a:solidFill>
                  <a:srgbClr val="FF0000"/>
                </a:solidFill>
              </a:rPr>
              <a:t>Work in progress (PADME </a:t>
            </a:r>
            <a:r>
              <a:rPr lang="it-IT" sz="2400" b="1" i="1" dirty="0" err="1">
                <a:solidFill>
                  <a:srgbClr val="FF0000"/>
                </a:solidFill>
              </a:rPr>
              <a:t>run</a:t>
            </a:r>
            <a:r>
              <a:rPr lang="it-IT" sz="2400" b="1" i="1" dirty="0">
                <a:solidFill>
                  <a:srgbClr val="FF0000"/>
                </a:solidFill>
              </a:rPr>
              <a:t> IV) to shed light …</a:t>
            </a:r>
            <a:endParaRPr lang="en-GB" sz="2400" dirty="0"/>
          </a:p>
        </p:txBody>
      </p:sp>
      <p:sp>
        <p:nvSpPr>
          <p:cNvPr id="15" name="Text Placeholder 2">
            <a:extLst>
              <a:ext uri="{FF2B5EF4-FFF2-40B4-BE49-F238E27FC236}">
                <a16:creationId xmlns:a16="http://schemas.microsoft.com/office/drawing/2014/main" id="{8BFFFD69-3A8A-05CB-50D5-6AACA1141C3F}"/>
              </a:ext>
            </a:extLst>
          </p:cNvPr>
          <p:cNvSpPr txBox="1">
            <a:spLocks/>
          </p:cNvSpPr>
          <p:nvPr/>
        </p:nvSpPr>
        <p:spPr>
          <a:xfrm>
            <a:off x="206917" y="1147229"/>
            <a:ext cx="4774658" cy="1190439"/>
          </a:xfrm>
          <a:prstGeom prst="rect">
            <a:avLst/>
          </a:prstGeom>
          <a:solidFill>
            <a:srgbClr val="FFFFFF">
              <a:alpha val="60000"/>
            </a:srgbClr>
          </a:solidFill>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i="0" kern="1200">
                <a:solidFill>
                  <a:schemeClr val="tx1"/>
                </a:solidFill>
                <a:latin typeface="Helvetica Neue Medium" panose="02000503000000020004" pitchFamily="2" charset="0"/>
                <a:ea typeface="Helvetica Neue Medium" panose="02000503000000020004" pitchFamily="2" charset="0"/>
                <a:cs typeface="Helvetica Neue Medium" panose="02000503000000020004" pitchFamily="2" charset="0"/>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nSpc>
                <a:spcPct val="100000"/>
              </a:lnSpc>
              <a:spcBef>
                <a:spcPts val="0"/>
              </a:spcBef>
            </a:pPr>
            <a:r>
              <a:rPr lang="en-US" sz="1800" b="0" dirty="0">
                <a:solidFill>
                  <a:srgbClr val="002060"/>
                </a:solidFill>
                <a:latin typeface="+mn-lt"/>
              </a:rPr>
              <a:t>Since 2018 BTF1 hall is permanently occupied by the </a:t>
            </a:r>
            <a:r>
              <a:rPr lang="en-US" sz="1800" dirty="0">
                <a:solidFill>
                  <a:srgbClr val="002060"/>
                </a:solidFill>
                <a:latin typeface="+mn-lt"/>
              </a:rPr>
              <a:t>detector of PADME</a:t>
            </a:r>
            <a:r>
              <a:rPr lang="en-US" sz="1800" b="0" dirty="0">
                <a:solidFill>
                  <a:srgbClr val="002060"/>
                </a:solidFill>
                <a:latin typeface="+mn-lt"/>
              </a:rPr>
              <a:t>, an experiment searching for </a:t>
            </a:r>
            <a:r>
              <a:rPr lang="en-US" sz="1800" dirty="0">
                <a:solidFill>
                  <a:srgbClr val="002060"/>
                </a:solidFill>
                <a:latin typeface="+mn-lt"/>
              </a:rPr>
              <a:t>“dark photons” </a:t>
            </a:r>
            <a:r>
              <a:rPr lang="en-US" sz="1800" b="0" dirty="0">
                <a:solidFill>
                  <a:srgbClr val="002060"/>
                </a:solidFill>
                <a:latin typeface="+mn-lt"/>
              </a:rPr>
              <a:t>by colliding e</a:t>
            </a:r>
            <a:r>
              <a:rPr lang="en-US" sz="1800" b="0" baseline="30000" dirty="0">
                <a:solidFill>
                  <a:srgbClr val="002060"/>
                </a:solidFill>
                <a:latin typeface="+mn-lt"/>
              </a:rPr>
              <a:t>+</a:t>
            </a:r>
            <a:r>
              <a:rPr lang="en-US" sz="1800" b="0" dirty="0">
                <a:solidFill>
                  <a:srgbClr val="002060"/>
                </a:solidFill>
                <a:latin typeface="+mn-lt"/>
              </a:rPr>
              <a:t> beams from BTF with atomic e</a:t>
            </a:r>
            <a:r>
              <a:rPr lang="en-US" sz="1800" b="0" baseline="30000" dirty="0">
                <a:solidFill>
                  <a:srgbClr val="002060"/>
                </a:solidFill>
                <a:latin typeface="+mn-lt"/>
              </a:rPr>
              <a:t>-</a:t>
            </a:r>
            <a:r>
              <a:rPr lang="en-US" sz="1800" b="0" dirty="0">
                <a:solidFill>
                  <a:srgbClr val="002060"/>
                </a:solidFill>
                <a:latin typeface="+mn-lt"/>
              </a:rPr>
              <a:t> of a fixed target.</a:t>
            </a:r>
          </a:p>
        </p:txBody>
      </p:sp>
    </p:spTree>
    <p:extLst>
      <p:ext uri="{BB962C8B-B14F-4D97-AF65-F5344CB8AC3E}">
        <p14:creationId xmlns:p14="http://schemas.microsoft.com/office/powerpoint/2010/main" val="1144353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33BF72-D796-47D6-4BF5-6398C093A9C4}"/>
            </a:ext>
          </a:extLst>
        </p:cNvPr>
        <p:cNvGrpSpPr/>
        <p:nvPr/>
      </p:nvGrpSpPr>
      <p:grpSpPr>
        <a:xfrm>
          <a:off x="0" y="0"/>
          <a:ext cx="0" cy="0"/>
          <a:chOff x="0" y="0"/>
          <a:chExt cx="0" cy="0"/>
        </a:xfrm>
      </p:grpSpPr>
      <p:sp>
        <p:nvSpPr>
          <p:cNvPr id="13" name="CasellaDiTesto 1">
            <a:extLst>
              <a:ext uri="{FF2B5EF4-FFF2-40B4-BE49-F238E27FC236}">
                <a16:creationId xmlns:a16="http://schemas.microsoft.com/office/drawing/2014/main" id="{F588F4A2-86E4-F1A7-406E-9834AFE0F0BA}"/>
              </a:ext>
            </a:extLst>
          </p:cNvPr>
          <p:cNvSpPr txBox="1"/>
          <p:nvPr/>
        </p:nvSpPr>
        <p:spPr>
          <a:xfrm>
            <a:off x="135368" y="288531"/>
            <a:ext cx="11694682" cy="769441"/>
          </a:xfrm>
          <a:prstGeom prst="rect">
            <a:avLst/>
          </a:prstGeom>
          <a:noFill/>
        </p:spPr>
        <p:txBody>
          <a:bodyPr wrap="square" rtlCol="0">
            <a:spAutoFit/>
          </a:bodyPr>
          <a:lstStyle/>
          <a:p>
            <a:pPr algn="ctr"/>
            <a:r>
              <a:rPr lang="en-GB" sz="4400" b="1" dirty="0">
                <a:solidFill>
                  <a:srgbClr val="002060"/>
                </a:solidFill>
              </a:rPr>
              <a:t>Internal Infrastructures: SPARCLAB</a:t>
            </a:r>
          </a:p>
        </p:txBody>
      </p:sp>
      <p:sp>
        <p:nvSpPr>
          <p:cNvPr id="21" name="CasellaDiTesto 1">
            <a:extLst>
              <a:ext uri="{FF2B5EF4-FFF2-40B4-BE49-F238E27FC236}">
                <a16:creationId xmlns:a16="http://schemas.microsoft.com/office/drawing/2014/main" id="{1DBD8413-E96D-61E7-4AA3-7BFE5C50EDED}"/>
              </a:ext>
            </a:extLst>
          </p:cNvPr>
          <p:cNvSpPr txBox="1"/>
          <p:nvPr/>
        </p:nvSpPr>
        <p:spPr>
          <a:xfrm>
            <a:off x="300354" y="1306069"/>
            <a:ext cx="8367705" cy="1200329"/>
          </a:xfrm>
          <a:prstGeom prst="rect">
            <a:avLst/>
          </a:prstGeom>
          <a:solidFill>
            <a:schemeClr val="accent4">
              <a:lumMod val="20000"/>
              <a:lumOff val="80000"/>
              <a:alpha val="40000"/>
            </a:schemeClr>
          </a:solidFill>
        </p:spPr>
        <p:txBody>
          <a:bodyPr wrap="square" rtlCol="0">
            <a:spAutoFit/>
          </a:bodyPr>
          <a:lstStyle/>
          <a:p>
            <a:r>
              <a:rPr lang="en-GB" dirty="0"/>
              <a:t>In the new century </a:t>
            </a:r>
            <a:r>
              <a:rPr lang="en-GB" b="1" dirty="0"/>
              <a:t>many accelerator </a:t>
            </a:r>
            <a:r>
              <a:rPr lang="en-GB" b="1" dirty="0" err="1"/>
              <a:t>centers</a:t>
            </a:r>
            <a:r>
              <a:rPr lang="en-GB" b="1" dirty="0"/>
              <a:t> </a:t>
            </a:r>
            <a:r>
              <a:rPr lang="en-GB" dirty="0"/>
              <a:t>needed to </a:t>
            </a:r>
            <a:r>
              <a:rPr lang="en-GB" b="1" dirty="0"/>
              <a:t>revise their mission</a:t>
            </a:r>
            <a:r>
              <a:rPr lang="en-GB" dirty="0"/>
              <a:t>, SLAC and DESY as the major examples, moving </a:t>
            </a:r>
            <a:r>
              <a:rPr lang="en-GB" b="1" dirty="0"/>
              <a:t>from HEP </a:t>
            </a:r>
            <a:r>
              <a:rPr lang="en-GB" dirty="0"/>
              <a:t>to science based on </a:t>
            </a:r>
            <a:r>
              <a:rPr lang="en-GB" b="1" dirty="0"/>
              <a:t>state-of-the-art radiation sources</a:t>
            </a:r>
            <a:r>
              <a:rPr lang="en-GB" dirty="0"/>
              <a:t> (both synchrotrons and FEL) for a different, wider and more articulated and interdisciplinary user community.</a:t>
            </a:r>
            <a:endParaRPr lang="it-IT" dirty="0"/>
          </a:p>
        </p:txBody>
      </p:sp>
      <p:pic>
        <p:nvPicPr>
          <p:cNvPr id="22" name="Picture 2">
            <a:extLst>
              <a:ext uri="{FF2B5EF4-FFF2-40B4-BE49-F238E27FC236}">
                <a16:creationId xmlns:a16="http://schemas.microsoft.com/office/drawing/2014/main" id="{0F5FE0C4-4EC4-A5D7-8112-219BCAA69A7E}"/>
              </a:ext>
            </a:extLst>
          </p:cNvPr>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204152" y="2622712"/>
            <a:ext cx="5358196" cy="36210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3" name="Picture 2">
            <a:extLst>
              <a:ext uri="{FF2B5EF4-FFF2-40B4-BE49-F238E27FC236}">
                <a16:creationId xmlns:a16="http://schemas.microsoft.com/office/drawing/2014/main" id="{D97A3E4C-B645-ED04-43B2-37E607DC68AC}"/>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t="6140" b="6140"/>
          <a:stretch/>
        </p:blipFill>
        <p:spPr bwMode="auto">
          <a:xfrm>
            <a:off x="9686259" y="2618047"/>
            <a:ext cx="1874043" cy="6985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4" name="CasellaDiTesto 7">
            <a:extLst>
              <a:ext uri="{FF2B5EF4-FFF2-40B4-BE49-F238E27FC236}">
                <a16:creationId xmlns:a16="http://schemas.microsoft.com/office/drawing/2014/main" id="{21023CEB-ED02-9CB4-B20F-FDDA9733BC5D}"/>
              </a:ext>
            </a:extLst>
          </p:cNvPr>
          <p:cNvSpPr txBox="1"/>
          <p:nvPr/>
        </p:nvSpPr>
        <p:spPr>
          <a:xfrm>
            <a:off x="300354" y="2622712"/>
            <a:ext cx="5687495" cy="3016210"/>
          </a:xfrm>
          <a:prstGeom prst="rect">
            <a:avLst/>
          </a:prstGeom>
          <a:solidFill>
            <a:schemeClr val="accent6">
              <a:lumMod val="20000"/>
              <a:lumOff val="80000"/>
              <a:alpha val="40000"/>
            </a:schemeClr>
          </a:solidFill>
        </p:spPr>
        <p:txBody>
          <a:bodyPr wrap="square" rtlCol="0">
            <a:spAutoFit/>
          </a:bodyPr>
          <a:lstStyle/>
          <a:p>
            <a:pPr algn="just">
              <a:spcAft>
                <a:spcPts val="600"/>
              </a:spcAft>
            </a:pPr>
            <a:r>
              <a:rPr lang="en-US" dirty="0"/>
              <a:t>The </a:t>
            </a:r>
            <a:r>
              <a:rPr lang="en-US" b="1" dirty="0" err="1"/>
              <a:t>SPARC_Lab</a:t>
            </a:r>
            <a:r>
              <a:rPr lang="en-US" b="1" dirty="0"/>
              <a:t> facility, </a:t>
            </a:r>
            <a:r>
              <a:rPr lang="en-US" dirty="0"/>
              <a:t>active since 2005</a:t>
            </a:r>
            <a:r>
              <a:rPr lang="en-US" b="1" dirty="0"/>
              <a:t>, </a:t>
            </a:r>
            <a:r>
              <a:rPr lang="en-US" dirty="0"/>
              <a:t>has given us the opportunity to enter and in the field of </a:t>
            </a:r>
            <a:r>
              <a:rPr lang="en-US" b="1" dirty="0"/>
              <a:t>advanced study and applications of high brightness electron beam</a:t>
            </a:r>
            <a:r>
              <a:rPr lang="en-US" dirty="0"/>
              <a:t>. </a:t>
            </a:r>
          </a:p>
          <a:p>
            <a:pPr algn="just">
              <a:spcAft>
                <a:spcPts val="600"/>
              </a:spcAft>
            </a:pPr>
            <a:r>
              <a:rPr lang="en-US" dirty="0"/>
              <a:t>We could run an </a:t>
            </a:r>
            <a:r>
              <a:rPr lang="en-US" b="1" dirty="0"/>
              <a:t>FEL experiment </a:t>
            </a:r>
            <a:r>
              <a:rPr lang="en-US" dirty="0"/>
              <a:t>(not for users) and more recently we tested experimentally </a:t>
            </a:r>
            <a:r>
              <a:rPr lang="en-US" b="1" dirty="0"/>
              <a:t>plasma wave acceleration </a:t>
            </a:r>
            <a:r>
              <a:rPr lang="en-US" dirty="0"/>
              <a:t>in the particle-driven modality, with extremely promising results.</a:t>
            </a:r>
          </a:p>
          <a:p>
            <a:pPr algn="just">
              <a:spcAft>
                <a:spcPts val="600"/>
              </a:spcAft>
            </a:pPr>
            <a:r>
              <a:rPr lang="en-US" dirty="0"/>
              <a:t>In the same complex we also run the </a:t>
            </a:r>
            <a:r>
              <a:rPr lang="en-US" b="1" dirty="0"/>
              <a:t>sub-PW laser system FLAME</a:t>
            </a:r>
            <a:r>
              <a:rPr lang="en-US" dirty="0"/>
              <a:t> for stand-alone experiments or in combinations with the SPARC </a:t>
            </a:r>
            <a:r>
              <a:rPr lang="en-US" dirty="0" err="1"/>
              <a:t>linac</a:t>
            </a:r>
            <a:r>
              <a:rPr lang="en-US" dirty="0"/>
              <a:t> electrons. </a:t>
            </a:r>
            <a:endParaRPr lang="en-GB" dirty="0"/>
          </a:p>
        </p:txBody>
      </p:sp>
      <p:pic>
        <p:nvPicPr>
          <p:cNvPr id="25" name="Picture 2" descr="First electrons accelerated with plasma at SPARC_LAB | INFN-LNF">
            <a:extLst>
              <a:ext uri="{FF2B5EF4-FFF2-40B4-BE49-F238E27FC236}">
                <a16:creationId xmlns:a16="http://schemas.microsoft.com/office/drawing/2014/main" id="{333511CA-FD20-4D4E-0F92-3769812C49DD}"/>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4122" b="7548"/>
          <a:stretch/>
        </p:blipFill>
        <p:spPr bwMode="auto">
          <a:xfrm>
            <a:off x="8701926" y="1353794"/>
            <a:ext cx="2857500" cy="1018024"/>
          </a:xfrm>
          <a:prstGeom prst="rect">
            <a:avLst/>
          </a:prstGeom>
          <a:noFill/>
          <a:extLst>
            <a:ext uri="{909E8E84-426E-40DD-AFC4-6F175D3DCCD1}">
              <a14:hiddenFill xmlns:a14="http://schemas.microsoft.com/office/drawing/2010/main">
                <a:solidFill>
                  <a:srgbClr val="FFFFFF"/>
                </a:solidFill>
              </a14:hiddenFill>
            </a:ext>
          </a:extLst>
        </p:spPr>
      </p:pic>
      <p:sp>
        <p:nvSpPr>
          <p:cNvPr id="4" name="Rettangolo 6">
            <a:extLst>
              <a:ext uri="{FF2B5EF4-FFF2-40B4-BE49-F238E27FC236}">
                <a16:creationId xmlns:a16="http://schemas.microsoft.com/office/drawing/2014/main" id="{C8D10F35-5F88-88D9-AB2E-A14E9E1981A5}"/>
              </a:ext>
            </a:extLst>
          </p:cNvPr>
          <p:cNvSpPr/>
          <p:nvPr/>
        </p:nvSpPr>
        <p:spPr>
          <a:xfrm>
            <a:off x="3735" y="-4721"/>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tab pos="990600" algn="l"/>
              </a:tabLst>
              <a:defRPr/>
            </a:pPr>
            <a:r>
              <a:rPr kumimoji="0" lang="it-IT"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A. Gallo: </a:t>
            </a:r>
            <a:r>
              <a:rPr kumimoji="0" lang="en-GB"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Review of accelerator activities in INFN-Frascati </a:t>
            </a:r>
          </a:p>
        </p:txBody>
      </p:sp>
      <p:sp>
        <p:nvSpPr>
          <p:cNvPr id="6" name="Rettangolo 4">
            <a:extLst>
              <a:ext uri="{FF2B5EF4-FFF2-40B4-BE49-F238E27FC236}">
                <a16:creationId xmlns:a16="http://schemas.microsoft.com/office/drawing/2014/main" id="{FF07F576-995C-EA3E-217D-6BCF5335A0EE}"/>
              </a:ext>
            </a:extLst>
          </p:cNvPr>
          <p:cNvSpPr/>
          <p:nvPr/>
        </p:nvSpPr>
        <p:spPr>
          <a:xfrm>
            <a:off x="0" y="6528718"/>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FFFF00"/>
                </a:solidFill>
                <a:effectLst/>
                <a:uLnTx/>
                <a:uFillTx/>
                <a:latin typeface="Calibri" panose="020F0502020204030204"/>
                <a:ea typeface="+mn-ea"/>
                <a:cs typeface="+mn-cs"/>
              </a:rPr>
              <a:t>CEPC workshop 2025,  November 6-10 2025 </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a:t>
            </a:r>
            <a:r>
              <a:rPr kumimoji="0" lang="it-IT" sz="1800" b="0" i="1" u="none" strike="noStrike" kern="1200" cap="none" spc="0" normalizeH="0" baseline="0" noProof="0" dirty="0" err="1">
                <a:ln>
                  <a:noFill/>
                </a:ln>
                <a:solidFill>
                  <a:srgbClr val="FFFF00"/>
                </a:solidFill>
                <a:effectLst/>
                <a:uLnTx/>
                <a:uFillTx/>
                <a:latin typeface="Calibri" panose="020F0502020204030204"/>
                <a:ea typeface="+mn-ea"/>
                <a:cs typeface="+mn-cs"/>
              </a:rPr>
              <a:t>Dongfang</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Hotel, Guangzhou, China</a:t>
            </a:r>
          </a:p>
        </p:txBody>
      </p:sp>
      <p:sp>
        <p:nvSpPr>
          <p:cNvPr id="7" name="Segnaposto numero diapositiva 4">
            <a:extLst>
              <a:ext uri="{FF2B5EF4-FFF2-40B4-BE49-F238E27FC236}">
                <a16:creationId xmlns:a16="http://schemas.microsoft.com/office/drawing/2014/main" id="{4B55B035-F21F-49A4-A4D8-919182DDF6AB}"/>
              </a:ext>
            </a:extLst>
          </p:cNvPr>
          <p:cNvSpPr txBox="1">
            <a:spLocks/>
          </p:cNvSpPr>
          <p:nvPr/>
        </p:nvSpPr>
        <p:spPr>
          <a:xfrm>
            <a:off x="9189720" y="6498590"/>
            <a:ext cx="2743200"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8D38D78-E7CE-4FC5-9811-B7ED10FBA3DF}" type="slidenum">
              <a:rPr kumimoji="0" lang="it-IT" sz="1600" b="0" i="0" u="none" strike="noStrike" kern="1200" cap="none" spc="0" normalizeH="0" baseline="0" noProof="0" smtClean="0">
                <a:ln>
                  <a:noFill/>
                </a:ln>
                <a:solidFill>
                  <a:srgbClr val="FFFF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it-IT" sz="1600" b="0"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997439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46149D0-94CD-2D3B-005E-3DE4285A439A}"/>
            </a:ext>
          </a:extLst>
        </p:cNvPr>
        <p:cNvGrpSpPr/>
        <p:nvPr/>
      </p:nvGrpSpPr>
      <p:grpSpPr>
        <a:xfrm>
          <a:off x="0" y="0"/>
          <a:ext cx="0" cy="0"/>
          <a:chOff x="0" y="0"/>
          <a:chExt cx="0" cy="0"/>
        </a:xfrm>
      </p:grpSpPr>
      <p:sp>
        <p:nvSpPr>
          <p:cNvPr id="13" name="CasellaDiTesto 1">
            <a:extLst>
              <a:ext uri="{FF2B5EF4-FFF2-40B4-BE49-F238E27FC236}">
                <a16:creationId xmlns:a16="http://schemas.microsoft.com/office/drawing/2014/main" id="{6058814E-DEAC-B6E5-BF29-FF2D328334BB}"/>
              </a:ext>
            </a:extLst>
          </p:cNvPr>
          <p:cNvSpPr txBox="1"/>
          <p:nvPr/>
        </p:nvSpPr>
        <p:spPr>
          <a:xfrm>
            <a:off x="135368" y="288531"/>
            <a:ext cx="11694682" cy="769441"/>
          </a:xfrm>
          <a:prstGeom prst="rect">
            <a:avLst/>
          </a:prstGeom>
          <a:noFill/>
        </p:spPr>
        <p:txBody>
          <a:bodyPr wrap="square" rtlCol="0">
            <a:spAutoFit/>
          </a:bodyPr>
          <a:lstStyle/>
          <a:p>
            <a:pPr algn="ctr"/>
            <a:r>
              <a:rPr lang="en-GB" sz="4400" b="1" dirty="0">
                <a:solidFill>
                  <a:srgbClr val="002060"/>
                </a:solidFill>
              </a:rPr>
              <a:t>Internal Infrastructures: SPARCLAB</a:t>
            </a:r>
          </a:p>
        </p:txBody>
      </p:sp>
      <p:sp>
        <p:nvSpPr>
          <p:cNvPr id="4" name="Rettangolo 6">
            <a:extLst>
              <a:ext uri="{FF2B5EF4-FFF2-40B4-BE49-F238E27FC236}">
                <a16:creationId xmlns:a16="http://schemas.microsoft.com/office/drawing/2014/main" id="{5C87A811-1A6C-57F0-E636-03DE50C00AC9}"/>
              </a:ext>
            </a:extLst>
          </p:cNvPr>
          <p:cNvSpPr/>
          <p:nvPr/>
        </p:nvSpPr>
        <p:spPr>
          <a:xfrm>
            <a:off x="3735" y="-4721"/>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tab pos="990600" algn="l"/>
              </a:tabLst>
              <a:defRPr/>
            </a:pPr>
            <a:r>
              <a:rPr kumimoji="0" lang="it-IT"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A. Gallo: </a:t>
            </a:r>
            <a:r>
              <a:rPr kumimoji="0" lang="en-GB"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Review of accelerator activities in INFN-Frascati </a:t>
            </a:r>
          </a:p>
        </p:txBody>
      </p:sp>
      <p:sp>
        <p:nvSpPr>
          <p:cNvPr id="6" name="Rettangolo 4">
            <a:extLst>
              <a:ext uri="{FF2B5EF4-FFF2-40B4-BE49-F238E27FC236}">
                <a16:creationId xmlns:a16="http://schemas.microsoft.com/office/drawing/2014/main" id="{65543EFF-1409-ACC7-E07C-C885CDF1AA52}"/>
              </a:ext>
            </a:extLst>
          </p:cNvPr>
          <p:cNvSpPr/>
          <p:nvPr/>
        </p:nvSpPr>
        <p:spPr>
          <a:xfrm>
            <a:off x="0" y="6528718"/>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FFFF00"/>
                </a:solidFill>
                <a:effectLst/>
                <a:uLnTx/>
                <a:uFillTx/>
                <a:latin typeface="Calibri" panose="020F0502020204030204"/>
                <a:ea typeface="+mn-ea"/>
                <a:cs typeface="+mn-cs"/>
              </a:rPr>
              <a:t>CEPC workshop 2025,  November 6-10 2025 </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a:t>
            </a:r>
            <a:r>
              <a:rPr kumimoji="0" lang="it-IT" sz="1800" b="0" i="1" u="none" strike="noStrike" kern="1200" cap="none" spc="0" normalizeH="0" baseline="0" noProof="0" dirty="0" err="1">
                <a:ln>
                  <a:noFill/>
                </a:ln>
                <a:solidFill>
                  <a:srgbClr val="FFFF00"/>
                </a:solidFill>
                <a:effectLst/>
                <a:uLnTx/>
                <a:uFillTx/>
                <a:latin typeface="Calibri" panose="020F0502020204030204"/>
                <a:ea typeface="+mn-ea"/>
                <a:cs typeface="+mn-cs"/>
              </a:rPr>
              <a:t>Dongfang</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Hotel, Guangzhou, China</a:t>
            </a:r>
          </a:p>
        </p:txBody>
      </p:sp>
      <p:sp>
        <p:nvSpPr>
          <p:cNvPr id="7" name="Segnaposto numero diapositiva 4">
            <a:extLst>
              <a:ext uri="{FF2B5EF4-FFF2-40B4-BE49-F238E27FC236}">
                <a16:creationId xmlns:a16="http://schemas.microsoft.com/office/drawing/2014/main" id="{5B4CF2A8-23A5-B79E-AB7C-B1B060DDB6E4}"/>
              </a:ext>
            </a:extLst>
          </p:cNvPr>
          <p:cNvSpPr txBox="1">
            <a:spLocks/>
          </p:cNvSpPr>
          <p:nvPr/>
        </p:nvSpPr>
        <p:spPr>
          <a:xfrm>
            <a:off x="9189720" y="6498590"/>
            <a:ext cx="2743200"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8D38D78-E7CE-4FC5-9811-B7ED10FBA3DF}" type="slidenum">
              <a:rPr kumimoji="0" lang="it-IT" sz="1600" b="0" i="0" u="none" strike="noStrike" kern="1200" cap="none" spc="0" normalizeH="0" baseline="0" noProof="0" smtClean="0">
                <a:ln>
                  <a:noFill/>
                </a:ln>
                <a:solidFill>
                  <a:srgbClr val="FFFF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it-IT" sz="1600" b="0"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pic>
        <p:nvPicPr>
          <p:cNvPr id="3" name="Picture 2" descr="A computer generated image of a factory&#10;&#10;AI-generated content may be incorrect.">
            <a:extLst>
              <a:ext uri="{FF2B5EF4-FFF2-40B4-BE49-F238E27FC236}">
                <a16:creationId xmlns:a16="http://schemas.microsoft.com/office/drawing/2014/main" id="{9B6D3888-9CBC-D191-20D3-15BCC0C462E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5785" y="1052257"/>
            <a:ext cx="8961007" cy="2856423"/>
          </a:xfrm>
          <a:prstGeom prst="rect">
            <a:avLst/>
          </a:prstGeom>
        </p:spPr>
      </p:pic>
      <p:grpSp>
        <p:nvGrpSpPr>
          <p:cNvPr id="12" name="Group 11">
            <a:extLst>
              <a:ext uri="{FF2B5EF4-FFF2-40B4-BE49-F238E27FC236}">
                <a16:creationId xmlns:a16="http://schemas.microsoft.com/office/drawing/2014/main" id="{4D242000-1B4D-497F-8BA0-1B0BAA6E6DAA}"/>
              </a:ext>
            </a:extLst>
          </p:cNvPr>
          <p:cNvGrpSpPr/>
          <p:nvPr/>
        </p:nvGrpSpPr>
        <p:grpSpPr>
          <a:xfrm>
            <a:off x="7971707" y="3918905"/>
            <a:ext cx="4139332" cy="2605875"/>
            <a:chOff x="8050764" y="3914395"/>
            <a:chExt cx="4139332" cy="2605875"/>
          </a:xfrm>
        </p:grpSpPr>
        <p:pic>
          <p:nvPicPr>
            <p:cNvPr id="9" name="Picture 8" descr="A screenshot of a test&#10;&#10;AI-generated content may be incorrect.">
              <a:extLst>
                <a:ext uri="{FF2B5EF4-FFF2-40B4-BE49-F238E27FC236}">
                  <a16:creationId xmlns:a16="http://schemas.microsoft.com/office/drawing/2014/main" id="{E01DF23D-F01A-1B08-2D9F-7184469D08A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050764" y="3914395"/>
              <a:ext cx="4139332" cy="2605875"/>
            </a:xfrm>
            <a:prstGeom prst="rect">
              <a:avLst/>
            </a:prstGeom>
          </p:spPr>
        </p:pic>
        <p:sp>
          <p:nvSpPr>
            <p:cNvPr id="11" name="CasellaDiTesto 1">
              <a:extLst>
                <a:ext uri="{FF2B5EF4-FFF2-40B4-BE49-F238E27FC236}">
                  <a16:creationId xmlns:a16="http://schemas.microsoft.com/office/drawing/2014/main" id="{711DA11C-B756-ACF7-9E1B-5C98D8825EB2}"/>
                </a:ext>
              </a:extLst>
            </p:cNvPr>
            <p:cNvSpPr txBox="1"/>
            <p:nvPr/>
          </p:nvSpPr>
          <p:spPr>
            <a:xfrm>
              <a:off x="8096249" y="3932368"/>
              <a:ext cx="4093847" cy="523220"/>
            </a:xfrm>
            <a:prstGeom prst="rect">
              <a:avLst/>
            </a:prstGeom>
            <a:solidFill>
              <a:srgbClr val="FFFFFF"/>
            </a:solidFill>
          </p:spPr>
          <p:txBody>
            <a:bodyPr wrap="square" rtlCol="0">
              <a:spAutoFit/>
            </a:bodyPr>
            <a:lstStyle/>
            <a:p>
              <a:pPr algn="ctr"/>
              <a:r>
                <a:rPr lang="en-GB" sz="1400" b="1" dirty="0">
                  <a:solidFill>
                    <a:schemeClr val="tx1">
                      <a:lumMod val="75000"/>
                      <a:lumOff val="25000"/>
                    </a:schemeClr>
                  </a:solidFill>
                </a:rPr>
                <a:t>Electron beam parameters of the </a:t>
              </a:r>
            </a:p>
            <a:p>
              <a:pPr algn="ctr"/>
              <a:r>
                <a:rPr lang="en-GB" sz="1400" b="1" dirty="0">
                  <a:solidFill>
                    <a:schemeClr val="tx1">
                      <a:lumMod val="75000"/>
                      <a:lumOff val="25000"/>
                    </a:schemeClr>
                  </a:solidFill>
                </a:rPr>
                <a:t>SPARC photo-injector </a:t>
              </a:r>
            </a:p>
          </p:txBody>
        </p:sp>
      </p:grpSp>
      <p:pic>
        <p:nvPicPr>
          <p:cNvPr id="1026" name="Picture 2">
            <a:extLst>
              <a:ext uri="{FF2B5EF4-FFF2-40B4-BE49-F238E27FC236}">
                <a16:creationId xmlns:a16="http://schemas.microsoft.com/office/drawing/2014/main" id="{0776BD89-E2C6-9DA7-385F-A5ABD65364F1}"/>
              </a:ext>
            </a:extLst>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05785" y="4256934"/>
            <a:ext cx="2034625" cy="1281814"/>
          </a:xfrm>
          <a:prstGeom prst="rect">
            <a:avLst/>
          </a:prstGeom>
          <a:noFill/>
          <a:extLst>
            <a:ext uri="{909E8E84-426E-40DD-AFC4-6F175D3DCCD1}">
              <a14:hiddenFill xmlns:a14="http://schemas.microsoft.com/office/drawing/2010/main">
                <a:solidFill>
                  <a:srgbClr val="FFFFFF"/>
                </a:solidFill>
              </a14:hiddenFill>
            </a:ext>
          </a:extLst>
        </p:spPr>
      </p:pic>
      <p:pic>
        <p:nvPicPr>
          <p:cNvPr id="1028" name="Picture 4">
            <a:extLst>
              <a:ext uri="{FF2B5EF4-FFF2-40B4-BE49-F238E27FC236}">
                <a16:creationId xmlns:a16="http://schemas.microsoft.com/office/drawing/2014/main" id="{5D6C09DD-7063-BA8D-39FB-1CF862A55D47}"/>
              </a:ext>
            </a:extLst>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777186" y="5109714"/>
            <a:ext cx="2226507" cy="1374172"/>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15">
            <a:extLst>
              <a:ext uri="{FF2B5EF4-FFF2-40B4-BE49-F238E27FC236}">
                <a16:creationId xmlns:a16="http://schemas.microsoft.com/office/drawing/2014/main" id="{ED75E0DC-C3CA-C99D-4AF7-A6FAA09C44B8}"/>
              </a:ext>
            </a:extLst>
          </p:cNvPr>
          <p:cNvPicPr>
            <a:picLocks noChangeAspect="1"/>
          </p:cNvPicPr>
          <p:nvPr/>
        </p:nvPicPr>
        <p:blipFill>
          <a:blip r:embed="rId6"/>
          <a:srcRect t="16333" b="20021"/>
          <a:stretch>
            <a:fillRect/>
          </a:stretch>
        </p:blipFill>
        <p:spPr>
          <a:xfrm>
            <a:off x="3309862" y="4267508"/>
            <a:ext cx="2365232" cy="1129022"/>
          </a:xfrm>
          <a:prstGeom prst="rect">
            <a:avLst/>
          </a:prstGeom>
        </p:spPr>
      </p:pic>
      <p:sp>
        <p:nvSpPr>
          <p:cNvPr id="17" name="TextBox 16">
            <a:extLst>
              <a:ext uri="{FF2B5EF4-FFF2-40B4-BE49-F238E27FC236}">
                <a16:creationId xmlns:a16="http://schemas.microsoft.com/office/drawing/2014/main" id="{F6B024C9-7A63-B29D-3FF2-D97864D03F13}"/>
              </a:ext>
            </a:extLst>
          </p:cNvPr>
          <p:cNvSpPr txBox="1"/>
          <p:nvPr/>
        </p:nvSpPr>
        <p:spPr>
          <a:xfrm>
            <a:off x="105785" y="5247811"/>
            <a:ext cx="867545" cy="369332"/>
          </a:xfrm>
          <a:prstGeom prst="rect">
            <a:avLst/>
          </a:prstGeom>
          <a:noFill/>
        </p:spPr>
        <p:txBody>
          <a:bodyPr wrap="none" rtlCol="0">
            <a:spAutoFit/>
          </a:bodyPr>
          <a:lstStyle/>
          <a:p>
            <a:r>
              <a:rPr lang="it-IT" b="1" dirty="0">
                <a:solidFill>
                  <a:srgbClr val="FFFF00"/>
                </a:solidFill>
                <a:effectLst>
                  <a:outerShdw blurRad="38100" dist="38100" dir="2700000" algn="tl">
                    <a:srgbClr val="000000">
                      <a:alpha val="43137"/>
                    </a:srgbClr>
                  </a:outerShdw>
                </a:effectLst>
              </a:rPr>
              <a:t>RF Gun</a:t>
            </a:r>
            <a:endParaRPr lang="en-GB" b="1" dirty="0">
              <a:solidFill>
                <a:srgbClr val="FFFF00"/>
              </a:solidFill>
              <a:effectLst>
                <a:outerShdw blurRad="38100" dist="38100" dir="2700000" algn="tl">
                  <a:srgbClr val="000000">
                    <a:alpha val="43137"/>
                  </a:srgbClr>
                </a:outerShdw>
              </a:effectLst>
            </a:endParaRPr>
          </a:p>
        </p:txBody>
      </p:sp>
      <p:sp>
        <p:nvSpPr>
          <p:cNvPr id="18" name="TextBox 17">
            <a:extLst>
              <a:ext uri="{FF2B5EF4-FFF2-40B4-BE49-F238E27FC236}">
                <a16:creationId xmlns:a16="http://schemas.microsoft.com/office/drawing/2014/main" id="{2EB3D003-B7C6-B56D-FD36-5115D8EF249C}"/>
              </a:ext>
            </a:extLst>
          </p:cNvPr>
          <p:cNvSpPr txBox="1"/>
          <p:nvPr/>
        </p:nvSpPr>
        <p:spPr>
          <a:xfrm>
            <a:off x="2409309" y="5978913"/>
            <a:ext cx="1605119" cy="553998"/>
          </a:xfrm>
          <a:prstGeom prst="rect">
            <a:avLst/>
          </a:prstGeom>
          <a:noFill/>
        </p:spPr>
        <p:txBody>
          <a:bodyPr wrap="none" rtlCol="0">
            <a:spAutoFit/>
          </a:bodyPr>
          <a:lstStyle/>
          <a:p>
            <a:pPr algn="r"/>
            <a:r>
              <a:rPr lang="it-IT" sz="1600" b="1" dirty="0">
                <a:solidFill>
                  <a:srgbClr val="FFFF00"/>
                </a:solidFill>
                <a:effectLst>
                  <a:outerShdw blurRad="38100" dist="38100" dir="2700000" algn="tl">
                    <a:srgbClr val="000000">
                      <a:alpha val="43137"/>
                    </a:srgbClr>
                  </a:outerShdw>
                </a:effectLst>
              </a:rPr>
              <a:t>S-Band </a:t>
            </a:r>
            <a:r>
              <a:rPr lang="it-IT" sz="1600" b="1" dirty="0" err="1">
                <a:solidFill>
                  <a:srgbClr val="FFFF00"/>
                </a:solidFill>
                <a:effectLst>
                  <a:outerShdw blurRad="38100" dist="38100" dir="2700000" algn="tl">
                    <a:srgbClr val="000000">
                      <a:alpha val="43137"/>
                    </a:srgbClr>
                  </a:outerShdw>
                </a:effectLst>
              </a:rPr>
              <a:t>structure</a:t>
            </a:r>
            <a:endParaRPr lang="it-IT" sz="1600" b="1" dirty="0">
              <a:solidFill>
                <a:srgbClr val="FFFF00"/>
              </a:solidFill>
              <a:effectLst>
                <a:outerShdw blurRad="38100" dist="38100" dir="2700000" algn="tl">
                  <a:srgbClr val="000000">
                    <a:alpha val="43137"/>
                  </a:srgbClr>
                </a:outerShdw>
              </a:effectLst>
            </a:endParaRPr>
          </a:p>
          <a:p>
            <a:pPr algn="r"/>
            <a:r>
              <a:rPr lang="it-IT" sz="1400" b="1" i="1" dirty="0">
                <a:solidFill>
                  <a:srgbClr val="FFFF00"/>
                </a:solidFill>
                <a:effectLst>
                  <a:outerShdw blurRad="38100" dist="38100" dir="2700000" algn="tl">
                    <a:srgbClr val="000000">
                      <a:alpha val="43137"/>
                    </a:srgbClr>
                  </a:outerShdw>
                </a:effectLst>
              </a:rPr>
              <a:t>(with </a:t>
            </a:r>
            <a:r>
              <a:rPr lang="it-IT" sz="1400" b="1" i="1" dirty="0" err="1">
                <a:solidFill>
                  <a:srgbClr val="FFFF00"/>
                </a:solidFill>
                <a:effectLst>
                  <a:outerShdw blurRad="38100" dist="38100" dir="2700000" algn="tl">
                    <a:srgbClr val="000000">
                      <a:alpha val="43137"/>
                    </a:srgbClr>
                  </a:outerShdw>
                </a:effectLst>
              </a:rPr>
              <a:t>solenoids</a:t>
            </a:r>
            <a:r>
              <a:rPr lang="it-IT" sz="1400" b="1" i="1" dirty="0">
                <a:solidFill>
                  <a:srgbClr val="FFFF00"/>
                </a:solidFill>
                <a:effectLst>
                  <a:outerShdw blurRad="38100" dist="38100" dir="2700000" algn="tl">
                    <a:srgbClr val="000000">
                      <a:alpha val="43137"/>
                    </a:srgbClr>
                  </a:outerShdw>
                </a:effectLst>
              </a:rPr>
              <a:t>)</a:t>
            </a:r>
            <a:endParaRPr lang="en-GB" sz="1400" b="1" i="1" dirty="0">
              <a:solidFill>
                <a:srgbClr val="FFFF00"/>
              </a:solidFill>
              <a:effectLst>
                <a:outerShdw blurRad="38100" dist="38100" dir="2700000" algn="tl">
                  <a:srgbClr val="000000">
                    <a:alpha val="43137"/>
                  </a:srgbClr>
                </a:outerShdw>
              </a:effectLst>
            </a:endParaRPr>
          </a:p>
        </p:txBody>
      </p:sp>
      <p:sp>
        <p:nvSpPr>
          <p:cNvPr id="19" name="TextBox 18">
            <a:extLst>
              <a:ext uri="{FF2B5EF4-FFF2-40B4-BE49-F238E27FC236}">
                <a16:creationId xmlns:a16="http://schemas.microsoft.com/office/drawing/2014/main" id="{BC72D4F8-2D02-4BEC-5EF3-9DF2FF685E6B}"/>
              </a:ext>
            </a:extLst>
          </p:cNvPr>
          <p:cNvSpPr txBox="1"/>
          <p:nvPr/>
        </p:nvSpPr>
        <p:spPr>
          <a:xfrm>
            <a:off x="4023103" y="5064740"/>
            <a:ext cx="1616340" cy="338554"/>
          </a:xfrm>
          <a:prstGeom prst="rect">
            <a:avLst/>
          </a:prstGeom>
          <a:noFill/>
        </p:spPr>
        <p:txBody>
          <a:bodyPr wrap="none" rtlCol="0">
            <a:spAutoFit/>
          </a:bodyPr>
          <a:lstStyle/>
          <a:p>
            <a:pPr algn="r"/>
            <a:r>
              <a:rPr lang="it-IT" sz="1600" b="1" dirty="0">
                <a:solidFill>
                  <a:srgbClr val="FFFF00"/>
                </a:solidFill>
                <a:effectLst>
                  <a:outerShdw blurRad="38100" dist="38100" dir="2700000" algn="tl">
                    <a:srgbClr val="000000">
                      <a:alpha val="43137"/>
                    </a:srgbClr>
                  </a:outerShdw>
                </a:effectLst>
              </a:rPr>
              <a:t>C-Band </a:t>
            </a:r>
            <a:r>
              <a:rPr lang="it-IT" sz="1600" b="1" dirty="0" err="1">
                <a:solidFill>
                  <a:srgbClr val="FFFF00"/>
                </a:solidFill>
                <a:effectLst>
                  <a:outerShdw blurRad="38100" dist="38100" dir="2700000" algn="tl">
                    <a:srgbClr val="000000">
                      <a:alpha val="43137"/>
                    </a:srgbClr>
                  </a:outerShdw>
                </a:effectLst>
              </a:rPr>
              <a:t>structure</a:t>
            </a:r>
            <a:endParaRPr lang="it-IT" sz="1600" b="1" dirty="0">
              <a:solidFill>
                <a:srgbClr val="FFFF00"/>
              </a:solidFill>
              <a:effectLst>
                <a:outerShdw blurRad="38100" dist="38100" dir="2700000" algn="tl">
                  <a:srgbClr val="000000">
                    <a:alpha val="43137"/>
                  </a:srgbClr>
                </a:outerShdw>
              </a:effectLst>
            </a:endParaRPr>
          </a:p>
        </p:txBody>
      </p:sp>
      <p:sp>
        <p:nvSpPr>
          <p:cNvPr id="20" name="Oval 19">
            <a:extLst>
              <a:ext uri="{FF2B5EF4-FFF2-40B4-BE49-F238E27FC236}">
                <a16:creationId xmlns:a16="http://schemas.microsoft.com/office/drawing/2014/main" id="{0ADE6E5A-DC1D-B83E-DA87-ABB9E45BBC07}"/>
              </a:ext>
            </a:extLst>
          </p:cNvPr>
          <p:cNvSpPr/>
          <p:nvPr/>
        </p:nvSpPr>
        <p:spPr>
          <a:xfrm>
            <a:off x="754218" y="3144642"/>
            <a:ext cx="389303" cy="389303"/>
          </a:xfrm>
          <a:prstGeom prst="ellipse">
            <a:avLst/>
          </a:prstGeom>
          <a:noFill/>
          <a:ln w="19050">
            <a:solidFill>
              <a:srgbClr val="FFFF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6" name="Oval 25">
            <a:extLst>
              <a:ext uri="{FF2B5EF4-FFF2-40B4-BE49-F238E27FC236}">
                <a16:creationId xmlns:a16="http://schemas.microsoft.com/office/drawing/2014/main" id="{D54CE5B8-1A0F-902E-1AA4-6FB8B6560CC1}"/>
              </a:ext>
            </a:extLst>
          </p:cNvPr>
          <p:cNvSpPr/>
          <p:nvPr/>
        </p:nvSpPr>
        <p:spPr>
          <a:xfrm rot="20037693">
            <a:off x="4177849" y="2023049"/>
            <a:ext cx="3027452" cy="766090"/>
          </a:xfrm>
          <a:prstGeom prst="ellipse">
            <a:avLst/>
          </a:prstGeom>
          <a:noFill/>
          <a:ln w="19050">
            <a:solidFill>
              <a:srgbClr val="FFFF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7" name="Arrow: Down 26">
            <a:extLst>
              <a:ext uri="{FF2B5EF4-FFF2-40B4-BE49-F238E27FC236}">
                <a16:creationId xmlns:a16="http://schemas.microsoft.com/office/drawing/2014/main" id="{E434CCF9-BE3E-842D-412B-0BF6F0F0897C}"/>
              </a:ext>
            </a:extLst>
          </p:cNvPr>
          <p:cNvSpPr/>
          <p:nvPr/>
        </p:nvSpPr>
        <p:spPr>
          <a:xfrm>
            <a:off x="878156" y="3552997"/>
            <a:ext cx="125452" cy="714512"/>
          </a:xfrm>
          <a:prstGeom prst="downArrow">
            <a:avLst>
              <a:gd name="adj1" fmla="val 36666"/>
              <a:gd name="adj2" fmla="val 71211"/>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8" name="Arrow: Down 27">
            <a:extLst>
              <a:ext uri="{FF2B5EF4-FFF2-40B4-BE49-F238E27FC236}">
                <a16:creationId xmlns:a16="http://schemas.microsoft.com/office/drawing/2014/main" id="{3DAF014D-56C9-31E0-EF9D-78E4146FF620}"/>
              </a:ext>
            </a:extLst>
          </p:cNvPr>
          <p:cNvSpPr/>
          <p:nvPr/>
        </p:nvSpPr>
        <p:spPr>
          <a:xfrm>
            <a:off x="2578634" y="3465240"/>
            <a:ext cx="125452" cy="1664321"/>
          </a:xfrm>
          <a:prstGeom prst="downArrow">
            <a:avLst>
              <a:gd name="adj1" fmla="val 36666"/>
              <a:gd name="adj2" fmla="val 71211"/>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9" name="Rectangle: Rounded Corners 28">
            <a:extLst>
              <a:ext uri="{FF2B5EF4-FFF2-40B4-BE49-F238E27FC236}">
                <a16:creationId xmlns:a16="http://schemas.microsoft.com/office/drawing/2014/main" id="{8F29DB4D-D1AA-24F1-78EB-78C60A59A24C}"/>
              </a:ext>
            </a:extLst>
          </p:cNvPr>
          <p:cNvSpPr/>
          <p:nvPr/>
        </p:nvSpPr>
        <p:spPr>
          <a:xfrm>
            <a:off x="1209907" y="3122341"/>
            <a:ext cx="1639230" cy="342900"/>
          </a:xfrm>
          <a:prstGeom prst="roundRect">
            <a:avLst/>
          </a:prstGeom>
          <a:noFill/>
          <a:ln w="19050">
            <a:solidFill>
              <a:srgbClr val="FFFF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0" name="Arrow: Down 29">
            <a:extLst>
              <a:ext uri="{FF2B5EF4-FFF2-40B4-BE49-F238E27FC236}">
                <a16:creationId xmlns:a16="http://schemas.microsoft.com/office/drawing/2014/main" id="{A9E1364B-88EA-76FE-DA44-E1D1635F7B28}"/>
              </a:ext>
            </a:extLst>
          </p:cNvPr>
          <p:cNvSpPr/>
          <p:nvPr/>
        </p:nvSpPr>
        <p:spPr>
          <a:xfrm rot="20440058">
            <a:off x="3351809" y="3327730"/>
            <a:ext cx="125452" cy="980819"/>
          </a:xfrm>
          <a:prstGeom prst="downArrow">
            <a:avLst>
              <a:gd name="adj1" fmla="val 36666"/>
              <a:gd name="adj2" fmla="val 71211"/>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31" name="Picture 30">
            <a:extLst>
              <a:ext uri="{FF2B5EF4-FFF2-40B4-BE49-F238E27FC236}">
                <a16:creationId xmlns:a16="http://schemas.microsoft.com/office/drawing/2014/main" id="{FB87DC2C-F945-BC6A-6076-FDD60E5B4F33}"/>
              </a:ext>
            </a:extLst>
          </p:cNvPr>
          <p:cNvPicPr>
            <a:picLocks noChangeAspect="1"/>
          </p:cNvPicPr>
          <p:nvPr/>
        </p:nvPicPr>
        <p:blipFill>
          <a:blip r:embed="rId7"/>
          <a:srcRect l="7683" t="3582" r="-7683" b="6539"/>
          <a:stretch>
            <a:fillRect/>
          </a:stretch>
        </p:blipFill>
        <p:spPr>
          <a:xfrm>
            <a:off x="5639443" y="5064740"/>
            <a:ext cx="2038555" cy="1374172"/>
          </a:xfrm>
          <a:prstGeom prst="rect">
            <a:avLst/>
          </a:prstGeom>
        </p:spPr>
      </p:pic>
      <p:sp>
        <p:nvSpPr>
          <p:cNvPr id="33" name="Rectangle: Rounded Corners 32">
            <a:extLst>
              <a:ext uri="{FF2B5EF4-FFF2-40B4-BE49-F238E27FC236}">
                <a16:creationId xmlns:a16="http://schemas.microsoft.com/office/drawing/2014/main" id="{C08269A4-8437-E186-9FC1-36027E19AC1D}"/>
              </a:ext>
            </a:extLst>
          </p:cNvPr>
          <p:cNvSpPr/>
          <p:nvPr/>
        </p:nvSpPr>
        <p:spPr>
          <a:xfrm>
            <a:off x="3377724" y="3135321"/>
            <a:ext cx="428492" cy="256008"/>
          </a:xfrm>
          <a:prstGeom prst="roundRect">
            <a:avLst/>
          </a:prstGeom>
          <a:noFill/>
          <a:ln w="19050">
            <a:solidFill>
              <a:srgbClr val="FFFF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6" name="Arrow: Down 35">
            <a:extLst>
              <a:ext uri="{FF2B5EF4-FFF2-40B4-BE49-F238E27FC236}">
                <a16:creationId xmlns:a16="http://schemas.microsoft.com/office/drawing/2014/main" id="{77C1BBF5-24DA-A81C-D398-4E1DAF6E1515}"/>
              </a:ext>
            </a:extLst>
          </p:cNvPr>
          <p:cNvSpPr/>
          <p:nvPr/>
        </p:nvSpPr>
        <p:spPr>
          <a:xfrm rot="18123473">
            <a:off x="5096479" y="2581859"/>
            <a:ext cx="125452" cy="3240000"/>
          </a:xfrm>
          <a:prstGeom prst="downArrow">
            <a:avLst>
              <a:gd name="adj1" fmla="val 36666"/>
              <a:gd name="adj2" fmla="val 71211"/>
            </a:avLst>
          </a:prstGeom>
          <a:solidFill>
            <a:srgbClr val="C0000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7" name="TextBox 36">
            <a:extLst>
              <a:ext uri="{FF2B5EF4-FFF2-40B4-BE49-F238E27FC236}">
                <a16:creationId xmlns:a16="http://schemas.microsoft.com/office/drawing/2014/main" id="{15663C44-8FC1-0D99-3F63-ACA37A7FBE3B}"/>
              </a:ext>
            </a:extLst>
          </p:cNvPr>
          <p:cNvSpPr txBox="1"/>
          <p:nvPr/>
        </p:nvSpPr>
        <p:spPr>
          <a:xfrm>
            <a:off x="5699330" y="6072781"/>
            <a:ext cx="1592104" cy="338554"/>
          </a:xfrm>
          <a:prstGeom prst="rect">
            <a:avLst/>
          </a:prstGeom>
          <a:solidFill>
            <a:srgbClr val="777777">
              <a:alpha val="50196"/>
            </a:srgbClr>
          </a:solidFill>
        </p:spPr>
        <p:txBody>
          <a:bodyPr wrap="none" rtlCol="0">
            <a:spAutoFit/>
          </a:bodyPr>
          <a:lstStyle/>
          <a:p>
            <a:pPr algn="r"/>
            <a:r>
              <a:rPr lang="it-IT" sz="1600" b="1" dirty="0">
                <a:solidFill>
                  <a:schemeClr val="bg1"/>
                </a:solidFill>
                <a:effectLst>
                  <a:outerShdw blurRad="38100" dist="38100" dir="2700000" algn="tl">
                    <a:srgbClr val="000000">
                      <a:alpha val="43137"/>
                    </a:srgbClr>
                  </a:outerShdw>
                </a:effectLst>
              </a:rPr>
              <a:t>Plasma </a:t>
            </a:r>
            <a:r>
              <a:rPr lang="it-IT" sz="1600" b="1" dirty="0" err="1">
                <a:solidFill>
                  <a:schemeClr val="bg1"/>
                </a:solidFill>
                <a:effectLst>
                  <a:outerShdw blurRad="38100" dist="38100" dir="2700000" algn="tl">
                    <a:srgbClr val="000000">
                      <a:alpha val="43137"/>
                    </a:srgbClr>
                  </a:outerShdw>
                </a:effectLst>
              </a:rPr>
              <a:t>chamber</a:t>
            </a:r>
            <a:endParaRPr lang="it-IT" sz="1600" b="1" dirty="0">
              <a:solidFill>
                <a:schemeClr val="bg1"/>
              </a:solidFill>
              <a:effectLst>
                <a:outerShdw blurRad="38100" dist="38100" dir="2700000" algn="tl">
                  <a:srgbClr val="000000">
                    <a:alpha val="43137"/>
                  </a:srgbClr>
                </a:outerShdw>
              </a:effectLst>
            </a:endParaRPr>
          </a:p>
        </p:txBody>
      </p:sp>
      <p:sp>
        <p:nvSpPr>
          <p:cNvPr id="38" name="Rectangle: Rounded Corners 37">
            <a:extLst>
              <a:ext uri="{FF2B5EF4-FFF2-40B4-BE49-F238E27FC236}">
                <a16:creationId xmlns:a16="http://schemas.microsoft.com/office/drawing/2014/main" id="{C006DBF5-5826-4DBD-0B9A-2B822859086A}"/>
              </a:ext>
            </a:extLst>
          </p:cNvPr>
          <p:cNvSpPr/>
          <p:nvPr/>
        </p:nvSpPr>
        <p:spPr>
          <a:xfrm>
            <a:off x="1966308" y="1278278"/>
            <a:ext cx="3134197" cy="1196992"/>
          </a:xfrm>
          <a:prstGeom prst="roundRect">
            <a:avLst/>
          </a:prstGeom>
          <a:noFill/>
          <a:ln w="19050">
            <a:solidFill>
              <a:srgbClr val="FFFF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9" name="TextBox 38">
            <a:extLst>
              <a:ext uri="{FF2B5EF4-FFF2-40B4-BE49-F238E27FC236}">
                <a16:creationId xmlns:a16="http://schemas.microsoft.com/office/drawing/2014/main" id="{10422F02-2704-07A3-39AA-2472992454CC}"/>
              </a:ext>
            </a:extLst>
          </p:cNvPr>
          <p:cNvSpPr txBox="1"/>
          <p:nvPr/>
        </p:nvSpPr>
        <p:spPr>
          <a:xfrm>
            <a:off x="2359215" y="2269804"/>
            <a:ext cx="813236" cy="369332"/>
          </a:xfrm>
          <a:prstGeom prst="rect">
            <a:avLst/>
          </a:prstGeom>
          <a:noFill/>
        </p:spPr>
        <p:txBody>
          <a:bodyPr wrap="none" rtlCol="0">
            <a:spAutoFit/>
          </a:bodyPr>
          <a:lstStyle/>
          <a:p>
            <a:r>
              <a:rPr lang="it-IT" b="1" dirty="0">
                <a:solidFill>
                  <a:srgbClr val="FFFF00"/>
                </a:solidFill>
                <a:effectLst>
                  <a:outerShdw blurRad="38100" dist="38100" dir="2700000" algn="tl">
                    <a:srgbClr val="000000">
                      <a:alpha val="43137"/>
                    </a:srgbClr>
                  </a:outerShdw>
                </a:effectLst>
              </a:rPr>
              <a:t>EUAPS</a:t>
            </a:r>
            <a:endParaRPr lang="en-GB" b="1" dirty="0">
              <a:solidFill>
                <a:srgbClr val="FFFF00"/>
              </a:solidFill>
              <a:effectLst>
                <a:outerShdw blurRad="38100" dist="38100" dir="2700000" algn="tl">
                  <a:srgbClr val="000000">
                    <a:alpha val="43137"/>
                  </a:srgbClr>
                </a:outerShdw>
              </a:effectLst>
            </a:endParaRPr>
          </a:p>
        </p:txBody>
      </p:sp>
      <p:sp>
        <p:nvSpPr>
          <p:cNvPr id="40" name="Rectangle: Rounded Corners 39">
            <a:extLst>
              <a:ext uri="{FF2B5EF4-FFF2-40B4-BE49-F238E27FC236}">
                <a16:creationId xmlns:a16="http://schemas.microsoft.com/office/drawing/2014/main" id="{660940D4-3C11-012E-EB9D-E98E22EECAF9}"/>
              </a:ext>
            </a:extLst>
          </p:cNvPr>
          <p:cNvSpPr/>
          <p:nvPr/>
        </p:nvSpPr>
        <p:spPr>
          <a:xfrm>
            <a:off x="7046752" y="2535710"/>
            <a:ext cx="1339034" cy="621194"/>
          </a:xfrm>
          <a:prstGeom prst="roundRect">
            <a:avLst/>
          </a:prstGeom>
          <a:noFill/>
          <a:ln w="19050">
            <a:solidFill>
              <a:srgbClr val="FFFF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1" name="TextBox 40">
            <a:extLst>
              <a:ext uri="{FF2B5EF4-FFF2-40B4-BE49-F238E27FC236}">
                <a16:creationId xmlns:a16="http://schemas.microsoft.com/office/drawing/2014/main" id="{1983353E-8445-2014-8C8B-61B5112194C2}"/>
              </a:ext>
            </a:extLst>
          </p:cNvPr>
          <p:cNvSpPr txBox="1"/>
          <p:nvPr/>
        </p:nvSpPr>
        <p:spPr>
          <a:xfrm>
            <a:off x="6759388" y="2231992"/>
            <a:ext cx="1467068" cy="553998"/>
          </a:xfrm>
          <a:prstGeom prst="rect">
            <a:avLst/>
          </a:prstGeom>
          <a:noFill/>
        </p:spPr>
        <p:txBody>
          <a:bodyPr wrap="none" rtlCol="0">
            <a:spAutoFit/>
          </a:bodyPr>
          <a:lstStyle/>
          <a:p>
            <a:r>
              <a:rPr lang="it-IT" sz="1600" b="1" dirty="0" err="1">
                <a:solidFill>
                  <a:srgbClr val="FFFF00"/>
                </a:solidFill>
                <a:effectLst>
                  <a:outerShdw blurRad="38100" dist="38100" dir="2700000" algn="tl">
                    <a:srgbClr val="000000">
                      <a:alpha val="43137"/>
                    </a:srgbClr>
                  </a:outerShdw>
                </a:effectLst>
              </a:rPr>
              <a:t>THz</a:t>
            </a:r>
            <a:r>
              <a:rPr lang="it-IT" sz="1600" b="1" dirty="0">
                <a:solidFill>
                  <a:srgbClr val="FFFF00"/>
                </a:solidFill>
                <a:effectLst>
                  <a:outerShdw blurRad="38100" dist="38100" dir="2700000" algn="tl">
                    <a:srgbClr val="000000">
                      <a:alpha val="43137"/>
                    </a:srgbClr>
                  </a:outerShdw>
                </a:effectLst>
              </a:rPr>
              <a:t> </a:t>
            </a:r>
            <a:r>
              <a:rPr lang="it-IT" sz="1600" b="1" dirty="0" err="1">
                <a:solidFill>
                  <a:srgbClr val="FFFF00"/>
                </a:solidFill>
                <a:effectLst>
                  <a:outerShdw blurRad="38100" dist="38100" dir="2700000" algn="tl">
                    <a:srgbClr val="000000">
                      <a:alpha val="43137"/>
                    </a:srgbClr>
                  </a:outerShdw>
                </a:effectLst>
              </a:rPr>
              <a:t>undulators</a:t>
            </a:r>
            <a:endParaRPr lang="it-IT" sz="1600" b="1" dirty="0">
              <a:solidFill>
                <a:srgbClr val="FFFF00"/>
              </a:solidFill>
              <a:effectLst>
                <a:outerShdw blurRad="38100" dist="38100" dir="2700000" algn="tl">
                  <a:srgbClr val="000000">
                    <a:alpha val="43137"/>
                  </a:srgbClr>
                </a:outerShdw>
              </a:effectLst>
            </a:endParaRPr>
          </a:p>
          <a:p>
            <a:r>
              <a:rPr lang="it-IT" sz="1400" b="1" i="1" dirty="0">
                <a:solidFill>
                  <a:srgbClr val="FFFF00"/>
                </a:solidFill>
                <a:effectLst>
                  <a:outerShdw blurRad="38100" dist="38100" dir="2700000" algn="tl">
                    <a:srgbClr val="000000">
                      <a:alpha val="43137"/>
                    </a:srgbClr>
                  </a:outerShdw>
                </a:effectLst>
              </a:rPr>
              <a:t>(SABINA)</a:t>
            </a:r>
            <a:endParaRPr lang="en-GB" sz="1400" b="1" i="1" dirty="0">
              <a:solidFill>
                <a:srgbClr val="FFFF00"/>
              </a:solidFill>
              <a:effectLst>
                <a:outerShdw blurRad="38100" dist="38100" dir="2700000" algn="tl">
                  <a:srgbClr val="000000">
                    <a:alpha val="43137"/>
                  </a:srgbClr>
                </a:outerShdw>
              </a:effectLst>
            </a:endParaRPr>
          </a:p>
        </p:txBody>
      </p:sp>
      <p:sp>
        <p:nvSpPr>
          <p:cNvPr id="42" name="TextBox 41">
            <a:extLst>
              <a:ext uri="{FF2B5EF4-FFF2-40B4-BE49-F238E27FC236}">
                <a16:creationId xmlns:a16="http://schemas.microsoft.com/office/drawing/2014/main" id="{27B318F9-911A-71E4-ACCA-31FC6DF24A11}"/>
              </a:ext>
            </a:extLst>
          </p:cNvPr>
          <p:cNvSpPr txBox="1"/>
          <p:nvPr/>
        </p:nvSpPr>
        <p:spPr>
          <a:xfrm>
            <a:off x="393794" y="1177341"/>
            <a:ext cx="1383392" cy="584775"/>
          </a:xfrm>
          <a:prstGeom prst="rect">
            <a:avLst/>
          </a:prstGeom>
          <a:noFill/>
        </p:spPr>
        <p:txBody>
          <a:bodyPr wrap="none" rtlCol="0">
            <a:spAutoFit/>
          </a:bodyPr>
          <a:lstStyle/>
          <a:p>
            <a:r>
              <a:rPr lang="it-IT" sz="1600" b="1" dirty="0" err="1">
                <a:solidFill>
                  <a:srgbClr val="FFFF00"/>
                </a:solidFill>
                <a:effectLst>
                  <a:outerShdw blurRad="38100" dist="38100" dir="2700000" algn="tl">
                    <a:srgbClr val="000000">
                      <a:alpha val="43137"/>
                    </a:srgbClr>
                  </a:outerShdw>
                </a:effectLst>
              </a:rPr>
              <a:t>Photocathode</a:t>
            </a:r>
            <a:endParaRPr lang="it-IT" sz="1600" b="1" dirty="0">
              <a:solidFill>
                <a:srgbClr val="FFFF00"/>
              </a:solidFill>
              <a:effectLst>
                <a:outerShdw blurRad="38100" dist="38100" dir="2700000" algn="tl">
                  <a:srgbClr val="000000">
                    <a:alpha val="43137"/>
                  </a:srgbClr>
                </a:outerShdw>
              </a:effectLst>
            </a:endParaRPr>
          </a:p>
          <a:p>
            <a:r>
              <a:rPr lang="it-IT" sz="1600" b="1" dirty="0">
                <a:solidFill>
                  <a:srgbClr val="FFFF00"/>
                </a:solidFill>
                <a:effectLst>
                  <a:outerShdw blurRad="38100" dist="38100" dir="2700000" algn="tl">
                    <a:srgbClr val="000000">
                      <a:alpha val="43137"/>
                    </a:srgbClr>
                  </a:outerShdw>
                </a:effectLst>
              </a:rPr>
              <a:t>laser</a:t>
            </a:r>
            <a:endParaRPr lang="en-GB" sz="1600" b="1" dirty="0">
              <a:solidFill>
                <a:srgbClr val="FFFF00"/>
              </a:solidFill>
              <a:effectLst>
                <a:outerShdw blurRad="38100" dist="38100" dir="2700000" algn="tl">
                  <a:srgbClr val="000000">
                    <a:alpha val="43137"/>
                  </a:srgbClr>
                </a:outerShdw>
              </a:effectLst>
            </a:endParaRPr>
          </a:p>
        </p:txBody>
      </p:sp>
      <p:sp>
        <p:nvSpPr>
          <p:cNvPr id="43" name="Oval 42">
            <a:extLst>
              <a:ext uri="{FF2B5EF4-FFF2-40B4-BE49-F238E27FC236}">
                <a16:creationId xmlns:a16="http://schemas.microsoft.com/office/drawing/2014/main" id="{3E398A79-4922-80BD-2CC5-6A94F20A4FF3}"/>
              </a:ext>
            </a:extLst>
          </p:cNvPr>
          <p:cNvSpPr/>
          <p:nvPr/>
        </p:nvSpPr>
        <p:spPr>
          <a:xfrm>
            <a:off x="2941543" y="3173042"/>
            <a:ext cx="476715" cy="186784"/>
          </a:xfrm>
          <a:prstGeom prst="ellipse">
            <a:avLst/>
          </a:prstGeom>
          <a:noFill/>
          <a:ln w="19050">
            <a:solidFill>
              <a:srgbClr val="FFFF00"/>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45" name="TextBox 44">
            <a:extLst>
              <a:ext uri="{FF2B5EF4-FFF2-40B4-BE49-F238E27FC236}">
                <a16:creationId xmlns:a16="http://schemas.microsoft.com/office/drawing/2014/main" id="{B810FB7B-44E7-2FFC-E748-06FCC9A18505}"/>
              </a:ext>
            </a:extLst>
          </p:cNvPr>
          <p:cNvSpPr txBox="1"/>
          <p:nvPr/>
        </p:nvSpPr>
        <p:spPr>
          <a:xfrm rot="19744974">
            <a:off x="5493189" y="2167641"/>
            <a:ext cx="1170385" cy="461665"/>
          </a:xfrm>
          <a:prstGeom prst="rect">
            <a:avLst/>
          </a:prstGeom>
          <a:noFill/>
        </p:spPr>
        <p:txBody>
          <a:bodyPr wrap="none" rtlCol="0">
            <a:spAutoFit/>
          </a:bodyPr>
          <a:lstStyle/>
          <a:p>
            <a:r>
              <a:rPr lang="it-IT" sz="1200" b="1" dirty="0" err="1">
                <a:solidFill>
                  <a:srgbClr val="FFFF00"/>
                </a:solidFill>
                <a:effectLst>
                  <a:outerShdw blurRad="38100" dist="38100" dir="2700000" algn="tl">
                    <a:srgbClr val="000000">
                      <a:alpha val="43137"/>
                    </a:srgbClr>
                  </a:outerShdw>
                </a:effectLst>
              </a:rPr>
              <a:t>beam</a:t>
            </a:r>
            <a:r>
              <a:rPr lang="it-IT" sz="1200" b="1" dirty="0">
                <a:solidFill>
                  <a:srgbClr val="FFFF00"/>
                </a:solidFill>
                <a:effectLst>
                  <a:outerShdw blurRad="38100" dist="38100" dir="2700000" algn="tl">
                    <a:srgbClr val="000000">
                      <a:alpha val="43137"/>
                    </a:srgbClr>
                  </a:outerShdw>
                </a:effectLst>
              </a:rPr>
              <a:t> </a:t>
            </a:r>
          </a:p>
          <a:p>
            <a:r>
              <a:rPr lang="it-IT" sz="1200" b="1" dirty="0" err="1">
                <a:solidFill>
                  <a:srgbClr val="FFFF00"/>
                </a:solidFill>
                <a:effectLst>
                  <a:outerShdw blurRad="38100" dist="38100" dir="2700000" algn="tl">
                    <a:srgbClr val="000000">
                      <a:alpha val="43137"/>
                    </a:srgbClr>
                  </a:outerShdw>
                </a:effectLst>
              </a:rPr>
              <a:t>diagnostics</a:t>
            </a:r>
            <a:r>
              <a:rPr lang="it-IT" sz="1200" b="1" dirty="0">
                <a:solidFill>
                  <a:srgbClr val="FFFF00"/>
                </a:solidFill>
                <a:effectLst>
                  <a:outerShdw blurRad="38100" dist="38100" dir="2700000" algn="tl">
                    <a:srgbClr val="000000">
                      <a:alpha val="43137"/>
                    </a:srgbClr>
                  </a:outerShdw>
                </a:effectLst>
              </a:rPr>
              <a:t> line</a:t>
            </a:r>
            <a:endParaRPr lang="en-GB" sz="1200" b="1" i="1" dirty="0">
              <a:solidFill>
                <a:srgbClr val="FFFF00"/>
              </a:solidFill>
              <a:effectLst>
                <a:outerShdw blurRad="38100" dist="38100" dir="2700000" algn="tl">
                  <a:srgbClr val="000000">
                    <a:alpha val="43137"/>
                  </a:srgbClr>
                </a:outerShdw>
              </a:effectLst>
            </a:endParaRPr>
          </a:p>
        </p:txBody>
      </p:sp>
      <p:sp>
        <p:nvSpPr>
          <p:cNvPr id="46" name="TextBox 45">
            <a:extLst>
              <a:ext uri="{FF2B5EF4-FFF2-40B4-BE49-F238E27FC236}">
                <a16:creationId xmlns:a16="http://schemas.microsoft.com/office/drawing/2014/main" id="{649D3CD9-BD2C-03C0-E67C-6EB418ABE838}"/>
              </a:ext>
            </a:extLst>
          </p:cNvPr>
          <p:cNvSpPr txBox="1"/>
          <p:nvPr/>
        </p:nvSpPr>
        <p:spPr>
          <a:xfrm>
            <a:off x="9032230" y="1013945"/>
            <a:ext cx="3056460" cy="2862322"/>
          </a:xfrm>
          <a:prstGeom prst="rect">
            <a:avLst/>
          </a:prstGeom>
          <a:noFill/>
        </p:spPr>
        <p:txBody>
          <a:bodyPr wrap="square" rtlCol="0">
            <a:spAutoFit/>
          </a:bodyPr>
          <a:lstStyle/>
          <a:p>
            <a:pPr marL="285750" indent="-285750">
              <a:buFont typeface="Wingdings" panose="05000000000000000000" pitchFamily="2" charset="2"/>
              <a:buChar char="ü"/>
            </a:pPr>
            <a:r>
              <a:rPr lang="it-IT" b="1" i="1" dirty="0"/>
              <a:t>LINAC:</a:t>
            </a:r>
          </a:p>
          <a:p>
            <a:pPr marL="444500" lvl="1" indent="-176213">
              <a:buFont typeface="Arial" panose="020B0604020202020204" pitchFamily="34" charset="0"/>
              <a:buChar char="•"/>
            </a:pPr>
            <a:r>
              <a:rPr lang="it-IT" sz="1400" dirty="0"/>
              <a:t> RF Gun (</a:t>
            </a:r>
            <a:r>
              <a:rPr lang="it-IT" sz="1400" dirty="0" err="1"/>
              <a:t>clamped</a:t>
            </a:r>
            <a:r>
              <a:rPr lang="it-IT" sz="1400" dirty="0"/>
              <a:t>, INFN design)</a:t>
            </a:r>
          </a:p>
          <a:p>
            <a:pPr marL="444500" lvl="1" indent="-176213">
              <a:buFont typeface="Arial" panose="020B0604020202020204" pitchFamily="34" charset="0"/>
              <a:buChar char="•"/>
            </a:pPr>
            <a:r>
              <a:rPr lang="it-IT" sz="1400" dirty="0"/>
              <a:t>2 x S-band </a:t>
            </a:r>
            <a:r>
              <a:rPr lang="it-IT" sz="1400" dirty="0" err="1"/>
              <a:t>structures</a:t>
            </a:r>
            <a:r>
              <a:rPr lang="it-IT" sz="1400" dirty="0"/>
              <a:t> (SLAC-</a:t>
            </a:r>
            <a:r>
              <a:rPr lang="it-IT" sz="1400" dirty="0" err="1"/>
              <a:t>type</a:t>
            </a:r>
            <a:r>
              <a:rPr lang="it-IT" sz="1400" dirty="0"/>
              <a:t>)</a:t>
            </a:r>
          </a:p>
          <a:p>
            <a:pPr marL="444500" lvl="1" indent="-176213">
              <a:buFont typeface="Arial" panose="020B0604020202020204" pitchFamily="34" charset="0"/>
              <a:buChar char="•"/>
            </a:pPr>
            <a:r>
              <a:rPr lang="it-IT" sz="1400" dirty="0"/>
              <a:t>1 x C-band </a:t>
            </a:r>
            <a:r>
              <a:rPr lang="it-IT" sz="1400" dirty="0" err="1"/>
              <a:t>structure</a:t>
            </a:r>
            <a:r>
              <a:rPr lang="it-IT" sz="1400" dirty="0"/>
              <a:t> (INFN)</a:t>
            </a:r>
          </a:p>
          <a:p>
            <a:pPr marL="444500" lvl="1" indent="-176213">
              <a:spcAft>
                <a:spcPts val="600"/>
              </a:spcAft>
              <a:buFont typeface="Arial" panose="020B0604020202020204" pitchFamily="34" charset="0"/>
              <a:buChar char="•"/>
            </a:pPr>
            <a:r>
              <a:rPr lang="it-IT" sz="1400" dirty="0"/>
              <a:t>1 x S-band RF </a:t>
            </a:r>
            <a:r>
              <a:rPr lang="it-IT" sz="1400" dirty="0" err="1"/>
              <a:t>deflector</a:t>
            </a:r>
            <a:r>
              <a:rPr lang="it-IT" sz="1400" dirty="0"/>
              <a:t> (INFN)</a:t>
            </a:r>
          </a:p>
          <a:p>
            <a:pPr marL="285750" indent="-285750">
              <a:spcAft>
                <a:spcPts val="600"/>
              </a:spcAft>
              <a:buFont typeface="Wingdings" panose="05000000000000000000" pitchFamily="2" charset="2"/>
              <a:buChar char="ü"/>
            </a:pPr>
            <a:r>
              <a:rPr lang="it-IT" b="1" i="1" dirty="0"/>
              <a:t>PLASMA CHAMBER</a:t>
            </a:r>
          </a:p>
          <a:p>
            <a:pPr marL="285750" indent="-285750">
              <a:spcAft>
                <a:spcPts val="600"/>
              </a:spcAft>
              <a:buFont typeface="Wingdings" panose="05000000000000000000" pitchFamily="2" charset="2"/>
              <a:buChar char="ü"/>
            </a:pPr>
            <a:r>
              <a:rPr lang="it-IT" b="1" i="1" dirty="0" err="1"/>
              <a:t>Main</a:t>
            </a:r>
            <a:r>
              <a:rPr lang="it-IT" b="1" i="1" dirty="0"/>
              <a:t> </a:t>
            </a:r>
            <a:r>
              <a:rPr lang="it-IT" b="1" i="1" dirty="0" err="1"/>
              <a:t>Undulator</a:t>
            </a:r>
            <a:r>
              <a:rPr lang="it-IT" b="1" i="1" dirty="0"/>
              <a:t> Line</a:t>
            </a:r>
          </a:p>
          <a:p>
            <a:pPr marL="285750" indent="-285750">
              <a:spcAft>
                <a:spcPts val="600"/>
              </a:spcAft>
              <a:buFont typeface="Wingdings" panose="05000000000000000000" pitchFamily="2" charset="2"/>
              <a:buChar char="ü"/>
            </a:pPr>
            <a:r>
              <a:rPr lang="it-IT" b="1" i="1" dirty="0" err="1"/>
              <a:t>THz</a:t>
            </a:r>
            <a:r>
              <a:rPr lang="it-IT" b="1" i="1" dirty="0"/>
              <a:t> </a:t>
            </a:r>
            <a:r>
              <a:rPr lang="it-IT" b="1" i="1" dirty="0" err="1"/>
              <a:t>Undulator</a:t>
            </a:r>
            <a:r>
              <a:rPr lang="it-IT" b="1" i="1" dirty="0"/>
              <a:t> line</a:t>
            </a:r>
          </a:p>
          <a:p>
            <a:pPr marL="285750" indent="-285750">
              <a:buFont typeface="Wingdings" panose="05000000000000000000" pitchFamily="2" charset="2"/>
              <a:buChar char="ü"/>
            </a:pPr>
            <a:r>
              <a:rPr lang="it-IT" b="1" i="1" dirty="0" err="1"/>
              <a:t>Beam</a:t>
            </a:r>
            <a:r>
              <a:rPr lang="it-IT" b="1" i="1" dirty="0"/>
              <a:t> </a:t>
            </a:r>
            <a:r>
              <a:rPr lang="it-IT" b="1" i="1" dirty="0" err="1"/>
              <a:t>Diagnostisc</a:t>
            </a:r>
            <a:r>
              <a:rPr lang="it-IT" b="1" i="1" dirty="0"/>
              <a:t> Line </a:t>
            </a:r>
            <a:r>
              <a:rPr lang="it-IT" sz="1400" i="1" dirty="0"/>
              <a:t>(</a:t>
            </a:r>
            <a:r>
              <a:rPr lang="it-IT" sz="1400" i="1" dirty="0" err="1"/>
              <a:t>previously</a:t>
            </a:r>
            <a:r>
              <a:rPr lang="it-IT" sz="1400" i="1" dirty="0"/>
              <a:t> </a:t>
            </a:r>
            <a:r>
              <a:rPr lang="it-IT" sz="1400" i="1" dirty="0" err="1"/>
              <a:t>dedicated</a:t>
            </a:r>
            <a:r>
              <a:rPr lang="it-IT" sz="1400" i="1" dirty="0"/>
              <a:t> to ICS)</a:t>
            </a:r>
            <a:endParaRPr lang="en-GB" sz="1400" i="1" dirty="0"/>
          </a:p>
        </p:txBody>
      </p:sp>
    </p:spTree>
    <p:extLst>
      <p:ext uri="{BB962C8B-B14F-4D97-AF65-F5344CB8AC3E}">
        <p14:creationId xmlns:p14="http://schemas.microsoft.com/office/powerpoint/2010/main" val="166166569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15C8FE5-5632-0178-0A4F-C9854587C26E}"/>
            </a:ext>
          </a:extLst>
        </p:cNvPr>
        <p:cNvGrpSpPr/>
        <p:nvPr/>
      </p:nvGrpSpPr>
      <p:grpSpPr>
        <a:xfrm>
          <a:off x="0" y="0"/>
          <a:ext cx="0" cy="0"/>
          <a:chOff x="0" y="0"/>
          <a:chExt cx="0" cy="0"/>
        </a:xfrm>
      </p:grpSpPr>
      <p:sp>
        <p:nvSpPr>
          <p:cNvPr id="13" name="CasellaDiTesto 1">
            <a:extLst>
              <a:ext uri="{FF2B5EF4-FFF2-40B4-BE49-F238E27FC236}">
                <a16:creationId xmlns:a16="http://schemas.microsoft.com/office/drawing/2014/main" id="{BEB6F32D-4F89-A7B5-4D7A-FC9796F700F6}"/>
              </a:ext>
            </a:extLst>
          </p:cNvPr>
          <p:cNvSpPr txBox="1"/>
          <p:nvPr/>
        </p:nvSpPr>
        <p:spPr>
          <a:xfrm>
            <a:off x="135368" y="317106"/>
            <a:ext cx="11694682" cy="1200329"/>
          </a:xfrm>
          <a:prstGeom prst="rect">
            <a:avLst/>
          </a:prstGeom>
          <a:noFill/>
        </p:spPr>
        <p:txBody>
          <a:bodyPr wrap="square" rtlCol="0">
            <a:spAutoFit/>
          </a:bodyPr>
          <a:lstStyle/>
          <a:p>
            <a:pPr algn="ctr"/>
            <a:r>
              <a:rPr lang="en-GB" sz="4400" b="1" dirty="0">
                <a:solidFill>
                  <a:srgbClr val="002060"/>
                </a:solidFill>
              </a:rPr>
              <a:t>SPARCLAB</a:t>
            </a:r>
          </a:p>
          <a:p>
            <a:pPr algn="ctr"/>
            <a:r>
              <a:rPr lang="en-GB" sz="2800" b="1" dirty="0">
                <a:solidFill>
                  <a:srgbClr val="002060"/>
                </a:solidFill>
              </a:rPr>
              <a:t>from advanced test facility to </a:t>
            </a:r>
            <a:r>
              <a:rPr lang="en-GB" sz="2800" b="1" dirty="0" err="1">
                <a:solidFill>
                  <a:srgbClr val="002060"/>
                </a:solidFill>
              </a:rPr>
              <a:t>EuPRAXIA</a:t>
            </a:r>
            <a:r>
              <a:rPr lang="en-GB" sz="2800" b="1" dirty="0">
                <a:solidFill>
                  <a:srgbClr val="002060"/>
                </a:solidFill>
              </a:rPr>
              <a:t> incubator and THz source for users </a:t>
            </a:r>
          </a:p>
        </p:txBody>
      </p:sp>
      <p:sp>
        <p:nvSpPr>
          <p:cNvPr id="21" name="CasellaDiTesto 1">
            <a:extLst>
              <a:ext uri="{FF2B5EF4-FFF2-40B4-BE49-F238E27FC236}">
                <a16:creationId xmlns:a16="http://schemas.microsoft.com/office/drawing/2014/main" id="{87B3F27B-2EAC-B964-F62D-067E75497889}"/>
              </a:ext>
            </a:extLst>
          </p:cNvPr>
          <p:cNvSpPr txBox="1"/>
          <p:nvPr/>
        </p:nvSpPr>
        <p:spPr>
          <a:xfrm>
            <a:off x="272413" y="1491634"/>
            <a:ext cx="4701923" cy="2862322"/>
          </a:xfrm>
          <a:prstGeom prst="rect">
            <a:avLst/>
          </a:prstGeom>
          <a:solidFill>
            <a:schemeClr val="accent4">
              <a:lumMod val="20000"/>
              <a:lumOff val="80000"/>
              <a:alpha val="40000"/>
            </a:schemeClr>
          </a:solidFill>
        </p:spPr>
        <p:txBody>
          <a:bodyPr wrap="square" rtlCol="0">
            <a:spAutoFit/>
          </a:bodyPr>
          <a:lstStyle/>
          <a:p>
            <a:r>
              <a:rPr lang="en-GB" dirty="0"/>
              <a:t>Since the beginning of its operation </a:t>
            </a:r>
            <a:r>
              <a:rPr lang="en-GB" b="1" dirty="0"/>
              <a:t>SPARC</a:t>
            </a:r>
            <a:r>
              <a:rPr lang="en-GB" dirty="0"/>
              <a:t> has been an advanced test facility devoted to </a:t>
            </a:r>
            <a:r>
              <a:rPr lang="en-GB" b="1" dirty="0"/>
              <a:t>particle accelerator R&amp;D</a:t>
            </a:r>
            <a:r>
              <a:rPr lang="en-GB" dirty="0"/>
              <a:t> and </a:t>
            </a:r>
            <a:r>
              <a:rPr lang="en-GB" b="1" dirty="0"/>
              <a:t>studies</a:t>
            </a:r>
            <a:r>
              <a:rPr lang="en-GB" dirty="0"/>
              <a:t>, including:</a:t>
            </a:r>
          </a:p>
          <a:p>
            <a:pPr marL="285750" indent="-285750">
              <a:buFont typeface="Arial" panose="020B0604020202020204" pitchFamily="34" charset="0"/>
              <a:buChar char="•"/>
            </a:pPr>
            <a:r>
              <a:rPr lang="en-GB" b="1" dirty="0"/>
              <a:t>High brightness </a:t>
            </a:r>
            <a:r>
              <a:rPr lang="en-GB" dirty="0"/>
              <a:t>electron beams</a:t>
            </a:r>
          </a:p>
          <a:p>
            <a:pPr marL="285750" indent="-285750">
              <a:buFont typeface="Arial" panose="020B0604020202020204" pitchFamily="34" charset="0"/>
              <a:buChar char="•"/>
            </a:pPr>
            <a:r>
              <a:rPr lang="en-GB" b="1" dirty="0"/>
              <a:t>FEL radiation production </a:t>
            </a:r>
            <a:r>
              <a:rPr lang="en-GB" dirty="0"/>
              <a:t>(SASE, seeded, high harmonics, …)</a:t>
            </a:r>
          </a:p>
          <a:p>
            <a:pPr marL="285750" indent="-285750">
              <a:buFont typeface="Arial" panose="020B0604020202020204" pitchFamily="34" charset="0"/>
              <a:buChar char="•"/>
            </a:pPr>
            <a:r>
              <a:rPr lang="en-GB" b="1" dirty="0"/>
              <a:t>Advanced beam diagnostics </a:t>
            </a:r>
            <a:r>
              <a:rPr lang="en-GB" dirty="0"/>
              <a:t>(phase space tomography, EOS, fs synchronization, …)</a:t>
            </a:r>
          </a:p>
          <a:p>
            <a:pPr marL="285750" indent="-285750">
              <a:buFont typeface="Arial" panose="020B0604020202020204" pitchFamily="34" charset="0"/>
              <a:buChar char="•"/>
            </a:pPr>
            <a:r>
              <a:rPr lang="en-GB" b="1" dirty="0"/>
              <a:t>THz radiation </a:t>
            </a:r>
            <a:r>
              <a:rPr lang="en-GB" dirty="0"/>
              <a:t>production</a:t>
            </a:r>
          </a:p>
          <a:p>
            <a:pPr marL="285750" indent="-285750">
              <a:buFont typeface="Arial" panose="020B0604020202020204" pitchFamily="34" charset="0"/>
              <a:buChar char="•"/>
            </a:pPr>
            <a:r>
              <a:rPr lang="en-GB" b="1" dirty="0"/>
              <a:t>Electron-Photon Inverse Compton scattering</a:t>
            </a:r>
          </a:p>
        </p:txBody>
      </p:sp>
      <p:pic>
        <p:nvPicPr>
          <p:cNvPr id="23" name="Picture 2">
            <a:extLst>
              <a:ext uri="{FF2B5EF4-FFF2-40B4-BE49-F238E27FC236}">
                <a16:creationId xmlns:a16="http://schemas.microsoft.com/office/drawing/2014/main" id="{E3AB2197-3199-D2C6-E3CC-B66CD4DD7B61}"/>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140" b="6140"/>
          <a:stretch/>
        </p:blipFill>
        <p:spPr bwMode="auto">
          <a:xfrm>
            <a:off x="10317957" y="330441"/>
            <a:ext cx="1874043" cy="6985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3" name="Picture 2">
            <a:extLst>
              <a:ext uri="{FF2B5EF4-FFF2-40B4-BE49-F238E27FC236}">
                <a16:creationId xmlns:a16="http://schemas.microsoft.com/office/drawing/2014/main" id="{FB288319-EC07-6C37-390E-83B9931ED5DE}"/>
              </a:ext>
            </a:extLst>
          </p:cNvPr>
          <p:cNvPicPr>
            <a:picLocks noChangeAspect="1"/>
          </p:cNvPicPr>
          <p:nvPr/>
        </p:nvPicPr>
        <p:blipFill>
          <a:blip r:embed="rId3"/>
          <a:stretch>
            <a:fillRect/>
          </a:stretch>
        </p:blipFill>
        <p:spPr>
          <a:xfrm>
            <a:off x="479003" y="4527488"/>
            <a:ext cx="2827400" cy="1886113"/>
          </a:xfrm>
          <a:prstGeom prst="rect">
            <a:avLst/>
          </a:prstGeom>
        </p:spPr>
      </p:pic>
      <p:pic>
        <p:nvPicPr>
          <p:cNvPr id="5" name="Immagine 4" descr="Immagine che contiene diagramma, schermata, Piano, testo&#10;&#10;Il contenuto generato dall'IA potrebbe non essere corretto.">
            <a:extLst>
              <a:ext uri="{FF2B5EF4-FFF2-40B4-BE49-F238E27FC236}">
                <a16:creationId xmlns:a16="http://schemas.microsoft.com/office/drawing/2014/main" id="{FC12F120-B100-6807-131E-5B90D44902F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743920" y="4421881"/>
            <a:ext cx="5276629" cy="1997114"/>
          </a:xfrm>
          <a:prstGeom prst="rect">
            <a:avLst/>
          </a:prstGeom>
        </p:spPr>
      </p:pic>
      <p:pic>
        <p:nvPicPr>
          <p:cNvPr id="7" name="Picture 6" descr="A room with many machines&#10;&#10;AI-generated content may be incorrect.">
            <a:extLst>
              <a:ext uri="{FF2B5EF4-FFF2-40B4-BE49-F238E27FC236}">
                <a16:creationId xmlns:a16="http://schemas.microsoft.com/office/drawing/2014/main" id="{3EC9E23B-CC21-19A7-719F-3C5D4349540B}"/>
              </a:ext>
            </a:extLst>
          </p:cNvPr>
          <p:cNvPicPr>
            <a:picLocks noChangeAspect="1"/>
          </p:cNvPicPr>
          <p:nvPr/>
        </p:nvPicPr>
        <p:blipFill>
          <a:blip r:embed="rId5">
            <a:extLst>
              <a:ext uri="{28A0092B-C50C-407E-A947-70E740481C1C}">
                <a14:useLocalDpi xmlns:a14="http://schemas.microsoft.com/office/drawing/2010/main" val="0"/>
              </a:ext>
            </a:extLst>
          </a:blip>
          <a:srcRect l="15422" t="24772"/>
          <a:stretch>
            <a:fillRect/>
          </a:stretch>
        </p:blipFill>
        <p:spPr>
          <a:xfrm>
            <a:off x="3660352" y="4532881"/>
            <a:ext cx="2827401" cy="1886114"/>
          </a:xfrm>
          <a:prstGeom prst="rect">
            <a:avLst/>
          </a:prstGeom>
        </p:spPr>
      </p:pic>
      <p:sp>
        <p:nvSpPr>
          <p:cNvPr id="2" name="CasellaDiTesto 1">
            <a:extLst>
              <a:ext uri="{FF2B5EF4-FFF2-40B4-BE49-F238E27FC236}">
                <a16:creationId xmlns:a16="http://schemas.microsoft.com/office/drawing/2014/main" id="{529C7524-183B-0403-F0A8-549E0FFB0F04}"/>
              </a:ext>
            </a:extLst>
          </p:cNvPr>
          <p:cNvSpPr txBox="1"/>
          <p:nvPr/>
        </p:nvSpPr>
        <p:spPr>
          <a:xfrm>
            <a:off x="5036962" y="1490872"/>
            <a:ext cx="6793088" cy="1477328"/>
          </a:xfrm>
          <a:prstGeom prst="rect">
            <a:avLst/>
          </a:prstGeom>
          <a:solidFill>
            <a:schemeClr val="accent6">
              <a:lumMod val="20000"/>
              <a:lumOff val="80000"/>
              <a:alpha val="40000"/>
            </a:schemeClr>
          </a:solidFill>
        </p:spPr>
        <p:txBody>
          <a:bodyPr wrap="square" rtlCol="0">
            <a:spAutoFit/>
          </a:bodyPr>
          <a:lstStyle/>
          <a:p>
            <a:r>
              <a:rPr lang="en-GB" dirty="0"/>
              <a:t>At present SPARCLAB has been destinated to </a:t>
            </a:r>
            <a:r>
              <a:rPr lang="en-GB" b="1" dirty="0"/>
              <a:t>two main missions</a:t>
            </a:r>
            <a:r>
              <a:rPr lang="en-GB" dirty="0"/>
              <a:t>:</a:t>
            </a:r>
          </a:p>
          <a:p>
            <a:pPr marL="285750" indent="-285750">
              <a:buFont typeface="Arial" panose="020B0604020202020204" pitchFamily="34" charset="0"/>
              <a:buChar char="•"/>
            </a:pPr>
            <a:r>
              <a:rPr lang="en-GB" b="1" dirty="0"/>
              <a:t>Plasma acceleration experiments </a:t>
            </a:r>
            <a:r>
              <a:rPr lang="en-GB" dirty="0"/>
              <a:t>and, more generally, all the experimental activities to prepare and consolidate the physics and technology required by </a:t>
            </a:r>
            <a:r>
              <a:rPr lang="en-GB" b="1" dirty="0"/>
              <a:t>the </a:t>
            </a:r>
            <a:r>
              <a:rPr lang="en-GB" b="1" dirty="0" err="1"/>
              <a:t>EuPRAXIA@SPARCLAB</a:t>
            </a:r>
            <a:r>
              <a:rPr lang="en-GB" b="1" dirty="0"/>
              <a:t> project</a:t>
            </a:r>
            <a:r>
              <a:rPr lang="en-GB" dirty="0"/>
              <a:t>;</a:t>
            </a:r>
          </a:p>
          <a:p>
            <a:pPr marL="285750" indent="-285750">
              <a:buFont typeface="Arial" panose="020B0604020202020204" pitchFamily="34" charset="0"/>
              <a:buChar char="•"/>
            </a:pPr>
            <a:r>
              <a:rPr lang="en-GB" dirty="0"/>
              <a:t>Set-up a </a:t>
            </a:r>
            <a:r>
              <a:rPr lang="en-GB" b="1" dirty="0"/>
              <a:t>FEL THZ radiation user facility </a:t>
            </a:r>
            <a:r>
              <a:rPr lang="en-GB" dirty="0"/>
              <a:t>(the </a:t>
            </a:r>
            <a:r>
              <a:rPr lang="en-GB" b="1" dirty="0"/>
              <a:t>SABINA project</a:t>
            </a:r>
            <a:r>
              <a:rPr lang="en-GB" dirty="0"/>
              <a:t>)</a:t>
            </a:r>
          </a:p>
        </p:txBody>
      </p:sp>
      <p:sp>
        <p:nvSpPr>
          <p:cNvPr id="4" name="TextBox 3">
            <a:extLst>
              <a:ext uri="{FF2B5EF4-FFF2-40B4-BE49-F238E27FC236}">
                <a16:creationId xmlns:a16="http://schemas.microsoft.com/office/drawing/2014/main" id="{FA6A7106-BAB5-A867-2FA0-A78EDAE798EE}"/>
              </a:ext>
            </a:extLst>
          </p:cNvPr>
          <p:cNvSpPr txBox="1"/>
          <p:nvPr/>
        </p:nvSpPr>
        <p:spPr>
          <a:xfrm>
            <a:off x="867101" y="5959656"/>
            <a:ext cx="2148986" cy="369332"/>
          </a:xfrm>
          <a:prstGeom prst="rect">
            <a:avLst/>
          </a:prstGeom>
          <a:noFill/>
        </p:spPr>
        <p:txBody>
          <a:bodyPr wrap="none" rtlCol="0">
            <a:spAutoFit/>
          </a:bodyPr>
          <a:lstStyle/>
          <a:p>
            <a:pPr algn="r"/>
            <a:r>
              <a:rPr lang="it-IT" b="1" dirty="0">
                <a:solidFill>
                  <a:schemeClr val="bg1"/>
                </a:solidFill>
              </a:rPr>
              <a:t>SPARC </a:t>
            </a:r>
            <a:r>
              <a:rPr lang="it-IT" b="1" dirty="0" err="1">
                <a:solidFill>
                  <a:schemeClr val="bg1"/>
                </a:solidFill>
              </a:rPr>
              <a:t>photoinjector</a:t>
            </a:r>
            <a:endParaRPr lang="en-GB" b="1" dirty="0">
              <a:solidFill>
                <a:schemeClr val="bg1"/>
              </a:solidFill>
            </a:endParaRPr>
          </a:p>
        </p:txBody>
      </p:sp>
      <p:sp>
        <p:nvSpPr>
          <p:cNvPr id="6" name="TextBox 5">
            <a:extLst>
              <a:ext uri="{FF2B5EF4-FFF2-40B4-BE49-F238E27FC236}">
                <a16:creationId xmlns:a16="http://schemas.microsoft.com/office/drawing/2014/main" id="{FBADEBD2-A47F-08DD-A74C-64C03995C72D}"/>
              </a:ext>
            </a:extLst>
          </p:cNvPr>
          <p:cNvSpPr txBox="1"/>
          <p:nvPr/>
        </p:nvSpPr>
        <p:spPr>
          <a:xfrm>
            <a:off x="3667292" y="5767270"/>
            <a:ext cx="1369669" cy="646331"/>
          </a:xfrm>
          <a:prstGeom prst="rect">
            <a:avLst/>
          </a:prstGeom>
          <a:noFill/>
        </p:spPr>
        <p:txBody>
          <a:bodyPr wrap="none" rtlCol="0">
            <a:spAutoFit/>
          </a:bodyPr>
          <a:lstStyle/>
          <a:p>
            <a:r>
              <a:rPr lang="it-IT" b="1" dirty="0">
                <a:solidFill>
                  <a:schemeClr val="bg1"/>
                </a:solidFill>
              </a:rPr>
              <a:t>SABINA </a:t>
            </a:r>
            <a:r>
              <a:rPr lang="it-IT" b="1" dirty="0" err="1">
                <a:solidFill>
                  <a:schemeClr val="bg1"/>
                </a:solidFill>
              </a:rPr>
              <a:t>THz</a:t>
            </a:r>
            <a:r>
              <a:rPr lang="it-IT" b="1" dirty="0">
                <a:solidFill>
                  <a:schemeClr val="bg1"/>
                </a:solidFill>
              </a:rPr>
              <a:t> </a:t>
            </a:r>
          </a:p>
          <a:p>
            <a:r>
              <a:rPr lang="it-IT" b="1" dirty="0" err="1">
                <a:solidFill>
                  <a:schemeClr val="bg1"/>
                </a:solidFill>
              </a:rPr>
              <a:t>undulators</a:t>
            </a:r>
            <a:endParaRPr lang="en-GB" b="1" dirty="0">
              <a:solidFill>
                <a:schemeClr val="bg1"/>
              </a:solidFill>
            </a:endParaRPr>
          </a:p>
        </p:txBody>
      </p:sp>
      <p:sp>
        <p:nvSpPr>
          <p:cNvPr id="9" name="TextBox 8">
            <a:extLst>
              <a:ext uri="{FF2B5EF4-FFF2-40B4-BE49-F238E27FC236}">
                <a16:creationId xmlns:a16="http://schemas.microsoft.com/office/drawing/2014/main" id="{9D1143D5-33BC-078B-C20C-5E1E10CD3FD9}"/>
              </a:ext>
            </a:extLst>
          </p:cNvPr>
          <p:cNvSpPr txBox="1"/>
          <p:nvPr/>
        </p:nvSpPr>
        <p:spPr>
          <a:xfrm>
            <a:off x="8353426" y="6025219"/>
            <a:ext cx="3648074" cy="369332"/>
          </a:xfrm>
          <a:prstGeom prst="rect">
            <a:avLst/>
          </a:prstGeom>
          <a:noFill/>
        </p:spPr>
        <p:txBody>
          <a:bodyPr wrap="square" rtlCol="0">
            <a:spAutoFit/>
          </a:bodyPr>
          <a:lstStyle/>
          <a:p>
            <a:r>
              <a:rPr lang="it-IT" b="1" dirty="0">
                <a:solidFill>
                  <a:schemeClr val="accent5">
                    <a:lumMod val="75000"/>
                  </a:schemeClr>
                </a:solidFill>
              </a:rPr>
              <a:t>FEL </a:t>
            </a:r>
            <a:r>
              <a:rPr lang="it-IT" b="1" dirty="0" err="1">
                <a:solidFill>
                  <a:schemeClr val="accent5">
                    <a:lumMod val="75000"/>
                  </a:schemeClr>
                </a:solidFill>
              </a:rPr>
              <a:t>THz</a:t>
            </a:r>
            <a:r>
              <a:rPr lang="it-IT" b="1" dirty="0">
                <a:solidFill>
                  <a:schemeClr val="accent5">
                    <a:lumMod val="75000"/>
                  </a:schemeClr>
                </a:solidFill>
              </a:rPr>
              <a:t> </a:t>
            </a:r>
            <a:r>
              <a:rPr lang="it-IT" b="1" dirty="0" err="1">
                <a:solidFill>
                  <a:schemeClr val="accent5">
                    <a:lumMod val="75000"/>
                  </a:schemeClr>
                </a:solidFill>
              </a:rPr>
              <a:t>radiation</a:t>
            </a:r>
            <a:r>
              <a:rPr lang="it-IT" b="1" dirty="0">
                <a:solidFill>
                  <a:schemeClr val="accent5">
                    <a:lumMod val="75000"/>
                  </a:schemeClr>
                </a:solidFill>
              </a:rPr>
              <a:t> line to user </a:t>
            </a:r>
            <a:r>
              <a:rPr lang="it-IT" b="1" dirty="0" err="1">
                <a:solidFill>
                  <a:schemeClr val="accent5">
                    <a:lumMod val="75000"/>
                  </a:schemeClr>
                </a:solidFill>
              </a:rPr>
              <a:t>hutch</a:t>
            </a:r>
            <a:endParaRPr lang="en-GB" b="1" dirty="0">
              <a:solidFill>
                <a:schemeClr val="accent5">
                  <a:lumMod val="75000"/>
                </a:schemeClr>
              </a:solidFill>
            </a:endParaRPr>
          </a:p>
        </p:txBody>
      </p:sp>
      <p:sp>
        <p:nvSpPr>
          <p:cNvPr id="11" name="TextBox 10">
            <a:extLst>
              <a:ext uri="{FF2B5EF4-FFF2-40B4-BE49-F238E27FC236}">
                <a16:creationId xmlns:a16="http://schemas.microsoft.com/office/drawing/2014/main" id="{64AA4811-7D50-71CA-D1A5-0C5E26B20ED7}"/>
              </a:ext>
            </a:extLst>
          </p:cNvPr>
          <p:cNvSpPr txBox="1"/>
          <p:nvPr/>
        </p:nvSpPr>
        <p:spPr>
          <a:xfrm>
            <a:off x="5031221" y="3003540"/>
            <a:ext cx="6798830" cy="1477328"/>
          </a:xfrm>
          <a:prstGeom prst="rect">
            <a:avLst/>
          </a:prstGeom>
          <a:noFill/>
        </p:spPr>
        <p:txBody>
          <a:bodyPr wrap="square">
            <a:spAutoFit/>
          </a:bodyPr>
          <a:lstStyle/>
          <a:p>
            <a:r>
              <a:rPr lang="en-GB" i="1" dirty="0"/>
              <a:t>The </a:t>
            </a:r>
            <a:r>
              <a:rPr lang="en-GB" b="1" i="1" dirty="0"/>
              <a:t>SABINA</a:t>
            </a:r>
            <a:r>
              <a:rPr lang="en-GB" i="1" dirty="0"/>
              <a:t> (Source of Advanced Beam Imaging for Novel Applications) project, co-funded by </a:t>
            </a:r>
            <a:r>
              <a:rPr lang="en-GB" i="1" dirty="0" err="1"/>
              <a:t>Regione</a:t>
            </a:r>
            <a:r>
              <a:rPr lang="en-GB" i="1" dirty="0"/>
              <a:t> Lazio, has been </a:t>
            </a:r>
            <a:r>
              <a:rPr lang="en-GB" b="1" i="1" dirty="0"/>
              <a:t>recently completed</a:t>
            </a:r>
            <a:r>
              <a:rPr lang="en-GB" i="1" dirty="0"/>
              <a:t>. It consisted in a </a:t>
            </a:r>
            <a:r>
              <a:rPr lang="en-GB" b="1" i="1" dirty="0"/>
              <a:t>consolidation</a:t>
            </a:r>
            <a:r>
              <a:rPr lang="en-GB" i="1" dirty="0"/>
              <a:t> of the SPARC electron source and </a:t>
            </a:r>
            <a:r>
              <a:rPr lang="en-GB" b="1" i="1" dirty="0"/>
              <a:t>construction</a:t>
            </a:r>
            <a:r>
              <a:rPr lang="en-GB" i="1" dirty="0"/>
              <a:t> of a </a:t>
            </a:r>
            <a:r>
              <a:rPr lang="en-GB" b="1" i="1" dirty="0"/>
              <a:t>THz FEL radiation user facility </a:t>
            </a:r>
            <a:r>
              <a:rPr lang="en-GB" i="1" dirty="0"/>
              <a:t>including innovative undulators (Apple-X type), transport line and experimental hutch.</a:t>
            </a:r>
          </a:p>
        </p:txBody>
      </p:sp>
      <p:sp>
        <p:nvSpPr>
          <p:cNvPr id="8" name="Rettangolo 6">
            <a:extLst>
              <a:ext uri="{FF2B5EF4-FFF2-40B4-BE49-F238E27FC236}">
                <a16:creationId xmlns:a16="http://schemas.microsoft.com/office/drawing/2014/main" id="{C73B8249-C88F-5D7B-B07C-4B9B3FC29809}"/>
              </a:ext>
            </a:extLst>
          </p:cNvPr>
          <p:cNvSpPr/>
          <p:nvPr/>
        </p:nvSpPr>
        <p:spPr>
          <a:xfrm>
            <a:off x="3735" y="-4721"/>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tab pos="990600" algn="l"/>
              </a:tabLst>
              <a:defRPr/>
            </a:pPr>
            <a:r>
              <a:rPr kumimoji="0" lang="it-IT"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A. Gallo: </a:t>
            </a:r>
            <a:r>
              <a:rPr kumimoji="0" lang="en-GB"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Review of accelerator activities in INFN-Frascati </a:t>
            </a:r>
          </a:p>
        </p:txBody>
      </p:sp>
      <p:sp>
        <p:nvSpPr>
          <p:cNvPr id="10" name="Rettangolo 4">
            <a:extLst>
              <a:ext uri="{FF2B5EF4-FFF2-40B4-BE49-F238E27FC236}">
                <a16:creationId xmlns:a16="http://schemas.microsoft.com/office/drawing/2014/main" id="{BD77B909-5114-9442-51D4-3FC6F20ECC1D}"/>
              </a:ext>
            </a:extLst>
          </p:cNvPr>
          <p:cNvSpPr/>
          <p:nvPr/>
        </p:nvSpPr>
        <p:spPr>
          <a:xfrm>
            <a:off x="0" y="6528718"/>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FFFF00"/>
                </a:solidFill>
                <a:effectLst/>
                <a:uLnTx/>
                <a:uFillTx/>
                <a:latin typeface="Calibri" panose="020F0502020204030204"/>
                <a:ea typeface="+mn-ea"/>
                <a:cs typeface="+mn-cs"/>
              </a:rPr>
              <a:t>CEPC workshop 2025,  November 6-10 2025 </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a:t>
            </a:r>
            <a:r>
              <a:rPr kumimoji="0" lang="it-IT" sz="1800" b="0" i="1" u="none" strike="noStrike" kern="1200" cap="none" spc="0" normalizeH="0" baseline="0" noProof="0" dirty="0" err="1">
                <a:ln>
                  <a:noFill/>
                </a:ln>
                <a:solidFill>
                  <a:srgbClr val="FFFF00"/>
                </a:solidFill>
                <a:effectLst/>
                <a:uLnTx/>
                <a:uFillTx/>
                <a:latin typeface="Calibri" panose="020F0502020204030204"/>
                <a:ea typeface="+mn-ea"/>
                <a:cs typeface="+mn-cs"/>
              </a:rPr>
              <a:t>Dongfang</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Hotel, Guangzhou, China</a:t>
            </a:r>
          </a:p>
        </p:txBody>
      </p:sp>
      <p:sp>
        <p:nvSpPr>
          <p:cNvPr id="12" name="Segnaposto numero diapositiva 4">
            <a:extLst>
              <a:ext uri="{FF2B5EF4-FFF2-40B4-BE49-F238E27FC236}">
                <a16:creationId xmlns:a16="http://schemas.microsoft.com/office/drawing/2014/main" id="{BB25BBCB-65C7-F438-4826-86D823367058}"/>
              </a:ext>
            </a:extLst>
          </p:cNvPr>
          <p:cNvSpPr txBox="1">
            <a:spLocks/>
          </p:cNvSpPr>
          <p:nvPr/>
        </p:nvSpPr>
        <p:spPr>
          <a:xfrm>
            <a:off x="9189720" y="6498590"/>
            <a:ext cx="2743200"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8D38D78-E7CE-4FC5-9811-B7ED10FBA3DF}" type="slidenum">
              <a:rPr kumimoji="0" lang="it-IT" sz="1600" b="0" i="0" u="none" strike="noStrike" kern="1200" cap="none" spc="0" normalizeH="0" baseline="0" noProof="0" smtClean="0">
                <a:ln>
                  <a:noFill/>
                </a:ln>
                <a:solidFill>
                  <a:srgbClr val="FFFF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it-IT" sz="1600" b="0"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06982552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9706625-B557-89C2-1DD7-FBD81797165A}"/>
            </a:ext>
          </a:extLst>
        </p:cNvPr>
        <p:cNvGrpSpPr/>
        <p:nvPr/>
      </p:nvGrpSpPr>
      <p:grpSpPr>
        <a:xfrm>
          <a:off x="0" y="0"/>
          <a:ext cx="0" cy="0"/>
          <a:chOff x="0" y="0"/>
          <a:chExt cx="0" cy="0"/>
        </a:xfrm>
      </p:grpSpPr>
      <p:sp>
        <p:nvSpPr>
          <p:cNvPr id="13" name="CasellaDiTesto 1">
            <a:extLst>
              <a:ext uri="{FF2B5EF4-FFF2-40B4-BE49-F238E27FC236}">
                <a16:creationId xmlns:a16="http://schemas.microsoft.com/office/drawing/2014/main" id="{9CC1A9A2-15FE-5E17-861D-3BB5621C0904}"/>
              </a:ext>
            </a:extLst>
          </p:cNvPr>
          <p:cNvSpPr txBox="1"/>
          <p:nvPr/>
        </p:nvSpPr>
        <p:spPr>
          <a:xfrm>
            <a:off x="135368" y="431406"/>
            <a:ext cx="11694682" cy="1200329"/>
          </a:xfrm>
          <a:prstGeom prst="rect">
            <a:avLst/>
          </a:prstGeom>
          <a:noFill/>
        </p:spPr>
        <p:txBody>
          <a:bodyPr wrap="square" rtlCol="0">
            <a:spAutoFit/>
          </a:bodyPr>
          <a:lstStyle/>
          <a:p>
            <a:pPr algn="ctr"/>
            <a:r>
              <a:rPr lang="en-GB" sz="4400" b="1" dirty="0">
                <a:solidFill>
                  <a:srgbClr val="002060"/>
                </a:solidFill>
              </a:rPr>
              <a:t>SPARCLAB</a:t>
            </a:r>
          </a:p>
          <a:p>
            <a:pPr algn="ctr"/>
            <a:r>
              <a:rPr lang="en-GB" sz="2800" b="1" dirty="0">
                <a:solidFill>
                  <a:srgbClr val="002060"/>
                </a:solidFill>
              </a:rPr>
              <a:t>from advanced test facility to </a:t>
            </a:r>
            <a:r>
              <a:rPr lang="en-GB" sz="2800" b="1" dirty="0" err="1">
                <a:solidFill>
                  <a:srgbClr val="002060"/>
                </a:solidFill>
              </a:rPr>
              <a:t>EuPRAXIA</a:t>
            </a:r>
            <a:r>
              <a:rPr lang="en-GB" sz="2800" b="1" dirty="0">
                <a:solidFill>
                  <a:srgbClr val="002060"/>
                </a:solidFill>
              </a:rPr>
              <a:t> incubator and THz source for users </a:t>
            </a:r>
          </a:p>
        </p:txBody>
      </p:sp>
      <p:sp>
        <p:nvSpPr>
          <p:cNvPr id="21" name="CasellaDiTesto 1">
            <a:extLst>
              <a:ext uri="{FF2B5EF4-FFF2-40B4-BE49-F238E27FC236}">
                <a16:creationId xmlns:a16="http://schemas.microsoft.com/office/drawing/2014/main" id="{A2F99812-D42D-BDB7-2E6B-3CE1F9011471}"/>
              </a:ext>
            </a:extLst>
          </p:cNvPr>
          <p:cNvSpPr txBox="1"/>
          <p:nvPr/>
        </p:nvSpPr>
        <p:spPr>
          <a:xfrm>
            <a:off x="361950" y="1635317"/>
            <a:ext cx="11420473" cy="369332"/>
          </a:xfrm>
          <a:prstGeom prst="rect">
            <a:avLst/>
          </a:prstGeom>
          <a:noFill/>
        </p:spPr>
        <p:txBody>
          <a:bodyPr wrap="square" rtlCol="0">
            <a:spAutoFit/>
          </a:bodyPr>
          <a:lstStyle/>
          <a:p>
            <a:r>
              <a:rPr lang="en-GB" dirty="0"/>
              <a:t>A sample of the many SPARCLAB achievements in Plasma Acceleration  physics and technology  </a:t>
            </a:r>
          </a:p>
        </p:txBody>
      </p:sp>
      <p:pic>
        <p:nvPicPr>
          <p:cNvPr id="23" name="Picture 2">
            <a:extLst>
              <a:ext uri="{FF2B5EF4-FFF2-40B4-BE49-F238E27FC236}">
                <a16:creationId xmlns:a16="http://schemas.microsoft.com/office/drawing/2014/main" id="{E32E82D7-5BAA-DDEA-DB07-9034963060FF}"/>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140" b="6140"/>
          <a:stretch/>
        </p:blipFill>
        <p:spPr bwMode="auto">
          <a:xfrm>
            <a:off x="10317957" y="330441"/>
            <a:ext cx="1874043" cy="6985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8" name="Rectangle 7">
            <a:extLst>
              <a:ext uri="{FF2B5EF4-FFF2-40B4-BE49-F238E27FC236}">
                <a16:creationId xmlns:a16="http://schemas.microsoft.com/office/drawing/2014/main" id="{826D0216-D23B-F115-F991-07F518337881}"/>
              </a:ext>
            </a:extLst>
          </p:cNvPr>
          <p:cNvSpPr/>
          <p:nvPr/>
        </p:nvSpPr>
        <p:spPr>
          <a:xfrm>
            <a:off x="409576" y="2133600"/>
            <a:ext cx="5581650" cy="2057755"/>
          </a:xfrm>
          <a:prstGeom prst="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F379E5DA-5712-9B46-D805-9017AD522A67}"/>
              </a:ext>
            </a:extLst>
          </p:cNvPr>
          <p:cNvSpPr/>
          <p:nvPr/>
        </p:nvSpPr>
        <p:spPr>
          <a:xfrm>
            <a:off x="6172201" y="2115961"/>
            <a:ext cx="5581650" cy="2057755"/>
          </a:xfrm>
          <a:prstGeom prst="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F7C549F1-9F77-EC66-3893-51FB9950186F}"/>
              </a:ext>
            </a:extLst>
          </p:cNvPr>
          <p:cNvSpPr/>
          <p:nvPr/>
        </p:nvSpPr>
        <p:spPr>
          <a:xfrm>
            <a:off x="409576" y="4376497"/>
            <a:ext cx="5581650" cy="2057755"/>
          </a:xfrm>
          <a:prstGeom prst="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ctangle 10">
            <a:extLst>
              <a:ext uri="{FF2B5EF4-FFF2-40B4-BE49-F238E27FC236}">
                <a16:creationId xmlns:a16="http://schemas.microsoft.com/office/drawing/2014/main" id="{1DA82CB3-4CF4-926F-EE01-DE654C5D6542}"/>
              </a:ext>
            </a:extLst>
          </p:cNvPr>
          <p:cNvSpPr/>
          <p:nvPr/>
        </p:nvSpPr>
        <p:spPr>
          <a:xfrm>
            <a:off x="6172201" y="4358858"/>
            <a:ext cx="5581650" cy="2057755"/>
          </a:xfrm>
          <a:prstGeom prst="rect">
            <a:avLst/>
          </a:prstGeom>
          <a:solidFill>
            <a:schemeClr val="accent4">
              <a:lumMod val="20000"/>
              <a:lumOff val="80000"/>
            </a:schemeClr>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2" name="Picture 2">
            <a:extLst>
              <a:ext uri="{FF2B5EF4-FFF2-40B4-BE49-F238E27FC236}">
                <a16:creationId xmlns:a16="http://schemas.microsoft.com/office/drawing/2014/main" id="{27474E4B-5936-F1D2-FBE1-E8F08C7F2F13}"/>
              </a:ext>
            </a:extLst>
          </p:cNvPr>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584765" y="2419551"/>
            <a:ext cx="2453710" cy="1471955"/>
          </a:xfrm>
          <a:prstGeom prst="rect">
            <a:avLst/>
          </a:prstGeom>
          <a:noFill/>
          <a:ln>
            <a:noFill/>
          </a:ln>
          <a:effectLst/>
          <a:extLst>
            <a:ext uri="{909E8E84-426E-40DD-AFC4-6F175D3DCCD1}">
              <a14:hiddenFill xmlns:a14="http://schemas.microsoft.com/office/drawing/2010/main">
                <a:blipFill dpi="0" rotWithShape="0">
                  <a:blip/>
                  <a:srcRect/>
                  <a:stretch>
                    <a:fillRect/>
                  </a:stretch>
                </a:blipFill>
              </a14:hiddenFill>
            </a:ext>
            <a:ext uri="{91240B29-F687-4F45-9708-019B960494DF}">
              <a14:hiddenLine xmlns:a14="http://schemas.microsoft.com/office/drawing/2010/main" w="9525" cap="flat">
                <a:solidFill>
                  <a:srgbClr val="3465A4"/>
                </a:solidFill>
                <a:round/>
                <a:headEnd/>
                <a:tailEnd/>
              </a14:hiddenLine>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19" name="Title 1">
            <a:extLst>
              <a:ext uri="{FF2B5EF4-FFF2-40B4-BE49-F238E27FC236}">
                <a16:creationId xmlns:a16="http://schemas.microsoft.com/office/drawing/2014/main" id="{54978263-DBDC-D0AA-F6F5-B061A045AF92}"/>
              </a:ext>
            </a:extLst>
          </p:cNvPr>
          <p:cNvSpPr txBox="1">
            <a:spLocks/>
          </p:cNvSpPr>
          <p:nvPr/>
        </p:nvSpPr>
        <p:spPr>
          <a:xfrm>
            <a:off x="737165" y="3911183"/>
            <a:ext cx="4520635" cy="281583"/>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4400" b="0" i="0" kern="1200">
                <a:solidFill>
                  <a:schemeClr val="bg1"/>
                </a:solidFill>
                <a:latin typeface="Helvetica Neue Medium" panose="02000503000000020004" pitchFamily="2" charset="0"/>
                <a:ea typeface="Helvetica Neue Medium" panose="02000503000000020004" pitchFamily="2" charset="0"/>
                <a:cs typeface="Helvetica Neue Medium" panose="02000503000000020004" pitchFamily="2" charset="0"/>
              </a:defRPr>
            </a:lvl1pPr>
          </a:lstStyle>
          <a:p>
            <a:pPr algn="l">
              <a:spcAft>
                <a:spcPts val="600"/>
              </a:spcAft>
            </a:pPr>
            <a:r>
              <a:rPr lang="en-GB" sz="1600" dirty="0">
                <a:solidFill>
                  <a:schemeClr val="accent5">
                    <a:lumMod val="75000"/>
                  </a:schemeClr>
                </a:solidFill>
                <a:latin typeface="+mn-lt"/>
              </a:rPr>
              <a:t>increased to </a:t>
            </a:r>
            <a:r>
              <a:rPr lang="en-GB" sz="1600" b="1" dirty="0">
                <a:solidFill>
                  <a:schemeClr val="accent5">
                    <a:lumMod val="75000"/>
                  </a:schemeClr>
                </a:solidFill>
                <a:latin typeface="+mn-lt"/>
              </a:rPr>
              <a:t>36 MeV (1.2 GV/m) </a:t>
            </a:r>
            <a:r>
              <a:rPr lang="en-GB" sz="1600" dirty="0">
                <a:solidFill>
                  <a:schemeClr val="accent5">
                    <a:lumMod val="75000"/>
                  </a:schemeClr>
                </a:solidFill>
                <a:latin typeface="+mn-lt"/>
              </a:rPr>
              <a:t>with 500 </a:t>
            </a:r>
            <a:r>
              <a:rPr lang="en-GB" sz="1600" dirty="0" err="1">
                <a:solidFill>
                  <a:schemeClr val="accent5">
                    <a:lumMod val="75000"/>
                  </a:schemeClr>
                </a:solidFill>
                <a:latin typeface="+mn-lt"/>
              </a:rPr>
              <a:t>pC</a:t>
            </a:r>
            <a:r>
              <a:rPr lang="en-GB" sz="1600" dirty="0">
                <a:solidFill>
                  <a:schemeClr val="accent5">
                    <a:lumMod val="75000"/>
                  </a:schemeClr>
                </a:solidFill>
                <a:latin typeface="+mn-lt"/>
              </a:rPr>
              <a:t> driver</a:t>
            </a:r>
          </a:p>
        </p:txBody>
      </p:sp>
      <p:pic>
        <p:nvPicPr>
          <p:cNvPr id="27" name="Picture 26">
            <a:extLst>
              <a:ext uri="{FF2B5EF4-FFF2-40B4-BE49-F238E27FC236}">
                <a16:creationId xmlns:a16="http://schemas.microsoft.com/office/drawing/2014/main" id="{CDD5CACF-A1C4-5C64-21B1-C40B18DF4F8C}"/>
              </a:ext>
            </a:extLst>
          </p:cNvPr>
          <p:cNvPicPr>
            <a:picLocks noChangeAspect="1"/>
          </p:cNvPicPr>
          <p:nvPr/>
        </p:nvPicPr>
        <p:blipFill>
          <a:blip r:embed="rId4"/>
          <a:stretch>
            <a:fillRect/>
          </a:stretch>
        </p:blipFill>
        <p:spPr>
          <a:xfrm>
            <a:off x="3193084" y="2762250"/>
            <a:ext cx="2692352" cy="1124106"/>
          </a:xfrm>
          <a:prstGeom prst="rect">
            <a:avLst/>
          </a:prstGeom>
        </p:spPr>
      </p:pic>
      <p:sp>
        <p:nvSpPr>
          <p:cNvPr id="28" name="Title 1">
            <a:extLst>
              <a:ext uri="{FF2B5EF4-FFF2-40B4-BE49-F238E27FC236}">
                <a16:creationId xmlns:a16="http://schemas.microsoft.com/office/drawing/2014/main" id="{1C8A2871-2BB2-6A4C-3E9C-21EDC806F339}"/>
              </a:ext>
            </a:extLst>
          </p:cNvPr>
          <p:cNvSpPr txBox="1">
            <a:spLocks/>
          </p:cNvSpPr>
          <p:nvPr/>
        </p:nvSpPr>
        <p:spPr>
          <a:xfrm>
            <a:off x="3190876" y="2148276"/>
            <a:ext cx="2692352" cy="617721"/>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4400" b="0" i="0" kern="1200">
                <a:solidFill>
                  <a:schemeClr val="bg1"/>
                </a:solidFill>
                <a:latin typeface="Helvetica Neue Medium" panose="02000503000000020004" pitchFamily="2" charset="0"/>
                <a:ea typeface="Helvetica Neue Medium" panose="02000503000000020004" pitchFamily="2" charset="0"/>
                <a:cs typeface="Helvetica Neue Medium" panose="02000503000000020004" pitchFamily="2" charset="0"/>
              </a:defRPr>
            </a:lvl1pPr>
          </a:lstStyle>
          <a:p>
            <a:pPr algn="l">
              <a:spcAft>
                <a:spcPts val="600"/>
              </a:spcAft>
            </a:pPr>
            <a:r>
              <a:rPr lang="en-GB" sz="2000" b="1" dirty="0">
                <a:solidFill>
                  <a:schemeClr val="accent1">
                    <a:lumMod val="50000"/>
                  </a:schemeClr>
                </a:solidFill>
                <a:latin typeface="+mn-lt"/>
              </a:rPr>
              <a:t>Particle-driven Plasma Acceleration (PWFA)</a:t>
            </a:r>
          </a:p>
        </p:txBody>
      </p:sp>
      <p:sp>
        <p:nvSpPr>
          <p:cNvPr id="29" name="Title 1">
            <a:extLst>
              <a:ext uri="{FF2B5EF4-FFF2-40B4-BE49-F238E27FC236}">
                <a16:creationId xmlns:a16="http://schemas.microsoft.com/office/drawing/2014/main" id="{B5824A33-CF86-6611-2D07-C3541736F2F7}"/>
              </a:ext>
            </a:extLst>
          </p:cNvPr>
          <p:cNvSpPr txBox="1">
            <a:spLocks/>
          </p:cNvSpPr>
          <p:nvPr/>
        </p:nvSpPr>
        <p:spPr>
          <a:xfrm>
            <a:off x="6283522" y="2055002"/>
            <a:ext cx="2809876" cy="617721"/>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4400" b="0" i="0" kern="1200">
                <a:solidFill>
                  <a:schemeClr val="bg1"/>
                </a:solidFill>
                <a:latin typeface="Helvetica Neue Medium" panose="02000503000000020004" pitchFamily="2" charset="0"/>
                <a:ea typeface="Helvetica Neue Medium" panose="02000503000000020004" pitchFamily="2" charset="0"/>
                <a:cs typeface="Helvetica Neue Medium" panose="02000503000000020004" pitchFamily="2" charset="0"/>
              </a:defRPr>
            </a:lvl1pPr>
          </a:lstStyle>
          <a:p>
            <a:pPr algn="l">
              <a:spcAft>
                <a:spcPts val="600"/>
              </a:spcAft>
            </a:pPr>
            <a:r>
              <a:rPr lang="en-GB" sz="2000" b="1" dirty="0">
                <a:solidFill>
                  <a:schemeClr val="accent1">
                    <a:lumMod val="50000"/>
                  </a:schemeClr>
                </a:solidFill>
                <a:latin typeface="+mn-lt"/>
              </a:rPr>
              <a:t>FEL radiation production</a:t>
            </a:r>
          </a:p>
        </p:txBody>
      </p:sp>
      <p:pic>
        <p:nvPicPr>
          <p:cNvPr id="30" name="Immagine 13">
            <a:extLst>
              <a:ext uri="{FF2B5EF4-FFF2-40B4-BE49-F238E27FC236}">
                <a16:creationId xmlns:a16="http://schemas.microsoft.com/office/drawing/2014/main" id="{91EA0D0A-3BD5-E06B-7935-24BB9231CFE2}"/>
              </a:ext>
            </a:extLst>
          </p:cNvPr>
          <p:cNvPicPr>
            <a:picLocks noChangeAspect="1"/>
          </p:cNvPicPr>
          <p:nvPr/>
        </p:nvPicPr>
        <p:blipFill>
          <a:blip r:embed="rId5"/>
          <a:stretch>
            <a:fillRect/>
          </a:stretch>
        </p:blipFill>
        <p:spPr>
          <a:xfrm>
            <a:off x="9439275" y="2393186"/>
            <a:ext cx="2266950" cy="1687794"/>
          </a:xfrm>
          <a:prstGeom prst="rect">
            <a:avLst/>
          </a:prstGeom>
        </p:spPr>
      </p:pic>
      <p:pic>
        <p:nvPicPr>
          <p:cNvPr id="31" name="Picture 30">
            <a:extLst>
              <a:ext uri="{FF2B5EF4-FFF2-40B4-BE49-F238E27FC236}">
                <a16:creationId xmlns:a16="http://schemas.microsoft.com/office/drawing/2014/main" id="{5EFD2F5B-7487-5FA1-E901-7AB47EF848DC}"/>
              </a:ext>
            </a:extLst>
          </p:cNvPr>
          <p:cNvPicPr>
            <a:picLocks noChangeAspect="1"/>
          </p:cNvPicPr>
          <p:nvPr/>
        </p:nvPicPr>
        <p:blipFill>
          <a:blip r:embed="rId6"/>
          <a:stretch>
            <a:fillRect/>
          </a:stretch>
        </p:blipFill>
        <p:spPr>
          <a:xfrm>
            <a:off x="6188273" y="2762249"/>
            <a:ext cx="3245564" cy="1381519"/>
          </a:xfrm>
          <a:prstGeom prst="rect">
            <a:avLst/>
          </a:prstGeom>
        </p:spPr>
      </p:pic>
      <p:pic>
        <p:nvPicPr>
          <p:cNvPr id="33" name="Picture 32">
            <a:extLst>
              <a:ext uri="{FF2B5EF4-FFF2-40B4-BE49-F238E27FC236}">
                <a16:creationId xmlns:a16="http://schemas.microsoft.com/office/drawing/2014/main" id="{E2B23EDE-1AA5-C152-AED3-1761B7EAFD62}"/>
              </a:ext>
            </a:extLst>
          </p:cNvPr>
          <p:cNvPicPr>
            <a:picLocks noChangeAspect="1"/>
          </p:cNvPicPr>
          <p:nvPr/>
        </p:nvPicPr>
        <p:blipFill>
          <a:blip r:embed="rId7"/>
          <a:stretch>
            <a:fillRect/>
          </a:stretch>
        </p:blipFill>
        <p:spPr>
          <a:xfrm>
            <a:off x="6291758" y="4435822"/>
            <a:ext cx="581378" cy="554427"/>
          </a:xfrm>
          <a:prstGeom prst="rect">
            <a:avLst/>
          </a:prstGeom>
        </p:spPr>
      </p:pic>
      <p:pic>
        <p:nvPicPr>
          <p:cNvPr id="35" name="Picture 34">
            <a:extLst>
              <a:ext uri="{FF2B5EF4-FFF2-40B4-BE49-F238E27FC236}">
                <a16:creationId xmlns:a16="http://schemas.microsoft.com/office/drawing/2014/main" id="{54829642-1B81-C368-4A6E-E73E2FE17341}"/>
              </a:ext>
            </a:extLst>
          </p:cNvPr>
          <p:cNvPicPr>
            <a:picLocks noChangeAspect="1"/>
          </p:cNvPicPr>
          <p:nvPr/>
        </p:nvPicPr>
        <p:blipFill>
          <a:blip r:embed="rId8"/>
          <a:srcRect t="3796" r="2397"/>
          <a:stretch>
            <a:fillRect/>
          </a:stretch>
        </p:blipFill>
        <p:spPr>
          <a:xfrm>
            <a:off x="6291758" y="5035991"/>
            <a:ext cx="3134051" cy="1238641"/>
          </a:xfrm>
          <a:prstGeom prst="rect">
            <a:avLst/>
          </a:prstGeom>
        </p:spPr>
      </p:pic>
      <p:pic>
        <p:nvPicPr>
          <p:cNvPr id="37" name="Picture 36">
            <a:extLst>
              <a:ext uri="{FF2B5EF4-FFF2-40B4-BE49-F238E27FC236}">
                <a16:creationId xmlns:a16="http://schemas.microsoft.com/office/drawing/2014/main" id="{EEA1A987-87D5-9F0A-671A-51703FB128F7}"/>
              </a:ext>
            </a:extLst>
          </p:cNvPr>
          <p:cNvPicPr>
            <a:picLocks noChangeAspect="1"/>
          </p:cNvPicPr>
          <p:nvPr/>
        </p:nvPicPr>
        <p:blipFill>
          <a:blip r:embed="rId9"/>
          <a:stretch>
            <a:fillRect/>
          </a:stretch>
        </p:blipFill>
        <p:spPr>
          <a:xfrm>
            <a:off x="9653365" y="4654618"/>
            <a:ext cx="1993805" cy="1644375"/>
          </a:xfrm>
          <a:prstGeom prst="rect">
            <a:avLst/>
          </a:prstGeom>
        </p:spPr>
      </p:pic>
      <p:sp>
        <p:nvSpPr>
          <p:cNvPr id="38" name="Title 1">
            <a:extLst>
              <a:ext uri="{FF2B5EF4-FFF2-40B4-BE49-F238E27FC236}">
                <a16:creationId xmlns:a16="http://schemas.microsoft.com/office/drawing/2014/main" id="{EF36A31C-591F-7437-2B63-40E5F3BFE3E2}"/>
              </a:ext>
            </a:extLst>
          </p:cNvPr>
          <p:cNvSpPr txBox="1">
            <a:spLocks/>
          </p:cNvSpPr>
          <p:nvPr/>
        </p:nvSpPr>
        <p:spPr>
          <a:xfrm>
            <a:off x="6943726" y="4295993"/>
            <a:ext cx="2809876" cy="617721"/>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4400" b="0" i="0" kern="1200">
                <a:solidFill>
                  <a:schemeClr val="bg1"/>
                </a:solidFill>
                <a:latin typeface="Helvetica Neue Medium" panose="02000503000000020004" pitchFamily="2" charset="0"/>
                <a:ea typeface="Helvetica Neue Medium" panose="02000503000000020004" pitchFamily="2" charset="0"/>
                <a:cs typeface="Helvetica Neue Medium" panose="02000503000000020004" pitchFamily="2" charset="0"/>
              </a:defRPr>
            </a:lvl1pPr>
          </a:lstStyle>
          <a:p>
            <a:pPr algn="l">
              <a:spcAft>
                <a:spcPts val="600"/>
              </a:spcAft>
            </a:pPr>
            <a:r>
              <a:rPr lang="en-GB" sz="2000" b="1" dirty="0">
                <a:solidFill>
                  <a:schemeClr val="accent1">
                    <a:lumMod val="50000"/>
                  </a:schemeClr>
                </a:solidFill>
                <a:latin typeface="+mn-lt"/>
              </a:rPr>
              <a:t>Active Plasma bending</a:t>
            </a:r>
          </a:p>
        </p:txBody>
      </p:sp>
      <p:pic>
        <p:nvPicPr>
          <p:cNvPr id="40" name="Picture 39">
            <a:extLst>
              <a:ext uri="{FF2B5EF4-FFF2-40B4-BE49-F238E27FC236}">
                <a16:creationId xmlns:a16="http://schemas.microsoft.com/office/drawing/2014/main" id="{661770AE-7F97-FCF5-B895-78D691EA326F}"/>
              </a:ext>
            </a:extLst>
          </p:cNvPr>
          <p:cNvPicPr>
            <a:picLocks noChangeAspect="1"/>
          </p:cNvPicPr>
          <p:nvPr/>
        </p:nvPicPr>
        <p:blipFill>
          <a:blip r:embed="rId10"/>
          <a:stretch>
            <a:fillRect/>
          </a:stretch>
        </p:blipFill>
        <p:spPr>
          <a:xfrm>
            <a:off x="460940" y="4435822"/>
            <a:ext cx="3204585" cy="1107824"/>
          </a:xfrm>
          <a:prstGeom prst="rect">
            <a:avLst/>
          </a:prstGeom>
        </p:spPr>
      </p:pic>
      <p:pic>
        <p:nvPicPr>
          <p:cNvPr id="42" name="Picture 41">
            <a:extLst>
              <a:ext uri="{FF2B5EF4-FFF2-40B4-BE49-F238E27FC236}">
                <a16:creationId xmlns:a16="http://schemas.microsoft.com/office/drawing/2014/main" id="{9521BFB4-7CEC-5B9B-8D6F-CB2F87D0380A}"/>
              </a:ext>
            </a:extLst>
          </p:cNvPr>
          <p:cNvPicPr>
            <a:picLocks noChangeAspect="1"/>
          </p:cNvPicPr>
          <p:nvPr/>
        </p:nvPicPr>
        <p:blipFill>
          <a:blip r:embed="rId11"/>
          <a:srcRect t="2202"/>
          <a:stretch>
            <a:fillRect/>
          </a:stretch>
        </p:blipFill>
        <p:spPr>
          <a:xfrm>
            <a:off x="469931" y="5543646"/>
            <a:ext cx="3159158" cy="828832"/>
          </a:xfrm>
          <a:prstGeom prst="rect">
            <a:avLst/>
          </a:prstGeom>
        </p:spPr>
      </p:pic>
      <p:sp>
        <p:nvSpPr>
          <p:cNvPr id="43" name="Title 1">
            <a:extLst>
              <a:ext uri="{FF2B5EF4-FFF2-40B4-BE49-F238E27FC236}">
                <a16:creationId xmlns:a16="http://schemas.microsoft.com/office/drawing/2014/main" id="{87C451BE-0386-162F-F3B5-A3D16ACF85F1}"/>
              </a:ext>
            </a:extLst>
          </p:cNvPr>
          <p:cNvSpPr txBox="1">
            <a:spLocks/>
          </p:cNvSpPr>
          <p:nvPr/>
        </p:nvSpPr>
        <p:spPr>
          <a:xfrm>
            <a:off x="3614631" y="4295452"/>
            <a:ext cx="2386120" cy="617721"/>
          </a:xfrm>
          <a:prstGeom prst="rect">
            <a:avLst/>
          </a:prstGeom>
        </p:spPr>
        <p:txBody>
          <a:bodyPr vert="horz" lIns="91440" tIns="45720" rIns="91440" bIns="45720" rtlCol="0" anchor="ctr">
            <a:noAutofit/>
          </a:bodyPr>
          <a:lstStyle>
            <a:lvl1pPr algn="ctr" defTabSz="914400" rtl="0" eaLnBrk="1" latinLnBrk="0" hangingPunct="1">
              <a:lnSpc>
                <a:spcPct val="90000"/>
              </a:lnSpc>
              <a:spcBef>
                <a:spcPct val="0"/>
              </a:spcBef>
              <a:buNone/>
              <a:defRPr sz="4400" b="0" i="0" kern="1200">
                <a:solidFill>
                  <a:schemeClr val="bg1"/>
                </a:solidFill>
                <a:latin typeface="Helvetica Neue Medium" panose="02000503000000020004" pitchFamily="2" charset="0"/>
                <a:ea typeface="Helvetica Neue Medium" panose="02000503000000020004" pitchFamily="2" charset="0"/>
                <a:cs typeface="Helvetica Neue Medium" panose="02000503000000020004" pitchFamily="2" charset="0"/>
              </a:defRPr>
            </a:lvl1pPr>
          </a:lstStyle>
          <a:p>
            <a:pPr algn="l">
              <a:spcAft>
                <a:spcPts val="600"/>
              </a:spcAft>
            </a:pPr>
            <a:r>
              <a:rPr lang="en-GB" sz="2000" b="1" dirty="0">
                <a:solidFill>
                  <a:schemeClr val="accent1">
                    <a:lumMod val="50000"/>
                  </a:schemeClr>
                </a:solidFill>
                <a:latin typeface="+mn-lt"/>
              </a:rPr>
              <a:t>Active Plasma lenses</a:t>
            </a:r>
          </a:p>
        </p:txBody>
      </p:sp>
      <p:pic>
        <p:nvPicPr>
          <p:cNvPr id="45" name="Picture 44">
            <a:extLst>
              <a:ext uri="{FF2B5EF4-FFF2-40B4-BE49-F238E27FC236}">
                <a16:creationId xmlns:a16="http://schemas.microsoft.com/office/drawing/2014/main" id="{120EF8A8-2161-F4A4-3C55-732F69CEC622}"/>
              </a:ext>
            </a:extLst>
          </p:cNvPr>
          <p:cNvPicPr>
            <a:picLocks noChangeAspect="1"/>
          </p:cNvPicPr>
          <p:nvPr/>
        </p:nvPicPr>
        <p:blipFill>
          <a:blip r:embed="rId12"/>
          <a:srcRect b="1050"/>
          <a:stretch>
            <a:fillRect/>
          </a:stretch>
        </p:blipFill>
        <p:spPr>
          <a:xfrm>
            <a:off x="3770300" y="4777629"/>
            <a:ext cx="2107670" cy="1552317"/>
          </a:xfrm>
          <a:prstGeom prst="rect">
            <a:avLst/>
          </a:prstGeom>
        </p:spPr>
      </p:pic>
      <p:pic>
        <p:nvPicPr>
          <p:cNvPr id="46" name="Picture 45">
            <a:extLst>
              <a:ext uri="{FF2B5EF4-FFF2-40B4-BE49-F238E27FC236}">
                <a16:creationId xmlns:a16="http://schemas.microsoft.com/office/drawing/2014/main" id="{CCB204CA-6364-8E02-F44B-1154A6DAFDE0}"/>
              </a:ext>
            </a:extLst>
          </p:cNvPr>
          <p:cNvPicPr>
            <a:picLocks noChangeAspect="1"/>
          </p:cNvPicPr>
          <p:nvPr/>
        </p:nvPicPr>
        <p:blipFill>
          <a:blip r:embed="rId12"/>
          <a:srcRect l="13017" t="62074" r="39766" b="23388"/>
          <a:stretch>
            <a:fillRect/>
          </a:stretch>
        </p:blipFill>
        <p:spPr>
          <a:xfrm>
            <a:off x="4689957" y="4820005"/>
            <a:ext cx="1130313" cy="353731"/>
          </a:xfrm>
          <a:prstGeom prst="rect">
            <a:avLst/>
          </a:prstGeom>
        </p:spPr>
      </p:pic>
      <p:pic>
        <p:nvPicPr>
          <p:cNvPr id="47" name="Picture 46">
            <a:extLst>
              <a:ext uri="{FF2B5EF4-FFF2-40B4-BE49-F238E27FC236}">
                <a16:creationId xmlns:a16="http://schemas.microsoft.com/office/drawing/2014/main" id="{CED7901C-8C6E-1B4C-2B52-1BF3C024D810}"/>
              </a:ext>
            </a:extLst>
          </p:cNvPr>
          <p:cNvPicPr>
            <a:picLocks noChangeAspect="1"/>
          </p:cNvPicPr>
          <p:nvPr/>
        </p:nvPicPr>
        <p:blipFill>
          <a:blip r:embed="rId12"/>
          <a:srcRect l="13017" t="62074" r="39766" b="23388"/>
          <a:stretch>
            <a:fillRect/>
          </a:stretch>
        </p:blipFill>
        <p:spPr>
          <a:xfrm>
            <a:off x="4761484" y="4990249"/>
            <a:ext cx="1011161" cy="390731"/>
          </a:xfrm>
          <a:prstGeom prst="rect">
            <a:avLst/>
          </a:prstGeom>
        </p:spPr>
      </p:pic>
      <p:sp>
        <p:nvSpPr>
          <p:cNvPr id="2" name="Rettangolo 6">
            <a:extLst>
              <a:ext uri="{FF2B5EF4-FFF2-40B4-BE49-F238E27FC236}">
                <a16:creationId xmlns:a16="http://schemas.microsoft.com/office/drawing/2014/main" id="{A224B875-D0ED-393B-64D1-1D5E9DF0EF7C}"/>
              </a:ext>
            </a:extLst>
          </p:cNvPr>
          <p:cNvSpPr/>
          <p:nvPr/>
        </p:nvSpPr>
        <p:spPr>
          <a:xfrm>
            <a:off x="3735" y="-4721"/>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tab pos="990600" algn="l"/>
              </a:tabLst>
              <a:defRPr/>
            </a:pPr>
            <a:r>
              <a:rPr kumimoji="0" lang="it-IT"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A. Gallo: </a:t>
            </a:r>
            <a:r>
              <a:rPr kumimoji="0" lang="en-GB"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Review of accelerator activities in INFN-Frascati </a:t>
            </a:r>
          </a:p>
        </p:txBody>
      </p:sp>
      <p:sp>
        <p:nvSpPr>
          <p:cNvPr id="3" name="Rettangolo 4">
            <a:extLst>
              <a:ext uri="{FF2B5EF4-FFF2-40B4-BE49-F238E27FC236}">
                <a16:creationId xmlns:a16="http://schemas.microsoft.com/office/drawing/2014/main" id="{965CCFC7-2989-55E5-8340-499D7E77D896}"/>
              </a:ext>
            </a:extLst>
          </p:cNvPr>
          <p:cNvSpPr/>
          <p:nvPr/>
        </p:nvSpPr>
        <p:spPr>
          <a:xfrm>
            <a:off x="0" y="6528718"/>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FFFF00"/>
                </a:solidFill>
                <a:effectLst/>
                <a:uLnTx/>
                <a:uFillTx/>
                <a:latin typeface="Calibri" panose="020F0502020204030204"/>
                <a:ea typeface="+mn-ea"/>
                <a:cs typeface="+mn-cs"/>
              </a:rPr>
              <a:t>CEPC workshop 2025,  November 6-10 2025 </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a:t>
            </a:r>
            <a:r>
              <a:rPr kumimoji="0" lang="it-IT" sz="1800" b="0" i="1" u="none" strike="noStrike" kern="1200" cap="none" spc="0" normalizeH="0" baseline="0" noProof="0" dirty="0" err="1">
                <a:ln>
                  <a:noFill/>
                </a:ln>
                <a:solidFill>
                  <a:srgbClr val="FFFF00"/>
                </a:solidFill>
                <a:effectLst/>
                <a:uLnTx/>
                <a:uFillTx/>
                <a:latin typeface="Calibri" panose="020F0502020204030204"/>
                <a:ea typeface="+mn-ea"/>
                <a:cs typeface="+mn-cs"/>
              </a:rPr>
              <a:t>Dongfang</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Hotel, Guangzhou, China</a:t>
            </a:r>
          </a:p>
        </p:txBody>
      </p:sp>
      <p:sp>
        <p:nvSpPr>
          <p:cNvPr id="4" name="Segnaposto numero diapositiva 4">
            <a:extLst>
              <a:ext uri="{FF2B5EF4-FFF2-40B4-BE49-F238E27FC236}">
                <a16:creationId xmlns:a16="http://schemas.microsoft.com/office/drawing/2014/main" id="{7CC1076A-FC07-4BCB-7049-2DB30918C006}"/>
              </a:ext>
            </a:extLst>
          </p:cNvPr>
          <p:cNvSpPr txBox="1">
            <a:spLocks/>
          </p:cNvSpPr>
          <p:nvPr/>
        </p:nvSpPr>
        <p:spPr>
          <a:xfrm>
            <a:off x="9189720" y="6498590"/>
            <a:ext cx="2743200"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8D38D78-E7CE-4FC5-9811-B7ED10FBA3DF}" type="slidenum">
              <a:rPr kumimoji="0" lang="it-IT" sz="1600" b="0" i="0" u="none" strike="noStrike" kern="1200" cap="none" spc="0" normalizeH="0" baseline="0" noProof="0" smtClean="0">
                <a:ln>
                  <a:noFill/>
                </a:ln>
                <a:solidFill>
                  <a:srgbClr val="FFFF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it-IT" sz="1600" b="0"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672969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B183E7-547A-CF63-DCA6-570D9CDD73A9}"/>
            </a:ext>
          </a:extLst>
        </p:cNvPr>
        <p:cNvGrpSpPr/>
        <p:nvPr/>
      </p:nvGrpSpPr>
      <p:grpSpPr>
        <a:xfrm>
          <a:off x="0" y="0"/>
          <a:ext cx="0" cy="0"/>
          <a:chOff x="0" y="0"/>
          <a:chExt cx="0" cy="0"/>
        </a:xfrm>
      </p:grpSpPr>
      <p:pic>
        <p:nvPicPr>
          <p:cNvPr id="23" name="Picture 2">
            <a:extLst>
              <a:ext uri="{FF2B5EF4-FFF2-40B4-BE49-F238E27FC236}">
                <a16:creationId xmlns:a16="http://schemas.microsoft.com/office/drawing/2014/main" id="{85D12550-DF25-43AE-29D0-2A7522D96237}"/>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t="6140" b="6140"/>
          <a:stretch/>
        </p:blipFill>
        <p:spPr bwMode="auto">
          <a:xfrm>
            <a:off x="10317957" y="330441"/>
            <a:ext cx="1874043" cy="69854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
        <p:nvSpPr>
          <p:cNvPr id="2" name="Rettangolo 6">
            <a:extLst>
              <a:ext uri="{FF2B5EF4-FFF2-40B4-BE49-F238E27FC236}">
                <a16:creationId xmlns:a16="http://schemas.microsoft.com/office/drawing/2014/main" id="{FA940A25-350E-84E0-23CB-1757A3A60134}"/>
              </a:ext>
            </a:extLst>
          </p:cNvPr>
          <p:cNvSpPr/>
          <p:nvPr/>
        </p:nvSpPr>
        <p:spPr>
          <a:xfrm>
            <a:off x="3735" y="-4721"/>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tab pos="990600" algn="l"/>
              </a:tabLst>
              <a:defRPr/>
            </a:pPr>
            <a:r>
              <a:rPr kumimoji="0" lang="it-IT"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A. Gallo: </a:t>
            </a:r>
            <a:r>
              <a:rPr kumimoji="0" lang="en-GB"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Review of accelerator activities in INFN-Frascati </a:t>
            </a:r>
          </a:p>
        </p:txBody>
      </p:sp>
      <p:sp>
        <p:nvSpPr>
          <p:cNvPr id="3" name="Rettangolo 4">
            <a:extLst>
              <a:ext uri="{FF2B5EF4-FFF2-40B4-BE49-F238E27FC236}">
                <a16:creationId xmlns:a16="http://schemas.microsoft.com/office/drawing/2014/main" id="{9F94D076-71B7-3F8B-0AEF-092395859A23}"/>
              </a:ext>
            </a:extLst>
          </p:cNvPr>
          <p:cNvSpPr/>
          <p:nvPr/>
        </p:nvSpPr>
        <p:spPr>
          <a:xfrm>
            <a:off x="0" y="6528718"/>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FFFF00"/>
                </a:solidFill>
                <a:effectLst/>
                <a:uLnTx/>
                <a:uFillTx/>
                <a:latin typeface="Calibri" panose="020F0502020204030204"/>
                <a:ea typeface="+mn-ea"/>
                <a:cs typeface="+mn-cs"/>
              </a:rPr>
              <a:t>CEPC workshop 2025,  November 6-10 2025 </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a:t>
            </a:r>
            <a:r>
              <a:rPr kumimoji="0" lang="it-IT" sz="1800" b="0" i="1" u="none" strike="noStrike" kern="1200" cap="none" spc="0" normalizeH="0" baseline="0" noProof="0" dirty="0" err="1">
                <a:ln>
                  <a:noFill/>
                </a:ln>
                <a:solidFill>
                  <a:srgbClr val="FFFF00"/>
                </a:solidFill>
                <a:effectLst/>
                <a:uLnTx/>
                <a:uFillTx/>
                <a:latin typeface="Calibri" panose="020F0502020204030204"/>
                <a:ea typeface="+mn-ea"/>
                <a:cs typeface="+mn-cs"/>
              </a:rPr>
              <a:t>Dongfang</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Hotel, Guangzhou, China</a:t>
            </a:r>
          </a:p>
        </p:txBody>
      </p:sp>
      <p:sp>
        <p:nvSpPr>
          <p:cNvPr id="4" name="Segnaposto numero diapositiva 4">
            <a:extLst>
              <a:ext uri="{FF2B5EF4-FFF2-40B4-BE49-F238E27FC236}">
                <a16:creationId xmlns:a16="http://schemas.microsoft.com/office/drawing/2014/main" id="{CE5BE3D2-CFF7-B0DC-AE8E-1D1D9B41FEA5}"/>
              </a:ext>
            </a:extLst>
          </p:cNvPr>
          <p:cNvSpPr txBox="1">
            <a:spLocks/>
          </p:cNvSpPr>
          <p:nvPr/>
        </p:nvSpPr>
        <p:spPr>
          <a:xfrm>
            <a:off x="9189720" y="6498590"/>
            <a:ext cx="2743200"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8D38D78-E7CE-4FC5-9811-B7ED10FBA3DF}" type="slidenum">
              <a:rPr kumimoji="0" lang="it-IT" sz="1600" b="0" i="0" u="none" strike="noStrike" kern="1200" cap="none" spc="0" normalizeH="0" baseline="0" noProof="0" smtClean="0">
                <a:ln>
                  <a:noFill/>
                </a:ln>
                <a:solidFill>
                  <a:srgbClr val="FFFF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19</a:t>
            </a:fld>
            <a:endParaRPr kumimoji="0" lang="it-IT" sz="1600" b="0"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5ADA03DF-32EA-C1EA-95DA-FFF015E5B7E2}"/>
              </a:ext>
            </a:extLst>
          </p:cNvPr>
          <p:cNvPicPr>
            <a:picLocks noChangeAspect="1"/>
          </p:cNvPicPr>
          <p:nvPr/>
        </p:nvPicPr>
        <p:blipFill>
          <a:blip r:embed="rId3"/>
          <a:srcRect t="10383"/>
          <a:stretch>
            <a:fillRect/>
          </a:stretch>
        </p:blipFill>
        <p:spPr>
          <a:xfrm>
            <a:off x="1" y="324562"/>
            <a:ext cx="1511248" cy="923214"/>
          </a:xfrm>
          <a:prstGeom prst="rect">
            <a:avLst/>
          </a:prstGeom>
        </p:spPr>
      </p:pic>
      <p:sp>
        <p:nvSpPr>
          <p:cNvPr id="13" name="CasellaDiTesto 1">
            <a:extLst>
              <a:ext uri="{FF2B5EF4-FFF2-40B4-BE49-F238E27FC236}">
                <a16:creationId xmlns:a16="http://schemas.microsoft.com/office/drawing/2014/main" id="{B0F94BA2-09B3-5CE9-CF85-F25D20EA244C}"/>
              </a:ext>
            </a:extLst>
          </p:cNvPr>
          <p:cNvSpPr txBox="1"/>
          <p:nvPr/>
        </p:nvSpPr>
        <p:spPr>
          <a:xfrm>
            <a:off x="1571624" y="321220"/>
            <a:ext cx="9210675" cy="1089191"/>
          </a:xfrm>
          <a:prstGeom prst="rect">
            <a:avLst/>
          </a:prstGeom>
          <a:noFill/>
        </p:spPr>
        <p:txBody>
          <a:bodyPr wrap="square" rtlCol="0">
            <a:spAutoFit/>
          </a:bodyPr>
          <a:lstStyle/>
          <a:p>
            <a:pPr algn="ctr"/>
            <a:r>
              <a:rPr lang="en-GB" sz="3600" b="1" dirty="0">
                <a:solidFill>
                  <a:srgbClr val="002060"/>
                </a:solidFill>
              </a:rPr>
              <a:t>EUAPS: Eupraxia Advanced Photon Source </a:t>
            </a:r>
          </a:p>
          <a:p>
            <a:pPr algn="ctr"/>
            <a:r>
              <a:rPr lang="en-GB" sz="2800" b="1" i="1" dirty="0">
                <a:solidFill>
                  <a:srgbClr val="FF0000"/>
                </a:solidFill>
              </a:rPr>
              <a:t>a new user facility under installation in the SPARCLAB bunker</a:t>
            </a:r>
          </a:p>
        </p:txBody>
      </p:sp>
      <p:pic>
        <p:nvPicPr>
          <p:cNvPr id="14" name="Picture 13">
            <a:extLst>
              <a:ext uri="{FF2B5EF4-FFF2-40B4-BE49-F238E27FC236}">
                <a16:creationId xmlns:a16="http://schemas.microsoft.com/office/drawing/2014/main" id="{FC8A0134-4838-C501-1302-5B9C88C0FB2C}"/>
              </a:ext>
            </a:extLst>
          </p:cNvPr>
          <p:cNvPicPr>
            <a:picLocks noChangeAspect="1"/>
          </p:cNvPicPr>
          <p:nvPr/>
        </p:nvPicPr>
        <p:blipFill>
          <a:blip r:embed="rId4"/>
          <a:stretch>
            <a:fillRect/>
          </a:stretch>
        </p:blipFill>
        <p:spPr>
          <a:xfrm>
            <a:off x="378985" y="4624390"/>
            <a:ext cx="3291265" cy="1636956"/>
          </a:xfrm>
          <a:prstGeom prst="rect">
            <a:avLst/>
          </a:prstGeom>
        </p:spPr>
      </p:pic>
      <p:pic>
        <p:nvPicPr>
          <p:cNvPr id="16" name="Picture 15">
            <a:extLst>
              <a:ext uri="{FF2B5EF4-FFF2-40B4-BE49-F238E27FC236}">
                <a16:creationId xmlns:a16="http://schemas.microsoft.com/office/drawing/2014/main" id="{D80B31F5-B50F-48FB-C2F0-CE21847AFF96}"/>
              </a:ext>
            </a:extLst>
          </p:cNvPr>
          <p:cNvPicPr>
            <a:picLocks noChangeAspect="1"/>
          </p:cNvPicPr>
          <p:nvPr/>
        </p:nvPicPr>
        <p:blipFill>
          <a:blip r:embed="rId5"/>
          <a:stretch>
            <a:fillRect/>
          </a:stretch>
        </p:blipFill>
        <p:spPr>
          <a:xfrm>
            <a:off x="0" y="2396954"/>
            <a:ext cx="3670250" cy="2150879"/>
          </a:xfrm>
          <a:prstGeom prst="rect">
            <a:avLst/>
          </a:prstGeom>
        </p:spPr>
      </p:pic>
      <p:sp>
        <p:nvSpPr>
          <p:cNvPr id="18" name="TextBox 17">
            <a:extLst>
              <a:ext uri="{FF2B5EF4-FFF2-40B4-BE49-F238E27FC236}">
                <a16:creationId xmlns:a16="http://schemas.microsoft.com/office/drawing/2014/main" id="{25E23696-0F18-48E4-3A5B-D6F68695BA66}"/>
              </a:ext>
            </a:extLst>
          </p:cNvPr>
          <p:cNvSpPr txBox="1"/>
          <p:nvPr/>
        </p:nvSpPr>
        <p:spPr>
          <a:xfrm>
            <a:off x="3670250" y="2107867"/>
            <a:ext cx="8262670" cy="1754326"/>
          </a:xfrm>
          <a:prstGeom prst="rect">
            <a:avLst/>
          </a:prstGeom>
          <a:noFill/>
        </p:spPr>
        <p:txBody>
          <a:bodyPr wrap="square">
            <a:spAutoFit/>
          </a:bodyPr>
          <a:lstStyle/>
          <a:p>
            <a:pPr algn="l">
              <a:spcAft>
                <a:spcPts val="600"/>
              </a:spcAft>
              <a:buNone/>
            </a:pPr>
            <a:r>
              <a:rPr lang="en-GB" sz="1400" b="0" i="0" dirty="0">
                <a:solidFill>
                  <a:srgbClr val="212934"/>
                </a:solidFill>
                <a:effectLst/>
                <a:latin typeface="Assistant" panose="020F0502020204030204" pitchFamily="2" charset="-79"/>
                <a:cs typeface="Assistant" panose="020F0502020204030204" pitchFamily="2" charset="-79"/>
              </a:rPr>
              <a:t>A very important characteristic of the electron bunch produced in such interactions is its </a:t>
            </a:r>
            <a:r>
              <a:rPr lang="en-GB" sz="1400" b="1" i="0" dirty="0">
                <a:solidFill>
                  <a:srgbClr val="212934"/>
                </a:solidFill>
                <a:effectLst/>
                <a:latin typeface="Assistant" panose="020F0502020204030204" pitchFamily="2" charset="-79"/>
                <a:cs typeface="Assistant" panose="020F0502020204030204" pitchFamily="2" charset="-79"/>
              </a:rPr>
              <a:t>fs duration</a:t>
            </a:r>
            <a:r>
              <a:rPr lang="en-GB" sz="1400" b="0" i="0" dirty="0">
                <a:solidFill>
                  <a:srgbClr val="212934"/>
                </a:solidFill>
                <a:effectLst/>
                <a:latin typeface="Assistant" panose="020F0502020204030204" pitchFamily="2" charset="-79"/>
                <a:cs typeface="Assistant" panose="020F0502020204030204" pitchFamily="2" charset="-79"/>
              </a:rPr>
              <a:t>. The </a:t>
            </a:r>
            <a:r>
              <a:rPr lang="en-GB" sz="1400" b="1" i="0" dirty="0">
                <a:solidFill>
                  <a:srgbClr val="212934"/>
                </a:solidFill>
                <a:effectLst/>
                <a:latin typeface="Assistant" panose="020F0502020204030204" pitchFamily="2" charset="-79"/>
                <a:cs typeface="Assistant" panose="020F0502020204030204" pitchFamily="2" charset="-79"/>
              </a:rPr>
              <a:t>radiation pulse generated by the electron beam will have equivalent tens of fs duration</a:t>
            </a:r>
            <a:r>
              <a:rPr lang="en-GB" sz="1400" b="0" i="0" dirty="0">
                <a:solidFill>
                  <a:srgbClr val="212934"/>
                </a:solidFill>
                <a:effectLst/>
                <a:latin typeface="Assistant" panose="020F0502020204030204" pitchFamily="2" charset="-79"/>
                <a:cs typeface="Assistant" panose="020F0502020204030204" pitchFamily="2" charset="-79"/>
              </a:rPr>
              <a:t> and this has important implications for time resolved pump–probe experiments.</a:t>
            </a:r>
          </a:p>
          <a:p>
            <a:pPr algn="l">
              <a:spcAft>
                <a:spcPts val="600"/>
              </a:spcAft>
              <a:buNone/>
            </a:pPr>
            <a:r>
              <a:rPr lang="en-GB" sz="1400" b="0" i="0" dirty="0">
                <a:solidFill>
                  <a:srgbClr val="212934"/>
                </a:solidFill>
                <a:effectLst/>
                <a:latin typeface="Assistant" panose="020F0502020204030204" pitchFamily="2" charset="-79"/>
                <a:cs typeface="Assistant" panose="020F0502020204030204" pitchFamily="2" charset="-79"/>
              </a:rPr>
              <a:t>The radiation will be emitted from a small focal spot, in the order of few </a:t>
            </a:r>
            <a:r>
              <a:rPr lang="en-GB" sz="1400" b="0" i="0" dirty="0" err="1">
                <a:solidFill>
                  <a:srgbClr val="212934"/>
                </a:solidFill>
                <a:effectLst/>
                <a:latin typeface="Assistant" panose="020F0502020204030204" pitchFamily="2" charset="-79"/>
                <a:cs typeface="Assistant" panose="020F0502020204030204" pitchFamily="2" charset="-79"/>
              </a:rPr>
              <a:t>micrometers</a:t>
            </a:r>
            <a:r>
              <a:rPr lang="en-GB" sz="1400" b="0" i="0" dirty="0">
                <a:solidFill>
                  <a:srgbClr val="212934"/>
                </a:solidFill>
                <a:effectLst/>
                <a:latin typeface="Assistant" panose="020F0502020204030204" pitchFamily="2" charset="-79"/>
                <a:cs typeface="Assistant" panose="020F0502020204030204" pitchFamily="2" charset="-79"/>
              </a:rPr>
              <a:t>, thus ensuring highly coherent X-rays.</a:t>
            </a:r>
          </a:p>
          <a:p>
            <a:pPr algn="l">
              <a:spcAft>
                <a:spcPts val="600"/>
              </a:spcAft>
              <a:buNone/>
            </a:pPr>
            <a:r>
              <a:rPr lang="en-GB" sz="1400" b="0" i="0" dirty="0">
                <a:solidFill>
                  <a:srgbClr val="212934"/>
                </a:solidFill>
                <a:effectLst/>
                <a:latin typeface="Assistant" panose="020F0502020204030204" pitchFamily="2" charset="-79"/>
                <a:cs typeface="Assistant" panose="020F0502020204030204" pitchFamily="2" charset="-79"/>
              </a:rPr>
              <a:t>Given these important properties some of the possible and promising applications are surely </a:t>
            </a:r>
            <a:r>
              <a:rPr lang="en-GB" sz="1400" b="1" i="0" dirty="0">
                <a:solidFill>
                  <a:srgbClr val="212934"/>
                </a:solidFill>
                <a:effectLst/>
                <a:latin typeface="Assistant" panose="020F0502020204030204" pitchFamily="2" charset="-79"/>
                <a:cs typeface="Assistant" panose="020F0502020204030204" pitchFamily="2" charset="-79"/>
              </a:rPr>
              <a:t>X-ray phase contrast imaging</a:t>
            </a:r>
            <a:r>
              <a:rPr lang="en-GB" sz="1400" b="0" i="0" dirty="0">
                <a:solidFill>
                  <a:srgbClr val="212934"/>
                </a:solidFill>
                <a:effectLst/>
                <a:latin typeface="Assistant" panose="020F0502020204030204" pitchFamily="2" charset="-79"/>
                <a:cs typeface="Assistant" panose="020F0502020204030204" pitchFamily="2" charset="-79"/>
              </a:rPr>
              <a:t> (XPCI), </a:t>
            </a:r>
            <a:r>
              <a:rPr lang="en-GB" sz="1400" b="1" i="0" dirty="0">
                <a:solidFill>
                  <a:srgbClr val="212934"/>
                </a:solidFill>
                <a:effectLst/>
                <a:latin typeface="Assistant" panose="020F0502020204030204" pitchFamily="2" charset="-79"/>
                <a:cs typeface="Assistant" panose="020F0502020204030204" pitchFamily="2" charset="-79"/>
              </a:rPr>
              <a:t>X-ray absorption</a:t>
            </a:r>
            <a:r>
              <a:rPr lang="en-GB" sz="1400" b="0" i="0" dirty="0">
                <a:solidFill>
                  <a:srgbClr val="212934"/>
                </a:solidFill>
                <a:effectLst/>
                <a:latin typeface="Assistant" panose="020F0502020204030204" pitchFamily="2" charset="-79"/>
                <a:cs typeface="Assistant" panose="020F0502020204030204" pitchFamily="2" charset="-79"/>
              </a:rPr>
              <a:t> (XAS) and </a:t>
            </a:r>
            <a:r>
              <a:rPr lang="en-GB" sz="1400" b="1" i="0" dirty="0">
                <a:solidFill>
                  <a:srgbClr val="212934"/>
                </a:solidFill>
                <a:effectLst/>
                <a:latin typeface="Assistant" panose="020F0502020204030204" pitchFamily="2" charset="-79"/>
                <a:cs typeface="Assistant" panose="020F0502020204030204" pitchFamily="2" charset="-79"/>
              </a:rPr>
              <a:t>emission</a:t>
            </a:r>
            <a:r>
              <a:rPr lang="en-GB" sz="1400" b="0" i="0" dirty="0">
                <a:solidFill>
                  <a:srgbClr val="212934"/>
                </a:solidFill>
                <a:effectLst/>
                <a:latin typeface="Assistant" panose="020F0502020204030204" pitchFamily="2" charset="-79"/>
                <a:cs typeface="Assistant" panose="020F0502020204030204" pitchFamily="2" charset="-79"/>
              </a:rPr>
              <a:t> (XES) spectroscopies.</a:t>
            </a:r>
          </a:p>
        </p:txBody>
      </p:sp>
      <p:sp>
        <p:nvSpPr>
          <p:cNvPr id="20" name="TextBox 19">
            <a:extLst>
              <a:ext uri="{FF2B5EF4-FFF2-40B4-BE49-F238E27FC236}">
                <a16:creationId xmlns:a16="http://schemas.microsoft.com/office/drawing/2014/main" id="{E146B9F8-14D0-3DA1-BF35-7AF11E018C2A}"/>
              </a:ext>
            </a:extLst>
          </p:cNvPr>
          <p:cNvSpPr txBox="1"/>
          <p:nvPr/>
        </p:nvSpPr>
        <p:spPr>
          <a:xfrm>
            <a:off x="302338" y="1380424"/>
            <a:ext cx="11630581" cy="738664"/>
          </a:xfrm>
          <a:prstGeom prst="rect">
            <a:avLst/>
          </a:prstGeom>
          <a:noFill/>
        </p:spPr>
        <p:txBody>
          <a:bodyPr wrap="square">
            <a:spAutoFit/>
          </a:bodyPr>
          <a:lstStyle/>
          <a:p>
            <a:pPr>
              <a:spcAft>
                <a:spcPts val="1500"/>
              </a:spcAft>
            </a:pPr>
            <a:r>
              <a:rPr lang="en-GB" sz="1400" dirty="0">
                <a:solidFill>
                  <a:srgbClr val="212934"/>
                </a:solidFill>
                <a:latin typeface="Assistant" panose="020F0502020204030204" pitchFamily="2" charset="-79"/>
                <a:cs typeface="Assistant" panose="020F0502020204030204" pitchFamily="2" charset="-79"/>
              </a:rPr>
              <a:t>T</a:t>
            </a:r>
            <a:r>
              <a:rPr lang="en-GB" sz="1400" b="0" i="0" dirty="0">
                <a:solidFill>
                  <a:srgbClr val="212934"/>
                </a:solidFill>
                <a:effectLst/>
                <a:latin typeface="Assistant" panose="020F0502020204030204" pitchFamily="2" charset="-79"/>
                <a:cs typeface="Assistant" panose="020F0502020204030204" pitchFamily="2" charset="-79"/>
              </a:rPr>
              <a:t>he ponderomotive force produced by a</a:t>
            </a:r>
            <a:r>
              <a:rPr lang="en-GB" sz="1400" dirty="0">
                <a:solidFill>
                  <a:srgbClr val="212934"/>
                </a:solidFill>
                <a:latin typeface="Assistant" panose="020F0502020204030204" pitchFamily="2" charset="-79"/>
                <a:cs typeface="Assistant" panose="020F0502020204030204" pitchFamily="2" charset="-79"/>
              </a:rPr>
              <a:t> short and intense laser pulse focused inside a plasma </a:t>
            </a:r>
            <a:r>
              <a:rPr lang="en-GB" sz="1400" b="0" i="0" dirty="0">
                <a:solidFill>
                  <a:srgbClr val="212934"/>
                </a:solidFill>
                <a:effectLst/>
                <a:latin typeface="Assistant" panose="020F0502020204030204" pitchFamily="2" charset="-79"/>
                <a:cs typeface="Assistant" panose="020F0502020204030204" pitchFamily="2" charset="-79"/>
              </a:rPr>
              <a:t>completely expels the plasma electrons away from the region around its propagation front,  forming an ion bubble in the wake of the pulse. Electrons trapped at the back of this structure are accelerated and wiggled to produce </a:t>
            </a:r>
            <a:r>
              <a:rPr lang="en-GB" sz="1400" b="1" i="0" dirty="0">
                <a:solidFill>
                  <a:srgbClr val="212934"/>
                </a:solidFill>
                <a:effectLst/>
                <a:latin typeface="Assistant" panose="020F0502020204030204" pitchFamily="2" charset="-79"/>
                <a:cs typeface="Assistant" panose="020F0502020204030204" pitchFamily="2" charset="-79"/>
              </a:rPr>
              <a:t>broadband, synchrotron-like radiation in the keV energy range.</a:t>
            </a:r>
            <a:endParaRPr lang="en-GB" sz="1400" b="0" i="0" dirty="0">
              <a:solidFill>
                <a:srgbClr val="212934"/>
              </a:solidFill>
              <a:effectLst/>
              <a:latin typeface="Assistant" panose="020F0502020204030204" pitchFamily="2" charset="-79"/>
              <a:cs typeface="Assistant" panose="020F0502020204030204" pitchFamily="2" charset="-79"/>
            </a:endParaRPr>
          </a:p>
        </p:txBody>
      </p:sp>
      <p:pic>
        <p:nvPicPr>
          <p:cNvPr id="22" name="Picture 21">
            <a:extLst>
              <a:ext uri="{FF2B5EF4-FFF2-40B4-BE49-F238E27FC236}">
                <a16:creationId xmlns:a16="http://schemas.microsoft.com/office/drawing/2014/main" id="{382322F0-7FBE-F1E2-251D-17397C5647BA}"/>
              </a:ext>
            </a:extLst>
          </p:cNvPr>
          <p:cNvPicPr>
            <a:picLocks noChangeAspect="1"/>
          </p:cNvPicPr>
          <p:nvPr/>
        </p:nvPicPr>
        <p:blipFill>
          <a:blip r:embed="rId6"/>
          <a:srcRect t="13232"/>
          <a:stretch>
            <a:fillRect/>
          </a:stretch>
        </p:blipFill>
        <p:spPr>
          <a:xfrm>
            <a:off x="8340457" y="4019550"/>
            <a:ext cx="3615256" cy="2352675"/>
          </a:xfrm>
          <a:prstGeom prst="rect">
            <a:avLst/>
          </a:prstGeom>
        </p:spPr>
      </p:pic>
      <p:sp>
        <p:nvSpPr>
          <p:cNvPr id="26" name="TextBox 25">
            <a:extLst>
              <a:ext uri="{FF2B5EF4-FFF2-40B4-BE49-F238E27FC236}">
                <a16:creationId xmlns:a16="http://schemas.microsoft.com/office/drawing/2014/main" id="{43FC2240-6419-1CE9-B41F-FA9516AB54E6}"/>
              </a:ext>
            </a:extLst>
          </p:cNvPr>
          <p:cNvSpPr txBox="1"/>
          <p:nvPr/>
        </p:nvSpPr>
        <p:spPr>
          <a:xfrm>
            <a:off x="3708350" y="3871974"/>
            <a:ext cx="4670207" cy="2662267"/>
          </a:xfrm>
          <a:prstGeom prst="rect">
            <a:avLst/>
          </a:prstGeom>
          <a:noFill/>
        </p:spPr>
        <p:txBody>
          <a:bodyPr wrap="square">
            <a:spAutoFit/>
          </a:bodyPr>
          <a:lstStyle/>
          <a:p>
            <a:pPr algn="l">
              <a:spcAft>
                <a:spcPts val="600"/>
              </a:spcAft>
              <a:buNone/>
            </a:pPr>
            <a:r>
              <a:rPr lang="en-GB" i="1" dirty="0">
                <a:solidFill>
                  <a:schemeClr val="accent6">
                    <a:lumMod val="50000"/>
                  </a:schemeClr>
                </a:solidFill>
                <a:latin typeface="Assistant" panose="020F0502020204030204" pitchFamily="2" charset="-79"/>
                <a:cs typeface="Assistant" panose="020F0502020204030204" pitchFamily="2" charset="-79"/>
              </a:rPr>
              <a:t>The</a:t>
            </a:r>
            <a:r>
              <a:rPr lang="en-GB" b="0" i="1" dirty="0">
                <a:solidFill>
                  <a:schemeClr val="accent6">
                    <a:lumMod val="50000"/>
                  </a:schemeClr>
                </a:solidFill>
                <a:effectLst/>
                <a:latin typeface="Assistant" panose="020F0502020204030204" pitchFamily="2" charset="-79"/>
                <a:cs typeface="Assistant" panose="020F0502020204030204" pitchFamily="2" charset="-79"/>
              </a:rPr>
              <a:t> novel </a:t>
            </a:r>
            <a:r>
              <a:rPr lang="en-GB" b="1" i="1" dirty="0">
                <a:solidFill>
                  <a:schemeClr val="accent6">
                    <a:lumMod val="50000"/>
                  </a:schemeClr>
                </a:solidFill>
                <a:effectLst/>
                <a:latin typeface="Assistant" panose="020F0502020204030204" pitchFamily="2" charset="-79"/>
                <a:cs typeface="Assistant" panose="020F0502020204030204" pitchFamily="2" charset="-79"/>
              </a:rPr>
              <a:t>user facility EUPAS </a:t>
            </a:r>
            <a:r>
              <a:rPr lang="en-GB" b="0" i="1" dirty="0">
                <a:solidFill>
                  <a:schemeClr val="accent6">
                    <a:lumMod val="50000"/>
                  </a:schemeClr>
                </a:solidFill>
                <a:effectLst/>
                <a:latin typeface="Assistant" panose="020F0502020204030204" pitchFamily="2" charset="-79"/>
                <a:cs typeface="Assistant" panose="020F0502020204030204" pitchFamily="2" charset="-79"/>
              </a:rPr>
              <a:t>based on this concept </a:t>
            </a:r>
            <a:r>
              <a:rPr lang="en-GB" i="1" dirty="0">
                <a:solidFill>
                  <a:schemeClr val="accent6">
                    <a:lumMod val="50000"/>
                  </a:schemeClr>
                </a:solidFill>
                <a:latin typeface="Assistant" panose="020F0502020204030204" pitchFamily="2" charset="-79"/>
                <a:cs typeface="Assistant" panose="020F0502020204030204" pitchFamily="2" charset="-79"/>
              </a:rPr>
              <a:t>has been funded by the Italian Government through the </a:t>
            </a:r>
            <a:r>
              <a:rPr lang="en-GB" b="1" i="1" dirty="0">
                <a:solidFill>
                  <a:schemeClr val="accent6">
                    <a:lumMod val="50000"/>
                  </a:schemeClr>
                </a:solidFill>
                <a:latin typeface="Assistant" panose="020F0502020204030204" pitchFamily="2" charset="-79"/>
                <a:cs typeface="Assistant" panose="020F0502020204030204" pitchFamily="2" charset="-79"/>
              </a:rPr>
              <a:t>Next Generation EU </a:t>
            </a:r>
            <a:r>
              <a:rPr lang="en-GB" i="1" dirty="0">
                <a:solidFill>
                  <a:schemeClr val="accent6">
                    <a:lumMod val="50000"/>
                  </a:schemeClr>
                </a:solidFill>
                <a:latin typeface="Assistant" panose="020F0502020204030204" pitchFamily="2" charset="-79"/>
                <a:cs typeface="Assistant" panose="020F0502020204030204" pitchFamily="2" charset="-79"/>
              </a:rPr>
              <a:t>program and is presently in the </a:t>
            </a:r>
            <a:r>
              <a:rPr lang="en-GB" b="1" i="1" dirty="0">
                <a:solidFill>
                  <a:schemeClr val="accent6">
                    <a:lumMod val="50000"/>
                  </a:schemeClr>
                </a:solidFill>
                <a:latin typeface="Assistant" panose="020F0502020204030204" pitchFamily="2" charset="-79"/>
                <a:cs typeface="Assistant" panose="020F0502020204030204" pitchFamily="2" charset="-79"/>
              </a:rPr>
              <a:t>final installation phase </a:t>
            </a:r>
            <a:r>
              <a:rPr lang="en-GB" i="1" dirty="0">
                <a:solidFill>
                  <a:schemeClr val="accent6">
                    <a:lumMod val="50000"/>
                  </a:schemeClr>
                </a:solidFill>
                <a:latin typeface="Assistant" panose="020F0502020204030204" pitchFamily="2" charset="-79"/>
                <a:cs typeface="Assistant" panose="020F0502020204030204" pitchFamily="2" charset="-79"/>
              </a:rPr>
              <a:t>prior to the source commissioning expected in </a:t>
            </a:r>
            <a:r>
              <a:rPr lang="en-GB" b="1" i="1" dirty="0">
                <a:solidFill>
                  <a:schemeClr val="accent6">
                    <a:lumMod val="50000"/>
                  </a:schemeClr>
                </a:solidFill>
                <a:latin typeface="Assistant" panose="020F0502020204030204" pitchFamily="2" charset="-79"/>
                <a:cs typeface="Assistant" panose="020F0502020204030204" pitchFamily="2" charset="-79"/>
              </a:rPr>
              <a:t>early 2026</a:t>
            </a:r>
            <a:r>
              <a:rPr lang="en-GB" i="1" dirty="0">
                <a:solidFill>
                  <a:schemeClr val="accent6">
                    <a:lumMod val="50000"/>
                  </a:schemeClr>
                </a:solidFill>
                <a:latin typeface="Assistant" panose="020F0502020204030204" pitchFamily="2" charset="-79"/>
                <a:cs typeface="Assistant" panose="020F0502020204030204" pitchFamily="2" charset="-79"/>
              </a:rPr>
              <a:t>.</a:t>
            </a:r>
          </a:p>
          <a:p>
            <a:pPr algn="l">
              <a:spcAft>
                <a:spcPts val="600"/>
              </a:spcAft>
              <a:buNone/>
            </a:pPr>
            <a:r>
              <a:rPr lang="en-GB" i="1" dirty="0">
                <a:solidFill>
                  <a:srgbClr val="0070C0"/>
                </a:solidFill>
                <a:latin typeface="Assistant" panose="020F0502020204030204" pitchFamily="2" charset="-79"/>
                <a:cs typeface="Assistant" panose="020F0502020204030204" pitchFamily="2" charset="-79"/>
              </a:rPr>
              <a:t>The EUAPS project also includes development of </a:t>
            </a:r>
            <a:r>
              <a:rPr lang="en-GB" b="1" i="1" dirty="0">
                <a:solidFill>
                  <a:srgbClr val="0070C0"/>
                </a:solidFill>
                <a:latin typeface="Assistant" panose="020F0502020204030204" pitchFamily="2" charset="-79"/>
                <a:cs typeface="Assistant" panose="020F0502020204030204" pitchFamily="2" charset="-79"/>
              </a:rPr>
              <a:t>ultra-high-power lasers </a:t>
            </a:r>
            <a:r>
              <a:rPr lang="en-GB" i="1" dirty="0">
                <a:solidFill>
                  <a:srgbClr val="0070C0"/>
                </a:solidFill>
                <a:latin typeface="Assistant" panose="020F0502020204030204" pitchFamily="2" charset="-79"/>
                <a:cs typeface="Assistant" panose="020F0502020204030204" pitchFamily="2" charset="-79"/>
              </a:rPr>
              <a:t>(INFN LNS) and </a:t>
            </a:r>
            <a:r>
              <a:rPr lang="en-GB" b="1" i="1" dirty="0">
                <a:solidFill>
                  <a:srgbClr val="0070C0"/>
                </a:solidFill>
                <a:latin typeface="Assistant" panose="020F0502020204030204" pitchFamily="2" charset="-79"/>
                <a:cs typeface="Assistant" panose="020F0502020204030204" pitchFamily="2" charset="-79"/>
              </a:rPr>
              <a:t>high rep rate </a:t>
            </a:r>
            <a:r>
              <a:rPr lang="en-GB" i="1" dirty="0">
                <a:solidFill>
                  <a:srgbClr val="0070C0"/>
                </a:solidFill>
                <a:latin typeface="Assistant" panose="020F0502020204030204" pitchFamily="2" charset="-79"/>
                <a:cs typeface="Assistant" panose="020F0502020204030204" pitchFamily="2" charset="-79"/>
              </a:rPr>
              <a:t>power lasers (INO-CNR, PISA)</a:t>
            </a:r>
          </a:p>
        </p:txBody>
      </p:sp>
    </p:spTree>
    <p:extLst>
      <p:ext uri="{BB962C8B-B14F-4D97-AF65-F5344CB8AC3E}">
        <p14:creationId xmlns:p14="http://schemas.microsoft.com/office/powerpoint/2010/main" val="79445777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4" name="Picture 3"/>
          <p:cNvPicPr>
            <a:picLocks noChangeAspect="1"/>
          </p:cNvPicPr>
          <p:nvPr/>
        </p:nvPicPr>
        <p:blipFill rotWithShape="1">
          <a:blip r:embed="rId2" cstate="print">
            <a:extLst>
              <a:ext uri="{28A0092B-C50C-407E-A947-70E740481C1C}">
                <a14:useLocalDpi xmlns:a14="http://schemas.microsoft.com/office/drawing/2010/main" val="0"/>
              </a:ext>
            </a:extLst>
          </a:blip>
          <a:srcRect t="10772" b="10009"/>
          <a:stretch/>
        </p:blipFill>
        <p:spPr>
          <a:xfrm>
            <a:off x="118287" y="1674744"/>
            <a:ext cx="4845892" cy="2879151"/>
          </a:xfrm>
          <a:prstGeom prst="rect">
            <a:avLst/>
          </a:prstGeom>
        </p:spPr>
      </p:pic>
      <p:pic>
        <p:nvPicPr>
          <p:cNvPr id="15" name="Picture 4"/>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5071805" y="967430"/>
            <a:ext cx="4351126" cy="3263344"/>
          </a:xfrm>
          <a:prstGeom prst="rect">
            <a:avLst/>
          </a:prstGeom>
        </p:spPr>
      </p:pic>
      <p:pic>
        <p:nvPicPr>
          <p:cNvPr id="16" name="Picture 5"/>
          <p:cNvPicPr>
            <a:picLocks noChangeAspect="1"/>
          </p:cNvPicPr>
          <p:nvPr/>
        </p:nvPicPr>
        <p:blipFill rotWithShape="1">
          <a:blip r:embed="rId4" cstate="print">
            <a:extLst>
              <a:ext uri="{28A0092B-C50C-407E-A947-70E740481C1C}">
                <a14:useLocalDpi xmlns:a14="http://schemas.microsoft.com/office/drawing/2010/main" val="0"/>
              </a:ext>
            </a:extLst>
          </a:blip>
          <a:srcRect l="4282" t="20191" r="3938" b="25015"/>
          <a:stretch/>
        </p:blipFill>
        <p:spPr>
          <a:xfrm>
            <a:off x="7849580" y="3041049"/>
            <a:ext cx="4254575" cy="1905034"/>
          </a:xfrm>
          <a:prstGeom prst="rect">
            <a:avLst/>
          </a:prstGeom>
        </p:spPr>
      </p:pic>
      <p:sp>
        <p:nvSpPr>
          <p:cNvPr id="17" name="Rounded Rectangle 6"/>
          <p:cNvSpPr/>
          <p:nvPr/>
        </p:nvSpPr>
        <p:spPr>
          <a:xfrm>
            <a:off x="1133754" y="1772260"/>
            <a:ext cx="1419979" cy="1397626"/>
          </a:xfrm>
          <a:prstGeom prst="round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18" name="Straight Arrow Connector 9"/>
          <p:cNvCxnSpPr>
            <a:stCxn id="17" idx="3"/>
          </p:cNvCxnSpPr>
          <p:nvPr/>
        </p:nvCxnSpPr>
        <p:spPr>
          <a:xfrm flipV="1">
            <a:off x="2553733" y="2047123"/>
            <a:ext cx="3248551" cy="423950"/>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9" name="Rounded Rectangle 10"/>
          <p:cNvSpPr/>
          <p:nvPr/>
        </p:nvSpPr>
        <p:spPr>
          <a:xfrm>
            <a:off x="6243382" y="1822737"/>
            <a:ext cx="2653575" cy="1017240"/>
          </a:xfrm>
          <a:prstGeom prst="roundRect">
            <a:avLst/>
          </a:prstGeom>
          <a:noFill/>
          <a:ln w="25400">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20" name="Straight Arrow Connector 12"/>
          <p:cNvCxnSpPr/>
          <p:nvPr/>
        </p:nvCxnSpPr>
        <p:spPr>
          <a:xfrm>
            <a:off x="8920316" y="2592027"/>
            <a:ext cx="679845" cy="469288"/>
          </a:xfrm>
          <a:prstGeom prst="straightConnector1">
            <a:avLst/>
          </a:prstGeom>
          <a:ln w="254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1" name="CasellaDiTesto 23"/>
          <p:cNvSpPr txBox="1"/>
          <p:nvPr/>
        </p:nvSpPr>
        <p:spPr>
          <a:xfrm>
            <a:off x="10126135" y="2573893"/>
            <a:ext cx="1978626" cy="584775"/>
          </a:xfrm>
          <a:prstGeom prst="rect">
            <a:avLst/>
          </a:prstGeom>
          <a:solidFill>
            <a:schemeClr val="accent1">
              <a:lumMod val="20000"/>
              <a:lumOff val="80000"/>
            </a:schemeClr>
          </a:solidFill>
        </p:spPr>
        <p:txBody>
          <a:bodyPr wrap="square" rtlCol="0">
            <a:spAutoFit/>
          </a:bodyPr>
          <a:lstStyle/>
          <a:p>
            <a:pPr algn="r"/>
            <a:r>
              <a:rPr lang="it-IT" sz="1600" b="1" i="1" dirty="0">
                <a:cs typeface="Arial" panose="020B0604020202020204" pitchFamily="34" charset="0"/>
              </a:rPr>
              <a:t>Plasma source for </a:t>
            </a:r>
            <a:r>
              <a:rPr lang="it-IT" sz="1600" b="1" i="1" dirty="0" err="1">
                <a:cs typeface="Arial" panose="020B0604020202020204" pitchFamily="34" charset="0"/>
              </a:rPr>
              <a:t>particle</a:t>
            </a:r>
            <a:r>
              <a:rPr lang="it-IT" sz="1600" b="1" i="1" dirty="0">
                <a:cs typeface="Arial" panose="020B0604020202020204" pitchFamily="34" charset="0"/>
              </a:rPr>
              <a:t> </a:t>
            </a:r>
            <a:r>
              <a:rPr lang="it-IT" sz="1600" b="1" i="1" dirty="0" err="1">
                <a:cs typeface="Arial" panose="020B0604020202020204" pitchFamily="34" charset="0"/>
              </a:rPr>
              <a:t>acceleration</a:t>
            </a:r>
            <a:endParaRPr lang="it-IT" sz="1600" b="1" i="1" dirty="0">
              <a:cs typeface="Arial" panose="020B0604020202020204" pitchFamily="34" charset="0"/>
            </a:endParaRPr>
          </a:p>
        </p:txBody>
      </p:sp>
      <p:sp>
        <p:nvSpPr>
          <p:cNvPr id="22" name="CasellaDiTesto 23"/>
          <p:cNvSpPr txBox="1"/>
          <p:nvPr/>
        </p:nvSpPr>
        <p:spPr>
          <a:xfrm>
            <a:off x="118564" y="4318935"/>
            <a:ext cx="7849554" cy="523220"/>
          </a:xfrm>
          <a:prstGeom prst="rect">
            <a:avLst/>
          </a:prstGeom>
          <a:solidFill>
            <a:schemeClr val="bg2"/>
          </a:solidFill>
        </p:spPr>
        <p:txBody>
          <a:bodyPr wrap="square" rtlCol="0">
            <a:spAutoFit/>
          </a:bodyPr>
          <a:lstStyle/>
          <a:p>
            <a:pPr algn="just"/>
            <a:r>
              <a:rPr lang="it-IT" sz="1400" b="1" dirty="0"/>
              <a:t>The Plasma_Lab is devoted to research and technological development activities for designing and characterizing plasma sources needed to implement particle accelerators based on plasma technology</a:t>
            </a:r>
          </a:p>
        </p:txBody>
      </p:sp>
      <p:sp>
        <p:nvSpPr>
          <p:cNvPr id="23" name="CasellaDiTesto 22"/>
          <p:cNvSpPr txBox="1"/>
          <p:nvPr/>
        </p:nvSpPr>
        <p:spPr>
          <a:xfrm>
            <a:off x="5549558" y="988573"/>
            <a:ext cx="3617872" cy="338554"/>
          </a:xfrm>
          <a:prstGeom prst="rect">
            <a:avLst/>
          </a:prstGeom>
          <a:solidFill>
            <a:schemeClr val="accent1">
              <a:lumMod val="75000"/>
            </a:schemeClr>
          </a:solidFill>
        </p:spPr>
        <p:txBody>
          <a:bodyPr wrap="square" rtlCol="0">
            <a:spAutoFit/>
          </a:bodyPr>
          <a:lstStyle/>
          <a:p>
            <a:r>
              <a:rPr lang="it-IT" sz="1600" b="1" i="1" dirty="0">
                <a:solidFill>
                  <a:schemeClr val="bg1"/>
                </a:solidFill>
                <a:cs typeface="Arial" panose="020B0604020202020204" pitchFamily="34" charset="0"/>
              </a:rPr>
              <a:t>Vacuum </a:t>
            </a:r>
            <a:r>
              <a:rPr lang="it-IT" sz="1600" b="1" i="1" dirty="0" err="1">
                <a:solidFill>
                  <a:schemeClr val="bg1"/>
                </a:solidFill>
                <a:cs typeface="Arial" panose="020B0604020202020204" pitchFamily="34" charset="0"/>
              </a:rPr>
              <a:t>chamber</a:t>
            </a:r>
            <a:r>
              <a:rPr lang="it-IT" sz="1600" b="1" i="1" dirty="0">
                <a:solidFill>
                  <a:schemeClr val="bg1"/>
                </a:solidFill>
                <a:cs typeface="Arial" panose="020B0604020202020204" pitchFamily="34" charset="0"/>
              </a:rPr>
              <a:t> to test plasma devices</a:t>
            </a:r>
          </a:p>
        </p:txBody>
      </p:sp>
      <p:sp>
        <p:nvSpPr>
          <p:cNvPr id="24" name="CasellaDiTesto 23"/>
          <p:cNvSpPr txBox="1"/>
          <p:nvPr/>
        </p:nvSpPr>
        <p:spPr>
          <a:xfrm>
            <a:off x="184600" y="3655012"/>
            <a:ext cx="4738265" cy="338554"/>
          </a:xfrm>
          <a:prstGeom prst="rect">
            <a:avLst/>
          </a:prstGeom>
          <a:solidFill>
            <a:schemeClr val="accent1">
              <a:lumMod val="60000"/>
              <a:lumOff val="40000"/>
            </a:schemeClr>
          </a:solidFill>
        </p:spPr>
        <p:txBody>
          <a:bodyPr wrap="square" rtlCol="0">
            <a:spAutoFit/>
          </a:bodyPr>
          <a:lstStyle/>
          <a:p>
            <a:r>
              <a:rPr lang="it-IT" sz="1600" b="1" i="1" dirty="0">
                <a:solidFill>
                  <a:schemeClr val="bg1"/>
                </a:solidFill>
                <a:latin typeface="Arial" panose="020B0604020202020204" pitchFamily="34" charset="0"/>
                <a:cs typeface="Arial" panose="020B0604020202020204" pitchFamily="34" charset="0"/>
              </a:rPr>
              <a:t>Plasma modue to create and confine plasmas</a:t>
            </a:r>
          </a:p>
        </p:txBody>
      </p:sp>
      <p:sp>
        <p:nvSpPr>
          <p:cNvPr id="25" name="Rectangle 32"/>
          <p:cNvSpPr/>
          <p:nvPr/>
        </p:nvSpPr>
        <p:spPr>
          <a:xfrm>
            <a:off x="118287" y="4816076"/>
            <a:ext cx="6254496" cy="1600438"/>
          </a:xfrm>
          <a:prstGeom prst="rect">
            <a:avLst/>
          </a:prstGeom>
          <a:solidFill>
            <a:schemeClr val="accent4">
              <a:lumMod val="20000"/>
              <a:lumOff val="80000"/>
            </a:schemeClr>
          </a:solidFill>
          <a:ln>
            <a:noFill/>
          </a:ln>
        </p:spPr>
        <p:txBody>
          <a:bodyPr wrap="square">
            <a:spAutoFit/>
          </a:bodyPr>
          <a:lstStyle/>
          <a:p>
            <a:pPr marL="342900" indent="-342900">
              <a:buFont typeface="Wingdings" panose="05000000000000000000" pitchFamily="2" charset="2"/>
              <a:buChar char="q"/>
            </a:pPr>
            <a:r>
              <a:rPr lang="it-IT" sz="1400" b="1" dirty="0"/>
              <a:t>Plasma_Lab current activity</a:t>
            </a:r>
          </a:p>
          <a:p>
            <a:pPr marL="800100" lvl="1" indent="-342900">
              <a:buFont typeface="Courier New" panose="02070309020205020404" pitchFamily="49" charset="0"/>
              <a:buChar char="o"/>
            </a:pPr>
            <a:r>
              <a:rPr lang="it-IT" sz="1400" dirty="0"/>
              <a:t>Plasma formation techniques</a:t>
            </a:r>
          </a:p>
          <a:p>
            <a:pPr marL="1200150" lvl="2" indent="-285750">
              <a:buFont typeface="Wingdings" panose="05000000000000000000" pitchFamily="2" charset="2"/>
              <a:buChar char="§"/>
            </a:pPr>
            <a:r>
              <a:rPr lang="it-IT" sz="1400" dirty="0"/>
              <a:t>based on High-voltage discharges</a:t>
            </a:r>
          </a:p>
          <a:p>
            <a:pPr marL="1200150" lvl="2" indent="-285750">
              <a:buFont typeface="Wingdings" panose="05000000000000000000" pitchFamily="2" charset="2"/>
              <a:buChar char="§"/>
            </a:pPr>
            <a:r>
              <a:rPr lang="it-IT" sz="1400" dirty="0"/>
              <a:t>based on Laser-pulse ionization</a:t>
            </a:r>
          </a:p>
          <a:p>
            <a:pPr marL="800100" lvl="1" indent="-342900">
              <a:buFont typeface="Courier New" panose="02070309020205020404" pitchFamily="49" charset="0"/>
              <a:buChar char="o"/>
            </a:pPr>
            <a:r>
              <a:rPr lang="it-IT" sz="1400" dirty="0"/>
              <a:t>Plasma source design and characterization</a:t>
            </a:r>
          </a:p>
          <a:p>
            <a:pPr marL="1200150" lvl="2" indent="-285750">
              <a:buFont typeface="Wingdings" panose="05000000000000000000" pitchFamily="2" charset="2"/>
              <a:buChar char="§"/>
            </a:pPr>
            <a:r>
              <a:rPr lang="it-IT" sz="1400" dirty="0"/>
              <a:t>Study on source shapes to optimize the plasma formation</a:t>
            </a:r>
          </a:p>
          <a:p>
            <a:pPr marL="1200150" lvl="2" indent="-285750">
              <a:buFont typeface="Wingdings" panose="05000000000000000000" pitchFamily="2" charset="2"/>
              <a:buChar char="§"/>
            </a:pPr>
            <a:r>
              <a:rPr lang="it-IT" sz="1400" dirty="0"/>
              <a:t>Plasma density measurements</a:t>
            </a:r>
          </a:p>
        </p:txBody>
      </p:sp>
      <p:sp>
        <p:nvSpPr>
          <p:cNvPr id="26" name="Rectangle 33"/>
          <p:cNvSpPr/>
          <p:nvPr/>
        </p:nvSpPr>
        <p:spPr>
          <a:xfrm>
            <a:off x="6230378" y="4812133"/>
            <a:ext cx="5878917" cy="1603003"/>
          </a:xfrm>
          <a:prstGeom prst="rect">
            <a:avLst/>
          </a:prstGeom>
          <a:solidFill>
            <a:schemeClr val="accent1">
              <a:lumMod val="20000"/>
              <a:lumOff val="80000"/>
            </a:schemeClr>
          </a:solidFill>
          <a:ln>
            <a:noFill/>
          </a:ln>
        </p:spPr>
        <p:txBody>
          <a:bodyPr wrap="square">
            <a:spAutoFit/>
          </a:bodyPr>
          <a:lstStyle/>
          <a:p>
            <a:pPr marL="342900" indent="-342900">
              <a:spcAft>
                <a:spcPts val="600"/>
              </a:spcAft>
              <a:buFont typeface="Wingdings" panose="05000000000000000000" pitchFamily="2" charset="2"/>
              <a:buChar char="q"/>
            </a:pPr>
            <a:r>
              <a:rPr lang="it-IT" sz="1400" b="1" dirty="0"/>
              <a:t>Plasma_Lab future activity</a:t>
            </a:r>
          </a:p>
          <a:p>
            <a:pPr marL="800100" lvl="1" indent="-342900">
              <a:spcAft>
                <a:spcPts val="300"/>
              </a:spcAft>
              <a:buFont typeface="Courier New" panose="02070309020205020404" pitchFamily="49" charset="0"/>
              <a:buChar char="o"/>
            </a:pPr>
            <a:r>
              <a:rPr lang="it-IT" sz="1400" dirty="0"/>
              <a:t>Plasma sources for EuPRAXIA project</a:t>
            </a:r>
          </a:p>
          <a:p>
            <a:pPr marL="1200150" lvl="2" indent="-285750">
              <a:spcAft>
                <a:spcPts val="300"/>
              </a:spcAft>
              <a:buFont typeface="Wingdings" panose="05000000000000000000" pitchFamily="2" charset="2"/>
              <a:buChar char="§"/>
            </a:pPr>
            <a:r>
              <a:rPr lang="it-IT" sz="1400" dirty="0"/>
              <a:t>Long sources design (High-voltage or laser methods)</a:t>
            </a:r>
          </a:p>
          <a:p>
            <a:pPr marL="1200150" lvl="2" indent="-285750">
              <a:spcAft>
                <a:spcPts val="300"/>
              </a:spcAft>
              <a:buFont typeface="Wingdings" panose="05000000000000000000" pitchFamily="2" charset="2"/>
              <a:buChar char="§"/>
            </a:pPr>
            <a:r>
              <a:rPr lang="it-IT" sz="1400" dirty="0"/>
              <a:t>High repetition rate plasma sources (up to 400 Hz)</a:t>
            </a:r>
          </a:p>
          <a:p>
            <a:pPr marL="1200150" lvl="2" indent="-285750">
              <a:spcAft>
                <a:spcPts val="300"/>
              </a:spcAft>
              <a:buFont typeface="Wingdings" panose="05000000000000000000" pitchFamily="2" charset="2"/>
              <a:buChar char="§"/>
            </a:pPr>
            <a:r>
              <a:rPr lang="it-IT" sz="1400" dirty="0"/>
              <a:t>Studies on vacuum systems for high rep rate sources</a:t>
            </a:r>
          </a:p>
          <a:p>
            <a:pPr marL="1200150" lvl="2" indent="-285750">
              <a:spcAft>
                <a:spcPts val="600"/>
              </a:spcAft>
              <a:buFont typeface="Wingdings" panose="05000000000000000000" pitchFamily="2" charset="2"/>
              <a:buChar char="§"/>
            </a:pPr>
            <a:r>
              <a:rPr lang="it-IT" sz="1400" dirty="0"/>
              <a:t>New materials for producing stronger plasma sources</a:t>
            </a:r>
          </a:p>
        </p:txBody>
      </p:sp>
      <p:sp>
        <p:nvSpPr>
          <p:cNvPr id="8" name="Rettangolo 39">
            <a:extLst>
              <a:ext uri="{FF2B5EF4-FFF2-40B4-BE49-F238E27FC236}">
                <a16:creationId xmlns:a16="http://schemas.microsoft.com/office/drawing/2014/main" id="{07A02E95-4093-8F70-8238-36650B066863}"/>
              </a:ext>
            </a:extLst>
          </p:cNvPr>
          <p:cNvSpPr/>
          <p:nvPr/>
        </p:nvSpPr>
        <p:spPr>
          <a:xfrm>
            <a:off x="118287" y="253641"/>
            <a:ext cx="11985868" cy="769441"/>
          </a:xfrm>
          <a:prstGeom prst="rect">
            <a:avLst/>
          </a:prstGeom>
        </p:spPr>
        <p:txBody>
          <a:bodyPr wrap="square">
            <a:spAutoFit/>
          </a:bodyPr>
          <a:lstStyle/>
          <a:p>
            <a:pPr algn="ctr"/>
            <a:r>
              <a:rPr lang="en-US" sz="4400" b="1" i="0" dirty="0">
                <a:solidFill>
                  <a:srgbClr val="C00000"/>
                </a:solidFill>
                <a:effectLst/>
              </a:rPr>
              <a:t>PLASMA LAB </a:t>
            </a:r>
            <a:r>
              <a:rPr lang="en-US" sz="3600" b="1" i="0" dirty="0">
                <a:effectLst/>
              </a:rPr>
              <a:t>– </a:t>
            </a:r>
            <a:r>
              <a:rPr lang="en-US" sz="3200" b="1" dirty="0">
                <a:effectLst/>
              </a:rPr>
              <a:t>an advanced facility for plasma source studies</a:t>
            </a:r>
            <a:endParaRPr lang="en-GB" sz="3200" b="1" cap="all" dirty="0"/>
          </a:p>
        </p:txBody>
      </p:sp>
      <p:sp>
        <p:nvSpPr>
          <p:cNvPr id="2" name="Rettangolo 6">
            <a:extLst>
              <a:ext uri="{FF2B5EF4-FFF2-40B4-BE49-F238E27FC236}">
                <a16:creationId xmlns:a16="http://schemas.microsoft.com/office/drawing/2014/main" id="{B7AA7551-C8A1-E18D-ADC8-3CA52D5B18B1}"/>
              </a:ext>
            </a:extLst>
          </p:cNvPr>
          <p:cNvSpPr/>
          <p:nvPr/>
        </p:nvSpPr>
        <p:spPr>
          <a:xfrm>
            <a:off x="3735" y="-4721"/>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tab pos="990600" algn="l"/>
              </a:tabLst>
              <a:defRPr/>
            </a:pPr>
            <a:r>
              <a:rPr kumimoji="0" lang="it-IT"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A. Gallo: </a:t>
            </a:r>
            <a:r>
              <a:rPr kumimoji="0" lang="en-GB"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Review of accelerator activities in INFN-Frascati </a:t>
            </a:r>
          </a:p>
        </p:txBody>
      </p:sp>
      <p:sp>
        <p:nvSpPr>
          <p:cNvPr id="4" name="Rettangolo 4">
            <a:extLst>
              <a:ext uri="{FF2B5EF4-FFF2-40B4-BE49-F238E27FC236}">
                <a16:creationId xmlns:a16="http://schemas.microsoft.com/office/drawing/2014/main" id="{FC56F9A5-DFE6-6760-F3F0-BE45B1A3FAFC}"/>
              </a:ext>
            </a:extLst>
          </p:cNvPr>
          <p:cNvSpPr/>
          <p:nvPr/>
        </p:nvSpPr>
        <p:spPr>
          <a:xfrm>
            <a:off x="0" y="6528718"/>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FFFF00"/>
                </a:solidFill>
                <a:effectLst/>
                <a:uLnTx/>
                <a:uFillTx/>
                <a:latin typeface="Calibri" panose="020F0502020204030204"/>
                <a:ea typeface="+mn-ea"/>
                <a:cs typeface="+mn-cs"/>
              </a:rPr>
              <a:t>CEPC workshop 2025,  November 6-10 2025 </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a:t>
            </a:r>
            <a:r>
              <a:rPr kumimoji="0" lang="it-IT" sz="1800" b="0" i="1" u="none" strike="noStrike" kern="1200" cap="none" spc="0" normalizeH="0" baseline="0" noProof="0" dirty="0" err="1">
                <a:ln>
                  <a:noFill/>
                </a:ln>
                <a:solidFill>
                  <a:srgbClr val="FFFF00"/>
                </a:solidFill>
                <a:effectLst/>
                <a:uLnTx/>
                <a:uFillTx/>
                <a:latin typeface="Calibri" panose="020F0502020204030204"/>
                <a:ea typeface="+mn-ea"/>
                <a:cs typeface="+mn-cs"/>
              </a:rPr>
              <a:t>Dongfang</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Hotel, Guangzhou, China</a:t>
            </a:r>
          </a:p>
        </p:txBody>
      </p:sp>
      <p:sp>
        <p:nvSpPr>
          <p:cNvPr id="5" name="Segnaposto numero diapositiva 4">
            <a:extLst>
              <a:ext uri="{FF2B5EF4-FFF2-40B4-BE49-F238E27FC236}">
                <a16:creationId xmlns:a16="http://schemas.microsoft.com/office/drawing/2014/main" id="{37E0FBAB-6346-B50B-331D-593CDB4E739D}"/>
              </a:ext>
            </a:extLst>
          </p:cNvPr>
          <p:cNvSpPr txBox="1">
            <a:spLocks/>
          </p:cNvSpPr>
          <p:nvPr/>
        </p:nvSpPr>
        <p:spPr>
          <a:xfrm>
            <a:off x="9189720" y="6498590"/>
            <a:ext cx="2743200"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8D38D78-E7CE-4FC5-9811-B7ED10FBA3DF}" type="slidenum">
              <a:rPr kumimoji="0" lang="it-IT" sz="1600" b="0" i="0" u="none" strike="noStrike" kern="1200" cap="none" spc="0" normalizeH="0" baseline="0" noProof="0" smtClean="0">
                <a:ln>
                  <a:noFill/>
                </a:ln>
                <a:solidFill>
                  <a:srgbClr val="FFFF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it-IT" sz="1600" b="0"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7761561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 name="Rettangolo 27">
            <a:extLst>
              <a:ext uri="{FF2B5EF4-FFF2-40B4-BE49-F238E27FC236}">
                <a16:creationId xmlns:a16="http://schemas.microsoft.com/office/drawing/2014/main" id="{DE41D668-5206-4234-9DB0-6DDB534AF74D}"/>
              </a:ext>
            </a:extLst>
          </p:cNvPr>
          <p:cNvSpPr/>
          <p:nvPr/>
        </p:nvSpPr>
        <p:spPr>
          <a:xfrm>
            <a:off x="108947" y="1635722"/>
            <a:ext cx="10744109" cy="1617653"/>
          </a:xfrm>
          <a:prstGeom prst="rect">
            <a:avLst/>
          </a:prstGeom>
        </p:spPr>
        <p:txBody>
          <a:bodyPr/>
          <a:lstStyle/>
          <a:p>
            <a:pPr>
              <a:spcBef>
                <a:spcPts val="600"/>
              </a:spcBef>
              <a:buClr>
                <a:srgbClr val="4196B4"/>
              </a:buClr>
            </a:pPr>
            <a:r>
              <a:rPr lang="en-US" sz="1600" dirty="0">
                <a:sym typeface="Symbol" panose="05050102010706020507" pitchFamily="18" charset="2"/>
              </a:rPr>
              <a:t>TEX has been co-funded by INFN and Lazio regional government in the framework of </a:t>
            </a:r>
            <a:r>
              <a:rPr lang="en-US" sz="1600" b="1" dirty="0">
                <a:sym typeface="Symbol" panose="05050102010706020507" pitchFamily="18" charset="2"/>
              </a:rPr>
              <a:t>the LATINO project</a:t>
            </a:r>
            <a:r>
              <a:rPr lang="en-US" sz="1600" dirty="0">
                <a:sym typeface="Symbol" panose="05050102010706020507" pitchFamily="18" charset="2"/>
              </a:rPr>
              <a:t> </a:t>
            </a:r>
            <a:r>
              <a:rPr kumimoji="0" lang="en-US" sz="1600" b="0" i="0" u="none" strike="noStrike" kern="1200" cap="none" spc="0" normalizeH="0" baseline="0" noProof="0" dirty="0">
                <a:ln>
                  <a:noFill/>
                </a:ln>
                <a:effectLst/>
                <a:uLnTx/>
                <a:uFillTx/>
                <a:ea typeface="+mn-ea"/>
                <a:cs typeface="+mn-cs"/>
              </a:rPr>
              <a:t>(</a:t>
            </a:r>
            <a:r>
              <a:rPr kumimoji="0" lang="en-US" sz="1600" b="0" i="1" u="none" strike="noStrike" kern="1200" cap="none" spc="0" normalizeH="0" baseline="0" noProof="0" dirty="0">
                <a:ln>
                  <a:noFill/>
                </a:ln>
                <a:effectLst/>
                <a:uLnTx/>
                <a:uFillTx/>
                <a:ea typeface="+mn-ea"/>
                <a:cs typeface="+mn-cs"/>
              </a:rPr>
              <a:t>Laboratory in Advanced Technologies for </a:t>
            </a:r>
            <a:r>
              <a:rPr kumimoji="0" lang="en-US" sz="1600" b="0" i="1" u="none" strike="noStrike" kern="1200" cap="none" spc="0" normalizeH="0" baseline="0" noProof="0" dirty="0" err="1">
                <a:ln>
                  <a:noFill/>
                </a:ln>
                <a:effectLst/>
                <a:uLnTx/>
                <a:uFillTx/>
                <a:ea typeface="+mn-ea"/>
                <a:cs typeface="+mn-cs"/>
              </a:rPr>
              <a:t>INnOvation</a:t>
            </a:r>
            <a:r>
              <a:rPr kumimoji="0" lang="en-US" sz="1600" b="0" i="0" u="none" strike="noStrike" kern="1200" cap="none" spc="0" normalizeH="0" baseline="0" noProof="0" dirty="0">
                <a:ln>
                  <a:noFill/>
                </a:ln>
                <a:effectLst/>
                <a:uLnTx/>
                <a:uFillTx/>
                <a:ea typeface="+mn-ea"/>
                <a:cs typeface="+mn-cs"/>
              </a:rPr>
              <a:t>) to enhance collaboration with SME. It has been recently upgraded to include </a:t>
            </a:r>
            <a:r>
              <a:rPr kumimoji="0" lang="en-US" sz="1600" b="1" i="0" u="none" strike="noStrike" kern="1200" cap="none" spc="0" normalizeH="0" baseline="0" noProof="0" dirty="0">
                <a:ln>
                  <a:noFill/>
                </a:ln>
                <a:effectLst/>
                <a:uLnTx/>
                <a:uFillTx/>
                <a:ea typeface="+mn-ea"/>
                <a:cs typeface="+mn-cs"/>
              </a:rPr>
              <a:t>C-band (5.7 GHz) </a:t>
            </a:r>
            <a:r>
              <a:rPr kumimoji="0" lang="en-US" sz="1600" b="0" i="0" u="none" strike="noStrike" kern="1200" cap="none" spc="0" normalizeH="0" baseline="0" noProof="0" dirty="0">
                <a:ln>
                  <a:noFill/>
                </a:ln>
                <a:effectLst/>
                <a:uLnTx/>
                <a:uFillTx/>
                <a:ea typeface="+mn-ea"/>
                <a:cs typeface="+mn-cs"/>
              </a:rPr>
              <a:t>with the installation of a new RF power plant partially funded by a next-gen EU project (PNRR Rome Technopole).</a:t>
            </a:r>
          </a:p>
          <a:p>
            <a:pPr>
              <a:spcBef>
                <a:spcPts val="600"/>
              </a:spcBef>
              <a:buClr>
                <a:srgbClr val="4196B4"/>
              </a:buClr>
            </a:pPr>
            <a:r>
              <a:rPr kumimoji="0" lang="en-US" sz="1600" b="0" i="0" u="none" strike="noStrike" kern="1200" cap="none" spc="0" normalizeH="0" baseline="0" noProof="0" dirty="0">
                <a:ln>
                  <a:noFill/>
                </a:ln>
                <a:effectLst/>
                <a:uLnTx/>
                <a:uFillTx/>
                <a:ea typeface="+mn-ea"/>
                <a:cs typeface="+mn-cs"/>
              </a:rPr>
              <a:t>It is not only a facility for accelerating structures but also R&amp;D for RF components, LLRF systems, Beam Diagnostics, Vacuum and Control System.</a:t>
            </a:r>
            <a:r>
              <a:rPr lang="en-US" sz="1600" noProof="0" dirty="0"/>
              <a:t> </a:t>
            </a:r>
            <a:r>
              <a:rPr kumimoji="0" lang="en-US" sz="1600" b="0" i="0" u="none" strike="noStrike" kern="1200" cap="none" spc="0" normalizeH="0" baseline="0" noProof="0" dirty="0">
                <a:ln>
                  <a:noFill/>
                </a:ln>
                <a:effectLst/>
                <a:uLnTx/>
                <a:uFillTx/>
                <a:ea typeface="+mn-ea"/>
                <a:cs typeface="+mn-cs"/>
              </a:rPr>
              <a:t>Presently we are waiting for the </a:t>
            </a:r>
            <a:r>
              <a:rPr kumimoji="0" lang="en-US" sz="1600" b="1" i="0" u="none" strike="noStrike" kern="1200" cap="none" spc="0" normalizeH="0" baseline="0" noProof="0" dirty="0">
                <a:ln>
                  <a:noFill/>
                </a:ln>
                <a:effectLst/>
                <a:uLnTx/>
                <a:uFillTx/>
                <a:ea typeface="+mn-ea"/>
                <a:cs typeface="+mn-cs"/>
              </a:rPr>
              <a:t>final permission </a:t>
            </a:r>
            <a:r>
              <a:rPr kumimoji="0" lang="en-US" sz="1600" b="0" i="0" u="none" strike="noStrike" kern="1200" cap="none" spc="0" normalizeH="0" baseline="0" noProof="0" dirty="0">
                <a:ln>
                  <a:noFill/>
                </a:ln>
                <a:effectLst/>
                <a:uLnTx/>
                <a:uFillTx/>
                <a:ea typeface="+mn-ea"/>
                <a:cs typeface="+mn-cs"/>
              </a:rPr>
              <a:t>from </a:t>
            </a:r>
            <a:r>
              <a:rPr kumimoji="0" lang="en-US" sz="1600" b="1" i="0" u="none" strike="noStrike" kern="1200" cap="none" spc="0" normalizeH="0" baseline="0" noProof="0" dirty="0">
                <a:ln>
                  <a:noFill/>
                </a:ln>
                <a:effectLst/>
                <a:uLnTx/>
                <a:uFillTx/>
                <a:ea typeface="+mn-ea"/>
                <a:cs typeface="+mn-cs"/>
              </a:rPr>
              <a:t>National Radioprotection Authority </a:t>
            </a:r>
            <a:r>
              <a:rPr kumimoji="0" lang="en-US" sz="1600" b="0" i="0" u="none" strike="noStrike" kern="1200" cap="none" spc="0" normalizeH="0" baseline="0" noProof="0" dirty="0">
                <a:ln>
                  <a:noFill/>
                </a:ln>
                <a:effectLst/>
                <a:uLnTx/>
                <a:uFillTx/>
                <a:ea typeface="+mn-ea"/>
                <a:cs typeface="+mn-cs"/>
              </a:rPr>
              <a:t>to fully operate the facility up to the highest peak-power and rep rate.</a:t>
            </a:r>
          </a:p>
        </p:txBody>
      </p:sp>
      <p:sp>
        <p:nvSpPr>
          <p:cNvPr id="40" name="Rettangolo 39">
            <a:extLst>
              <a:ext uri="{FF2B5EF4-FFF2-40B4-BE49-F238E27FC236}">
                <a16:creationId xmlns:a16="http://schemas.microsoft.com/office/drawing/2014/main" id="{51808AA8-A9AE-45AF-B45D-A145269C85D4}"/>
              </a:ext>
            </a:extLst>
          </p:cNvPr>
          <p:cNvSpPr/>
          <p:nvPr/>
        </p:nvSpPr>
        <p:spPr>
          <a:xfrm>
            <a:off x="1657348" y="291741"/>
            <a:ext cx="9118600" cy="769441"/>
          </a:xfrm>
          <a:prstGeom prst="rect">
            <a:avLst/>
          </a:prstGeom>
        </p:spPr>
        <p:txBody>
          <a:bodyPr wrap="square">
            <a:spAutoFit/>
          </a:bodyPr>
          <a:lstStyle/>
          <a:p>
            <a:pPr algn="ctr"/>
            <a:r>
              <a:rPr lang="en-US" sz="4400" b="1" i="0" dirty="0">
                <a:solidFill>
                  <a:srgbClr val="C00000"/>
                </a:solidFill>
                <a:effectLst/>
              </a:rPr>
              <a:t>TEX </a:t>
            </a:r>
            <a:r>
              <a:rPr lang="en-US" sz="3600" b="1" i="0" dirty="0">
                <a:effectLst/>
              </a:rPr>
              <a:t>– </a:t>
            </a:r>
            <a:r>
              <a:rPr lang="en-US" sz="3200" b="1" i="0" dirty="0" err="1">
                <a:effectLst/>
              </a:rPr>
              <a:t>TEst</a:t>
            </a:r>
            <a:r>
              <a:rPr lang="en-US" sz="3200" b="1" i="0" dirty="0">
                <a:effectLst/>
              </a:rPr>
              <a:t> stand for X-band at Frascati</a:t>
            </a:r>
            <a:endParaRPr lang="en-GB" sz="3200" b="1" cap="all" dirty="0"/>
          </a:p>
        </p:txBody>
      </p:sp>
      <p:pic>
        <p:nvPicPr>
          <p:cNvPr id="41" name="Immagine 40">
            <a:extLst>
              <a:ext uri="{FF2B5EF4-FFF2-40B4-BE49-F238E27FC236}">
                <a16:creationId xmlns:a16="http://schemas.microsoft.com/office/drawing/2014/main" id="{1BB707A3-843E-425A-B14B-07BEC3DB9897}"/>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853056" y="367643"/>
            <a:ext cx="1341725" cy="1300292"/>
          </a:xfrm>
          <a:prstGeom prst="rect">
            <a:avLst/>
          </a:prstGeom>
        </p:spPr>
      </p:pic>
      <p:grpSp>
        <p:nvGrpSpPr>
          <p:cNvPr id="5" name="Gruppo 4"/>
          <p:cNvGrpSpPr/>
          <p:nvPr/>
        </p:nvGrpSpPr>
        <p:grpSpPr>
          <a:xfrm>
            <a:off x="378177" y="3004211"/>
            <a:ext cx="11022137" cy="3483528"/>
            <a:chOff x="378177" y="3229895"/>
            <a:chExt cx="11319839" cy="3577617"/>
          </a:xfrm>
        </p:grpSpPr>
        <p:pic>
          <p:nvPicPr>
            <p:cNvPr id="27" name="Immagine 26">
              <a:extLst>
                <a:ext uri="{FF2B5EF4-FFF2-40B4-BE49-F238E27FC236}">
                  <a16:creationId xmlns:a16="http://schemas.microsoft.com/office/drawing/2014/main" id="{ACBFC771-F943-490A-9A10-BF9F82D7790D}"/>
                </a:ext>
              </a:extLst>
            </p:cNvPr>
            <p:cNvPicPr>
              <a:picLocks noChangeAspect="1"/>
            </p:cNvPicPr>
            <p:nvPr/>
          </p:nvPicPr>
          <p:blipFill rotWithShape="1">
            <a:blip r:embed="rId3" cstate="screen">
              <a:extLst>
                <a:ext uri="{28A0092B-C50C-407E-A947-70E740481C1C}">
                  <a14:useLocalDpi xmlns:a14="http://schemas.microsoft.com/office/drawing/2010/main"/>
                </a:ext>
              </a:extLst>
            </a:blip>
            <a:srcRect t="17514" b="4406"/>
            <a:stretch/>
          </p:blipFill>
          <p:spPr>
            <a:xfrm>
              <a:off x="559035" y="5382477"/>
              <a:ext cx="2433439" cy="1425035"/>
            </a:xfrm>
            <a:prstGeom prst="rect">
              <a:avLst/>
            </a:prstGeom>
          </p:spPr>
        </p:pic>
        <p:pic>
          <p:nvPicPr>
            <p:cNvPr id="29" name="Immagine 28">
              <a:extLst>
                <a:ext uri="{FF2B5EF4-FFF2-40B4-BE49-F238E27FC236}">
                  <a16:creationId xmlns:a16="http://schemas.microsoft.com/office/drawing/2014/main" id="{6C03BFEB-9983-4303-9E6B-904F272BE808}"/>
                </a:ext>
              </a:extLst>
            </p:cNvPr>
            <p:cNvPicPr>
              <a:picLocks noChangeAspect="1"/>
            </p:cNvPicPr>
            <p:nvPr/>
          </p:nvPicPr>
          <p:blipFill>
            <a:blip r:embed="rId4"/>
            <a:stretch>
              <a:fillRect/>
            </a:stretch>
          </p:blipFill>
          <p:spPr>
            <a:xfrm>
              <a:off x="5760658" y="3306649"/>
              <a:ext cx="2611446" cy="3477310"/>
            </a:xfrm>
            <a:prstGeom prst="rect">
              <a:avLst/>
            </a:prstGeom>
          </p:spPr>
        </p:pic>
        <p:pic>
          <p:nvPicPr>
            <p:cNvPr id="30" name="Immagine 29" descr="Immagine che contiene interni, pavimento, parete, computer&#10;&#10;Descrizione generata automaticamente">
              <a:extLst>
                <a:ext uri="{FF2B5EF4-FFF2-40B4-BE49-F238E27FC236}">
                  <a16:creationId xmlns:a16="http://schemas.microsoft.com/office/drawing/2014/main" id="{D0A40441-8ED9-478C-AC41-19C11E244679}"/>
                </a:ext>
              </a:extLst>
            </p:cNvPr>
            <p:cNvPicPr>
              <a:picLocks noChangeAspect="1"/>
            </p:cNvPicPr>
            <p:nvPr/>
          </p:nvPicPr>
          <p:blipFill>
            <a:blip r:embed="rId5" cstate="screen">
              <a:extLst>
                <a:ext uri="{28A0092B-C50C-407E-A947-70E740481C1C}">
                  <a14:useLocalDpi xmlns:a14="http://schemas.microsoft.com/office/drawing/2010/main"/>
                </a:ext>
              </a:extLst>
            </a:blip>
            <a:stretch>
              <a:fillRect/>
            </a:stretch>
          </p:blipFill>
          <p:spPr>
            <a:xfrm>
              <a:off x="9482887" y="5105505"/>
              <a:ext cx="2215128" cy="1661346"/>
            </a:xfrm>
            <a:prstGeom prst="rect">
              <a:avLst/>
            </a:prstGeom>
          </p:spPr>
        </p:pic>
        <p:pic>
          <p:nvPicPr>
            <p:cNvPr id="31" name="Immagine 30">
              <a:extLst>
                <a:ext uri="{FF2B5EF4-FFF2-40B4-BE49-F238E27FC236}">
                  <a16:creationId xmlns:a16="http://schemas.microsoft.com/office/drawing/2014/main" id="{76F86842-11B6-4519-AA3D-DAA7AB2C153C}"/>
                </a:ext>
              </a:extLst>
            </p:cNvPr>
            <p:cNvPicPr>
              <a:picLocks noChangeAspect="1"/>
            </p:cNvPicPr>
            <p:nvPr/>
          </p:nvPicPr>
          <p:blipFill rotWithShape="1">
            <a:blip r:embed="rId6" cstate="screen">
              <a:extLst>
                <a:ext uri="{28A0092B-C50C-407E-A947-70E740481C1C}">
                  <a14:useLocalDpi xmlns:a14="http://schemas.microsoft.com/office/drawing/2010/main"/>
                </a:ext>
              </a:extLst>
            </a:blip>
            <a:srcRect t="8887"/>
            <a:stretch/>
          </p:blipFill>
          <p:spPr>
            <a:xfrm>
              <a:off x="468215" y="3890682"/>
              <a:ext cx="1313985" cy="1425035"/>
            </a:xfrm>
            <a:prstGeom prst="rect">
              <a:avLst/>
            </a:prstGeom>
          </p:spPr>
        </p:pic>
        <p:sp>
          <p:nvSpPr>
            <p:cNvPr id="33" name="CasellaDiTesto 32">
              <a:extLst>
                <a:ext uri="{FF2B5EF4-FFF2-40B4-BE49-F238E27FC236}">
                  <a16:creationId xmlns:a16="http://schemas.microsoft.com/office/drawing/2014/main" id="{74EB7A93-49BB-43A3-8862-77C2A347D476}"/>
                </a:ext>
              </a:extLst>
            </p:cNvPr>
            <p:cNvSpPr txBox="1"/>
            <p:nvPr/>
          </p:nvSpPr>
          <p:spPr>
            <a:xfrm>
              <a:off x="378177" y="3579963"/>
              <a:ext cx="5104785" cy="3476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600" b="1" i="1" u="none" strike="noStrike" kern="1200" cap="none" spc="0" normalizeH="0" baseline="0" noProof="0" dirty="0">
                  <a:ln>
                    <a:noFill/>
                  </a:ln>
                  <a:solidFill>
                    <a:srgbClr val="002060"/>
                  </a:solidFill>
                  <a:effectLst/>
                  <a:uLnTx/>
                  <a:uFillTx/>
                  <a:latin typeface="Calibri" panose="020F0502020204030204"/>
                  <a:ea typeface="+mn-ea"/>
                  <a:cs typeface="+mn-cs"/>
                </a:rPr>
                <a:t>Concrete Bunker and Modulator Cage with the RF Source</a:t>
              </a:r>
            </a:p>
          </p:txBody>
        </p:sp>
        <p:sp>
          <p:nvSpPr>
            <p:cNvPr id="34" name="Ovale 33">
              <a:extLst>
                <a:ext uri="{FF2B5EF4-FFF2-40B4-BE49-F238E27FC236}">
                  <a16:creationId xmlns:a16="http://schemas.microsoft.com/office/drawing/2014/main" id="{D602B999-7987-42D4-B5E5-2391DED7AB27}"/>
                </a:ext>
              </a:extLst>
            </p:cNvPr>
            <p:cNvSpPr/>
            <p:nvPr/>
          </p:nvSpPr>
          <p:spPr>
            <a:xfrm>
              <a:off x="5619343" y="3917149"/>
              <a:ext cx="1008728" cy="940327"/>
            </a:xfrm>
            <a:prstGeom prst="ellipse">
              <a:avLst/>
            </a:prstGeom>
            <a:solidFill>
              <a:srgbClr val="0070C0">
                <a:alpha val="10196"/>
              </a:srgbClr>
            </a:solid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35" name="Connettore 2 34">
              <a:extLst>
                <a:ext uri="{FF2B5EF4-FFF2-40B4-BE49-F238E27FC236}">
                  <a16:creationId xmlns:a16="http://schemas.microsoft.com/office/drawing/2014/main" id="{049611CD-71C3-4497-A990-A8CFFA4DA2F8}"/>
                </a:ext>
              </a:extLst>
            </p:cNvPr>
            <p:cNvCxnSpPr>
              <a:cxnSpLocks/>
              <a:stCxn id="34" idx="2"/>
            </p:cNvCxnSpPr>
            <p:nvPr/>
          </p:nvCxnSpPr>
          <p:spPr>
            <a:xfrm flipH="1" flipV="1">
              <a:off x="4958255" y="4359166"/>
              <a:ext cx="661088" cy="28147"/>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6" name="Ovale 35">
              <a:extLst>
                <a:ext uri="{FF2B5EF4-FFF2-40B4-BE49-F238E27FC236}">
                  <a16:creationId xmlns:a16="http://schemas.microsoft.com/office/drawing/2014/main" id="{ABEB93F3-2DDD-4427-8697-AFDBC5CBB912}"/>
                </a:ext>
              </a:extLst>
            </p:cNvPr>
            <p:cNvSpPr/>
            <p:nvPr/>
          </p:nvSpPr>
          <p:spPr>
            <a:xfrm>
              <a:off x="6257468" y="4495969"/>
              <a:ext cx="2266679" cy="1728591"/>
            </a:xfrm>
            <a:prstGeom prst="ellipse">
              <a:avLst/>
            </a:prstGeom>
            <a:solidFill>
              <a:srgbClr val="0070C0">
                <a:alpha val="10196"/>
              </a:srgbClr>
            </a:solidFill>
            <a:ln w="12700">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it-IT"/>
            </a:p>
          </p:txBody>
        </p:sp>
        <p:cxnSp>
          <p:nvCxnSpPr>
            <p:cNvPr id="37" name="Connettore 2 36">
              <a:extLst>
                <a:ext uri="{FF2B5EF4-FFF2-40B4-BE49-F238E27FC236}">
                  <a16:creationId xmlns:a16="http://schemas.microsoft.com/office/drawing/2014/main" id="{440E3CC4-6E89-414D-8A3B-CD08816F449A}"/>
                </a:ext>
              </a:extLst>
            </p:cNvPr>
            <p:cNvCxnSpPr>
              <a:cxnSpLocks/>
            </p:cNvCxnSpPr>
            <p:nvPr/>
          </p:nvCxnSpPr>
          <p:spPr>
            <a:xfrm>
              <a:off x="8524147" y="5484250"/>
              <a:ext cx="734153" cy="17916"/>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38" name="Immagine 37" descr="Immagine che contiene testo, interni, computer, magazzino&#10;&#10;Descrizione generata automaticamente">
              <a:extLst>
                <a:ext uri="{FF2B5EF4-FFF2-40B4-BE49-F238E27FC236}">
                  <a16:creationId xmlns:a16="http://schemas.microsoft.com/office/drawing/2014/main" id="{A2B1FF4C-44E1-4D4F-9A90-F3DE8531E89C}"/>
                </a:ext>
              </a:extLst>
            </p:cNvPr>
            <p:cNvPicPr>
              <a:picLocks noChangeAspect="1"/>
            </p:cNvPicPr>
            <p:nvPr/>
          </p:nvPicPr>
          <p:blipFill>
            <a:blip r:embed="rId7" cstate="screen">
              <a:extLst>
                <a:ext uri="{28A0092B-C50C-407E-A947-70E740481C1C}">
                  <a14:useLocalDpi xmlns:a14="http://schemas.microsoft.com/office/drawing/2010/main"/>
                </a:ext>
              </a:extLst>
            </a:blip>
            <a:stretch>
              <a:fillRect/>
            </a:stretch>
          </p:blipFill>
          <p:spPr>
            <a:xfrm>
              <a:off x="9482888" y="3292173"/>
              <a:ext cx="2215128" cy="1661347"/>
            </a:xfrm>
            <a:prstGeom prst="rect">
              <a:avLst/>
            </a:prstGeom>
          </p:spPr>
        </p:pic>
        <p:pic>
          <p:nvPicPr>
            <p:cNvPr id="42" name="Immagine 41">
              <a:extLst>
                <a:ext uri="{FF2B5EF4-FFF2-40B4-BE49-F238E27FC236}">
                  <a16:creationId xmlns:a16="http://schemas.microsoft.com/office/drawing/2014/main" id="{C9F11A33-8EEA-43B8-874D-6AEE2042CED2}"/>
                </a:ext>
              </a:extLst>
            </p:cNvPr>
            <p:cNvPicPr>
              <a:picLocks noChangeAspect="1"/>
            </p:cNvPicPr>
            <p:nvPr/>
          </p:nvPicPr>
          <p:blipFill rotWithShape="1">
            <a:blip r:embed="rId8"/>
            <a:srcRect t="15351" b="12468"/>
            <a:stretch/>
          </p:blipFill>
          <p:spPr>
            <a:xfrm>
              <a:off x="1855580" y="3887633"/>
              <a:ext cx="1485046" cy="1428084"/>
            </a:xfrm>
            <a:prstGeom prst="rect">
              <a:avLst/>
            </a:prstGeom>
          </p:spPr>
        </p:pic>
        <p:cxnSp>
          <p:nvCxnSpPr>
            <p:cNvPr id="43" name="Connettore 2 42">
              <a:extLst>
                <a:ext uri="{FF2B5EF4-FFF2-40B4-BE49-F238E27FC236}">
                  <a16:creationId xmlns:a16="http://schemas.microsoft.com/office/drawing/2014/main" id="{C269F5CF-E343-41BB-BF0D-FCBF5910D313}"/>
                </a:ext>
              </a:extLst>
            </p:cNvPr>
            <p:cNvCxnSpPr>
              <a:cxnSpLocks/>
            </p:cNvCxnSpPr>
            <p:nvPr/>
          </p:nvCxnSpPr>
          <p:spPr>
            <a:xfrm flipV="1">
              <a:off x="8535604" y="4528645"/>
              <a:ext cx="864586" cy="57686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pic>
          <p:nvPicPr>
            <p:cNvPr id="44" name="Immagine 43" descr="Immagine che contiene interni, sporco&#10;&#10;Descrizione generata automaticamente">
              <a:extLst>
                <a:ext uri="{FF2B5EF4-FFF2-40B4-BE49-F238E27FC236}">
                  <a16:creationId xmlns:a16="http://schemas.microsoft.com/office/drawing/2014/main" id="{ABC31EF3-3414-4ACC-85FB-C02CD007DADC}"/>
                </a:ext>
              </a:extLst>
            </p:cNvPr>
            <p:cNvPicPr>
              <a:picLocks noChangeAspect="1"/>
            </p:cNvPicPr>
            <p:nvPr/>
          </p:nvPicPr>
          <p:blipFill rotWithShape="1">
            <a:blip r:embed="rId9" cstate="screen">
              <a:extLst>
                <a:ext uri="{28A0092B-C50C-407E-A947-70E740481C1C}">
                  <a14:useLocalDpi xmlns:a14="http://schemas.microsoft.com/office/drawing/2010/main"/>
                </a:ext>
              </a:extLst>
            </a:blip>
            <a:srcRect b="27190"/>
            <a:stretch/>
          </p:blipFill>
          <p:spPr>
            <a:xfrm>
              <a:off x="3423323" y="3887633"/>
              <a:ext cx="1471043" cy="1428084"/>
            </a:xfrm>
            <a:prstGeom prst="rect">
              <a:avLst/>
            </a:prstGeom>
          </p:spPr>
        </p:pic>
        <p:pic>
          <p:nvPicPr>
            <p:cNvPr id="45" name="Immagine 44" descr="Immagine che contiene interni&#10;&#10;Descrizione generata automaticamente">
              <a:extLst>
                <a:ext uri="{FF2B5EF4-FFF2-40B4-BE49-F238E27FC236}">
                  <a16:creationId xmlns:a16="http://schemas.microsoft.com/office/drawing/2014/main" id="{46A82033-1182-46E3-9ACA-443DD79B072C}"/>
                </a:ext>
              </a:extLst>
            </p:cNvPr>
            <p:cNvPicPr>
              <a:picLocks noChangeAspect="1"/>
            </p:cNvPicPr>
            <p:nvPr/>
          </p:nvPicPr>
          <p:blipFill rotWithShape="1">
            <a:blip r:embed="rId10">
              <a:extLst>
                <a:ext uri="{28A0092B-C50C-407E-A947-70E740481C1C}">
                  <a14:useLocalDpi xmlns:a14="http://schemas.microsoft.com/office/drawing/2010/main" val="0"/>
                </a:ext>
              </a:extLst>
            </a:blip>
            <a:srcRect t="25825"/>
            <a:stretch/>
          </p:blipFill>
          <p:spPr>
            <a:xfrm>
              <a:off x="3042040" y="5379428"/>
              <a:ext cx="1443954" cy="1428084"/>
            </a:xfrm>
            <a:prstGeom prst="rect">
              <a:avLst/>
            </a:prstGeom>
          </p:spPr>
        </p:pic>
        <p:sp>
          <p:nvSpPr>
            <p:cNvPr id="46" name="CasellaDiTesto 45">
              <a:extLst>
                <a:ext uri="{FF2B5EF4-FFF2-40B4-BE49-F238E27FC236}">
                  <a16:creationId xmlns:a16="http://schemas.microsoft.com/office/drawing/2014/main" id="{A1D708AE-925C-4047-908F-41735EA4AC9E}"/>
                </a:ext>
              </a:extLst>
            </p:cNvPr>
            <p:cNvSpPr txBox="1"/>
            <p:nvPr/>
          </p:nvSpPr>
          <p:spPr>
            <a:xfrm>
              <a:off x="6231738" y="3324760"/>
              <a:ext cx="1840994" cy="3476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600" b="1" i="1" u="none" strike="noStrike" kern="1200" cap="none" spc="0" normalizeH="0" baseline="0" noProof="0" dirty="0">
                  <a:ln>
                    <a:noFill/>
                  </a:ln>
                  <a:solidFill>
                    <a:schemeClr val="bg1"/>
                  </a:solidFill>
                  <a:effectLst/>
                  <a:uLnTx/>
                  <a:uFillTx/>
                  <a:latin typeface="Calibri" panose="020F0502020204030204"/>
                  <a:ea typeface="+mn-ea"/>
                  <a:cs typeface="+mn-cs"/>
                </a:rPr>
                <a:t>Building 7 </a:t>
              </a:r>
              <a:r>
                <a:rPr kumimoji="0" lang="it-IT" sz="1600" b="1" i="1" u="none" strike="noStrike" kern="1200" cap="none" spc="0" normalizeH="0" baseline="0" noProof="0" dirty="0" err="1">
                  <a:ln>
                    <a:noFill/>
                  </a:ln>
                  <a:solidFill>
                    <a:schemeClr val="bg1"/>
                  </a:solidFill>
                  <a:effectLst/>
                  <a:uLnTx/>
                  <a:uFillTx/>
                  <a:latin typeface="Calibri" panose="020F0502020204030204"/>
                  <a:ea typeface="+mn-ea"/>
                  <a:cs typeface="+mn-cs"/>
                </a:rPr>
                <a:t>at</a:t>
              </a:r>
              <a:r>
                <a:rPr kumimoji="0" lang="it-IT" sz="1600" b="1" i="1" u="none" strike="noStrike" kern="1200" cap="none" spc="0" normalizeH="0" baseline="0" noProof="0" dirty="0">
                  <a:ln>
                    <a:noFill/>
                  </a:ln>
                  <a:solidFill>
                    <a:schemeClr val="bg1"/>
                  </a:solidFill>
                  <a:effectLst/>
                  <a:uLnTx/>
                  <a:uFillTx/>
                  <a:latin typeface="Calibri" panose="020F0502020204030204"/>
                  <a:ea typeface="+mn-ea"/>
                  <a:cs typeface="+mn-cs"/>
                </a:rPr>
                <a:t> LNF</a:t>
              </a:r>
            </a:p>
          </p:txBody>
        </p:sp>
        <p:cxnSp>
          <p:nvCxnSpPr>
            <p:cNvPr id="47" name="Connettore 2 46">
              <a:extLst>
                <a:ext uri="{FF2B5EF4-FFF2-40B4-BE49-F238E27FC236}">
                  <a16:creationId xmlns:a16="http://schemas.microsoft.com/office/drawing/2014/main" id="{71BBEC37-A6FB-469D-A85B-9F7069896E9D}"/>
                </a:ext>
              </a:extLst>
            </p:cNvPr>
            <p:cNvCxnSpPr>
              <a:cxnSpLocks/>
            </p:cNvCxnSpPr>
            <p:nvPr/>
          </p:nvCxnSpPr>
          <p:spPr>
            <a:xfrm flipH="1">
              <a:off x="4639844" y="4601675"/>
              <a:ext cx="1038116" cy="1453561"/>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
          <p:nvSpPr>
            <p:cNvPr id="32" name="CasellaDiTesto 31">
              <a:extLst>
                <a:ext uri="{FF2B5EF4-FFF2-40B4-BE49-F238E27FC236}">
                  <a16:creationId xmlns:a16="http://schemas.microsoft.com/office/drawing/2014/main" id="{1174E6FC-5691-493D-A4BC-AE431952BE14}"/>
                </a:ext>
              </a:extLst>
            </p:cNvPr>
            <p:cNvSpPr txBox="1"/>
            <p:nvPr/>
          </p:nvSpPr>
          <p:spPr>
            <a:xfrm>
              <a:off x="9917386" y="3229895"/>
              <a:ext cx="1218591" cy="3476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600" b="1" i="1" u="none" strike="noStrike" kern="1200" cap="none" spc="0" normalizeH="0" baseline="0" noProof="0" dirty="0" err="1">
                  <a:ln>
                    <a:noFill/>
                  </a:ln>
                  <a:solidFill>
                    <a:schemeClr val="bg1"/>
                  </a:solidFill>
                  <a:effectLst/>
                  <a:uLnTx/>
                  <a:uFillTx/>
                  <a:latin typeface="Calibri" panose="020F0502020204030204"/>
                  <a:ea typeface="+mn-ea"/>
                  <a:cs typeface="+mn-cs"/>
                </a:rPr>
                <a:t>Rack</a:t>
              </a:r>
              <a:r>
                <a:rPr kumimoji="0" lang="it-IT" sz="1600" b="1" i="1" u="none" strike="noStrike" kern="1200" cap="none" spc="0" normalizeH="0" baseline="0" noProof="0" dirty="0">
                  <a:ln>
                    <a:noFill/>
                  </a:ln>
                  <a:solidFill>
                    <a:schemeClr val="bg1"/>
                  </a:solidFill>
                  <a:effectLst/>
                  <a:uLnTx/>
                  <a:uFillTx/>
                  <a:latin typeface="Calibri" panose="020F0502020204030204"/>
                  <a:ea typeface="+mn-ea"/>
                  <a:cs typeface="+mn-cs"/>
                </a:rPr>
                <a:t> room</a:t>
              </a:r>
            </a:p>
          </p:txBody>
        </p:sp>
        <p:sp>
          <p:nvSpPr>
            <p:cNvPr id="49" name="CasellaDiTesto 48">
              <a:extLst>
                <a:ext uri="{FF2B5EF4-FFF2-40B4-BE49-F238E27FC236}">
                  <a16:creationId xmlns:a16="http://schemas.microsoft.com/office/drawing/2014/main" id="{1174E6FC-5691-493D-A4BC-AE431952BE14}"/>
                </a:ext>
              </a:extLst>
            </p:cNvPr>
            <p:cNvSpPr txBox="1"/>
            <p:nvPr/>
          </p:nvSpPr>
          <p:spPr>
            <a:xfrm>
              <a:off x="9471060" y="5141868"/>
              <a:ext cx="1989130" cy="34769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600" b="1" i="1" u="none" strike="noStrike" kern="1200" cap="none" spc="0" normalizeH="0" baseline="0" noProof="0" dirty="0">
                  <a:ln>
                    <a:noFill/>
                  </a:ln>
                  <a:solidFill>
                    <a:schemeClr val="bg1"/>
                  </a:solidFill>
                  <a:effectLst/>
                  <a:uLnTx/>
                  <a:uFillTx/>
                  <a:latin typeface="Calibri" panose="020F0502020204030204"/>
                  <a:ea typeface="+mn-ea"/>
                  <a:cs typeface="+mn-cs"/>
                </a:rPr>
                <a:t>Control room</a:t>
              </a:r>
            </a:p>
          </p:txBody>
        </p:sp>
      </p:grpSp>
      <p:sp>
        <p:nvSpPr>
          <p:cNvPr id="48" name="Rettangolo 47">
            <a:extLst>
              <a:ext uri="{FF2B5EF4-FFF2-40B4-BE49-F238E27FC236}">
                <a16:creationId xmlns:a16="http://schemas.microsoft.com/office/drawing/2014/main" id="{DE41D668-5206-4234-9DB0-6DDB534AF74D}"/>
              </a:ext>
            </a:extLst>
          </p:cNvPr>
          <p:cNvSpPr/>
          <p:nvPr/>
        </p:nvSpPr>
        <p:spPr>
          <a:xfrm>
            <a:off x="108948" y="950101"/>
            <a:ext cx="10744110" cy="597580"/>
          </a:xfrm>
          <a:prstGeom prst="rect">
            <a:avLst/>
          </a:prstGeom>
        </p:spPr>
        <p:txBody>
          <a:bodyPr/>
          <a:lstStyle/>
          <a:p>
            <a:pPr>
              <a:spcBef>
                <a:spcPts val="1000"/>
              </a:spcBef>
              <a:buClr>
                <a:srgbClr val="4196B4"/>
              </a:buClr>
            </a:pPr>
            <a:r>
              <a:rPr kumimoji="0" lang="en-US" sz="1600" b="0" i="0" u="none" strike="noStrike" kern="1200" cap="none" spc="0" normalizeH="0" baseline="0" noProof="0" dirty="0">
                <a:ln>
                  <a:noFill/>
                </a:ln>
                <a:effectLst/>
                <a:uLnTx/>
                <a:uFillTx/>
                <a:ea typeface="+mn-ea"/>
                <a:cs typeface="+mn-cs"/>
              </a:rPr>
              <a:t>The </a:t>
            </a:r>
            <a:r>
              <a:rPr kumimoji="0" lang="en-US" sz="1600" b="0" i="1" u="none" strike="noStrike" kern="1200" cap="none" spc="0" normalizeH="0" baseline="0" noProof="0" dirty="0" err="1">
                <a:ln>
                  <a:noFill/>
                </a:ln>
                <a:effectLst/>
                <a:uLnTx/>
                <a:uFillTx/>
                <a:ea typeface="+mn-ea"/>
                <a:cs typeface="+mn-cs"/>
              </a:rPr>
              <a:t>TEst</a:t>
            </a:r>
            <a:r>
              <a:rPr kumimoji="0" lang="en-US" sz="1600" b="0" i="1" u="none" strike="noStrike" kern="1200" cap="none" spc="0" normalizeH="0" baseline="0" noProof="0" dirty="0">
                <a:ln>
                  <a:noFill/>
                </a:ln>
                <a:effectLst/>
                <a:uLnTx/>
                <a:uFillTx/>
                <a:ea typeface="+mn-ea"/>
                <a:cs typeface="+mn-cs"/>
              </a:rPr>
              <a:t>-stand for X-band</a:t>
            </a:r>
            <a:r>
              <a:rPr kumimoji="0" lang="en-US" sz="1600" b="0" i="0" u="none" strike="noStrike" kern="1200" cap="none" spc="0" normalizeH="0" baseline="0" noProof="0" dirty="0">
                <a:ln>
                  <a:noFill/>
                </a:ln>
                <a:effectLst/>
                <a:uLnTx/>
                <a:uFillTx/>
                <a:ea typeface="+mn-ea"/>
                <a:cs typeface="+mn-cs"/>
              </a:rPr>
              <a:t> (</a:t>
            </a:r>
            <a:r>
              <a:rPr kumimoji="0" lang="en-US" sz="1600" b="1" i="0" u="none" strike="noStrike" kern="1200" cap="none" spc="0" normalizeH="0" baseline="0" noProof="0" dirty="0">
                <a:ln>
                  <a:noFill/>
                </a:ln>
                <a:effectLst/>
                <a:uLnTx/>
                <a:uFillTx/>
                <a:ea typeface="+mn-ea"/>
                <a:cs typeface="+mn-cs"/>
              </a:rPr>
              <a:t>TEX</a:t>
            </a:r>
            <a:r>
              <a:rPr kumimoji="0" lang="en-US" sz="1600" b="0" i="0" u="none" strike="noStrike" kern="1200" cap="none" spc="0" normalizeH="0" baseline="0" noProof="0" dirty="0">
                <a:ln>
                  <a:noFill/>
                </a:ln>
                <a:effectLst/>
                <a:uLnTx/>
                <a:uFillTx/>
                <a:ea typeface="+mn-ea"/>
                <a:cs typeface="+mn-cs"/>
              </a:rPr>
              <a:t>) is a facility conceived for R&amp;D on high gradient </a:t>
            </a:r>
            <a:r>
              <a:rPr kumimoji="0" lang="en-US" sz="1600" b="1" i="0" u="none" strike="noStrike" kern="1200" cap="none" spc="0" normalizeH="0" baseline="0" noProof="0" dirty="0">
                <a:ln>
                  <a:noFill/>
                </a:ln>
                <a:effectLst/>
                <a:uLnTx/>
                <a:uFillTx/>
                <a:ea typeface="+mn-ea"/>
                <a:cs typeface="+mn-cs"/>
              </a:rPr>
              <a:t>X-band (12 GHz)</a:t>
            </a:r>
            <a:r>
              <a:rPr kumimoji="0" lang="en-US" sz="1600" b="0" i="0" u="none" strike="noStrike" kern="1200" cap="none" spc="0" normalizeH="0" baseline="0" noProof="0" dirty="0">
                <a:ln>
                  <a:noFill/>
                </a:ln>
                <a:effectLst/>
                <a:uLnTx/>
                <a:uFillTx/>
                <a:ea typeface="+mn-ea"/>
                <a:cs typeface="+mn-cs"/>
              </a:rPr>
              <a:t> accelerating structures and waveguide components in view of </a:t>
            </a:r>
            <a:r>
              <a:rPr kumimoji="0" lang="en-US" sz="1600" b="0" i="0" u="none" strike="noStrike" kern="1200" cap="none" spc="0" normalizeH="0" baseline="0" noProof="0" dirty="0" err="1">
                <a:ln>
                  <a:noFill/>
                </a:ln>
                <a:effectLst/>
                <a:uLnTx/>
                <a:uFillTx/>
                <a:ea typeface="+mn-ea"/>
                <a:cs typeface="+mn-cs"/>
              </a:rPr>
              <a:t>Eupraxia@SPARC_LAB</a:t>
            </a:r>
            <a:r>
              <a:rPr kumimoji="0" lang="en-US" sz="1600" b="0" i="0" u="none" strike="noStrike" kern="1200" cap="none" spc="0" normalizeH="0" baseline="0" noProof="0" dirty="0">
                <a:ln>
                  <a:noFill/>
                </a:ln>
                <a:effectLst/>
                <a:uLnTx/>
                <a:uFillTx/>
                <a:ea typeface="+mn-ea"/>
                <a:cs typeface="+mn-cs"/>
              </a:rPr>
              <a:t> project. TEX is located in bld. 7, the LNF accelerator technology hub.</a:t>
            </a:r>
          </a:p>
        </p:txBody>
      </p:sp>
      <p:sp>
        <p:nvSpPr>
          <p:cNvPr id="3" name="Rettangolo 6">
            <a:extLst>
              <a:ext uri="{FF2B5EF4-FFF2-40B4-BE49-F238E27FC236}">
                <a16:creationId xmlns:a16="http://schemas.microsoft.com/office/drawing/2014/main" id="{DF5F5A19-FAFD-C17D-A1F8-B8214A5CD8B2}"/>
              </a:ext>
            </a:extLst>
          </p:cNvPr>
          <p:cNvSpPr/>
          <p:nvPr/>
        </p:nvSpPr>
        <p:spPr>
          <a:xfrm>
            <a:off x="3735" y="-4721"/>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tab pos="990600" algn="l"/>
              </a:tabLst>
              <a:defRPr/>
            </a:pPr>
            <a:r>
              <a:rPr kumimoji="0" lang="it-IT"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A. Gallo: </a:t>
            </a:r>
            <a:r>
              <a:rPr kumimoji="0" lang="en-GB"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Review of accelerator activities in INFN-Frascati </a:t>
            </a:r>
          </a:p>
        </p:txBody>
      </p:sp>
      <p:sp>
        <p:nvSpPr>
          <p:cNvPr id="4" name="Rettangolo 4">
            <a:extLst>
              <a:ext uri="{FF2B5EF4-FFF2-40B4-BE49-F238E27FC236}">
                <a16:creationId xmlns:a16="http://schemas.microsoft.com/office/drawing/2014/main" id="{D6D7AF51-F327-DB87-C43E-92FA44A70696}"/>
              </a:ext>
            </a:extLst>
          </p:cNvPr>
          <p:cNvSpPr/>
          <p:nvPr/>
        </p:nvSpPr>
        <p:spPr>
          <a:xfrm>
            <a:off x="0" y="6528718"/>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FFFF00"/>
                </a:solidFill>
                <a:effectLst/>
                <a:uLnTx/>
                <a:uFillTx/>
                <a:latin typeface="Calibri" panose="020F0502020204030204"/>
                <a:ea typeface="+mn-ea"/>
                <a:cs typeface="+mn-cs"/>
              </a:rPr>
              <a:t>CEPC workshop 2025,  November 6-10 2025 </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a:t>
            </a:r>
            <a:r>
              <a:rPr kumimoji="0" lang="it-IT" sz="1800" b="0" i="1" u="none" strike="noStrike" kern="1200" cap="none" spc="0" normalizeH="0" baseline="0" noProof="0" dirty="0" err="1">
                <a:ln>
                  <a:noFill/>
                </a:ln>
                <a:solidFill>
                  <a:srgbClr val="FFFF00"/>
                </a:solidFill>
                <a:effectLst/>
                <a:uLnTx/>
                <a:uFillTx/>
                <a:latin typeface="Calibri" panose="020F0502020204030204"/>
                <a:ea typeface="+mn-ea"/>
                <a:cs typeface="+mn-cs"/>
              </a:rPr>
              <a:t>Dongfang</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Hotel, Guangzhou, China</a:t>
            </a:r>
          </a:p>
        </p:txBody>
      </p:sp>
      <p:sp>
        <p:nvSpPr>
          <p:cNvPr id="6" name="Segnaposto numero diapositiva 4">
            <a:extLst>
              <a:ext uri="{FF2B5EF4-FFF2-40B4-BE49-F238E27FC236}">
                <a16:creationId xmlns:a16="http://schemas.microsoft.com/office/drawing/2014/main" id="{5C7153FD-0C2E-6515-3C55-C7575F2F873F}"/>
              </a:ext>
            </a:extLst>
          </p:cNvPr>
          <p:cNvSpPr txBox="1">
            <a:spLocks/>
          </p:cNvSpPr>
          <p:nvPr/>
        </p:nvSpPr>
        <p:spPr>
          <a:xfrm>
            <a:off x="9189720" y="6498590"/>
            <a:ext cx="2743200"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8D38D78-E7CE-4FC5-9811-B7ED10FBA3DF}" type="slidenum">
              <a:rPr kumimoji="0" lang="it-IT" sz="1600" b="0" i="0" u="none" strike="noStrike" kern="1200" cap="none" spc="0" normalizeH="0" baseline="0" noProof="0" smtClean="0">
                <a:ln>
                  <a:noFill/>
                </a:ln>
                <a:solidFill>
                  <a:srgbClr val="FFFF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21</a:t>
            </a:fld>
            <a:endParaRPr kumimoji="0" lang="it-IT" sz="1600" b="0"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3642295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DD4ACB1F-FC3A-0F28-306D-D190B4F0C41E}"/>
              </a:ext>
            </a:extLst>
          </p:cNvPr>
          <p:cNvSpPr/>
          <p:nvPr/>
        </p:nvSpPr>
        <p:spPr>
          <a:xfrm>
            <a:off x="0" y="-9427"/>
            <a:ext cx="12192000" cy="8578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6" name="Rectangle 15">
            <a:extLst>
              <a:ext uri="{FF2B5EF4-FFF2-40B4-BE49-F238E27FC236}">
                <a16:creationId xmlns:a16="http://schemas.microsoft.com/office/drawing/2014/main" id="{D089E877-DBC7-EAB9-50EF-767EA25164AF}"/>
              </a:ext>
            </a:extLst>
          </p:cNvPr>
          <p:cNvSpPr/>
          <p:nvPr/>
        </p:nvSpPr>
        <p:spPr>
          <a:xfrm>
            <a:off x="0" y="6429511"/>
            <a:ext cx="12192000" cy="4300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CasellaDiTesto 8">
            <a:extLst>
              <a:ext uri="{FF2B5EF4-FFF2-40B4-BE49-F238E27FC236}">
                <a16:creationId xmlns:a16="http://schemas.microsoft.com/office/drawing/2014/main" id="{E618C4E0-4778-CA6E-7DC2-F22D5BDD0D9E}"/>
              </a:ext>
            </a:extLst>
          </p:cNvPr>
          <p:cNvSpPr txBox="1"/>
          <p:nvPr/>
        </p:nvSpPr>
        <p:spPr>
          <a:xfrm>
            <a:off x="311084" y="415031"/>
            <a:ext cx="11621835" cy="954107"/>
          </a:xfrm>
          <a:prstGeom prst="rect">
            <a:avLst/>
          </a:prstGeom>
          <a:noFill/>
        </p:spPr>
        <p:txBody>
          <a:bodyPr wrap="square" rtlCol="0">
            <a:spAutoFit/>
          </a:bodyPr>
          <a:lstStyle/>
          <a:p>
            <a:pPr algn="ctr"/>
            <a:r>
              <a:rPr lang="en-GB" sz="2800" b="1" dirty="0"/>
              <a:t>The European project </a:t>
            </a:r>
            <a:r>
              <a:rPr lang="en-GB" sz="2800" b="1" dirty="0" err="1"/>
              <a:t>EuPRAXIA</a:t>
            </a:r>
            <a:r>
              <a:rPr lang="en-GB" sz="2800" b="1" dirty="0"/>
              <a:t> </a:t>
            </a:r>
          </a:p>
          <a:p>
            <a:r>
              <a:rPr lang="en-GB" sz="2800" b="1" dirty="0"/>
              <a:t>an opportunity to draw a new mission for the INFN Frascati Labs future</a:t>
            </a:r>
          </a:p>
        </p:txBody>
      </p:sp>
      <p:pic>
        <p:nvPicPr>
          <p:cNvPr id="1026" name="Picture 2">
            <a:extLst>
              <a:ext uri="{FF2B5EF4-FFF2-40B4-BE49-F238E27FC236}">
                <a16:creationId xmlns:a16="http://schemas.microsoft.com/office/drawing/2014/main" id="{8CF9EB3D-E31A-D5E4-F157-F99E3C2D8E82}"/>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7130" y="1492915"/>
            <a:ext cx="3445882" cy="4866552"/>
          </a:xfrm>
          <a:prstGeom prst="rect">
            <a:avLst/>
          </a:prstGeom>
          <a:noFill/>
          <a:extLst>
            <a:ext uri="{909E8E84-426E-40DD-AFC4-6F175D3DCCD1}">
              <a14:hiddenFill xmlns:a14="http://schemas.microsoft.com/office/drawing/2010/main">
                <a:solidFill>
                  <a:srgbClr val="FFFFFF"/>
                </a:solidFill>
              </a14:hiddenFill>
            </a:ext>
          </a:extLst>
        </p:spPr>
      </p:pic>
      <p:sp>
        <p:nvSpPr>
          <p:cNvPr id="11" name="CasellaDiTesto 10">
            <a:extLst>
              <a:ext uri="{FF2B5EF4-FFF2-40B4-BE49-F238E27FC236}">
                <a16:creationId xmlns:a16="http://schemas.microsoft.com/office/drawing/2014/main" id="{C7555E3B-585A-34A6-E679-789739DAEB09}"/>
              </a:ext>
            </a:extLst>
          </p:cNvPr>
          <p:cNvSpPr txBox="1"/>
          <p:nvPr/>
        </p:nvSpPr>
        <p:spPr>
          <a:xfrm>
            <a:off x="3530720" y="1524031"/>
            <a:ext cx="8611003" cy="4832092"/>
          </a:xfrm>
          <a:prstGeom prst="rect">
            <a:avLst/>
          </a:prstGeom>
          <a:solidFill>
            <a:schemeClr val="accent4">
              <a:lumMod val="20000"/>
              <a:lumOff val="80000"/>
            </a:schemeClr>
          </a:solidFill>
        </p:spPr>
        <p:txBody>
          <a:bodyPr wrap="square">
            <a:spAutoFit/>
          </a:bodyPr>
          <a:lstStyle/>
          <a:p>
            <a:pPr>
              <a:spcAft>
                <a:spcPts val="600"/>
              </a:spcAft>
            </a:pPr>
            <a:r>
              <a:rPr lang="en-US" b="0" i="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The </a:t>
            </a:r>
            <a:r>
              <a:rPr lang="en-US" b="1" i="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Eupraxia Design Study </a:t>
            </a:r>
            <a:r>
              <a:rPr lang="en-US" dirty="0">
                <a:solidFill>
                  <a:srgbClr val="002060"/>
                </a:solidFill>
                <a:latin typeface="Calibri" panose="020F0502020204030204" pitchFamily="34" charset="0"/>
                <a:ea typeface="Calibri" panose="020F0502020204030204" pitchFamily="34" charset="0"/>
                <a:cs typeface="Calibri" panose="020F0502020204030204" pitchFamily="34" charset="0"/>
              </a:rPr>
              <a:t>is a 4-year concluded </a:t>
            </a:r>
            <a:r>
              <a:rPr lang="en-US" b="0" i="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project within the Horizon 2020 framework </a:t>
            </a:r>
            <a:r>
              <a:rPr lang="en-US" b="0" i="0" dirty="0" err="1">
                <a:solidFill>
                  <a:srgbClr val="002060"/>
                </a:solidFill>
                <a:effectLst/>
                <a:latin typeface="Calibri" panose="020F0502020204030204" pitchFamily="34" charset="0"/>
                <a:ea typeface="Calibri" panose="020F0502020204030204" pitchFamily="34" charset="0"/>
                <a:cs typeface="Calibri" panose="020F0502020204030204" pitchFamily="34" charset="0"/>
              </a:rPr>
              <a:t>programme</a:t>
            </a:r>
            <a:r>
              <a:rPr lang="en-US" dirty="0">
                <a:solidFill>
                  <a:srgbClr val="002060"/>
                </a:solidFill>
                <a:latin typeface="Calibri" panose="020F0502020204030204" pitchFamily="34" charset="0"/>
                <a:ea typeface="Calibri" panose="020F0502020204030204" pitchFamily="34" charset="0"/>
                <a:cs typeface="Calibri" panose="020F0502020204030204" pitchFamily="34" charset="0"/>
              </a:rPr>
              <a:t>, culminated with the delivery of a </a:t>
            </a:r>
            <a:r>
              <a:rPr lang="en-US" b="1" i="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Conceptual Design Report (CDR) in 2019</a:t>
            </a:r>
            <a:r>
              <a:rPr lang="en-US" b="0" i="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 </a:t>
            </a:r>
          </a:p>
          <a:p>
            <a:pPr>
              <a:spcAft>
                <a:spcPts val="600"/>
              </a:spcAft>
            </a:pPr>
            <a:r>
              <a:rPr lang="en-US" b="0" i="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The project objective was the design of a </a:t>
            </a:r>
            <a:r>
              <a:rPr lang="en-US" b="1" i="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first high energy plasma-based accelerator </a:t>
            </a:r>
            <a:r>
              <a:rPr lang="en-US" b="0" i="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to provide high-quality </a:t>
            </a:r>
            <a:r>
              <a:rPr lang="en-US" dirty="0">
                <a:solidFill>
                  <a:srgbClr val="002060"/>
                </a:solidFill>
                <a:latin typeface="Calibri" panose="020F0502020204030204" pitchFamily="34" charset="0"/>
                <a:ea typeface="Calibri" panose="020F0502020204030204" pitchFamily="34" charset="0"/>
                <a:cs typeface="Calibri" panose="020F0502020204030204" pitchFamily="34" charset="0"/>
              </a:rPr>
              <a:t>beam usable in different </a:t>
            </a:r>
            <a:r>
              <a:rPr lang="en-US" b="0" i="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areas. The study was conceived and organized as a </a:t>
            </a:r>
            <a:r>
              <a:rPr lang="en-US" b="1" i="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global effort </a:t>
            </a:r>
            <a:r>
              <a:rPr lang="en-US" b="0" i="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involving a large numbers of research institutes</a:t>
            </a:r>
            <a:r>
              <a:rPr lang="en-US" dirty="0">
                <a:solidFill>
                  <a:srgbClr val="002060"/>
                </a:solidFill>
                <a:latin typeface="Calibri" panose="020F0502020204030204" pitchFamily="34" charset="0"/>
                <a:ea typeface="Calibri" panose="020F0502020204030204" pitchFamily="34" charset="0"/>
                <a:cs typeface="Calibri" panose="020F0502020204030204" pitchFamily="34" charset="0"/>
              </a:rPr>
              <a:t> and</a:t>
            </a:r>
            <a:r>
              <a:rPr lang="en-US" b="0" i="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 universities worldwide. </a:t>
            </a:r>
            <a:endParaRPr lang="en-US"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spcAft>
                <a:spcPts val="600"/>
              </a:spcAft>
            </a:pPr>
            <a:r>
              <a:rPr lang="en-US" b="0" i="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The </a:t>
            </a:r>
            <a:r>
              <a:rPr lang="en-US" dirty="0">
                <a:solidFill>
                  <a:srgbClr val="002060"/>
                </a:solidFill>
                <a:latin typeface="Calibri" panose="020F0502020204030204" pitchFamily="34" charset="0"/>
                <a:ea typeface="Calibri" panose="020F0502020204030204" pitchFamily="34" charset="0"/>
                <a:cs typeface="Calibri" panose="020F0502020204030204" pitchFamily="34" charset="0"/>
              </a:rPr>
              <a:t>projects represents a fundamental </a:t>
            </a:r>
            <a:r>
              <a:rPr lang="en-US" b="0" i="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step bridging the gap between proof-of-principle test experiments and future ultra-compact accelerators for the energy frontier, having already the potentiality to serve </a:t>
            </a:r>
            <a:r>
              <a:rPr lang="en-US" i="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a wide community </a:t>
            </a:r>
            <a:r>
              <a:rPr lang="en-US" b="0" i="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in </a:t>
            </a:r>
            <a:r>
              <a:rPr lang="en-US" b="1" i="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applied science, industry, medicine</a:t>
            </a:r>
            <a:r>
              <a:rPr lang="en-US" b="0" i="0" dirty="0">
                <a:solidFill>
                  <a:srgbClr val="002060"/>
                </a:solidFill>
                <a:effectLst/>
                <a:latin typeface="Calibri" panose="020F0502020204030204" pitchFamily="34" charset="0"/>
                <a:ea typeface="Calibri" panose="020F0502020204030204" pitchFamily="34" charset="0"/>
                <a:cs typeface="Calibri" panose="020F0502020204030204" pitchFamily="34" charset="0"/>
              </a:rPr>
              <a:t>.</a:t>
            </a:r>
            <a:endParaRPr lang="en-US" dirty="0">
              <a:solidFill>
                <a:srgbClr val="002060"/>
              </a:solidFill>
              <a:latin typeface="Calibri" panose="020F0502020204030204" pitchFamily="34" charset="0"/>
              <a:ea typeface="Calibri" panose="020F0502020204030204" pitchFamily="34" charset="0"/>
              <a:cs typeface="Calibri" panose="020F0502020204030204" pitchFamily="34" charset="0"/>
            </a:endParaRPr>
          </a:p>
          <a:p>
            <a:pPr>
              <a:spcAft>
                <a:spcPts val="600"/>
              </a:spcAft>
            </a:pPr>
            <a:r>
              <a:rPr lang="en-US" dirty="0">
                <a:solidFill>
                  <a:srgbClr val="002060"/>
                </a:solidFill>
                <a:latin typeface="Calibri" panose="020F0502020204030204" pitchFamily="34" charset="0"/>
                <a:ea typeface="Calibri" panose="020F0502020204030204" pitchFamily="34" charset="0"/>
                <a:cs typeface="Calibri" panose="020F0502020204030204" pitchFamily="34" charset="0"/>
              </a:rPr>
              <a:t>Thanks to the </a:t>
            </a:r>
            <a:r>
              <a:rPr lang="en-US" b="1" dirty="0" err="1">
                <a:solidFill>
                  <a:srgbClr val="002060"/>
                </a:solidFill>
                <a:latin typeface="Calibri" panose="020F0502020204030204" pitchFamily="34" charset="0"/>
                <a:ea typeface="Calibri" panose="020F0502020204030204" pitchFamily="34" charset="0"/>
                <a:cs typeface="Calibri" panose="020F0502020204030204" pitchFamily="34" charset="0"/>
              </a:rPr>
              <a:t>SPARC_Lab</a:t>
            </a:r>
            <a:r>
              <a:rPr lang="en-US" b="1" dirty="0">
                <a:solidFill>
                  <a:srgbClr val="002060"/>
                </a:solidFill>
                <a:latin typeface="Calibri" panose="020F0502020204030204" pitchFamily="34" charset="0"/>
                <a:ea typeface="Calibri" panose="020F0502020204030204" pitchFamily="34" charset="0"/>
                <a:cs typeface="Calibri" panose="020F0502020204030204" pitchFamily="34" charset="0"/>
              </a:rPr>
              <a:t> paving activity </a:t>
            </a:r>
            <a:r>
              <a:rPr lang="en-US" dirty="0">
                <a:solidFill>
                  <a:srgbClr val="002060"/>
                </a:solidFill>
                <a:latin typeface="Calibri" panose="020F0502020204030204" pitchFamily="34" charset="0"/>
                <a:ea typeface="Calibri" panose="020F0502020204030204" pitchFamily="34" charset="0"/>
                <a:cs typeface="Calibri" panose="020F0502020204030204" pitchFamily="34" charset="0"/>
              </a:rPr>
              <a:t>INFN Frascati Lab has been recognized since the very beginning as a natural and credible candidate to host </a:t>
            </a:r>
            <a:r>
              <a:rPr lang="en-US" b="1" dirty="0">
                <a:solidFill>
                  <a:srgbClr val="002060"/>
                </a:solidFill>
                <a:latin typeface="Calibri" panose="020F0502020204030204" pitchFamily="34" charset="0"/>
                <a:ea typeface="Calibri" panose="020F0502020204030204" pitchFamily="34" charset="0"/>
                <a:cs typeface="Calibri" panose="020F0502020204030204" pitchFamily="34" charset="0"/>
              </a:rPr>
              <a:t>one of the two construction sites</a:t>
            </a:r>
            <a:r>
              <a:rPr lang="en-US" dirty="0">
                <a:solidFill>
                  <a:srgbClr val="002060"/>
                </a:solidFill>
                <a:latin typeface="Calibri" panose="020F0502020204030204" pitchFamily="34" charset="0"/>
                <a:ea typeface="Calibri" panose="020F0502020204030204" pitchFamily="34" charset="0"/>
                <a:cs typeface="Calibri" panose="020F0502020204030204" pitchFamily="34" charset="0"/>
              </a:rPr>
              <a:t> foreseen in the project.</a:t>
            </a:r>
          </a:p>
          <a:p>
            <a:pPr>
              <a:spcAft>
                <a:spcPts val="600"/>
              </a:spcAft>
            </a:pPr>
            <a:r>
              <a:rPr lang="en-GB" dirty="0">
                <a:solidFill>
                  <a:srgbClr val="002060"/>
                </a:solidFill>
                <a:latin typeface="Calibri" panose="020F0502020204030204" pitchFamily="34" charset="0"/>
                <a:ea typeface="Calibri" panose="020F0502020204030204" pitchFamily="34" charset="0"/>
                <a:cs typeface="Calibri" panose="020F0502020204030204" pitchFamily="34" charset="0"/>
              </a:rPr>
              <a:t>All this finally led to the </a:t>
            </a:r>
            <a:r>
              <a:rPr lang="en-GB" b="1" dirty="0" err="1">
                <a:solidFill>
                  <a:srgbClr val="002060"/>
                </a:solidFill>
                <a:latin typeface="Calibri" panose="020F0502020204030204" pitchFamily="34" charset="0"/>
                <a:ea typeface="Calibri" panose="020F0502020204030204" pitchFamily="34" charset="0"/>
                <a:cs typeface="Calibri" panose="020F0502020204030204" pitchFamily="34" charset="0"/>
              </a:rPr>
              <a:t>EuPRAXIA@SPARC_Lab</a:t>
            </a:r>
            <a:r>
              <a:rPr lang="en-GB" b="1" dirty="0">
                <a:solidFill>
                  <a:srgbClr val="002060"/>
                </a:solidFill>
                <a:latin typeface="Calibri" panose="020F0502020204030204" pitchFamily="34" charset="0"/>
                <a:ea typeface="Calibri" panose="020F0502020204030204" pitchFamily="34" charset="0"/>
                <a:cs typeface="Calibri" panose="020F0502020204030204" pitchFamily="34" charset="0"/>
              </a:rPr>
              <a:t> project proposal</a:t>
            </a:r>
            <a:r>
              <a:rPr lang="en-GB" dirty="0">
                <a:solidFill>
                  <a:srgbClr val="002060"/>
                </a:solidFill>
                <a:latin typeface="Calibri" panose="020F0502020204030204" pitchFamily="34" charset="0"/>
                <a:ea typeface="Calibri" panose="020F0502020204030204" pitchFamily="34" charset="0"/>
                <a:cs typeface="Calibri" panose="020F0502020204030204" pitchFamily="34" charset="0"/>
              </a:rPr>
              <a:t>, where for the first time a </a:t>
            </a:r>
            <a:r>
              <a:rPr lang="en-GB" b="1" dirty="0">
                <a:solidFill>
                  <a:srgbClr val="002060"/>
                </a:solidFill>
                <a:latin typeface="Calibri" panose="020F0502020204030204" pitchFamily="34" charset="0"/>
                <a:ea typeface="Calibri" panose="020F0502020204030204" pitchFamily="34" charset="0"/>
                <a:cs typeface="Calibri" panose="020F0502020204030204" pitchFamily="34" charset="0"/>
              </a:rPr>
              <a:t>user facility </a:t>
            </a:r>
            <a:r>
              <a:rPr lang="en-GB" dirty="0">
                <a:solidFill>
                  <a:srgbClr val="002060"/>
                </a:solidFill>
                <a:latin typeface="Calibri" panose="020F0502020204030204" pitchFamily="34" charset="0"/>
                <a:ea typeface="Calibri" panose="020F0502020204030204" pitchFamily="34" charset="0"/>
                <a:cs typeface="Calibri" panose="020F0502020204030204" pitchFamily="34" charset="0"/>
              </a:rPr>
              <a:t>will be built based on </a:t>
            </a:r>
            <a:r>
              <a:rPr lang="en-GB" b="1" dirty="0">
                <a:solidFill>
                  <a:srgbClr val="002060"/>
                </a:solidFill>
                <a:latin typeface="Calibri" panose="020F0502020204030204" pitchFamily="34" charset="0"/>
                <a:ea typeface="Calibri" panose="020F0502020204030204" pitchFamily="34" charset="0"/>
                <a:cs typeface="Calibri" panose="020F0502020204030204" pitchFamily="34" charset="0"/>
              </a:rPr>
              <a:t>plasma acceleration. </a:t>
            </a:r>
            <a:r>
              <a:rPr lang="en-GB" dirty="0">
                <a:solidFill>
                  <a:srgbClr val="002060"/>
                </a:solidFill>
                <a:latin typeface="Calibri" panose="020F0502020204030204" pitchFamily="34" charset="0"/>
                <a:ea typeface="Calibri" panose="020F0502020204030204" pitchFamily="34" charset="0"/>
                <a:cs typeface="Calibri" panose="020F0502020204030204" pitchFamily="34" charset="0"/>
              </a:rPr>
              <a:t>In particular LNF will be the pillar devoted to the implementation of Particle Wake-Field acceleration </a:t>
            </a:r>
            <a:r>
              <a:rPr lang="en-GB" b="1" dirty="0">
                <a:solidFill>
                  <a:srgbClr val="002060"/>
                </a:solidFill>
                <a:latin typeface="Calibri" panose="020F0502020204030204" pitchFamily="34" charset="0"/>
                <a:ea typeface="Calibri" panose="020F0502020204030204" pitchFamily="34" charset="0"/>
                <a:cs typeface="Calibri" panose="020F0502020204030204" pitchFamily="34" charset="0"/>
              </a:rPr>
              <a:t>PWFA </a:t>
            </a:r>
            <a:r>
              <a:rPr lang="en-GB" dirty="0">
                <a:solidFill>
                  <a:srgbClr val="002060"/>
                </a:solidFill>
                <a:latin typeface="Calibri" panose="020F0502020204030204" pitchFamily="34" charset="0"/>
                <a:ea typeface="Calibri" panose="020F0502020204030204" pitchFamily="34" charset="0"/>
                <a:cs typeface="Calibri" panose="020F0502020204030204" pitchFamily="34" charset="0"/>
              </a:rPr>
              <a:t>technique.</a:t>
            </a:r>
          </a:p>
        </p:txBody>
      </p:sp>
      <p:sp>
        <p:nvSpPr>
          <p:cNvPr id="17" name="Rettangolo 6">
            <a:extLst>
              <a:ext uri="{FF2B5EF4-FFF2-40B4-BE49-F238E27FC236}">
                <a16:creationId xmlns:a16="http://schemas.microsoft.com/office/drawing/2014/main" id="{CA16935B-2F86-47E4-58B8-72C8BFB44A29}"/>
              </a:ext>
            </a:extLst>
          </p:cNvPr>
          <p:cNvSpPr/>
          <p:nvPr/>
        </p:nvSpPr>
        <p:spPr>
          <a:xfrm>
            <a:off x="3735" y="-4721"/>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tab pos="990600" algn="l"/>
              </a:tabLst>
              <a:defRPr/>
            </a:pPr>
            <a:r>
              <a:rPr kumimoji="0" lang="it-IT"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A. Gallo: </a:t>
            </a:r>
            <a:r>
              <a:rPr kumimoji="0" lang="en-GB"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Review of accelerator activities in INFN-Frascati </a:t>
            </a:r>
          </a:p>
        </p:txBody>
      </p:sp>
      <p:sp>
        <p:nvSpPr>
          <p:cNvPr id="18" name="Rettangolo 4">
            <a:extLst>
              <a:ext uri="{FF2B5EF4-FFF2-40B4-BE49-F238E27FC236}">
                <a16:creationId xmlns:a16="http://schemas.microsoft.com/office/drawing/2014/main" id="{E7ADE0DA-30E7-9087-51DF-93B1A7CBFA3E}"/>
              </a:ext>
            </a:extLst>
          </p:cNvPr>
          <p:cNvSpPr/>
          <p:nvPr/>
        </p:nvSpPr>
        <p:spPr>
          <a:xfrm>
            <a:off x="0" y="6528718"/>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FFFF00"/>
                </a:solidFill>
                <a:effectLst/>
                <a:uLnTx/>
                <a:uFillTx/>
                <a:latin typeface="Calibri" panose="020F0502020204030204"/>
                <a:ea typeface="+mn-ea"/>
                <a:cs typeface="+mn-cs"/>
              </a:rPr>
              <a:t>CEPC workshop 2025,  November 6-10 2025 </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a:t>
            </a:r>
            <a:r>
              <a:rPr kumimoji="0" lang="it-IT" sz="1800" b="0" i="1" u="none" strike="noStrike" kern="1200" cap="none" spc="0" normalizeH="0" baseline="0" noProof="0" dirty="0" err="1">
                <a:ln>
                  <a:noFill/>
                </a:ln>
                <a:solidFill>
                  <a:srgbClr val="FFFF00"/>
                </a:solidFill>
                <a:effectLst/>
                <a:uLnTx/>
                <a:uFillTx/>
                <a:latin typeface="Calibri" panose="020F0502020204030204"/>
                <a:ea typeface="+mn-ea"/>
                <a:cs typeface="+mn-cs"/>
              </a:rPr>
              <a:t>Dongfang</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Hotel, Guangzhou, China</a:t>
            </a:r>
          </a:p>
        </p:txBody>
      </p:sp>
      <p:sp>
        <p:nvSpPr>
          <p:cNvPr id="19" name="Segnaposto numero diapositiva 4">
            <a:extLst>
              <a:ext uri="{FF2B5EF4-FFF2-40B4-BE49-F238E27FC236}">
                <a16:creationId xmlns:a16="http://schemas.microsoft.com/office/drawing/2014/main" id="{2D67112E-CDE0-9971-034B-2F52ED481BA7}"/>
              </a:ext>
            </a:extLst>
          </p:cNvPr>
          <p:cNvSpPr txBox="1">
            <a:spLocks/>
          </p:cNvSpPr>
          <p:nvPr/>
        </p:nvSpPr>
        <p:spPr>
          <a:xfrm>
            <a:off x="9189720" y="6498590"/>
            <a:ext cx="2743200"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8D38D78-E7CE-4FC5-9811-B7ED10FBA3DF}" type="slidenum">
              <a:rPr kumimoji="0" lang="it-IT" sz="1600" b="0" i="0" u="none" strike="noStrike" kern="1200" cap="none" spc="0" normalizeH="0" baseline="0" noProof="0" smtClean="0">
                <a:ln>
                  <a:noFill/>
                </a:ln>
                <a:solidFill>
                  <a:srgbClr val="FFFF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it-IT" sz="1600" b="0"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606953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054634-C59D-9173-4287-7728BFB27BC7}"/>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22B89228-D8F0-B03B-7FB8-67AB8F9C7111}"/>
              </a:ext>
            </a:extLst>
          </p:cNvPr>
          <p:cNvSpPr>
            <a:spLocks noGrp="1"/>
          </p:cNvSpPr>
          <p:nvPr>
            <p:ph type="title"/>
          </p:nvPr>
        </p:nvSpPr>
        <p:spPr/>
        <p:txBody>
          <a:bodyPr>
            <a:normAutofit/>
          </a:bodyPr>
          <a:lstStyle/>
          <a:p>
            <a:r>
              <a:rPr lang="en-IT" sz="2800">
                <a:latin typeface="+mn-lt"/>
              </a:rPr>
              <a:t>The Italian Pillar: </a:t>
            </a:r>
            <a:br>
              <a:rPr lang="en-IT" sz="2800">
                <a:latin typeface="+mn-lt"/>
              </a:rPr>
            </a:br>
            <a:r>
              <a:rPr lang="en-IT" sz="2800">
                <a:latin typeface="+mn-lt"/>
              </a:rPr>
              <a:t>EuPRAXIA@SPARC_LAB User Facility </a:t>
            </a:r>
          </a:p>
        </p:txBody>
      </p:sp>
      <p:pic>
        <p:nvPicPr>
          <p:cNvPr id="4" name="Picture 3">
            <a:extLst>
              <a:ext uri="{FF2B5EF4-FFF2-40B4-BE49-F238E27FC236}">
                <a16:creationId xmlns:a16="http://schemas.microsoft.com/office/drawing/2014/main" id="{88E68D00-31BD-10BA-6178-64583E1D5F0D}"/>
              </a:ext>
            </a:extLst>
          </p:cNvPr>
          <p:cNvPicPr>
            <a:picLocks noChangeAspect="1"/>
          </p:cNvPicPr>
          <p:nvPr/>
        </p:nvPicPr>
        <p:blipFill>
          <a:blip r:embed="rId3"/>
          <a:srcRect t="18316" b="26000"/>
          <a:stretch/>
        </p:blipFill>
        <p:spPr>
          <a:xfrm>
            <a:off x="236182" y="2863253"/>
            <a:ext cx="5839519" cy="1917147"/>
          </a:xfrm>
          <a:prstGeom prst="rect">
            <a:avLst/>
          </a:prstGeom>
        </p:spPr>
      </p:pic>
      <p:sp>
        <p:nvSpPr>
          <p:cNvPr id="2" name="TextBox 1">
            <a:extLst>
              <a:ext uri="{FF2B5EF4-FFF2-40B4-BE49-F238E27FC236}">
                <a16:creationId xmlns:a16="http://schemas.microsoft.com/office/drawing/2014/main" id="{02ABAD15-9CA3-CCE3-B3E8-385519223815}"/>
              </a:ext>
            </a:extLst>
          </p:cNvPr>
          <p:cNvSpPr txBox="1"/>
          <p:nvPr/>
        </p:nvSpPr>
        <p:spPr>
          <a:xfrm>
            <a:off x="78629" y="921399"/>
            <a:ext cx="11844157" cy="1077218"/>
          </a:xfrm>
          <a:prstGeom prst="rect">
            <a:avLst/>
          </a:prstGeom>
          <a:noFill/>
        </p:spPr>
        <p:txBody>
          <a:bodyPr wrap="square">
            <a:spAutoFit/>
          </a:bodyPr>
          <a:lstStyle/>
          <a:p>
            <a:pPr marL="0" marR="0" lvl="0" indent="0" algn="just" defTabSz="914264" rtl="0" eaLnBrk="1" fontAlgn="auto" latinLnBrk="0" hangingPunct="1">
              <a:lnSpc>
                <a:spcPct val="100000"/>
              </a:lnSpc>
              <a:spcBef>
                <a:spcPts val="0"/>
              </a:spcBef>
              <a:spcAft>
                <a:spcPts val="0"/>
              </a:spcAft>
              <a:buClrTx/>
              <a:buSzTx/>
              <a:buFontTx/>
              <a:buNone/>
              <a:tabLst/>
              <a:defRPr/>
            </a:pPr>
            <a:r>
              <a:rPr kumimoji="0" lang="en-GB" sz="1600" i="0" u="none" strike="noStrike" kern="1200" cap="none" spc="0" normalizeH="0" baseline="0" noProof="0" dirty="0">
                <a:ln>
                  <a:noFill/>
                </a:ln>
                <a:solidFill>
                  <a:prstClr val="black"/>
                </a:solidFill>
                <a:effectLst/>
                <a:uLnTx/>
                <a:uFillTx/>
                <a:latin typeface="Calibri" panose="020F0502020204030204"/>
                <a:ea typeface="+mn-ea"/>
                <a:cs typeface="+mn-cs"/>
              </a:rPr>
              <a:t>The purpose of </a:t>
            </a: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the </a:t>
            </a:r>
            <a:r>
              <a:rPr kumimoji="0" lang="en-GB" sz="1600" b="1" i="0" u="none" strike="noStrike" kern="1200" cap="none" spc="0" normalizeH="0" baseline="0" noProof="0" dirty="0" err="1">
                <a:ln>
                  <a:noFill/>
                </a:ln>
                <a:solidFill>
                  <a:prstClr val="black"/>
                </a:solidFill>
                <a:effectLst/>
                <a:uLnTx/>
                <a:uFillTx/>
                <a:latin typeface="Calibri" panose="020F0502020204030204"/>
                <a:ea typeface="+mn-ea"/>
                <a:cs typeface="+mn-cs"/>
              </a:rPr>
              <a:t>EuPRAXIA@SPARC_LAB</a:t>
            </a: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 User Facility </a:t>
            </a:r>
            <a:r>
              <a:rPr kumimoji="0" lang="en-GB" sz="1600" i="0" u="none" strike="noStrike" kern="1200" cap="none" spc="0" normalizeH="0" baseline="0" noProof="0" dirty="0">
                <a:ln>
                  <a:noFill/>
                </a:ln>
                <a:solidFill>
                  <a:prstClr val="black"/>
                </a:solidFill>
                <a:effectLst/>
                <a:uLnTx/>
                <a:uFillTx/>
                <a:latin typeface="Calibri" panose="020F0502020204030204"/>
                <a:ea typeface="+mn-ea"/>
                <a:cs typeface="+mn-cs"/>
              </a:rPr>
              <a:t>is to establish a research infrastructure that </a:t>
            </a: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pioneers</a:t>
            </a:r>
            <a:r>
              <a:rPr kumimoji="0" lang="en-GB" sz="1600" i="0" u="none" strike="noStrike" kern="1200" cap="none" spc="0" normalizeH="0" baseline="0" noProof="0" dirty="0">
                <a:ln>
                  <a:noFill/>
                </a:ln>
                <a:solidFill>
                  <a:prstClr val="black"/>
                </a:solidFill>
                <a:effectLst/>
                <a:uLnTx/>
                <a:uFillTx/>
                <a:latin typeface="Calibri" panose="020F0502020204030204"/>
                <a:ea typeface="+mn-ea"/>
                <a:cs typeface="+mn-cs"/>
              </a:rPr>
              <a:t> the use of </a:t>
            </a: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plasma </a:t>
            </a:r>
            <a:r>
              <a:rPr kumimoji="0" lang="en-GB" sz="1600" b="1" i="0" u="none" strike="noStrike" kern="1200" cap="none" spc="0" normalizeH="0" baseline="0" noProof="0" dirty="0" err="1">
                <a:ln>
                  <a:noFill/>
                </a:ln>
                <a:solidFill>
                  <a:prstClr val="black"/>
                </a:solidFill>
                <a:effectLst/>
                <a:uLnTx/>
                <a:uFillTx/>
                <a:latin typeface="Calibri" panose="020F0502020204030204"/>
                <a:ea typeface="+mn-ea"/>
                <a:cs typeface="+mn-cs"/>
              </a:rPr>
              <a:t>wakefield</a:t>
            </a: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 acceleration (PWFA)</a:t>
            </a:r>
            <a:r>
              <a:rPr kumimoji="0" lang="en-GB" sz="1600" i="0" u="none" strike="noStrike" kern="1200" cap="none" spc="0" normalizeH="0" baseline="0" noProof="0" dirty="0">
                <a:ln>
                  <a:noFill/>
                </a:ln>
                <a:solidFill>
                  <a:prstClr val="black"/>
                </a:solidFill>
                <a:effectLst/>
                <a:uLnTx/>
                <a:uFillTx/>
                <a:latin typeface="Calibri" panose="020F0502020204030204"/>
                <a:ea typeface="+mn-ea"/>
                <a:cs typeface="+mn-cs"/>
              </a:rPr>
              <a:t> for driving a high-brightness </a:t>
            </a: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Free-Electron Laser (FEL) </a:t>
            </a:r>
            <a:r>
              <a:rPr kumimoji="0" lang="en-GB" sz="1600" i="0" u="none" strike="noStrike" kern="1200" cap="none" spc="0" normalizeH="0" baseline="0" noProof="0" dirty="0">
                <a:ln>
                  <a:noFill/>
                </a:ln>
                <a:solidFill>
                  <a:prstClr val="black"/>
                </a:solidFill>
                <a:effectLst/>
                <a:uLnTx/>
                <a:uFillTx/>
                <a:latin typeface="Calibri" panose="020F0502020204030204"/>
                <a:ea typeface="+mn-ea"/>
                <a:cs typeface="+mn-cs"/>
              </a:rPr>
              <a:t>in the </a:t>
            </a: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soft X-ray regime</a:t>
            </a:r>
            <a:r>
              <a:rPr kumimoji="0" lang="en-GB" sz="1600" i="0" u="none" strike="noStrike" kern="1200" cap="none" spc="0" normalizeH="0" baseline="0" noProof="0" dirty="0">
                <a:ln>
                  <a:noFill/>
                </a:ln>
                <a:solidFill>
                  <a:prstClr val="black"/>
                </a:solidFill>
                <a:effectLst/>
                <a:uLnTx/>
                <a:uFillTx/>
                <a:latin typeface="Calibri" panose="020F0502020204030204"/>
                <a:ea typeface="+mn-ea"/>
                <a:cs typeface="+mn-cs"/>
              </a:rPr>
              <a:t>.  Its first </a:t>
            </a: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user beamline</a:t>
            </a:r>
            <a:r>
              <a:rPr kumimoji="0" lang="en-GB" sz="1600"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AQUA</a:t>
            </a:r>
            <a:r>
              <a:rPr kumimoji="0" lang="en-GB" sz="1600" i="0" u="none" strike="noStrike" kern="1200" cap="none" spc="0" normalizeH="0" baseline="0" noProof="0" dirty="0">
                <a:ln>
                  <a:noFill/>
                </a:ln>
                <a:solidFill>
                  <a:prstClr val="black"/>
                </a:solidFill>
                <a:effectLst/>
                <a:uLnTx/>
                <a:uFillTx/>
                <a:latin typeface="Calibri" panose="020F0502020204030204"/>
                <a:ea typeface="+mn-ea"/>
                <a:cs typeface="+mn-cs"/>
              </a:rPr>
              <a:t>, will deliver </a:t>
            </a: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ultrashort femtosecond soft X-ray pulses </a:t>
            </a:r>
            <a:r>
              <a:rPr kumimoji="0" lang="en-GB" sz="1600" i="0" u="none" strike="noStrike" kern="1200" cap="none" spc="0" normalizeH="0" baseline="0" noProof="0" dirty="0">
                <a:ln>
                  <a:noFill/>
                </a:ln>
                <a:solidFill>
                  <a:prstClr val="black"/>
                </a:solidFill>
                <a:effectLst/>
                <a:uLnTx/>
                <a:uFillTx/>
                <a:latin typeface="Calibri" panose="020F0502020204030204"/>
                <a:ea typeface="+mn-ea"/>
                <a:cs typeface="+mn-cs"/>
              </a:rPr>
              <a:t>within the biologically relevant “</a:t>
            </a:r>
            <a:r>
              <a:rPr kumimoji="0" lang="en-GB" sz="1600" b="1" i="0" u="none" strike="noStrike" kern="1200" cap="none" spc="0" normalizeH="0" baseline="0" noProof="0" dirty="0">
                <a:ln>
                  <a:noFill/>
                </a:ln>
                <a:solidFill>
                  <a:prstClr val="black"/>
                </a:solidFill>
                <a:effectLst/>
                <a:uLnTx/>
                <a:uFillTx/>
                <a:latin typeface="Calibri" panose="020F0502020204030204"/>
                <a:ea typeface="+mn-ea"/>
                <a:cs typeface="+mn-cs"/>
              </a:rPr>
              <a:t>water window</a:t>
            </a:r>
            <a:r>
              <a:rPr kumimoji="0" lang="en-GB" sz="1600" i="0" u="none" strike="noStrike" kern="1200" cap="none" spc="0" normalizeH="0" baseline="0" noProof="0" dirty="0">
                <a:ln>
                  <a:noFill/>
                </a:ln>
                <a:solidFill>
                  <a:prstClr val="black"/>
                </a:solidFill>
                <a:effectLst/>
                <a:uLnTx/>
                <a:uFillTx/>
                <a:latin typeface="Calibri" panose="020F0502020204030204"/>
                <a:ea typeface="+mn-ea"/>
                <a:cs typeface="+mn-cs"/>
              </a:rPr>
              <a:t>” spectrum, enabling real-time imaging, advanced materials development and investigation of chemical processes with unprecedented spatial and temporal resolution. </a:t>
            </a:r>
          </a:p>
        </p:txBody>
      </p:sp>
      <p:pic>
        <p:nvPicPr>
          <p:cNvPr id="6" name="Picture 5">
            <a:extLst>
              <a:ext uri="{FF2B5EF4-FFF2-40B4-BE49-F238E27FC236}">
                <a16:creationId xmlns:a16="http://schemas.microsoft.com/office/drawing/2014/main" id="{6573B1CC-A7B5-4CCA-D5BB-5B507B3BF561}"/>
              </a:ext>
            </a:extLst>
          </p:cNvPr>
          <p:cNvPicPr>
            <a:picLocks noChangeAspect="1"/>
          </p:cNvPicPr>
          <p:nvPr/>
        </p:nvPicPr>
        <p:blipFill>
          <a:blip r:embed="rId4"/>
          <a:srcRect r="1690"/>
          <a:stretch>
            <a:fillRect/>
          </a:stretch>
        </p:blipFill>
        <p:spPr>
          <a:xfrm>
            <a:off x="6987866" y="1982668"/>
            <a:ext cx="4934920" cy="4433558"/>
          </a:xfrm>
          <a:prstGeom prst="rect">
            <a:avLst/>
          </a:prstGeom>
        </p:spPr>
      </p:pic>
      <p:sp>
        <p:nvSpPr>
          <p:cNvPr id="5" name="TextBox 4">
            <a:extLst>
              <a:ext uri="{FF2B5EF4-FFF2-40B4-BE49-F238E27FC236}">
                <a16:creationId xmlns:a16="http://schemas.microsoft.com/office/drawing/2014/main" id="{F6174454-CB5F-C2E8-4A64-40456FFC0503}"/>
              </a:ext>
            </a:extLst>
          </p:cNvPr>
          <p:cNvSpPr txBox="1"/>
          <p:nvPr/>
        </p:nvSpPr>
        <p:spPr>
          <a:xfrm>
            <a:off x="78628" y="4761977"/>
            <a:ext cx="6831639" cy="1754326"/>
          </a:xfrm>
          <a:prstGeom prst="rect">
            <a:avLst/>
          </a:prstGeom>
          <a:noFill/>
        </p:spPr>
        <p:txBody>
          <a:bodyPr wrap="square">
            <a:spAutoFit/>
          </a:bodyPr>
          <a:lstStyle/>
          <a:p>
            <a:pPr marL="0" marR="0" lvl="0" indent="0" algn="just" defTabSz="914264" rtl="0" eaLnBrk="1" fontAlgn="auto" latinLnBrk="0" hangingPunct="1">
              <a:lnSpc>
                <a:spcPct val="100000"/>
              </a:lnSpc>
              <a:spcBef>
                <a:spcPts val="0"/>
              </a:spcBef>
              <a:spcAft>
                <a:spcPts val="600"/>
              </a:spcAft>
              <a:buClrTx/>
              <a:buSzTx/>
              <a:buFontTx/>
              <a:buNone/>
              <a:tabLst/>
              <a:defRPr/>
            </a:pPr>
            <a:r>
              <a:rPr kumimoji="0" lang="en-IT" sz="14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IT" sz="1400" b="1" i="0" u="none" strike="noStrike" kern="1200" cap="none" spc="0" normalizeH="0" baseline="0" noProof="0" dirty="0">
                <a:ln>
                  <a:noFill/>
                </a:ln>
                <a:solidFill>
                  <a:prstClr val="black"/>
                </a:solidFill>
                <a:effectLst/>
                <a:uLnTx/>
                <a:uFillTx/>
                <a:latin typeface="Calibri" panose="020F0502020204030204"/>
                <a:ea typeface="+mn-ea"/>
                <a:cs typeface="+mn-cs"/>
              </a:rPr>
              <a:t>Moderate Energy with High Impact: </a:t>
            </a:r>
            <a:r>
              <a:rPr kumimoji="0" lang="en-IT" sz="1400" b="0" i="0" u="none" strike="noStrike" kern="1200" cap="none" spc="0" normalizeH="0" baseline="0" noProof="0" dirty="0">
                <a:ln>
                  <a:noFill/>
                </a:ln>
                <a:solidFill>
                  <a:prstClr val="black"/>
                </a:solidFill>
                <a:effectLst/>
                <a:uLnTx/>
                <a:uFillTx/>
                <a:latin typeface="Calibri" panose="020F0502020204030204"/>
                <a:ea typeface="+mn-ea"/>
                <a:cs typeface="+mn-cs"/>
              </a:rPr>
              <a:t>Operating at around 1 GeV, will deliver Soft X-rays radiation in the “water window”. </a:t>
            </a:r>
          </a:p>
          <a:p>
            <a:pPr marL="0" marR="0" lvl="0" indent="0" algn="just" defTabSz="914264" rtl="0" eaLnBrk="1" fontAlgn="auto" latinLnBrk="0" hangingPunct="1">
              <a:lnSpc>
                <a:spcPct val="100000"/>
              </a:lnSpc>
              <a:spcBef>
                <a:spcPts val="0"/>
              </a:spcBef>
              <a:spcAft>
                <a:spcPts val="600"/>
              </a:spcAft>
              <a:buClrTx/>
              <a:buSzTx/>
              <a:buFontTx/>
              <a:buNone/>
              <a:tabLst/>
              <a:defRPr/>
            </a:pPr>
            <a:r>
              <a:rPr kumimoji="0" lang="en-IT" sz="14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IT" sz="1400" b="1" i="0" u="none" strike="noStrike" kern="1200" cap="none" spc="0" normalizeH="0" baseline="0" noProof="0" dirty="0">
                <a:ln>
                  <a:noFill/>
                </a:ln>
                <a:solidFill>
                  <a:prstClr val="black"/>
                </a:solidFill>
                <a:effectLst/>
                <a:uLnTx/>
                <a:uFillTx/>
                <a:latin typeface="Calibri" panose="020F0502020204030204"/>
                <a:ea typeface="+mn-ea"/>
                <a:cs typeface="+mn-cs"/>
              </a:rPr>
              <a:t>Compact Design:</a:t>
            </a:r>
            <a:r>
              <a:rPr kumimoji="0" lang="en-IT" sz="1400" b="0" i="0" u="none" strike="noStrike" kern="1200" cap="none" spc="0" normalizeH="0" baseline="0" noProof="0" dirty="0">
                <a:ln>
                  <a:noFill/>
                </a:ln>
                <a:solidFill>
                  <a:prstClr val="black"/>
                </a:solidFill>
                <a:effectLst/>
                <a:uLnTx/>
                <a:uFillTx/>
                <a:latin typeface="Calibri" panose="020F0502020204030204"/>
                <a:ea typeface="+mn-ea"/>
                <a:cs typeface="+mn-cs"/>
              </a:rPr>
              <a:t> With an accelerating length shorter than 50 meters, it is the most compact facility in the soft X-rays list, at least by a factor 3. </a:t>
            </a:r>
          </a:p>
          <a:p>
            <a:pPr marL="0" marR="0" lvl="0" indent="0" algn="just" defTabSz="914264" rtl="0" eaLnBrk="1" fontAlgn="auto" latinLnBrk="0" hangingPunct="1">
              <a:lnSpc>
                <a:spcPct val="100000"/>
              </a:lnSpc>
              <a:spcBef>
                <a:spcPts val="0"/>
              </a:spcBef>
              <a:spcAft>
                <a:spcPts val="600"/>
              </a:spcAft>
              <a:buClrTx/>
              <a:buSzTx/>
              <a:buFontTx/>
              <a:buNone/>
              <a:tabLst/>
              <a:defRPr/>
            </a:pPr>
            <a:r>
              <a:rPr kumimoji="0" lang="en-IT" sz="1400" b="0"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IT" sz="1400" b="1" i="0" u="none" strike="noStrike" kern="1200" cap="none" spc="0" normalizeH="0" baseline="0" noProof="0" dirty="0">
                <a:ln>
                  <a:noFill/>
                </a:ln>
                <a:solidFill>
                  <a:prstClr val="black"/>
                </a:solidFill>
                <a:effectLst/>
                <a:uLnTx/>
                <a:uFillTx/>
                <a:latin typeface="Calibri" panose="020F0502020204030204"/>
                <a:ea typeface="+mn-ea"/>
                <a:cs typeface="+mn-cs"/>
              </a:rPr>
              <a:t>Technology Demonstrator:</a:t>
            </a:r>
            <a:r>
              <a:rPr kumimoji="0" lang="en-IT" sz="1400" b="0" i="0" u="none" strike="noStrike" kern="1200" cap="none" spc="0" normalizeH="0" baseline="0" noProof="0" dirty="0">
                <a:ln>
                  <a:noFill/>
                </a:ln>
                <a:solidFill>
                  <a:prstClr val="black"/>
                </a:solidFill>
                <a:effectLst/>
                <a:uLnTx/>
                <a:uFillTx/>
                <a:latin typeface="Calibri" panose="020F0502020204030204"/>
                <a:ea typeface="+mn-ea"/>
                <a:cs typeface="+mn-cs"/>
              </a:rPr>
              <a:t> it will be also a strategic testbed for integrating advanced acceleration schemes and short period undulators into user-oriented FELs marking a paradigm shift toward compact and cost-effective light sources.</a:t>
            </a:r>
          </a:p>
        </p:txBody>
      </p:sp>
      <p:sp>
        <p:nvSpPr>
          <p:cNvPr id="7" name="Rectangle 6">
            <a:extLst>
              <a:ext uri="{FF2B5EF4-FFF2-40B4-BE49-F238E27FC236}">
                <a16:creationId xmlns:a16="http://schemas.microsoft.com/office/drawing/2014/main" id="{6910BFD1-D848-97C2-8E56-4CAFCF08DA34}"/>
              </a:ext>
            </a:extLst>
          </p:cNvPr>
          <p:cNvSpPr/>
          <p:nvPr/>
        </p:nvSpPr>
        <p:spPr>
          <a:xfrm>
            <a:off x="0" y="-9427"/>
            <a:ext cx="12192000" cy="8578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8" name="Rectangle 7">
            <a:extLst>
              <a:ext uri="{FF2B5EF4-FFF2-40B4-BE49-F238E27FC236}">
                <a16:creationId xmlns:a16="http://schemas.microsoft.com/office/drawing/2014/main" id="{363B2D80-8948-5260-3073-212ED59C7F68}"/>
              </a:ext>
            </a:extLst>
          </p:cNvPr>
          <p:cNvSpPr/>
          <p:nvPr/>
        </p:nvSpPr>
        <p:spPr>
          <a:xfrm>
            <a:off x="0" y="6429511"/>
            <a:ext cx="12192000" cy="4300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ttangolo 6">
            <a:extLst>
              <a:ext uri="{FF2B5EF4-FFF2-40B4-BE49-F238E27FC236}">
                <a16:creationId xmlns:a16="http://schemas.microsoft.com/office/drawing/2014/main" id="{588501AD-441E-09A3-7B7F-37CB21098FBB}"/>
              </a:ext>
            </a:extLst>
          </p:cNvPr>
          <p:cNvSpPr/>
          <p:nvPr/>
        </p:nvSpPr>
        <p:spPr>
          <a:xfrm>
            <a:off x="3735" y="-14148"/>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tab pos="990600" algn="l"/>
              </a:tabLst>
              <a:defRPr/>
            </a:pPr>
            <a:r>
              <a:rPr kumimoji="0" lang="it-IT"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A. Gallo: </a:t>
            </a:r>
            <a:r>
              <a:rPr kumimoji="0" lang="en-GB"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Review of accelerator activities in INFN-Frascati </a:t>
            </a:r>
          </a:p>
        </p:txBody>
      </p:sp>
      <p:sp>
        <p:nvSpPr>
          <p:cNvPr id="10" name="Rettangolo 4">
            <a:extLst>
              <a:ext uri="{FF2B5EF4-FFF2-40B4-BE49-F238E27FC236}">
                <a16:creationId xmlns:a16="http://schemas.microsoft.com/office/drawing/2014/main" id="{FA8ED9D1-AE8F-29D8-D416-CEF398F107BB}"/>
              </a:ext>
            </a:extLst>
          </p:cNvPr>
          <p:cNvSpPr/>
          <p:nvPr/>
        </p:nvSpPr>
        <p:spPr>
          <a:xfrm>
            <a:off x="0" y="6528718"/>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FFFF00"/>
                </a:solidFill>
                <a:effectLst/>
                <a:uLnTx/>
                <a:uFillTx/>
                <a:latin typeface="Calibri" panose="020F0502020204030204"/>
                <a:ea typeface="+mn-ea"/>
                <a:cs typeface="+mn-cs"/>
              </a:rPr>
              <a:t>CEPC workshop 2025,  November 6-10 2025 </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a:t>
            </a:r>
            <a:r>
              <a:rPr kumimoji="0" lang="it-IT" sz="1800" b="0" i="1" u="none" strike="noStrike" kern="1200" cap="none" spc="0" normalizeH="0" baseline="0" noProof="0" dirty="0" err="1">
                <a:ln>
                  <a:noFill/>
                </a:ln>
                <a:solidFill>
                  <a:srgbClr val="FFFF00"/>
                </a:solidFill>
                <a:effectLst/>
                <a:uLnTx/>
                <a:uFillTx/>
                <a:latin typeface="Calibri" panose="020F0502020204030204"/>
                <a:ea typeface="+mn-ea"/>
                <a:cs typeface="+mn-cs"/>
              </a:rPr>
              <a:t>Dongfang</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Hotel, Guangzhou, China</a:t>
            </a:r>
          </a:p>
        </p:txBody>
      </p:sp>
      <p:sp>
        <p:nvSpPr>
          <p:cNvPr id="11" name="Segnaposto numero diapositiva 4">
            <a:extLst>
              <a:ext uri="{FF2B5EF4-FFF2-40B4-BE49-F238E27FC236}">
                <a16:creationId xmlns:a16="http://schemas.microsoft.com/office/drawing/2014/main" id="{9052BAFA-129D-AA70-A026-657AF512E03A}"/>
              </a:ext>
            </a:extLst>
          </p:cNvPr>
          <p:cNvSpPr txBox="1">
            <a:spLocks/>
          </p:cNvSpPr>
          <p:nvPr/>
        </p:nvSpPr>
        <p:spPr>
          <a:xfrm>
            <a:off x="9189720" y="6498590"/>
            <a:ext cx="2743200"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8D38D78-E7CE-4FC5-9811-B7ED10FBA3DF}" type="slidenum">
              <a:rPr kumimoji="0" lang="it-IT" sz="1600" b="0" i="0" u="none" strike="noStrike" kern="1200" cap="none" spc="0" normalizeH="0" baseline="0" noProof="0" smtClean="0">
                <a:ln>
                  <a:noFill/>
                </a:ln>
                <a:solidFill>
                  <a:srgbClr val="FFFF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23</a:t>
            </a:fld>
            <a:endParaRPr kumimoji="0" lang="it-IT" sz="1600" b="0"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sp>
        <p:nvSpPr>
          <p:cNvPr id="12" name="CasellaDiTesto 8">
            <a:extLst>
              <a:ext uri="{FF2B5EF4-FFF2-40B4-BE49-F238E27FC236}">
                <a16:creationId xmlns:a16="http://schemas.microsoft.com/office/drawing/2014/main" id="{16581C05-2440-3E64-FBD0-4F8CC71D004A}"/>
              </a:ext>
            </a:extLst>
          </p:cNvPr>
          <p:cNvSpPr txBox="1"/>
          <p:nvPr/>
        </p:nvSpPr>
        <p:spPr>
          <a:xfrm>
            <a:off x="311084" y="396177"/>
            <a:ext cx="11621835" cy="523220"/>
          </a:xfrm>
          <a:prstGeom prst="rect">
            <a:avLst/>
          </a:prstGeom>
          <a:noFill/>
        </p:spPr>
        <p:txBody>
          <a:bodyPr wrap="square" rtlCol="0">
            <a:spAutoFit/>
          </a:bodyPr>
          <a:lstStyle/>
          <a:p>
            <a:pPr algn="ctr"/>
            <a:r>
              <a:rPr lang="en-GB" sz="2800" b="1" dirty="0"/>
              <a:t>The </a:t>
            </a:r>
            <a:r>
              <a:rPr lang="en-GB" sz="2800" b="1" dirty="0" err="1"/>
              <a:t>EuPRAXIA@SPARCLAB</a:t>
            </a:r>
            <a:r>
              <a:rPr lang="en-GB" sz="2800" b="1" dirty="0"/>
              <a:t> user facility</a:t>
            </a:r>
          </a:p>
        </p:txBody>
      </p:sp>
      <p:sp>
        <p:nvSpPr>
          <p:cNvPr id="13" name="TextBox 12">
            <a:extLst>
              <a:ext uri="{FF2B5EF4-FFF2-40B4-BE49-F238E27FC236}">
                <a16:creationId xmlns:a16="http://schemas.microsoft.com/office/drawing/2014/main" id="{F165453C-E03A-1202-F4E5-57470AC181C1}"/>
              </a:ext>
            </a:extLst>
          </p:cNvPr>
          <p:cNvSpPr txBox="1"/>
          <p:nvPr/>
        </p:nvSpPr>
        <p:spPr>
          <a:xfrm>
            <a:off x="78629" y="1969435"/>
            <a:ext cx="6831640" cy="830997"/>
          </a:xfrm>
          <a:prstGeom prst="rect">
            <a:avLst/>
          </a:prstGeom>
          <a:noFill/>
        </p:spPr>
        <p:txBody>
          <a:bodyPr wrap="square">
            <a:spAutoFit/>
          </a:bodyPr>
          <a:lstStyle/>
          <a:p>
            <a:pPr marL="0" marR="0" lvl="0" indent="0" algn="just" defTabSz="914264" rtl="0" eaLnBrk="1" fontAlgn="auto" latinLnBrk="0" hangingPunct="1">
              <a:lnSpc>
                <a:spcPct val="100000"/>
              </a:lnSpc>
              <a:spcBef>
                <a:spcPts val="0"/>
              </a:spcBef>
              <a:spcAft>
                <a:spcPts val="0"/>
              </a:spcAft>
              <a:buClrTx/>
              <a:buSzTx/>
              <a:buFontTx/>
              <a:buNone/>
              <a:tabLst/>
              <a:defRPr/>
            </a:pPr>
            <a:r>
              <a:rPr kumimoji="0" lang="en-IT" sz="1600" i="0" u="none" strike="noStrike" kern="1200" cap="none" spc="0" normalizeH="0" baseline="0" noProof="0" dirty="0">
                <a:ln>
                  <a:noFill/>
                </a:ln>
                <a:solidFill>
                  <a:prstClr val="black"/>
                </a:solidFill>
                <a:effectLst/>
                <a:uLnTx/>
                <a:uFillTx/>
                <a:latin typeface="Calibri" panose="020F0502020204030204"/>
                <a:ea typeface="+mn-ea"/>
                <a:cs typeface="+mn-cs"/>
              </a:rPr>
              <a:t>The facility aims to operate in two modes: a </a:t>
            </a:r>
            <a:r>
              <a:rPr kumimoji="0" lang="en-IT" sz="1600" b="1" i="1" u="none" strike="noStrike" kern="1200" cap="none" spc="0" normalizeH="0" baseline="0" noProof="0" dirty="0">
                <a:ln>
                  <a:noFill/>
                </a:ln>
                <a:solidFill>
                  <a:prstClr val="black"/>
                </a:solidFill>
                <a:effectLst/>
                <a:uLnTx/>
                <a:uFillTx/>
                <a:latin typeface="Calibri" panose="020F0502020204030204"/>
                <a:ea typeface="+mn-ea"/>
                <a:cs typeface="+mn-cs"/>
              </a:rPr>
              <a:t>full-RF mode </a:t>
            </a:r>
            <a:r>
              <a:rPr kumimoji="0" lang="en-IT" sz="1600" i="0" u="none" strike="noStrike" kern="1200" cap="none" spc="0" normalizeH="0" baseline="0" noProof="0" dirty="0">
                <a:ln>
                  <a:noFill/>
                </a:ln>
                <a:solidFill>
                  <a:prstClr val="black"/>
                </a:solidFill>
                <a:effectLst/>
                <a:uLnTx/>
                <a:uFillTx/>
                <a:latin typeface="Calibri" panose="020F0502020204030204"/>
                <a:ea typeface="+mn-ea"/>
                <a:cs typeface="+mn-cs"/>
              </a:rPr>
              <a:t>for initial commissioning, and a </a:t>
            </a:r>
            <a:r>
              <a:rPr kumimoji="0" lang="en-IT" sz="1600" b="1" i="1" u="none" strike="noStrike" kern="1200" cap="none" spc="0" normalizeH="0" baseline="0" noProof="0" dirty="0">
                <a:ln>
                  <a:noFill/>
                </a:ln>
                <a:solidFill>
                  <a:prstClr val="black"/>
                </a:solidFill>
                <a:effectLst/>
                <a:uLnTx/>
                <a:uFillTx/>
                <a:latin typeface="Calibri" panose="020F0502020204030204"/>
                <a:ea typeface="+mn-ea"/>
                <a:cs typeface="+mn-cs"/>
              </a:rPr>
              <a:t>hybrid RF+PWFA mode </a:t>
            </a:r>
            <a:r>
              <a:rPr kumimoji="0" lang="en-IT" sz="1600" i="0" u="none" strike="noStrike" kern="1200" cap="none" spc="0" normalizeH="0" baseline="0" noProof="0" dirty="0">
                <a:ln>
                  <a:noFill/>
                </a:ln>
                <a:solidFill>
                  <a:prstClr val="black"/>
                </a:solidFill>
                <a:effectLst/>
                <a:uLnTx/>
                <a:uFillTx/>
                <a:latin typeface="Calibri" panose="020F0502020204030204"/>
                <a:ea typeface="+mn-ea"/>
                <a:cs typeface="+mn-cs"/>
              </a:rPr>
              <a:t>that serves as a demonstrator for plasma-driven FELs user operation. Full-RF mode user operation is also possible.</a:t>
            </a:r>
          </a:p>
        </p:txBody>
      </p:sp>
    </p:spTree>
    <p:extLst>
      <p:ext uri="{BB962C8B-B14F-4D97-AF65-F5344CB8AC3E}">
        <p14:creationId xmlns:p14="http://schemas.microsoft.com/office/powerpoint/2010/main" val="3319259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9A497A-71A5-C8D5-A1F9-C6D5F4D55D83}"/>
            </a:ext>
          </a:extLst>
        </p:cNvPr>
        <p:cNvGrpSpPr/>
        <p:nvPr/>
      </p:nvGrpSpPr>
      <p:grpSpPr>
        <a:xfrm>
          <a:off x="0" y="0"/>
          <a:ext cx="0" cy="0"/>
          <a:chOff x="0" y="0"/>
          <a:chExt cx="0" cy="0"/>
        </a:xfrm>
      </p:grpSpPr>
      <p:sp>
        <p:nvSpPr>
          <p:cNvPr id="38" name="Textfeld 37">
            <a:extLst>
              <a:ext uri="{FF2B5EF4-FFF2-40B4-BE49-F238E27FC236}">
                <a16:creationId xmlns:a16="http://schemas.microsoft.com/office/drawing/2014/main" id="{8B1EDBB8-F657-C483-846E-224DCEEEE6C2}"/>
              </a:ext>
            </a:extLst>
          </p:cNvPr>
          <p:cNvSpPr txBox="1"/>
          <p:nvPr/>
        </p:nvSpPr>
        <p:spPr>
          <a:xfrm>
            <a:off x="1728457" y="148985"/>
            <a:ext cx="9144000" cy="646331"/>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334186"/>
                </a:solidFill>
                <a:effectLst/>
                <a:uLnTx/>
                <a:uFillTx/>
                <a:latin typeface="Calibri"/>
                <a:ea typeface="+mn-ea"/>
                <a:cs typeface="Calibri"/>
              </a:rPr>
              <a:t>EuPRAXIA@SPARC_LAB</a:t>
            </a:r>
          </a:p>
        </p:txBody>
      </p:sp>
      <p:sp>
        <p:nvSpPr>
          <p:cNvPr id="4" name="Segnaposto numero diapositiva 3">
            <a:extLst>
              <a:ext uri="{FF2B5EF4-FFF2-40B4-BE49-F238E27FC236}">
                <a16:creationId xmlns:a16="http://schemas.microsoft.com/office/drawing/2014/main" id="{EB3424BB-79B0-131D-0A7E-C99399A054B1}"/>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3A6714-3D1F-4857-9904-D935B84167FA}" type="slidenum">
              <a:rPr kumimoji="0" lang="en-US" sz="900" b="0" i="0" u="none" strike="noStrike" kern="1200" cap="none" spc="0" normalizeH="0" baseline="0" noProof="0" smtClean="0">
                <a:ln>
                  <a:noFill/>
                </a:ln>
                <a:solidFill>
                  <a:srgbClr val="334186"/>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en-US" sz="900" b="0" i="0" u="none" strike="noStrike" kern="1200" cap="none" spc="0" normalizeH="0" baseline="0" noProof="0">
              <a:ln>
                <a:noFill/>
              </a:ln>
              <a:solidFill>
                <a:srgbClr val="334186"/>
              </a:solidFill>
              <a:effectLst/>
              <a:uLnTx/>
              <a:uFillTx/>
              <a:latin typeface="Calibri" panose="020F0502020204030204"/>
              <a:ea typeface="+mn-ea"/>
              <a:cs typeface="+mn-cs"/>
            </a:endParaRPr>
          </a:p>
        </p:txBody>
      </p:sp>
      <p:sp>
        <p:nvSpPr>
          <p:cNvPr id="5" name="Rectangle 52">
            <a:extLst>
              <a:ext uri="{FF2B5EF4-FFF2-40B4-BE49-F238E27FC236}">
                <a16:creationId xmlns:a16="http://schemas.microsoft.com/office/drawing/2014/main" id="{1DA09D33-2786-5EE6-2373-056D29D8464D}"/>
              </a:ext>
            </a:extLst>
          </p:cNvPr>
          <p:cNvSpPr/>
          <p:nvPr/>
        </p:nvSpPr>
        <p:spPr>
          <a:xfrm>
            <a:off x="17171" y="5971460"/>
            <a:ext cx="12139582" cy="501741"/>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white"/>
              </a:solidFill>
              <a:effectLst/>
              <a:uLnTx/>
              <a:uFillTx/>
              <a:latin typeface="Calibri" panose="020F0502020204030204"/>
              <a:ea typeface="+mn-ea"/>
              <a:cs typeface="+mn-cs"/>
            </a:endParaRPr>
          </a:p>
        </p:txBody>
      </p:sp>
      <p:pic>
        <p:nvPicPr>
          <p:cNvPr id="26" name="Picture 25" descr="A black and yellow object with a white background&#10;&#10;AI-generated content may be incorrect.">
            <a:extLst>
              <a:ext uri="{FF2B5EF4-FFF2-40B4-BE49-F238E27FC236}">
                <a16:creationId xmlns:a16="http://schemas.microsoft.com/office/drawing/2014/main" id="{BA4CA8C2-1BAD-A374-CD24-32D751A9EB85}"/>
              </a:ext>
            </a:extLst>
          </p:cNvPr>
          <p:cNvPicPr>
            <a:picLocks noChangeAspect="1"/>
          </p:cNvPicPr>
          <p:nvPr/>
        </p:nvPicPr>
        <p:blipFill>
          <a:blip r:embed="rId2">
            <a:extLst>
              <a:ext uri="{28A0092B-C50C-407E-A947-70E740481C1C}">
                <a14:useLocalDpi xmlns:a14="http://schemas.microsoft.com/office/drawing/2010/main" val="0"/>
              </a:ext>
            </a:extLst>
          </a:blip>
          <a:srcRect l="22871" r="25317"/>
          <a:stretch>
            <a:fillRect/>
          </a:stretch>
        </p:blipFill>
        <p:spPr>
          <a:xfrm>
            <a:off x="15298" y="795316"/>
            <a:ext cx="12141455" cy="5232743"/>
          </a:xfrm>
          <a:prstGeom prst="rect">
            <a:avLst/>
          </a:prstGeom>
        </p:spPr>
      </p:pic>
      <p:sp>
        <p:nvSpPr>
          <p:cNvPr id="28" name="Left Brace 27">
            <a:extLst>
              <a:ext uri="{FF2B5EF4-FFF2-40B4-BE49-F238E27FC236}">
                <a16:creationId xmlns:a16="http://schemas.microsoft.com/office/drawing/2014/main" id="{9C18583D-D5EA-9AEC-6867-BAC64954D56B}"/>
              </a:ext>
            </a:extLst>
          </p:cNvPr>
          <p:cNvSpPr/>
          <p:nvPr/>
        </p:nvSpPr>
        <p:spPr>
          <a:xfrm rot="14828809">
            <a:off x="1092822" y="5137797"/>
            <a:ext cx="178313" cy="1386629"/>
          </a:xfrm>
          <a:prstGeom prst="leftBrac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29" name="TextBox 28">
            <a:extLst>
              <a:ext uri="{FF2B5EF4-FFF2-40B4-BE49-F238E27FC236}">
                <a16:creationId xmlns:a16="http://schemas.microsoft.com/office/drawing/2014/main" id="{D120AFE1-0DB9-2C9B-8066-3FAB1ED86055}"/>
              </a:ext>
            </a:extLst>
          </p:cNvPr>
          <p:cNvSpPr txBox="1"/>
          <p:nvPr/>
        </p:nvSpPr>
        <p:spPr>
          <a:xfrm rot="20208248">
            <a:off x="613007" y="5778944"/>
            <a:ext cx="1613903"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S-band Injector</a:t>
            </a:r>
          </a:p>
        </p:txBody>
      </p:sp>
      <p:sp>
        <p:nvSpPr>
          <p:cNvPr id="30" name="TextBox 29">
            <a:extLst>
              <a:ext uri="{FF2B5EF4-FFF2-40B4-BE49-F238E27FC236}">
                <a16:creationId xmlns:a16="http://schemas.microsoft.com/office/drawing/2014/main" id="{9C70CDBE-10EC-EF9C-2BAF-43BDE2695366}"/>
              </a:ext>
            </a:extLst>
          </p:cNvPr>
          <p:cNvSpPr txBox="1"/>
          <p:nvPr/>
        </p:nvSpPr>
        <p:spPr>
          <a:xfrm rot="20208248">
            <a:off x="2681112" y="5010425"/>
            <a:ext cx="1385316"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X-band Linac</a:t>
            </a:r>
          </a:p>
        </p:txBody>
      </p:sp>
      <p:sp>
        <p:nvSpPr>
          <p:cNvPr id="31" name="TextBox 30">
            <a:extLst>
              <a:ext uri="{FF2B5EF4-FFF2-40B4-BE49-F238E27FC236}">
                <a16:creationId xmlns:a16="http://schemas.microsoft.com/office/drawing/2014/main" id="{98E506C5-DE24-23C2-90F3-90E9959D7DB3}"/>
              </a:ext>
            </a:extLst>
          </p:cNvPr>
          <p:cNvSpPr txBox="1"/>
          <p:nvPr/>
        </p:nvSpPr>
        <p:spPr>
          <a:xfrm rot="20208248">
            <a:off x="4782712" y="4248202"/>
            <a:ext cx="904415"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Plasma </a:t>
            </a:r>
            <a:b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b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module</a:t>
            </a:r>
          </a:p>
        </p:txBody>
      </p:sp>
      <p:sp>
        <p:nvSpPr>
          <p:cNvPr id="7" name="TextBox 31">
            <a:extLst>
              <a:ext uri="{FF2B5EF4-FFF2-40B4-BE49-F238E27FC236}">
                <a16:creationId xmlns:a16="http://schemas.microsoft.com/office/drawing/2014/main" id="{AB99FDEA-6550-8E1D-074A-988E266A4F86}"/>
              </a:ext>
            </a:extLst>
          </p:cNvPr>
          <p:cNvSpPr txBox="1"/>
          <p:nvPr/>
        </p:nvSpPr>
        <p:spPr>
          <a:xfrm rot="20208248">
            <a:off x="6320877" y="3677769"/>
            <a:ext cx="122148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Undulators</a:t>
            </a:r>
          </a:p>
        </p:txBody>
      </p:sp>
      <p:sp>
        <p:nvSpPr>
          <p:cNvPr id="33" name="TextBox 32">
            <a:extLst>
              <a:ext uri="{FF2B5EF4-FFF2-40B4-BE49-F238E27FC236}">
                <a16:creationId xmlns:a16="http://schemas.microsoft.com/office/drawing/2014/main" id="{12D94726-2D43-5C3C-DAD2-D7002D6B9901}"/>
              </a:ext>
            </a:extLst>
          </p:cNvPr>
          <p:cNvSpPr txBox="1"/>
          <p:nvPr/>
        </p:nvSpPr>
        <p:spPr>
          <a:xfrm rot="20208248">
            <a:off x="8666486" y="1557934"/>
            <a:ext cx="167744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AQUA Beamline</a:t>
            </a:r>
          </a:p>
        </p:txBody>
      </p:sp>
      <p:sp>
        <p:nvSpPr>
          <p:cNvPr id="34" name="TextBox 33">
            <a:extLst>
              <a:ext uri="{FF2B5EF4-FFF2-40B4-BE49-F238E27FC236}">
                <a16:creationId xmlns:a16="http://schemas.microsoft.com/office/drawing/2014/main" id="{7B0DA32C-A3B4-2426-82BC-16459FA6482C}"/>
              </a:ext>
            </a:extLst>
          </p:cNvPr>
          <p:cNvSpPr txBox="1"/>
          <p:nvPr/>
        </p:nvSpPr>
        <p:spPr>
          <a:xfrm rot="20551046">
            <a:off x="9078108" y="2123646"/>
            <a:ext cx="1564852"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ARIA Beamline</a:t>
            </a:r>
          </a:p>
        </p:txBody>
      </p:sp>
      <p:sp>
        <p:nvSpPr>
          <p:cNvPr id="8" name="Left Brace 34">
            <a:extLst>
              <a:ext uri="{FF2B5EF4-FFF2-40B4-BE49-F238E27FC236}">
                <a16:creationId xmlns:a16="http://schemas.microsoft.com/office/drawing/2014/main" id="{7183FFA9-D655-D00D-8853-B9362A17F5FC}"/>
              </a:ext>
            </a:extLst>
          </p:cNvPr>
          <p:cNvSpPr/>
          <p:nvPr/>
        </p:nvSpPr>
        <p:spPr>
          <a:xfrm rot="14828809">
            <a:off x="3108000" y="3492168"/>
            <a:ext cx="167668" cy="2979359"/>
          </a:xfrm>
          <a:prstGeom prst="leftBrac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36" name="Left Brace 35">
            <a:extLst>
              <a:ext uri="{FF2B5EF4-FFF2-40B4-BE49-F238E27FC236}">
                <a16:creationId xmlns:a16="http://schemas.microsoft.com/office/drawing/2014/main" id="{704615EE-E7DE-1019-3C7B-4844B0EE9E03}"/>
              </a:ext>
            </a:extLst>
          </p:cNvPr>
          <p:cNvSpPr/>
          <p:nvPr/>
        </p:nvSpPr>
        <p:spPr>
          <a:xfrm rot="14828809">
            <a:off x="4910023" y="3774064"/>
            <a:ext cx="166079" cy="917117"/>
          </a:xfrm>
          <a:prstGeom prst="leftBrac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9" name="Left Brace 39">
            <a:extLst>
              <a:ext uri="{FF2B5EF4-FFF2-40B4-BE49-F238E27FC236}">
                <a16:creationId xmlns:a16="http://schemas.microsoft.com/office/drawing/2014/main" id="{93F34392-D719-70BE-CF6A-2E7A97C95BD3}"/>
              </a:ext>
            </a:extLst>
          </p:cNvPr>
          <p:cNvSpPr/>
          <p:nvPr/>
        </p:nvSpPr>
        <p:spPr>
          <a:xfrm rot="14828809">
            <a:off x="6435365" y="2425212"/>
            <a:ext cx="176923" cy="2378255"/>
          </a:xfrm>
          <a:prstGeom prst="leftBrac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1" name="Left Brace 40">
            <a:extLst>
              <a:ext uri="{FF2B5EF4-FFF2-40B4-BE49-F238E27FC236}">
                <a16:creationId xmlns:a16="http://schemas.microsoft.com/office/drawing/2014/main" id="{D94603A7-213C-89C4-3346-7A70726AFE82}"/>
              </a:ext>
            </a:extLst>
          </p:cNvPr>
          <p:cNvSpPr/>
          <p:nvPr/>
        </p:nvSpPr>
        <p:spPr>
          <a:xfrm rot="15112153">
            <a:off x="9719080" y="156375"/>
            <a:ext cx="325837" cy="4680506"/>
          </a:xfrm>
          <a:prstGeom prst="leftBrace">
            <a:avLst/>
          </a:prstGeom>
          <a:ln w="19050">
            <a:solidFill>
              <a:schemeClr val="accent1">
                <a:lumMod val="75000"/>
              </a:schemeClr>
            </a:solidFill>
          </a:ln>
        </p:spPr>
        <p:style>
          <a:lnRef idx="1">
            <a:schemeClr val="accent1"/>
          </a:lnRef>
          <a:fillRef idx="0">
            <a:schemeClr val="accent1"/>
          </a:fillRef>
          <a:effectRef idx="0">
            <a:schemeClr val="accent1"/>
          </a:effectRef>
          <a:fontRef idx="minor">
            <a:schemeClr val="tx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0" name="TextBox 41">
            <a:extLst>
              <a:ext uri="{FF2B5EF4-FFF2-40B4-BE49-F238E27FC236}">
                <a16:creationId xmlns:a16="http://schemas.microsoft.com/office/drawing/2014/main" id="{C902B85D-57C9-6B50-5DE5-2BDA0AB6B4F3}"/>
              </a:ext>
            </a:extLst>
          </p:cNvPr>
          <p:cNvSpPr txBox="1"/>
          <p:nvPr/>
        </p:nvSpPr>
        <p:spPr>
          <a:xfrm rot="20462664">
            <a:off x="8918155" y="2629884"/>
            <a:ext cx="1883208"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Photon beamlines</a:t>
            </a:r>
          </a:p>
        </p:txBody>
      </p:sp>
      <p:sp>
        <p:nvSpPr>
          <p:cNvPr id="11" name="TextBox 42">
            <a:extLst>
              <a:ext uri="{FF2B5EF4-FFF2-40B4-BE49-F238E27FC236}">
                <a16:creationId xmlns:a16="http://schemas.microsoft.com/office/drawing/2014/main" id="{DB691FE1-8E66-EC60-00E7-BC59C6EBEFBF}"/>
              </a:ext>
            </a:extLst>
          </p:cNvPr>
          <p:cNvSpPr txBox="1"/>
          <p:nvPr/>
        </p:nvSpPr>
        <p:spPr>
          <a:xfrm rot="20208248">
            <a:off x="310279" y="4624227"/>
            <a:ext cx="83067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17.5 m</a:t>
            </a:r>
          </a:p>
        </p:txBody>
      </p:sp>
      <p:sp>
        <p:nvSpPr>
          <p:cNvPr id="12" name="TextBox 44">
            <a:extLst>
              <a:ext uri="{FF2B5EF4-FFF2-40B4-BE49-F238E27FC236}">
                <a16:creationId xmlns:a16="http://schemas.microsoft.com/office/drawing/2014/main" id="{11BF7C45-B66F-3942-DFF1-BFB5708B54D6}"/>
              </a:ext>
            </a:extLst>
          </p:cNvPr>
          <p:cNvSpPr txBox="1"/>
          <p:nvPr/>
        </p:nvSpPr>
        <p:spPr>
          <a:xfrm rot="20208248">
            <a:off x="2273576" y="3766867"/>
            <a:ext cx="83067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33.5 m</a:t>
            </a:r>
          </a:p>
        </p:txBody>
      </p:sp>
      <p:sp>
        <p:nvSpPr>
          <p:cNvPr id="14" name="TextBox 45">
            <a:extLst>
              <a:ext uri="{FF2B5EF4-FFF2-40B4-BE49-F238E27FC236}">
                <a16:creationId xmlns:a16="http://schemas.microsoft.com/office/drawing/2014/main" id="{800DE5F3-E71C-34B8-A3D7-5FED389C0FCE}"/>
              </a:ext>
            </a:extLst>
          </p:cNvPr>
          <p:cNvSpPr txBox="1"/>
          <p:nvPr/>
        </p:nvSpPr>
        <p:spPr>
          <a:xfrm rot="20208248">
            <a:off x="4183064" y="3029953"/>
            <a:ext cx="538930"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9 m</a:t>
            </a:r>
          </a:p>
        </p:txBody>
      </p:sp>
      <p:sp>
        <p:nvSpPr>
          <p:cNvPr id="15" name="TextBox 46">
            <a:extLst>
              <a:ext uri="{FF2B5EF4-FFF2-40B4-BE49-F238E27FC236}">
                <a16:creationId xmlns:a16="http://schemas.microsoft.com/office/drawing/2014/main" id="{BEE1A037-220B-A051-4EC7-7E281384E9AB}"/>
              </a:ext>
            </a:extLst>
          </p:cNvPr>
          <p:cNvSpPr txBox="1"/>
          <p:nvPr/>
        </p:nvSpPr>
        <p:spPr>
          <a:xfrm rot="20208248">
            <a:off x="5494098" y="2394567"/>
            <a:ext cx="830677"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28.5 m</a:t>
            </a:r>
          </a:p>
        </p:txBody>
      </p:sp>
      <p:sp>
        <p:nvSpPr>
          <p:cNvPr id="16" name="TextBox 47">
            <a:extLst>
              <a:ext uri="{FF2B5EF4-FFF2-40B4-BE49-F238E27FC236}">
                <a16:creationId xmlns:a16="http://schemas.microsoft.com/office/drawing/2014/main" id="{F8BD9ECB-F57C-0788-2D3D-B669F0C5EF1D}"/>
              </a:ext>
            </a:extLst>
          </p:cNvPr>
          <p:cNvSpPr txBox="1"/>
          <p:nvPr/>
        </p:nvSpPr>
        <p:spPr>
          <a:xfrm rot="20208248">
            <a:off x="8823102" y="1050386"/>
            <a:ext cx="655949" cy="369332"/>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54 m</a:t>
            </a:r>
          </a:p>
        </p:txBody>
      </p:sp>
      <p:pic>
        <p:nvPicPr>
          <p:cNvPr id="65" name="Immagine 6" descr="Immagine che contiene macchina, ingegneria, interno, industria&#10;&#10;Il contenuto generato dall'IA potrebbe non essere corretto.">
            <a:extLst>
              <a:ext uri="{FF2B5EF4-FFF2-40B4-BE49-F238E27FC236}">
                <a16:creationId xmlns:a16="http://schemas.microsoft.com/office/drawing/2014/main" id="{90A8FFC5-F9DA-ADB2-9326-0FE9256134F9}"/>
              </a:ext>
            </a:extLst>
          </p:cNvPr>
          <p:cNvPicPr>
            <a:picLocks noChangeAspect="1"/>
          </p:cNvPicPr>
          <p:nvPr/>
        </p:nvPicPr>
        <p:blipFill>
          <a:blip r:embed="rId3">
            <a:extLst>
              <a:ext uri="{28A0092B-C50C-407E-A947-70E740481C1C}">
                <a14:useLocalDpi xmlns:a14="http://schemas.microsoft.com/office/drawing/2010/main" val="0"/>
              </a:ext>
            </a:extLst>
          </a:blip>
          <a:srcRect l="29886" r="4155" b="3170"/>
          <a:stretch>
            <a:fillRect/>
          </a:stretch>
        </p:blipFill>
        <p:spPr>
          <a:xfrm>
            <a:off x="4068631" y="4930095"/>
            <a:ext cx="1813545" cy="1535807"/>
          </a:xfrm>
          <a:prstGeom prst="rect">
            <a:avLst/>
          </a:prstGeom>
        </p:spPr>
      </p:pic>
      <p:pic>
        <p:nvPicPr>
          <p:cNvPr id="66" name="Picture 65">
            <a:extLst>
              <a:ext uri="{FF2B5EF4-FFF2-40B4-BE49-F238E27FC236}">
                <a16:creationId xmlns:a16="http://schemas.microsoft.com/office/drawing/2014/main" id="{1C342236-AEAD-37A4-F72B-852FA26D6A61}"/>
              </a:ext>
            </a:extLst>
          </p:cNvPr>
          <p:cNvPicPr>
            <a:picLocks noChangeAspect="1"/>
          </p:cNvPicPr>
          <p:nvPr/>
        </p:nvPicPr>
        <p:blipFill>
          <a:blip r:embed="rId4"/>
          <a:srcRect t="11382" b="5213"/>
          <a:stretch>
            <a:fillRect/>
          </a:stretch>
        </p:blipFill>
        <p:spPr>
          <a:xfrm>
            <a:off x="7517452" y="3423763"/>
            <a:ext cx="1951334" cy="2892079"/>
          </a:xfrm>
          <a:prstGeom prst="rect">
            <a:avLst/>
          </a:prstGeom>
        </p:spPr>
      </p:pic>
      <p:grpSp>
        <p:nvGrpSpPr>
          <p:cNvPr id="19" name="Gruppo 18">
            <a:extLst>
              <a:ext uri="{FF2B5EF4-FFF2-40B4-BE49-F238E27FC236}">
                <a16:creationId xmlns:a16="http://schemas.microsoft.com/office/drawing/2014/main" id="{EFCB12C3-981B-8A3C-3C7D-4765D35C55E9}"/>
              </a:ext>
            </a:extLst>
          </p:cNvPr>
          <p:cNvGrpSpPr/>
          <p:nvPr/>
        </p:nvGrpSpPr>
        <p:grpSpPr>
          <a:xfrm>
            <a:off x="1997646" y="1072315"/>
            <a:ext cx="5772455" cy="3212548"/>
            <a:chOff x="1997646" y="1072315"/>
            <a:chExt cx="5772455" cy="3212548"/>
          </a:xfrm>
        </p:grpSpPr>
        <p:sp>
          <p:nvSpPr>
            <p:cNvPr id="39" name="TextBox 38">
              <a:extLst>
                <a:ext uri="{FF2B5EF4-FFF2-40B4-BE49-F238E27FC236}">
                  <a16:creationId xmlns:a16="http://schemas.microsoft.com/office/drawing/2014/main" id="{91287BBA-8EDC-B0CF-166B-86443F147919}"/>
                </a:ext>
              </a:extLst>
            </p:cNvPr>
            <p:cNvSpPr txBox="1"/>
            <p:nvPr/>
          </p:nvSpPr>
          <p:spPr>
            <a:xfrm>
              <a:off x="2198145" y="2803681"/>
              <a:ext cx="1667444" cy="646331"/>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Plasma </a:t>
              </a:r>
              <a:b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b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chamber: </a:t>
              </a: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3.5 m</a:t>
              </a:r>
            </a:p>
          </p:txBody>
        </p:sp>
        <p:cxnSp>
          <p:nvCxnSpPr>
            <p:cNvPr id="55" name="Straight Arrow Connector 54">
              <a:extLst>
                <a:ext uri="{FF2B5EF4-FFF2-40B4-BE49-F238E27FC236}">
                  <a16:creationId xmlns:a16="http://schemas.microsoft.com/office/drawing/2014/main" id="{EB2F0C79-AB99-D07C-DF5F-396B7A7C82C9}"/>
                </a:ext>
              </a:extLst>
            </p:cNvPr>
            <p:cNvCxnSpPr>
              <a:cxnSpLocks/>
            </p:cNvCxnSpPr>
            <p:nvPr/>
          </p:nvCxnSpPr>
          <p:spPr>
            <a:xfrm>
              <a:off x="3915441" y="3255261"/>
              <a:ext cx="560234" cy="654921"/>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pic>
          <p:nvPicPr>
            <p:cNvPr id="58" name="Immagine 2">
              <a:extLst>
                <a:ext uri="{FF2B5EF4-FFF2-40B4-BE49-F238E27FC236}">
                  <a16:creationId xmlns:a16="http://schemas.microsoft.com/office/drawing/2014/main" id="{08B9F39E-F36D-5CD4-8419-03E79E02A98D}"/>
                </a:ext>
              </a:extLst>
            </p:cNvPr>
            <p:cNvPicPr>
              <a:picLocks noChangeAspect="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1997646" y="1121331"/>
              <a:ext cx="2379593" cy="1634872"/>
            </a:xfrm>
            <a:prstGeom prst="rect">
              <a:avLst/>
            </a:prstGeom>
            <a:noFill/>
            <a:ln>
              <a:noFill/>
            </a:ln>
          </p:spPr>
        </p:pic>
        <p:pic>
          <p:nvPicPr>
            <p:cNvPr id="62" name="Immagine 10">
              <a:extLst>
                <a:ext uri="{FF2B5EF4-FFF2-40B4-BE49-F238E27FC236}">
                  <a16:creationId xmlns:a16="http://schemas.microsoft.com/office/drawing/2014/main" id="{F7F32675-2E7F-2E98-B956-D4BA6C64C67A}"/>
                </a:ext>
              </a:extLst>
            </p:cNvPr>
            <p:cNvPicPr>
              <a:picLocks noChangeAspect="1"/>
            </p:cNvPicPr>
            <p:nvPr/>
          </p:nvPicPr>
          <p:blipFill>
            <a:blip r:embed="rId6"/>
            <a:stretch>
              <a:fillRect/>
            </a:stretch>
          </p:blipFill>
          <p:spPr>
            <a:xfrm>
              <a:off x="4498304" y="1343015"/>
              <a:ext cx="3271797" cy="853219"/>
            </a:xfrm>
            <a:prstGeom prst="rect">
              <a:avLst/>
            </a:prstGeom>
            <a:effectLst/>
          </p:spPr>
        </p:pic>
        <p:cxnSp>
          <p:nvCxnSpPr>
            <p:cNvPr id="64" name="Straight Arrow Connector 63">
              <a:extLst>
                <a:ext uri="{FF2B5EF4-FFF2-40B4-BE49-F238E27FC236}">
                  <a16:creationId xmlns:a16="http://schemas.microsoft.com/office/drawing/2014/main" id="{FD5DAF9C-BE2F-1C84-F1EF-F8319AE87649}"/>
                </a:ext>
              </a:extLst>
            </p:cNvPr>
            <p:cNvCxnSpPr/>
            <p:nvPr/>
          </p:nvCxnSpPr>
          <p:spPr>
            <a:xfrm>
              <a:off x="3301423" y="2012879"/>
              <a:ext cx="1174252" cy="0"/>
            </a:xfrm>
            <a:prstGeom prst="straightConnector1">
              <a:avLst/>
            </a:prstGeom>
            <a:ln>
              <a:tailEnd type="triangle"/>
            </a:ln>
          </p:spPr>
          <p:style>
            <a:lnRef idx="1">
              <a:schemeClr val="accent1"/>
            </a:lnRef>
            <a:fillRef idx="0">
              <a:schemeClr val="accent1"/>
            </a:fillRef>
            <a:effectRef idx="0">
              <a:schemeClr val="accent1"/>
            </a:effectRef>
            <a:fontRef idx="minor">
              <a:schemeClr val="tx1"/>
            </a:fontRef>
          </p:style>
        </p:cxnSp>
        <p:sp>
          <p:nvSpPr>
            <p:cNvPr id="3" name="Ovale 2">
              <a:extLst>
                <a:ext uri="{FF2B5EF4-FFF2-40B4-BE49-F238E27FC236}">
                  <a16:creationId xmlns:a16="http://schemas.microsoft.com/office/drawing/2014/main" id="{76034C34-A848-C1D8-2186-39D68F6421F7}"/>
                </a:ext>
              </a:extLst>
            </p:cNvPr>
            <p:cNvSpPr/>
            <p:nvPr/>
          </p:nvSpPr>
          <p:spPr>
            <a:xfrm>
              <a:off x="4377239" y="3877056"/>
              <a:ext cx="452246" cy="407807"/>
            </a:xfrm>
            <a:prstGeom prst="ellipse">
              <a:avLst/>
            </a:prstGeom>
            <a:no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13" name="TextBox 38">
              <a:extLst>
                <a:ext uri="{FF2B5EF4-FFF2-40B4-BE49-F238E27FC236}">
                  <a16:creationId xmlns:a16="http://schemas.microsoft.com/office/drawing/2014/main" id="{F2B4E5B3-14F2-C7AA-3E14-36875548DC92}"/>
                </a:ext>
              </a:extLst>
            </p:cNvPr>
            <p:cNvSpPr txBox="1"/>
            <p:nvPr/>
          </p:nvSpPr>
          <p:spPr>
            <a:xfrm>
              <a:off x="4881837" y="1072315"/>
              <a:ext cx="2379593" cy="36933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1200" cap="none" spc="0" normalizeH="0" baseline="0" noProof="0">
                  <a:ln>
                    <a:noFill/>
                  </a:ln>
                  <a:solidFill>
                    <a:prstClr val="black"/>
                  </a:solidFill>
                  <a:effectLst/>
                  <a:uLnTx/>
                  <a:uFillTx/>
                  <a:latin typeface="Calibri" panose="020F0502020204030204"/>
                  <a:ea typeface="+mn-ea"/>
                  <a:cs typeface="+mn-cs"/>
                </a:rPr>
                <a:t>Plasma capillary: </a:t>
              </a:r>
              <a:r>
                <a:rPr kumimoji="0" lang="en-US" sz="1800" b="1" i="0" u="none" strike="noStrike" kern="1200" cap="none" spc="0" normalizeH="0" baseline="0" noProof="0">
                  <a:ln>
                    <a:noFill/>
                  </a:ln>
                  <a:solidFill>
                    <a:prstClr val="black"/>
                  </a:solidFill>
                  <a:effectLst/>
                  <a:uLnTx/>
                  <a:uFillTx/>
                  <a:latin typeface="Calibri" panose="020F0502020204030204"/>
                  <a:ea typeface="+mn-ea"/>
                  <a:cs typeface="+mn-cs"/>
                </a:rPr>
                <a:t>0.6 m</a:t>
              </a:r>
            </a:p>
          </p:txBody>
        </p:sp>
        <p:sp>
          <p:nvSpPr>
            <p:cNvPr id="18" name="Ovale 17">
              <a:extLst>
                <a:ext uri="{FF2B5EF4-FFF2-40B4-BE49-F238E27FC236}">
                  <a16:creationId xmlns:a16="http://schemas.microsoft.com/office/drawing/2014/main" id="{8B810ADF-BF49-9475-6328-A9ABC0640F26}"/>
                </a:ext>
              </a:extLst>
            </p:cNvPr>
            <p:cNvSpPr/>
            <p:nvPr/>
          </p:nvSpPr>
          <p:spPr>
            <a:xfrm>
              <a:off x="2876689" y="1723744"/>
              <a:ext cx="452246" cy="407807"/>
            </a:xfrm>
            <a:prstGeom prst="ellipse">
              <a:avLst/>
            </a:prstGeom>
            <a:noFill/>
            <a:ln>
              <a:solidFill>
                <a:schemeClr val="accent1"/>
              </a:solidFill>
            </a:ln>
          </p:spPr>
          <p:style>
            <a:lnRef idx="2">
              <a:schemeClr val="accent6"/>
            </a:lnRef>
            <a:fillRef idx="1">
              <a:schemeClr val="lt1"/>
            </a:fillRef>
            <a:effectRef idx="0">
              <a:schemeClr val="accent6"/>
            </a:effectRef>
            <a:fontRef idx="minor">
              <a:schemeClr val="dk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prstClr val="black"/>
                </a:solidFill>
                <a:effectLst/>
                <a:uLnTx/>
                <a:uFillTx/>
                <a:latin typeface="Calibri" panose="020F0502020204030204"/>
                <a:ea typeface="+mn-ea"/>
                <a:cs typeface="+mn-cs"/>
              </a:endParaRPr>
            </a:p>
          </p:txBody>
        </p:sp>
      </p:grpSp>
      <p:pic>
        <p:nvPicPr>
          <p:cNvPr id="2" name="Picture 2" descr="INFN003">
            <a:extLst>
              <a:ext uri="{FF2B5EF4-FFF2-40B4-BE49-F238E27FC236}">
                <a16:creationId xmlns:a16="http://schemas.microsoft.com/office/drawing/2014/main" id="{0BC4BFCF-435E-DF71-A7E5-BB56E7C044EE}"/>
              </a:ext>
            </a:extLst>
          </p:cNvPr>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122116" y="3143798"/>
            <a:ext cx="1809092" cy="1205987"/>
          </a:xfrm>
          <a:prstGeom prst="rect">
            <a:avLst/>
          </a:prstGeom>
          <a:noFill/>
          <a:ln>
            <a:noFill/>
          </a:ln>
          <a:extLst>
            <a:ext uri="{909E8E84-426E-40dd-AFC4-6F175D3DCCD1}">
              <a14:hiddenFill xmlns="" xmlns:a14="http://schemas.microsoft.com/office/drawing/2010/main">
                <a:solidFill>
                  <a:srgbClr val="FFFFFF"/>
                </a:solidFill>
              </a14:hiddenFill>
            </a:ext>
            <a:ext uri="{91240B29-F687-4f45-9708-019B960494DF}">
              <a14:hiddenLine xmlns="" xmlns:a14="http://schemas.microsoft.com/office/drawing/2010/main" w="9525">
                <a:solidFill>
                  <a:srgbClr val="000000"/>
                </a:solidFill>
                <a:miter lim="800000"/>
                <a:headEnd/>
                <a:tailEnd/>
              </a14:hiddenLine>
            </a:ext>
          </a:extLst>
        </p:spPr>
      </p:pic>
      <p:sp>
        <p:nvSpPr>
          <p:cNvPr id="6" name="Rectangle 5">
            <a:extLst>
              <a:ext uri="{FF2B5EF4-FFF2-40B4-BE49-F238E27FC236}">
                <a16:creationId xmlns:a16="http://schemas.microsoft.com/office/drawing/2014/main" id="{72750575-7ADD-731A-FFAD-F5D8D36DBED3}"/>
              </a:ext>
            </a:extLst>
          </p:cNvPr>
          <p:cNvSpPr/>
          <p:nvPr/>
        </p:nvSpPr>
        <p:spPr>
          <a:xfrm>
            <a:off x="9427" y="-9427"/>
            <a:ext cx="12192000" cy="8578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7" name="Rectangle 16">
            <a:extLst>
              <a:ext uri="{FF2B5EF4-FFF2-40B4-BE49-F238E27FC236}">
                <a16:creationId xmlns:a16="http://schemas.microsoft.com/office/drawing/2014/main" id="{469E6561-C685-0B71-CAE3-494107A38C13}"/>
              </a:ext>
            </a:extLst>
          </p:cNvPr>
          <p:cNvSpPr/>
          <p:nvPr/>
        </p:nvSpPr>
        <p:spPr>
          <a:xfrm>
            <a:off x="0" y="6429511"/>
            <a:ext cx="12192000" cy="4300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0" name="Rettangolo 6">
            <a:extLst>
              <a:ext uri="{FF2B5EF4-FFF2-40B4-BE49-F238E27FC236}">
                <a16:creationId xmlns:a16="http://schemas.microsoft.com/office/drawing/2014/main" id="{DBBD8613-2CB5-C830-4D18-43D65857EEEB}"/>
              </a:ext>
            </a:extLst>
          </p:cNvPr>
          <p:cNvSpPr/>
          <p:nvPr/>
        </p:nvSpPr>
        <p:spPr>
          <a:xfrm>
            <a:off x="3735" y="-14148"/>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tab pos="990600" algn="l"/>
              </a:tabLst>
              <a:defRPr/>
            </a:pPr>
            <a:r>
              <a:rPr kumimoji="0" lang="it-IT"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A. Gallo: </a:t>
            </a:r>
            <a:r>
              <a:rPr kumimoji="0" lang="en-GB"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Review of accelerator activities in INFN-Frascati </a:t>
            </a:r>
          </a:p>
        </p:txBody>
      </p:sp>
      <p:sp>
        <p:nvSpPr>
          <p:cNvPr id="21" name="Rettangolo 4">
            <a:extLst>
              <a:ext uri="{FF2B5EF4-FFF2-40B4-BE49-F238E27FC236}">
                <a16:creationId xmlns:a16="http://schemas.microsoft.com/office/drawing/2014/main" id="{22C89426-FBCC-A9E3-89AD-4BD4B3DF1FC7}"/>
              </a:ext>
            </a:extLst>
          </p:cNvPr>
          <p:cNvSpPr/>
          <p:nvPr/>
        </p:nvSpPr>
        <p:spPr>
          <a:xfrm>
            <a:off x="0" y="6528718"/>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FFFF00"/>
                </a:solidFill>
                <a:effectLst/>
                <a:uLnTx/>
                <a:uFillTx/>
                <a:latin typeface="Calibri" panose="020F0502020204030204"/>
                <a:ea typeface="+mn-ea"/>
                <a:cs typeface="+mn-cs"/>
              </a:rPr>
              <a:t>CEPC workshop 2025,  November 6-10 2025 </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a:t>
            </a:r>
            <a:r>
              <a:rPr kumimoji="0" lang="it-IT" sz="1800" b="0" i="1" u="none" strike="noStrike" kern="1200" cap="none" spc="0" normalizeH="0" baseline="0" noProof="0" dirty="0" err="1">
                <a:ln>
                  <a:noFill/>
                </a:ln>
                <a:solidFill>
                  <a:srgbClr val="FFFF00"/>
                </a:solidFill>
                <a:effectLst/>
                <a:uLnTx/>
                <a:uFillTx/>
                <a:latin typeface="Calibri" panose="020F0502020204030204"/>
                <a:ea typeface="+mn-ea"/>
                <a:cs typeface="+mn-cs"/>
              </a:rPr>
              <a:t>Dongfang</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Hotel, Guangzhou, China</a:t>
            </a:r>
          </a:p>
        </p:txBody>
      </p:sp>
      <p:sp>
        <p:nvSpPr>
          <p:cNvPr id="22" name="Segnaposto numero diapositiva 4">
            <a:extLst>
              <a:ext uri="{FF2B5EF4-FFF2-40B4-BE49-F238E27FC236}">
                <a16:creationId xmlns:a16="http://schemas.microsoft.com/office/drawing/2014/main" id="{04713E0C-BA08-A163-493F-EE68D5550C7A}"/>
              </a:ext>
            </a:extLst>
          </p:cNvPr>
          <p:cNvSpPr txBox="1">
            <a:spLocks/>
          </p:cNvSpPr>
          <p:nvPr/>
        </p:nvSpPr>
        <p:spPr>
          <a:xfrm>
            <a:off x="9189720" y="6498590"/>
            <a:ext cx="2743200"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8D38D78-E7CE-4FC5-9811-B7ED10FBA3DF}" type="slidenum">
              <a:rPr kumimoji="0" lang="it-IT" sz="1600" b="0" i="0" u="none" strike="noStrike" kern="1200" cap="none" spc="0" normalizeH="0" baseline="0" noProof="0" smtClean="0">
                <a:ln>
                  <a:noFill/>
                </a:ln>
                <a:solidFill>
                  <a:srgbClr val="FFFF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it-IT" sz="1600" b="0"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sp>
        <p:nvSpPr>
          <p:cNvPr id="23" name="CasellaDiTesto 8">
            <a:extLst>
              <a:ext uri="{FF2B5EF4-FFF2-40B4-BE49-F238E27FC236}">
                <a16:creationId xmlns:a16="http://schemas.microsoft.com/office/drawing/2014/main" id="{64286ED8-9654-75D0-26F8-276DF4A27FC3}"/>
              </a:ext>
            </a:extLst>
          </p:cNvPr>
          <p:cNvSpPr txBox="1"/>
          <p:nvPr/>
        </p:nvSpPr>
        <p:spPr>
          <a:xfrm>
            <a:off x="311084" y="415031"/>
            <a:ext cx="11621835" cy="523220"/>
          </a:xfrm>
          <a:prstGeom prst="rect">
            <a:avLst/>
          </a:prstGeom>
          <a:noFill/>
        </p:spPr>
        <p:txBody>
          <a:bodyPr wrap="square" rtlCol="0">
            <a:spAutoFit/>
          </a:bodyPr>
          <a:lstStyle/>
          <a:p>
            <a:pPr algn="ctr"/>
            <a:r>
              <a:rPr lang="en-GB" sz="2800" b="1" dirty="0"/>
              <a:t>The </a:t>
            </a:r>
            <a:r>
              <a:rPr lang="en-GB" sz="2800" b="1" dirty="0" err="1"/>
              <a:t>EuPRAXIA@SPARCLAB</a:t>
            </a:r>
            <a:r>
              <a:rPr lang="en-GB" sz="2800" b="1" dirty="0"/>
              <a:t> user facility</a:t>
            </a:r>
          </a:p>
        </p:txBody>
      </p:sp>
    </p:spTree>
    <p:extLst>
      <p:ext uri="{BB962C8B-B14F-4D97-AF65-F5344CB8AC3E}">
        <p14:creationId xmlns:p14="http://schemas.microsoft.com/office/powerpoint/2010/main" val="420340543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9"/>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6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17F29B93-3003-9226-E7A7-C995153CC2E7}"/>
              </a:ext>
            </a:extLst>
          </p:cNvPr>
          <p:cNvSpPr>
            <a:spLocks noGrp="1"/>
          </p:cNvSpPr>
          <p:nvPr>
            <p:ph type="title"/>
          </p:nvPr>
        </p:nvSpPr>
        <p:spPr/>
        <p:txBody>
          <a:bodyPr>
            <a:normAutofit/>
          </a:bodyPr>
          <a:lstStyle/>
          <a:p>
            <a:r>
              <a:rPr lang="en-GB" sz="2800"/>
              <a:t>X-band </a:t>
            </a:r>
            <a:r>
              <a:rPr lang="en-GB" sz="2800" err="1"/>
              <a:t>linac</a:t>
            </a:r>
            <a:r>
              <a:rPr lang="en-GB" sz="2800"/>
              <a:t> structures</a:t>
            </a:r>
          </a:p>
        </p:txBody>
      </p:sp>
      <p:pic>
        <p:nvPicPr>
          <p:cNvPr id="6" name="Immagine 5">
            <a:extLst>
              <a:ext uri="{FF2B5EF4-FFF2-40B4-BE49-F238E27FC236}">
                <a16:creationId xmlns:a16="http://schemas.microsoft.com/office/drawing/2014/main" id="{B99C5294-CDC0-C6EB-91C8-D99DBF8A28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0760" y="884315"/>
            <a:ext cx="3578345" cy="2161145"/>
          </a:xfrm>
          <a:prstGeom prst="rect">
            <a:avLst/>
          </a:prstGeom>
        </p:spPr>
      </p:pic>
      <p:pic>
        <p:nvPicPr>
          <p:cNvPr id="8" name="Immagine 7">
            <a:extLst>
              <a:ext uri="{FF2B5EF4-FFF2-40B4-BE49-F238E27FC236}">
                <a16:creationId xmlns:a16="http://schemas.microsoft.com/office/drawing/2014/main" id="{94B0F300-649F-CD6C-C3FF-331A90171C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908" y="3235920"/>
            <a:ext cx="3599257" cy="2842300"/>
          </a:xfrm>
          <a:prstGeom prst="rect">
            <a:avLst/>
          </a:prstGeom>
        </p:spPr>
      </p:pic>
      <p:pic>
        <p:nvPicPr>
          <p:cNvPr id="10" name="Immagine 9">
            <a:extLst>
              <a:ext uri="{FF2B5EF4-FFF2-40B4-BE49-F238E27FC236}">
                <a16:creationId xmlns:a16="http://schemas.microsoft.com/office/drawing/2014/main" id="{E689B5D8-40E3-AA32-5495-53FEB710F40A}"/>
              </a:ext>
            </a:extLst>
          </p:cNvPr>
          <p:cNvPicPr>
            <a:picLocks noChangeAspect="1"/>
          </p:cNvPicPr>
          <p:nvPr/>
        </p:nvPicPr>
        <p:blipFill>
          <a:blip r:embed="rId4"/>
          <a:stretch>
            <a:fillRect/>
          </a:stretch>
        </p:blipFill>
        <p:spPr>
          <a:xfrm>
            <a:off x="8068345" y="873560"/>
            <a:ext cx="4048690" cy="2857899"/>
          </a:xfrm>
          <a:prstGeom prst="rect">
            <a:avLst/>
          </a:prstGeom>
        </p:spPr>
      </p:pic>
      <p:pic>
        <p:nvPicPr>
          <p:cNvPr id="12" name="Immagine 11">
            <a:extLst>
              <a:ext uri="{FF2B5EF4-FFF2-40B4-BE49-F238E27FC236}">
                <a16:creationId xmlns:a16="http://schemas.microsoft.com/office/drawing/2014/main" id="{1E8830FF-D083-7CE5-0F3B-1FD474A827AC}"/>
              </a:ext>
            </a:extLst>
          </p:cNvPr>
          <p:cNvPicPr>
            <a:picLocks noChangeAspect="1"/>
          </p:cNvPicPr>
          <p:nvPr/>
        </p:nvPicPr>
        <p:blipFill>
          <a:blip r:embed="rId5"/>
          <a:stretch>
            <a:fillRect/>
          </a:stretch>
        </p:blipFill>
        <p:spPr>
          <a:xfrm>
            <a:off x="9599994" y="3800690"/>
            <a:ext cx="2500566" cy="1017290"/>
          </a:xfrm>
          <a:prstGeom prst="rect">
            <a:avLst/>
          </a:prstGeom>
        </p:spPr>
      </p:pic>
      <p:pic>
        <p:nvPicPr>
          <p:cNvPr id="14" name="Immagine 13">
            <a:extLst>
              <a:ext uri="{FF2B5EF4-FFF2-40B4-BE49-F238E27FC236}">
                <a16:creationId xmlns:a16="http://schemas.microsoft.com/office/drawing/2014/main" id="{40E58BFA-92F0-D3BD-E697-B96D24CA4478}"/>
              </a:ext>
            </a:extLst>
          </p:cNvPr>
          <p:cNvPicPr>
            <a:picLocks noChangeAspect="1"/>
          </p:cNvPicPr>
          <p:nvPr/>
        </p:nvPicPr>
        <p:blipFill>
          <a:blip r:embed="rId6"/>
          <a:stretch>
            <a:fillRect/>
          </a:stretch>
        </p:blipFill>
        <p:spPr>
          <a:xfrm>
            <a:off x="7093507" y="5076825"/>
            <a:ext cx="2521585" cy="1320165"/>
          </a:xfrm>
          <a:prstGeom prst="rect">
            <a:avLst/>
          </a:prstGeom>
        </p:spPr>
      </p:pic>
      <p:pic>
        <p:nvPicPr>
          <p:cNvPr id="16" name="Immagine 15">
            <a:extLst>
              <a:ext uri="{FF2B5EF4-FFF2-40B4-BE49-F238E27FC236}">
                <a16:creationId xmlns:a16="http://schemas.microsoft.com/office/drawing/2014/main" id="{49F91CA6-A7C6-0B31-F5F7-627E51980AEC}"/>
              </a:ext>
            </a:extLst>
          </p:cNvPr>
          <p:cNvPicPr>
            <a:picLocks noChangeAspect="1"/>
          </p:cNvPicPr>
          <p:nvPr/>
        </p:nvPicPr>
        <p:blipFill>
          <a:blip r:embed="rId7"/>
          <a:stretch>
            <a:fillRect/>
          </a:stretch>
        </p:blipFill>
        <p:spPr>
          <a:xfrm>
            <a:off x="9658122" y="4917336"/>
            <a:ext cx="2533878" cy="1502649"/>
          </a:xfrm>
          <a:prstGeom prst="rect">
            <a:avLst/>
          </a:prstGeom>
        </p:spPr>
      </p:pic>
      <p:sp>
        <p:nvSpPr>
          <p:cNvPr id="17" name="CasellaDiTesto 16">
            <a:extLst>
              <a:ext uri="{FF2B5EF4-FFF2-40B4-BE49-F238E27FC236}">
                <a16:creationId xmlns:a16="http://schemas.microsoft.com/office/drawing/2014/main" id="{67B7399A-52C8-D536-87F9-2A2AAB218720}"/>
              </a:ext>
            </a:extLst>
          </p:cNvPr>
          <p:cNvSpPr txBox="1"/>
          <p:nvPr/>
        </p:nvSpPr>
        <p:spPr>
          <a:xfrm>
            <a:off x="3619500" y="873760"/>
            <a:ext cx="4457700" cy="4524315"/>
          </a:xfrm>
          <a:prstGeom prst="rect">
            <a:avLst/>
          </a:prstGeom>
          <a:noFill/>
        </p:spPr>
        <p:txBody>
          <a:bodyPr wrap="square" rtlCol="0">
            <a:spAutoFit/>
          </a:bodyPr>
          <a:lstStyle/>
          <a:p>
            <a:pPr marL="342900" marR="0" lvl="0" indent="-342900" algn="just" defTabSz="914264" rtl="0" eaLnBrk="1" fontAlgn="auto" latinLnBrk="0" hangingPunct="1">
              <a:lnSpc>
                <a:spcPct val="100000"/>
              </a:lnSpc>
              <a:spcBef>
                <a:spcPts val="0"/>
              </a:spcBef>
              <a:spcAft>
                <a:spcPts val="0"/>
              </a:spcAft>
              <a:buClrTx/>
              <a:buSzTx/>
              <a:buFont typeface="+mj-lt"/>
              <a:buAutoNum type="arabicPeriod"/>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Describe the </a:t>
            </a: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X-band accelerating module</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we want to implement in terms of:</a:t>
            </a:r>
          </a:p>
          <a:p>
            <a:pPr marL="0" marR="0" lvl="0" indent="0" algn="just" defTabSz="914264"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a:p>
            <a:pPr marL="742881" marR="0" lvl="1" indent="-285750" algn="just" defTabSz="91426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RF structure </a:t>
            </a: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design and parameters </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(electromagnetic design, cooling, etc.)</a:t>
            </a:r>
          </a:p>
          <a:p>
            <a:pPr marL="742881" marR="0" lvl="1" indent="-285750" algn="just" defTabSz="91426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Waveguide </a:t>
            </a: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components</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(DC, pumping, etc.)</a:t>
            </a:r>
          </a:p>
          <a:p>
            <a:pPr marL="742881" marR="0" lvl="1" indent="-285750" algn="just" defTabSz="91426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Expected </a:t>
            </a: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performance</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 (RF, vacuum, etc.)</a:t>
            </a:r>
          </a:p>
          <a:p>
            <a:pPr marL="742881" marR="0" lvl="1" indent="-285750" algn="just" defTabSz="91426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Supports</a:t>
            </a:r>
          </a:p>
          <a:p>
            <a:pPr marL="742881" marR="0" lvl="1" indent="-285750" algn="just" defTabSz="914264"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Parameters of the </a:t>
            </a: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power sources </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(with reference to the dedicated chapter)</a:t>
            </a:r>
          </a:p>
          <a:p>
            <a:pPr marL="457131" marR="0" lvl="1" indent="0" algn="just" defTabSz="914264"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just" defTabSz="914264" rtl="0" eaLnBrk="1" fontAlgn="auto" latinLnBrk="0" hangingPunct="1">
              <a:lnSpc>
                <a:spcPct val="100000"/>
              </a:lnSpc>
              <a:spcBef>
                <a:spcPts val="0"/>
              </a:spcBef>
              <a:spcAft>
                <a:spcPts val="0"/>
              </a:spcAft>
              <a:buClrTx/>
              <a:buSzTx/>
              <a:buFontTx/>
              <a:buAutoNum type="arabicPeriod" startAt="2"/>
              <a:tabLst/>
              <a:defRPr/>
            </a:pP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Magnetic chicane </a:t>
            </a:r>
            <a:r>
              <a:rPr kumimoji="0" lang="en-US" sz="1600" b="0" i="0" u="none" strike="noStrike" kern="1200" cap="none" spc="0" normalizeH="0" baseline="0" noProof="0">
                <a:ln>
                  <a:noFill/>
                </a:ln>
                <a:solidFill>
                  <a:prstClr val="black"/>
                </a:solidFill>
                <a:effectLst/>
                <a:uLnTx/>
                <a:uFillTx/>
                <a:latin typeface="Calibri" panose="020F0502020204030204"/>
                <a:ea typeface="+mn-ea"/>
                <a:cs typeface="+mn-cs"/>
              </a:rPr>
              <a:t>layout and main parameters.</a:t>
            </a:r>
          </a:p>
          <a:p>
            <a:pPr marL="342900" marR="0" lvl="0" indent="-342900" algn="just" defTabSz="914264" rtl="0" eaLnBrk="1" fontAlgn="auto" latinLnBrk="0" hangingPunct="1">
              <a:lnSpc>
                <a:spcPct val="100000"/>
              </a:lnSpc>
              <a:spcBef>
                <a:spcPts val="0"/>
              </a:spcBef>
              <a:spcAft>
                <a:spcPts val="0"/>
              </a:spcAft>
              <a:buClrTx/>
              <a:buSzTx/>
              <a:buFontTx/>
              <a:buAutoNum type="arabicPeriod" startAt="2"/>
              <a:tabLst/>
              <a:defRPr/>
            </a:pP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just" defTabSz="914264" rtl="0" eaLnBrk="1" fontAlgn="auto" latinLnBrk="0" hangingPunct="1">
              <a:lnSpc>
                <a:spcPct val="100000"/>
              </a:lnSpc>
              <a:spcBef>
                <a:spcPts val="0"/>
              </a:spcBef>
              <a:spcAft>
                <a:spcPts val="0"/>
              </a:spcAft>
              <a:buClrTx/>
              <a:buSzTx/>
              <a:buFontTx/>
              <a:buAutoNum type="arabicPeriod" startAt="2"/>
              <a:tabLst/>
              <a:defRPr/>
            </a:pPr>
            <a:r>
              <a:rPr kumimoji="0" lang="en-US" sz="1600" b="1" i="0" u="none" strike="noStrike" kern="1200" cap="none" spc="0" normalizeH="0" baseline="0" noProof="0">
                <a:ln>
                  <a:noFill/>
                </a:ln>
                <a:solidFill>
                  <a:prstClr val="black"/>
                </a:solidFill>
                <a:effectLst/>
                <a:uLnTx/>
                <a:uFillTx/>
                <a:latin typeface="Calibri" panose="020F0502020204030204"/>
                <a:ea typeface="+mn-ea"/>
                <a:cs typeface="+mn-cs"/>
              </a:rPr>
              <a:t>Quadrupoles and diagnostics</a:t>
            </a:r>
            <a:endParaRPr kumimoji="0" lang="en-US" sz="16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just" defTabSz="914264" rtl="0" eaLnBrk="1" fontAlgn="auto" latinLnBrk="0" hangingPunct="1">
              <a:lnSpc>
                <a:spcPct val="100000"/>
              </a:lnSpc>
              <a:spcBef>
                <a:spcPts val="0"/>
              </a:spcBef>
              <a:spcAft>
                <a:spcPts val="0"/>
              </a:spcAft>
              <a:buClrTx/>
              <a:buSzTx/>
              <a:buFontTx/>
              <a:buNone/>
              <a:tabLst/>
              <a:defRPr/>
            </a:pPr>
            <a:endParaRPr kumimoji="0" lang="it-IT" sz="16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l" defTabSz="914264" rtl="0" eaLnBrk="1" fontAlgn="auto" latinLnBrk="0" hangingPunct="1">
              <a:lnSpc>
                <a:spcPct val="100000"/>
              </a:lnSpc>
              <a:spcBef>
                <a:spcPts val="0"/>
              </a:spcBef>
              <a:spcAft>
                <a:spcPts val="0"/>
              </a:spcAft>
              <a:buClrTx/>
              <a:buSzTx/>
              <a:buFontTx/>
              <a:buNone/>
              <a:tabLst/>
              <a:defRPr/>
            </a:pPr>
            <a:endParaRPr kumimoji="0" lang="it-IT" sz="1600" b="0" i="0" u="none" strike="noStrike" kern="1200" cap="none" spc="0" normalizeH="0" baseline="0" noProof="0">
              <a:ln>
                <a:noFill/>
              </a:ln>
              <a:solidFill>
                <a:prstClr val="black"/>
              </a:solidFill>
              <a:effectLst/>
              <a:uLnTx/>
              <a:uFillTx/>
              <a:latin typeface="Calibri" panose="020F0502020204030204"/>
              <a:ea typeface="+mn-ea"/>
              <a:cs typeface="+mn-cs"/>
            </a:endParaRPr>
          </a:p>
          <a:p>
            <a:pPr marL="342900" marR="0" lvl="0" indent="-342900" algn="l" defTabSz="914264"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it-IT" sz="16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4" name="CasellaDiTesto 3">
            <a:extLst>
              <a:ext uri="{FF2B5EF4-FFF2-40B4-BE49-F238E27FC236}">
                <a16:creationId xmlns:a16="http://schemas.microsoft.com/office/drawing/2014/main" id="{FE88C6D9-FC16-F994-A6A3-CD816A1AD54E}"/>
              </a:ext>
            </a:extLst>
          </p:cNvPr>
          <p:cNvSpPr txBox="1"/>
          <p:nvPr/>
        </p:nvSpPr>
        <p:spPr>
          <a:xfrm>
            <a:off x="0" y="6534835"/>
            <a:ext cx="7623112" cy="323165"/>
          </a:xfrm>
          <a:prstGeom prst="rect">
            <a:avLst/>
          </a:prstGeom>
          <a:noFill/>
        </p:spPr>
        <p:txBody>
          <a:bodyPr wrap="none" rtlCol="0">
            <a:spAutoFit/>
          </a:bodyPr>
          <a:lstStyle/>
          <a:p>
            <a:pPr marL="0" marR="0" lvl="0" indent="0" algn="l" defTabSz="914264" rtl="0" eaLnBrk="1" fontAlgn="auto" latinLnBrk="0" hangingPunct="1">
              <a:lnSpc>
                <a:spcPct val="100000"/>
              </a:lnSpc>
              <a:spcBef>
                <a:spcPts val="0"/>
              </a:spcBef>
              <a:spcAft>
                <a:spcPts val="0"/>
              </a:spcAft>
              <a:buClrTx/>
              <a:buSzTx/>
              <a:buFontTx/>
              <a:buNone/>
              <a:tabLst/>
              <a:defRPr/>
            </a:pPr>
            <a:r>
              <a:rPr kumimoji="0" lang="it-IT" sz="1500" b="0" i="0" u="none" strike="noStrike" kern="1200" cap="none" spc="0" normalizeH="0" baseline="0" noProof="0">
                <a:ln>
                  <a:noFill/>
                </a:ln>
                <a:solidFill>
                  <a:prstClr val="black"/>
                </a:solidFill>
                <a:effectLst/>
                <a:uLnTx/>
                <a:uFillTx/>
                <a:latin typeface="Calibri" panose="020F0502020204030204"/>
                <a:ea typeface="+mn-ea"/>
                <a:cs typeface="+mn-cs"/>
              </a:rPr>
              <a:t>D. Alesini, </a:t>
            </a:r>
            <a:r>
              <a:rPr kumimoji="0" lang="en-GB" sz="1500" b="0" i="0" u="none" strike="noStrike" kern="1200" cap="none" spc="0" normalizeH="0" baseline="0" noProof="0">
                <a:ln>
                  <a:noFill/>
                </a:ln>
                <a:solidFill>
                  <a:prstClr val="black"/>
                </a:solidFill>
                <a:effectLst/>
                <a:uLnTx/>
                <a:uFillTx/>
                <a:latin typeface="Calibri" panose="020F0502020204030204"/>
                <a:ea typeface="Helvetica Neue"/>
                <a:cs typeface="Helvetica Neue"/>
              </a:rPr>
              <a:t>X-Band LINAC</a:t>
            </a:r>
            <a:r>
              <a:rPr kumimoji="0" lang="it-IT" sz="1500" b="0" i="0" u="none" strike="noStrike" kern="1200" cap="none" spc="0" normalizeH="0" baseline="0" noProof="0">
                <a:ln>
                  <a:noFill/>
                </a:ln>
                <a:solidFill>
                  <a:prstClr val="black"/>
                </a:solidFill>
                <a:effectLst/>
                <a:uLnTx/>
                <a:uFillTx/>
                <a:latin typeface="Calibri" panose="020F0502020204030204"/>
                <a:ea typeface="Helvetica Neue"/>
                <a:cs typeface="Helvetica Neue"/>
              </a:rPr>
              <a:t>, 9° EUPRAXIA@SPARC_LAB TDR Review meeting, LNF 16-18 June 2025 </a:t>
            </a:r>
            <a:endParaRPr kumimoji="0" lang="en-GB" sz="1500" b="0" i="0" u="none" strike="noStrike" kern="1200" cap="none" spc="0" normalizeH="0" baseline="0" noProof="0">
              <a:ln>
                <a:noFill/>
              </a:ln>
              <a:solidFill>
                <a:prstClr val="black"/>
              </a:solidFill>
              <a:effectLst/>
              <a:uLnTx/>
              <a:uFillTx/>
              <a:latin typeface="Calibri" panose="020F0502020204030204"/>
              <a:ea typeface="Helvetica Neue"/>
              <a:cs typeface="Helvetica Neue"/>
            </a:endParaRPr>
          </a:p>
        </p:txBody>
      </p:sp>
      <p:sp>
        <p:nvSpPr>
          <p:cNvPr id="2" name="Textfeld 37">
            <a:extLst>
              <a:ext uri="{FF2B5EF4-FFF2-40B4-BE49-F238E27FC236}">
                <a16:creationId xmlns:a16="http://schemas.microsoft.com/office/drawing/2014/main" id="{B5A5E085-05BA-BBF4-BDBF-47745404EB7B}"/>
              </a:ext>
            </a:extLst>
          </p:cNvPr>
          <p:cNvSpPr txBox="1"/>
          <p:nvPr/>
        </p:nvSpPr>
        <p:spPr>
          <a:xfrm>
            <a:off x="1728457" y="148985"/>
            <a:ext cx="9144000" cy="646331"/>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334186"/>
                </a:solidFill>
                <a:effectLst/>
                <a:uLnTx/>
                <a:uFillTx/>
                <a:latin typeface="Calibri"/>
                <a:ea typeface="+mn-ea"/>
                <a:cs typeface="Calibri"/>
              </a:rPr>
              <a:t>EuPRAXIA@SPARC_LAB</a:t>
            </a:r>
          </a:p>
        </p:txBody>
      </p:sp>
      <p:sp>
        <p:nvSpPr>
          <p:cNvPr id="5" name="Segnaposto numero diapositiva 3">
            <a:extLst>
              <a:ext uri="{FF2B5EF4-FFF2-40B4-BE49-F238E27FC236}">
                <a16:creationId xmlns:a16="http://schemas.microsoft.com/office/drawing/2014/main" id="{1011A8C1-94F8-4205-7B81-5F79F37A5C97}"/>
              </a:ext>
            </a:extLst>
          </p:cNvPr>
          <p:cNvSpPr>
            <a:spLocks noGrp="1"/>
          </p:cNvSpPr>
          <p:nvPr>
            <p:ph type="sldNum" sz="quarter" idx="12"/>
          </p:nvPr>
        </p:nvSpPr>
        <p:spPr>
          <a:xfrm>
            <a:off x="9111673" y="6480791"/>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3A6714-3D1F-4857-9904-D935B84167FA}" type="slidenum">
              <a:rPr kumimoji="0" lang="en-US" sz="900" b="0" i="0" u="none" strike="noStrike" kern="1200" cap="none" spc="0" normalizeH="0" baseline="0" noProof="0" smtClean="0">
                <a:ln>
                  <a:noFill/>
                </a:ln>
                <a:solidFill>
                  <a:srgbClr val="334186"/>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en-US" sz="900" b="0" i="0" u="none" strike="noStrike" kern="1200" cap="none" spc="0" normalizeH="0" baseline="0" noProof="0">
              <a:ln>
                <a:noFill/>
              </a:ln>
              <a:solidFill>
                <a:srgbClr val="334186"/>
              </a:solidFill>
              <a:effectLst/>
              <a:uLnTx/>
              <a:uFillTx/>
              <a:latin typeface="Calibri" panose="020F0502020204030204"/>
              <a:ea typeface="+mn-ea"/>
              <a:cs typeface="+mn-cs"/>
            </a:endParaRPr>
          </a:p>
        </p:txBody>
      </p:sp>
      <p:sp>
        <p:nvSpPr>
          <p:cNvPr id="7" name="Rectangle 6">
            <a:extLst>
              <a:ext uri="{FF2B5EF4-FFF2-40B4-BE49-F238E27FC236}">
                <a16:creationId xmlns:a16="http://schemas.microsoft.com/office/drawing/2014/main" id="{3DCC2149-1B3F-DD60-3CA2-5DEC12C92514}"/>
              </a:ext>
            </a:extLst>
          </p:cNvPr>
          <p:cNvSpPr/>
          <p:nvPr/>
        </p:nvSpPr>
        <p:spPr>
          <a:xfrm>
            <a:off x="9427" y="-9427"/>
            <a:ext cx="12192000" cy="8578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9" name="Rectangle 8">
            <a:extLst>
              <a:ext uri="{FF2B5EF4-FFF2-40B4-BE49-F238E27FC236}">
                <a16:creationId xmlns:a16="http://schemas.microsoft.com/office/drawing/2014/main" id="{FDDE6D01-2D9D-E615-9D6D-809320EBA8D2}"/>
              </a:ext>
            </a:extLst>
          </p:cNvPr>
          <p:cNvSpPr/>
          <p:nvPr/>
        </p:nvSpPr>
        <p:spPr>
          <a:xfrm>
            <a:off x="0" y="6429511"/>
            <a:ext cx="12192000" cy="4300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ttangolo 6">
            <a:extLst>
              <a:ext uri="{FF2B5EF4-FFF2-40B4-BE49-F238E27FC236}">
                <a16:creationId xmlns:a16="http://schemas.microsoft.com/office/drawing/2014/main" id="{D43506B7-4C07-9D0F-9DD2-14B4ED1E6E6A}"/>
              </a:ext>
            </a:extLst>
          </p:cNvPr>
          <p:cNvSpPr/>
          <p:nvPr/>
        </p:nvSpPr>
        <p:spPr>
          <a:xfrm>
            <a:off x="3735" y="-14148"/>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tab pos="990600" algn="l"/>
              </a:tabLst>
              <a:defRPr/>
            </a:pPr>
            <a:r>
              <a:rPr kumimoji="0" lang="it-IT"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A. Gallo: </a:t>
            </a:r>
            <a:r>
              <a:rPr kumimoji="0" lang="en-GB"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Review of accelerator activities in INFN-Frascati </a:t>
            </a:r>
          </a:p>
        </p:txBody>
      </p:sp>
      <p:sp>
        <p:nvSpPr>
          <p:cNvPr id="13" name="Rettangolo 4">
            <a:extLst>
              <a:ext uri="{FF2B5EF4-FFF2-40B4-BE49-F238E27FC236}">
                <a16:creationId xmlns:a16="http://schemas.microsoft.com/office/drawing/2014/main" id="{D22365B6-7251-A9D5-4FD2-28F518B73EE0}"/>
              </a:ext>
            </a:extLst>
          </p:cNvPr>
          <p:cNvSpPr/>
          <p:nvPr/>
        </p:nvSpPr>
        <p:spPr>
          <a:xfrm>
            <a:off x="0" y="6528718"/>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FFFF00"/>
                </a:solidFill>
                <a:effectLst/>
                <a:uLnTx/>
                <a:uFillTx/>
                <a:latin typeface="Calibri" panose="020F0502020204030204"/>
                <a:ea typeface="+mn-ea"/>
                <a:cs typeface="+mn-cs"/>
              </a:rPr>
              <a:t>CEPC workshop 2025,  November 6-10 2025 </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a:t>
            </a:r>
            <a:r>
              <a:rPr kumimoji="0" lang="it-IT" sz="1800" b="0" i="1" u="none" strike="noStrike" kern="1200" cap="none" spc="0" normalizeH="0" baseline="0" noProof="0" dirty="0" err="1">
                <a:ln>
                  <a:noFill/>
                </a:ln>
                <a:solidFill>
                  <a:srgbClr val="FFFF00"/>
                </a:solidFill>
                <a:effectLst/>
                <a:uLnTx/>
                <a:uFillTx/>
                <a:latin typeface="Calibri" panose="020F0502020204030204"/>
                <a:ea typeface="+mn-ea"/>
                <a:cs typeface="+mn-cs"/>
              </a:rPr>
              <a:t>Dongfang</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Hotel, Guangzhou, China</a:t>
            </a:r>
          </a:p>
        </p:txBody>
      </p:sp>
      <p:sp>
        <p:nvSpPr>
          <p:cNvPr id="15" name="Segnaposto numero diapositiva 4">
            <a:extLst>
              <a:ext uri="{FF2B5EF4-FFF2-40B4-BE49-F238E27FC236}">
                <a16:creationId xmlns:a16="http://schemas.microsoft.com/office/drawing/2014/main" id="{165FECC7-DCEB-7DAB-9C71-3FA9556E87D2}"/>
              </a:ext>
            </a:extLst>
          </p:cNvPr>
          <p:cNvSpPr txBox="1">
            <a:spLocks/>
          </p:cNvSpPr>
          <p:nvPr/>
        </p:nvSpPr>
        <p:spPr>
          <a:xfrm>
            <a:off x="9189720" y="6498590"/>
            <a:ext cx="2743200"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8D38D78-E7CE-4FC5-9811-B7ED10FBA3DF}" type="slidenum">
              <a:rPr kumimoji="0" lang="it-IT" sz="1600" b="0" i="0" u="none" strike="noStrike" kern="1200" cap="none" spc="0" normalizeH="0" baseline="0" noProof="0" smtClean="0">
                <a:ln>
                  <a:noFill/>
                </a:ln>
                <a:solidFill>
                  <a:srgbClr val="FFFF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25</a:t>
            </a:fld>
            <a:endParaRPr kumimoji="0" lang="it-IT" sz="1600" b="0"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sp>
        <p:nvSpPr>
          <p:cNvPr id="18" name="CasellaDiTesto 8">
            <a:extLst>
              <a:ext uri="{FF2B5EF4-FFF2-40B4-BE49-F238E27FC236}">
                <a16:creationId xmlns:a16="http://schemas.microsoft.com/office/drawing/2014/main" id="{833FA6B4-737A-DAB8-4669-E00653FB29D5}"/>
              </a:ext>
            </a:extLst>
          </p:cNvPr>
          <p:cNvSpPr txBox="1"/>
          <p:nvPr/>
        </p:nvSpPr>
        <p:spPr>
          <a:xfrm>
            <a:off x="311084" y="339615"/>
            <a:ext cx="11621835" cy="523220"/>
          </a:xfrm>
          <a:prstGeom prst="rect">
            <a:avLst/>
          </a:prstGeom>
          <a:noFill/>
        </p:spPr>
        <p:txBody>
          <a:bodyPr wrap="square" rtlCol="0">
            <a:spAutoFit/>
          </a:bodyPr>
          <a:lstStyle/>
          <a:p>
            <a:pPr algn="ctr"/>
            <a:r>
              <a:rPr lang="en-GB" sz="2800" b="1" dirty="0"/>
              <a:t>X-band Linac structures</a:t>
            </a:r>
          </a:p>
        </p:txBody>
      </p:sp>
    </p:spTree>
    <p:extLst>
      <p:ext uri="{BB962C8B-B14F-4D97-AF65-F5344CB8AC3E}">
        <p14:creationId xmlns:p14="http://schemas.microsoft.com/office/powerpoint/2010/main" val="245320679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Immagine 9" descr="Immagine che contiene testo, schermata, Carattere, numero">
            <a:extLst>
              <a:ext uri="{FF2B5EF4-FFF2-40B4-BE49-F238E27FC236}">
                <a16:creationId xmlns:a16="http://schemas.microsoft.com/office/drawing/2014/main" id="{A150F3D6-93D4-337C-7ACD-C6FC6BBBE08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3213" y="944651"/>
            <a:ext cx="6939002" cy="4773970"/>
          </a:xfrm>
          <a:prstGeom prst="rect">
            <a:avLst/>
          </a:prstGeom>
        </p:spPr>
      </p:pic>
      <p:pic>
        <p:nvPicPr>
          <p:cNvPr id="11" name="Immagine 10">
            <a:extLst>
              <a:ext uri="{FF2B5EF4-FFF2-40B4-BE49-F238E27FC236}">
                <a16:creationId xmlns:a16="http://schemas.microsoft.com/office/drawing/2014/main" id="{3ECC84EA-292F-CD4B-3668-EA2A7E62B7EE}"/>
              </a:ext>
            </a:extLst>
          </p:cNvPr>
          <p:cNvPicPr>
            <a:picLocks noChangeAspect="1"/>
          </p:cNvPicPr>
          <p:nvPr/>
        </p:nvPicPr>
        <p:blipFill>
          <a:blip r:embed="rId3"/>
          <a:stretch>
            <a:fillRect/>
          </a:stretch>
        </p:blipFill>
        <p:spPr>
          <a:xfrm>
            <a:off x="7350524" y="932781"/>
            <a:ext cx="4436055" cy="1156834"/>
          </a:xfrm>
          <a:prstGeom prst="rect">
            <a:avLst/>
          </a:prstGeom>
          <a:effectLst/>
        </p:spPr>
      </p:pic>
      <p:grpSp>
        <p:nvGrpSpPr>
          <p:cNvPr id="12" name="Gruppo 11">
            <a:extLst>
              <a:ext uri="{FF2B5EF4-FFF2-40B4-BE49-F238E27FC236}">
                <a16:creationId xmlns:a16="http://schemas.microsoft.com/office/drawing/2014/main" id="{03129D26-3B11-BA27-D528-1E2539FAC6D6}"/>
              </a:ext>
            </a:extLst>
          </p:cNvPr>
          <p:cNvGrpSpPr/>
          <p:nvPr/>
        </p:nvGrpSpPr>
        <p:grpSpPr>
          <a:xfrm>
            <a:off x="5537200" y="3105813"/>
            <a:ext cx="3807573" cy="1883699"/>
            <a:chOff x="5463914" y="3229595"/>
            <a:chExt cx="3807573" cy="1883699"/>
          </a:xfrm>
        </p:grpSpPr>
        <p:pic>
          <p:nvPicPr>
            <p:cNvPr id="13" name="Immagine 12" descr="Immagine che contiene interno, giocattolo, pavimento, presa&#10;&#10;Descrizione generata automaticamente">
              <a:extLst>
                <a:ext uri="{FF2B5EF4-FFF2-40B4-BE49-F238E27FC236}">
                  <a16:creationId xmlns:a16="http://schemas.microsoft.com/office/drawing/2014/main" id="{DC39E4A7-DA43-B831-C8D5-AD86D75CBF86}"/>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38000"/>
                      </a14:imgEffect>
                      <a14:imgEffect>
                        <a14:brightnessContrast bright="20000" contrast="-4000"/>
                      </a14:imgEffect>
                    </a14:imgLayer>
                  </a14:imgProps>
                </a:ext>
                <a:ext uri="{28A0092B-C50C-407E-A947-70E740481C1C}">
                  <a14:useLocalDpi xmlns:a14="http://schemas.microsoft.com/office/drawing/2010/main" val="0"/>
                </a:ext>
              </a:extLst>
            </a:blip>
            <a:srcRect l="37964" t="32186" r="26058" b="32639"/>
            <a:stretch/>
          </p:blipFill>
          <p:spPr>
            <a:xfrm>
              <a:off x="7826467" y="3229595"/>
              <a:ext cx="1445020" cy="1883699"/>
            </a:xfrm>
            <a:prstGeom prst="rect">
              <a:avLst/>
            </a:prstGeom>
            <a:ln>
              <a:solidFill>
                <a:schemeClr val="accent1"/>
              </a:solidFill>
            </a:ln>
          </p:spPr>
        </p:pic>
        <p:cxnSp>
          <p:nvCxnSpPr>
            <p:cNvPr id="14" name="Connettore 2 13">
              <a:extLst>
                <a:ext uri="{FF2B5EF4-FFF2-40B4-BE49-F238E27FC236}">
                  <a16:creationId xmlns:a16="http://schemas.microsoft.com/office/drawing/2014/main" id="{DC3FA245-48FC-B9D4-438A-1374F28C2148}"/>
                </a:ext>
              </a:extLst>
            </p:cNvPr>
            <p:cNvCxnSpPr>
              <a:cxnSpLocks/>
              <a:endCxn id="13" idx="1"/>
            </p:cNvCxnSpPr>
            <p:nvPr/>
          </p:nvCxnSpPr>
          <p:spPr>
            <a:xfrm flipV="1">
              <a:off x="5463914" y="4171445"/>
              <a:ext cx="2362553" cy="363470"/>
            </a:xfrm>
            <a:prstGeom prst="straightConnector1">
              <a:avLst/>
            </a:prstGeom>
            <a:ln w="127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grpSp>
        <p:nvGrpSpPr>
          <p:cNvPr id="15" name="Gruppo 14">
            <a:extLst>
              <a:ext uri="{FF2B5EF4-FFF2-40B4-BE49-F238E27FC236}">
                <a16:creationId xmlns:a16="http://schemas.microsoft.com/office/drawing/2014/main" id="{CDF70A68-D0B3-B943-5C4B-F014C04E4E2B}"/>
              </a:ext>
            </a:extLst>
          </p:cNvPr>
          <p:cNvGrpSpPr/>
          <p:nvPr/>
        </p:nvGrpSpPr>
        <p:grpSpPr>
          <a:xfrm>
            <a:off x="6748055" y="2280861"/>
            <a:ext cx="4792331" cy="1310924"/>
            <a:chOff x="5912940" y="2552689"/>
            <a:chExt cx="4792331" cy="1310924"/>
          </a:xfrm>
        </p:grpSpPr>
        <p:pic>
          <p:nvPicPr>
            <p:cNvPr id="16" name="Picture 126">
              <a:extLst>
                <a:ext uri="{FF2B5EF4-FFF2-40B4-BE49-F238E27FC236}">
                  <a16:creationId xmlns:a16="http://schemas.microsoft.com/office/drawing/2014/main" id="{7D61FC5D-E0A4-6563-D441-042FC414F528}"/>
                </a:ext>
              </a:extLst>
            </p:cNvPr>
            <p:cNvPicPr>
              <a:picLocks noChangeAspect="1"/>
            </p:cNvPicPr>
            <p:nvPr/>
          </p:nvPicPr>
          <p:blipFill rotWithShape="1">
            <a:blip r:embed="rId6">
              <a:extLst>
                <a:ext uri="{28A0092B-C50C-407E-A947-70E740481C1C}">
                  <a14:useLocalDpi xmlns:a14="http://schemas.microsoft.com/office/drawing/2010/main" val="0"/>
                </a:ext>
              </a:extLst>
            </a:blip>
            <a:srcRect r="12659"/>
            <a:stretch/>
          </p:blipFill>
          <p:spPr>
            <a:xfrm>
              <a:off x="9141038" y="2552689"/>
              <a:ext cx="1564233" cy="1310924"/>
            </a:xfrm>
            <a:prstGeom prst="rect">
              <a:avLst/>
            </a:prstGeom>
          </p:spPr>
        </p:pic>
        <p:cxnSp>
          <p:nvCxnSpPr>
            <p:cNvPr id="17" name="Connettore 2 16">
              <a:extLst>
                <a:ext uri="{FF2B5EF4-FFF2-40B4-BE49-F238E27FC236}">
                  <a16:creationId xmlns:a16="http://schemas.microsoft.com/office/drawing/2014/main" id="{2504D9D7-5CFC-60B6-9F67-B62046BE9DF9}"/>
                </a:ext>
              </a:extLst>
            </p:cNvPr>
            <p:cNvCxnSpPr>
              <a:cxnSpLocks/>
              <a:endCxn id="16" idx="1"/>
            </p:cNvCxnSpPr>
            <p:nvPr/>
          </p:nvCxnSpPr>
          <p:spPr>
            <a:xfrm>
              <a:off x="5912940" y="3161603"/>
              <a:ext cx="3228098" cy="46548"/>
            </a:xfrm>
            <a:prstGeom prst="straightConnector1">
              <a:avLst/>
            </a:prstGeom>
            <a:ln w="127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grpSp>
        <p:nvGrpSpPr>
          <p:cNvPr id="18" name="Gruppo 17">
            <a:extLst>
              <a:ext uri="{FF2B5EF4-FFF2-40B4-BE49-F238E27FC236}">
                <a16:creationId xmlns:a16="http://schemas.microsoft.com/office/drawing/2014/main" id="{7553C9A3-7286-76A0-0300-AB7220FBF2F0}"/>
              </a:ext>
            </a:extLst>
          </p:cNvPr>
          <p:cNvGrpSpPr/>
          <p:nvPr/>
        </p:nvGrpSpPr>
        <p:grpSpPr>
          <a:xfrm>
            <a:off x="4665134" y="4493377"/>
            <a:ext cx="6875253" cy="1431842"/>
            <a:chOff x="5520723" y="4924903"/>
            <a:chExt cx="6604263" cy="1325563"/>
          </a:xfrm>
        </p:grpSpPr>
        <p:pic>
          <p:nvPicPr>
            <p:cNvPr id="19" name="Immagine 18" descr="Immagine che contiene testo, Carattere, schermata, linea&#10;&#10;Descrizione generata automaticamente">
              <a:extLst>
                <a:ext uri="{FF2B5EF4-FFF2-40B4-BE49-F238E27FC236}">
                  <a16:creationId xmlns:a16="http://schemas.microsoft.com/office/drawing/2014/main" id="{38CCE279-AD01-4A3C-35CC-5F7C825D7DB1}"/>
                </a:ext>
              </a:extLst>
            </p:cNvPr>
            <p:cNvPicPr>
              <a:picLocks noChangeAspect="1"/>
            </p:cNvPicPr>
            <p:nvPr/>
          </p:nvPicPr>
          <p:blipFill>
            <a:blip r:embed="rId7">
              <a:extLst>
                <a:ext uri="{28A0092B-C50C-407E-A947-70E740481C1C}">
                  <a14:useLocalDpi xmlns:a14="http://schemas.microsoft.com/office/drawing/2010/main" val="0"/>
                </a:ext>
              </a:extLst>
            </a:blip>
            <a:srcRect l="6486" t="4297" r="12068" b="2667"/>
            <a:stretch/>
          </p:blipFill>
          <p:spPr>
            <a:xfrm>
              <a:off x="10483273" y="4924903"/>
              <a:ext cx="1641713" cy="1325563"/>
            </a:xfrm>
            <a:prstGeom prst="rect">
              <a:avLst/>
            </a:prstGeom>
          </p:spPr>
        </p:pic>
        <p:cxnSp>
          <p:nvCxnSpPr>
            <p:cNvPr id="20" name="Connettore 2 19">
              <a:extLst>
                <a:ext uri="{FF2B5EF4-FFF2-40B4-BE49-F238E27FC236}">
                  <a16:creationId xmlns:a16="http://schemas.microsoft.com/office/drawing/2014/main" id="{A8C358F2-CBBF-CB94-97DB-52284634DA40}"/>
                </a:ext>
              </a:extLst>
            </p:cNvPr>
            <p:cNvCxnSpPr>
              <a:cxnSpLocks/>
            </p:cNvCxnSpPr>
            <p:nvPr/>
          </p:nvCxnSpPr>
          <p:spPr>
            <a:xfrm>
              <a:off x="5520723" y="5384212"/>
              <a:ext cx="5482558" cy="274908"/>
            </a:xfrm>
            <a:prstGeom prst="straightConnector1">
              <a:avLst/>
            </a:prstGeom>
            <a:ln w="127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grpSp>
      <p:cxnSp>
        <p:nvCxnSpPr>
          <p:cNvPr id="22" name="Connettore 2 21">
            <a:extLst>
              <a:ext uri="{FF2B5EF4-FFF2-40B4-BE49-F238E27FC236}">
                <a16:creationId xmlns:a16="http://schemas.microsoft.com/office/drawing/2014/main" id="{5A055FD0-C945-6CFC-54FA-49CFD2310E0D}"/>
              </a:ext>
            </a:extLst>
          </p:cNvPr>
          <p:cNvCxnSpPr>
            <a:cxnSpLocks/>
            <a:endCxn id="11" idx="1"/>
          </p:cNvCxnSpPr>
          <p:nvPr/>
        </p:nvCxnSpPr>
        <p:spPr>
          <a:xfrm flipV="1">
            <a:off x="5994400" y="1511198"/>
            <a:ext cx="1356124" cy="377778"/>
          </a:xfrm>
          <a:prstGeom prst="straightConnector1">
            <a:avLst/>
          </a:prstGeom>
          <a:ln w="12700">
            <a:solidFill>
              <a:schemeClr val="tx1"/>
            </a:solidFill>
            <a:tailEnd type="triangle"/>
          </a:ln>
        </p:spPr>
        <p:style>
          <a:lnRef idx="1">
            <a:schemeClr val="accent1"/>
          </a:lnRef>
          <a:fillRef idx="0">
            <a:schemeClr val="accent1"/>
          </a:fillRef>
          <a:effectRef idx="0">
            <a:schemeClr val="accent1"/>
          </a:effectRef>
          <a:fontRef idx="minor">
            <a:schemeClr val="tx1"/>
          </a:fontRef>
        </p:style>
      </p:cxnSp>
      <p:sp>
        <p:nvSpPr>
          <p:cNvPr id="2" name="Textfeld 37">
            <a:extLst>
              <a:ext uri="{FF2B5EF4-FFF2-40B4-BE49-F238E27FC236}">
                <a16:creationId xmlns:a16="http://schemas.microsoft.com/office/drawing/2014/main" id="{3D80543F-B72E-94D0-B3EB-08EDE7AA00F6}"/>
              </a:ext>
            </a:extLst>
          </p:cNvPr>
          <p:cNvSpPr txBox="1"/>
          <p:nvPr/>
        </p:nvSpPr>
        <p:spPr>
          <a:xfrm>
            <a:off x="1728457" y="148985"/>
            <a:ext cx="9144000" cy="646331"/>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334186"/>
                </a:solidFill>
                <a:effectLst/>
                <a:uLnTx/>
                <a:uFillTx/>
                <a:latin typeface="Calibri"/>
                <a:ea typeface="+mn-ea"/>
                <a:cs typeface="Calibri"/>
              </a:rPr>
              <a:t>EuPRAXIA@SPARC_LAB</a:t>
            </a:r>
          </a:p>
        </p:txBody>
      </p:sp>
      <p:sp>
        <p:nvSpPr>
          <p:cNvPr id="3" name="Segnaposto numero diapositiva 3">
            <a:extLst>
              <a:ext uri="{FF2B5EF4-FFF2-40B4-BE49-F238E27FC236}">
                <a16:creationId xmlns:a16="http://schemas.microsoft.com/office/drawing/2014/main" id="{D73980B9-6A8E-B19F-7BA2-19378E75A9AC}"/>
              </a:ext>
            </a:extLst>
          </p:cNvPr>
          <p:cNvSpPr>
            <a:spLocks noGrp="1"/>
          </p:cNvSpPr>
          <p:nvPr>
            <p:ph type="sldNum" sz="quarter" idx="12"/>
          </p:nvPr>
        </p:nvSpPr>
        <p:spPr>
          <a:xfrm>
            <a:off x="9111673" y="6480791"/>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3A6714-3D1F-4857-9904-D935B84167FA}" type="slidenum">
              <a:rPr kumimoji="0" lang="en-US" sz="900" b="0" i="0" u="none" strike="noStrike" kern="1200" cap="none" spc="0" normalizeH="0" baseline="0" noProof="0" smtClean="0">
                <a:ln>
                  <a:noFill/>
                </a:ln>
                <a:solidFill>
                  <a:srgbClr val="334186"/>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en-US" sz="900" b="0" i="0" u="none" strike="noStrike" kern="1200" cap="none" spc="0" normalizeH="0" baseline="0" noProof="0">
              <a:ln>
                <a:noFill/>
              </a:ln>
              <a:solidFill>
                <a:srgbClr val="334186"/>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389FEF5C-B691-CDFE-06EA-5F41FFB3012C}"/>
              </a:ext>
            </a:extLst>
          </p:cNvPr>
          <p:cNvSpPr/>
          <p:nvPr/>
        </p:nvSpPr>
        <p:spPr>
          <a:xfrm>
            <a:off x="9427" y="-9427"/>
            <a:ext cx="12192000" cy="8578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AB2F3151-0447-5F72-BD80-59C2A9C6B1DB}"/>
              </a:ext>
            </a:extLst>
          </p:cNvPr>
          <p:cNvSpPr/>
          <p:nvPr/>
        </p:nvSpPr>
        <p:spPr>
          <a:xfrm>
            <a:off x="0" y="6429511"/>
            <a:ext cx="12192000" cy="4300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ttangolo 6">
            <a:extLst>
              <a:ext uri="{FF2B5EF4-FFF2-40B4-BE49-F238E27FC236}">
                <a16:creationId xmlns:a16="http://schemas.microsoft.com/office/drawing/2014/main" id="{86DF6281-564A-D606-BE57-3DC4D0D214EF}"/>
              </a:ext>
            </a:extLst>
          </p:cNvPr>
          <p:cNvSpPr/>
          <p:nvPr/>
        </p:nvSpPr>
        <p:spPr>
          <a:xfrm>
            <a:off x="3735" y="-14148"/>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tab pos="990600" algn="l"/>
              </a:tabLst>
              <a:defRPr/>
            </a:pPr>
            <a:r>
              <a:rPr kumimoji="0" lang="it-IT"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A. Gallo: </a:t>
            </a:r>
            <a:r>
              <a:rPr kumimoji="0" lang="en-GB"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Review of accelerator activities in INFN-Frascati </a:t>
            </a:r>
          </a:p>
        </p:txBody>
      </p:sp>
      <p:sp>
        <p:nvSpPr>
          <p:cNvPr id="8" name="Rettangolo 4">
            <a:extLst>
              <a:ext uri="{FF2B5EF4-FFF2-40B4-BE49-F238E27FC236}">
                <a16:creationId xmlns:a16="http://schemas.microsoft.com/office/drawing/2014/main" id="{A0F33566-D79E-DAB6-3FAF-D51C8897234F}"/>
              </a:ext>
            </a:extLst>
          </p:cNvPr>
          <p:cNvSpPr/>
          <p:nvPr/>
        </p:nvSpPr>
        <p:spPr>
          <a:xfrm>
            <a:off x="0" y="6528718"/>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FFFF00"/>
                </a:solidFill>
                <a:effectLst/>
                <a:uLnTx/>
                <a:uFillTx/>
                <a:latin typeface="Calibri" panose="020F0502020204030204"/>
                <a:ea typeface="+mn-ea"/>
                <a:cs typeface="+mn-cs"/>
              </a:rPr>
              <a:t>CEPC workshop 2025,  November 6-10 2025 </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a:t>
            </a:r>
            <a:r>
              <a:rPr kumimoji="0" lang="it-IT" sz="1800" b="0" i="1" u="none" strike="noStrike" kern="1200" cap="none" spc="0" normalizeH="0" baseline="0" noProof="0" dirty="0" err="1">
                <a:ln>
                  <a:noFill/>
                </a:ln>
                <a:solidFill>
                  <a:srgbClr val="FFFF00"/>
                </a:solidFill>
                <a:effectLst/>
                <a:uLnTx/>
                <a:uFillTx/>
                <a:latin typeface="Calibri" panose="020F0502020204030204"/>
                <a:ea typeface="+mn-ea"/>
                <a:cs typeface="+mn-cs"/>
              </a:rPr>
              <a:t>Dongfang</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Hotel, Guangzhou, China</a:t>
            </a:r>
          </a:p>
        </p:txBody>
      </p:sp>
      <p:sp>
        <p:nvSpPr>
          <p:cNvPr id="9" name="Segnaposto numero diapositiva 4">
            <a:extLst>
              <a:ext uri="{FF2B5EF4-FFF2-40B4-BE49-F238E27FC236}">
                <a16:creationId xmlns:a16="http://schemas.microsoft.com/office/drawing/2014/main" id="{DEEB9D74-8C47-176F-68A1-270C0DF2C491}"/>
              </a:ext>
            </a:extLst>
          </p:cNvPr>
          <p:cNvSpPr txBox="1">
            <a:spLocks/>
          </p:cNvSpPr>
          <p:nvPr/>
        </p:nvSpPr>
        <p:spPr>
          <a:xfrm>
            <a:off x="9189720" y="6498590"/>
            <a:ext cx="2743200"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8D38D78-E7CE-4FC5-9811-B7ED10FBA3DF}" type="slidenum">
              <a:rPr kumimoji="0" lang="it-IT" sz="1600" b="0" i="0" u="none" strike="noStrike" kern="1200" cap="none" spc="0" normalizeH="0" baseline="0" noProof="0" smtClean="0">
                <a:ln>
                  <a:noFill/>
                </a:ln>
                <a:solidFill>
                  <a:srgbClr val="FFFF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it-IT" sz="1600" b="0"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sp>
        <p:nvSpPr>
          <p:cNvPr id="21" name="CasellaDiTesto 8">
            <a:extLst>
              <a:ext uri="{FF2B5EF4-FFF2-40B4-BE49-F238E27FC236}">
                <a16:creationId xmlns:a16="http://schemas.microsoft.com/office/drawing/2014/main" id="{85630164-1D23-C647-8365-A019A40B2F4B}"/>
              </a:ext>
            </a:extLst>
          </p:cNvPr>
          <p:cNvSpPr txBox="1"/>
          <p:nvPr/>
        </p:nvSpPr>
        <p:spPr>
          <a:xfrm>
            <a:off x="311084" y="330188"/>
            <a:ext cx="11621835" cy="523220"/>
          </a:xfrm>
          <a:prstGeom prst="rect">
            <a:avLst/>
          </a:prstGeom>
          <a:noFill/>
        </p:spPr>
        <p:txBody>
          <a:bodyPr wrap="square" rtlCol="0">
            <a:spAutoFit/>
          </a:bodyPr>
          <a:lstStyle/>
          <a:p>
            <a:pPr algn="ctr"/>
            <a:r>
              <a:rPr lang="en-GB" sz="2800" b="1" dirty="0"/>
              <a:t>Plasma Accelerating Module</a:t>
            </a:r>
          </a:p>
        </p:txBody>
      </p:sp>
    </p:spTree>
    <p:extLst>
      <p:ext uri="{BB962C8B-B14F-4D97-AF65-F5344CB8AC3E}">
        <p14:creationId xmlns:p14="http://schemas.microsoft.com/office/powerpoint/2010/main" val="281663935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9" descr="A machine with boxes and boxes on it&#10;&#10;Description automatically generated with medium confidence">
            <a:extLst>
              <a:ext uri="{FF2B5EF4-FFF2-40B4-BE49-F238E27FC236}">
                <a16:creationId xmlns:a16="http://schemas.microsoft.com/office/drawing/2014/main" id="{898B0F5A-267A-C270-3E51-5D1914BECA24}"/>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4172" y="929641"/>
            <a:ext cx="11400199" cy="5463330"/>
          </a:xfrm>
          <a:prstGeom prst="rect">
            <a:avLst/>
          </a:prstGeom>
        </p:spPr>
      </p:pic>
      <p:sp>
        <p:nvSpPr>
          <p:cNvPr id="2" name="Textfeld 37">
            <a:extLst>
              <a:ext uri="{FF2B5EF4-FFF2-40B4-BE49-F238E27FC236}">
                <a16:creationId xmlns:a16="http://schemas.microsoft.com/office/drawing/2014/main" id="{F71E2B23-55EE-3F1A-8FB8-6A9FB7F7055B}"/>
              </a:ext>
            </a:extLst>
          </p:cNvPr>
          <p:cNvSpPr txBox="1"/>
          <p:nvPr/>
        </p:nvSpPr>
        <p:spPr>
          <a:xfrm>
            <a:off x="1728457" y="148985"/>
            <a:ext cx="9144000" cy="646331"/>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334186"/>
                </a:solidFill>
                <a:effectLst/>
                <a:uLnTx/>
                <a:uFillTx/>
                <a:latin typeface="Calibri"/>
                <a:ea typeface="+mn-ea"/>
                <a:cs typeface="Calibri"/>
              </a:rPr>
              <a:t>EuPRAXIA@SPARC_LAB</a:t>
            </a:r>
          </a:p>
        </p:txBody>
      </p:sp>
      <p:sp>
        <p:nvSpPr>
          <p:cNvPr id="3" name="Segnaposto numero diapositiva 3">
            <a:extLst>
              <a:ext uri="{FF2B5EF4-FFF2-40B4-BE49-F238E27FC236}">
                <a16:creationId xmlns:a16="http://schemas.microsoft.com/office/drawing/2014/main" id="{0BB14BF0-E4AD-5ECC-6E89-799000B6DAE3}"/>
              </a:ext>
            </a:extLst>
          </p:cNvPr>
          <p:cNvSpPr>
            <a:spLocks noGrp="1"/>
          </p:cNvSpPr>
          <p:nvPr>
            <p:ph type="sldNum" sz="quarter" idx="12"/>
          </p:nvPr>
        </p:nvSpPr>
        <p:spPr>
          <a:xfrm>
            <a:off x="9111673" y="6480791"/>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3A6714-3D1F-4857-9904-D935B84167FA}" type="slidenum">
              <a:rPr kumimoji="0" lang="en-US" sz="900" b="0" i="0" u="none" strike="noStrike" kern="1200" cap="none" spc="0" normalizeH="0" baseline="0" noProof="0" smtClean="0">
                <a:ln>
                  <a:noFill/>
                </a:ln>
                <a:solidFill>
                  <a:srgbClr val="334186"/>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en-US" sz="900" b="0" i="0" u="none" strike="noStrike" kern="1200" cap="none" spc="0" normalizeH="0" baseline="0" noProof="0">
              <a:ln>
                <a:noFill/>
              </a:ln>
              <a:solidFill>
                <a:srgbClr val="334186"/>
              </a:solidFill>
              <a:effectLst/>
              <a:uLnTx/>
              <a:uFillTx/>
              <a:latin typeface="Calibri" panose="020F0502020204030204"/>
              <a:ea typeface="+mn-ea"/>
              <a:cs typeface="+mn-cs"/>
            </a:endParaRPr>
          </a:p>
        </p:txBody>
      </p:sp>
      <p:sp>
        <p:nvSpPr>
          <p:cNvPr id="4" name="Rectangle 3">
            <a:extLst>
              <a:ext uri="{FF2B5EF4-FFF2-40B4-BE49-F238E27FC236}">
                <a16:creationId xmlns:a16="http://schemas.microsoft.com/office/drawing/2014/main" id="{2795D4FC-23D4-DEE2-9C83-2F57504D61D2}"/>
              </a:ext>
            </a:extLst>
          </p:cNvPr>
          <p:cNvSpPr/>
          <p:nvPr/>
        </p:nvSpPr>
        <p:spPr>
          <a:xfrm>
            <a:off x="9427" y="-9427"/>
            <a:ext cx="12192000" cy="8578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6" name="Rectangle 5">
            <a:extLst>
              <a:ext uri="{FF2B5EF4-FFF2-40B4-BE49-F238E27FC236}">
                <a16:creationId xmlns:a16="http://schemas.microsoft.com/office/drawing/2014/main" id="{3FDA85FB-840F-3C8B-08CC-DCAD37F7833D}"/>
              </a:ext>
            </a:extLst>
          </p:cNvPr>
          <p:cNvSpPr/>
          <p:nvPr/>
        </p:nvSpPr>
        <p:spPr>
          <a:xfrm>
            <a:off x="0" y="6429511"/>
            <a:ext cx="12192000" cy="4300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7" name="Rettangolo 6">
            <a:extLst>
              <a:ext uri="{FF2B5EF4-FFF2-40B4-BE49-F238E27FC236}">
                <a16:creationId xmlns:a16="http://schemas.microsoft.com/office/drawing/2014/main" id="{D147DBA6-42FD-4E22-9B42-AA463D1AC6E6}"/>
              </a:ext>
            </a:extLst>
          </p:cNvPr>
          <p:cNvSpPr/>
          <p:nvPr/>
        </p:nvSpPr>
        <p:spPr>
          <a:xfrm>
            <a:off x="3735" y="-14148"/>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tab pos="990600" algn="l"/>
              </a:tabLst>
              <a:defRPr/>
            </a:pPr>
            <a:r>
              <a:rPr kumimoji="0" lang="it-IT"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A. Gallo: </a:t>
            </a:r>
            <a:r>
              <a:rPr kumimoji="0" lang="en-GB"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Review of accelerator activities in INFN-Frascati </a:t>
            </a:r>
          </a:p>
        </p:txBody>
      </p:sp>
      <p:sp>
        <p:nvSpPr>
          <p:cNvPr id="8" name="Rettangolo 4">
            <a:extLst>
              <a:ext uri="{FF2B5EF4-FFF2-40B4-BE49-F238E27FC236}">
                <a16:creationId xmlns:a16="http://schemas.microsoft.com/office/drawing/2014/main" id="{7DA29FA3-C9D8-5279-0FEC-5954A095FE28}"/>
              </a:ext>
            </a:extLst>
          </p:cNvPr>
          <p:cNvSpPr/>
          <p:nvPr/>
        </p:nvSpPr>
        <p:spPr>
          <a:xfrm>
            <a:off x="0" y="6528718"/>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FFFF00"/>
                </a:solidFill>
                <a:effectLst/>
                <a:uLnTx/>
                <a:uFillTx/>
                <a:latin typeface="Calibri" panose="020F0502020204030204"/>
                <a:ea typeface="+mn-ea"/>
                <a:cs typeface="+mn-cs"/>
              </a:rPr>
              <a:t>CEPC workshop 2025,  November 6-10 2025 </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a:t>
            </a:r>
            <a:r>
              <a:rPr kumimoji="0" lang="it-IT" sz="1800" b="0" i="1" u="none" strike="noStrike" kern="1200" cap="none" spc="0" normalizeH="0" baseline="0" noProof="0" dirty="0" err="1">
                <a:ln>
                  <a:noFill/>
                </a:ln>
                <a:solidFill>
                  <a:srgbClr val="FFFF00"/>
                </a:solidFill>
                <a:effectLst/>
                <a:uLnTx/>
                <a:uFillTx/>
                <a:latin typeface="Calibri" panose="020F0502020204030204"/>
                <a:ea typeface="+mn-ea"/>
                <a:cs typeface="+mn-cs"/>
              </a:rPr>
              <a:t>Dongfang</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Hotel, Guangzhou, China</a:t>
            </a:r>
          </a:p>
        </p:txBody>
      </p:sp>
      <p:sp>
        <p:nvSpPr>
          <p:cNvPr id="9" name="Segnaposto numero diapositiva 4">
            <a:extLst>
              <a:ext uri="{FF2B5EF4-FFF2-40B4-BE49-F238E27FC236}">
                <a16:creationId xmlns:a16="http://schemas.microsoft.com/office/drawing/2014/main" id="{068E4DFA-7178-520E-BB02-E41ABF0ED47A}"/>
              </a:ext>
            </a:extLst>
          </p:cNvPr>
          <p:cNvSpPr txBox="1">
            <a:spLocks/>
          </p:cNvSpPr>
          <p:nvPr/>
        </p:nvSpPr>
        <p:spPr>
          <a:xfrm>
            <a:off x="9189720" y="6498590"/>
            <a:ext cx="2743200"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8D38D78-E7CE-4FC5-9811-B7ED10FBA3DF}" type="slidenum">
              <a:rPr kumimoji="0" lang="it-IT" sz="1600" b="0" i="0" u="none" strike="noStrike" kern="1200" cap="none" spc="0" normalizeH="0" baseline="0" noProof="0" smtClean="0">
                <a:ln>
                  <a:noFill/>
                </a:ln>
                <a:solidFill>
                  <a:srgbClr val="FFFF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27</a:t>
            </a:fld>
            <a:endParaRPr kumimoji="0" lang="it-IT" sz="1600" b="0"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sp>
        <p:nvSpPr>
          <p:cNvPr id="11" name="CasellaDiTesto 8">
            <a:extLst>
              <a:ext uri="{FF2B5EF4-FFF2-40B4-BE49-F238E27FC236}">
                <a16:creationId xmlns:a16="http://schemas.microsoft.com/office/drawing/2014/main" id="{4925088B-92D4-C228-E6DD-470CAA877D32}"/>
              </a:ext>
            </a:extLst>
          </p:cNvPr>
          <p:cNvSpPr txBox="1"/>
          <p:nvPr/>
        </p:nvSpPr>
        <p:spPr>
          <a:xfrm>
            <a:off x="311084" y="330188"/>
            <a:ext cx="11621835" cy="523220"/>
          </a:xfrm>
          <a:prstGeom prst="rect">
            <a:avLst/>
          </a:prstGeom>
          <a:noFill/>
        </p:spPr>
        <p:txBody>
          <a:bodyPr wrap="square" rtlCol="0">
            <a:spAutoFit/>
          </a:bodyPr>
          <a:lstStyle/>
          <a:p>
            <a:pPr algn="ctr"/>
            <a:r>
              <a:rPr lang="en-GB" sz="2800" b="1" dirty="0"/>
              <a:t>Plasma Accelerating Module</a:t>
            </a:r>
          </a:p>
        </p:txBody>
      </p:sp>
    </p:spTree>
    <p:extLst>
      <p:ext uri="{BB962C8B-B14F-4D97-AF65-F5344CB8AC3E}">
        <p14:creationId xmlns:p14="http://schemas.microsoft.com/office/powerpoint/2010/main" val="123864005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7" name="Segnaposto numero diapositiva 26">
            <a:extLst>
              <a:ext uri="{FF2B5EF4-FFF2-40B4-BE49-F238E27FC236}">
                <a16:creationId xmlns:a16="http://schemas.microsoft.com/office/drawing/2014/main" id="{79676367-B737-C110-0DF0-A225F422A174}"/>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3A6714-3D1F-4857-9904-D935B84167FA}" type="slidenum">
              <a:rPr kumimoji="0" lang="en-US" sz="1200" b="0" i="0" u="none" strike="noStrike" kern="1200" cap="none" spc="0" normalizeH="0" baseline="0" noProof="0" smtClean="0">
                <a:ln>
                  <a:noFill/>
                </a:ln>
                <a:solidFill>
                  <a:srgbClr val="334186"/>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srgbClr val="334186"/>
              </a:solidFill>
              <a:effectLst/>
              <a:uLnTx/>
              <a:uFillTx/>
              <a:latin typeface="Calibri"/>
              <a:ea typeface="+mn-ea"/>
              <a:cs typeface="+mn-cs"/>
            </a:endParaRPr>
          </a:p>
        </p:txBody>
      </p:sp>
      <p:pic>
        <p:nvPicPr>
          <p:cNvPr id="3" name="Picture 2" descr="A group of black crates&#10;&#10;AI-generated content may be incorrect.">
            <a:extLst>
              <a:ext uri="{FF2B5EF4-FFF2-40B4-BE49-F238E27FC236}">
                <a16:creationId xmlns:a16="http://schemas.microsoft.com/office/drawing/2014/main" id="{E18B6DE3-44E4-4252-4047-D43EB047C229}"/>
              </a:ext>
            </a:extLst>
          </p:cNvPr>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l="5547" t="17976" r="8512" b="5742"/>
          <a:stretch>
            <a:fillRect/>
          </a:stretch>
        </p:blipFill>
        <p:spPr>
          <a:xfrm>
            <a:off x="625251" y="1301593"/>
            <a:ext cx="10477885" cy="2019300"/>
          </a:xfrm>
          <a:prstGeom prst="rect">
            <a:avLst/>
          </a:prstGeom>
        </p:spPr>
      </p:pic>
      <p:pic>
        <p:nvPicPr>
          <p:cNvPr id="5" name="Immagine 9">
            <a:extLst>
              <a:ext uri="{FF2B5EF4-FFF2-40B4-BE49-F238E27FC236}">
                <a16:creationId xmlns:a16="http://schemas.microsoft.com/office/drawing/2014/main" id="{5280F94C-5E31-423A-0416-1FB0F9AACFFC}"/>
              </a:ext>
            </a:extLst>
          </p:cNvPr>
          <p:cNvPicPr>
            <a:picLocks noChangeAspect="1"/>
          </p:cNvPicPr>
          <p:nvPr/>
        </p:nvPicPr>
        <p:blipFill>
          <a:blip r:embed="rId3"/>
          <a:srcRect t="6135"/>
          <a:stretch>
            <a:fillRect/>
          </a:stretch>
        </p:blipFill>
        <p:spPr>
          <a:xfrm>
            <a:off x="8189828" y="2620652"/>
            <a:ext cx="3880324" cy="3765220"/>
          </a:xfrm>
          <a:prstGeom prst="rect">
            <a:avLst/>
          </a:prstGeom>
          <a:ln>
            <a:solidFill>
              <a:schemeClr val="tx1"/>
            </a:solidFill>
          </a:ln>
          <a:effectLst>
            <a:outerShdw blurRad="50800" dist="38100" dir="8100000" algn="tr" rotWithShape="0">
              <a:prstClr val="black">
                <a:alpha val="40000"/>
              </a:prstClr>
            </a:outerShdw>
          </a:effectLst>
        </p:spPr>
      </p:pic>
      <mc:AlternateContent xmlns:mc="http://schemas.openxmlformats.org/markup-compatibility/2006" xmlns:a14="http://schemas.microsoft.com/office/drawing/2010/main">
        <mc:Choice Requires="a14">
          <p:graphicFrame>
            <p:nvGraphicFramePr>
              <p:cNvPr id="2" name="Tabella 1">
                <a:extLst>
                  <a:ext uri="{FF2B5EF4-FFF2-40B4-BE49-F238E27FC236}">
                    <a16:creationId xmlns:a16="http://schemas.microsoft.com/office/drawing/2014/main" id="{E8ED8D7A-7BD9-0689-B67E-133329476ACD}"/>
                  </a:ext>
                </a:extLst>
              </p:cNvPr>
              <p:cNvGraphicFramePr>
                <a:graphicFrameLocks noGrp="1"/>
              </p:cNvGraphicFramePr>
              <p:nvPr/>
            </p:nvGraphicFramePr>
            <p:xfrm>
              <a:off x="625251" y="3368352"/>
              <a:ext cx="7041877" cy="3017520"/>
            </p:xfrm>
            <a:graphic>
              <a:graphicData uri="http://schemas.openxmlformats.org/drawingml/2006/table">
                <a:tbl>
                  <a:tblPr firstRow="1" bandRow="1">
                    <a:tableStyleId>{5C22544A-7EE6-4342-B048-85BDC9FD1C3A}</a:tableStyleId>
                  </a:tblPr>
                  <a:tblGrid>
                    <a:gridCol w="2810576">
                      <a:extLst>
                        <a:ext uri="{9D8B030D-6E8A-4147-A177-3AD203B41FA5}">
                          <a16:colId xmlns:a16="http://schemas.microsoft.com/office/drawing/2014/main" val="1099789071"/>
                        </a:ext>
                      </a:extLst>
                    </a:gridCol>
                    <a:gridCol w="1183908">
                      <a:extLst>
                        <a:ext uri="{9D8B030D-6E8A-4147-A177-3AD203B41FA5}">
                          <a16:colId xmlns:a16="http://schemas.microsoft.com/office/drawing/2014/main" val="2016301050"/>
                        </a:ext>
                      </a:extLst>
                    </a:gridCol>
                    <a:gridCol w="1463040">
                      <a:extLst>
                        <a:ext uri="{9D8B030D-6E8A-4147-A177-3AD203B41FA5}">
                          <a16:colId xmlns:a16="http://schemas.microsoft.com/office/drawing/2014/main" val="992330894"/>
                        </a:ext>
                      </a:extLst>
                    </a:gridCol>
                    <a:gridCol w="1584353">
                      <a:extLst>
                        <a:ext uri="{9D8B030D-6E8A-4147-A177-3AD203B41FA5}">
                          <a16:colId xmlns:a16="http://schemas.microsoft.com/office/drawing/2014/main" val="542426210"/>
                        </a:ext>
                      </a:extLst>
                    </a:gridCol>
                  </a:tblGrid>
                  <a:tr h="376978">
                    <a:tc>
                      <a:txBody>
                        <a:bodyPr/>
                        <a:lstStyle/>
                        <a:p>
                          <a:endParaRPr lang="en-US" noProof="0"/>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mn-lt"/>
                              <a:ea typeface="+mn-ea"/>
                              <a:cs typeface="+mn-cs"/>
                            </a:rPr>
                            <a:t>Units</a:t>
                          </a:r>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chemeClr val="accent4"/>
                              </a:solidFill>
                              <a:effectLst/>
                              <a:uLnTx/>
                              <a:uFillTx/>
                              <a:latin typeface="+mn-lt"/>
                              <a:ea typeface="+mn-ea"/>
                              <a:cs typeface="+mn-cs"/>
                            </a:rPr>
                            <a:t>PWFA</a:t>
                          </a:r>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mn-lt"/>
                              <a:ea typeface="+mn-ea"/>
                              <a:cs typeface="+mn-cs"/>
                            </a:rPr>
                            <a:t>Full RF</a:t>
                          </a:r>
                        </a:p>
                      </a:txBody>
                      <a:tcPr/>
                    </a:tc>
                    <a:extLst>
                      <a:ext uri="{0D108BD9-81ED-4DB2-BD59-A6C34878D82A}">
                        <a16:rowId xmlns:a16="http://schemas.microsoft.com/office/drawing/2014/main" val="522799035"/>
                      </a:ext>
                    </a:extLst>
                  </a:tr>
                  <a:tr h="245036">
                    <a:tc>
                      <a:txBody>
                        <a:bodyPr/>
                        <a:lstStyle/>
                        <a:p>
                          <a:r>
                            <a:rPr lang="en-US" sz="1800" i="1" noProof="0">
                              <a:effectLst/>
                              <a:latin typeface="Helvetica" pitchFamily="2" charset="0"/>
                            </a:rPr>
                            <a:t>𝜌 (3D)</a:t>
                          </a:r>
                          <a:endParaRPr lang="en-US" sz="1800" noProof="0">
                            <a:effectLst/>
                            <a:latin typeface="Helvetica" pitchFamily="2" charset="0"/>
                          </a:endParaRPr>
                        </a:p>
                      </a:txBody>
                      <a:tcPr/>
                    </a:tc>
                    <a:tc>
                      <a:txBody>
                        <a:bodyPr/>
                        <a:lstStyle/>
                        <a:p>
                          <a:pPr algn="ctr"/>
                          <a14:m>
                            <m:oMathPara xmlns:m="http://schemas.openxmlformats.org/officeDocument/2006/math">
                              <m:oMathParaPr>
                                <m:jc m:val="centerGroup"/>
                              </m:oMathParaPr>
                              <m:oMath xmlns:m="http://schemas.openxmlformats.org/officeDocument/2006/math">
                                <m:r>
                                  <a:rPr lang="en-US" sz="1800" i="1" noProof="0" smtClean="0">
                                    <a:latin typeface="Cambria Math" panose="02040503050406030204" pitchFamily="18" charset="0"/>
                                    <a:ea typeface="Cambria Math" panose="02040503050406030204" pitchFamily="18" charset="0"/>
                                  </a:rPr>
                                  <m:t>×</m:t>
                                </m:r>
                                <m:sSup>
                                  <m:sSupPr>
                                    <m:ctrlPr>
                                      <a:rPr lang="en-US" sz="1800" i="1" noProof="0" smtClean="0">
                                        <a:latin typeface="Cambria Math" panose="02040503050406030204" pitchFamily="18" charset="0"/>
                                        <a:ea typeface="Cambria Math" panose="02040503050406030204" pitchFamily="18" charset="0"/>
                                      </a:rPr>
                                    </m:ctrlPr>
                                  </m:sSupPr>
                                  <m:e>
                                    <m:r>
                                      <a:rPr lang="en-US" sz="1800" b="0" i="1" noProof="0" smtClean="0">
                                        <a:latin typeface="Cambria Math" panose="02040503050406030204" pitchFamily="18" charset="0"/>
                                        <a:ea typeface="Cambria Math" panose="02040503050406030204" pitchFamily="18" charset="0"/>
                                      </a:rPr>
                                      <m:t>10</m:t>
                                    </m:r>
                                  </m:e>
                                  <m:sup>
                                    <m:r>
                                      <a:rPr lang="en-US" sz="1800" b="0" i="1" noProof="0" smtClean="0">
                                        <a:latin typeface="Cambria Math" panose="02040503050406030204" pitchFamily="18" charset="0"/>
                                        <a:ea typeface="Cambria Math" panose="02040503050406030204" pitchFamily="18" charset="0"/>
                                      </a:rPr>
                                      <m:t>−3</m:t>
                                    </m:r>
                                  </m:sup>
                                </m:sSup>
                              </m:oMath>
                            </m:oMathPara>
                          </a14:m>
                          <a:endParaRPr lang="en-US" sz="1800" noProof="0"/>
                        </a:p>
                      </a:txBody>
                      <a:tcPr/>
                    </a:tc>
                    <a:tc>
                      <a:txBody>
                        <a:bodyPr/>
                        <a:lstStyle/>
                        <a:p>
                          <a:pPr algn="ctr"/>
                          <a:r>
                            <a:rPr lang="en-US" sz="1800" noProof="0"/>
                            <a:t>0.77</a:t>
                          </a:r>
                        </a:p>
                      </a:txBody>
                      <a:tcPr>
                        <a:solidFill>
                          <a:schemeClr val="accent2">
                            <a:lumMod val="40000"/>
                            <a:lumOff val="60000"/>
                          </a:schemeClr>
                        </a:solidFill>
                      </a:tcPr>
                    </a:tc>
                    <a:tc>
                      <a:txBody>
                        <a:bodyPr/>
                        <a:lstStyle/>
                        <a:p>
                          <a:pPr algn="ctr"/>
                          <a:r>
                            <a:rPr lang="en-US" sz="1800" noProof="0"/>
                            <a:t>1.49</a:t>
                          </a:r>
                        </a:p>
                      </a:txBody>
                      <a:tcPr>
                        <a:solidFill>
                          <a:schemeClr val="accent5">
                            <a:lumMod val="40000"/>
                            <a:lumOff val="60000"/>
                          </a:schemeClr>
                        </a:solidFill>
                      </a:tcPr>
                    </a:tc>
                    <a:extLst>
                      <a:ext uri="{0D108BD9-81ED-4DB2-BD59-A6C34878D82A}">
                        <a16:rowId xmlns:a16="http://schemas.microsoft.com/office/drawing/2014/main" val="1017526986"/>
                      </a:ext>
                    </a:extLst>
                  </a:tr>
                  <a:tr h="245036">
                    <a:tc>
                      <a:txBody>
                        <a:bodyPr/>
                        <a:lstStyle/>
                        <a:p>
                          <a:r>
                            <a:rPr lang="en-US" sz="1800" noProof="0"/>
                            <a:t>Saturation length</a:t>
                          </a:r>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1800" b="0" i="1" noProof="0" smtClean="0">
                                    <a:latin typeface="Cambria Math" panose="02040503050406030204" pitchFamily="18" charset="0"/>
                                  </a:rPr>
                                  <m:t>𝑚</m:t>
                                </m:r>
                              </m:oMath>
                            </m:oMathPara>
                          </a14:m>
                          <a:endParaRPr lang="en-US" sz="1800" noProof="0"/>
                        </a:p>
                      </a:txBody>
                      <a:tcPr/>
                    </a:tc>
                    <a:tc>
                      <a:txBody>
                        <a:bodyPr/>
                        <a:lstStyle/>
                        <a:p>
                          <a:pPr algn="ctr"/>
                          <a:r>
                            <a:rPr lang="en-US" sz="1800" noProof="0"/>
                            <a:t>20.5</a:t>
                          </a:r>
                        </a:p>
                      </a:txBody>
                      <a:tcPr>
                        <a:solidFill>
                          <a:schemeClr val="accent2">
                            <a:lumMod val="40000"/>
                            <a:lumOff val="60000"/>
                          </a:schemeClr>
                        </a:solidFill>
                      </a:tcPr>
                    </a:tc>
                    <a:tc>
                      <a:txBody>
                        <a:bodyPr/>
                        <a:lstStyle/>
                        <a:p>
                          <a:pPr algn="ctr"/>
                          <a:r>
                            <a:rPr lang="en-US" sz="1800" noProof="0"/>
                            <a:t>20.0</a:t>
                          </a:r>
                        </a:p>
                      </a:txBody>
                      <a:tcPr>
                        <a:solidFill>
                          <a:schemeClr val="accent5">
                            <a:lumMod val="40000"/>
                            <a:lumOff val="60000"/>
                          </a:schemeClr>
                        </a:solidFill>
                      </a:tcPr>
                    </a:tc>
                    <a:extLst>
                      <a:ext uri="{0D108BD9-81ED-4DB2-BD59-A6C34878D82A}">
                        <a16:rowId xmlns:a16="http://schemas.microsoft.com/office/drawing/2014/main" val="2674325542"/>
                      </a:ext>
                    </a:extLst>
                  </a:tr>
                  <a:tr h="245036">
                    <a:tc>
                      <a:txBody>
                        <a:bodyPr/>
                        <a:lstStyle/>
                        <a:p>
                          <a:r>
                            <a:rPr lang="en-US" sz="1800" noProof="0"/>
                            <a:t>Radiation wavelength</a:t>
                          </a:r>
                        </a:p>
                      </a:txBody>
                      <a:tcPr/>
                    </a:tc>
                    <a:tc>
                      <a:txBody>
                        <a:bodyPr/>
                        <a:lstStyle/>
                        <a:p>
                          <a:pPr algn="ctr"/>
                          <a14:m>
                            <m:oMathPara xmlns:m="http://schemas.openxmlformats.org/officeDocument/2006/math">
                              <m:oMathParaPr>
                                <m:jc m:val="centerGroup"/>
                              </m:oMathParaPr>
                              <m:oMath xmlns:m="http://schemas.openxmlformats.org/officeDocument/2006/math">
                                <m:r>
                                  <a:rPr lang="en-US" sz="1800" b="0" i="1" noProof="0" smtClean="0">
                                    <a:latin typeface="Cambria Math" panose="02040503050406030204" pitchFamily="18" charset="0"/>
                                  </a:rPr>
                                  <m:t>𝑛𝑚</m:t>
                                </m:r>
                              </m:oMath>
                            </m:oMathPara>
                          </a14:m>
                          <a:endParaRPr lang="en-US" sz="1800" noProof="0"/>
                        </a:p>
                      </a:txBody>
                      <a:tcPr/>
                    </a:tc>
                    <a:tc>
                      <a:txBody>
                        <a:bodyPr/>
                        <a:lstStyle/>
                        <a:p>
                          <a:pPr algn="ctr"/>
                          <a:r>
                            <a:rPr lang="en-US" sz="1800" noProof="0"/>
                            <a:t>4.0</a:t>
                          </a:r>
                        </a:p>
                      </a:txBody>
                      <a:tcPr>
                        <a:solidFill>
                          <a:schemeClr val="accent2">
                            <a:lumMod val="40000"/>
                            <a:lumOff val="60000"/>
                          </a:schemeClr>
                        </a:solidFill>
                      </a:tcPr>
                    </a:tc>
                    <a:tc>
                      <a:txBody>
                        <a:bodyPr/>
                        <a:lstStyle/>
                        <a:p>
                          <a:pPr algn="ctr"/>
                          <a:r>
                            <a:rPr lang="en-US" sz="1800" noProof="0"/>
                            <a:t>4.0</a:t>
                          </a:r>
                        </a:p>
                      </a:txBody>
                      <a:tcPr>
                        <a:solidFill>
                          <a:schemeClr val="accent5">
                            <a:lumMod val="40000"/>
                            <a:lumOff val="60000"/>
                          </a:schemeClr>
                        </a:solidFill>
                      </a:tcPr>
                    </a:tc>
                    <a:extLst>
                      <a:ext uri="{0D108BD9-81ED-4DB2-BD59-A6C34878D82A}">
                        <a16:rowId xmlns:a16="http://schemas.microsoft.com/office/drawing/2014/main" val="512209691"/>
                      </a:ext>
                    </a:extLst>
                  </a:tr>
                  <a:tr h="245036">
                    <a:tc>
                      <a:txBody>
                        <a:bodyPr/>
                        <a:lstStyle/>
                        <a:p>
                          <a:r>
                            <a:rPr lang="en-US" sz="1800" noProof="0"/>
                            <a:t>Photon Pulse Energy</a:t>
                          </a:r>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1800" i="1" noProof="0" smtClean="0">
                                    <a:latin typeface="Cambria Math" panose="02040503050406030204" pitchFamily="18" charset="0"/>
                                  </a:rPr>
                                  <m:t>𝜇</m:t>
                                </m:r>
                                <m:r>
                                  <a:rPr lang="en-US" sz="1800" b="0" i="1" noProof="0" smtClean="0">
                                    <a:latin typeface="Cambria Math" panose="02040503050406030204" pitchFamily="18" charset="0"/>
                                  </a:rPr>
                                  <m:t>𝐽</m:t>
                                </m:r>
                              </m:oMath>
                            </m:oMathPara>
                          </a14:m>
                          <a:endParaRPr lang="en-US" sz="1800" noProof="0"/>
                        </a:p>
                      </a:txBody>
                      <a:tcPr/>
                    </a:tc>
                    <a:tc>
                      <a:txBody>
                        <a:bodyPr/>
                        <a:lstStyle/>
                        <a:p>
                          <a:pPr algn="ctr"/>
                          <a:r>
                            <a:rPr lang="en-US" sz="1800" b="1" noProof="0"/>
                            <a:t>16</a:t>
                          </a:r>
                        </a:p>
                      </a:txBody>
                      <a:tcPr>
                        <a:solidFill>
                          <a:schemeClr val="accent2">
                            <a:lumMod val="40000"/>
                            <a:lumOff val="60000"/>
                          </a:schemeClr>
                        </a:solidFill>
                      </a:tcPr>
                    </a:tc>
                    <a:tc>
                      <a:txBody>
                        <a:bodyPr/>
                        <a:lstStyle/>
                        <a:p>
                          <a:pPr algn="ctr"/>
                          <a:r>
                            <a:rPr lang="en-US" sz="1800" b="1" noProof="0"/>
                            <a:t>156</a:t>
                          </a:r>
                        </a:p>
                      </a:txBody>
                      <a:tcPr>
                        <a:solidFill>
                          <a:schemeClr val="accent5">
                            <a:lumMod val="40000"/>
                            <a:lumOff val="60000"/>
                          </a:schemeClr>
                        </a:solidFill>
                      </a:tcPr>
                    </a:tc>
                    <a:extLst>
                      <a:ext uri="{0D108BD9-81ED-4DB2-BD59-A6C34878D82A}">
                        <a16:rowId xmlns:a16="http://schemas.microsoft.com/office/drawing/2014/main" val="1340210276"/>
                      </a:ext>
                    </a:extLst>
                  </a:tr>
                  <a:tr h="245036">
                    <a:tc>
                      <a:txBody>
                        <a:bodyPr/>
                        <a:lstStyle/>
                        <a:p>
                          <a:r>
                            <a:rPr lang="en-US" sz="1800" noProof="0"/>
                            <a:t>Photon per pulse</a:t>
                          </a:r>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14:m>
                            <m:oMathPara xmlns:m="http://schemas.openxmlformats.org/officeDocument/2006/math">
                              <m:oMathParaPr>
                                <m:jc m:val="centerGroup"/>
                              </m:oMathParaPr>
                              <m:oMath xmlns:m="http://schemas.openxmlformats.org/officeDocument/2006/math">
                                <m:r>
                                  <a:rPr lang="en-US" sz="1800" i="1" noProof="0" smtClean="0">
                                    <a:latin typeface="Cambria Math" panose="02040503050406030204" pitchFamily="18" charset="0"/>
                                    <a:ea typeface="Cambria Math" panose="02040503050406030204" pitchFamily="18" charset="0"/>
                                  </a:rPr>
                                  <m:t>×</m:t>
                                </m:r>
                                <m:sSup>
                                  <m:sSupPr>
                                    <m:ctrlPr>
                                      <a:rPr lang="en-US" sz="1800" i="1" noProof="0" smtClean="0">
                                        <a:latin typeface="Cambria Math" panose="02040503050406030204" pitchFamily="18" charset="0"/>
                                        <a:ea typeface="Cambria Math" panose="02040503050406030204" pitchFamily="18" charset="0"/>
                                      </a:rPr>
                                    </m:ctrlPr>
                                  </m:sSupPr>
                                  <m:e>
                                    <m:r>
                                      <a:rPr lang="en-US" sz="1800" b="0" i="1" noProof="0" smtClean="0">
                                        <a:latin typeface="Cambria Math" panose="02040503050406030204" pitchFamily="18" charset="0"/>
                                        <a:ea typeface="Cambria Math" panose="02040503050406030204" pitchFamily="18" charset="0"/>
                                      </a:rPr>
                                      <m:t>10</m:t>
                                    </m:r>
                                  </m:e>
                                  <m:sup>
                                    <m:r>
                                      <a:rPr lang="en-US" sz="1800" b="0" i="1" noProof="0" smtClean="0">
                                        <a:latin typeface="Cambria Math" panose="02040503050406030204" pitchFamily="18" charset="0"/>
                                        <a:ea typeface="Cambria Math" panose="02040503050406030204" pitchFamily="18" charset="0"/>
                                      </a:rPr>
                                      <m:t>11</m:t>
                                    </m:r>
                                  </m:sup>
                                </m:sSup>
                              </m:oMath>
                            </m:oMathPara>
                          </a14:m>
                          <a:endParaRPr lang="en-US" sz="1800" noProof="0"/>
                        </a:p>
                      </a:txBody>
                      <a:tcPr/>
                    </a:tc>
                    <a:tc>
                      <a:txBody>
                        <a:bodyPr/>
                        <a:lstStyle/>
                        <a:p>
                          <a:pPr algn="ctr"/>
                          <a:r>
                            <a:rPr lang="en-US" sz="1800" noProof="0"/>
                            <a:t>3.2</a:t>
                          </a:r>
                        </a:p>
                      </a:txBody>
                      <a:tcPr>
                        <a:solidFill>
                          <a:schemeClr val="accent2">
                            <a:lumMod val="40000"/>
                            <a:lumOff val="60000"/>
                          </a:schemeClr>
                        </a:solidFill>
                      </a:tcPr>
                    </a:tc>
                    <a:tc>
                      <a:txBody>
                        <a:bodyPr/>
                        <a:lstStyle/>
                        <a:p>
                          <a:pPr algn="ctr"/>
                          <a:r>
                            <a:rPr lang="en-US" sz="1800" noProof="0"/>
                            <a:t>31.3</a:t>
                          </a:r>
                        </a:p>
                      </a:txBody>
                      <a:tcPr>
                        <a:solidFill>
                          <a:schemeClr val="accent5">
                            <a:lumMod val="40000"/>
                            <a:lumOff val="60000"/>
                          </a:schemeClr>
                        </a:solidFill>
                      </a:tcPr>
                    </a:tc>
                    <a:extLst>
                      <a:ext uri="{0D108BD9-81ED-4DB2-BD59-A6C34878D82A}">
                        <a16:rowId xmlns:a16="http://schemas.microsoft.com/office/drawing/2014/main" val="1283037696"/>
                      </a:ext>
                    </a:extLst>
                  </a:tr>
                  <a:tr h="245036">
                    <a:tc>
                      <a:txBody>
                        <a:bodyPr/>
                        <a:lstStyle/>
                        <a:p>
                          <a:r>
                            <a:rPr lang="en-US" sz="1800" noProof="0"/>
                            <a:t>Photon Bandwidth</a:t>
                          </a:r>
                        </a:p>
                      </a:txBody>
                      <a:tcPr/>
                    </a:tc>
                    <a:tc>
                      <a:txBody>
                        <a:bodyPr/>
                        <a:lstStyle/>
                        <a:p>
                          <a:pPr algn="ctr"/>
                          <a14:m>
                            <m:oMathPara xmlns:m="http://schemas.openxmlformats.org/officeDocument/2006/math">
                              <m:oMathParaPr>
                                <m:jc m:val="centerGroup"/>
                              </m:oMathParaPr>
                              <m:oMath xmlns:m="http://schemas.openxmlformats.org/officeDocument/2006/math">
                                <m:r>
                                  <a:rPr lang="en-US" sz="1800" i="1" noProof="0" smtClean="0">
                                    <a:latin typeface="Cambria Math" panose="02040503050406030204" pitchFamily="18" charset="0"/>
                                  </a:rPr>
                                  <m:t>%</m:t>
                                </m:r>
                              </m:oMath>
                            </m:oMathPara>
                          </a14:m>
                          <a:endParaRPr lang="en-US" sz="1800" noProof="0"/>
                        </a:p>
                      </a:txBody>
                      <a:tcPr/>
                    </a:tc>
                    <a:tc>
                      <a:txBody>
                        <a:bodyPr/>
                        <a:lstStyle/>
                        <a:p>
                          <a:pPr algn="ctr"/>
                          <a:r>
                            <a:rPr lang="en-US" sz="1800" noProof="0"/>
                            <a:t>0.4</a:t>
                          </a:r>
                        </a:p>
                      </a:txBody>
                      <a:tcPr>
                        <a:solidFill>
                          <a:schemeClr val="accent2">
                            <a:lumMod val="40000"/>
                            <a:lumOff val="60000"/>
                          </a:schemeClr>
                        </a:solidFill>
                      </a:tcPr>
                    </a:tc>
                    <a:tc>
                      <a:txBody>
                        <a:bodyPr/>
                        <a:lstStyle/>
                        <a:p>
                          <a:pPr algn="ctr"/>
                          <a:r>
                            <a:rPr lang="en-US" sz="1800" noProof="0"/>
                            <a:t>0.5</a:t>
                          </a:r>
                        </a:p>
                      </a:txBody>
                      <a:tcPr>
                        <a:solidFill>
                          <a:schemeClr val="accent5">
                            <a:lumMod val="40000"/>
                            <a:lumOff val="60000"/>
                          </a:schemeClr>
                        </a:solidFill>
                      </a:tcPr>
                    </a:tc>
                    <a:extLst>
                      <a:ext uri="{0D108BD9-81ED-4DB2-BD59-A6C34878D82A}">
                        <a16:rowId xmlns:a16="http://schemas.microsoft.com/office/drawing/2014/main" val="1117953529"/>
                      </a:ext>
                    </a:extLst>
                  </a:tr>
                  <a:tr h="245036">
                    <a:tc>
                      <a:txBody>
                        <a:bodyPr/>
                        <a:lstStyle/>
                        <a:p>
                          <a:r>
                            <a:rPr lang="en-US" sz="1800" noProof="0"/>
                            <a:t>Photon pulse length (rms)</a:t>
                          </a:r>
                        </a:p>
                      </a:txBody>
                      <a:tcPr/>
                    </a:tc>
                    <a:tc>
                      <a:txBody>
                        <a:bodyPr/>
                        <a:lstStyle/>
                        <a:p>
                          <a:pPr algn="ctr"/>
                          <a:r>
                            <a:rPr lang="en-US" sz="1800" noProof="0"/>
                            <a:t>fs</a:t>
                          </a:r>
                        </a:p>
                      </a:txBody>
                      <a:tcPr/>
                    </a:tc>
                    <a:tc>
                      <a:txBody>
                        <a:bodyPr/>
                        <a:lstStyle/>
                        <a:p>
                          <a:pPr algn="ctr"/>
                          <a:r>
                            <a:rPr lang="en-US" sz="1800" b="1" noProof="0"/>
                            <a:t>1.0</a:t>
                          </a:r>
                        </a:p>
                      </a:txBody>
                      <a:tcPr>
                        <a:solidFill>
                          <a:schemeClr val="accent2">
                            <a:lumMod val="40000"/>
                            <a:lumOff val="60000"/>
                          </a:schemeClr>
                        </a:solidFill>
                      </a:tcPr>
                    </a:tc>
                    <a:tc>
                      <a:txBody>
                        <a:bodyPr/>
                        <a:lstStyle/>
                        <a:p>
                          <a:pPr algn="ctr"/>
                          <a:r>
                            <a:rPr lang="en-US" sz="1800" b="1" noProof="0"/>
                            <a:t>14.1</a:t>
                          </a:r>
                        </a:p>
                      </a:txBody>
                      <a:tcPr>
                        <a:solidFill>
                          <a:schemeClr val="accent5">
                            <a:lumMod val="40000"/>
                            <a:lumOff val="60000"/>
                          </a:schemeClr>
                        </a:solidFill>
                      </a:tcPr>
                    </a:tc>
                    <a:extLst>
                      <a:ext uri="{0D108BD9-81ED-4DB2-BD59-A6C34878D82A}">
                        <a16:rowId xmlns:a16="http://schemas.microsoft.com/office/drawing/2014/main" val="142879370"/>
                      </a:ext>
                    </a:extLst>
                  </a:tr>
                </a:tbl>
              </a:graphicData>
            </a:graphic>
          </p:graphicFrame>
        </mc:Choice>
        <mc:Fallback xmlns="">
          <p:graphicFrame>
            <p:nvGraphicFramePr>
              <p:cNvPr id="2" name="Tabella 1">
                <a:extLst>
                  <a:ext uri="{FF2B5EF4-FFF2-40B4-BE49-F238E27FC236}">
                    <a16:creationId xmlns:a16="http://schemas.microsoft.com/office/drawing/2014/main" id="{E8ED8D7A-7BD9-0689-B67E-133329476ACD}"/>
                  </a:ext>
                </a:extLst>
              </p:cNvPr>
              <p:cNvGraphicFramePr>
                <a:graphicFrameLocks noGrp="1"/>
              </p:cNvGraphicFramePr>
              <p:nvPr>
                <p:extLst>
                  <p:ext uri="{D42A27DB-BD31-4B8C-83A1-F6EECF244321}">
                    <p14:modId xmlns:p14="http://schemas.microsoft.com/office/powerpoint/2010/main" val="2863878285"/>
                  </p:ext>
                </p:extLst>
              </p:nvPr>
            </p:nvGraphicFramePr>
            <p:xfrm>
              <a:off x="625251" y="3368352"/>
              <a:ext cx="7041877" cy="3017520"/>
            </p:xfrm>
            <a:graphic>
              <a:graphicData uri="http://schemas.openxmlformats.org/drawingml/2006/table">
                <a:tbl>
                  <a:tblPr firstRow="1" bandRow="1">
                    <a:tableStyleId>{5C22544A-7EE6-4342-B048-85BDC9FD1C3A}</a:tableStyleId>
                  </a:tblPr>
                  <a:tblGrid>
                    <a:gridCol w="2810576">
                      <a:extLst>
                        <a:ext uri="{9D8B030D-6E8A-4147-A177-3AD203B41FA5}">
                          <a16:colId xmlns:a16="http://schemas.microsoft.com/office/drawing/2014/main" val="1099789071"/>
                        </a:ext>
                      </a:extLst>
                    </a:gridCol>
                    <a:gridCol w="1183908">
                      <a:extLst>
                        <a:ext uri="{9D8B030D-6E8A-4147-A177-3AD203B41FA5}">
                          <a16:colId xmlns:a16="http://schemas.microsoft.com/office/drawing/2014/main" val="2016301050"/>
                        </a:ext>
                      </a:extLst>
                    </a:gridCol>
                    <a:gridCol w="1463040">
                      <a:extLst>
                        <a:ext uri="{9D8B030D-6E8A-4147-A177-3AD203B41FA5}">
                          <a16:colId xmlns:a16="http://schemas.microsoft.com/office/drawing/2014/main" val="992330894"/>
                        </a:ext>
                      </a:extLst>
                    </a:gridCol>
                    <a:gridCol w="1584353">
                      <a:extLst>
                        <a:ext uri="{9D8B030D-6E8A-4147-A177-3AD203B41FA5}">
                          <a16:colId xmlns:a16="http://schemas.microsoft.com/office/drawing/2014/main" val="542426210"/>
                        </a:ext>
                      </a:extLst>
                    </a:gridCol>
                  </a:tblGrid>
                  <a:tr h="457200">
                    <a:tc>
                      <a:txBody>
                        <a:bodyPr/>
                        <a:lstStyle/>
                        <a:p>
                          <a:endParaRPr lang="en-US" noProof="0"/>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a:ln>
                                <a:noFill/>
                              </a:ln>
                              <a:solidFill>
                                <a:prstClr val="white"/>
                              </a:solidFill>
                              <a:effectLst/>
                              <a:uLnTx/>
                              <a:uFillTx/>
                              <a:latin typeface="+mn-lt"/>
                              <a:ea typeface="+mn-ea"/>
                              <a:cs typeface="+mn-cs"/>
                            </a:rPr>
                            <a:t>Units</a:t>
                          </a:r>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schemeClr val="accent4"/>
                              </a:solidFill>
                              <a:effectLst/>
                              <a:uLnTx/>
                              <a:uFillTx/>
                              <a:latin typeface="+mn-lt"/>
                              <a:ea typeface="+mn-ea"/>
                              <a:cs typeface="+mn-cs"/>
                            </a:rPr>
                            <a:t>PWFA</a:t>
                          </a:r>
                        </a:p>
                      </a:txBody>
                      <a:tcP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a:ln>
                                <a:noFill/>
                              </a:ln>
                              <a:solidFill>
                                <a:prstClr val="white"/>
                              </a:solidFill>
                              <a:effectLst/>
                              <a:uLnTx/>
                              <a:uFillTx/>
                              <a:latin typeface="+mn-lt"/>
                              <a:ea typeface="+mn-ea"/>
                              <a:cs typeface="+mn-cs"/>
                            </a:rPr>
                            <a:t>Full RF</a:t>
                          </a:r>
                        </a:p>
                      </a:txBody>
                      <a:tcPr/>
                    </a:tc>
                    <a:extLst>
                      <a:ext uri="{0D108BD9-81ED-4DB2-BD59-A6C34878D82A}">
                        <a16:rowId xmlns:a16="http://schemas.microsoft.com/office/drawing/2014/main" val="522799035"/>
                      </a:ext>
                    </a:extLst>
                  </a:tr>
                  <a:tr h="365760">
                    <a:tc>
                      <a:txBody>
                        <a:bodyPr/>
                        <a:lstStyle/>
                        <a:p>
                          <a:r>
                            <a:rPr lang="en-US" sz="1800" i="1" noProof="0">
                              <a:effectLst/>
                              <a:latin typeface="Helvetica" pitchFamily="2" charset="0"/>
                            </a:rPr>
                            <a:t>𝜌 (3D)</a:t>
                          </a:r>
                          <a:endParaRPr lang="en-US" sz="1800" noProof="0">
                            <a:effectLst/>
                            <a:latin typeface="Helvetica" pitchFamily="2" charset="0"/>
                          </a:endParaRPr>
                        </a:p>
                      </a:txBody>
                      <a:tcPr/>
                    </a:tc>
                    <a:tc>
                      <a:txBody>
                        <a:bodyPr/>
                        <a:lstStyle/>
                        <a:p>
                          <a:endParaRPr lang="it-IT"/>
                        </a:p>
                      </a:txBody>
                      <a:tcPr>
                        <a:blipFill>
                          <a:blip r:embed="rId4"/>
                          <a:stretch>
                            <a:fillRect l="-236923" t="-136667" r="-258462" b="-628333"/>
                          </a:stretch>
                        </a:blipFill>
                      </a:tcPr>
                    </a:tc>
                    <a:tc>
                      <a:txBody>
                        <a:bodyPr/>
                        <a:lstStyle/>
                        <a:p>
                          <a:pPr algn="ctr"/>
                          <a:r>
                            <a:rPr lang="en-US" sz="1800" noProof="0"/>
                            <a:t>0.77</a:t>
                          </a:r>
                        </a:p>
                      </a:txBody>
                      <a:tcPr>
                        <a:solidFill>
                          <a:schemeClr val="accent2">
                            <a:lumMod val="40000"/>
                            <a:lumOff val="60000"/>
                          </a:schemeClr>
                        </a:solidFill>
                      </a:tcPr>
                    </a:tc>
                    <a:tc>
                      <a:txBody>
                        <a:bodyPr/>
                        <a:lstStyle/>
                        <a:p>
                          <a:pPr algn="ctr"/>
                          <a:r>
                            <a:rPr lang="en-US" sz="1800" noProof="0"/>
                            <a:t>1.49</a:t>
                          </a:r>
                        </a:p>
                      </a:txBody>
                      <a:tcPr>
                        <a:solidFill>
                          <a:schemeClr val="accent5">
                            <a:lumMod val="40000"/>
                            <a:lumOff val="60000"/>
                          </a:schemeClr>
                        </a:solidFill>
                      </a:tcPr>
                    </a:tc>
                    <a:extLst>
                      <a:ext uri="{0D108BD9-81ED-4DB2-BD59-A6C34878D82A}">
                        <a16:rowId xmlns:a16="http://schemas.microsoft.com/office/drawing/2014/main" val="1017526986"/>
                      </a:ext>
                    </a:extLst>
                  </a:tr>
                  <a:tr h="365760">
                    <a:tc>
                      <a:txBody>
                        <a:bodyPr/>
                        <a:lstStyle/>
                        <a:p>
                          <a:r>
                            <a:rPr lang="en-US" sz="1800" noProof="0"/>
                            <a:t>Saturation length</a:t>
                          </a:r>
                        </a:p>
                      </a:txBody>
                      <a:tcPr/>
                    </a:tc>
                    <a:tc>
                      <a:txBody>
                        <a:bodyPr/>
                        <a:lstStyle/>
                        <a:p>
                          <a:endParaRPr lang="it-IT"/>
                        </a:p>
                      </a:txBody>
                      <a:tcPr>
                        <a:blipFill>
                          <a:blip r:embed="rId4"/>
                          <a:stretch>
                            <a:fillRect l="-236923" t="-236667" r="-258462" b="-528333"/>
                          </a:stretch>
                        </a:blipFill>
                      </a:tcPr>
                    </a:tc>
                    <a:tc>
                      <a:txBody>
                        <a:bodyPr/>
                        <a:lstStyle/>
                        <a:p>
                          <a:pPr algn="ctr"/>
                          <a:r>
                            <a:rPr lang="en-US" sz="1800" noProof="0"/>
                            <a:t>20.5</a:t>
                          </a:r>
                        </a:p>
                      </a:txBody>
                      <a:tcPr>
                        <a:solidFill>
                          <a:schemeClr val="accent2">
                            <a:lumMod val="40000"/>
                            <a:lumOff val="60000"/>
                          </a:schemeClr>
                        </a:solidFill>
                      </a:tcPr>
                    </a:tc>
                    <a:tc>
                      <a:txBody>
                        <a:bodyPr/>
                        <a:lstStyle/>
                        <a:p>
                          <a:pPr algn="ctr"/>
                          <a:r>
                            <a:rPr lang="en-US" sz="1800" noProof="0"/>
                            <a:t>20.0</a:t>
                          </a:r>
                        </a:p>
                      </a:txBody>
                      <a:tcPr>
                        <a:solidFill>
                          <a:schemeClr val="accent5">
                            <a:lumMod val="40000"/>
                            <a:lumOff val="60000"/>
                          </a:schemeClr>
                        </a:solidFill>
                      </a:tcPr>
                    </a:tc>
                    <a:extLst>
                      <a:ext uri="{0D108BD9-81ED-4DB2-BD59-A6C34878D82A}">
                        <a16:rowId xmlns:a16="http://schemas.microsoft.com/office/drawing/2014/main" val="2674325542"/>
                      </a:ext>
                    </a:extLst>
                  </a:tr>
                  <a:tr h="365760">
                    <a:tc>
                      <a:txBody>
                        <a:bodyPr/>
                        <a:lstStyle/>
                        <a:p>
                          <a:r>
                            <a:rPr lang="en-US" sz="1800" noProof="0"/>
                            <a:t>Radiation wavelength</a:t>
                          </a:r>
                        </a:p>
                      </a:txBody>
                      <a:tcPr/>
                    </a:tc>
                    <a:tc>
                      <a:txBody>
                        <a:bodyPr/>
                        <a:lstStyle/>
                        <a:p>
                          <a:endParaRPr lang="it-IT"/>
                        </a:p>
                      </a:txBody>
                      <a:tcPr>
                        <a:blipFill>
                          <a:blip r:embed="rId4"/>
                          <a:stretch>
                            <a:fillRect l="-236923" t="-331148" r="-258462" b="-419672"/>
                          </a:stretch>
                        </a:blipFill>
                      </a:tcPr>
                    </a:tc>
                    <a:tc>
                      <a:txBody>
                        <a:bodyPr/>
                        <a:lstStyle/>
                        <a:p>
                          <a:pPr algn="ctr"/>
                          <a:r>
                            <a:rPr lang="en-US" sz="1800" noProof="0"/>
                            <a:t>4.0</a:t>
                          </a:r>
                        </a:p>
                      </a:txBody>
                      <a:tcPr>
                        <a:solidFill>
                          <a:schemeClr val="accent2">
                            <a:lumMod val="40000"/>
                            <a:lumOff val="60000"/>
                          </a:schemeClr>
                        </a:solidFill>
                      </a:tcPr>
                    </a:tc>
                    <a:tc>
                      <a:txBody>
                        <a:bodyPr/>
                        <a:lstStyle/>
                        <a:p>
                          <a:pPr algn="ctr"/>
                          <a:r>
                            <a:rPr lang="en-US" sz="1800" noProof="0"/>
                            <a:t>4.0</a:t>
                          </a:r>
                        </a:p>
                      </a:txBody>
                      <a:tcPr>
                        <a:solidFill>
                          <a:schemeClr val="accent5">
                            <a:lumMod val="40000"/>
                            <a:lumOff val="60000"/>
                          </a:schemeClr>
                        </a:solidFill>
                      </a:tcPr>
                    </a:tc>
                    <a:extLst>
                      <a:ext uri="{0D108BD9-81ED-4DB2-BD59-A6C34878D82A}">
                        <a16:rowId xmlns:a16="http://schemas.microsoft.com/office/drawing/2014/main" val="512209691"/>
                      </a:ext>
                    </a:extLst>
                  </a:tr>
                  <a:tr h="365760">
                    <a:tc>
                      <a:txBody>
                        <a:bodyPr/>
                        <a:lstStyle/>
                        <a:p>
                          <a:r>
                            <a:rPr lang="en-US" sz="1800" noProof="0"/>
                            <a:t>Photon Pulse Energy</a:t>
                          </a:r>
                        </a:p>
                      </a:txBody>
                      <a:tcPr/>
                    </a:tc>
                    <a:tc>
                      <a:txBody>
                        <a:bodyPr/>
                        <a:lstStyle/>
                        <a:p>
                          <a:endParaRPr lang="it-IT"/>
                        </a:p>
                      </a:txBody>
                      <a:tcPr>
                        <a:blipFill>
                          <a:blip r:embed="rId4"/>
                          <a:stretch>
                            <a:fillRect l="-236923" t="-438333" r="-258462" b="-326667"/>
                          </a:stretch>
                        </a:blipFill>
                      </a:tcPr>
                    </a:tc>
                    <a:tc>
                      <a:txBody>
                        <a:bodyPr/>
                        <a:lstStyle/>
                        <a:p>
                          <a:pPr algn="ctr"/>
                          <a:r>
                            <a:rPr lang="en-US" sz="1800" b="1" noProof="0" dirty="0"/>
                            <a:t>16</a:t>
                          </a:r>
                        </a:p>
                      </a:txBody>
                      <a:tcPr>
                        <a:solidFill>
                          <a:schemeClr val="accent2">
                            <a:lumMod val="40000"/>
                            <a:lumOff val="60000"/>
                          </a:schemeClr>
                        </a:solidFill>
                      </a:tcPr>
                    </a:tc>
                    <a:tc>
                      <a:txBody>
                        <a:bodyPr/>
                        <a:lstStyle/>
                        <a:p>
                          <a:pPr algn="ctr"/>
                          <a:r>
                            <a:rPr lang="en-US" sz="1800" b="1" noProof="0"/>
                            <a:t>156</a:t>
                          </a:r>
                        </a:p>
                      </a:txBody>
                      <a:tcPr>
                        <a:solidFill>
                          <a:schemeClr val="accent5">
                            <a:lumMod val="40000"/>
                            <a:lumOff val="60000"/>
                          </a:schemeClr>
                        </a:solidFill>
                      </a:tcPr>
                    </a:tc>
                    <a:extLst>
                      <a:ext uri="{0D108BD9-81ED-4DB2-BD59-A6C34878D82A}">
                        <a16:rowId xmlns:a16="http://schemas.microsoft.com/office/drawing/2014/main" val="1340210276"/>
                      </a:ext>
                    </a:extLst>
                  </a:tr>
                  <a:tr h="365760">
                    <a:tc>
                      <a:txBody>
                        <a:bodyPr/>
                        <a:lstStyle/>
                        <a:p>
                          <a:r>
                            <a:rPr lang="en-US" sz="1800" noProof="0"/>
                            <a:t>Photon per pulse</a:t>
                          </a:r>
                        </a:p>
                      </a:txBody>
                      <a:tcPr/>
                    </a:tc>
                    <a:tc>
                      <a:txBody>
                        <a:bodyPr/>
                        <a:lstStyle/>
                        <a:p>
                          <a:endParaRPr lang="it-IT"/>
                        </a:p>
                      </a:txBody>
                      <a:tcPr>
                        <a:blipFill>
                          <a:blip r:embed="rId4"/>
                          <a:stretch>
                            <a:fillRect l="-236923" t="-538333" r="-258462" b="-226667"/>
                          </a:stretch>
                        </a:blipFill>
                      </a:tcPr>
                    </a:tc>
                    <a:tc>
                      <a:txBody>
                        <a:bodyPr/>
                        <a:lstStyle/>
                        <a:p>
                          <a:pPr algn="ctr"/>
                          <a:r>
                            <a:rPr lang="en-US" sz="1800" noProof="0"/>
                            <a:t>3.2</a:t>
                          </a:r>
                        </a:p>
                      </a:txBody>
                      <a:tcPr>
                        <a:solidFill>
                          <a:schemeClr val="accent2">
                            <a:lumMod val="40000"/>
                            <a:lumOff val="60000"/>
                          </a:schemeClr>
                        </a:solidFill>
                      </a:tcPr>
                    </a:tc>
                    <a:tc>
                      <a:txBody>
                        <a:bodyPr/>
                        <a:lstStyle/>
                        <a:p>
                          <a:pPr algn="ctr"/>
                          <a:r>
                            <a:rPr lang="en-US" sz="1800" noProof="0"/>
                            <a:t>31.3</a:t>
                          </a:r>
                        </a:p>
                      </a:txBody>
                      <a:tcPr>
                        <a:solidFill>
                          <a:schemeClr val="accent5">
                            <a:lumMod val="40000"/>
                            <a:lumOff val="60000"/>
                          </a:schemeClr>
                        </a:solidFill>
                      </a:tcPr>
                    </a:tc>
                    <a:extLst>
                      <a:ext uri="{0D108BD9-81ED-4DB2-BD59-A6C34878D82A}">
                        <a16:rowId xmlns:a16="http://schemas.microsoft.com/office/drawing/2014/main" val="1283037696"/>
                      </a:ext>
                    </a:extLst>
                  </a:tr>
                  <a:tr h="365760">
                    <a:tc>
                      <a:txBody>
                        <a:bodyPr/>
                        <a:lstStyle/>
                        <a:p>
                          <a:r>
                            <a:rPr lang="en-US" sz="1800" noProof="0" dirty="0"/>
                            <a:t>Photon Bandwidth</a:t>
                          </a:r>
                        </a:p>
                      </a:txBody>
                      <a:tcPr/>
                    </a:tc>
                    <a:tc>
                      <a:txBody>
                        <a:bodyPr/>
                        <a:lstStyle/>
                        <a:p>
                          <a:endParaRPr lang="it-IT"/>
                        </a:p>
                      </a:txBody>
                      <a:tcPr>
                        <a:blipFill>
                          <a:blip r:embed="rId4"/>
                          <a:stretch>
                            <a:fillRect l="-236923" t="-638333" r="-258462" b="-126667"/>
                          </a:stretch>
                        </a:blipFill>
                      </a:tcPr>
                    </a:tc>
                    <a:tc>
                      <a:txBody>
                        <a:bodyPr/>
                        <a:lstStyle/>
                        <a:p>
                          <a:pPr algn="ctr"/>
                          <a:r>
                            <a:rPr lang="en-US" sz="1800" noProof="0"/>
                            <a:t>0.4</a:t>
                          </a:r>
                        </a:p>
                      </a:txBody>
                      <a:tcPr>
                        <a:solidFill>
                          <a:schemeClr val="accent2">
                            <a:lumMod val="40000"/>
                            <a:lumOff val="60000"/>
                          </a:schemeClr>
                        </a:solidFill>
                      </a:tcPr>
                    </a:tc>
                    <a:tc>
                      <a:txBody>
                        <a:bodyPr/>
                        <a:lstStyle/>
                        <a:p>
                          <a:pPr algn="ctr"/>
                          <a:r>
                            <a:rPr lang="en-US" sz="1800" noProof="0"/>
                            <a:t>0.5</a:t>
                          </a:r>
                        </a:p>
                      </a:txBody>
                      <a:tcPr>
                        <a:solidFill>
                          <a:schemeClr val="accent5">
                            <a:lumMod val="40000"/>
                            <a:lumOff val="60000"/>
                          </a:schemeClr>
                        </a:solidFill>
                      </a:tcPr>
                    </a:tc>
                    <a:extLst>
                      <a:ext uri="{0D108BD9-81ED-4DB2-BD59-A6C34878D82A}">
                        <a16:rowId xmlns:a16="http://schemas.microsoft.com/office/drawing/2014/main" val="1117953529"/>
                      </a:ext>
                    </a:extLst>
                  </a:tr>
                  <a:tr h="365760">
                    <a:tc>
                      <a:txBody>
                        <a:bodyPr/>
                        <a:lstStyle/>
                        <a:p>
                          <a:r>
                            <a:rPr lang="en-US" sz="1800" noProof="0"/>
                            <a:t>Photon pulse length (rms)</a:t>
                          </a:r>
                        </a:p>
                      </a:txBody>
                      <a:tcPr/>
                    </a:tc>
                    <a:tc>
                      <a:txBody>
                        <a:bodyPr/>
                        <a:lstStyle/>
                        <a:p>
                          <a:pPr algn="ctr"/>
                          <a:r>
                            <a:rPr lang="en-US" sz="1800" noProof="0"/>
                            <a:t>fs</a:t>
                          </a:r>
                        </a:p>
                      </a:txBody>
                      <a:tcPr/>
                    </a:tc>
                    <a:tc>
                      <a:txBody>
                        <a:bodyPr/>
                        <a:lstStyle/>
                        <a:p>
                          <a:pPr algn="ctr"/>
                          <a:r>
                            <a:rPr lang="en-US" sz="1800" b="1" noProof="0"/>
                            <a:t>1.0</a:t>
                          </a:r>
                        </a:p>
                      </a:txBody>
                      <a:tcPr>
                        <a:solidFill>
                          <a:schemeClr val="accent2">
                            <a:lumMod val="40000"/>
                            <a:lumOff val="60000"/>
                          </a:schemeClr>
                        </a:solidFill>
                      </a:tcPr>
                    </a:tc>
                    <a:tc>
                      <a:txBody>
                        <a:bodyPr/>
                        <a:lstStyle/>
                        <a:p>
                          <a:pPr algn="ctr"/>
                          <a:r>
                            <a:rPr lang="en-US" sz="1800" b="1" noProof="0" dirty="0"/>
                            <a:t>14.1</a:t>
                          </a:r>
                        </a:p>
                      </a:txBody>
                      <a:tcPr>
                        <a:solidFill>
                          <a:schemeClr val="accent5">
                            <a:lumMod val="40000"/>
                            <a:lumOff val="60000"/>
                          </a:schemeClr>
                        </a:solidFill>
                      </a:tcPr>
                    </a:tc>
                    <a:extLst>
                      <a:ext uri="{0D108BD9-81ED-4DB2-BD59-A6C34878D82A}">
                        <a16:rowId xmlns:a16="http://schemas.microsoft.com/office/drawing/2014/main" val="142879370"/>
                      </a:ext>
                    </a:extLst>
                  </a:tr>
                </a:tbl>
              </a:graphicData>
            </a:graphic>
          </p:graphicFrame>
        </mc:Fallback>
      </mc:AlternateContent>
      <p:sp>
        <p:nvSpPr>
          <p:cNvPr id="4" name="CasellaDiTesto 3">
            <a:extLst>
              <a:ext uri="{FF2B5EF4-FFF2-40B4-BE49-F238E27FC236}">
                <a16:creationId xmlns:a16="http://schemas.microsoft.com/office/drawing/2014/main" id="{EEA30FA7-6717-5F85-8027-3D858C179DFD}"/>
              </a:ext>
            </a:extLst>
          </p:cNvPr>
          <p:cNvSpPr txBox="1"/>
          <p:nvPr/>
        </p:nvSpPr>
        <p:spPr>
          <a:xfrm>
            <a:off x="-55367" y="828710"/>
            <a:ext cx="12302727" cy="52322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10 </a:t>
            </a:r>
            <a:r>
              <a:rPr kumimoji="0" lang="en-US" sz="2800" b="1" i="0" u="none" strike="noStrike" kern="1200" cap="none" spc="0" normalizeH="0" baseline="0" noProof="0">
                <a:ln>
                  <a:noFill/>
                </a:ln>
                <a:solidFill>
                  <a:prstClr val="black"/>
                </a:solidFill>
                <a:effectLst/>
                <a:uLnTx/>
                <a:uFillTx/>
                <a:latin typeface="Calibri" panose="020F0502020204030204"/>
                <a:ea typeface="+mn-ea"/>
                <a:cs typeface="+mn-cs"/>
              </a:rPr>
              <a:t>Apple X</a:t>
            </a: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 undulators for </a:t>
            </a:r>
            <a:r>
              <a:rPr kumimoji="0" lang="en-US" sz="2800" b="1" i="0" u="none" strike="noStrike" kern="1200" cap="none" spc="0" normalizeH="0" baseline="0" noProof="0">
                <a:ln>
                  <a:noFill/>
                </a:ln>
                <a:solidFill>
                  <a:prstClr val="black"/>
                </a:solidFill>
                <a:effectLst/>
                <a:uLnTx/>
                <a:uFillTx/>
                <a:latin typeface="Calibri" panose="020F0502020204030204"/>
                <a:ea typeface="+mn-ea"/>
                <a:cs typeface="+mn-cs"/>
              </a:rPr>
              <a:t>SASE</a:t>
            </a: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 FEL in the </a:t>
            </a:r>
            <a:r>
              <a:rPr kumimoji="0" lang="en-US" sz="2800" b="1" i="0" u="none" strike="noStrike" kern="1200" cap="none" spc="0" normalizeH="0" baseline="0" noProof="0">
                <a:ln>
                  <a:noFill/>
                </a:ln>
                <a:solidFill>
                  <a:prstClr val="black"/>
                </a:solidFill>
                <a:effectLst/>
                <a:uLnTx/>
                <a:uFillTx/>
                <a:latin typeface="Calibri" panose="020F0502020204030204"/>
                <a:ea typeface="+mn-ea"/>
                <a:cs typeface="+mn-cs"/>
              </a:rPr>
              <a:t>water window </a:t>
            </a:r>
            <a:r>
              <a:rPr kumimoji="0" lang="en-US" sz="2800" b="0" i="0" u="none" strike="noStrike" kern="1200" cap="none" spc="0" normalizeH="0" baseline="0" noProof="0">
                <a:ln>
                  <a:noFill/>
                </a:ln>
                <a:solidFill>
                  <a:prstClr val="black"/>
                </a:solidFill>
                <a:effectLst/>
                <a:uLnTx/>
                <a:uFillTx/>
                <a:latin typeface="Calibri" panose="020F0502020204030204"/>
                <a:ea typeface="+mn-ea"/>
                <a:cs typeface="+mn-cs"/>
              </a:rPr>
              <a:t>with </a:t>
            </a:r>
            <a:r>
              <a:rPr kumimoji="0" lang="en-US" sz="2800" b="1" i="0" u="none" strike="noStrike" kern="1200" cap="none" spc="0" normalizeH="0" baseline="0" noProof="0">
                <a:ln>
                  <a:noFill/>
                </a:ln>
                <a:solidFill>
                  <a:prstClr val="black"/>
                </a:solidFill>
                <a:effectLst/>
                <a:uLnTx/>
                <a:uFillTx/>
                <a:latin typeface="Calibri" panose="020F0502020204030204"/>
                <a:ea typeface="+mn-ea"/>
                <a:cs typeface="+mn-cs"/>
              </a:rPr>
              <a:t>variable polarization</a:t>
            </a:r>
          </a:p>
        </p:txBody>
      </p:sp>
      <p:sp>
        <p:nvSpPr>
          <p:cNvPr id="7" name="Textfeld 37">
            <a:extLst>
              <a:ext uri="{FF2B5EF4-FFF2-40B4-BE49-F238E27FC236}">
                <a16:creationId xmlns:a16="http://schemas.microsoft.com/office/drawing/2014/main" id="{D3F46647-AE7E-3951-9748-FD7310BDF63F}"/>
              </a:ext>
            </a:extLst>
          </p:cNvPr>
          <p:cNvSpPr txBox="1"/>
          <p:nvPr/>
        </p:nvSpPr>
        <p:spPr>
          <a:xfrm>
            <a:off x="1728457" y="148985"/>
            <a:ext cx="9144000" cy="646331"/>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334186"/>
                </a:solidFill>
                <a:effectLst/>
                <a:uLnTx/>
                <a:uFillTx/>
                <a:latin typeface="Calibri"/>
                <a:ea typeface="+mn-ea"/>
                <a:cs typeface="Calibri"/>
              </a:rPr>
              <a:t>EuPRAXIA@SPARC_LAB</a:t>
            </a:r>
          </a:p>
        </p:txBody>
      </p:sp>
      <p:sp>
        <p:nvSpPr>
          <p:cNvPr id="8" name="Segnaposto numero diapositiva 3">
            <a:extLst>
              <a:ext uri="{FF2B5EF4-FFF2-40B4-BE49-F238E27FC236}">
                <a16:creationId xmlns:a16="http://schemas.microsoft.com/office/drawing/2014/main" id="{3CE984E5-99AD-245B-4D92-CF7144B5DCAF}"/>
              </a:ext>
            </a:extLst>
          </p:cNvPr>
          <p:cNvSpPr txBox="1">
            <a:spLocks/>
          </p:cNvSpPr>
          <p:nvPr/>
        </p:nvSpPr>
        <p:spPr>
          <a:xfrm>
            <a:off x="9111673" y="648079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rgbClr val="33418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3A3A6714-3D1F-4857-9904-D935B84167FA}" type="slidenum">
              <a:rPr lang="en-US" smtClean="0">
                <a:latin typeface="Calibri" panose="020F0502020204030204"/>
              </a:rPr>
              <a:pPr>
                <a:defRPr/>
              </a:pPr>
              <a:t>28</a:t>
            </a:fld>
            <a:endParaRPr lang="en-US">
              <a:latin typeface="Calibri" panose="020F0502020204030204"/>
            </a:endParaRPr>
          </a:p>
        </p:txBody>
      </p:sp>
      <p:sp>
        <p:nvSpPr>
          <p:cNvPr id="9" name="Rectangle 8">
            <a:extLst>
              <a:ext uri="{FF2B5EF4-FFF2-40B4-BE49-F238E27FC236}">
                <a16:creationId xmlns:a16="http://schemas.microsoft.com/office/drawing/2014/main" id="{9FBE7B19-2F05-7BFB-08AD-9E844DB83818}"/>
              </a:ext>
            </a:extLst>
          </p:cNvPr>
          <p:cNvSpPr/>
          <p:nvPr/>
        </p:nvSpPr>
        <p:spPr>
          <a:xfrm>
            <a:off x="9427" y="-9427"/>
            <a:ext cx="12192000" cy="8578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0" name="Rectangle 9">
            <a:extLst>
              <a:ext uri="{FF2B5EF4-FFF2-40B4-BE49-F238E27FC236}">
                <a16:creationId xmlns:a16="http://schemas.microsoft.com/office/drawing/2014/main" id="{CC49F14D-252C-D393-5EC2-71FA418D5120}"/>
              </a:ext>
            </a:extLst>
          </p:cNvPr>
          <p:cNvSpPr/>
          <p:nvPr/>
        </p:nvSpPr>
        <p:spPr>
          <a:xfrm>
            <a:off x="0" y="6429511"/>
            <a:ext cx="12192000" cy="4300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1" name="Rettangolo 6">
            <a:extLst>
              <a:ext uri="{FF2B5EF4-FFF2-40B4-BE49-F238E27FC236}">
                <a16:creationId xmlns:a16="http://schemas.microsoft.com/office/drawing/2014/main" id="{8030FB00-EF0A-8CC4-06E2-98C2B86D9D29}"/>
              </a:ext>
            </a:extLst>
          </p:cNvPr>
          <p:cNvSpPr/>
          <p:nvPr/>
        </p:nvSpPr>
        <p:spPr>
          <a:xfrm>
            <a:off x="3735" y="-14148"/>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tab pos="990600" algn="l"/>
              </a:tabLst>
              <a:defRPr/>
            </a:pPr>
            <a:r>
              <a:rPr kumimoji="0" lang="it-IT"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A. Gallo: </a:t>
            </a:r>
            <a:r>
              <a:rPr kumimoji="0" lang="en-GB"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Review of accelerator activities in INFN-Frascati </a:t>
            </a:r>
          </a:p>
        </p:txBody>
      </p:sp>
      <p:sp>
        <p:nvSpPr>
          <p:cNvPr id="12" name="Rettangolo 4">
            <a:extLst>
              <a:ext uri="{FF2B5EF4-FFF2-40B4-BE49-F238E27FC236}">
                <a16:creationId xmlns:a16="http://schemas.microsoft.com/office/drawing/2014/main" id="{E1FD0250-42A8-29FC-A14C-F6C56B972EC2}"/>
              </a:ext>
            </a:extLst>
          </p:cNvPr>
          <p:cNvSpPr/>
          <p:nvPr/>
        </p:nvSpPr>
        <p:spPr>
          <a:xfrm>
            <a:off x="0" y="6528718"/>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FFFF00"/>
                </a:solidFill>
                <a:effectLst/>
                <a:uLnTx/>
                <a:uFillTx/>
                <a:latin typeface="Calibri" panose="020F0502020204030204"/>
                <a:ea typeface="+mn-ea"/>
                <a:cs typeface="+mn-cs"/>
              </a:rPr>
              <a:t>CEPC workshop 2025,  November 6-10 2025 </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a:t>
            </a:r>
            <a:r>
              <a:rPr kumimoji="0" lang="it-IT" sz="1800" b="0" i="1" u="none" strike="noStrike" kern="1200" cap="none" spc="0" normalizeH="0" baseline="0" noProof="0" dirty="0" err="1">
                <a:ln>
                  <a:noFill/>
                </a:ln>
                <a:solidFill>
                  <a:srgbClr val="FFFF00"/>
                </a:solidFill>
                <a:effectLst/>
                <a:uLnTx/>
                <a:uFillTx/>
                <a:latin typeface="Calibri" panose="020F0502020204030204"/>
                <a:ea typeface="+mn-ea"/>
                <a:cs typeface="+mn-cs"/>
              </a:rPr>
              <a:t>Dongfang</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Hotel, Guangzhou, China</a:t>
            </a:r>
          </a:p>
        </p:txBody>
      </p:sp>
      <p:sp>
        <p:nvSpPr>
          <p:cNvPr id="13" name="Segnaposto numero diapositiva 4">
            <a:extLst>
              <a:ext uri="{FF2B5EF4-FFF2-40B4-BE49-F238E27FC236}">
                <a16:creationId xmlns:a16="http://schemas.microsoft.com/office/drawing/2014/main" id="{388D1610-0EC3-F624-95C2-37FCC4A9EBFD}"/>
              </a:ext>
            </a:extLst>
          </p:cNvPr>
          <p:cNvSpPr txBox="1">
            <a:spLocks/>
          </p:cNvSpPr>
          <p:nvPr/>
        </p:nvSpPr>
        <p:spPr>
          <a:xfrm>
            <a:off x="9189720" y="6498590"/>
            <a:ext cx="2743200"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8D38D78-E7CE-4FC5-9811-B7ED10FBA3DF}" type="slidenum">
              <a:rPr kumimoji="0" lang="it-IT" sz="1600" b="0" i="0" u="none" strike="noStrike" kern="1200" cap="none" spc="0" normalizeH="0" baseline="0" noProof="0" smtClean="0">
                <a:ln>
                  <a:noFill/>
                </a:ln>
                <a:solidFill>
                  <a:srgbClr val="FFFF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28</a:t>
            </a:fld>
            <a:endParaRPr kumimoji="0" lang="it-IT" sz="1600" b="0"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sp>
        <p:nvSpPr>
          <p:cNvPr id="14" name="CasellaDiTesto 8">
            <a:extLst>
              <a:ext uri="{FF2B5EF4-FFF2-40B4-BE49-F238E27FC236}">
                <a16:creationId xmlns:a16="http://schemas.microsoft.com/office/drawing/2014/main" id="{ADE848A8-5DBA-30E8-6CCA-78C2E52E768F}"/>
              </a:ext>
            </a:extLst>
          </p:cNvPr>
          <p:cNvSpPr txBox="1"/>
          <p:nvPr/>
        </p:nvSpPr>
        <p:spPr>
          <a:xfrm>
            <a:off x="311084" y="330188"/>
            <a:ext cx="11621835" cy="523220"/>
          </a:xfrm>
          <a:prstGeom prst="rect">
            <a:avLst/>
          </a:prstGeom>
          <a:noFill/>
        </p:spPr>
        <p:txBody>
          <a:bodyPr wrap="square" rtlCol="0">
            <a:spAutoFit/>
          </a:bodyPr>
          <a:lstStyle/>
          <a:p>
            <a:pPr algn="ctr"/>
            <a:r>
              <a:rPr lang="en-GB" sz="2800" b="1" dirty="0"/>
              <a:t>AQUA beamline: Undulators</a:t>
            </a:r>
          </a:p>
        </p:txBody>
      </p:sp>
    </p:spTree>
    <p:extLst>
      <p:ext uri="{BB962C8B-B14F-4D97-AF65-F5344CB8AC3E}">
        <p14:creationId xmlns:p14="http://schemas.microsoft.com/office/powerpoint/2010/main" val="1739866732"/>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pic>
        <p:nvPicPr>
          <p:cNvPr id="4" name="Picture 3" descr="A close-up of a robot&#10;&#10;Description automatically generated">
            <a:extLst>
              <a:ext uri="{FF2B5EF4-FFF2-40B4-BE49-F238E27FC236}">
                <a16:creationId xmlns:a16="http://schemas.microsoft.com/office/drawing/2014/main" id="{902171B3-57A6-7279-1AD0-98F07F069118}"/>
              </a:ext>
            </a:extLst>
          </p:cNvPr>
          <p:cNvPicPr>
            <a:picLocks noChangeAspect="1"/>
          </p:cNvPicPr>
          <p:nvPr/>
        </p:nvPicPr>
        <p:blipFill>
          <a:blip r:embed="rId2">
            <a:extLst>
              <a:ext uri="{28A0092B-C50C-407E-A947-70E740481C1C}">
                <a14:useLocalDpi xmlns:a14="http://schemas.microsoft.com/office/drawing/2010/main" val="0"/>
              </a:ext>
            </a:extLst>
          </a:blip>
          <a:srcRect t="16639"/>
          <a:stretch>
            <a:fillRect/>
          </a:stretch>
        </p:blipFill>
        <p:spPr>
          <a:xfrm>
            <a:off x="15298" y="1198511"/>
            <a:ext cx="12176702" cy="4848317"/>
          </a:xfrm>
          <a:prstGeom prst="rect">
            <a:avLst/>
          </a:prstGeom>
        </p:spPr>
      </p:pic>
      <p:sp>
        <p:nvSpPr>
          <p:cNvPr id="27" name="Segnaposto numero diapositiva 26">
            <a:extLst>
              <a:ext uri="{FF2B5EF4-FFF2-40B4-BE49-F238E27FC236}">
                <a16:creationId xmlns:a16="http://schemas.microsoft.com/office/drawing/2014/main" id="{65B1F2AA-0073-53FF-707F-881414DF91DF}"/>
              </a:ext>
            </a:extLst>
          </p:cNvPr>
          <p:cNvSpPr>
            <a:spLocks noGrp="1"/>
          </p:cNvSpPr>
          <p:nvPr>
            <p:ph type="sldNum" sz="quarter"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3A6714-3D1F-4857-9904-D935B84167FA}" type="slidenum">
              <a:rPr kumimoji="0" lang="en-US" sz="1200" b="0" i="0" u="none" strike="noStrike" kern="1200" cap="none" spc="0" normalizeH="0" baseline="0" noProof="0" smtClean="0">
                <a:ln>
                  <a:noFill/>
                </a:ln>
                <a:solidFill>
                  <a:srgbClr val="334186"/>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srgbClr val="334186"/>
              </a:solidFill>
              <a:effectLst/>
              <a:uLnTx/>
              <a:uFillTx/>
              <a:latin typeface="Calibri"/>
              <a:ea typeface="+mn-ea"/>
              <a:cs typeface="+mn-cs"/>
            </a:endParaRPr>
          </a:p>
        </p:txBody>
      </p:sp>
      <p:sp>
        <p:nvSpPr>
          <p:cNvPr id="7" name="TextBox 8">
            <a:extLst>
              <a:ext uri="{FF2B5EF4-FFF2-40B4-BE49-F238E27FC236}">
                <a16:creationId xmlns:a16="http://schemas.microsoft.com/office/drawing/2014/main" id="{C4EF0891-8A06-9CAE-69B1-94B710788050}"/>
              </a:ext>
            </a:extLst>
          </p:cNvPr>
          <p:cNvSpPr txBox="1"/>
          <p:nvPr/>
        </p:nvSpPr>
        <p:spPr>
          <a:xfrm rot="4299408">
            <a:off x="156925" y="4112023"/>
            <a:ext cx="61587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70C0"/>
                </a:solidFill>
                <a:effectLst/>
                <a:uLnTx/>
                <a:uFillTx/>
                <a:latin typeface="Calibri"/>
                <a:ea typeface="+mn-ea"/>
                <a:cs typeface="+mn-cs"/>
              </a:rPr>
              <a:t>GDM</a:t>
            </a:r>
          </a:p>
        </p:txBody>
      </p:sp>
      <p:sp>
        <p:nvSpPr>
          <p:cNvPr id="8" name="TextBox 9">
            <a:extLst>
              <a:ext uri="{FF2B5EF4-FFF2-40B4-BE49-F238E27FC236}">
                <a16:creationId xmlns:a16="http://schemas.microsoft.com/office/drawing/2014/main" id="{31B3280D-4182-50B9-FAA7-73894719D0FF}"/>
              </a:ext>
            </a:extLst>
          </p:cNvPr>
          <p:cNvSpPr txBox="1"/>
          <p:nvPr/>
        </p:nvSpPr>
        <p:spPr>
          <a:xfrm rot="4110595">
            <a:off x="2593906" y="3301135"/>
            <a:ext cx="72795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a:ea typeface="+mn-ea"/>
                <a:cs typeface="+mn-cs"/>
              </a:rPr>
              <a:t>Mirror</a:t>
            </a:r>
          </a:p>
        </p:txBody>
      </p:sp>
      <p:sp>
        <p:nvSpPr>
          <p:cNvPr id="9" name="TextBox 10">
            <a:extLst>
              <a:ext uri="{FF2B5EF4-FFF2-40B4-BE49-F238E27FC236}">
                <a16:creationId xmlns:a16="http://schemas.microsoft.com/office/drawing/2014/main" id="{395D3D3C-F70F-E3A3-3EE1-1E6F6B8D4BA1}"/>
              </a:ext>
            </a:extLst>
          </p:cNvPr>
          <p:cNvSpPr txBox="1"/>
          <p:nvPr/>
        </p:nvSpPr>
        <p:spPr>
          <a:xfrm rot="4115474">
            <a:off x="2248170" y="3245329"/>
            <a:ext cx="933782"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a:ea typeface="+mn-ea"/>
                <a:cs typeface="+mn-cs"/>
              </a:rPr>
              <a:t>Aperture</a:t>
            </a:r>
          </a:p>
        </p:txBody>
      </p:sp>
      <p:sp>
        <p:nvSpPr>
          <p:cNvPr id="10" name="TextBox 11">
            <a:extLst>
              <a:ext uri="{FF2B5EF4-FFF2-40B4-BE49-F238E27FC236}">
                <a16:creationId xmlns:a16="http://schemas.microsoft.com/office/drawing/2014/main" id="{313EB717-7329-8C16-8324-81F030568F32}"/>
              </a:ext>
            </a:extLst>
          </p:cNvPr>
          <p:cNvSpPr txBox="1"/>
          <p:nvPr/>
        </p:nvSpPr>
        <p:spPr>
          <a:xfrm rot="4345573">
            <a:off x="5889557" y="2634858"/>
            <a:ext cx="1329018"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70C0"/>
                </a:solidFill>
                <a:effectLst/>
                <a:uLnTx/>
                <a:uFillTx/>
                <a:latin typeface="Calibri"/>
                <a:ea typeface="+mn-ea"/>
                <a:cs typeface="+mn-cs"/>
              </a:rPr>
              <a:t>Spectrometer</a:t>
            </a:r>
          </a:p>
        </p:txBody>
      </p:sp>
      <p:sp>
        <p:nvSpPr>
          <p:cNvPr id="11" name="TextBox 12">
            <a:extLst>
              <a:ext uri="{FF2B5EF4-FFF2-40B4-BE49-F238E27FC236}">
                <a16:creationId xmlns:a16="http://schemas.microsoft.com/office/drawing/2014/main" id="{B55B2CF0-0CDB-02DE-0115-4C9AF4B979B6}"/>
              </a:ext>
            </a:extLst>
          </p:cNvPr>
          <p:cNvSpPr txBox="1"/>
          <p:nvPr/>
        </p:nvSpPr>
        <p:spPr>
          <a:xfrm rot="3663685">
            <a:off x="3785692" y="3268190"/>
            <a:ext cx="690317"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a:ea typeface="+mn-ea"/>
                <a:cs typeface="+mn-cs"/>
              </a:rPr>
              <a:t>Filters</a:t>
            </a:r>
          </a:p>
        </p:txBody>
      </p:sp>
      <p:sp>
        <p:nvSpPr>
          <p:cNvPr id="12" name="TextBox 13">
            <a:extLst>
              <a:ext uri="{FF2B5EF4-FFF2-40B4-BE49-F238E27FC236}">
                <a16:creationId xmlns:a16="http://schemas.microsoft.com/office/drawing/2014/main" id="{5AFC7E88-6A76-60F5-B7F5-E9200BC7250B}"/>
              </a:ext>
            </a:extLst>
          </p:cNvPr>
          <p:cNvSpPr txBox="1"/>
          <p:nvPr/>
        </p:nvSpPr>
        <p:spPr>
          <a:xfrm rot="4113807">
            <a:off x="9241102" y="4457586"/>
            <a:ext cx="2273892"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sng" strike="noStrike" kern="1200" cap="none" spc="0" normalizeH="0" baseline="0" noProof="0">
                <a:ln>
                  <a:noFill/>
                </a:ln>
                <a:solidFill>
                  <a:srgbClr val="0070C0"/>
                </a:solidFill>
                <a:effectLst/>
                <a:uLnTx/>
                <a:uFillTx/>
                <a:latin typeface="Calibri"/>
                <a:ea typeface="+mn-ea"/>
                <a:cs typeface="+mn-cs"/>
              </a:rPr>
              <a:t>Radial ion. chamber area</a:t>
            </a:r>
          </a:p>
        </p:txBody>
      </p:sp>
      <p:sp>
        <p:nvSpPr>
          <p:cNvPr id="13" name="TextBox 14">
            <a:extLst>
              <a:ext uri="{FF2B5EF4-FFF2-40B4-BE49-F238E27FC236}">
                <a16:creationId xmlns:a16="http://schemas.microsoft.com/office/drawing/2014/main" id="{E329A9BB-644D-7E2F-177B-200A4542D0CD}"/>
              </a:ext>
            </a:extLst>
          </p:cNvPr>
          <p:cNvSpPr txBox="1"/>
          <p:nvPr/>
        </p:nvSpPr>
        <p:spPr>
          <a:xfrm rot="20895323">
            <a:off x="4543399" y="4120482"/>
            <a:ext cx="197810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sng" strike="noStrike" kern="1200" cap="none" spc="0" normalizeH="0" baseline="0" noProof="0">
                <a:ln>
                  <a:noFill/>
                </a:ln>
                <a:solidFill>
                  <a:prstClr val="black"/>
                </a:solidFill>
                <a:effectLst/>
                <a:uLnTx/>
                <a:uFillTx/>
                <a:latin typeface="Calibri"/>
                <a:ea typeface="+mn-ea"/>
                <a:cs typeface="+mn-cs"/>
              </a:rPr>
              <a:t>Monochromator area</a:t>
            </a:r>
          </a:p>
        </p:txBody>
      </p:sp>
      <p:sp>
        <p:nvSpPr>
          <p:cNvPr id="14" name="TextBox 15">
            <a:extLst>
              <a:ext uri="{FF2B5EF4-FFF2-40B4-BE49-F238E27FC236}">
                <a16:creationId xmlns:a16="http://schemas.microsoft.com/office/drawing/2014/main" id="{11AC62FB-ECDB-ABE9-E299-65EE17967B37}"/>
              </a:ext>
            </a:extLst>
          </p:cNvPr>
          <p:cNvSpPr txBox="1"/>
          <p:nvPr/>
        </p:nvSpPr>
        <p:spPr>
          <a:xfrm rot="21126591">
            <a:off x="7643522" y="3705795"/>
            <a:ext cx="1987980"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sng" strike="noStrike" kern="1200" cap="none" spc="0" normalizeH="0" baseline="0" noProof="0">
                <a:ln>
                  <a:noFill/>
                </a:ln>
                <a:solidFill>
                  <a:prstClr val="black"/>
                </a:solidFill>
                <a:effectLst/>
                <a:uLnTx/>
                <a:uFillTx/>
                <a:latin typeface="Calibri"/>
                <a:ea typeface="+mn-ea"/>
                <a:cs typeface="+mn-cs"/>
              </a:rPr>
              <a:t>Split &amp; delay line area</a:t>
            </a:r>
          </a:p>
        </p:txBody>
      </p:sp>
      <p:sp>
        <p:nvSpPr>
          <p:cNvPr id="15" name="TextBox 16">
            <a:extLst>
              <a:ext uri="{FF2B5EF4-FFF2-40B4-BE49-F238E27FC236}">
                <a16:creationId xmlns:a16="http://schemas.microsoft.com/office/drawing/2014/main" id="{E11ED1BB-FC9B-30BE-2332-7C6F0E299724}"/>
              </a:ext>
            </a:extLst>
          </p:cNvPr>
          <p:cNvSpPr txBox="1"/>
          <p:nvPr/>
        </p:nvSpPr>
        <p:spPr>
          <a:xfrm rot="20791303">
            <a:off x="996375" y="4337137"/>
            <a:ext cx="128650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a:ea typeface="+mn-ea"/>
                <a:cs typeface="+mn-cs"/>
              </a:rPr>
              <a:t>Gas absorber</a:t>
            </a:r>
          </a:p>
        </p:txBody>
      </p:sp>
      <p:sp>
        <p:nvSpPr>
          <p:cNvPr id="16" name="TextBox 17">
            <a:extLst>
              <a:ext uri="{FF2B5EF4-FFF2-40B4-BE49-F238E27FC236}">
                <a16:creationId xmlns:a16="http://schemas.microsoft.com/office/drawing/2014/main" id="{1FE33DD8-063C-A16D-B9FD-A712062200B0}"/>
              </a:ext>
            </a:extLst>
          </p:cNvPr>
          <p:cNvSpPr txBox="1"/>
          <p:nvPr/>
        </p:nvSpPr>
        <p:spPr>
          <a:xfrm rot="3782389">
            <a:off x="9777996" y="1772091"/>
            <a:ext cx="112197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a:ea typeface="+mn-ea"/>
                <a:cs typeface="+mn-cs"/>
              </a:rPr>
              <a:t>K-B mirrors</a:t>
            </a:r>
          </a:p>
        </p:txBody>
      </p:sp>
      <p:sp>
        <p:nvSpPr>
          <p:cNvPr id="17" name="TextBox 18">
            <a:extLst>
              <a:ext uri="{FF2B5EF4-FFF2-40B4-BE49-F238E27FC236}">
                <a16:creationId xmlns:a16="http://schemas.microsoft.com/office/drawing/2014/main" id="{3F0B0D3A-96D8-6628-E0A3-E9B6A9F1C65A}"/>
              </a:ext>
            </a:extLst>
          </p:cNvPr>
          <p:cNvSpPr txBox="1"/>
          <p:nvPr/>
        </p:nvSpPr>
        <p:spPr>
          <a:xfrm rot="20870189">
            <a:off x="10492206" y="1579447"/>
            <a:ext cx="1752916"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FF0000"/>
                </a:solidFill>
                <a:effectLst/>
                <a:uLnTx/>
                <a:uFillTx/>
                <a:latin typeface="Calibri"/>
                <a:ea typeface="+mn-ea"/>
                <a:cs typeface="+mn-cs"/>
              </a:rPr>
              <a:t>Exp. Chamber area</a:t>
            </a:r>
          </a:p>
        </p:txBody>
      </p:sp>
      <p:sp>
        <p:nvSpPr>
          <p:cNvPr id="41" name="TextBox 20">
            <a:extLst>
              <a:ext uri="{FF2B5EF4-FFF2-40B4-BE49-F238E27FC236}">
                <a16:creationId xmlns:a16="http://schemas.microsoft.com/office/drawing/2014/main" id="{9CA4EDA9-2B35-46B1-8398-F9064529068E}"/>
              </a:ext>
            </a:extLst>
          </p:cNvPr>
          <p:cNvSpPr txBox="1"/>
          <p:nvPr/>
        </p:nvSpPr>
        <p:spPr>
          <a:xfrm rot="4495044">
            <a:off x="7062505" y="2618989"/>
            <a:ext cx="577402"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70C0"/>
                </a:solidFill>
                <a:effectLst/>
                <a:uLnTx/>
                <a:uFillTx/>
                <a:latin typeface="Calibri"/>
                <a:ea typeface="+mn-ea"/>
                <a:cs typeface="+mn-cs"/>
              </a:rPr>
              <a:t>BPM</a:t>
            </a:r>
          </a:p>
        </p:txBody>
      </p:sp>
      <p:sp>
        <p:nvSpPr>
          <p:cNvPr id="5" name="TextBox 8">
            <a:extLst>
              <a:ext uri="{FF2B5EF4-FFF2-40B4-BE49-F238E27FC236}">
                <a16:creationId xmlns:a16="http://schemas.microsoft.com/office/drawing/2014/main" id="{3B5C69BE-8F01-9B1C-0C1D-71AD68A26E5B}"/>
              </a:ext>
            </a:extLst>
          </p:cNvPr>
          <p:cNvSpPr txBox="1"/>
          <p:nvPr/>
        </p:nvSpPr>
        <p:spPr>
          <a:xfrm rot="4287926">
            <a:off x="2075617" y="3229995"/>
            <a:ext cx="615874"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70C0"/>
                </a:solidFill>
                <a:effectLst/>
                <a:uLnTx/>
                <a:uFillTx/>
                <a:latin typeface="Calibri"/>
                <a:ea typeface="+mn-ea"/>
                <a:cs typeface="+mn-cs"/>
              </a:rPr>
              <a:t>GDM</a:t>
            </a:r>
          </a:p>
        </p:txBody>
      </p:sp>
      <p:sp>
        <p:nvSpPr>
          <p:cNvPr id="6" name="TextBox 20">
            <a:extLst>
              <a:ext uri="{FF2B5EF4-FFF2-40B4-BE49-F238E27FC236}">
                <a16:creationId xmlns:a16="http://schemas.microsoft.com/office/drawing/2014/main" id="{81D00A0E-3471-AC69-622B-B7E564C48B50}"/>
              </a:ext>
            </a:extLst>
          </p:cNvPr>
          <p:cNvSpPr txBox="1"/>
          <p:nvPr/>
        </p:nvSpPr>
        <p:spPr>
          <a:xfrm rot="4495044">
            <a:off x="5786097" y="2762977"/>
            <a:ext cx="577402"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70C0"/>
                </a:solidFill>
                <a:effectLst/>
                <a:uLnTx/>
                <a:uFillTx/>
                <a:latin typeface="Calibri"/>
                <a:ea typeface="+mn-ea"/>
                <a:cs typeface="+mn-cs"/>
              </a:rPr>
              <a:t>BPM</a:t>
            </a:r>
          </a:p>
        </p:txBody>
      </p:sp>
      <p:sp>
        <p:nvSpPr>
          <p:cNvPr id="18" name="TextBox 8">
            <a:extLst>
              <a:ext uri="{FF2B5EF4-FFF2-40B4-BE49-F238E27FC236}">
                <a16:creationId xmlns:a16="http://schemas.microsoft.com/office/drawing/2014/main" id="{969EF6B0-4FB0-29B1-423A-D822AA98183C}"/>
              </a:ext>
            </a:extLst>
          </p:cNvPr>
          <p:cNvSpPr txBox="1"/>
          <p:nvPr/>
        </p:nvSpPr>
        <p:spPr>
          <a:xfrm rot="3797274">
            <a:off x="9817503" y="2153596"/>
            <a:ext cx="734151" cy="33855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0070C0"/>
                </a:solidFill>
                <a:effectLst/>
                <a:uLnTx/>
                <a:uFillTx/>
                <a:latin typeface="Calibri"/>
                <a:ea typeface="+mn-ea"/>
                <a:cs typeface="+mn-cs"/>
              </a:rPr>
              <a:t>GDM</a:t>
            </a:r>
          </a:p>
        </p:txBody>
      </p:sp>
      <p:sp>
        <p:nvSpPr>
          <p:cNvPr id="19" name="TextBox 12">
            <a:extLst>
              <a:ext uri="{FF2B5EF4-FFF2-40B4-BE49-F238E27FC236}">
                <a16:creationId xmlns:a16="http://schemas.microsoft.com/office/drawing/2014/main" id="{EEC5E5F4-B017-C68F-73D1-23AB34635C5F}"/>
              </a:ext>
            </a:extLst>
          </p:cNvPr>
          <p:cNvSpPr txBox="1"/>
          <p:nvPr/>
        </p:nvSpPr>
        <p:spPr>
          <a:xfrm rot="3937168">
            <a:off x="9521333" y="2153596"/>
            <a:ext cx="690317" cy="338554"/>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prstClr val="black"/>
                </a:solidFill>
                <a:effectLst/>
                <a:uLnTx/>
                <a:uFillTx/>
                <a:latin typeface="Calibri"/>
                <a:ea typeface="+mn-ea"/>
                <a:cs typeface="+mn-cs"/>
              </a:rPr>
              <a:t>Filters</a:t>
            </a:r>
          </a:p>
        </p:txBody>
      </p:sp>
      <p:grpSp>
        <p:nvGrpSpPr>
          <p:cNvPr id="28" name="Gruppo 27">
            <a:extLst>
              <a:ext uri="{FF2B5EF4-FFF2-40B4-BE49-F238E27FC236}">
                <a16:creationId xmlns:a16="http://schemas.microsoft.com/office/drawing/2014/main" id="{282BDC07-105A-6F7A-4F2F-A19CB6340BAA}"/>
              </a:ext>
            </a:extLst>
          </p:cNvPr>
          <p:cNvGrpSpPr/>
          <p:nvPr/>
        </p:nvGrpSpPr>
        <p:grpSpPr>
          <a:xfrm>
            <a:off x="18881" y="830234"/>
            <a:ext cx="9643662" cy="2225418"/>
            <a:chOff x="18881" y="830234"/>
            <a:chExt cx="9643662" cy="2225418"/>
          </a:xfrm>
        </p:grpSpPr>
        <p:pic>
          <p:nvPicPr>
            <p:cNvPr id="20" name="Immagine 1" descr="Immagine che contiene testo, schermata, software, Software multimediale&#10;&#10;Descrizione generata automaticamente">
              <a:extLst>
                <a:ext uri="{FF2B5EF4-FFF2-40B4-BE49-F238E27FC236}">
                  <a16:creationId xmlns:a16="http://schemas.microsoft.com/office/drawing/2014/main" id="{C0AA91B3-77D1-CCDF-5A5D-771D48D69F7A}"/>
                </a:ext>
              </a:extLst>
            </p:cNvPr>
            <p:cNvPicPr>
              <a:picLocks noChangeAspect="1"/>
            </p:cNvPicPr>
            <p:nvPr/>
          </p:nvPicPr>
          <p:blipFill rotWithShape="1">
            <a:blip r:embed="rId3"/>
            <a:srcRect l="31962" t="28033" r="21401" b="21515"/>
            <a:stretch/>
          </p:blipFill>
          <p:spPr>
            <a:xfrm>
              <a:off x="18881" y="1694322"/>
              <a:ext cx="2237224" cy="1361330"/>
            </a:xfrm>
            <a:prstGeom prst="rect">
              <a:avLst/>
            </a:prstGeom>
          </p:spPr>
        </p:pic>
        <p:pic>
          <p:nvPicPr>
            <p:cNvPr id="21" name="Picture 4">
              <a:extLst>
                <a:ext uri="{FF2B5EF4-FFF2-40B4-BE49-F238E27FC236}">
                  <a16:creationId xmlns:a16="http://schemas.microsoft.com/office/drawing/2014/main" id="{D9F2E07D-96C5-FA69-2830-A91756D078D9}"/>
                </a:ext>
              </a:extLst>
            </p:cNvPr>
            <p:cNvPicPr>
              <a:picLocks noChangeAspect="1" noChangeArrowheads="1"/>
            </p:cNvPicPr>
            <p:nvPr/>
          </p:nvPicPr>
          <p:blipFill rotWithShape="1">
            <a:blip r:embed="rId4">
              <a:extLst>
                <a:ext uri="{28A0092B-C50C-407E-A947-70E740481C1C}">
                  <a14:useLocalDpi xmlns:a14="http://schemas.microsoft.com/office/drawing/2010/main" val="0"/>
                </a:ext>
              </a:extLst>
            </a:blip>
            <a:srcRect t="11902" r="15283" b="25189"/>
            <a:stretch/>
          </p:blipFill>
          <p:spPr bwMode="auto">
            <a:xfrm>
              <a:off x="6502196" y="1075448"/>
              <a:ext cx="1342110" cy="1325563"/>
            </a:xfrm>
            <a:prstGeom prst="rect">
              <a:avLst/>
            </a:prstGeom>
            <a:noFill/>
            <a:extLst>
              <a:ext uri="{909E8E84-426E-40DD-AFC4-6F175D3DCCD1}">
                <a14:hiddenFill xmlns:a14="http://schemas.microsoft.com/office/drawing/2010/main">
                  <a:solidFill>
                    <a:srgbClr val="FFFFFF"/>
                  </a:solidFill>
                </a14:hiddenFill>
              </a:ext>
            </a:extLst>
          </p:spPr>
        </p:pic>
        <p:pic>
          <p:nvPicPr>
            <p:cNvPr id="23" name="Immagine 22">
              <a:extLst>
                <a:ext uri="{FF2B5EF4-FFF2-40B4-BE49-F238E27FC236}">
                  <a16:creationId xmlns:a16="http://schemas.microsoft.com/office/drawing/2014/main" id="{6B03DF6F-0B85-FCEE-848B-F7507E8D801F}"/>
                </a:ext>
              </a:extLst>
            </p:cNvPr>
            <p:cNvPicPr>
              <a:picLocks noChangeAspect="1"/>
            </p:cNvPicPr>
            <p:nvPr/>
          </p:nvPicPr>
          <p:blipFill>
            <a:blip r:embed="rId5"/>
            <a:stretch>
              <a:fillRect/>
            </a:stretch>
          </p:blipFill>
          <p:spPr>
            <a:xfrm>
              <a:off x="8477128" y="1088432"/>
              <a:ext cx="1185415" cy="1259505"/>
            </a:xfrm>
            <a:prstGeom prst="rect">
              <a:avLst/>
            </a:prstGeom>
          </p:spPr>
        </p:pic>
        <p:pic>
          <p:nvPicPr>
            <p:cNvPr id="25" name="Immagine 1" descr="Immagine che contiene ingegneria, macchina, interno, acciaio&#10;&#10;Descrizione generata automaticamente">
              <a:extLst>
                <a:ext uri="{FF2B5EF4-FFF2-40B4-BE49-F238E27FC236}">
                  <a16:creationId xmlns:a16="http://schemas.microsoft.com/office/drawing/2014/main" id="{9745289E-E86F-CF51-C9D4-5220553D06FE}"/>
                </a:ext>
              </a:extLst>
            </p:cNvPr>
            <p:cNvPicPr>
              <a:picLocks noChangeAspect="1"/>
            </p:cNvPicPr>
            <p:nvPr/>
          </p:nvPicPr>
          <p:blipFill>
            <a:blip r:embed="rId6"/>
            <a:stretch>
              <a:fillRect/>
            </a:stretch>
          </p:blipFill>
          <p:spPr>
            <a:xfrm>
              <a:off x="3721984" y="830234"/>
              <a:ext cx="2381665" cy="1815989"/>
            </a:xfrm>
            <a:prstGeom prst="rect">
              <a:avLst/>
            </a:prstGeom>
          </p:spPr>
        </p:pic>
        <p:pic>
          <p:nvPicPr>
            <p:cNvPr id="24" name="Picture 3">
              <a:extLst>
                <a:ext uri="{FF2B5EF4-FFF2-40B4-BE49-F238E27FC236}">
                  <a16:creationId xmlns:a16="http://schemas.microsoft.com/office/drawing/2014/main" id="{55229AC0-BD32-7090-314B-C4688F49AD02}"/>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r="14943"/>
            <a:stretch/>
          </p:blipFill>
          <p:spPr bwMode="auto">
            <a:xfrm>
              <a:off x="3766260" y="2183540"/>
              <a:ext cx="469900" cy="428625"/>
            </a:xfrm>
            <a:prstGeom prst="rect">
              <a:avLst/>
            </a:prstGeom>
            <a:noFill/>
            <a:extLst>
              <a:ext uri="{909E8E84-426E-40DD-AFC4-6F175D3DCCD1}">
                <a14:hiddenFill xmlns:a14="http://schemas.microsoft.com/office/drawing/2010/main">
                  <a:solidFill>
                    <a:srgbClr val="FFFFFF"/>
                  </a:solidFill>
                </a14:hiddenFill>
              </a:ext>
            </a:extLst>
          </p:spPr>
        </p:pic>
      </p:grpSp>
      <p:grpSp>
        <p:nvGrpSpPr>
          <p:cNvPr id="37" name="Gruppo 36">
            <a:extLst>
              <a:ext uri="{FF2B5EF4-FFF2-40B4-BE49-F238E27FC236}">
                <a16:creationId xmlns:a16="http://schemas.microsoft.com/office/drawing/2014/main" id="{99F78C31-DF34-A99A-A4F7-A2755C6B2A7C}"/>
              </a:ext>
            </a:extLst>
          </p:cNvPr>
          <p:cNvGrpSpPr/>
          <p:nvPr/>
        </p:nvGrpSpPr>
        <p:grpSpPr>
          <a:xfrm>
            <a:off x="1998338" y="4114957"/>
            <a:ext cx="9123529" cy="2705260"/>
            <a:chOff x="1998338" y="4114957"/>
            <a:chExt cx="9123529" cy="2705260"/>
          </a:xfrm>
        </p:grpSpPr>
        <p:pic>
          <p:nvPicPr>
            <p:cNvPr id="22" name="Immagine 21">
              <a:extLst>
                <a:ext uri="{FF2B5EF4-FFF2-40B4-BE49-F238E27FC236}">
                  <a16:creationId xmlns:a16="http://schemas.microsoft.com/office/drawing/2014/main" id="{061186B3-9891-BB7E-90AC-AD0931279CEC}"/>
                </a:ext>
              </a:extLst>
            </p:cNvPr>
            <p:cNvPicPr>
              <a:picLocks noChangeAspect="1"/>
            </p:cNvPicPr>
            <p:nvPr/>
          </p:nvPicPr>
          <p:blipFill>
            <a:blip r:embed="rId8"/>
            <a:stretch>
              <a:fillRect/>
            </a:stretch>
          </p:blipFill>
          <p:spPr>
            <a:xfrm>
              <a:off x="8540449" y="4114957"/>
              <a:ext cx="2581418" cy="2134000"/>
            </a:xfrm>
            <a:prstGeom prst="rect">
              <a:avLst/>
            </a:prstGeom>
          </p:spPr>
        </p:pic>
        <p:pic>
          <p:nvPicPr>
            <p:cNvPr id="26" name="Picture 3">
              <a:extLst>
                <a:ext uri="{FF2B5EF4-FFF2-40B4-BE49-F238E27FC236}">
                  <a16:creationId xmlns:a16="http://schemas.microsoft.com/office/drawing/2014/main" id="{7BB05E7E-305B-1B73-2722-1466023826BA}"/>
                </a:ext>
              </a:extLst>
            </p:cNvPr>
            <p:cNvPicPr>
              <a:picLocks noChangeAspect="1" noChangeArrowheads="1"/>
            </p:cNvPicPr>
            <p:nvPr/>
          </p:nvPicPr>
          <p:blipFill rotWithShape="1">
            <a:blip r:embed="rId7">
              <a:extLst>
                <a:ext uri="{28A0092B-C50C-407E-A947-70E740481C1C}">
                  <a14:useLocalDpi xmlns:a14="http://schemas.microsoft.com/office/drawing/2010/main" val="0"/>
                </a:ext>
              </a:extLst>
            </a:blip>
            <a:srcRect r="14943"/>
            <a:stretch/>
          </p:blipFill>
          <p:spPr bwMode="auto">
            <a:xfrm>
              <a:off x="10579706" y="4277799"/>
              <a:ext cx="469900" cy="428625"/>
            </a:xfrm>
            <a:prstGeom prst="rect">
              <a:avLst/>
            </a:prstGeom>
            <a:noFill/>
            <a:extLst>
              <a:ext uri="{909E8E84-426E-40DD-AFC4-6F175D3DCCD1}">
                <a14:hiddenFill xmlns:a14="http://schemas.microsoft.com/office/drawing/2010/main">
                  <a:solidFill>
                    <a:srgbClr val="FFFFFF"/>
                  </a:solidFill>
                </a14:hiddenFill>
              </a:ext>
            </a:extLst>
          </p:spPr>
        </p:pic>
        <p:pic>
          <p:nvPicPr>
            <p:cNvPr id="31" name="Immagine 30">
              <a:extLst>
                <a:ext uri="{FF2B5EF4-FFF2-40B4-BE49-F238E27FC236}">
                  <a16:creationId xmlns:a16="http://schemas.microsoft.com/office/drawing/2014/main" id="{5E0E3824-BCE2-D8B7-B501-19E6FAD33079}"/>
                </a:ext>
              </a:extLst>
            </p:cNvPr>
            <p:cNvPicPr>
              <a:picLocks noChangeAspect="1"/>
            </p:cNvPicPr>
            <p:nvPr/>
          </p:nvPicPr>
          <p:blipFill>
            <a:blip r:embed="rId9"/>
            <a:srcRect l="27408" t="17320" r="22860" b="10908"/>
            <a:stretch>
              <a:fillRect/>
            </a:stretch>
          </p:blipFill>
          <p:spPr>
            <a:xfrm>
              <a:off x="1998338" y="4809626"/>
              <a:ext cx="2089489" cy="1536720"/>
            </a:xfrm>
            <a:prstGeom prst="rect">
              <a:avLst/>
            </a:prstGeom>
          </p:spPr>
        </p:pic>
        <p:pic>
          <p:nvPicPr>
            <p:cNvPr id="1030" name="Picture 6">
              <a:extLst>
                <a:ext uri="{FF2B5EF4-FFF2-40B4-BE49-F238E27FC236}">
                  <a16:creationId xmlns:a16="http://schemas.microsoft.com/office/drawing/2014/main" id="{3446C1A9-7D7E-D9D0-616E-1FA60948429F}"/>
                </a:ext>
              </a:extLst>
            </p:cNvPr>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4001210" y="4902726"/>
              <a:ext cx="2153626" cy="1917491"/>
            </a:xfrm>
            <a:prstGeom prst="rect">
              <a:avLst/>
            </a:prstGeom>
            <a:noFill/>
            <a:extLst>
              <a:ext uri="{909E8E84-426E-40DD-AFC4-6F175D3DCCD1}">
                <a14:hiddenFill xmlns:a14="http://schemas.microsoft.com/office/drawing/2010/main">
                  <a:solidFill>
                    <a:srgbClr val="FFFFFF"/>
                  </a:solidFill>
                </a14:hiddenFill>
              </a:ext>
            </a:extLst>
          </p:spPr>
        </p:pic>
      </p:grpSp>
      <p:sp>
        <p:nvSpPr>
          <p:cNvPr id="2" name="Segnaposto numero diapositiva 26">
            <a:extLst>
              <a:ext uri="{FF2B5EF4-FFF2-40B4-BE49-F238E27FC236}">
                <a16:creationId xmlns:a16="http://schemas.microsoft.com/office/drawing/2014/main" id="{890DB502-4562-94E6-668B-C8F5D6DBD867}"/>
              </a:ext>
            </a:extLst>
          </p:cNvPr>
          <p:cNvSpPr txBox="1">
            <a:spLocks/>
          </p:cNvSpPr>
          <p:nvPr/>
        </p:nvSpPr>
        <p:spPr>
          <a:xfrm>
            <a:off x="9111673" y="648079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rgbClr val="33418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3A3A6714-3D1F-4857-9904-D935B84167FA}" type="slidenum">
              <a:rPr lang="en-US" sz="1200" smtClean="0">
                <a:latin typeface="Calibri"/>
              </a:rPr>
              <a:pPr>
                <a:defRPr/>
              </a:pPr>
              <a:t>29</a:t>
            </a:fld>
            <a:endParaRPr lang="en-US" sz="1200">
              <a:latin typeface="Calibri"/>
            </a:endParaRPr>
          </a:p>
        </p:txBody>
      </p:sp>
      <p:sp>
        <p:nvSpPr>
          <p:cNvPr id="29" name="Textfeld 37">
            <a:extLst>
              <a:ext uri="{FF2B5EF4-FFF2-40B4-BE49-F238E27FC236}">
                <a16:creationId xmlns:a16="http://schemas.microsoft.com/office/drawing/2014/main" id="{194C9233-7D3B-3129-85E6-73B7F87B55D7}"/>
              </a:ext>
            </a:extLst>
          </p:cNvPr>
          <p:cNvSpPr txBox="1"/>
          <p:nvPr/>
        </p:nvSpPr>
        <p:spPr>
          <a:xfrm>
            <a:off x="1728457" y="148985"/>
            <a:ext cx="9144000" cy="646331"/>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334186"/>
                </a:solidFill>
                <a:effectLst/>
                <a:uLnTx/>
                <a:uFillTx/>
                <a:latin typeface="Calibri"/>
                <a:ea typeface="+mn-ea"/>
                <a:cs typeface="Calibri"/>
              </a:rPr>
              <a:t>EuPRAXIA@SPARC_LAB</a:t>
            </a:r>
          </a:p>
        </p:txBody>
      </p:sp>
      <p:sp>
        <p:nvSpPr>
          <p:cNvPr id="30" name="Segnaposto numero diapositiva 3">
            <a:extLst>
              <a:ext uri="{FF2B5EF4-FFF2-40B4-BE49-F238E27FC236}">
                <a16:creationId xmlns:a16="http://schemas.microsoft.com/office/drawing/2014/main" id="{8AEA980C-D6A8-7A37-F542-821A5A747473}"/>
              </a:ext>
            </a:extLst>
          </p:cNvPr>
          <p:cNvSpPr txBox="1">
            <a:spLocks/>
          </p:cNvSpPr>
          <p:nvPr/>
        </p:nvSpPr>
        <p:spPr>
          <a:xfrm>
            <a:off x="9111673" y="648079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rgbClr val="33418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3A3A6714-3D1F-4857-9904-D935B84167FA}" type="slidenum">
              <a:rPr lang="en-US" smtClean="0">
                <a:latin typeface="Calibri" panose="020F0502020204030204"/>
              </a:rPr>
              <a:pPr>
                <a:defRPr/>
              </a:pPr>
              <a:t>29</a:t>
            </a:fld>
            <a:endParaRPr lang="en-US">
              <a:latin typeface="Calibri" panose="020F0502020204030204"/>
            </a:endParaRPr>
          </a:p>
        </p:txBody>
      </p:sp>
      <p:sp>
        <p:nvSpPr>
          <p:cNvPr id="32" name="Rectangle 31">
            <a:extLst>
              <a:ext uri="{FF2B5EF4-FFF2-40B4-BE49-F238E27FC236}">
                <a16:creationId xmlns:a16="http://schemas.microsoft.com/office/drawing/2014/main" id="{16146DC6-ECE8-8D8B-00D9-FD20BBA6F2DA}"/>
              </a:ext>
            </a:extLst>
          </p:cNvPr>
          <p:cNvSpPr/>
          <p:nvPr/>
        </p:nvSpPr>
        <p:spPr>
          <a:xfrm>
            <a:off x="9427" y="-9427"/>
            <a:ext cx="12192000" cy="8578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3" name="Rectangle 32">
            <a:extLst>
              <a:ext uri="{FF2B5EF4-FFF2-40B4-BE49-F238E27FC236}">
                <a16:creationId xmlns:a16="http://schemas.microsoft.com/office/drawing/2014/main" id="{454A8F01-0E3B-2573-E00A-9013B5316312}"/>
              </a:ext>
            </a:extLst>
          </p:cNvPr>
          <p:cNvSpPr/>
          <p:nvPr/>
        </p:nvSpPr>
        <p:spPr>
          <a:xfrm>
            <a:off x="0" y="6429511"/>
            <a:ext cx="12192000" cy="4300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34" name="Rettangolo 6">
            <a:extLst>
              <a:ext uri="{FF2B5EF4-FFF2-40B4-BE49-F238E27FC236}">
                <a16:creationId xmlns:a16="http://schemas.microsoft.com/office/drawing/2014/main" id="{F5312C6A-2394-7626-6F1D-34639FB0C5D2}"/>
              </a:ext>
            </a:extLst>
          </p:cNvPr>
          <p:cNvSpPr/>
          <p:nvPr/>
        </p:nvSpPr>
        <p:spPr>
          <a:xfrm>
            <a:off x="3735" y="-14148"/>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tab pos="990600" algn="l"/>
              </a:tabLst>
              <a:defRPr/>
            </a:pPr>
            <a:r>
              <a:rPr kumimoji="0" lang="it-IT"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A. Gallo: </a:t>
            </a:r>
            <a:r>
              <a:rPr kumimoji="0" lang="en-GB"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Review of accelerator activities in INFN-Frascati </a:t>
            </a:r>
          </a:p>
        </p:txBody>
      </p:sp>
      <p:sp>
        <p:nvSpPr>
          <p:cNvPr id="35" name="Rettangolo 4">
            <a:extLst>
              <a:ext uri="{FF2B5EF4-FFF2-40B4-BE49-F238E27FC236}">
                <a16:creationId xmlns:a16="http://schemas.microsoft.com/office/drawing/2014/main" id="{2B4DCF24-9E88-42A8-A0A4-94D57D450C7F}"/>
              </a:ext>
            </a:extLst>
          </p:cNvPr>
          <p:cNvSpPr/>
          <p:nvPr/>
        </p:nvSpPr>
        <p:spPr>
          <a:xfrm>
            <a:off x="0" y="6528718"/>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FFFF00"/>
                </a:solidFill>
                <a:effectLst/>
                <a:uLnTx/>
                <a:uFillTx/>
                <a:latin typeface="Calibri" panose="020F0502020204030204"/>
                <a:ea typeface="+mn-ea"/>
                <a:cs typeface="+mn-cs"/>
              </a:rPr>
              <a:t>CEPC workshop 2025,  November 6-10 2025 </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a:t>
            </a:r>
            <a:r>
              <a:rPr kumimoji="0" lang="it-IT" sz="1800" b="0" i="1" u="none" strike="noStrike" kern="1200" cap="none" spc="0" normalizeH="0" baseline="0" noProof="0" dirty="0" err="1">
                <a:ln>
                  <a:noFill/>
                </a:ln>
                <a:solidFill>
                  <a:srgbClr val="FFFF00"/>
                </a:solidFill>
                <a:effectLst/>
                <a:uLnTx/>
                <a:uFillTx/>
                <a:latin typeface="Calibri" panose="020F0502020204030204"/>
                <a:ea typeface="+mn-ea"/>
                <a:cs typeface="+mn-cs"/>
              </a:rPr>
              <a:t>Dongfang</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Hotel, Guangzhou, China</a:t>
            </a:r>
          </a:p>
        </p:txBody>
      </p:sp>
      <p:sp>
        <p:nvSpPr>
          <p:cNvPr id="36" name="Segnaposto numero diapositiva 4">
            <a:extLst>
              <a:ext uri="{FF2B5EF4-FFF2-40B4-BE49-F238E27FC236}">
                <a16:creationId xmlns:a16="http://schemas.microsoft.com/office/drawing/2014/main" id="{C1204561-CE27-C93F-CCE8-84B22DFF2207}"/>
              </a:ext>
            </a:extLst>
          </p:cNvPr>
          <p:cNvSpPr txBox="1">
            <a:spLocks/>
          </p:cNvSpPr>
          <p:nvPr/>
        </p:nvSpPr>
        <p:spPr>
          <a:xfrm>
            <a:off x="9189720" y="6498590"/>
            <a:ext cx="2743200"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8D38D78-E7CE-4FC5-9811-B7ED10FBA3DF}" type="slidenum">
              <a:rPr kumimoji="0" lang="it-IT" sz="1600" b="0" i="0" u="none" strike="noStrike" kern="1200" cap="none" spc="0" normalizeH="0" baseline="0" noProof="0" smtClean="0">
                <a:ln>
                  <a:noFill/>
                </a:ln>
                <a:solidFill>
                  <a:srgbClr val="FFFF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29</a:t>
            </a:fld>
            <a:endParaRPr kumimoji="0" lang="it-IT" sz="1600" b="0"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sp>
        <p:nvSpPr>
          <p:cNvPr id="38" name="CasellaDiTesto 8">
            <a:extLst>
              <a:ext uri="{FF2B5EF4-FFF2-40B4-BE49-F238E27FC236}">
                <a16:creationId xmlns:a16="http://schemas.microsoft.com/office/drawing/2014/main" id="{5DEE50D0-939B-86D1-99C9-22222C95DE07}"/>
              </a:ext>
            </a:extLst>
          </p:cNvPr>
          <p:cNvSpPr txBox="1"/>
          <p:nvPr/>
        </p:nvSpPr>
        <p:spPr>
          <a:xfrm>
            <a:off x="311084" y="330188"/>
            <a:ext cx="11621835" cy="523220"/>
          </a:xfrm>
          <a:prstGeom prst="rect">
            <a:avLst/>
          </a:prstGeom>
          <a:noFill/>
        </p:spPr>
        <p:txBody>
          <a:bodyPr wrap="square" rtlCol="0">
            <a:spAutoFit/>
          </a:bodyPr>
          <a:lstStyle/>
          <a:p>
            <a:pPr algn="ctr"/>
            <a:r>
              <a:rPr lang="en-GB" sz="2800" b="1" dirty="0"/>
              <a:t>AQUA Beamline: Photon Beamline</a:t>
            </a:r>
          </a:p>
        </p:txBody>
      </p:sp>
    </p:spTree>
    <p:extLst>
      <p:ext uri="{BB962C8B-B14F-4D97-AF65-F5344CB8AC3E}">
        <p14:creationId xmlns:p14="http://schemas.microsoft.com/office/powerpoint/2010/main" val="370898295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081544-BCA5-392E-B0FB-FCC7C7E74436}"/>
            </a:ext>
          </a:extLst>
        </p:cNvPr>
        <p:cNvGrpSpPr/>
        <p:nvPr/>
      </p:nvGrpSpPr>
      <p:grpSpPr>
        <a:xfrm>
          <a:off x="0" y="0"/>
          <a:ext cx="0" cy="0"/>
          <a:chOff x="0" y="0"/>
          <a:chExt cx="0" cy="0"/>
        </a:xfrm>
      </p:grpSpPr>
      <p:pic>
        <p:nvPicPr>
          <p:cNvPr id="5" name="Picture 4" descr="A collage of a building and a map&#10;&#10;AI-generated content may be incorrect.">
            <a:extLst>
              <a:ext uri="{FF2B5EF4-FFF2-40B4-BE49-F238E27FC236}">
                <a16:creationId xmlns:a16="http://schemas.microsoft.com/office/drawing/2014/main" id="{85EB7854-1681-BC35-190D-430E331DE6A6}"/>
              </a:ext>
            </a:extLst>
          </p:cNvPr>
          <p:cNvPicPr>
            <a:picLocks noChangeAspect="1"/>
          </p:cNvPicPr>
          <p:nvPr/>
        </p:nvPicPr>
        <p:blipFill rotWithShape="1">
          <a:blip r:embed="rId2"/>
          <a:srcRect b="-430"/>
          <a:stretch/>
        </p:blipFill>
        <p:spPr bwMode="auto">
          <a:xfrm>
            <a:off x="482071" y="1053377"/>
            <a:ext cx="5171440" cy="5307718"/>
          </a:xfrm>
          <a:prstGeom prst="rect">
            <a:avLst/>
          </a:prstGeom>
          <a:ln>
            <a:noFill/>
          </a:ln>
          <a:extLst>
            <a:ext uri="{53640926-AAD7-44D8-BBD7-CCE9431645EC}">
              <a14:shadowObscured xmlns:a14="http://schemas.microsoft.com/office/drawing/2010/main"/>
            </a:ext>
          </a:extLst>
        </p:spPr>
      </p:pic>
      <p:sp>
        <p:nvSpPr>
          <p:cNvPr id="8" name="TextBox 7">
            <a:extLst>
              <a:ext uri="{FF2B5EF4-FFF2-40B4-BE49-F238E27FC236}">
                <a16:creationId xmlns:a16="http://schemas.microsoft.com/office/drawing/2014/main" id="{F0C47C00-3A86-11AE-8B45-47EFADA805B9}"/>
              </a:ext>
            </a:extLst>
          </p:cNvPr>
          <p:cNvSpPr txBox="1"/>
          <p:nvPr/>
        </p:nvSpPr>
        <p:spPr>
          <a:xfrm>
            <a:off x="5851566" y="1022831"/>
            <a:ext cx="6097978" cy="969496"/>
          </a:xfrm>
          <a:prstGeom prst="rect">
            <a:avLst/>
          </a:prstGeom>
          <a:noFill/>
        </p:spPr>
        <p:txBody>
          <a:bodyPr wrap="square">
            <a:spAutoFit/>
          </a:bodyPr>
          <a:lstStyle/>
          <a:p>
            <a:pPr marL="0" marR="0" lvl="0" indent="0" algn="l" defTabSz="914264" rtl="0" eaLnBrk="1" fontAlgn="auto" latinLnBrk="0" hangingPunct="1">
              <a:lnSpc>
                <a:spcPct val="100000"/>
              </a:lnSpc>
              <a:spcBef>
                <a:spcPts val="0"/>
              </a:spcBef>
              <a:spcAft>
                <a:spcPts val="0"/>
              </a:spcAft>
              <a:buClrTx/>
              <a:buSzTx/>
              <a:buFontTx/>
              <a:buNone/>
              <a:tabLst/>
              <a:defRPr/>
            </a:pPr>
            <a:r>
              <a:rPr kumimoji="0" lang="en-GB" sz="1900" b="0" i="0" u="none" strike="noStrike" kern="1200" cap="none" spc="0" normalizeH="0" baseline="0" noProof="0">
                <a:ln>
                  <a:noFill/>
                </a:ln>
                <a:solidFill>
                  <a:prstClr val="black"/>
                </a:solidFill>
                <a:effectLst/>
                <a:uLnTx/>
                <a:uFillTx/>
                <a:latin typeface="Calibri" panose="020F0502020204030204"/>
                <a:ea typeface="+mn-ea"/>
                <a:cs typeface="+mn-cs"/>
              </a:rPr>
              <a:t>The </a:t>
            </a:r>
            <a:r>
              <a:rPr kumimoji="0" lang="en-GB" sz="1900" b="1" i="0" u="none" strike="noStrike" kern="1200" cap="none" spc="0" normalizeH="0" baseline="0" noProof="0">
                <a:ln>
                  <a:noFill/>
                </a:ln>
                <a:solidFill>
                  <a:prstClr val="black"/>
                </a:solidFill>
                <a:effectLst/>
                <a:uLnTx/>
                <a:uFillTx/>
                <a:latin typeface="Calibri" panose="020F0502020204030204"/>
                <a:ea typeface="+mn-ea"/>
                <a:cs typeface="+mn-cs"/>
              </a:rPr>
              <a:t>expected power consumption </a:t>
            </a:r>
            <a:r>
              <a:rPr kumimoji="0" lang="en-GB" sz="1900" b="0" i="0" u="none" strike="noStrike" kern="1200" cap="none" spc="0" normalizeH="0" baseline="0" noProof="0">
                <a:ln>
                  <a:noFill/>
                </a:ln>
                <a:solidFill>
                  <a:prstClr val="black"/>
                </a:solidFill>
                <a:effectLst/>
                <a:uLnTx/>
                <a:uFillTx/>
                <a:latin typeface="Calibri" panose="020F0502020204030204"/>
                <a:ea typeface="+mn-ea"/>
                <a:cs typeface="+mn-cs"/>
              </a:rPr>
              <a:t>for the AQUA operation at 100 Hz repetition rate, delivering up to 1.0 GeV electron beams </a:t>
            </a:r>
            <a:r>
              <a:rPr kumimoji="0" lang="en-GB" sz="1900" b="1" i="0" u="none" strike="noStrike" kern="1200" cap="none" spc="0" normalizeH="0" baseline="0" noProof="0">
                <a:ln>
                  <a:noFill/>
                </a:ln>
                <a:solidFill>
                  <a:prstClr val="black"/>
                </a:solidFill>
                <a:effectLst/>
                <a:uLnTx/>
                <a:uFillTx/>
                <a:latin typeface="Calibri" panose="020F0502020204030204"/>
                <a:ea typeface="+mn-ea"/>
                <a:cs typeface="+mn-cs"/>
              </a:rPr>
              <a:t>is 1.1 MW</a:t>
            </a:r>
            <a:endParaRPr kumimoji="0" lang="en-IT" sz="1900" b="1" i="0" u="none" strike="noStrike" kern="1200" cap="none" spc="0" normalizeH="0" baseline="0" noProof="0">
              <a:ln>
                <a:noFill/>
              </a:ln>
              <a:solidFill>
                <a:prstClr val="black"/>
              </a:solidFill>
              <a:effectLst/>
              <a:uLnTx/>
              <a:uFillTx/>
              <a:latin typeface="Calibri" panose="020F0502020204030204"/>
              <a:ea typeface="+mn-ea"/>
              <a:cs typeface="+mn-cs"/>
            </a:endParaRPr>
          </a:p>
        </p:txBody>
      </p:sp>
      <p:graphicFrame>
        <p:nvGraphicFramePr>
          <p:cNvPr id="9" name="Table 8">
            <a:extLst>
              <a:ext uri="{FF2B5EF4-FFF2-40B4-BE49-F238E27FC236}">
                <a16:creationId xmlns:a16="http://schemas.microsoft.com/office/drawing/2014/main" id="{86525E8F-03F7-7156-EEC2-EAB62AEAD162}"/>
              </a:ext>
            </a:extLst>
          </p:cNvPr>
          <p:cNvGraphicFramePr>
            <a:graphicFrameLocks noGrp="1"/>
          </p:cNvGraphicFramePr>
          <p:nvPr/>
        </p:nvGraphicFramePr>
        <p:xfrm>
          <a:off x="5955957" y="2124061"/>
          <a:ext cx="5753970" cy="3017520"/>
        </p:xfrm>
        <a:graphic>
          <a:graphicData uri="http://schemas.openxmlformats.org/drawingml/2006/table">
            <a:tbl>
              <a:tblPr firstRow="1" firstCol="1" bandRow="1">
                <a:tableStyleId>{5C22544A-7EE6-4342-B048-85BDC9FD1C3A}</a:tableStyleId>
              </a:tblPr>
              <a:tblGrid>
                <a:gridCol w="2324234">
                  <a:extLst>
                    <a:ext uri="{9D8B030D-6E8A-4147-A177-3AD203B41FA5}">
                      <a16:colId xmlns:a16="http://schemas.microsoft.com/office/drawing/2014/main" val="1332912775"/>
                    </a:ext>
                  </a:extLst>
                </a:gridCol>
                <a:gridCol w="2111841">
                  <a:extLst>
                    <a:ext uri="{9D8B030D-6E8A-4147-A177-3AD203B41FA5}">
                      <a16:colId xmlns:a16="http://schemas.microsoft.com/office/drawing/2014/main" val="2749384792"/>
                    </a:ext>
                  </a:extLst>
                </a:gridCol>
                <a:gridCol w="1317895">
                  <a:extLst>
                    <a:ext uri="{9D8B030D-6E8A-4147-A177-3AD203B41FA5}">
                      <a16:colId xmlns:a16="http://schemas.microsoft.com/office/drawing/2014/main" val="1223449341"/>
                    </a:ext>
                  </a:extLst>
                </a:gridCol>
              </a:tblGrid>
              <a:tr h="111013">
                <a:tc>
                  <a:txBody>
                    <a:bodyPr/>
                    <a:lstStyle/>
                    <a:p>
                      <a:pPr algn="ctr"/>
                      <a:r>
                        <a:rPr lang="en-US" sz="1800">
                          <a:effectLst/>
                        </a:rPr>
                        <a:t>Electrical loads</a:t>
                      </a:r>
                      <a:endParaRPr lang="en-IT"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800">
                          <a:effectLst/>
                        </a:rPr>
                        <a:t>kW</a:t>
                      </a:r>
                      <a:endParaRPr lang="en-IT"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IT" sz="1800">
                          <a:effectLst/>
                          <a:latin typeface="Times New Roman" panose="02020603050405020304" pitchFamily="18" charset="0"/>
                          <a:ea typeface="Times New Roman" panose="02020603050405020304" pitchFamily="18" charset="0"/>
                          <a:cs typeface="Times New Roman" panose="02020603050405020304" pitchFamily="18" charset="0"/>
                        </a:rPr>
                        <a:t>%</a:t>
                      </a:r>
                    </a:p>
                  </a:txBody>
                  <a:tcPr marL="68580" marR="68580" marT="0" marB="0"/>
                </a:tc>
                <a:extLst>
                  <a:ext uri="{0D108BD9-81ED-4DB2-BD59-A6C34878D82A}">
                    <a16:rowId xmlns:a16="http://schemas.microsoft.com/office/drawing/2014/main" val="2308025867"/>
                  </a:ext>
                </a:extLst>
              </a:tr>
              <a:tr h="190500">
                <a:tc>
                  <a:txBody>
                    <a:bodyPr/>
                    <a:lstStyle/>
                    <a:p>
                      <a:pPr algn="ctr"/>
                      <a:r>
                        <a:rPr lang="en-US" sz="1800">
                          <a:effectLst/>
                        </a:rPr>
                        <a:t>RF Modulators</a:t>
                      </a:r>
                      <a:endParaRPr lang="en-IT"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800">
                          <a:effectLst/>
                        </a:rPr>
                        <a:t>575</a:t>
                      </a:r>
                      <a:endParaRPr lang="en-IT"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IT" sz="1800">
                          <a:effectLst/>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52</a:t>
                      </a:r>
                    </a:p>
                  </a:txBody>
                  <a:tcPr marL="68580" marR="68580" marT="0" marB="0"/>
                </a:tc>
                <a:extLst>
                  <a:ext uri="{0D108BD9-81ED-4DB2-BD59-A6C34878D82A}">
                    <a16:rowId xmlns:a16="http://schemas.microsoft.com/office/drawing/2014/main" val="2282161329"/>
                  </a:ext>
                </a:extLst>
              </a:tr>
              <a:tr h="190500">
                <a:tc>
                  <a:txBody>
                    <a:bodyPr/>
                    <a:lstStyle/>
                    <a:p>
                      <a:pPr algn="ctr"/>
                      <a:r>
                        <a:rPr lang="en-US" sz="1800">
                          <a:effectLst/>
                        </a:rPr>
                        <a:t>Magnet PSU</a:t>
                      </a:r>
                      <a:endParaRPr lang="en-IT"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800">
                          <a:effectLst/>
                        </a:rPr>
                        <a:t>300</a:t>
                      </a:r>
                      <a:endParaRPr lang="en-IT"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IT" sz="1800">
                          <a:effectLst/>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27</a:t>
                      </a:r>
                    </a:p>
                  </a:txBody>
                  <a:tcPr marL="68580" marR="68580" marT="0" marB="0"/>
                </a:tc>
                <a:extLst>
                  <a:ext uri="{0D108BD9-81ED-4DB2-BD59-A6C34878D82A}">
                    <a16:rowId xmlns:a16="http://schemas.microsoft.com/office/drawing/2014/main" val="4021849080"/>
                  </a:ext>
                </a:extLst>
              </a:tr>
              <a:tr h="190500">
                <a:tc>
                  <a:txBody>
                    <a:bodyPr/>
                    <a:lstStyle/>
                    <a:p>
                      <a:pPr algn="ctr"/>
                      <a:r>
                        <a:rPr lang="en-US" sz="1800">
                          <a:effectLst/>
                        </a:rPr>
                        <a:t>Laser</a:t>
                      </a:r>
                      <a:endParaRPr lang="en-IT"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800">
                          <a:effectLst/>
                        </a:rPr>
                        <a:t>15</a:t>
                      </a:r>
                      <a:endParaRPr lang="en-IT"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IT" sz="1800">
                          <a:effectLst/>
                          <a:latin typeface="Times New Roman" panose="02020603050405020304" pitchFamily="18" charset="0"/>
                          <a:ea typeface="Times New Roman" panose="02020603050405020304" pitchFamily="18" charset="0"/>
                          <a:cs typeface="Times New Roman" panose="02020603050405020304" pitchFamily="18" charset="0"/>
                        </a:rPr>
                        <a:t>1.3</a:t>
                      </a:r>
                    </a:p>
                  </a:txBody>
                  <a:tcPr marL="68580" marR="68580" marT="0" marB="0"/>
                </a:tc>
                <a:extLst>
                  <a:ext uri="{0D108BD9-81ED-4DB2-BD59-A6C34878D82A}">
                    <a16:rowId xmlns:a16="http://schemas.microsoft.com/office/drawing/2014/main" val="768209497"/>
                  </a:ext>
                </a:extLst>
              </a:tr>
              <a:tr h="190500">
                <a:tc>
                  <a:txBody>
                    <a:bodyPr/>
                    <a:lstStyle/>
                    <a:p>
                      <a:pPr algn="ctr"/>
                      <a:r>
                        <a:rPr lang="en-US" sz="1800">
                          <a:effectLst/>
                        </a:rPr>
                        <a:t>Experimental users</a:t>
                      </a:r>
                      <a:endParaRPr lang="en-IT"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800">
                          <a:effectLst/>
                        </a:rPr>
                        <a:t>10</a:t>
                      </a:r>
                      <a:endParaRPr lang="en-IT"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IT" sz="1800">
                          <a:effectLst/>
                          <a:latin typeface="Times New Roman" panose="02020603050405020304" pitchFamily="18" charset="0"/>
                          <a:ea typeface="Times New Roman" panose="02020603050405020304" pitchFamily="18" charset="0"/>
                          <a:cs typeface="Times New Roman" panose="02020603050405020304" pitchFamily="18" charset="0"/>
                        </a:rPr>
                        <a:t>1</a:t>
                      </a:r>
                    </a:p>
                  </a:txBody>
                  <a:tcPr marL="68580" marR="68580" marT="0" marB="0"/>
                </a:tc>
                <a:extLst>
                  <a:ext uri="{0D108BD9-81ED-4DB2-BD59-A6C34878D82A}">
                    <a16:rowId xmlns:a16="http://schemas.microsoft.com/office/drawing/2014/main" val="1578584143"/>
                  </a:ext>
                </a:extLst>
              </a:tr>
              <a:tr h="190500">
                <a:tc>
                  <a:txBody>
                    <a:bodyPr/>
                    <a:lstStyle/>
                    <a:p>
                      <a:pPr algn="ctr"/>
                      <a:r>
                        <a:rPr lang="en-US" sz="1800">
                          <a:effectLst/>
                        </a:rPr>
                        <a:t>Vacuum, electronics and controls</a:t>
                      </a:r>
                      <a:endParaRPr lang="en-IT"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800">
                          <a:effectLst/>
                        </a:rPr>
                        <a:t>30</a:t>
                      </a:r>
                      <a:endParaRPr lang="en-IT"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IT" sz="1800">
                          <a:effectLst/>
                          <a:latin typeface="Times New Roman" panose="02020603050405020304" pitchFamily="18" charset="0"/>
                          <a:ea typeface="Times New Roman" panose="02020603050405020304" pitchFamily="18" charset="0"/>
                          <a:cs typeface="Times New Roman" panose="02020603050405020304" pitchFamily="18" charset="0"/>
                        </a:rPr>
                        <a:t>2.7</a:t>
                      </a:r>
                    </a:p>
                  </a:txBody>
                  <a:tcPr marL="68580" marR="68580" marT="0" marB="0"/>
                </a:tc>
                <a:extLst>
                  <a:ext uri="{0D108BD9-81ED-4DB2-BD59-A6C34878D82A}">
                    <a16:rowId xmlns:a16="http://schemas.microsoft.com/office/drawing/2014/main" val="2346137789"/>
                  </a:ext>
                </a:extLst>
              </a:tr>
              <a:tr h="190500">
                <a:tc>
                  <a:txBody>
                    <a:bodyPr/>
                    <a:lstStyle/>
                    <a:p>
                      <a:pPr algn="ctr"/>
                      <a:r>
                        <a:rPr lang="en-US" sz="1800">
                          <a:effectLst/>
                        </a:rPr>
                        <a:t>Cooling magnet + RF</a:t>
                      </a:r>
                      <a:endParaRPr lang="en-IT"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800">
                          <a:effectLst/>
                        </a:rPr>
                        <a:t>45</a:t>
                      </a:r>
                      <a:endParaRPr lang="en-IT"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IT" sz="1800">
                          <a:effectLst/>
                          <a:latin typeface="Times New Roman" panose="02020603050405020304" pitchFamily="18" charset="0"/>
                          <a:ea typeface="Times New Roman" panose="02020603050405020304" pitchFamily="18" charset="0"/>
                          <a:cs typeface="Times New Roman" panose="02020603050405020304" pitchFamily="18" charset="0"/>
                        </a:rPr>
                        <a:t>4.1</a:t>
                      </a:r>
                    </a:p>
                  </a:txBody>
                  <a:tcPr marL="68580" marR="68580" marT="0" marB="0"/>
                </a:tc>
                <a:extLst>
                  <a:ext uri="{0D108BD9-81ED-4DB2-BD59-A6C34878D82A}">
                    <a16:rowId xmlns:a16="http://schemas.microsoft.com/office/drawing/2014/main" val="4029407728"/>
                  </a:ext>
                </a:extLst>
              </a:tr>
              <a:tr h="190500">
                <a:tc>
                  <a:txBody>
                    <a:bodyPr/>
                    <a:lstStyle/>
                    <a:p>
                      <a:pPr algn="ctr"/>
                      <a:r>
                        <a:rPr lang="en-US" sz="1800">
                          <a:effectLst/>
                        </a:rPr>
                        <a:t>HVAC</a:t>
                      </a:r>
                      <a:endParaRPr lang="en-IT"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800">
                          <a:effectLst/>
                        </a:rPr>
                        <a:t>120</a:t>
                      </a:r>
                      <a:endParaRPr lang="en-IT"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IT" sz="1800">
                          <a:effectLst/>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rPr>
                        <a:t>11</a:t>
                      </a:r>
                    </a:p>
                  </a:txBody>
                  <a:tcPr marL="68580" marR="68580" marT="0" marB="0"/>
                </a:tc>
                <a:extLst>
                  <a:ext uri="{0D108BD9-81ED-4DB2-BD59-A6C34878D82A}">
                    <a16:rowId xmlns:a16="http://schemas.microsoft.com/office/drawing/2014/main" val="3116694413"/>
                  </a:ext>
                </a:extLst>
              </a:tr>
              <a:tr h="190500">
                <a:tc>
                  <a:txBody>
                    <a:bodyPr/>
                    <a:lstStyle/>
                    <a:p>
                      <a:pPr algn="ctr"/>
                      <a:r>
                        <a:rPr lang="en-US" sz="1800">
                          <a:effectLst/>
                        </a:rPr>
                        <a:t>Total Expected power consumption</a:t>
                      </a:r>
                      <a:endParaRPr lang="en-IT"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r>
                        <a:rPr lang="en-US" sz="1800">
                          <a:effectLst/>
                          <a:highlight>
                            <a:srgbClr val="FFFF00"/>
                          </a:highlight>
                        </a:rPr>
                        <a:t>1095</a:t>
                      </a:r>
                      <a:endParaRPr lang="en-IT" sz="1800">
                        <a:effectLst/>
                        <a:highlight>
                          <a:srgbClr val="FFFF00"/>
                        </a:highligh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tc>
                  <a:txBody>
                    <a:bodyPr/>
                    <a:lstStyle/>
                    <a:p>
                      <a:pPr algn="ctr"/>
                      <a:endParaRPr lang="en-IT" sz="1800">
                        <a:effectLst/>
                        <a:latin typeface="Times New Roman" panose="02020603050405020304" pitchFamily="18" charset="0"/>
                        <a:ea typeface="Times New Roman" panose="02020603050405020304" pitchFamily="18" charset="0"/>
                        <a:cs typeface="Times New Roman" panose="02020603050405020304" pitchFamily="18" charset="0"/>
                      </a:endParaRPr>
                    </a:p>
                  </a:txBody>
                  <a:tcPr marL="68580" marR="68580" marT="0" marB="0"/>
                </a:tc>
                <a:extLst>
                  <a:ext uri="{0D108BD9-81ED-4DB2-BD59-A6C34878D82A}">
                    <a16:rowId xmlns:a16="http://schemas.microsoft.com/office/drawing/2014/main" val="2318156547"/>
                  </a:ext>
                </a:extLst>
              </a:tr>
            </a:tbl>
          </a:graphicData>
        </a:graphic>
      </p:graphicFrame>
      <p:sp>
        <p:nvSpPr>
          <p:cNvPr id="6" name="TextBox 5">
            <a:extLst>
              <a:ext uri="{FF2B5EF4-FFF2-40B4-BE49-F238E27FC236}">
                <a16:creationId xmlns:a16="http://schemas.microsoft.com/office/drawing/2014/main" id="{48E55660-8AFC-67F2-20F6-3D92C670D015}"/>
              </a:ext>
            </a:extLst>
          </p:cNvPr>
          <p:cNvSpPr txBox="1"/>
          <p:nvPr/>
        </p:nvSpPr>
        <p:spPr>
          <a:xfrm>
            <a:off x="5396247" y="5261649"/>
            <a:ext cx="7417143" cy="384721"/>
          </a:xfrm>
          <a:prstGeom prst="rect">
            <a:avLst/>
          </a:prstGeom>
          <a:noFill/>
        </p:spPr>
        <p:txBody>
          <a:bodyPr wrap="square">
            <a:spAutoFit/>
          </a:bodyPr>
          <a:lstStyle/>
          <a:p>
            <a:pPr marR="0" lvl="1" algn="just" defTabSz="457178" rtl="0" eaLnBrk="1" fontAlgn="auto" latinLnBrk="0" hangingPunct="1">
              <a:lnSpc>
                <a:spcPct val="100000"/>
              </a:lnSpc>
              <a:spcBef>
                <a:spcPts val="0"/>
              </a:spcBef>
              <a:spcAft>
                <a:spcPts val="0"/>
              </a:spcAft>
              <a:buClrTx/>
              <a:buSzTx/>
              <a:tabLst/>
              <a:defRPr/>
            </a:pPr>
            <a:r>
              <a:rPr kumimoji="0" lang="en-US" sz="1900" b="0" i="0" u="none" strike="noStrike" kern="1200" cap="none" spc="0" normalizeH="0" baseline="0" noProof="0" dirty="0">
                <a:ln>
                  <a:noFill/>
                </a:ln>
                <a:solidFill>
                  <a:prstClr val="black"/>
                </a:solidFill>
                <a:effectLst/>
                <a:highlight>
                  <a:srgbClr val="FFFF00"/>
                </a:highlight>
                <a:uLnTx/>
                <a:uFillTx/>
                <a:latin typeface="Calibri"/>
                <a:ea typeface="+mn-ea"/>
                <a:cs typeface="+mn-cs"/>
              </a:rPr>
              <a:t>Start of the tender procedure for the awarding of the works</a:t>
            </a:r>
          </a:p>
        </p:txBody>
      </p:sp>
      <p:sp>
        <p:nvSpPr>
          <p:cNvPr id="7" name="Segnaposto numero diapositiva 26">
            <a:extLst>
              <a:ext uri="{FF2B5EF4-FFF2-40B4-BE49-F238E27FC236}">
                <a16:creationId xmlns:a16="http://schemas.microsoft.com/office/drawing/2014/main" id="{B6B98F83-B696-6754-EF67-3E6C73DC9D71}"/>
              </a:ext>
            </a:extLst>
          </p:cNvPr>
          <p:cNvSpPr>
            <a:spLocks noGrp="1"/>
          </p:cNvSpPr>
          <p:nvPr>
            <p:ph type="sldNum" sz="quarter" idx="12"/>
          </p:nvPr>
        </p:nvSpPr>
        <p:spPr>
          <a:xfrm>
            <a:off x="9111673" y="6480791"/>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3A6714-3D1F-4857-9904-D935B84167FA}" type="slidenum">
              <a:rPr kumimoji="0" lang="en-US" sz="1200" b="0" i="0" u="none" strike="noStrike" kern="1200" cap="none" spc="0" normalizeH="0" baseline="0" noProof="0" smtClean="0">
                <a:ln>
                  <a:noFill/>
                </a:ln>
                <a:solidFill>
                  <a:srgbClr val="334186"/>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srgbClr val="334186"/>
              </a:solidFill>
              <a:effectLst/>
              <a:uLnTx/>
              <a:uFillTx/>
              <a:latin typeface="Calibri"/>
              <a:ea typeface="+mn-ea"/>
              <a:cs typeface="+mn-cs"/>
            </a:endParaRPr>
          </a:p>
        </p:txBody>
      </p:sp>
      <p:sp>
        <p:nvSpPr>
          <p:cNvPr id="10" name="Segnaposto numero diapositiva 26">
            <a:extLst>
              <a:ext uri="{FF2B5EF4-FFF2-40B4-BE49-F238E27FC236}">
                <a16:creationId xmlns:a16="http://schemas.microsoft.com/office/drawing/2014/main" id="{BA15B69F-E124-CBE3-628F-886551A9D3E3}"/>
              </a:ext>
            </a:extLst>
          </p:cNvPr>
          <p:cNvSpPr txBox="1">
            <a:spLocks/>
          </p:cNvSpPr>
          <p:nvPr/>
        </p:nvSpPr>
        <p:spPr>
          <a:xfrm>
            <a:off x="9111673" y="648079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rgbClr val="33418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3A3A6714-3D1F-4857-9904-D935B84167FA}" type="slidenum">
              <a:rPr lang="en-US" sz="1200" smtClean="0">
                <a:latin typeface="Calibri"/>
              </a:rPr>
              <a:pPr>
                <a:defRPr/>
              </a:pPr>
              <a:t>30</a:t>
            </a:fld>
            <a:endParaRPr lang="en-US" sz="1200">
              <a:latin typeface="Calibri"/>
            </a:endParaRPr>
          </a:p>
        </p:txBody>
      </p:sp>
      <p:sp>
        <p:nvSpPr>
          <p:cNvPr id="11" name="Textfeld 37">
            <a:extLst>
              <a:ext uri="{FF2B5EF4-FFF2-40B4-BE49-F238E27FC236}">
                <a16:creationId xmlns:a16="http://schemas.microsoft.com/office/drawing/2014/main" id="{7A6B0190-1585-111A-1441-A0416A18002C}"/>
              </a:ext>
            </a:extLst>
          </p:cNvPr>
          <p:cNvSpPr txBox="1"/>
          <p:nvPr/>
        </p:nvSpPr>
        <p:spPr>
          <a:xfrm>
            <a:off x="1728457" y="148985"/>
            <a:ext cx="9144000" cy="646331"/>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334186"/>
                </a:solidFill>
                <a:effectLst/>
                <a:uLnTx/>
                <a:uFillTx/>
                <a:latin typeface="Calibri"/>
                <a:ea typeface="+mn-ea"/>
                <a:cs typeface="Calibri"/>
              </a:rPr>
              <a:t>EuPRAXIA@SPARC_LAB</a:t>
            </a:r>
          </a:p>
        </p:txBody>
      </p:sp>
      <p:sp>
        <p:nvSpPr>
          <p:cNvPr id="12" name="Segnaposto numero diapositiva 3">
            <a:extLst>
              <a:ext uri="{FF2B5EF4-FFF2-40B4-BE49-F238E27FC236}">
                <a16:creationId xmlns:a16="http://schemas.microsoft.com/office/drawing/2014/main" id="{03E4CC3C-3FA7-DD42-36AB-2FE9023870A4}"/>
              </a:ext>
            </a:extLst>
          </p:cNvPr>
          <p:cNvSpPr txBox="1">
            <a:spLocks/>
          </p:cNvSpPr>
          <p:nvPr/>
        </p:nvSpPr>
        <p:spPr>
          <a:xfrm>
            <a:off x="9111673" y="648079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rgbClr val="33418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3A3A6714-3D1F-4857-9904-D935B84167FA}" type="slidenum">
              <a:rPr lang="en-US" smtClean="0">
                <a:latin typeface="Calibri" panose="020F0502020204030204"/>
              </a:rPr>
              <a:pPr>
                <a:defRPr/>
              </a:pPr>
              <a:t>30</a:t>
            </a:fld>
            <a:endParaRPr lang="en-US">
              <a:latin typeface="Calibri" panose="020F0502020204030204"/>
            </a:endParaRPr>
          </a:p>
        </p:txBody>
      </p:sp>
      <p:sp>
        <p:nvSpPr>
          <p:cNvPr id="13" name="Rectangle 12">
            <a:extLst>
              <a:ext uri="{FF2B5EF4-FFF2-40B4-BE49-F238E27FC236}">
                <a16:creationId xmlns:a16="http://schemas.microsoft.com/office/drawing/2014/main" id="{8B1E9E3E-2A9B-4579-C358-CEF7803242EE}"/>
              </a:ext>
            </a:extLst>
          </p:cNvPr>
          <p:cNvSpPr/>
          <p:nvPr/>
        </p:nvSpPr>
        <p:spPr>
          <a:xfrm>
            <a:off x="9427" y="-9427"/>
            <a:ext cx="12192000" cy="8578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4" name="Rectangle 13">
            <a:extLst>
              <a:ext uri="{FF2B5EF4-FFF2-40B4-BE49-F238E27FC236}">
                <a16:creationId xmlns:a16="http://schemas.microsoft.com/office/drawing/2014/main" id="{E2F2E3B6-4197-DBE3-2448-38AEA0324DAA}"/>
              </a:ext>
            </a:extLst>
          </p:cNvPr>
          <p:cNvSpPr/>
          <p:nvPr/>
        </p:nvSpPr>
        <p:spPr>
          <a:xfrm>
            <a:off x="0" y="6429511"/>
            <a:ext cx="12192000" cy="4300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5" name="Rettangolo 6">
            <a:extLst>
              <a:ext uri="{FF2B5EF4-FFF2-40B4-BE49-F238E27FC236}">
                <a16:creationId xmlns:a16="http://schemas.microsoft.com/office/drawing/2014/main" id="{803B66A0-F170-B459-5327-03E918205040}"/>
              </a:ext>
            </a:extLst>
          </p:cNvPr>
          <p:cNvSpPr/>
          <p:nvPr/>
        </p:nvSpPr>
        <p:spPr>
          <a:xfrm>
            <a:off x="3735" y="-14148"/>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tab pos="990600" algn="l"/>
              </a:tabLst>
              <a:defRPr/>
            </a:pPr>
            <a:r>
              <a:rPr kumimoji="0" lang="it-IT"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A. Gallo: </a:t>
            </a:r>
            <a:r>
              <a:rPr kumimoji="0" lang="en-GB"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Review of accelerator activities in INFN-Frascati </a:t>
            </a:r>
          </a:p>
        </p:txBody>
      </p:sp>
      <p:sp>
        <p:nvSpPr>
          <p:cNvPr id="16" name="Rettangolo 4">
            <a:extLst>
              <a:ext uri="{FF2B5EF4-FFF2-40B4-BE49-F238E27FC236}">
                <a16:creationId xmlns:a16="http://schemas.microsoft.com/office/drawing/2014/main" id="{19C96D0C-F231-864E-0DD0-03ED4D6A18B6}"/>
              </a:ext>
            </a:extLst>
          </p:cNvPr>
          <p:cNvSpPr/>
          <p:nvPr/>
        </p:nvSpPr>
        <p:spPr>
          <a:xfrm>
            <a:off x="0" y="6528718"/>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FFFF00"/>
                </a:solidFill>
                <a:effectLst/>
                <a:uLnTx/>
                <a:uFillTx/>
                <a:latin typeface="Calibri" panose="020F0502020204030204"/>
                <a:ea typeface="+mn-ea"/>
                <a:cs typeface="+mn-cs"/>
              </a:rPr>
              <a:t>CEPC workshop 2025,  November 6-10 2025 </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a:t>
            </a:r>
            <a:r>
              <a:rPr kumimoji="0" lang="it-IT" sz="1800" b="0" i="1" u="none" strike="noStrike" kern="1200" cap="none" spc="0" normalizeH="0" baseline="0" noProof="0" dirty="0" err="1">
                <a:ln>
                  <a:noFill/>
                </a:ln>
                <a:solidFill>
                  <a:srgbClr val="FFFF00"/>
                </a:solidFill>
                <a:effectLst/>
                <a:uLnTx/>
                <a:uFillTx/>
                <a:latin typeface="Calibri" panose="020F0502020204030204"/>
                <a:ea typeface="+mn-ea"/>
                <a:cs typeface="+mn-cs"/>
              </a:rPr>
              <a:t>Dongfang</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Hotel, Guangzhou, China</a:t>
            </a:r>
          </a:p>
        </p:txBody>
      </p:sp>
      <p:sp>
        <p:nvSpPr>
          <p:cNvPr id="17" name="Segnaposto numero diapositiva 4">
            <a:extLst>
              <a:ext uri="{FF2B5EF4-FFF2-40B4-BE49-F238E27FC236}">
                <a16:creationId xmlns:a16="http://schemas.microsoft.com/office/drawing/2014/main" id="{30362019-F075-7F91-B973-363FAD0E01F6}"/>
              </a:ext>
            </a:extLst>
          </p:cNvPr>
          <p:cNvSpPr txBox="1">
            <a:spLocks/>
          </p:cNvSpPr>
          <p:nvPr/>
        </p:nvSpPr>
        <p:spPr>
          <a:xfrm>
            <a:off x="9189720" y="6498590"/>
            <a:ext cx="2743200"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8D38D78-E7CE-4FC5-9811-B7ED10FBA3DF}" type="slidenum">
              <a:rPr kumimoji="0" lang="it-IT" sz="1600" b="0" i="0" u="none" strike="noStrike" kern="1200" cap="none" spc="0" normalizeH="0" baseline="0" noProof="0" smtClean="0">
                <a:ln>
                  <a:noFill/>
                </a:ln>
                <a:solidFill>
                  <a:srgbClr val="FFFF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it-IT" sz="1600" b="0"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sp>
        <p:nvSpPr>
          <p:cNvPr id="18" name="CasellaDiTesto 8">
            <a:extLst>
              <a:ext uri="{FF2B5EF4-FFF2-40B4-BE49-F238E27FC236}">
                <a16:creationId xmlns:a16="http://schemas.microsoft.com/office/drawing/2014/main" id="{39858CFE-3967-F04A-5972-77BBC8CDB55C}"/>
              </a:ext>
            </a:extLst>
          </p:cNvPr>
          <p:cNvSpPr txBox="1"/>
          <p:nvPr/>
        </p:nvSpPr>
        <p:spPr>
          <a:xfrm>
            <a:off x="311084" y="330188"/>
            <a:ext cx="11621835" cy="523220"/>
          </a:xfrm>
          <a:prstGeom prst="rect">
            <a:avLst/>
          </a:prstGeom>
          <a:noFill/>
        </p:spPr>
        <p:txBody>
          <a:bodyPr wrap="square" rtlCol="0">
            <a:spAutoFit/>
          </a:bodyPr>
          <a:lstStyle/>
          <a:p>
            <a:pPr algn="ctr"/>
            <a:r>
              <a:rPr lang="it-IT" sz="2800" b="1" dirty="0"/>
              <a:t>T</a:t>
            </a:r>
            <a:r>
              <a:rPr lang="en-GB" sz="2800" b="1" dirty="0"/>
              <a:t>he Building</a:t>
            </a:r>
          </a:p>
        </p:txBody>
      </p:sp>
    </p:spTree>
    <p:extLst>
      <p:ext uri="{BB962C8B-B14F-4D97-AF65-F5344CB8AC3E}">
        <p14:creationId xmlns:p14="http://schemas.microsoft.com/office/powerpoint/2010/main" val="191580367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EEE62C-63DC-DC10-C522-9C706B967146}"/>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88A7F2DF-4128-9DC8-65C8-CDDACFEBAF42}"/>
              </a:ext>
            </a:extLst>
          </p:cNvPr>
          <p:cNvPicPr>
            <a:picLocks noChangeAspect="1"/>
          </p:cNvPicPr>
          <p:nvPr/>
        </p:nvPicPr>
        <p:blipFill>
          <a:blip r:embed="rId2"/>
          <a:stretch>
            <a:fillRect/>
          </a:stretch>
        </p:blipFill>
        <p:spPr>
          <a:xfrm>
            <a:off x="5141530" y="957108"/>
            <a:ext cx="6626376" cy="3521922"/>
          </a:xfrm>
          <a:prstGeom prst="rect">
            <a:avLst/>
          </a:prstGeom>
        </p:spPr>
      </p:pic>
      <p:pic>
        <p:nvPicPr>
          <p:cNvPr id="2" name="Picture 1">
            <a:extLst>
              <a:ext uri="{FF2B5EF4-FFF2-40B4-BE49-F238E27FC236}">
                <a16:creationId xmlns:a16="http://schemas.microsoft.com/office/drawing/2014/main" id="{7532BFFF-4A51-5DF3-B7B6-C65E2CD8DB19}"/>
              </a:ext>
            </a:extLst>
          </p:cNvPr>
          <p:cNvPicPr>
            <a:picLocks noChangeAspect="1"/>
          </p:cNvPicPr>
          <p:nvPr/>
        </p:nvPicPr>
        <p:blipFill>
          <a:blip r:embed="rId3"/>
          <a:srcRect l="2461" r="19208"/>
          <a:stretch/>
        </p:blipFill>
        <p:spPr>
          <a:xfrm>
            <a:off x="424095" y="957108"/>
            <a:ext cx="4158339" cy="3521922"/>
          </a:xfrm>
          <a:prstGeom prst="rect">
            <a:avLst/>
          </a:prstGeom>
        </p:spPr>
      </p:pic>
      <p:sp>
        <p:nvSpPr>
          <p:cNvPr id="9" name="TextBox 8">
            <a:extLst>
              <a:ext uri="{FF2B5EF4-FFF2-40B4-BE49-F238E27FC236}">
                <a16:creationId xmlns:a16="http://schemas.microsoft.com/office/drawing/2014/main" id="{6DED2532-DC39-706F-04F2-C588A9F4AD3D}"/>
              </a:ext>
            </a:extLst>
          </p:cNvPr>
          <p:cNvSpPr txBox="1"/>
          <p:nvPr/>
        </p:nvSpPr>
        <p:spPr>
          <a:xfrm>
            <a:off x="424095" y="4589591"/>
            <a:ext cx="11180076" cy="1846659"/>
          </a:xfrm>
          <a:prstGeom prst="rect">
            <a:avLst/>
          </a:prstGeom>
          <a:noFill/>
        </p:spPr>
        <p:txBody>
          <a:bodyPr wrap="square">
            <a:spAutoFit/>
          </a:bodyPr>
          <a:lstStyle/>
          <a:p>
            <a:pPr marL="0" marR="0" lvl="0" indent="0" algn="just" defTabSz="914264" rtl="0" eaLnBrk="1" fontAlgn="auto" latinLnBrk="0" hangingPunct="1">
              <a:lnSpc>
                <a:spcPct val="100000"/>
              </a:lnSpc>
              <a:spcBef>
                <a:spcPts val="0"/>
              </a:spcBef>
              <a:spcAft>
                <a:spcPts val="0"/>
              </a:spcAft>
              <a:buClrTx/>
              <a:buSzTx/>
              <a:buFontTx/>
              <a:buNone/>
              <a:tabLst/>
              <a:defRPr/>
            </a:pPr>
            <a:r>
              <a:rPr kumimoji="0" lang="en-IT" sz="1900" b="0" i="0" u="none" strike="noStrike" kern="1200" cap="none" spc="0" normalizeH="0" baseline="0" noProof="0">
                <a:ln>
                  <a:noFill/>
                </a:ln>
                <a:solidFill>
                  <a:prstClr val="black"/>
                </a:solidFill>
                <a:effectLst/>
                <a:uLnTx/>
                <a:uFillTx/>
                <a:latin typeface="Calibri" panose="020F0502020204030204"/>
                <a:ea typeface="+mn-ea"/>
                <a:cs typeface="+mn-cs"/>
              </a:rPr>
              <a:t>As expected, the cost of the </a:t>
            </a:r>
            <a:r>
              <a:rPr kumimoji="0" lang="en-IT" sz="1900" b="1" i="0" u="none" strike="noStrike" kern="1200" cap="none" spc="0" normalizeH="0" baseline="0" noProof="0">
                <a:ln>
                  <a:noFill/>
                </a:ln>
                <a:solidFill>
                  <a:prstClr val="black"/>
                </a:solidFill>
                <a:effectLst/>
                <a:uLnTx/>
                <a:uFillTx/>
                <a:latin typeface="Calibri" panose="020F0502020204030204"/>
                <a:ea typeface="+mn-ea"/>
                <a:cs typeface="+mn-cs"/>
              </a:rPr>
              <a:t>Plasma Module is significantly lower </a:t>
            </a:r>
            <a:r>
              <a:rPr kumimoji="0" lang="en-IT" sz="1900" b="0" i="0" u="none" strike="noStrike" kern="1200" cap="none" spc="0" normalizeH="0" baseline="0" noProof="0">
                <a:ln>
                  <a:noFill/>
                </a:ln>
                <a:solidFill>
                  <a:prstClr val="black"/>
                </a:solidFill>
                <a:effectLst/>
                <a:uLnTx/>
                <a:uFillTx/>
                <a:latin typeface="Calibri" panose="020F0502020204030204"/>
                <a:ea typeface="+mn-ea"/>
                <a:cs typeface="+mn-cs"/>
              </a:rPr>
              <a:t>than that of the High Energy Line, almost one fifth, despite delivering the same energy gain, underscoring the economic advantage of plasma-based acceleration technologies in comparison to conventional radio-frequency systems.</a:t>
            </a:r>
          </a:p>
          <a:p>
            <a:pPr marL="0" marR="0" lvl="0" indent="0" algn="just" defTabSz="914264" rtl="0" eaLnBrk="1" fontAlgn="auto" latinLnBrk="0" hangingPunct="1">
              <a:lnSpc>
                <a:spcPct val="100000"/>
              </a:lnSpc>
              <a:spcBef>
                <a:spcPts val="0"/>
              </a:spcBef>
              <a:spcAft>
                <a:spcPts val="0"/>
              </a:spcAft>
              <a:buClrTx/>
              <a:buSzTx/>
              <a:buFontTx/>
              <a:buNone/>
              <a:tabLst/>
              <a:defRPr/>
            </a:pPr>
            <a:endParaRPr kumimoji="0" lang="en-IT" sz="1900" b="0" i="0" u="none" strike="noStrike" kern="1200" cap="none" spc="0" normalizeH="0" baseline="0" noProof="0">
              <a:ln>
                <a:noFill/>
              </a:ln>
              <a:solidFill>
                <a:prstClr val="black"/>
              </a:solidFill>
              <a:effectLst/>
              <a:uLnTx/>
              <a:uFillTx/>
              <a:latin typeface="Calibri" panose="020F0502020204030204"/>
              <a:ea typeface="+mn-ea"/>
              <a:cs typeface="+mn-cs"/>
            </a:endParaRPr>
          </a:p>
          <a:p>
            <a:pPr marL="0" marR="0" lvl="0" indent="0" algn="just" defTabSz="914264" rtl="0" eaLnBrk="1" fontAlgn="auto" latinLnBrk="0" hangingPunct="1">
              <a:lnSpc>
                <a:spcPct val="100000"/>
              </a:lnSpc>
              <a:spcBef>
                <a:spcPts val="0"/>
              </a:spcBef>
              <a:spcAft>
                <a:spcPts val="0"/>
              </a:spcAft>
              <a:buClrTx/>
              <a:buSzTx/>
              <a:buFontTx/>
              <a:buNone/>
              <a:tabLst/>
              <a:defRPr/>
            </a:pPr>
            <a:r>
              <a:rPr kumimoji="0" lang="en-GB" sz="1900" b="0" i="0" u="none" strike="noStrike" kern="1200" cap="none" spc="0" normalizeH="0" baseline="0" noProof="0">
                <a:ln>
                  <a:noFill/>
                </a:ln>
                <a:solidFill>
                  <a:prstClr val="black"/>
                </a:solidFill>
                <a:effectLst/>
                <a:uLnTx/>
                <a:uFillTx/>
                <a:latin typeface="Calibri" panose="020F0502020204030204"/>
                <a:ea typeface="+mn-ea"/>
                <a:cs typeface="+mn-cs"/>
              </a:rPr>
              <a:t>The implementation timeline targets </a:t>
            </a:r>
            <a:r>
              <a:rPr kumimoji="0" lang="en-GB" sz="1900" b="1" i="0" u="none" strike="noStrike" kern="1200" cap="none" spc="0" normalizeH="0" baseline="0" noProof="0">
                <a:ln>
                  <a:noFill/>
                </a:ln>
                <a:solidFill>
                  <a:prstClr val="black"/>
                </a:solidFill>
                <a:effectLst/>
                <a:uLnTx/>
                <a:uFillTx/>
                <a:latin typeface="Calibri" panose="020F0502020204030204"/>
                <a:ea typeface="+mn-ea"/>
                <a:cs typeface="+mn-cs"/>
              </a:rPr>
              <a:t>2029 for building readiness </a:t>
            </a:r>
            <a:r>
              <a:rPr kumimoji="0" lang="en-GB" sz="1900" b="0" i="0" u="none" strike="noStrike" kern="1200" cap="none" spc="0" normalizeH="0" baseline="0" noProof="0">
                <a:ln>
                  <a:noFill/>
                </a:ln>
                <a:solidFill>
                  <a:prstClr val="black"/>
                </a:solidFill>
                <a:effectLst/>
                <a:uLnTx/>
                <a:uFillTx/>
                <a:latin typeface="Calibri" panose="020F0502020204030204"/>
                <a:ea typeface="+mn-ea"/>
                <a:cs typeface="+mn-cs"/>
              </a:rPr>
              <a:t>and </a:t>
            </a:r>
            <a:r>
              <a:rPr kumimoji="0" lang="en-GB" sz="1900" b="1" i="0" u="none" strike="noStrike" kern="1200" cap="none" spc="0" normalizeH="0" baseline="0" noProof="0">
                <a:ln>
                  <a:noFill/>
                </a:ln>
                <a:solidFill>
                  <a:prstClr val="black"/>
                </a:solidFill>
                <a:effectLst/>
                <a:uLnTx/>
                <a:uFillTx/>
                <a:latin typeface="Calibri" panose="020F0502020204030204"/>
                <a:ea typeface="+mn-ea"/>
                <a:cs typeface="+mn-cs"/>
              </a:rPr>
              <a:t>2031 for minimum operational status</a:t>
            </a:r>
            <a:r>
              <a:rPr kumimoji="0" lang="en-GB" sz="1900" b="0" i="0" u="none" strike="noStrike" kern="1200" cap="none" spc="0" normalizeH="0" baseline="0" noProof="0">
                <a:ln>
                  <a:noFill/>
                </a:ln>
                <a:solidFill>
                  <a:prstClr val="black"/>
                </a:solidFill>
                <a:effectLst/>
                <a:uLnTx/>
                <a:uFillTx/>
                <a:latin typeface="Calibri" panose="020F0502020204030204"/>
                <a:ea typeface="+mn-ea"/>
                <a:cs typeface="+mn-cs"/>
              </a:rPr>
              <a:t>, aligned with ESFRI Landmark designation requirements. </a:t>
            </a:r>
            <a:r>
              <a:rPr kumimoji="0" lang="en-GB" sz="1900" b="1" i="0" u="none" strike="noStrike" kern="1200" cap="none" spc="0" normalizeH="0" baseline="0" noProof="0">
                <a:ln>
                  <a:noFill/>
                </a:ln>
                <a:solidFill>
                  <a:prstClr val="black"/>
                </a:solidFill>
                <a:effectLst/>
                <a:uLnTx/>
                <a:uFillTx/>
                <a:latin typeface="Calibri" panose="020F0502020204030204"/>
                <a:ea typeface="+mn-ea"/>
                <a:cs typeface="+mn-cs"/>
              </a:rPr>
              <a:t>EuAPS</a:t>
            </a:r>
            <a:r>
              <a:rPr kumimoji="0" lang="en-GB" sz="1900" b="0" i="0" u="none" strike="noStrike" kern="1200" cap="none" spc="0" normalizeH="0" baseline="0" noProof="0">
                <a:ln>
                  <a:noFill/>
                </a:ln>
                <a:solidFill>
                  <a:prstClr val="black"/>
                </a:solidFill>
                <a:effectLst/>
                <a:uLnTx/>
                <a:uFillTx/>
                <a:latin typeface="Calibri" panose="020F0502020204030204"/>
                <a:ea typeface="+mn-ea"/>
                <a:cs typeface="+mn-cs"/>
              </a:rPr>
              <a:t> is expected to run as User Facility </a:t>
            </a:r>
            <a:r>
              <a:rPr kumimoji="0" lang="en-GB" sz="1900" b="1" i="0" u="none" strike="noStrike" kern="1200" cap="none" spc="0" normalizeH="0" baseline="0" noProof="0">
                <a:ln>
                  <a:noFill/>
                </a:ln>
                <a:solidFill>
                  <a:prstClr val="black"/>
                </a:solidFill>
                <a:effectLst/>
                <a:uLnTx/>
                <a:uFillTx/>
                <a:latin typeface="Calibri" panose="020F0502020204030204"/>
                <a:ea typeface="+mn-ea"/>
                <a:cs typeface="+mn-cs"/>
              </a:rPr>
              <a:t>from 2026</a:t>
            </a:r>
            <a:endParaRPr kumimoji="0" lang="en-IT" sz="1900" b="1" i="0" u="none" strike="noStrike" kern="1200" cap="none" spc="0" normalizeH="0" baseline="0" noProof="0">
              <a:ln>
                <a:noFill/>
              </a:ln>
              <a:solidFill>
                <a:prstClr val="black"/>
              </a:solidFill>
              <a:effectLst/>
              <a:uLnTx/>
              <a:uFillTx/>
              <a:latin typeface="Calibri" panose="020F0502020204030204"/>
              <a:ea typeface="+mn-ea"/>
              <a:cs typeface="+mn-cs"/>
            </a:endParaRPr>
          </a:p>
        </p:txBody>
      </p:sp>
      <p:cxnSp>
        <p:nvCxnSpPr>
          <p:cNvPr id="5" name="Straight Connector 4">
            <a:extLst>
              <a:ext uri="{FF2B5EF4-FFF2-40B4-BE49-F238E27FC236}">
                <a16:creationId xmlns:a16="http://schemas.microsoft.com/office/drawing/2014/main" id="{D1535DD0-7CBA-DE9D-48AD-030D08E3B2D5}"/>
              </a:ext>
            </a:extLst>
          </p:cNvPr>
          <p:cNvCxnSpPr>
            <a:cxnSpLocks/>
          </p:cNvCxnSpPr>
          <p:nvPr/>
        </p:nvCxnSpPr>
        <p:spPr>
          <a:xfrm>
            <a:off x="8497228" y="1137424"/>
            <a:ext cx="46698" cy="3341606"/>
          </a:xfrm>
          <a:prstGeom prst="line">
            <a:avLst/>
          </a:prstGeom>
          <a:ln w="38100">
            <a:solidFill>
              <a:schemeClr val="accent1"/>
            </a:solidFill>
          </a:ln>
        </p:spPr>
        <p:style>
          <a:lnRef idx="1">
            <a:schemeClr val="accent1"/>
          </a:lnRef>
          <a:fillRef idx="0">
            <a:schemeClr val="accent1"/>
          </a:fillRef>
          <a:effectRef idx="0">
            <a:schemeClr val="accent1"/>
          </a:effectRef>
          <a:fontRef idx="minor">
            <a:schemeClr val="tx1"/>
          </a:fontRef>
        </p:style>
      </p:cxnSp>
      <p:sp>
        <p:nvSpPr>
          <p:cNvPr id="4" name="Segnaposto numero diapositiva 26">
            <a:extLst>
              <a:ext uri="{FF2B5EF4-FFF2-40B4-BE49-F238E27FC236}">
                <a16:creationId xmlns:a16="http://schemas.microsoft.com/office/drawing/2014/main" id="{A62F0D7F-3327-3DF8-4A46-402E896BCA92}"/>
              </a:ext>
            </a:extLst>
          </p:cNvPr>
          <p:cNvSpPr>
            <a:spLocks noGrp="1"/>
          </p:cNvSpPr>
          <p:nvPr>
            <p:ph type="sldNum" sz="quarter" idx="12"/>
          </p:nvPr>
        </p:nvSpPr>
        <p:spPr>
          <a:xfrm>
            <a:off x="9111673" y="6480791"/>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3A6714-3D1F-4857-9904-D935B84167FA}" type="slidenum">
              <a:rPr kumimoji="0" lang="en-US" sz="1200" b="0" i="0" u="none" strike="noStrike" kern="1200" cap="none" spc="0" normalizeH="0" baseline="0" noProof="0" smtClean="0">
                <a:ln>
                  <a:noFill/>
                </a:ln>
                <a:solidFill>
                  <a:srgbClr val="334186"/>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srgbClr val="334186"/>
              </a:solidFill>
              <a:effectLst/>
              <a:uLnTx/>
              <a:uFillTx/>
              <a:latin typeface="Calibri"/>
              <a:ea typeface="+mn-ea"/>
              <a:cs typeface="+mn-cs"/>
            </a:endParaRPr>
          </a:p>
        </p:txBody>
      </p:sp>
      <p:sp>
        <p:nvSpPr>
          <p:cNvPr id="7" name="Segnaposto numero diapositiva 26">
            <a:extLst>
              <a:ext uri="{FF2B5EF4-FFF2-40B4-BE49-F238E27FC236}">
                <a16:creationId xmlns:a16="http://schemas.microsoft.com/office/drawing/2014/main" id="{8B72763F-426B-CB27-103C-458EEE9FD74D}"/>
              </a:ext>
            </a:extLst>
          </p:cNvPr>
          <p:cNvSpPr txBox="1">
            <a:spLocks/>
          </p:cNvSpPr>
          <p:nvPr/>
        </p:nvSpPr>
        <p:spPr>
          <a:xfrm>
            <a:off x="9111673" y="648079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rgbClr val="33418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3A3A6714-3D1F-4857-9904-D935B84167FA}" type="slidenum">
              <a:rPr lang="en-US" sz="1200" smtClean="0">
                <a:latin typeface="Calibri"/>
              </a:rPr>
              <a:pPr>
                <a:defRPr/>
              </a:pPr>
              <a:t>31</a:t>
            </a:fld>
            <a:endParaRPr lang="en-US" sz="1200">
              <a:latin typeface="Calibri"/>
            </a:endParaRPr>
          </a:p>
        </p:txBody>
      </p:sp>
      <p:sp>
        <p:nvSpPr>
          <p:cNvPr id="8" name="Textfeld 37">
            <a:extLst>
              <a:ext uri="{FF2B5EF4-FFF2-40B4-BE49-F238E27FC236}">
                <a16:creationId xmlns:a16="http://schemas.microsoft.com/office/drawing/2014/main" id="{65CCA66D-DAAA-765A-725F-50191DF304E5}"/>
              </a:ext>
            </a:extLst>
          </p:cNvPr>
          <p:cNvSpPr txBox="1"/>
          <p:nvPr/>
        </p:nvSpPr>
        <p:spPr>
          <a:xfrm>
            <a:off x="1728457" y="148985"/>
            <a:ext cx="9144000" cy="646331"/>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334186"/>
                </a:solidFill>
                <a:effectLst/>
                <a:uLnTx/>
                <a:uFillTx/>
                <a:latin typeface="Calibri"/>
                <a:ea typeface="+mn-ea"/>
                <a:cs typeface="Calibri"/>
              </a:rPr>
              <a:t>EuPRAXIA@SPARC_LAB</a:t>
            </a:r>
          </a:p>
        </p:txBody>
      </p:sp>
      <p:sp>
        <p:nvSpPr>
          <p:cNvPr id="10" name="Segnaposto numero diapositiva 3">
            <a:extLst>
              <a:ext uri="{FF2B5EF4-FFF2-40B4-BE49-F238E27FC236}">
                <a16:creationId xmlns:a16="http://schemas.microsoft.com/office/drawing/2014/main" id="{EDDF8424-4D47-4769-9AA2-44DBF832495B}"/>
              </a:ext>
            </a:extLst>
          </p:cNvPr>
          <p:cNvSpPr txBox="1">
            <a:spLocks/>
          </p:cNvSpPr>
          <p:nvPr/>
        </p:nvSpPr>
        <p:spPr>
          <a:xfrm>
            <a:off x="9111673" y="648079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rgbClr val="33418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3A3A6714-3D1F-4857-9904-D935B84167FA}" type="slidenum">
              <a:rPr lang="en-US" smtClean="0">
                <a:latin typeface="Calibri" panose="020F0502020204030204"/>
              </a:rPr>
              <a:pPr>
                <a:defRPr/>
              </a:pPr>
              <a:t>31</a:t>
            </a:fld>
            <a:endParaRPr lang="en-US">
              <a:latin typeface="Calibri" panose="020F0502020204030204"/>
            </a:endParaRPr>
          </a:p>
        </p:txBody>
      </p:sp>
      <p:sp>
        <p:nvSpPr>
          <p:cNvPr id="11" name="Rectangle 10">
            <a:extLst>
              <a:ext uri="{FF2B5EF4-FFF2-40B4-BE49-F238E27FC236}">
                <a16:creationId xmlns:a16="http://schemas.microsoft.com/office/drawing/2014/main" id="{300F50DC-3111-0A7A-4A25-154E31BC28C9}"/>
              </a:ext>
            </a:extLst>
          </p:cNvPr>
          <p:cNvSpPr/>
          <p:nvPr/>
        </p:nvSpPr>
        <p:spPr>
          <a:xfrm>
            <a:off x="9427" y="-9427"/>
            <a:ext cx="12192000" cy="8578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2" name="Rectangle 11">
            <a:extLst>
              <a:ext uri="{FF2B5EF4-FFF2-40B4-BE49-F238E27FC236}">
                <a16:creationId xmlns:a16="http://schemas.microsoft.com/office/drawing/2014/main" id="{24EDD5FB-684F-3916-D313-6376BB9C8B49}"/>
              </a:ext>
            </a:extLst>
          </p:cNvPr>
          <p:cNvSpPr/>
          <p:nvPr/>
        </p:nvSpPr>
        <p:spPr>
          <a:xfrm>
            <a:off x="0" y="6429511"/>
            <a:ext cx="12192000" cy="4300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13" name="Rettangolo 6">
            <a:extLst>
              <a:ext uri="{FF2B5EF4-FFF2-40B4-BE49-F238E27FC236}">
                <a16:creationId xmlns:a16="http://schemas.microsoft.com/office/drawing/2014/main" id="{8CC8BACF-AC2A-CCAE-F53F-1597295BE179}"/>
              </a:ext>
            </a:extLst>
          </p:cNvPr>
          <p:cNvSpPr/>
          <p:nvPr/>
        </p:nvSpPr>
        <p:spPr>
          <a:xfrm>
            <a:off x="3735" y="-14148"/>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tab pos="990600" algn="l"/>
              </a:tabLst>
              <a:defRPr/>
            </a:pPr>
            <a:r>
              <a:rPr kumimoji="0" lang="it-IT"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A. Gallo: </a:t>
            </a:r>
            <a:r>
              <a:rPr kumimoji="0" lang="en-GB"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Review of accelerator activities in INFN-Frascati </a:t>
            </a:r>
          </a:p>
        </p:txBody>
      </p:sp>
      <p:sp>
        <p:nvSpPr>
          <p:cNvPr id="14" name="Rettangolo 4">
            <a:extLst>
              <a:ext uri="{FF2B5EF4-FFF2-40B4-BE49-F238E27FC236}">
                <a16:creationId xmlns:a16="http://schemas.microsoft.com/office/drawing/2014/main" id="{C3D4C167-6839-E1EF-D752-66EBB3886737}"/>
              </a:ext>
            </a:extLst>
          </p:cNvPr>
          <p:cNvSpPr/>
          <p:nvPr/>
        </p:nvSpPr>
        <p:spPr>
          <a:xfrm>
            <a:off x="0" y="6528718"/>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FFFF00"/>
                </a:solidFill>
                <a:effectLst/>
                <a:uLnTx/>
                <a:uFillTx/>
                <a:latin typeface="Calibri" panose="020F0502020204030204"/>
                <a:ea typeface="+mn-ea"/>
                <a:cs typeface="+mn-cs"/>
              </a:rPr>
              <a:t>CEPC workshop 2025,  November 6-10 2025 </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a:t>
            </a:r>
            <a:r>
              <a:rPr kumimoji="0" lang="it-IT" sz="1800" b="0" i="1" u="none" strike="noStrike" kern="1200" cap="none" spc="0" normalizeH="0" baseline="0" noProof="0" dirty="0" err="1">
                <a:ln>
                  <a:noFill/>
                </a:ln>
                <a:solidFill>
                  <a:srgbClr val="FFFF00"/>
                </a:solidFill>
                <a:effectLst/>
                <a:uLnTx/>
                <a:uFillTx/>
                <a:latin typeface="Calibri" panose="020F0502020204030204"/>
                <a:ea typeface="+mn-ea"/>
                <a:cs typeface="+mn-cs"/>
              </a:rPr>
              <a:t>Dongfang</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Hotel, Guangzhou, China</a:t>
            </a:r>
          </a:p>
        </p:txBody>
      </p:sp>
      <p:sp>
        <p:nvSpPr>
          <p:cNvPr id="15" name="Segnaposto numero diapositiva 4">
            <a:extLst>
              <a:ext uri="{FF2B5EF4-FFF2-40B4-BE49-F238E27FC236}">
                <a16:creationId xmlns:a16="http://schemas.microsoft.com/office/drawing/2014/main" id="{F0E5F866-2259-6324-2AB0-7215CF1D8442}"/>
              </a:ext>
            </a:extLst>
          </p:cNvPr>
          <p:cNvSpPr txBox="1">
            <a:spLocks/>
          </p:cNvSpPr>
          <p:nvPr/>
        </p:nvSpPr>
        <p:spPr>
          <a:xfrm>
            <a:off x="9189720" y="6498590"/>
            <a:ext cx="2743200"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8D38D78-E7CE-4FC5-9811-B7ED10FBA3DF}" type="slidenum">
              <a:rPr kumimoji="0" lang="it-IT" sz="1600" b="0" i="0" u="none" strike="noStrike" kern="1200" cap="none" spc="0" normalizeH="0" baseline="0" noProof="0" smtClean="0">
                <a:ln>
                  <a:noFill/>
                </a:ln>
                <a:solidFill>
                  <a:srgbClr val="FFFF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it-IT" sz="1600" b="0"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sp>
        <p:nvSpPr>
          <p:cNvPr id="16" name="CasellaDiTesto 8">
            <a:extLst>
              <a:ext uri="{FF2B5EF4-FFF2-40B4-BE49-F238E27FC236}">
                <a16:creationId xmlns:a16="http://schemas.microsoft.com/office/drawing/2014/main" id="{DFC5BA8D-BD03-937D-7E49-EA4CF1DDDB74}"/>
              </a:ext>
            </a:extLst>
          </p:cNvPr>
          <p:cNvSpPr txBox="1"/>
          <p:nvPr/>
        </p:nvSpPr>
        <p:spPr>
          <a:xfrm>
            <a:off x="311084" y="330188"/>
            <a:ext cx="11621835" cy="523220"/>
          </a:xfrm>
          <a:prstGeom prst="rect">
            <a:avLst/>
          </a:prstGeom>
          <a:noFill/>
        </p:spPr>
        <p:txBody>
          <a:bodyPr wrap="square" rtlCol="0">
            <a:spAutoFit/>
          </a:bodyPr>
          <a:lstStyle/>
          <a:p>
            <a:pPr algn="ctr"/>
            <a:r>
              <a:rPr lang="it-IT" sz="2800" b="1" dirty="0"/>
              <a:t>Project cost and Timeline</a:t>
            </a:r>
            <a:endParaRPr lang="en-GB" sz="2800" b="1" dirty="0"/>
          </a:p>
        </p:txBody>
      </p:sp>
    </p:spTree>
    <p:extLst>
      <p:ext uri="{BB962C8B-B14F-4D97-AF65-F5344CB8AC3E}">
        <p14:creationId xmlns:p14="http://schemas.microsoft.com/office/powerpoint/2010/main" val="1667277785"/>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5" name="Table 4">
            <a:extLst>
              <a:ext uri="{FF2B5EF4-FFF2-40B4-BE49-F238E27FC236}">
                <a16:creationId xmlns:a16="http://schemas.microsoft.com/office/drawing/2014/main" id="{3B2C3F42-7243-99DE-09EB-E680B5C86A28}"/>
              </a:ext>
            </a:extLst>
          </p:cNvPr>
          <p:cNvGraphicFramePr>
            <a:graphicFrameLocks noGrp="1"/>
          </p:cNvGraphicFramePr>
          <p:nvPr/>
        </p:nvGraphicFramePr>
        <p:xfrm>
          <a:off x="168876" y="836422"/>
          <a:ext cx="6540841" cy="4635890"/>
        </p:xfrm>
        <a:graphic>
          <a:graphicData uri="http://schemas.openxmlformats.org/drawingml/2006/table">
            <a:tbl>
              <a:tblPr>
                <a:tableStyleId>{5C22544A-7EE6-4342-B048-85BDC9FD1C3A}</a:tableStyleId>
              </a:tblPr>
              <a:tblGrid>
                <a:gridCol w="950284">
                  <a:extLst>
                    <a:ext uri="{9D8B030D-6E8A-4147-A177-3AD203B41FA5}">
                      <a16:colId xmlns:a16="http://schemas.microsoft.com/office/drawing/2014/main" val="2549708162"/>
                    </a:ext>
                  </a:extLst>
                </a:gridCol>
                <a:gridCol w="493659">
                  <a:extLst>
                    <a:ext uri="{9D8B030D-6E8A-4147-A177-3AD203B41FA5}">
                      <a16:colId xmlns:a16="http://schemas.microsoft.com/office/drawing/2014/main" val="2234510333"/>
                    </a:ext>
                  </a:extLst>
                </a:gridCol>
                <a:gridCol w="727359">
                  <a:extLst>
                    <a:ext uri="{9D8B030D-6E8A-4147-A177-3AD203B41FA5}">
                      <a16:colId xmlns:a16="http://schemas.microsoft.com/office/drawing/2014/main" val="459689667"/>
                    </a:ext>
                  </a:extLst>
                </a:gridCol>
                <a:gridCol w="468742">
                  <a:extLst>
                    <a:ext uri="{9D8B030D-6E8A-4147-A177-3AD203B41FA5}">
                      <a16:colId xmlns:a16="http://schemas.microsoft.com/office/drawing/2014/main" val="3061607853"/>
                    </a:ext>
                  </a:extLst>
                </a:gridCol>
                <a:gridCol w="468742">
                  <a:extLst>
                    <a:ext uri="{9D8B030D-6E8A-4147-A177-3AD203B41FA5}">
                      <a16:colId xmlns:a16="http://schemas.microsoft.com/office/drawing/2014/main" val="2667825462"/>
                    </a:ext>
                  </a:extLst>
                </a:gridCol>
                <a:gridCol w="468742">
                  <a:extLst>
                    <a:ext uri="{9D8B030D-6E8A-4147-A177-3AD203B41FA5}">
                      <a16:colId xmlns:a16="http://schemas.microsoft.com/office/drawing/2014/main" val="508030897"/>
                    </a:ext>
                  </a:extLst>
                </a:gridCol>
                <a:gridCol w="468742">
                  <a:extLst>
                    <a:ext uri="{9D8B030D-6E8A-4147-A177-3AD203B41FA5}">
                      <a16:colId xmlns:a16="http://schemas.microsoft.com/office/drawing/2014/main" val="4290141733"/>
                    </a:ext>
                  </a:extLst>
                </a:gridCol>
                <a:gridCol w="468742">
                  <a:extLst>
                    <a:ext uri="{9D8B030D-6E8A-4147-A177-3AD203B41FA5}">
                      <a16:colId xmlns:a16="http://schemas.microsoft.com/office/drawing/2014/main" val="4162994904"/>
                    </a:ext>
                  </a:extLst>
                </a:gridCol>
                <a:gridCol w="468742">
                  <a:extLst>
                    <a:ext uri="{9D8B030D-6E8A-4147-A177-3AD203B41FA5}">
                      <a16:colId xmlns:a16="http://schemas.microsoft.com/office/drawing/2014/main" val="3646892904"/>
                    </a:ext>
                  </a:extLst>
                </a:gridCol>
                <a:gridCol w="1557087">
                  <a:extLst>
                    <a:ext uri="{9D8B030D-6E8A-4147-A177-3AD203B41FA5}">
                      <a16:colId xmlns:a16="http://schemas.microsoft.com/office/drawing/2014/main" val="2677205780"/>
                    </a:ext>
                  </a:extLst>
                </a:gridCol>
              </a:tblGrid>
              <a:tr h="186311">
                <a:tc>
                  <a:txBody>
                    <a:bodyPr/>
                    <a:lstStyle/>
                    <a:p>
                      <a:pPr algn="ctr" fontAlgn="b"/>
                      <a:r>
                        <a:rPr lang="en-GB" sz="1400" b="1" u="none" strike="noStrike">
                          <a:effectLst/>
                        </a:rPr>
                        <a:t>Sub - systems</a:t>
                      </a:r>
                      <a:endParaRPr lang="en-GB" sz="1400" b="1" i="0" u="none" strike="noStrike">
                        <a:solidFill>
                          <a:srgbClr val="FFFFFF"/>
                        </a:solidFill>
                        <a:effectLst/>
                        <a:latin typeface="Aptos Narrow" panose="020B0004020202020204" pitchFamily="34" charset="0"/>
                      </a:endParaRPr>
                    </a:p>
                  </a:txBody>
                  <a:tcPr marL="7354" marR="7354" marT="7354" marB="0" anchor="b"/>
                </a:tc>
                <a:tc>
                  <a:txBody>
                    <a:bodyPr/>
                    <a:lstStyle/>
                    <a:p>
                      <a:pPr algn="ctr" fontAlgn="ctr"/>
                      <a:r>
                        <a:rPr lang="en-GB" sz="1400" b="1" u="none" strike="noStrike">
                          <a:effectLst/>
                        </a:rPr>
                        <a:t>TRL</a:t>
                      </a:r>
                      <a:endParaRPr lang="en-GB" sz="1400" b="1" i="0" u="none" strike="noStrike">
                        <a:solidFill>
                          <a:srgbClr val="FFFFFF"/>
                        </a:solidFill>
                        <a:effectLst/>
                        <a:latin typeface="Aptos Narrow" panose="020B0004020202020204" pitchFamily="34" charset="0"/>
                      </a:endParaRPr>
                    </a:p>
                  </a:txBody>
                  <a:tcPr marL="7354" marR="7354" marT="7354" marB="0" anchor="ctr"/>
                </a:tc>
                <a:tc gridSpan="8">
                  <a:txBody>
                    <a:bodyPr/>
                    <a:lstStyle/>
                    <a:p>
                      <a:pPr algn="ctr" fontAlgn="b"/>
                      <a:r>
                        <a:rPr lang="en-GB" sz="1400" b="1" u="none" strike="noStrike">
                          <a:effectLst/>
                        </a:rPr>
                        <a:t>Comments</a:t>
                      </a:r>
                      <a:endParaRPr lang="en-GB" sz="1400" b="1" i="0" u="none" strike="noStrike">
                        <a:solidFill>
                          <a:srgbClr val="FFFFFF"/>
                        </a:solidFill>
                        <a:effectLst/>
                        <a:latin typeface="Aptos Narrow" panose="020B0004020202020204" pitchFamily="34" charset="0"/>
                      </a:endParaRPr>
                    </a:p>
                  </a:txBody>
                  <a:tcPr marL="7354" marR="7354" marT="7354" marB="0" anchor="b"/>
                </a:tc>
                <a:tc hMerge="1">
                  <a:txBody>
                    <a:bodyPr/>
                    <a:lstStyle/>
                    <a:p>
                      <a:endParaRPr lang="en-IT"/>
                    </a:p>
                  </a:txBody>
                  <a:tcPr/>
                </a:tc>
                <a:tc hMerge="1">
                  <a:txBody>
                    <a:bodyPr/>
                    <a:lstStyle/>
                    <a:p>
                      <a:endParaRPr lang="en-IT"/>
                    </a:p>
                  </a:txBody>
                  <a:tcPr/>
                </a:tc>
                <a:tc hMerge="1">
                  <a:txBody>
                    <a:bodyPr/>
                    <a:lstStyle/>
                    <a:p>
                      <a:endParaRPr lang="en-IT"/>
                    </a:p>
                  </a:txBody>
                  <a:tcPr/>
                </a:tc>
                <a:tc hMerge="1">
                  <a:txBody>
                    <a:bodyPr/>
                    <a:lstStyle/>
                    <a:p>
                      <a:endParaRPr lang="en-IT"/>
                    </a:p>
                  </a:txBody>
                  <a:tcPr/>
                </a:tc>
                <a:tc hMerge="1">
                  <a:txBody>
                    <a:bodyPr/>
                    <a:lstStyle/>
                    <a:p>
                      <a:endParaRPr lang="en-IT"/>
                    </a:p>
                  </a:txBody>
                  <a:tcPr/>
                </a:tc>
                <a:tc hMerge="1">
                  <a:txBody>
                    <a:bodyPr/>
                    <a:lstStyle/>
                    <a:p>
                      <a:endParaRPr lang="en-IT"/>
                    </a:p>
                  </a:txBody>
                  <a:tcPr/>
                </a:tc>
                <a:tc hMerge="1">
                  <a:txBody>
                    <a:bodyPr/>
                    <a:lstStyle/>
                    <a:p>
                      <a:endParaRPr lang="en-IT"/>
                    </a:p>
                  </a:txBody>
                  <a:tcPr/>
                </a:tc>
                <a:extLst>
                  <a:ext uri="{0D108BD9-81ED-4DB2-BD59-A6C34878D82A}">
                    <a16:rowId xmlns:a16="http://schemas.microsoft.com/office/drawing/2014/main" val="1821334404"/>
                  </a:ext>
                </a:extLst>
              </a:tr>
              <a:tr h="421651">
                <a:tc>
                  <a:txBody>
                    <a:bodyPr/>
                    <a:lstStyle/>
                    <a:p>
                      <a:pPr algn="ctr" fontAlgn="ctr"/>
                      <a:r>
                        <a:rPr lang="en-GB" sz="1200" b="1" u="none" strike="noStrike">
                          <a:solidFill>
                            <a:srgbClr val="0070C0"/>
                          </a:solidFill>
                          <a:effectLst/>
                        </a:rPr>
                        <a:t>Injector</a:t>
                      </a:r>
                      <a:endParaRPr lang="en-GB" sz="1200" b="1" i="0" u="none" strike="noStrike">
                        <a:solidFill>
                          <a:srgbClr val="0070C0"/>
                        </a:solidFill>
                        <a:effectLst/>
                        <a:latin typeface="Aptos Narrow" panose="020B0004020202020204" pitchFamily="34" charset="0"/>
                      </a:endParaRPr>
                    </a:p>
                  </a:txBody>
                  <a:tcPr marL="7354" marR="7354" marT="7354" marB="0" anchor="ctr"/>
                </a:tc>
                <a:tc>
                  <a:txBody>
                    <a:bodyPr/>
                    <a:lstStyle/>
                    <a:p>
                      <a:pPr algn="ctr" fontAlgn="ctr"/>
                      <a:r>
                        <a:rPr lang="en-IT" sz="1200" u="none" strike="noStrike">
                          <a:effectLst/>
                        </a:rPr>
                        <a:t>9</a:t>
                      </a:r>
                      <a:endParaRPr lang="en-IT" sz="1200" b="0" i="0" u="none" strike="noStrike">
                        <a:solidFill>
                          <a:srgbClr val="000000"/>
                        </a:solidFill>
                        <a:effectLst/>
                        <a:latin typeface="Aptos Narrow" panose="020B0004020202020204" pitchFamily="34" charset="0"/>
                      </a:endParaRPr>
                    </a:p>
                  </a:txBody>
                  <a:tcPr marL="7354" marR="7354" marT="7354" marB="0" anchor="ctr">
                    <a:solidFill>
                      <a:srgbClr val="92D050"/>
                    </a:solidFill>
                  </a:tcPr>
                </a:tc>
                <a:tc gridSpan="8">
                  <a:txBody>
                    <a:bodyPr/>
                    <a:lstStyle/>
                    <a:p>
                      <a:pPr algn="just" fontAlgn="ctr"/>
                      <a:r>
                        <a:rPr lang="en-GB" sz="1200" u="none" strike="noStrike">
                          <a:effectLst/>
                        </a:rPr>
                        <a:t>S-Band injectors are widely used in many facilities including SPARC_LAB. S-Band technology is fully available in the market.</a:t>
                      </a:r>
                      <a:endParaRPr lang="en-GB" sz="1200" b="0" i="0" u="none" strike="noStrike">
                        <a:solidFill>
                          <a:srgbClr val="000000"/>
                        </a:solidFill>
                        <a:effectLst/>
                        <a:latin typeface="Aptos Narrow" panose="020B0004020202020204" pitchFamily="34" charset="0"/>
                      </a:endParaRPr>
                    </a:p>
                  </a:txBody>
                  <a:tcPr marL="7354" marR="7354" marT="7354" marB="0" anchor="ctr"/>
                </a:tc>
                <a:tc hMerge="1">
                  <a:txBody>
                    <a:bodyPr/>
                    <a:lstStyle/>
                    <a:p>
                      <a:endParaRPr lang="en-IT"/>
                    </a:p>
                  </a:txBody>
                  <a:tcPr/>
                </a:tc>
                <a:tc hMerge="1">
                  <a:txBody>
                    <a:bodyPr/>
                    <a:lstStyle/>
                    <a:p>
                      <a:endParaRPr lang="en-IT"/>
                    </a:p>
                  </a:txBody>
                  <a:tcPr/>
                </a:tc>
                <a:tc hMerge="1">
                  <a:txBody>
                    <a:bodyPr/>
                    <a:lstStyle/>
                    <a:p>
                      <a:endParaRPr lang="en-IT"/>
                    </a:p>
                  </a:txBody>
                  <a:tcPr/>
                </a:tc>
                <a:tc hMerge="1">
                  <a:txBody>
                    <a:bodyPr/>
                    <a:lstStyle/>
                    <a:p>
                      <a:endParaRPr lang="en-IT"/>
                    </a:p>
                  </a:txBody>
                  <a:tcPr/>
                </a:tc>
                <a:tc hMerge="1">
                  <a:txBody>
                    <a:bodyPr/>
                    <a:lstStyle/>
                    <a:p>
                      <a:endParaRPr lang="en-IT"/>
                    </a:p>
                  </a:txBody>
                  <a:tcPr/>
                </a:tc>
                <a:tc hMerge="1">
                  <a:txBody>
                    <a:bodyPr/>
                    <a:lstStyle/>
                    <a:p>
                      <a:endParaRPr lang="en-IT"/>
                    </a:p>
                  </a:txBody>
                  <a:tcPr/>
                </a:tc>
                <a:tc hMerge="1">
                  <a:txBody>
                    <a:bodyPr/>
                    <a:lstStyle/>
                    <a:p>
                      <a:endParaRPr lang="en-IT"/>
                    </a:p>
                  </a:txBody>
                  <a:tcPr/>
                </a:tc>
                <a:extLst>
                  <a:ext uri="{0D108BD9-81ED-4DB2-BD59-A6C34878D82A}">
                    <a16:rowId xmlns:a16="http://schemas.microsoft.com/office/drawing/2014/main" val="3699625964"/>
                  </a:ext>
                </a:extLst>
              </a:tr>
              <a:tr h="421651">
                <a:tc>
                  <a:txBody>
                    <a:bodyPr/>
                    <a:lstStyle/>
                    <a:p>
                      <a:pPr algn="ctr" fontAlgn="ctr"/>
                      <a:r>
                        <a:rPr lang="en-GB" sz="1200" b="1" u="none" strike="noStrike">
                          <a:solidFill>
                            <a:srgbClr val="0070C0"/>
                          </a:solidFill>
                          <a:effectLst/>
                        </a:rPr>
                        <a:t>X-Band </a:t>
                      </a:r>
                      <a:r>
                        <a:rPr lang="en-GB" sz="1200" b="1" u="none" strike="noStrike" err="1">
                          <a:solidFill>
                            <a:srgbClr val="0070C0"/>
                          </a:solidFill>
                          <a:effectLst/>
                        </a:rPr>
                        <a:t>Linac</a:t>
                      </a:r>
                      <a:endParaRPr lang="en-GB" sz="1200" b="1" i="0" u="none" strike="noStrike">
                        <a:solidFill>
                          <a:srgbClr val="0070C0"/>
                        </a:solidFill>
                        <a:effectLst/>
                        <a:latin typeface="Aptos Narrow" panose="020B0004020202020204" pitchFamily="34" charset="0"/>
                      </a:endParaRPr>
                    </a:p>
                  </a:txBody>
                  <a:tcPr marL="7354" marR="7354" marT="7354" marB="0" anchor="ctr"/>
                </a:tc>
                <a:tc>
                  <a:txBody>
                    <a:bodyPr/>
                    <a:lstStyle/>
                    <a:p>
                      <a:pPr algn="ctr" fontAlgn="ctr"/>
                      <a:r>
                        <a:rPr lang="en-IT" sz="1200" u="none" strike="noStrike">
                          <a:effectLst/>
                        </a:rPr>
                        <a:t>6</a:t>
                      </a:r>
                      <a:endParaRPr lang="en-IT" sz="1200" b="0" i="0" u="none" strike="noStrike">
                        <a:solidFill>
                          <a:srgbClr val="000000"/>
                        </a:solidFill>
                        <a:effectLst/>
                        <a:latin typeface="Aptos Narrow" panose="020B0004020202020204" pitchFamily="34" charset="0"/>
                      </a:endParaRPr>
                    </a:p>
                  </a:txBody>
                  <a:tcPr marL="7354" marR="7354" marT="7354" marB="0" anchor="ctr">
                    <a:solidFill>
                      <a:srgbClr val="FFFF00"/>
                    </a:solidFill>
                  </a:tcPr>
                </a:tc>
                <a:tc gridSpan="8">
                  <a:txBody>
                    <a:bodyPr/>
                    <a:lstStyle/>
                    <a:p>
                      <a:pPr algn="just" fontAlgn="ctr"/>
                      <a:r>
                        <a:rPr lang="en-GB" sz="1200" u="none" strike="noStrike">
                          <a:effectLst/>
                        </a:rPr>
                        <a:t>X-Band Linacs are relatively new. Impressive progress has been made and the final testing of the acc. section full prototype will upscale the corresponding TRL level in the upcoming months.</a:t>
                      </a:r>
                      <a:endParaRPr lang="en-GB" sz="1200" b="0" i="0" u="none" strike="noStrike">
                        <a:solidFill>
                          <a:srgbClr val="000000"/>
                        </a:solidFill>
                        <a:effectLst/>
                        <a:latin typeface="Aptos Narrow" panose="020B0004020202020204" pitchFamily="34" charset="0"/>
                      </a:endParaRPr>
                    </a:p>
                  </a:txBody>
                  <a:tcPr marL="7354" marR="7354" marT="7354" marB="0" anchor="ctr"/>
                </a:tc>
                <a:tc hMerge="1">
                  <a:txBody>
                    <a:bodyPr/>
                    <a:lstStyle/>
                    <a:p>
                      <a:endParaRPr lang="en-IT"/>
                    </a:p>
                  </a:txBody>
                  <a:tcPr/>
                </a:tc>
                <a:tc hMerge="1">
                  <a:txBody>
                    <a:bodyPr/>
                    <a:lstStyle/>
                    <a:p>
                      <a:endParaRPr lang="en-IT"/>
                    </a:p>
                  </a:txBody>
                  <a:tcPr/>
                </a:tc>
                <a:tc hMerge="1">
                  <a:txBody>
                    <a:bodyPr/>
                    <a:lstStyle/>
                    <a:p>
                      <a:endParaRPr lang="en-IT"/>
                    </a:p>
                  </a:txBody>
                  <a:tcPr/>
                </a:tc>
                <a:tc hMerge="1">
                  <a:txBody>
                    <a:bodyPr/>
                    <a:lstStyle/>
                    <a:p>
                      <a:endParaRPr lang="en-IT"/>
                    </a:p>
                  </a:txBody>
                  <a:tcPr/>
                </a:tc>
                <a:tc hMerge="1">
                  <a:txBody>
                    <a:bodyPr/>
                    <a:lstStyle/>
                    <a:p>
                      <a:endParaRPr lang="en-IT"/>
                    </a:p>
                  </a:txBody>
                  <a:tcPr/>
                </a:tc>
                <a:tc hMerge="1">
                  <a:txBody>
                    <a:bodyPr/>
                    <a:lstStyle/>
                    <a:p>
                      <a:endParaRPr lang="en-IT"/>
                    </a:p>
                  </a:txBody>
                  <a:tcPr/>
                </a:tc>
                <a:tc hMerge="1">
                  <a:txBody>
                    <a:bodyPr/>
                    <a:lstStyle/>
                    <a:p>
                      <a:endParaRPr lang="en-IT"/>
                    </a:p>
                  </a:txBody>
                  <a:tcPr/>
                </a:tc>
                <a:extLst>
                  <a:ext uri="{0D108BD9-81ED-4DB2-BD59-A6C34878D82A}">
                    <a16:rowId xmlns:a16="http://schemas.microsoft.com/office/drawing/2014/main" val="3796027771"/>
                  </a:ext>
                </a:extLst>
              </a:tr>
              <a:tr h="421651">
                <a:tc>
                  <a:txBody>
                    <a:bodyPr/>
                    <a:lstStyle/>
                    <a:p>
                      <a:pPr algn="ctr" fontAlgn="ctr"/>
                      <a:r>
                        <a:rPr lang="en-GB" sz="1200" b="1" u="none" strike="noStrike">
                          <a:solidFill>
                            <a:srgbClr val="0070C0"/>
                          </a:solidFill>
                          <a:effectLst/>
                        </a:rPr>
                        <a:t>Plasma Module</a:t>
                      </a:r>
                      <a:endParaRPr lang="en-GB" sz="1200" b="1" i="0" u="none" strike="noStrike">
                        <a:solidFill>
                          <a:srgbClr val="0070C0"/>
                        </a:solidFill>
                        <a:effectLst/>
                        <a:latin typeface="Aptos Narrow" panose="020B0004020202020204" pitchFamily="34" charset="0"/>
                      </a:endParaRPr>
                    </a:p>
                  </a:txBody>
                  <a:tcPr marL="7354" marR="7354" marT="7354" marB="0" anchor="ctr"/>
                </a:tc>
                <a:tc>
                  <a:txBody>
                    <a:bodyPr/>
                    <a:lstStyle/>
                    <a:p>
                      <a:pPr algn="ctr" fontAlgn="ctr"/>
                      <a:r>
                        <a:rPr lang="en-IT" sz="1200" u="none" strike="noStrike">
                          <a:effectLst/>
                        </a:rPr>
                        <a:t>5</a:t>
                      </a:r>
                      <a:endParaRPr lang="en-IT" sz="1200" b="0" i="0" u="none" strike="noStrike">
                        <a:solidFill>
                          <a:srgbClr val="000000"/>
                        </a:solidFill>
                        <a:effectLst/>
                        <a:latin typeface="Aptos Narrow" panose="020B0004020202020204" pitchFamily="34" charset="0"/>
                      </a:endParaRPr>
                    </a:p>
                  </a:txBody>
                  <a:tcPr marL="7354" marR="7354" marT="7354" marB="0" anchor="ctr">
                    <a:solidFill>
                      <a:srgbClr val="FFFF00"/>
                    </a:solidFill>
                  </a:tcPr>
                </a:tc>
                <a:tc gridSpan="8">
                  <a:txBody>
                    <a:bodyPr/>
                    <a:lstStyle/>
                    <a:p>
                      <a:pPr algn="just" fontAlgn="ctr"/>
                      <a:r>
                        <a:rPr lang="en-GB" sz="1200" u="none" strike="noStrike">
                          <a:effectLst/>
                        </a:rPr>
                        <a:t>Extensive R&amp;D has been made to validate the plasma capillary technology and solid results have proved the validity of the technical choice. A full system proven in a real environment is expected to be done in the next year</a:t>
                      </a:r>
                      <a:endParaRPr lang="en-GB" sz="1200" b="0" i="0" u="none" strike="noStrike">
                        <a:solidFill>
                          <a:srgbClr val="000000"/>
                        </a:solidFill>
                        <a:effectLst/>
                        <a:latin typeface="Aptos Narrow" panose="020B0004020202020204" pitchFamily="34" charset="0"/>
                      </a:endParaRPr>
                    </a:p>
                  </a:txBody>
                  <a:tcPr marL="7354" marR="7354" marT="7354" marB="0" anchor="ctr"/>
                </a:tc>
                <a:tc hMerge="1">
                  <a:txBody>
                    <a:bodyPr/>
                    <a:lstStyle/>
                    <a:p>
                      <a:endParaRPr lang="en-IT"/>
                    </a:p>
                  </a:txBody>
                  <a:tcPr/>
                </a:tc>
                <a:tc hMerge="1">
                  <a:txBody>
                    <a:bodyPr/>
                    <a:lstStyle/>
                    <a:p>
                      <a:endParaRPr lang="en-IT"/>
                    </a:p>
                  </a:txBody>
                  <a:tcPr/>
                </a:tc>
                <a:tc hMerge="1">
                  <a:txBody>
                    <a:bodyPr/>
                    <a:lstStyle/>
                    <a:p>
                      <a:endParaRPr lang="en-IT"/>
                    </a:p>
                  </a:txBody>
                  <a:tcPr/>
                </a:tc>
                <a:tc hMerge="1">
                  <a:txBody>
                    <a:bodyPr/>
                    <a:lstStyle/>
                    <a:p>
                      <a:endParaRPr lang="en-IT"/>
                    </a:p>
                  </a:txBody>
                  <a:tcPr/>
                </a:tc>
                <a:tc hMerge="1">
                  <a:txBody>
                    <a:bodyPr/>
                    <a:lstStyle/>
                    <a:p>
                      <a:endParaRPr lang="en-IT"/>
                    </a:p>
                  </a:txBody>
                  <a:tcPr/>
                </a:tc>
                <a:tc hMerge="1">
                  <a:txBody>
                    <a:bodyPr/>
                    <a:lstStyle/>
                    <a:p>
                      <a:endParaRPr lang="en-IT"/>
                    </a:p>
                  </a:txBody>
                  <a:tcPr/>
                </a:tc>
                <a:tc hMerge="1">
                  <a:txBody>
                    <a:bodyPr/>
                    <a:lstStyle/>
                    <a:p>
                      <a:endParaRPr lang="en-IT"/>
                    </a:p>
                  </a:txBody>
                  <a:tcPr/>
                </a:tc>
                <a:extLst>
                  <a:ext uri="{0D108BD9-81ED-4DB2-BD59-A6C34878D82A}">
                    <a16:rowId xmlns:a16="http://schemas.microsoft.com/office/drawing/2014/main" val="2452760410"/>
                  </a:ext>
                </a:extLst>
              </a:tr>
              <a:tr h="421651">
                <a:tc>
                  <a:txBody>
                    <a:bodyPr/>
                    <a:lstStyle/>
                    <a:p>
                      <a:pPr algn="ctr" fontAlgn="ctr"/>
                      <a:r>
                        <a:rPr lang="en-GB" sz="1200" b="1" u="none" strike="noStrike">
                          <a:solidFill>
                            <a:srgbClr val="0070C0"/>
                          </a:solidFill>
                          <a:effectLst/>
                        </a:rPr>
                        <a:t>AQUA Undulators</a:t>
                      </a:r>
                      <a:endParaRPr lang="en-GB" sz="1200" b="1" i="0" u="none" strike="noStrike">
                        <a:solidFill>
                          <a:srgbClr val="0070C0"/>
                        </a:solidFill>
                        <a:effectLst/>
                        <a:latin typeface="Aptos Narrow" panose="020B0004020202020204" pitchFamily="34" charset="0"/>
                      </a:endParaRPr>
                    </a:p>
                  </a:txBody>
                  <a:tcPr marL="7354" marR="7354" marT="7354" marB="0" anchor="ctr"/>
                </a:tc>
                <a:tc>
                  <a:txBody>
                    <a:bodyPr/>
                    <a:lstStyle/>
                    <a:p>
                      <a:pPr algn="ctr" fontAlgn="ctr"/>
                      <a:r>
                        <a:rPr lang="en-IT" sz="1200" u="none" strike="noStrike">
                          <a:effectLst/>
                        </a:rPr>
                        <a:t>7</a:t>
                      </a:r>
                      <a:endParaRPr lang="en-IT" sz="1200" b="0" i="0" u="none" strike="noStrike">
                        <a:solidFill>
                          <a:srgbClr val="000000"/>
                        </a:solidFill>
                        <a:effectLst/>
                        <a:latin typeface="Aptos Narrow" panose="020B0004020202020204" pitchFamily="34" charset="0"/>
                      </a:endParaRPr>
                    </a:p>
                  </a:txBody>
                  <a:tcPr marL="7354" marR="7354" marT="7354" marB="0" anchor="ctr">
                    <a:solidFill>
                      <a:srgbClr val="92D050"/>
                    </a:solidFill>
                  </a:tcPr>
                </a:tc>
                <a:tc gridSpan="8">
                  <a:txBody>
                    <a:bodyPr/>
                    <a:lstStyle/>
                    <a:p>
                      <a:pPr algn="just" fontAlgn="ctr"/>
                      <a:r>
                        <a:rPr lang="en-GB" sz="1200" u="none" strike="noStrike" dirty="0">
                          <a:effectLst/>
                        </a:rPr>
                        <a:t>Technology demonstrated in other facilities (FERMI, </a:t>
                      </a:r>
                      <a:r>
                        <a:rPr lang="en-GB" sz="1200" u="none" strike="noStrike" dirty="0" err="1">
                          <a:effectLst/>
                        </a:rPr>
                        <a:t>SwissFEL</a:t>
                      </a:r>
                      <a:r>
                        <a:rPr lang="en-GB" sz="1200" u="none" strike="noStrike" dirty="0">
                          <a:effectLst/>
                        </a:rPr>
                        <a:t>, etc.)</a:t>
                      </a:r>
                      <a:endParaRPr lang="en-GB" sz="1200" b="0" i="0" u="none" strike="noStrike" dirty="0">
                        <a:solidFill>
                          <a:srgbClr val="000000"/>
                        </a:solidFill>
                        <a:effectLst/>
                        <a:latin typeface="Aptos Narrow" panose="020B0004020202020204" pitchFamily="34" charset="0"/>
                      </a:endParaRPr>
                    </a:p>
                  </a:txBody>
                  <a:tcPr marL="7354" marR="7354" marT="7354" marB="0" anchor="ctr"/>
                </a:tc>
                <a:tc hMerge="1">
                  <a:txBody>
                    <a:bodyPr/>
                    <a:lstStyle/>
                    <a:p>
                      <a:endParaRPr lang="en-IT"/>
                    </a:p>
                  </a:txBody>
                  <a:tcPr/>
                </a:tc>
                <a:tc hMerge="1">
                  <a:txBody>
                    <a:bodyPr/>
                    <a:lstStyle/>
                    <a:p>
                      <a:endParaRPr lang="en-IT"/>
                    </a:p>
                  </a:txBody>
                  <a:tcPr/>
                </a:tc>
                <a:tc hMerge="1">
                  <a:txBody>
                    <a:bodyPr/>
                    <a:lstStyle/>
                    <a:p>
                      <a:endParaRPr lang="en-IT"/>
                    </a:p>
                  </a:txBody>
                  <a:tcPr/>
                </a:tc>
                <a:tc hMerge="1">
                  <a:txBody>
                    <a:bodyPr/>
                    <a:lstStyle/>
                    <a:p>
                      <a:endParaRPr lang="en-IT"/>
                    </a:p>
                  </a:txBody>
                  <a:tcPr/>
                </a:tc>
                <a:tc hMerge="1">
                  <a:txBody>
                    <a:bodyPr/>
                    <a:lstStyle/>
                    <a:p>
                      <a:endParaRPr lang="en-IT"/>
                    </a:p>
                  </a:txBody>
                  <a:tcPr/>
                </a:tc>
                <a:tc hMerge="1">
                  <a:txBody>
                    <a:bodyPr/>
                    <a:lstStyle/>
                    <a:p>
                      <a:endParaRPr lang="en-IT"/>
                    </a:p>
                  </a:txBody>
                  <a:tcPr/>
                </a:tc>
                <a:tc hMerge="1">
                  <a:txBody>
                    <a:bodyPr/>
                    <a:lstStyle/>
                    <a:p>
                      <a:endParaRPr lang="en-IT"/>
                    </a:p>
                  </a:txBody>
                  <a:tcPr/>
                </a:tc>
                <a:extLst>
                  <a:ext uri="{0D108BD9-81ED-4DB2-BD59-A6C34878D82A}">
                    <a16:rowId xmlns:a16="http://schemas.microsoft.com/office/drawing/2014/main" val="3884368239"/>
                  </a:ext>
                </a:extLst>
              </a:tr>
              <a:tr h="421651">
                <a:tc>
                  <a:txBody>
                    <a:bodyPr/>
                    <a:lstStyle/>
                    <a:p>
                      <a:pPr algn="ctr" fontAlgn="ctr"/>
                      <a:r>
                        <a:rPr lang="en-GB" sz="1200" b="1" u="none" strike="noStrike">
                          <a:solidFill>
                            <a:srgbClr val="0070C0"/>
                          </a:solidFill>
                          <a:effectLst/>
                        </a:rPr>
                        <a:t>FEL Beamline</a:t>
                      </a:r>
                      <a:endParaRPr lang="en-GB" sz="1200" b="1" i="0" u="none" strike="noStrike">
                        <a:solidFill>
                          <a:srgbClr val="0070C0"/>
                        </a:solidFill>
                        <a:effectLst/>
                        <a:latin typeface="Aptos Narrow" panose="020B0004020202020204" pitchFamily="34" charset="0"/>
                      </a:endParaRPr>
                    </a:p>
                  </a:txBody>
                  <a:tcPr marL="7354" marR="7354" marT="7354" marB="0" anchor="ctr"/>
                </a:tc>
                <a:tc>
                  <a:txBody>
                    <a:bodyPr/>
                    <a:lstStyle/>
                    <a:p>
                      <a:pPr algn="ctr" fontAlgn="ctr"/>
                      <a:r>
                        <a:rPr lang="en-IT" sz="1200" u="none" strike="noStrike">
                          <a:effectLst/>
                        </a:rPr>
                        <a:t>8</a:t>
                      </a:r>
                      <a:endParaRPr lang="en-IT" sz="1200" b="0" i="0" u="none" strike="noStrike">
                        <a:solidFill>
                          <a:srgbClr val="000000"/>
                        </a:solidFill>
                        <a:effectLst/>
                        <a:latin typeface="Aptos Narrow" panose="020B0004020202020204" pitchFamily="34" charset="0"/>
                      </a:endParaRPr>
                    </a:p>
                  </a:txBody>
                  <a:tcPr marL="7354" marR="7354" marT="7354" marB="0" anchor="ctr">
                    <a:solidFill>
                      <a:srgbClr val="92D050"/>
                    </a:solidFill>
                  </a:tcPr>
                </a:tc>
                <a:tc gridSpan="8">
                  <a:txBody>
                    <a:bodyPr/>
                    <a:lstStyle/>
                    <a:p>
                      <a:pPr algn="just" fontAlgn="ctr"/>
                      <a:r>
                        <a:rPr lang="en-GB" sz="1200" u="none" strike="noStrike">
                          <a:effectLst/>
                        </a:rPr>
                        <a:t>Most of the components of the photon beamline are implemented at other facilities  are commercially available,   few systems (needed only for a subset of possible experiments) are still in development</a:t>
                      </a:r>
                      <a:endParaRPr lang="en-GB" sz="1200" b="0" i="0" u="none" strike="noStrike">
                        <a:solidFill>
                          <a:srgbClr val="000000"/>
                        </a:solidFill>
                        <a:effectLst/>
                        <a:latin typeface="Aptos Narrow" panose="020B0004020202020204" pitchFamily="34" charset="0"/>
                      </a:endParaRPr>
                    </a:p>
                  </a:txBody>
                  <a:tcPr marL="7354" marR="7354" marT="7354" marB="0" anchor="ctr"/>
                </a:tc>
                <a:tc hMerge="1">
                  <a:txBody>
                    <a:bodyPr/>
                    <a:lstStyle/>
                    <a:p>
                      <a:endParaRPr lang="en-IT"/>
                    </a:p>
                  </a:txBody>
                  <a:tcPr/>
                </a:tc>
                <a:tc hMerge="1">
                  <a:txBody>
                    <a:bodyPr/>
                    <a:lstStyle/>
                    <a:p>
                      <a:endParaRPr lang="en-IT"/>
                    </a:p>
                  </a:txBody>
                  <a:tcPr/>
                </a:tc>
                <a:tc hMerge="1">
                  <a:txBody>
                    <a:bodyPr/>
                    <a:lstStyle/>
                    <a:p>
                      <a:endParaRPr lang="en-IT"/>
                    </a:p>
                  </a:txBody>
                  <a:tcPr/>
                </a:tc>
                <a:tc hMerge="1">
                  <a:txBody>
                    <a:bodyPr/>
                    <a:lstStyle/>
                    <a:p>
                      <a:endParaRPr lang="en-IT"/>
                    </a:p>
                  </a:txBody>
                  <a:tcPr/>
                </a:tc>
                <a:tc hMerge="1">
                  <a:txBody>
                    <a:bodyPr/>
                    <a:lstStyle/>
                    <a:p>
                      <a:endParaRPr lang="en-IT"/>
                    </a:p>
                  </a:txBody>
                  <a:tcPr/>
                </a:tc>
                <a:tc hMerge="1">
                  <a:txBody>
                    <a:bodyPr/>
                    <a:lstStyle/>
                    <a:p>
                      <a:endParaRPr lang="en-IT"/>
                    </a:p>
                  </a:txBody>
                  <a:tcPr/>
                </a:tc>
                <a:tc hMerge="1">
                  <a:txBody>
                    <a:bodyPr/>
                    <a:lstStyle/>
                    <a:p>
                      <a:endParaRPr lang="en-IT"/>
                    </a:p>
                  </a:txBody>
                  <a:tcPr/>
                </a:tc>
                <a:extLst>
                  <a:ext uri="{0D108BD9-81ED-4DB2-BD59-A6C34878D82A}">
                    <a16:rowId xmlns:a16="http://schemas.microsoft.com/office/drawing/2014/main" val="627156218"/>
                  </a:ext>
                </a:extLst>
              </a:tr>
              <a:tr h="421651">
                <a:tc>
                  <a:txBody>
                    <a:bodyPr/>
                    <a:lstStyle/>
                    <a:p>
                      <a:pPr algn="ctr" fontAlgn="ctr"/>
                      <a:r>
                        <a:rPr lang="en-GB" sz="1200" b="1" u="none" strike="noStrike">
                          <a:solidFill>
                            <a:srgbClr val="0070C0"/>
                          </a:solidFill>
                          <a:effectLst/>
                        </a:rPr>
                        <a:t>RF power system</a:t>
                      </a:r>
                      <a:endParaRPr lang="en-GB" sz="1200" b="1" i="0" u="none" strike="noStrike">
                        <a:solidFill>
                          <a:srgbClr val="0070C0"/>
                        </a:solidFill>
                        <a:effectLst/>
                        <a:latin typeface="Aptos Narrow" panose="020B0004020202020204" pitchFamily="34" charset="0"/>
                      </a:endParaRPr>
                    </a:p>
                  </a:txBody>
                  <a:tcPr marL="7354" marR="7354" marT="7354" marB="0" anchor="ctr"/>
                </a:tc>
                <a:tc>
                  <a:txBody>
                    <a:bodyPr/>
                    <a:lstStyle/>
                    <a:p>
                      <a:pPr algn="ctr" fontAlgn="ctr"/>
                      <a:r>
                        <a:rPr lang="en-IT" sz="1200" u="none" strike="noStrike">
                          <a:effectLst/>
                        </a:rPr>
                        <a:t>8</a:t>
                      </a:r>
                      <a:endParaRPr lang="en-IT" sz="1200" b="0" i="0" u="none" strike="noStrike">
                        <a:solidFill>
                          <a:srgbClr val="000000"/>
                        </a:solidFill>
                        <a:effectLst/>
                        <a:latin typeface="Aptos Narrow" panose="020B0004020202020204" pitchFamily="34" charset="0"/>
                      </a:endParaRPr>
                    </a:p>
                  </a:txBody>
                  <a:tcPr marL="7354" marR="7354" marT="7354" marB="0" anchor="ctr">
                    <a:solidFill>
                      <a:srgbClr val="92D050"/>
                    </a:solidFill>
                  </a:tcPr>
                </a:tc>
                <a:tc gridSpan="8">
                  <a:txBody>
                    <a:bodyPr/>
                    <a:lstStyle/>
                    <a:p>
                      <a:pPr algn="just" fontAlgn="ctr"/>
                      <a:r>
                        <a:rPr lang="en-GB" sz="1200" u="none" strike="noStrike">
                          <a:effectLst/>
                        </a:rPr>
                        <a:t>X-Band RF power system has been already tested and operated in normal condition in the test-stand. The final operational test will prove the validity and reproducibility of the technical choices in the real setting</a:t>
                      </a:r>
                      <a:endParaRPr lang="en-GB" sz="1200" b="0" i="0" u="none" strike="noStrike">
                        <a:solidFill>
                          <a:srgbClr val="000000"/>
                        </a:solidFill>
                        <a:effectLst/>
                        <a:latin typeface="Aptos Narrow" panose="020B0004020202020204" pitchFamily="34" charset="0"/>
                      </a:endParaRPr>
                    </a:p>
                  </a:txBody>
                  <a:tcPr marL="7354" marR="7354" marT="7354" marB="0" anchor="ctr"/>
                </a:tc>
                <a:tc hMerge="1">
                  <a:txBody>
                    <a:bodyPr/>
                    <a:lstStyle/>
                    <a:p>
                      <a:endParaRPr lang="en-IT"/>
                    </a:p>
                  </a:txBody>
                  <a:tcPr/>
                </a:tc>
                <a:tc hMerge="1">
                  <a:txBody>
                    <a:bodyPr/>
                    <a:lstStyle/>
                    <a:p>
                      <a:endParaRPr lang="en-IT"/>
                    </a:p>
                  </a:txBody>
                  <a:tcPr/>
                </a:tc>
                <a:tc hMerge="1">
                  <a:txBody>
                    <a:bodyPr/>
                    <a:lstStyle/>
                    <a:p>
                      <a:endParaRPr lang="en-IT"/>
                    </a:p>
                  </a:txBody>
                  <a:tcPr/>
                </a:tc>
                <a:tc hMerge="1">
                  <a:txBody>
                    <a:bodyPr/>
                    <a:lstStyle/>
                    <a:p>
                      <a:endParaRPr lang="en-IT"/>
                    </a:p>
                  </a:txBody>
                  <a:tcPr/>
                </a:tc>
                <a:tc hMerge="1">
                  <a:txBody>
                    <a:bodyPr/>
                    <a:lstStyle/>
                    <a:p>
                      <a:endParaRPr lang="en-IT"/>
                    </a:p>
                  </a:txBody>
                  <a:tcPr/>
                </a:tc>
                <a:tc hMerge="1">
                  <a:txBody>
                    <a:bodyPr/>
                    <a:lstStyle/>
                    <a:p>
                      <a:endParaRPr lang="en-IT"/>
                    </a:p>
                  </a:txBody>
                  <a:tcPr/>
                </a:tc>
                <a:tc hMerge="1">
                  <a:txBody>
                    <a:bodyPr/>
                    <a:lstStyle/>
                    <a:p>
                      <a:endParaRPr lang="en-IT"/>
                    </a:p>
                  </a:txBody>
                  <a:tcPr/>
                </a:tc>
                <a:extLst>
                  <a:ext uri="{0D108BD9-81ED-4DB2-BD59-A6C34878D82A}">
                    <a16:rowId xmlns:a16="http://schemas.microsoft.com/office/drawing/2014/main" val="1461601666"/>
                  </a:ext>
                </a:extLst>
              </a:tr>
              <a:tr h="421651">
                <a:tc>
                  <a:txBody>
                    <a:bodyPr/>
                    <a:lstStyle/>
                    <a:p>
                      <a:pPr algn="ctr" fontAlgn="ctr"/>
                      <a:r>
                        <a:rPr lang="en-GB" sz="1200" b="1" u="none" strike="noStrike">
                          <a:solidFill>
                            <a:srgbClr val="0070C0"/>
                          </a:solidFill>
                          <a:effectLst/>
                        </a:rPr>
                        <a:t>Laser system</a:t>
                      </a:r>
                      <a:endParaRPr lang="en-GB" sz="1200" b="1" i="0" u="none" strike="noStrike">
                        <a:solidFill>
                          <a:srgbClr val="0070C0"/>
                        </a:solidFill>
                        <a:effectLst/>
                        <a:latin typeface="Aptos Narrow" panose="020B0004020202020204" pitchFamily="34" charset="0"/>
                      </a:endParaRPr>
                    </a:p>
                  </a:txBody>
                  <a:tcPr marL="7354" marR="7354" marT="7354" marB="0" anchor="ctr"/>
                </a:tc>
                <a:tc>
                  <a:txBody>
                    <a:bodyPr/>
                    <a:lstStyle/>
                    <a:p>
                      <a:pPr algn="ctr" fontAlgn="ctr"/>
                      <a:r>
                        <a:rPr lang="en-IT" sz="1200" u="none" strike="noStrike">
                          <a:effectLst/>
                        </a:rPr>
                        <a:t>9</a:t>
                      </a:r>
                      <a:endParaRPr lang="en-IT" sz="1200" b="0" i="0" u="none" strike="noStrike">
                        <a:solidFill>
                          <a:srgbClr val="000000"/>
                        </a:solidFill>
                        <a:effectLst/>
                        <a:latin typeface="Aptos Narrow" panose="020B0004020202020204" pitchFamily="34" charset="0"/>
                      </a:endParaRPr>
                    </a:p>
                  </a:txBody>
                  <a:tcPr marL="7354" marR="7354" marT="7354" marB="0" anchor="ctr">
                    <a:solidFill>
                      <a:srgbClr val="92D050"/>
                    </a:solidFill>
                  </a:tcPr>
                </a:tc>
                <a:tc gridSpan="8">
                  <a:txBody>
                    <a:bodyPr/>
                    <a:lstStyle/>
                    <a:p>
                      <a:pPr algn="just" fontAlgn="ctr"/>
                      <a:r>
                        <a:rPr lang="en-GB" sz="1200" u="none" strike="noStrike">
                          <a:effectLst/>
                        </a:rPr>
                        <a:t>Photocathode laser is now a proven technology tested in real facilities (including SPARC_LAB). The systems are full available in the market almost as off-the shelf products</a:t>
                      </a:r>
                      <a:endParaRPr lang="en-GB" sz="1200" b="0" i="0" u="none" strike="noStrike">
                        <a:solidFill>
                          <a:srgbClr val="000000"/>
                        </a:solidFill>
                        <a:effectLst/>
                        <a:latin typeface="Aptos Narrow" panose="020B0004020202020204" pitchFamily="34" charset="0"/>
                      </a:endParaRPr>
                    </a:p>
                  </a:txBody>
                  <a:tcPr marL="7354" marR="7354" marT="7354" marB="0" anchor="ctr"/>
                </a:tc>
                <a:tc hMerge="1">
                  <a:txBody>
                    <a:bodyPr/>
                    <a:lstStyle/>
                    <a:p>
                      <a:endParaRPr lang="en-IT"/>
                    </a:p>
                  </a:txBody>
                  <a:tcPr/>
                </a:tc>
                <a:tc hMerge="1">
                  <a:txBody>
                    <a:bodyPr/>
                    <a:lstStyle/>
                    <a:p>
                      <a:endParaRPr lang="en-IT"/>
                    </a:p>
                  </a:txBody>
                  <a:tcPr/>
                </a:tc>
                <a:tc hMerge="1">
                  <a:txBody>
                    <a:bodyPr/>
                    <a:lstStyle/>
                    <a:p>
                      <a:endParaRPr lang="en-IT"/>
                    </a:p>
                  </a:txBody>
                  <a:tcPr/>
                </a:tc>
                <a:tc hMerge="1">
                  <a:txBody>
                    <a:bodyPr/>
                    <a:lstStyle/>
                    <a:p>
                      <a:endParaRPr lang="en-IT"/>
                    </a:p>
                  </a:txBody>
                  <a:tcPr/>
                </a:tc>
                <a:tc hMerge="1">
                  <a:txBody>
                    <a:bodyPr/>
                    <a:lstStyle/>
                    <a:p>
                      <a:endParaRPr lang="en-IT"/>
                    </a:p>
                  </a:txBody>
                  <a:tcPr/>
                </a:tc>
                <a:tc hMerge="1">
                  <a:txBody>
                    <a:bodyPr/>
                    <a:lstStyle/>
                    <a:p>
                      <a:endParaRPr lang="en-IT"/>
                    </a:p>
                  </a:txBody>
                  <a:tcPr/>
                </a:tc>
                <a:tc hMerge="1">
                  <a:txBody>
                    <a:bodyPr/>
                    <a:lstStyle/>
                    <a:p>
                      <a:endParaRPr lang="en-IT"/>
                    </a:p>
                  </a:txBody>
                  <a:tcPr/>
                </a:tc>
                <a:extLst>
                  <a:ext uri="{0D108BD9-81ED-4DB2-BD59-A6C34878D82A}">
                    <a16:rowId xmlns:a16="http://schemas.microsoft.com/office/drawing/2014/main" val="3345999797"/>
                  </a:ext>
                </a:extLst>
              </a:tr>
              <a:tr h="421651">
                <a:tc>
                  <a:txBody>
                    <a:bodyPr/>
                    <a:lstStyle/>
                    <a:p>
                      <a:pPr algn="ctr" fontAlgn="ctr"/>
                      <a:r>
                        <a:rPr lang="en-GB" sz="1200" b="1" u="none" strike="noStrike">
                          <a:solidFill>
                            <a:srgbClr val="0070C0"/>
                          </a:solidFill>
                          <a:effectLst/>
                        </a:rPr>
                        <a:t>General elements</a:t>
                      </a:r>
                      <a:endParaRPr lang="en-GB" sz="1200" b="1" i="0" u="none" strike="noStrike">
                        <a:solidFill>
                          <a:srgbClr val="0070C0"/>
                        </a:solidFill>
                        <a:effectLst/>
                        <a:latin typeface="Aptos Narrow" panose="020B0004020202020204" pitchFamily="34" charset="0"/>
                      </a:endParaRPr>
                    </a:p>
                  </a:txBody>
                  <a:tcPr marL="7354" marR="7354" marT="7354" marB="0" anchor="ctr"/>
                </a:tc>
                <a:tc>
                  <a:txBody>
                    <a:bodyPr/>
                    <a:lstStyle/>
                    <a:p>
                      <a:pPr algn="ctr" fontAlgn="ctr"/>
                      <a:r>
                        <a:rPr lang="en-IT" sz="1200" u="none" strike="noStrike">
                          <a:effectLst/>
                        </a:rPr>
                        <a:t>9</a:t>
                      </a:r>
                      <a:endParaRPr lang="en-IT" sz="1200" b="0" i="0" u="none" strike="noStrike">
                        <a:solidFill>
                          <a:srgbClr val="000000"/>
                        </a:solidFill>
                        <a:effectLst/>
                        <a:latin typeface="Aptos Narrow" panose="020B0004020202020204" pitchFamily="34" charset="0"/>
                      </a:endParaRPr>
                    </a:p>
                  </a:txBody>
                  <a:tcPr marL="7354" marR="7354" marT="7354" marB="0" anchor="ctr">
                    <a:solidFill>
                      <a:srgbClr val="92D050"/>
                    </a:solidFill>
                  </a:tcPr>
                </a:tc>
                <a:tc gridSpan="8">
                  <a:txBody>
                    <a:bodyPr/>
                    <a:lstStyle/>
                    <a:p>
                      <a:pPr algn="just" fontAlgn="ctr"/>
                      <a:r>
                        <a:rPr lang="en-GB" sz="1200" u="none" strike="noStrike">
                          <a:effectLst/>
                        </a:rPr>
                        <a:t>Other elements (Control, mechanics etc) are based on standardized components daily used in other facilities and in other context (e.g. industrial context)</a:t>
                      </a:r>
                      <a:endParaRPr lang="en-GB" sz="1200" b="0" i="0" u="none" strike="noStrike">
                        <a:solidFill>
                          <a:srgbClr val="000000"/>
                        </a:solidFill>
                        <a:effectLst/>
                        <a:latin typeface="Aptos Narrow" panose="020B0004020202020204" pitchFamily="34" charset="0"/>
                      </a:endParaRPr>
                    </a:p>
                  </a:txBody>
                  <a:tcPr marL="7354" marR="7354" marT="7354" marB="0" anchor="ctr"/>
                </a:tc>
                <a:tc hMerge="1">
                  <a:txBody>
                    <a:bodyPr/>
                    <a:lstStyle/>
                    <a:p>
                      <a:endParaRPr lang="en-IT"/>
                    </a:p>
                  </a:txBody>
                  <a:tcPr/>
                </a:tc>
                <a:tc hMerge="1">
                  <a:txBody>
                    <a:bodyPr/>
                    <a:lstStyle/>
                    <a:p>
                      <a:endParaRPr lang="en-IT"/>
                    </a:p>
                  </a:txBody>
                  <a:tcPr/>
                </a:tc>
                <a:tc hMerge="1">
                  <a:txBody>
                    <a:bodyPr/>
                    <a:lstStyle/>
                    <a:p>
                      <a:endParaRPr lang="en-IT"/>
                    </a:p>
                  </a:txBody>
                  <a:tcPr/>
                </a:tc>
                <a:tc hMerge="1">
                  <a:txBody>
                    <a:bodyPr/>
                    <a:lstStyle/>
                    <a:p>
                      <a:endParaRPr lang="en-IT"/>
                    </a:p>
                  </a:txBody>
                  <a:tcPr/>
                </a:tc>
                <a:tc hMerge="1">
                  <a:txBody>
                    <a:bodyPr/>
                    <a:lstStyle/>
                    <a:p>
                      <a:endParaRPr lang="en-IT"/>
                    </a:p>
                  </a:txBody>
                  <a:tcPr/>
                </a:tc>
                <a:tc hMerge="1">
                  <a:txBody>
                    <a:bodyPr/>
                    <a:lstStyle/>
                    <a:p>
                      <a:endParaRPr lang="en-IT"/>
                    </a:p>
                  </a:txBody>
                  <a:tcPr/>
                </a:tc>
                <a:tc hMerge="1">
                  <a:txBody>
                    <a:bodyPr/>
                    <a:lstStyle/>
                    <a:p>
                      <a:endParaRPr lang="en-IT"/>
                    </a:p>
                  </a:txBody>
                  <a:tcPr/>
                </a:tc>
                <a:extLst>
                  <a:ext uri="{0D108BD9-81ED-4DB2-BD59-A6C34878D82A}">
                    <a16:rowId xmlns:a16="http://schemas.microsoft.com/office/drawing/2014/main" val="3896947973"/>
                  </a:ext>
                </a:extLst>
              </a:tr>
              <a:tr h="156893">
                <a:tc>
                  <a:txBody>
                    <a:bodyPr/>
                    <a:lstStyle/>
                    <a:p>
                      <a:pPr algn="ctr" fontAlgn="b"/>
                      <a:endParaRPr lang="en-IT" sz="900" b="0" i="0" u="none" strike="noStrike">
                        <a:solidFill>
                          <a:srgbClr val="000000"/>
                        </a:solidFill>
                        <a:effectLst/>
                        <a:latin typeface="Aptos Narrow" panose="020B0004020202020204" pitchFamily="34" charset="0"/>
                      </a:endParaRPr>
                    </a:p>
                  </a:txBody>
                  <a:tcPr marL="7354" marR="7354" marT="7354" marB="0" anchor="b"/>
                </a:tc>
                <a:tc>
                  <a:txBody>
                    <a:bodyPr/>
                    <a:lstStyle/>
                    <a:p>
                      <a:pPr algn="l" fontAlgn="b"/>
                      <a:endParaRPr lang="en-IT" sz="900" b="0" i="0" u="none" strike="noStrike">
                        <a:solidFill>
                          <a:srgbClr val="000000"/>
                        </a:solidFill>
                        <a:effectLst/>
                        <a:latin typeface="Aptos Narrow" panose="020B0004020202020204" pitchFamily="34" charset="0"/>
                      </a:endParaRPr>
                    </a:p>
                  </a:txBody>
                  <a:tcPr marL="7354" marR="7354" marT="7354" marB="0" anchor="b"/>
                </a:tc>
                <a:tc>
                  <a:txBody>
                    <a:bodyPr/>
                    <a:lstStyle/>
                    <a:p>
                      <a:pPr algn="l" fontAlgn="b"/>
                      <a:endParaRPr lang="en-IT" sz="900" b="0" i="0" u="none" strike="noStrike">
                        <a:solidFill>
                          <a:srgbClr val="000000"/>
                        </a:solidFill>
                        <a:effectLst/>
                        <a:latin typeface="Aptos Narrow" panose="020B0004020202020204" pitchFamily="34" charset="0"/>
                      </a:endParaRPr>
                    </a:p>
                  </a:txBody>
                  <a:tcPr marL="7354" marR="7354" marT="7354" marB="0" anchor="b"/>
                </a:tc>
                <a:tc>
                  <a:txBody>
                    <a:bodyPr/>
                    <a:lstStyle/>
                    <a:p>
                      <a:pPr algn="l" fontAlgn="b"/>
                      <a:endParaRPr lang="en-IT" sz="900" b="0" i="0" u="none" strike="noStrike" dirty="0">
                        <a:solidFill>
                          <a:srgbClr val="000000"/>
                        </a:solidFill>
                        <a:effectLst/>
                        <a:latin typeface="Aptos Narrow" panose="020B0004020202020204" pitchFamily="34" charset="0"/>
                      </a:endParaRPr>
                    </a:p>
                  </a:txBody>
                  <a:tcPr marL="7354" marR="7354" marT="7354" marB="0" anchor="b"/>
                </a:tc>
                <a:tc>
                  <a:txBody>
                    <a:bodyPr/>
                    <a:lstStyle/>
                    <a:p>
                      <a:pPr algn="just" fontAlgn="b"/>
                      <a:endParaRPr lang="en-IT" sz="900" b="0" i="0" u="none" strike="noStrike">
                        <a:solidFill>
                          <a:srgbClr val="000000"/>
                        </a:solidFill>
                        <a:effectLst/>
                        <a:latin typeface="Aptos Narrow" panose="020B0004020202020204" pitchFamily="34" charset="0"/>
                      </a:endParaRPr>
                    </a:p>
                  </a:txBody>
                  <a:tcPr marL="7354" marR="7354" marT="7354" marB="0" anchor="b"/>
                </a:tc>
                <a:tc>
                  <a:txBody>
                    <a:bodyPr/>
                    <a:lstStyle/>
                    <a:p>
                      <a:pPr algn="l" fontAlgn="b"/>
                      <a:endParaRPr lang="en-IT" sz="900" b="0" i="0" u="none" strike="noStrike">
                        <a:solidFill>
                          <a:srgbClr val="000000"/>
                        </a:solidFill>
                        <a:effectLst/>
                        <a:latin typeface="Aptos Narrow" panose="020B0004020202020204" pitchFamily="34" charset="0"/>
                      </a:endParaRPr>
                    </a:p>
                  </a:txBody>
                  <a:tcPr marL="7354" marR="7354" marT="7354" marB="0" anchor="b"/>
                </a:tc>
                <a:tc>
                  <a:txBody>
                    <a:bodyPr/>
                    <a:lstStyle/>
                    <a:p>
                      <a:pPr algn="l" fontAlgn="b"/>
                      <a:endParaRPr lang="en-IT" sz="900" b="0" i="0" u="none" strike="noStrike">
                        <a:solidFill>
                          <a:srgbClr val="000000"/>
                        </a:solidFill>
                        <a:effectLst/>
                        <a:latin typeface="Aptos Narrow" panose="020B0004020202020204" pitchFamily="34" charset="0"/>
                      </a:endParaRPr>
                    </a:p>
                  </a:txBody>
                  <a:tcPr marL="7354" marR="7354" marT="7354" marB="0" anchor="b"/>
                </a:tc>
                <a:tc>
                  <a:txBody>
                    <a:bodyPr/>
                    <a:lstStyle/>
                    <a:p>
                      <a:pPr algn="l" fontAlgn="b"/>
                      <a:endParaRPr lang="en-IT" sz="900" b="0" i="0" u="none" strike="noStrike">
                        <a:solidFill>
                          <a:srgbClr val="000000"/>
                        </a:solidFill>
                        <a:effectLst/>
                        <a:latin typeface="Aptos Narrow" panose="020B0004020202020204" pitchFamily="34" charset="0"/>
                      </a:endParaRPr>
                    </a:p>
                  </a:txBody>
                  <a:tcPr marL="7354" marR="7354" marT="7354" marB="0" anchor="b"/>
                </a:tc>
                <a:tc>
                  <a:txBody>
                    <a:bodyPr/>
                    <a:lstStyle/>
                    <a:p>
                      <a:pPr algn="l" fontAlgn="b"/>
                      <a:endParaRPr lang="en-IT" sz="900" b="0" i="0" u="none" strike="noStrike">
                        <a:solidFill>
                          <a:srgbClr val="000000"/>
                        </a:solidFill>
                        <a:effectLst/>
                        <a:latin typeface="Aptos Narrow" panose="020B0004020202020204" pitchFamily="34" charset="0"/>
                      </a:endParaRPr>
                    </a:p>
                  </a:txBody>
                  <a:tcPr marL="7354" marR="7354" marT="7354" marB="0" anchor="b"/>
                </a:tc>
                <a:tc>
                  <a:txBody>
                    <a:bodyPr/>
                    <a:lstStyle/>
                    <a:p>
                      <a:pPr algn="l" fontAlgn="b"/>
                      <a:endParaRPr lang="en-IT" sz="900" b="0" i="0" u="none" strike="noStrike" dirty="0">
                        <a:solidFill>
                          <a:srgbClr val="000000"/>
                        </a:solidFill>
                        <a:effectLst/>
                        <a:latin typeface="Aptos Narrow" panose="020B0004020202020204" pitchFamily="34" charset="0"/>
                      </a:endParaRPr>
                    </a:p>
                  </a:txBody>
                  <a:tcPr marL="7354" marR="7354" marT="7354" marB="0" anchor="b"/>
                </a:tc>
                <a:extLst>
                  <a:ext uri="{0D108BD9-81ED-4DB2-BD59-A6C34878D82A}">
                    <a16:rowId xmlns:a16="http://schemas.microsoft.com/office/drawing/2014/main" val="695250189"/>
                  </a:ext>
                </a:extLst>
              </a:tr>
            </a:tbl>
          </a:graphicData>
        </a:graphic>
      </p:graphicFrame>
      <p:graphicFrame>
        <p:nvGraphicFramePr>
          <p:cNvPr id="6" name="Table 5">
            <a:extLst>
              <a:ext uri="{FF2B5EF4-FFF2-40B4-BE49-F238E27FC236}">
                <a16:creationId xmlns:a16="http://schemas.microsoft.com/office/drawing/2014/main" id="{08F2D25D-7D76-C8AD-9763-3547569CF6E9}"/>
              </a:ext>
            </a:extLst>
          </p:cNvPr>
          <p:cNvGraphicFramePr>
            <a:graphicFrameLocks noGrp="1"/>
          </p:cNvGraphicFramePr>
          <p:nvPr/>
        </p:nvGraphicFramePr>
        <p:xfrm>
          <a:off x="6921662" y="935042"/>
          <a:ext cx="5101462" cy="4440051"/>
        </p:xfrm>
        <a:graphic>
          <a:graphicData uri="http://schemas.openxmlformats.org/drawingml/2006/table">
            <a:tbl>
              <a:tblPr>
                <a:tableStyleId>{5C22544A-7EE6-4342-B048-85BDC9FD1C3A}</a:tableStyleId>
              </a:tblPr>
              <a:tblGrid>
                <a:gridCol w="801977">
                  <a:extLst>
                    <a:ext uri="{9D8B030D-6E8A-4147-A177-3AD203B41FA5}">
                      <a16:colId xmlns:a16="http://schemas.microsoft.com/office/drawing/2014/main" val="745148256"/>
                    </a:ext>
                  </a:extLst>
                </a:gridCol>
                <a:gridCol w="4299485">
                  <a:extLst>
                    <a:ext uri="{9D8B030D-6E8A-4147-A177-3AD203B41FA5}">
                      <a16:colId xmlns:a16="http://schemas.microsoft.com/office/drawing/2014/main" val="4280729167"/>
                    </a:ext>
                  </a:extLst>
                </a:gridCol>
              </a:tblGrid>
              <a:tr h="381573">
                <a:tc>
                  <a:txBody>
                    <a:bodyPr/>
                    <a:lstStyle/>
                    <a:p>
                      <a:pPr algn="ctr" fontAlgn="b"/>
                      <a:r>
                        <a:rPr lang="en-GB" sz="1400" b="1" u="none" strike="noStrike">
                          <a:effectLst/>
                        </a:rPr>
                        <a:t>TRL LEVEL</a:t>
                      </a:r>
                      <a:endParaRPr lang="en-GB" sz="1400" b="1" i="0" u="none" strike="noStrike">
                        <a:solidFill>
                          <a:srgbClr val="FFFFFF"/>
                        </a:solidFill>
                        <a:effectLst/>
                        <a:latin typeface="Aptos Narrow" panose="020B0004020202020204" pitchFamily="34" charset="0"/>
                      </a:endParaRPr>
                    </a:p>
                  </a:txBody>
                  <a:tcPr marL="8676" marR="8676" marT="8676" marB="0" anchor="b"/>
                </a:tc>
                <a:tc>
                  <a:txBody>
                    <a:bodyPr/>
                    <a:lstStyle/>
                    <a:p>
                      <a:pPr algn="ctr" fontAlgn="ctr"/>
                      <a:r>
                        <a:rPr lang="en-GB" sz="1400" b="1" u="none" strike="noStrike" dirty="0">
                          <a:effectLst/>
                        </a:rPr>
                        <a:t>TRL Description</a:t>
                      </a:r>
                      <a:endParaRPr lang="en-GB" sz="1400" b="1" i="0" u="none" strike="noStrike" dirty="0">
                        <a:solidFill>
                          <a:srgbClr val="FFFFFF"/>
                        </a:solidFill>
                        <a:effectLst/>
                        <a:latin typeface="Aptos Narrow" panose="020B0004020202020204" pitchFamily="34" charset="0"/>
                      </a:endParaRPr>
                    </a:p>
                  </a:txBody>
                  <a:tcPr marL="8676" marR="8676" marT="8676" marB="0" anchor="ctr"/>
                </a:tc>
                <a:extLst>
                  <a:ext uri="{0D108BD9-81ED-4DB2-BD59-A6C34878D82A}">
                    <a16:rowId xmlns:a16="http://schemas.microsoft.com/office/drawing/2014/main" val="4082458884"/>
                  </a:ext>
                </a:extLst>
              </a:tr>
              <a:tr h="450942">
                <a:tc>
                  <a:txBody>
                    <a:bodyPr/>
                    <a:lstStyle/>
                    <a:p>
                      <a:pPr algn="ctr" fontAlgn="b"/>
                      <a:r>
                        <a:rPr lang="en-GB" sz="1200" u="none" strike="noStrike">
                          <a:effectLst/>
                        </a:rPr>
                        <a:t>TRL 1</a:t>
                      </a:r>
                      <a:endParaRPr lang="en-GB" sz="1200" b="0" i="0" u="none" strike="noStrike">
                        <a:solidFill>
                          <a:srgbClr val="000000"/>
                        </a:solidFill>
                        <a:effectLst/>
                        <a:latin typeface="Aptos Narrow" panose="020B0004020202020204" pitchFamily="34" charset="0"/>
                      </a:endParaRPr>
                    </a:p>
                  </a:txBody>
                  <a:tcPr marL="8676" marR="8676" marT="8676" marB="0" anchor="b">
                    <a:solidFill>
                      <a:srgbClr val="FF0000"/>
                    </a:solidFill>
                  </a:tcPr>
                </a:tc>
                <a:tc>
                  <a:txBody>
                    <a:bodyPr/>
                    <a:lstStyle/>
                    <a:p>
                      <a:pPr algn="just" fontAlgn="b"/>
                      <a:r>
                        <a:rPr lang="en-GB" sz="1200" u="none" strike="noStrike">
                          <a:effectLst/>
                        </a:rPr>
                        <a:t>Basic principles observed – Scientific research begins to be translated into applied research and development (R&amp;D).</a:t>
                      </a:r>
                      <a:endParaRPr lang="en-GB" sz="1200" b="0" i="0" u="none" strike="noStrike">
                        <a:solidFill>
                          <a:srgbClr val="000000"/>
                        </a:solidFill>
                        <a:effectLst/>
                        <a:latin typeface="Aptos Narrow" panose="020B0004020202020204" pitchFamily="34" charset="0"/>
                      </a:endParaRPr>
                    </a:p>
                  </a:txBody>
                  <a:tcPr marL="8676" marR="8676" marT="8676" marB="0" anchor="b"/>
                </a:tc>
                <a:extLst>
                  <a:ext uri="{0D108BD9-81ED-4DB2-BD59-A6C34878D82A}">
                    <a16:rowId xmlns:a16="http://schemas.microsoft.com/office/drawing/2014/main" val="3044451045"/>
                  </a:ext>
                </a:extLst>
              </a:tr>
              <a:tr h="450942">
                <a:tc>
                  <a:txBody>
                    <a:bodyPr/>
                    <a:lstStyle/>
                    <a:p>
                      <a:pPr algn="ctr" fontAlgn="b"/>
                      <a:r>
                        <a:rPr lang="en-GB" sz="1200" u="none" strike="noStrike">
                          <a:effectLst/>
                        </a:rPr>
                        <a:t>TRL 2</a:t>
                      </a:r>
                      <a:endParaRPr lang="en-GB" sz="1200" b="0" i="0" u="none" strike="noStrike">
                        <a:solidFill>
                          <a:srgbClr val="000000"/>
                        </a:solidFill>
                        <a:effectLst/>
                        <a:latin typeface="Aptos Narrow" panose="020B0004020202020204" pitchFamily="34" charset="0"/>
                      </a:endParaRPr>
                    </a:p>
                  </a:txBody>
                  <a:tcPr marL="8676" marR="8676" marT="8676" marB="0" anchor="b">
                    <a:solidFill>
                      <a:srgbClr val="FF0000"/>
                    </a:solidFill>
                  </a:tcPr>
                </a:tc>
                <a:tc>
                  <a:txBody>
                    <a:bodyPr/>
                    <a:lstStyle/>
                    <a:p>
                      <a:pPr algn="just" fontAlgn="b"/>
                      <a:r>
                        <a:rPr lang="en-GB" sz="1200" u="none" strike="noStrike">
                          <a:effectLst/>
                        </a:rPr>
                        <a:t>Technology concept formulated – The basic principles are explored and practical applications are identified.</a:t>
                      </a:r>
                      <a:endParaRPr lang="en-GB" sz="1200" b="0" i="0" u="none" strike="noStrike">
                        <a:solidFill>
                          <a:srgbClr val="000000"/>
                        </a:solidFill>
                        <a:effectLst/>
                        <a:latin typeface="Aptos Narrow" panose="020B0004020202020204" pitchFamily="34" charset="0"/>
                      </a:endParaRPr>
                    </a:p>
                  </a:txBody>
                  <a:tcPr marL="8676" marR="8676" marT="8676" marB="0" anchor="b"/>
                </a:tc>
                <a:extLst>
                  <a:ext uri="{0D108BD9-81ED-4DB2-BD59-A6C34878D82A}">
                    <a16:rowId xmlns:a16="http://schemas.microsoft.com/office/drawing/2014/main" val="617262157"/>
                  </a:ext>
                </a:extLst>
              </a:tr>
              <a:tr h="450942">
                <a:tc>
                  <a:txBody>
                    <a:bodyPr/>
                    <a:lstStyle/>
                    <a:p>
                      <a:pPr algn="ctr" fontAlgn="b"/>
                      <a:r>
                        <a:rPr lang="en-GB" sz="1200" u="none" strike="noStrike">
                          <a:effectLst/>
                        </a:rPr>
                        <a:t>TRL 3</a:t>
                      </a:r>
                      <a:endParaRPr lang="en-GB" sz="1200" b="0" i="0" u="none" strike="noStrike">
                        <a:solidFill>
                          <a:srgbClr val="000000"/>
                        </a:solidFill>
                        <a:effectLst/>
                        <a:latin typeface="Aptos Narrow" panose="020B0004020202020204" pitchFamily="34" charset="0"/>
                      </a:endParaRPr>
                    </a:p>
                  </a:txBody>
                  <a:tcPr marL="8676" marR="8676" marT="8676" marB="0" anchor="b">
                    <a:solidFill>
                      <a:srgbClr val="FF0000"/>
                    </a:solidFill>
                  </a:tcPr>
                </a:tc>
                <a:tc>
                  <a:txBody>
                    <a:bodyPr/>
                    <a:lstStyle/>
                    <a:p>
                      <a:pPr algn="just" fontAlgn="b"/>
                      <a:r>
                        <a:rPr lang="en-GB" sz="1200" u="none" strike="noStrike">
                          <a:effectLst/>
                        </a:rPr>
                        <a:t>Experimental proof of concept – Active R&amp;D is initiated, including analytical and laboratory studies to validate predictions.</a:t>
                      </a:r>
                      <a:endParaRPr lang="en-GB" sz="1200" b="0" i="0" u="none" strike="noStrike">
                        <a:solidFill>
                          <a:srgbClr val="000000"/>
                        </a:solidFill>
                        <a:effectLst/>
                        <a:latin typeface="Aptos Narrow" panose="020B0004020202020204" pitchFamily="34" charset="0"/>
                      </a:endParaRPr>
                    </a:p>
                  </a:txBody>
                  <a:tcPr marL="8676" marR="8676" marT="8676" marB="0" anchor="b"/>
                </a:tc>
                <a:extLst>
                  <a:ext uri="{0D108BD9-81ED-4DB2-BD59-A6C34878D82A}">
                    <a16:rowId xmlns:a16="http://schemas.microsoft.com/office/drawing/2014/main" val="168993721"/>
                  </a:ext>
                </a:extLst>
              </a:tr>
              <a:tr h="450942">
                <a:tc>
                  <a:txBody>
                    <a:bodyPr/>
                    <a:lstStyle/>
                    <a:p>
                      <a:pPr algn="ctr" fontAlgn="b"/>
                      <a:r>
                        <a:rPr lang="en-GB" sz="1200" u="none" strike="noStrike">
                          <a:effectLst/>
                        </a:rPr>
                        <a:t>TRL 4</a:t>
                      </a:r>
                      <a:endParaRPr lang="en-GB" sz="1200" b="0" i="0" u="none" strike="noStrike">
                        <a:solidFill>
                          <a:srgbClr val="000000"/>
                        </a:solidFill>
                        <a:effectLst/>
                        <a:latin typeface="Aptos Narrow" panose="020B0004020202020204" pitchFamily="34" charset="0"/>
                      </a:endParaRPr>
                    </a:p>
                  </a:txBody>
                  <a:tcPr marL="8676" marR="8676" marT="8676" marB="0" anchor="b">
                    <a:solidFill>
                      <a:srgbClr val="FFFF00"/>
                    </a:solidFill>
                  </a:tcPr>
                </a:tc>
                <a:tc>
                  <a:txBody>
                    <a:bodyPr/>
                    <a:lstStyle/>
                    <a:p>
                      <a:pPr algn="just" fontAlgn="b"/>
                      <a:r>
                        <a:rPr lang="en-GB" sz="1200" u="none" strike="noStrike">
                          <a:effectLst/>
                        </a:rPr>
                        <a:t>Technology validated in lab – Basic technological components are integrated to establish that they work together.</a:t>
                      </a:r>
                      <a:endParaRPr lang="en-GB" sz="1200" b="0" i="0" u="none" strike="noStrike">
                        <a:solidFill>
                          <a:srgbClr val="000000"/>
                        </a:solidFill>
                        <a:effectLst/>
                        <a:latin typeface="Aptos Narrow" panose="020B0004020202020204" pitchFamily="34" charset="0"/>
                      </a:endParaRPr>
                    </a:p>
                  </a:txBody>
                  <a:tcPr marL="8676" marR="8676" marT="8676" marB="0" anchor="b"/>
                </a:tc>
                <a:extLst>
                  <a:ext uri="{0D108BD9-81ED-4DB2-BD59-A6C34878D82A}">
                    <a16:rowId xmlns:a16="http://schemas.microsoft.com/office/drawing/2014/main" val="442551653"/>
                  </a:ext>
                </a:extLst>
              </a:tr>
              <a:tr h="450942">
                <a:tc>
                  <a:txBody>
                    <a:bodyPr/>
                    <a:lstStyle/>
                    <a:p>
                      <a:pPr algn="ctr" fontAlgn="b"/>
                      <a:r>
                        <a:rPr lang="en-GB" sz="1200" u="none" strike="noStrike">
                          <a:effectLst/>
                        </a:rPr>
                        <a:t>TRL 5</a:t>
                      </a:r>
                      <a:endParaRPr lang="en-GB" sz="1200" b="0" i="0" u="none" strike="noStrike">
                        <a:solidFill>
                          <a:srgbClr val="000000"/>
                        </a:solidFill>
                        <a:effectLst/>
                        <a:latin typeface="Aptos Narrow" panose="020B0004020202020204" pitchFamily="34" charset="0"/>
                      </a:endParaRPr>
                    </a:p>
                  </a:txBody>
                  <a:tcPr marL="8676" marR="8676" marT="8676" marB="0" anchor="b">
                    <a:solidFill>
                      <a:srgbClr val="FFFF00"/>
                    </a:solidFill>
                  </a:tcPr>
                </a:tc>
                <a:tc>
                  <a:txBody>
                    <a:bodyPr/>
                    <a:lstStyle/>
                    <a:p>
                      <a:pPr algn="just" fontAlgn="b"/>
                      <a:r>
                        <a:rPr lang="en-GB" sz="1200" u="none" strike="noStrike" dirty="0">
                          <a:effectLst/>
                        </a:rPr>
                        <a:t>Technology validated in relevant environment – </a:t>
                      </a:r>
                      <a:r>
                        <a:rPr lang="en-GB" sz="1200" u="none" strike="noStrike" dirty="0">
                          <a:effectLst/>
                          <a:highlight>
                            <a:srgbClr val="FFFF00"/>
                          </a:highlight>
                        </a:rPr>
                        <a:t>The technology is tested in a simulated or relevant environment</a:t>
                      </a:r>
                      <a:endParaRPr lang="en-GB" sz="1200" b="0" i="0" u="none" strike="noStrike" dirty="0">
                        <a:solidFill>
                          <a:srgbClr val="000000"/>
                        </a:solidFill>
                        <a:effectLst/>
                        <a:highlight>
                          <a:srgbClr val="FFFF00"/>
                        </a:highlight>
                        <a:latin typeface="Aptos Narrow" panose="020B0004020202020204" pitchFamily="34" charset="0"/>
                      </a:endParaRPr>
                    </a:p>
                  </a:txBody>
                  <a:tcPr marL="8676" marR="8676" marT="8676" marB="0" anchor="b"/>
                </a:tc>
                <a:extLst>
                  <a:ext uri="{0D108BD9-81ED-4DB2-BD59-A6C34878D82A}">
                    <a16:rowId xmlns:a16="http://schemas.microsoft.com/office/drawing/2014/main" val="2535511024"/>
                  </a:ext>
                </a:extLst>
              </a:tr>
              <a:tr h="450942">
                <a:tc>
                  <a:txBody>
                    <a:bodyPr/>
                    <a:lstStyle/>
                    <a:p>
                      <a:pPr algn="ctr" fontAlgn="b"/>
                      <a:r>
                        <a:rPr lang="en-GB" sz="1200" u="none" strike="noStrike">
                          <a:effectLst/>
                        </a:rPr>
                        <a:t>TRL 6</a:t>
                      </a:r>
                      <a:endParaRPr lang="en-GB" sz="1200" b="0" i="0" u="none" strike="noStrike">
                        <a:solidFill>
                          <a:srgbClr val="000000"/>
                        </a:solidFill>
                        <a:effectLst/>
                        <a:latin typeface="Aptos Narrow" panose="020B0004020202020204" pitchFamily="34" charset="0"/>
                      </a:endParaRPr>
                    </a:p>
                  </a:txBody>
                  <a:tcPr marL="8676" marR="8676" marT="8676" marB="0" anchor="b">
                    <a:solidFill>
                      <a:srgbClr val="FFFF00"/>
                    </a:solidFill>
                  </a:tcPr>
                </a:tc>
                <a:tc>
                  <a:txBody>
                    <a:bodyPr/>
                    <a:lstStyle/>
                    <a:p>
                      <a:pPr algn="just" fontAlgn="b"/>
                      <a:r>
                        <a:rPr lang="en-GB" sz="1200" u="none" strike="noStrike" dirty="0">
                          <a:effectLst/>
                        </a:rPr>
                        <a:t>Technology demonstrated in relevant environment – </a:t>
                      </a:r>
                      <a:r>
                        <a:rPr lang="en-GB" sz="1200" u="none" strike="noStrike" dirty="0">
                          <a:effectLst/>
                          <a:highlight>
                            <a:srgbClr val="FFFF00"/>
                          </a:highlight>
                        </a:rPr>
                        <a:t>A prototype system is tested in an environment similar to the operational one.</a:t>
                      </a:r>
                      <a:endParaRPr lang="en-GB" sz="1200" b="0" i="0" u="none" strike="noStrike" dirty="0">
                        <a:solidFill>
                          <a:srgbClr val="000000"/>
                        </a:solidFill>
                        <a:effectLst/>
                        <a:highlight>
                          <a:srgbClr val="FFFF00"/>
                        </a:highlight>
                        <a:latin typeface="Aptos Narrow" panose="020B0004020202020204" pitchFamily="34" charset="0"/>
                      </a:endParaRPr>
                    </a:p>
                  </a:txBody>
                  <a:tcPr marL="8676" marR="8676" marT="8676" marB="0" anchor="b"/>
                </a:tc>
                <a:extLst>
                  <a:ext uri="{0D108BD9-81ED-4DB2-BD59-A6C34878D82A}">
                    <a16:rowId xmlns:a16="http://schemas.microsoft.com/office/drawing/2014/main" val="2791023230"/>
                  </a:ext>
                </a:extLst>
              </a:tr>
              <a:tr h="450942">
                <a:tc>
                  <a:txBody>
                    <a:bodyPr/>
                    <a:lstStyle/>
                    <a:p>
                      <a:pPr algn="ctr" fontAlgn="b"/>
                      <a:r>
                        <a:rPr lang="en-GB" sz="1200" u="none" strike="noStrike">
                          <a:effectLst/>
                        </a:rPr>
                        <a:t>TRL 7</a:t>
                      </a:r>
                      <a:endParaRPr lang="en-GB" sz="1200" b="0" i="0" u="none" strike="noStrike">
                        <a:solidFill>
                          <a:srgbClr val="000000"/>
                        </a:solidFill>
                        <a:effectLst/>
                        <a:latin typeface="Aptos Narrow" panose="020B0004020202020204" pitchFamily="34" charset="0"/>
                      </a:endParaRPr>
                    </a:p>
                  </a:txBody>
                  <a:tcPr marL="8676" marR="8676" marT="8676" marB="0" anchor="b">
                    <a:solidFill>
                      <a:srgbClr val="92D050"/>
                    </a:solidFill>
                  </a:tcPr>
                </a:tc>
                <a:tc>
                  <a:txBody>
                    <a:bodyPr/>
                    <a:lstStyle/>
                    <a:p>
                      <a:pPr algn="just" fontAlgn="b"/>
                      <a:r>
                        <a:rPr lang="en-GB" sz="1200" u="none" strike="noStrike" dirty="0">
                          <a:effectLst/>
                        </a:rPr>
                        <a:t>System prototype demonstration in operational environment – </a:t>
                      </a:r>
                      <a:r>
                        <a:rPr lang="en-GB" sz="1200" u="none" strike="noStrike" dirty="0">
                          <a:effectLst/>
                          <a:highlight>
                            <a:srgbClr val="00FF00"/>
                          </a:highlight>
                        </a:rPr>
                        <a:t>A working prototype is demonstrated in a real operational setting.</a:t>
                      </a:r>
                      <a:endParaRPr lang="en-GB" sz="1200" b="0" i="0" u="none" strike="noStrike" dirty="0">
                        <a:solidFill>
                          <a:srgbClr val="000000"/>
                        </a:solidFill>
                        <a:effectLst/>
                        <a:highlight>
                          <a:srgbClr val="00FF00"/>
                        </a:highlight>
                        <a:latin typeface="Aptos Narrow" panose="020B0004020202020204" pitchFamily="34" charset="0"/>
                      </a:endParaRPr>
                    </a:p>
                  </a:txBody>
                  <a:tcPr marL="8676" marR="8676" marT="8676" marB="0" anchor="b"/>
                </a:tc>
                <a:extLst>
                  <a:ext uri="{0D108BD9-81ED-4DB2-BD59-A6C34878D82A}">
                    <a16:rowId xmlns:a16="http://schemas.microsoft.com/office/drawing/2014/main" val="122288157"/>
                  </a:ext>
                </a:extLst>
              </a:tr>
              <a:tr h="450942">
                <a:tc>
                  <a:txBody>
                    <a:bodyPr/>
                    <a:lstStyle/>
                    <a:p>
                      <a:pPr algn="ctr" fontAlgn="b"/>
                      <a:r>
                        <a:rPr lang="en-GB" sz="1200" u="none" strike="noStrike">
                          <a:effectLst/>
                        </a:rPr>
                        <a:t>TRL 8</a:t>
                      </a:r>
                      <a:endParaRPr lang="en-GB" sz="1200" b="0" i="0" u="none" strike="noStrike">
                        <a:solidFill>
                          <a:srgbClr val="000000"/>
                        </a:solidFill>
                        <a:effectLst/>
                        <a:latin typeface="Aptos Narrow" panose="020B0004020202020204" pitchFamily="34" charset="0"/>
                      </a:endParaRPr>
                    </a:p>
                  </a:txBody>
                  <a:tcPr marL="8676" marR="8676" marT="8676" marB="0" anchor="b">
                    <a:solidFill>
                      <a:srgbClr val="92D050"/>
                    </a:solidFill>
                  </a:tcPr>
                </a:tc>
                <a:tc>
                  <a:txBody>
                    <a:bodyPr/>
                    <a:lstStyle/>
                    <a:p>
                      <a:pPr algn="just" fontAlgn="b"/>
                      <a:r>
                        <a:rPr lang="en-GB" sz="1200" u="none" strike="noStrike">
                          <a:effectLst/>
                        </a:rPr>
                        <a:t>System complete and qualified – The technology is proven to work in its final form and under expected conditions.</a:t>
                      </a:r>
                      <a:endParaRPr lang="en-GB" sz="1200" b="0" i="0" u="none" strike="noStrike">
                        <a:solidFill>
                          <a:srgbClr val="000000"/>
                        </a:solidFill>
                        <a:effectLst/>
                        <a:latin typeface="Aptos Narrow" panose="020B0004020202020204" pitchFamily="34" charset="0"/>
                      </a:endParaRPr>
                    </a:p>
                  </a:txBody>
                  <a:tcPr marL="8676" marR="8676" marT="8676" marB="0" anchor="b"/>
                </a:tc>
                <a:extLst>
                  <a:ext uri="{0D108BD9-81ED-4DB2-BD59-A6C34878D82A}">
                    <a16:rowId xmlns:a16="http://schemas.microsoft.com/office/drawing/2014/main" val="1256220620"/>
                  </a:ext>
                </a:extLst>
              </a:tr>
              <a:tr h="450942">
                <a:tc>
                  <a:txBody>
                    <a:bodyPr/>
                    <a:lstStyle/>
                    <a:p>
                      <a:pPr algn="ctr" fontAlgn="b"/>
                      <a:r>
                        <a:rPr lang="en-GB" sz="1200" u="none" strike="noStrike">
                          <a:effectLst/>
                        </a:rPr>
                        <a:t>TRL 9</a:t>
                      </a:r>
                      <a:endParaRPr lang="en-GB" sz="1200" b="0" i="0" u="none" strike="noStrike">
                        <a:solidFill>
                          <a:srgbClr val="000000"/>
                        </a:solidFill>
                        <a:effectLst/>
                        <a:latin typeface="Aptos Narrow" panose="020B0004020202020204" pitchFamily="34" charset="0"/>
                      </a:endParaRPr>
                    </a:p>
                  </a:txBody>
                  <a:tcPr marL="8676" marR="8676" marT="8676" marB="0" anchor="b">
                    <a:solidFill>
                      <a:srgbClr val="92D050"/>
                    </a:solidFill>
                  </a:tcPr>
                </a:tc>
                <a:tc>
                  <a:txBody>
                    <a:bodyPr/>
                    <a:lstStyle/>
                    <a:p>
                      <a:pPr algn="just" fontAlgn="b"/>
                      <a:r>
                        <a:rPr lang="en-GB" sz="1200" u="none" strike="noStrike" dirty="0">
                          <a:effectLst/>
                        </a:rPr>
                        <a:t>Actual system proven in operational environment – The technology is fully commercialized and operational in its intended setting.</a:t>
                      </a:r>
                      <a:endParaRPr lang="en-GB" sz="1200" b="0" i="0" u="none" strike="noStrike" dirty="0">
                        <a:solidFill>
                          <a:srgbClr val="000000"/>
                        </a:solidFill>
                        <a:effectLst/>
                        <a:latin typeface="Aptos Narrow" panose="020B0004020202020204" pitchFamily="34" charset="0"/>
                      </a:endParaRPr>
                    </a:p>
                  </a:txBody>
                  <a:tcPr marL="8676" marR="8676" marT="8676" marB="0" anchor="b"/>
                </a:tc>
                <a:extLst>
                  <a:ext uri="{0D108BD9-81ED-4DB2-BD59-A6C34878D82A}">
                    <a16:rowId xmlns:a16="http://schemas.microsoft.com/office/drawing/2014/main" val="2794255169"/>
                  </a:ext>
                </a:extLst>
              </a:tr>
            </a:tbl>
          </a:graphicData>
        </a:graphic>
      </p:graphicFrame>
      <p:sp>
        <p:nvSpPr>
          <p:cNvPr id="4" name="TextBox 3">
            <a:extLst>
              <a:ext uri="{FF2B5EF4-FFF2-40B4-BE49-F238E27FC236}">
                <a16:creationId xmlns:a16="http://schemas.microsoft.com/office/drawing/2014/main" id="{53846875-FD88-202C-35D5-C9A68C1858F0}"/>
              </a:ext>
            </a:extLst>
          </p:cNvPr>
          <p:cNvSpPr txBox="1"/>
          <p:nvPr/>
        </p:nvSpPr>
        <p:spPr>
          <a:xfrm>
            <a:off x="70757" y="5631029"/>
            <a:ext cx="12050486" cy="830997"/>
          </a:xfrm>
          <a:prstGeom prst="rect">
            <a:avLst/>
          </a:prstGeom>
          <a:noFill/>
        </p:spPr>
        <p:txBody>
          <a:bodyPr wrap="square">
            <a:spAutoFit/>
          </a:bodyPr>
          <a:lstStyle/>
          <a:p>
            <a:pPr marL="0" marR="0" lvl="0" indent="0" algn="just" defTabSz="914264" rtl="0" eaLnBrk="1" fontAlgn="auto" latinLnBrk="0" hangingPunct="1">
              <a:lnSpc>
                <a:spcPct val="100000"/>
              </a:lnSpc>
              <a:spcBef>
                <a:spcPts val="0"/>
              </a:spcBef>
              <a:spcAft>
                <a:spcPts val="0"/>
              </a:spcAft>
              <a:buClrTx/>
              <a:buSzTx/>
              <a:buFontTx/>
              <a:buNone/>
              <a:tabLst/>
              <a:defRPr/>
            </a:pPr>
            <a:r>
              <a:rPr kumimoji="0" lang="en-IT" sz="1600" b="1" i="0" u="none" strike="noStrike" kern="1200" cap="none" spc="0" normalizeH="0" baseline="0" noProof="0" dirty="0">
                <a:ln>
                  <a:noFill/>
                </a:ln>
                <a:solidFill>
                  <a:prstClr val="black"/>
                </a:solidFill>
                <a:effectLst/>
                <a:highlight>
                  <a:srgbClr val="FFFF00"/>
                </a:highlight>
                <a:uLnTx/>
                <a:uFillTx/>
                <a:latin typeface="Calibri" panose="020F0502020204030204"/>
                <a:ea typeface="+mn-ea"/>
                <a:cs typeface="+mn-cs"/>
              </a:rPr>
              <a:t>Risk Mitigation</a:t>
            </a:r>
            <a:r>
              <a:rPr kumimoji="0" lang="en-IT" sz="1600" b="1" i="0"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IT" sz="1600" b="0" i="0" u="none" strike="noStrike" kern="1200" cap="none" spc="0" normalizeH="0" baseline="0" noProof="0" dirty="0">
                <a:ln>
                  <a:noFill/>
                </a:ln>
                <a:solidFill>
                  <a:prstClr val="black"/>
                </a:solidFill>
                <a:effectLst/>
                <a:uLnTx/>
                <a:uFillTx/>
                <a:latin typeface="Calibri" panose="020F0502020204030204"/>
                <a:ea typeface="+mn-ea"/>
                <a:cs typeface="+mn-cs"/>
              </a:rPr>
              <a:t>Two dedicated test facilities, SPARC_LAB and PLASMA_LAB, are actively supporting the development and validation of plasma acceleration concepts, while the TeX facility is dedicated to high power testing of X-band performance.  Achieving a Technology Readiness Level (TRL) above 7 for these subsystems will only be possible following the successful operation of the EuPRAXIA@SPARC_LAB facility.</a:t>
            </a:r>
          </a:p>
        </p:txBody>
      </p:sp>
      <p:sp>
        <p:nvSpPr>
          <p:cNvPr id="16" name="Segnaposto numero diapositiva 26">
            <a:extLst>
              <a:ext uri="{FF2B5EF4-FFF2-40B4-BE49-F238E27FC236}">
                <a16:creationId xmlns:a16="http://schemas.microsoft.com/office/drawing/2014/main" id="{40B8B49D-F743-69C6-C789-782DD090A7CE}"/>
              </a:ext>
            </a:extLst>
          </p:cNvPr>
          <p:cNvSpPr>
            <a:spLocks noGrp="1"/>
          </p:cNvSpPr>
          <p:nvPr>
            <p:ph type="sldNum" sz="quarter" idx="12"/>
          </p:nvPr>
        </p:nvSpPr>
        <p:spPr>
          <a:xfrm>
            <a:off x="9111673" y="6480791"/>
            <a:ext cx="2743200" cy="365125"/>
          </a:xfrm>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A3A6714-3D1F-4857-9904-D935B84167FA}" type="slidenum">
              <a:rPr kumimoji="0" lang="en-US" sz="1200" b="0" i="0" u="none" strike="noStrike" kern="1200" cap="none" spc="0" normalizeH="0" baseline="0" noProof="0" smtClean="0">
                <a:ln>
                  <a:noFill/>
                </a:ln>
                <a:solidFill>
                  <a:srgbClr val="334186"/>
                </a:solidFill>
                <a:effectLst/>
                <a:uLnTx/>
                <a:uFillTx/>
                <a:latin typeface="Calibri"/>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srgbClr val="334186"/>
              </a:solidFill>
              <a:effectLst/>
              <a:uLnTx/>
              <a:uFillTx/>
              <a:latin typeface="Calibri"/>
              <a:ea typeface="+mn-ea"/>
              <a:cs typeface="+mn-cs"/>
            </a:endParaRPr>
          </a:p>
        </p:txBody>
      </p:sp>
      <p:sp>
        <p:nvSpPr>
          <p:cNvPr id="17" name="Segnaposto numero diapositiva 26">
            <a:extLst>
              <a:ext uri="{FF2B5EF4-FFF2-40B4-BE49-F238E27FC236}">
                <a16:creationId xmlns:a16="http://schemas.microsoft.com/office/drawing/2014/main" id="{C478E8AA-DF26-0FA4-0901-E411C7D70AAA}"/>
              </a:ext>
            </a:extLst>
          </p:cNvPr>
          <p:cNvSpPr txBox="1">
            <a:spLocks/>
          </p:cNvSpPr>
          <p:nvPr/>
        </p:nvSpPr>
        <p:spPr>
          <a:xfrm>
            <a:off x="9111673" y="648079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rgbClr val="33418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3A3A6714-3D1F-4857-9904-D935B84167FA}" type="slidenum">
              <a:rPr lang="en-US" sz="1200" smtClean="0">
                <a:latin typeface="Calibri"/>
              </a:rPr>
              <a:pPr>
                <a:defRPr/>
              </a:pPr>
              <a:t>32</a:t>
            </a:fld>
            <a:endParaRPr lang="en-US" sz="1200">
              <a:latin typeface="Calibri"/>
            </a:endParaRPr>
          </a:p>
        </p:txBody>
      </p:sp>
      <p:sp>
        <p:nvSpPr>
          <p:cNvPr id="18" name="Textfeld 37">
            <a:extLst>
              <a:ext uri="{FF2B5EF4-FFF2-40B4-BE49-F238E27FC236}">
                <a16:creationId xmlns:a16="http://schemas.microsoft.com/office/drawing/2014/main" id="{865FABA6-6404-B4DB-A1C6-36B94ADEFA9B}"/>
              </a:ext>
            </a:extLst>
          </p:cNvPr>
          <p:cNvSpPr txBox="1"/>
          <p:nvPr/>
        </p:nvSpPr>
        <p:spPr>
          <a:xfrm>
            <a:off x="1728457" y="148985"/>
            <a:ext cx="9144000" cy="646331"/>
          </a:xfrm>
          <a:prstGeom prst="rect">
            <a:avLst/>
          </a:prstGeom>
          <a:noFill/>
        </p:spPr>
        <p:txBody>
          <a:bodyPr wrap="square">
            <a:spAutoFit/>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US" sz="3600" b="1" i="0" u="none" strike="noStrike" kern="1200" cap="none" spc="0" normalizeH="0" baseline="0" noProof="0">
                <a:ln>
                  <a:noFill/>
                </a:ln>
                <a:solidFill>
                  <a:srgbClr val="334186"/>
                </a:solidFill>
                <a:effectLst/>
                <a:uLnTx/>
                <a:uFillTx/>
                <a:latin typeface="Calibri"/>
                <a:ea typeface="+mn-ea"/>
                <a:cs typeface="Calibri"/>
              </a:rPr>
              <a:t>EuPRAXIA@SPARC_LAB</a:t>
            </a:r>
          </a:p>
        </p:txBody>
      </p:sp>
      <p:sp>
        <p:nvSpPr>
          <p:cNvPr id="19" name="Segnaposto numero diapositiva 3">
            <a:extLst>
              <a:ext uri="{FF2B5EF4-FFF2-40B4-BE49-F238E27FC236}">
                <a16:creationId xmlns:a16="http://schemas.microsoft.com/office/drawing/2014/main" id="{6C7BBC18-E3E2-E42B-E5E3-590E605AAC6E}"/>
              </a:ext>
            </a:extLst>
          </p:cNvPr>
          <p:cNvSpPr txBox="1">
            <a:spLocks/>
          </p:cNvSpPr>
          <p:nvPr/>
        </p:nvSpPr>
        <p:spPr>
          <a:xfrm>
            <a:off x="9111673" y="6480791"/>
            <a:ext cx="2743200" cy="365125"/>
          </a:xfrm>
          <a:prstGeom prst="rect">
            <a:avLst/>
          </a:prstGeom>
        </p:spPr>
        <p:txBody>
          <a:bodyPr vert="horz" lIns="91440" tIns="45720" rIns="91440" bIns="45720" rtlCol="0" anchor="ctr"/>
          <a:lstStyle>
            <a:defPPr>
              <a:defRPr lang="en-US"/>
            </a:defPPr>
            <a:lvl1pPr marL="0" algn="r" defTabSz="914400" rtl="0" eaLnBrk="1" latinLnBrk="0" hangingPunct="1">
              <a:defRPr sz="900" kern="1200">
                <a:solidFill>
                  <a:srgbClr val="334186"/>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3A3A6714-3D1F-4857-9904-D935B84167FA}" type="slidenum">
              <a:rPr lang="en-US" smtClean="0">
                <a:latin typeface="Calibri" panose="020F0502020204030204"/>
              </a:rPr>
              <a:pPr>
                <a:defRPr/>
              </a:pPr>
              <a:t>32</a:t>
            </a:fld>
            <a:endParaRPr lang="en-US">
              <a:latin typeface="Calibri" panose="020F0502020204030204"/>
            </a:endParaRPr>
          </a:p>
        </p:txBody>
      </p:sp>
      <p:sp>
        <p:nvSpPr>
          <p:cNvPr id="20" name="Rectangle 19">
            <a:extLst>
              <a:ext uri="{FF2B5EF4-FFF2-40B4-BE49-F238E27FC236}">
                <a16:creationId xmlns:a16="http://schemas.microsoft.com/office/drawing/2014/main" id="{F0891529-D2FB-E74A-2A74-3A0DAF4DFD98}"/>
              </a:ext>
            </a:extLst>
          </p:cNvPr>
          <p:cNvSpPr/>
          <p:nvPr/>
        </p:nvSpPr>
        <p:spPr>
          <a:xfrm>
            <a:off x="9427" y="-9427"/>
            <a:ext cx="12192000" cy="85783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1" name="Rectangle 20">
            <a:extLst>
              <a:ext uri="{FF2B5EF4-FFF2-40B4-BE49-F238E27FC236}">
                <a16:creationId xmlns:a16="http://schemas.microsoft.com/office/drawing/2014/main" id="{480DC49A-9247-9DF7-10A0-202187A0DE6E}"/>
              </a:ext>
            </a:extLst>
          </p:cNvPr>
          <p:cNvSpPr/>
          <p:nvPr/>
        </p:nvSpPr>
        <p:spPr>
          <a:xfrm>
            <a:off x="0" y="6429511"/>
            <a:ext cx="12192000" cy="430059"/>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sp>
        <p:nvSpPr>
          <p:cNvPr id="22" name="Rettangolo 6">
            <a:extLst>
              <a:ext uri="{FF2B5EF4-FFF2-40B4-BE49-F238E27FC236}">
                <a16:creationId xmlns:a16="http://schemas.microsoft.com/office/drawing/2014/main" id="{01593B9C-CEC1-BCD2-3D55-AC06E6DF5C17}"/>
              </a:ext>
            </a:extLst>
          </p:cNvPr>
          <p:cNvSpPr/>
          <p:nvPr/>
        </p:nvSpPr>
        <p:spPr>
          <a:xfrm>
            <a:off x="3735" y="-14148"/>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tab pos="990600" algn="l"/>
              </a:tabLst>
              <a:defRPr/>
            </a:pPr>
            <a:r>
              <a:rPr kumimoji="0" lang="it-IT"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A. Gallo: </a:t>
            </a:r>
            <a:r>
              <a:rPr kumimoji="0" lang="en-GB"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Review of accelerator activities in INFN-Frascati </a:t>
            </a:r>
          </a:p>
        </p:txBody>
      </p:sp>
      <p:sp>
        <p:nvSpPr>
          <p:cNvPr id="23" name="Rettangolo 4">
            <a:extLst>
              <a:ext uri="{FF2B5EF4-FFF2-40B4-BE49-F238E27FC236}">
                <a16:creationId xmlns:a16="http://schemas.microsoft.com/office/drawing/2014/main" id="{4CE5151E-5554-B74D-BBF2-9118FE2F5032}"/>
              </a:ext>
            </a:extLst>
          </p:cNvPr>
          <p:cNvSpPr/>
          <p:nvPr/>
        </p:nvSpPr>
        <p:spPr>
          <a:xfrm>
            <a:off x="0" y="6528718"/>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FFFF00"/>
                </a:solidFill>
                <a:effectLst/>
                <a:uLnTx/>
                <a:uFillTx/>
                <a:latin typeface="Calibri" panose="020F0502020204030204"/>
                <a:ea typeface="+mn-ea"/>
                <a:cs typeface="+mn-cs"/>
              </a:rPr>
              <a:t>CEPC workshop 2025,  November 6-10 2025 </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a:t>
            </a:r>
            <a:r>
              <a:rPr kumimoji="0" lang="it-IT" sz="1800" b="0" i="1" u="none" strike="noStrike" kern="1200" cap="none" spc="0" normalizeH="0" baseline="0" noProof="0" dirty="0" err="1">
                <a:ln>
                  <a:noFill/>
                </a:ln>
                <a:solidFill>
                  <a:srgbClr val="FFFF00"/>
                </a:solidFill>
                <a:effectLst/>
                <a:uLnTx/>
                <a:uFillTx/>
                <a:latin typeface="Calibri" panose="020F0502020204030204"/>
                <a:ea typeface="+mn-ea"/>
                <a:cs typeface="+mn-cs"/>
              </a:rPr>
              <a:t>Dongfang</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Hotel, Guangzhou, China</a:t>
            </a:r>
          </a:p>
        </p:txBody>
      </p:sp>
      <p:sp>
        <p:nvSpPr>
          <p:cNvPr id="24" name="Segnaposto numero diapositiva 4">
            <a:extLst>
              <a:ext uri="{FF2B5EF4-FFF2-40B4-BE49-F238E27FC236}">
                <a16:creationId xmlns:a16="http://schemas.microsoft.com/office/drawing/2014/main" id="{E16A9229-73F0-B36F-E0EC-B7A52278BE67}"/>
              </a:ext>
            </a:extLst>
          </p:cNvPr>
          <p:cNvSpPr txBox="1">
            <a:spLocks/>
          </p:cNvSpPr>
          <p:nvPr/>
        </p:nvSpPr>
        <p:spPr>
          <a:xfrm>
            <a:off x="9189720" y="6498590"/>
            <a:ext cx="2743200"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8D38D78-E7CE-4FC5-9811-B7ED10FBA3DF}" type="slidenum">
              <a:rPr kumimoji="0" lang="it-IT" sz="1600" b="0" i="0" u="none" strike="noStrike" kern="1200" cap="none" spc="0" normalizeH="0" baseline="0" noProof="0" smtClean="0">
                <a:ln>
                  <a:noFill/>
                </a:ln>
                <a:solidFill>
                  <a:srgbClr val="FFFF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it-IT" sz="1600" b="0"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sp>
        <p:nvSpPr>
          <p:cNvPr id="25" name="CasellaDiTesto 8">
            <a:extLst>
              <a:ext uri="{FF2B5EF4-FFF2-40B4-BE49-F238E27FC236}">
                <a16:creationId xmlns:a16="http://schemas.microsoft.com/office/drawing/2014/main" id="{F1DBB03C-DC6B-1D9A-ADA1-A8C780D9DE5C}"/>
              </a:ext>
            </a:extLst>
          </p:cNvPr>
          <p:cNvSpPr txBox="1"/>
          <p:nvPr/>
        </p:nvSpPr>
        <p:spPr>
          <a:xfrm>
            <a:off x="311084" y="330188"/>
            <a:ext cx="11621835" cy="523220"/>
          </a:xfrm>
          <a:prstGeom prst="rect">
            <a:avLst/>
          </a:prstGeom>
          <a:noFill/>
        </p:spPr>
        <p:txBody>
          <a:bodyPr wrap="square" rtlCol="0">
            <a:spAutoFit/>
          </a:bodyPr>
          <a:lstStyle/>
          <a:p>
            <a:pPr algn="ctr"/>
            <a:r>
              <a:rPr lang="it-IT" sz="2800" b="1" dirty="0"/>
              <a:t>T</a:t>
            </a:r>
            <a:r>
              <a:rPr lang="en-GB" sz="2800" b="1" dirty="0" err="1"/>
              <a:t>echnological</a:t>
            </a:r>
            <a:r>
              <a:rPr lang="en-GB" sz="2800" b="1" dirty="0"/>
              <a:t> Readiness Level </a:t>
            </a:r>
          </a:p>
        </p:txBody>
      </p:sp>
    </p:spTree>
    <p:extLst>
      <p:ext uri="{BB962C8B-B14F-4D97-AF65-F5344CB8AC3E}">
        <p14:creationId xmlns:p14="http://schemas.microsoft.com/office/powerpoint/2010/main" val="303192946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181460" y="392328"/>
            <a:ext cx="11752961" cy="584775"/>
          </a:xfrm>
          <a:prstGeom prst="rect">
            <a:avLst/>
          </a:prstGeom>
        </p:spPr>
        <p:txBody>
          <a:bodyPr wrap="non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3200" b="1" i="1" u="none" strike="noStrike" kern="1200" cap="none" spc="0" normalizeH="0" baseline="0" noProof="0" dirty="0">
                <a:ln>
                  <a:noFill/>
                </a:ln>
                <a:solidFill>
                  <a:srgbClr val="0000FF"/>
                </a:solidFill>
                <a:effectLst/>
                <a:uLnTx/>
                <a:uFillTx/>
                <a:latin typeface="Calibri" panose="020F0502020204030204"/>
                <a:ea typeface="+mn-ea"/>
                <a:cs typeface="+mn-cs"/>
              </a:rPr>
              <a:t>INFN-LNF contribution to FCC-ee studies </a:t>
            </a:r>
            <a:r>
              <a:rPr kumimoji="0" lang="en-GB" sz="3200" b="1" i="0" u="none" strike="noStrike" kern="1200" cap="none" spc="0" normalizeH="0" baseline="0" noProof="0" dirty="0">
                <a:ln>
                  <a:noFill/>
                </a:ln>
                <a:solidFill>
                  <a:prstClr val="black"/>
                </a:solidFill>
                <a:effectLst/>
                <a:uLnTx/>
                <a:uFillTx/>
                <a:latin typeface="Calibri" panose="020F0502020204030204"/>
                <a:ea typeface="+mn-ea"/>
                <a:cs typeface="+mn-cs"/>
              </a:rPr>
              <a:t>|</a:t>
            </a:r>
            <a:r>
              <a:rPr kumimoji="0" lang="en-GB" sz="3200" b="1" i="1" u="none" strike="noStrike" kern="1200" cap="none" spc="0" normalizeH="0" baseline="0" noProof="0" dirty="0">
                <a:ln>
                  <a:noFill/>
                </a:ln>
                <a:solidFill>
                  <a:prstClr val="black"/>
                </a:solidFill>
                <a:effectLst/>
                <a:uLnTx/>
                <a:uFillTx/>
                <a:latin typeface="Calibri" panose="020F0502020204030204"/>
                <a:ea typeface="+mn-ea"/>
                <a:cs typeface="+mn-cs"/>
              </a:rPr>
              <a:t> </a:t>
            </a:r>
            <a:r>
              <a:rPr kumimoji="0" lang="en-GB" sz="3200" b="1" i="1" u="none" strike="noStrike" kern="1200" cap="none" spc="0" normalizeH="0" baseline="0" noProof="0" dirty="0">
                <a:ln>
                  <a:noFill/>
                </a:ln>
                <a:solidFill>
                  <a:srgbClr val="FF0000"/>
                </a:solidFill>
                <a:effectLst/>
                <a:uLnTx/>
                <a:uFillTx/>
                <a:latin typeface="Calibri" panose="020F0502020204030204"/>
                <a:ea typeface="+mn-ea"/>
                <a:cs typeface="+mn-cs"/>
              </a:rPr>
              <a:t>CERN-INFN MoU Addenda</a:t>
            </a:r>
            <a:endParaRPr kumimoji="0" lang="en-GB" sz="3200" b="0" i="0" u="none" strike="noStrike" kern="1200" cap="none" spc="0" normalizeH="0" baseline="0" noProof="0" dirty="0">
              <a:ln>
                <a:noFill/>
              </a:ln>
              <a:solidFill>
                <a:srgbClr val="FF0000"/>
              </a:solidFill>
              <a:effectLst/>
              <a:uLnTx/>
              <a:uFillTx/>
              <a:latin typeface="Calibri" panose="020F0502020204030204"/>
              <a:ea typeface="+mn-ea"/>
              <a:cs typeface="+mn-cs"/>
            </a:endParaRPr>
          </a:p>
        </p:txBody>
      </p:sp>
      <p:sp>
        <p:nvSpPr>
          <p:cNvPr id="4" name="Rettangolo 6">
            <a:extLst>
              <a:ext uri="{FF2B5EF4-FFF2-40B4-BE49-F238E27FC236}">
                <a16:creationId xmlns:a16="http://schemas.microsoft.com/office/drawing/2014/main" id="{B07138B4-AC64-CD6F-2D79-FB8B72F0269B}"/>
              </a:ext>
            </a:extLst>
          </p:cNvPr>
          <p:cNvSpPr/>
          <p:nvPr/>
        </p:nvSpPr>
        <p:spPr>
          <a:xfrm>
            <a:off x="3735" y="-4721"/>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tab pos="990600" algn="l"/>
              </a:tabLst>
              <a:defRPr/>
            </a:pPr>
            <a:r>
              <a:rPr kumimoji="0" lang="it-IT"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A. Gallo: </a:t>
            </a:r>
            <a:r>
              <a:rPr kumimoji="0" lang="en-GB"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Review of accelerator activities in INFN-Frascati </a:t>
            </a:r>
          </a:p>
        </p:txBody>
      </p:sp>
      <p:sp>
        <p:nvSpPr>
          <p:cNvPr id="5" name="Rettangolo 4">
            <a:extLst>
              <a:ext uri="{FF2B5EF4-FFF2-40B4-BE49-F238E27FC236}">
                <a16:creationId xmlns:a16="http://schemas.microsoft.com/office/drawing/2014/main" id="{9A8A98EE-4E69-00B0-968D-1D3DE64DCF36}"/>
              </a:ext>
            </a:extLst>
          </p:cNvPr>
          <p:cNvSpPr/>
          <p:nvPr/>
        </p:nvSpPr>
        <p:spPr>
          <a:xfrm>
            <a:off x="0" y="6528718"/>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FFFF00"/>
                </a:solidFill>
                <a:effectLst/>
                <a:uLnTx/>
                <a:uFillTx/>
                <a:latin typeface="Calibri" panose="020F0502020204030204"/>
                <a:ea typeface="+mn-ea"/>
                <a:cs typeface="+mn-cs"/>
              </a:rPr>
              <a:t>CEPC workshop 2025,  November 6-10 2025 </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a:t>
            </a:r>
            <a:r>
              <a:rPr kumimoji="0" lang="it-IT" sz="1800" b="0" i="1" u="none" strike="noStrike" kern="1200" cap="none" spc="0" normalizeH="0" baseline="0" noProof="0" dirty="0" err="1">
                <a:ln>
                  <a:noFill/>
                </a:ln>
                <a:solidFill>
                  <a:srgbClr val="FFFF00"/>
                </a:solidFill>
                <a:effectLst/>
                <a:uLnTx/>
                <a:uFillTx/>
                <a:latin typeface="Calibri" panose="020F0502020204030204"/>
                <a:ea typeface="+mn-ea"/>
                <a:cs typeface="+mn-cs"/>
              </a:rPr>
              <a:t>Dongfang</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Hotel, Guangzhou, China</a:t>
            </a:r>
          </a:p>
        </p:txBody>
      </p:sp>
      <p:sp>
        <p:nvSpPr>
          <p:cNvPr id="6" name="Segnaposto numero diapositiva 4">
            <a:extLst>
              <a:ext uri="{FF2B5EF4-FFF2-40B4-BE49-F238E27FC236}">
                <a16:creationId xmlns:a16="http://schemas.microsoft.com/office/drawing/2014/main" id="{90267E12-6F92-3B20-9316-820AFC25139F}"/>
              </a:ext>
            </a:extLst>
          </p:cNvPr>
          <p:cNvSpPr txBox="1">
            <a:spLocks/>
          </p:cNvSpPr>
          <p:nvPr/>
        </p:nvSpPr>
        <p:spPr>
          <a:xfrm>
            <a:off x="9189720" y="6498590"/>
            <a:ext cx="2743200"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8D38D78-E7CE-4FC5-9811-B7ED10FBA3DF}" type="slidenum">
              <a:rPr kumimoji="0" lang="it-IT" sz="1600" b="0" i="0" u="none" strike="noStrike" kern="1200" cap="none" spc="0" normalizeH="0" baseline="0" noProof="0" smtClean="0">
                <a:ln>
                  <a:noFill/>
                </a:ln>
                <a:solidFill>
                  <a:srgbClr val="FFFF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33</a:t>
            </a:fld>
            <a:endParaRPr kumimoji="0" lang="it-IT" sz="1600" b="0"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grpSp>
        <p:nvGrpSpPr>
          <p:cNvPr id="3" name="Group 2">
            <a:extLst>
              <a:ext uri="{FF2B5EF4-FFF2-40B4-BE49-F238E27FC236}">
                <a16:creationId xmlns:a16="http://schemas.microsoft.com/office/drawing/2014/main" id="{0C00BC2C-30DE-91A4-A31A-A3890B5572CA}"/>
              </a:ext>
            </a:extLst>
          </p:cNvPr>
          <p:cNvGrpSpPr/>
          <p:nvPr/>
        </p:nvGrpSpPr>
        <p:grpSpPr>
          <a:xfrm>
            <a:off x="7754587" y="1195667"/>
            <a:ext cx="4207725" cy="2479521"/>
            <a:chOff x="8768836" y="1330479"/>
            <a:chExt cx="3191071" cy="1880429"/>
          </a:xfrm>
        </p:grpSpPr>
        <p:pic>
          <p:nvPicPr>
            <p:cNvPr id="7" name="Picture 4" descr="ICMAB - Press Release: Superconductors instead of copper for the future  circular collider (FCC) at CERN">
              <a:extLst>
                <a:ext uri="{FF2B5EF4-FFF2-40B4-BE49-F238E27FC236}">
                  <a16:creationId xmlns:a16="http://schemas.microsoft.com/office/drawing/2014/main" id="{E8F11D39-6C41-DD37-BDED-D6FC8D4C1CA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68836" y="1330479"/>
              <a:ext cx="3191071" cy="1880429"/>
            </a:xfrm>
            <a:prstGeom prst="rect">
              <a:avLst/>
            </a:prstGeom>
            <a:noFill/>
            <a:extLst>
              <a:ext uri="{909E8E84-426E-40DD-AFC4-6F175D3DCCD1}">
                <a14:hiddenFill xmlns:a14="http://schemas.microsoft.com/office/drawing/2010/main">
                  <a:solidFill>
                    <a:srgbClr val="FFFFFF"/>
                  </a:solidFill>
                </a14:hiddenFill>
              </a:ext>
            </a:extLst>
          </p:spPr>
        </p:pic>
        <p:sp>
          <p:nvSpPr>
            <p:cNvPr id="8" name="CasellaDiTesto 3">
              <a:extLst>
                <a:ext uri="{FF2B5EF4-FFF2-40B4-BE49-F238E27FC236}">
                  <a16:creationId xmlns:a16="http://schemas.microsoft.com/office/drawing/2014/main" id="{76C457E8-516A-F787-19A2-2AFE793DAAC5}"/>
                </a:ext>
              </a:extLst>
            </p:cNvPr>
            <p:cNvSpPr txBox="1"/>
            <p:nvPr/>
          </p:nvSpPr>
          <p:spPr>
            <a:xfrm>
              <a:off x="10442448" y="1749603"/>
              <a:ext cx="644087" cy="461665"/>
            </a:xfrm>
            <a:prstGeom prst="rect">
              <a:avLst/>
            </a:prstGeom>
            <a:noFill/>
          </p:spPr>
          <p:txBody>
            <a:bodyPr wrap="none" rtlCol="0">
              <a:spAutoFit/>
            </a:bodyPr>
            <a:lstStyle/>
            <a:p>
              <a:r>
                <a:rPr lang="it-IT" sz="2400" b="1" i="1" dirty="0">
                  <a:solidFill>
                    <a:srgbClr val="FFFF00"/>
                  </a:solidFill>
                </a:rPr>
                <a:t>FCC</a:t>
              </a:r>
            </a:p>
          </p:txBody>
        </p:sp>
      </p:grpSp>
      <p:sp>
        <p:nvSpPr>
          <p:cNvPr id="9" name="TextBox 8">
            <a:extLst>
              <a:ext uri="{FF2B5EF4-FFF2-40B4-BE49-F238E27FC236}">
                <a16:creationId xmlns:a16="http://schemas.microsoft.com/office/drawing/2014/main" id="{B65F76C4-75BB-819D-721D-0C97322D89AA}"/>
              </a:ext>
            </a:extLst>
          </p:cNvPr>
          <p:cNvSpPr txBox="1"/>
          <p:nvPr/>
        </p:nvSpPr>
        <p:spPr>
          <a:xfrm>
            <a:off x="251143" y="1043267"/>
            <a:ext cx="7111682" cy="5324535"/>
          </a:xfrm>
          <a:prstGeom prst="rect">
            <a:avLst/>
          </a:prstGeom>
          <a:noFill/>
        </p:spPr>
        <p:txBody>
          <a:bodyPr wrap="square" rtlCol="0">
            <a:spAutoFit/>
          </a:bodyPr>
          <a:lstStyle/>
          <a:p>
            <a:r>
              <a:rPr lang="it-IT" sz="2400" dirty="0"/>
              <a:t>INFN Frascati </a:t>
            </a:r>
            <a:r>
              <a:rPr lang="it-IT" sz="2400" dirty="0" err="1"/>
              <a:t>is</a:t>
            </a:r>
            <a:r>
              <a:rPr lang="it-IT" sz="2400" dirty="0"/>
              <a:t> part of the </a:t>
            </a:r>
            <a:r>
              <a:rPr lang="it-IT" sz="2400" b="1" dirty="0" err="1"/>
              <a:t>collaboration</a:t>
            </a:r>
            <a:r>
              <a:rPr lang="it-IT" sz="2400" dirty="0"/>
              <a:t> </a:t>
            </a:r>
            <a:r>
              <a:rPr lang="it-IT" sz="2400" dirty="0" err="1"/>
              <a:t>contributing</a:t>
            </a:r>
            <a:r>
              <a:rPr lang="it-IT" sz="2400" dirty="0"/>
              <a:t> to the studies for the CERN </a:t>
            </a:r>
            <a:r>
              <a:rPr lang="it-IT" sz="2400" b="1" dirty="0"/>
              <a:t>Future </a:t>
            </a:r>
            <a:r>
              <a:rPr lang="it-IT" sz="2400" b="1" dirty="0" err="1"/>
              <a:t>Circular</a:t>
            </a:r>
            <a:r>
              <a:rPr lang="it-IT" sz="2400" b="1" dirty="0"/>
              <a:t> Collider</a:t>
            </a:r>
            <a:r>
              <a:rPr lang="it-IT" sz="2400" dirty="0"/>
              <a:t>. In </a:t>
            </a:r>
            <a:r>
              <a:rPr lang="it-IT" sz="2400" dirty="0" err="1"/>
              <a:t>particular</a:t>
            </a:r>
            <a:r>
              <a:rPr lang="it-IT" sz="2400" dirty="0"/>
              <a:t> LNF team </a:t>
            </a:r>
            <a:r>
              <a:rPr lang="it-IT" sz="2400" dirty="0" err="1"/>
              <a:t>is</a:t>
            </a:r>
            <a:r>
              <a:rPr lang="it-IT" sz="2400" dirty="0"/>
              <a:t> </a:t>
            </a:r>
            <a:r>
              <a:rPr lang="it-IT" sz="2400" dirty="0" err="1"/>
              <a:t>involved</a:t>
            </a:r>
            <a:r>
              <a:rPr lang="it-IT" sz="2400" dirty="0"/>
              <a:t> in </a:t>
            </a:r>
            <a:r>
              <a:rPr lang="it-IT" sz="2400" dirty="0" err="1"/>
              <a:t>two</a:t>
            </a:r>
            <a:r>
              <a:rPr lang="it-IT" sz="2400" dirty="0"/>
              <a:t> </a:t>
            </a:r>
            <a:r>
              <a:rPr lang="it-IT" sz="2400" dirty="0" err="1"/>
              <a:t>main</a:t>
            </a:r>
            <a:r>
              <a:rPr lang="it-IT" sz="2400" dirty="0"/>
              <a:t> </a:t>
            </a:r>
            <a:r>
              <a:rPr lang="it-IT" sz="2400" dirty="0" err="1"/>
              <a:t>distinct</a:t>
            </a:r>
            <a:r>
              <a:rPr lang="it-IT" sz="2400" dirty="0"/>
              <a:t> </a:t>
            </a:r>
            <a:r>
              <a:rPr lang="it-IT" sz="2400" dirty="0" err="1"/>
              <a:t>sectors</a:t>
            </a:r>
            <a:r>
              <a:rPr lang="it-IT" sz="2400" dirty="0"/>
              <a:t>:</a:t>
            </a:r>
          </a:p>
          <a:p>
            <a:endParaRPr lang="it-IT" sz="2400" dirty="0"/>
          </a:p>
          <a:p>
            <a:pPr marL="285750" indent="-285750">
              <a:buFont typeface="Arial" panose="020B0604020202020204" pitchFamily="34" charset="0"/>
              <a:buChar char="•"/>
            </a:pPr>
            <a:r>
              <a:rPr lang="it-IT" sz="2400" b="1" dirty="0">
                <a:solidFill>
                  <a:schemeClr val="accent6">
                    <a:lumMod val="75000"/>
                  </a:schemeClr>
                </a:solidFill>
              </a:rPr>
              <a:t>Design of the Damping Ring and Transfer Lines </a:t>
            </a:r>
            <a:r>
              <a:rPr lang="it-IT" sz="2400" b="1" dirty="0" err="1">
                <a:solidFill>
                  <a:schemeClr val="accent6">
                    <a:lumMod val="75000"/>
                  </a:schemeClr>
                </a:solidFill>
              </a:rPr>
              <a:t>as</a:t>
            </a:r>
            <a:r>
              <a:rPr lang="it-IT" sz="2400" b="1" dirty="0">
                <a:solidFill>
                  <a:schemeClr val="accent6">
                    <a:lumMod val="75000"/>
                  </a:schemeClr>
                </a:solidFill>
              </a:rPr>
              <a:t> part of the collider </a:t>
            </a:r>
            <a:r>
              <a:rPr lang="it-IT" sz="2400" b="1" dirty="0" err="1">
                <a:solidFill>
                  <a:schemeClr val="accent6">
                    <a:lumMod val="75000"/>
                  </a:schemeClr>
                </a:solidFill>
              </a:rPr>
              <a:t>injector</a:t>
            </a:r>
            <a:r>
              <a:rPr lang="it-IT" sz="2400" b="1" dirty="0">
                <a:solidFill>
                  <a:schemeClr val="accent6">
                    <a:lumMod val="75000"/>
                  </a:schemeClr>
                </a:solidFill>
              </a:rPr>
              <a:t> system</a:t>
            </a:r>
            <a:endParaRPr lang="it-IT" sz="2400" dirty="0">
              <a:solidFill>
                <a:schemeClr val="accent6">
                  <a:lumMod val="75000"/>
                </a:schemeClr>
              </a:solidFill>
            </a:endParaRPr>
          </a:p>
          <a:p>
            <a:pPr marL="800100" lvl="1" indent="-342900">
              <a:buFont typeface="Wingdings" panose="05000000000000000000" pitchFamily="2" charset="2"/>
              <a:buChar char="ü"/>
            </a:pPr>
            <a:r>
              <a:rPr lang="en-GB" sz="2000" dirty="0">
                <a:solidFill>
                  <a:schemeClr val="accent6">
                    <a:lumMod val="75000"/>
                  </a:schemeClr>
                </a:solidFill>
              </a:rPr>
              <a:t>Includes low impedance design of the DR vacuum chamber</a:t>
            </a:r>
            <a:endParaRPr lang="it-IT" sz="2000" dirty="0">
              <a:solidFill>
                <a:schemeClr val="accent6">
                  <a:lumMod val="75000"/>
                </a:schemeClr>
              </a:solidFill>
            </a:endParaRPr>
          </a:p>
          <a:p>
            <a:endParaRPr lang="it-IT" sz="2400" dirty="0"/>
          </a:p>
          <a:p>
            <a:pPr marL="285750" indent="-285750">
              <a:buFont typeface="Arial" panose="020B0604020202020204" pitchFamily="34" charset="0"/>
              <a:buChar char="•"/>
            </a:pPr>
            <a:r>
              <a:rPr lang="it-IT" sz="2400" b="1" dirty="0">
                <a:solidFill>
                  <a:schemeClr val="accent1">
                    <a:lumMod val="50000"/>
                  </a:schemeClr>
                </a:solidFill>
              </a:rPr>
              <a:t>Design and </a:t>
            </a:r>
            <a:r>
              <a:rPr lang="it-IT" sz="2400" b="1" dirty="0" err="1">
                <a:solidFill>
                  <a:schemeClr val="accent1">
                    <a:lumMod val="50000"/>
                  </a:schemeClr>
                </a:solidFill>
              </a:rPr>
              <a:t>optimizazion</a:t>
            </a:r>
            <a:r>
              <a:rPr lang="it-IT" sz="2400" b="1" dirty="0">
                <a:solidFill>
                  <a:schemeClr val="accent1">
                    <a:lumMod val="50000"/>
                  </a:schemeClr>
                </a:solidFill>
              </a:rPr>
              <a:t> of the Machine-Detector Interface (MDI) </a:t>
            </a: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kumimoji="0" lang="en-GB" sz="2000" b="0" i="0"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rPr>
              <a:t>Interaction Region (IR) mechanical design</a:t>
            </a: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GB" sz="2000" dirty="0">
                <a:solidFill>
                  <a:schemeClr val="accent1">
                    <a:lumMod val="50000"/>
                  </a:schemeClr>
                </a:solidFill>
                <a:latin typeface="Calibri" panose="020F0502020204030204"/>
              </a:rPr>
              <a:t>B</a:t>
            </a:r>
            <a:r>
              <a:rPr kumimoji="0" lang="en-GB" sz="2000" b="0" i="0" u="none" strike="noStrike" kern="1200" cap="none" spc="0" normalizeH="0" baseline="0" noProof="0" dirty="0" err="1">
                <a:ln>
                  <a:noFill/>
                </a:ln>
                <a:solidFill>
                  <a:schemeClr val="accent1">
                    <a:lumMod val="50000"/>
                  </a:schemeClr>
                </a:solidFill>
                <a:effectLst/>
                <a:uLnTx/>
                <a:uFillTx/>
                <a:latin typeface="Calibri" panose="020F0502020204030204"/>
                <a:ea typeface="+mn-ea"/>
                <a:cs typeface="+mn-cs"/>
              </a:rPr>
              <a:t>ackground</a:t>
            </a:r>
            <a:r>
              <a:rPr kumimoji="0" lang="en-GB" sz="2000" b="0" i="0"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rPr>
              <a:t> studies</a:t>
            </a:r>
          </a:p>
          <a:p>
            <a:pPr marL="800100" marR="0" lvl="1" indent="-342900" algn="l" defTabSz="914400" rtl="0" eaLnBrk="1" fontAlgn="auto" latinLnBrk="0" hangingPunct="1">
              <a:lnSpc>
                <a:spcPct val="100000"/>
              </a:lnSpc>
              <a:spcBef>
                <a:spcPts val="0"/>
              </a:spcBef>
              <a:spcAft>
                <a:spcPts val="0"/>
              </a:spcAft>
              <a:buClrTx/>
              <a:buSzTx/>
              <a:buFont typeface="Wingdings" panose="05000000000000000000" pitchFamily="2" charset="2"/>
              <a:buChar char="ü"/>
              <a:tabLst/>
              <a:defRPr/>
            </a:pPr>
            <a:r>
              <a:rPr lang="en-GB" sz="2000" dirty="0">
                <a:solidFill>
                  <a:schemeClr val="accent1">
                    <a:lumMod val="50000"/>
                  </a:schemeClr>
                </a:solidFill>
                <a:latin typeface="Calibri" panose="020F0502020204030204"/>
              </a:rPr>
              <a:t>E</a:t>
            </a:r>
            <a:r>
              <a:rPr kumimoji="0" lang="en-GB" sz="2000" b="0" i="0" u="none" strike="noStrike" kern="1200" cap="none" spc="0" normalizeH="0" baseline="0" noProof="0" dirty="0" err="1">
                <a:ln>
                  <a:noFill/>
                </a:ln>
                <a:solidFill>
                  <a:schemeClr val="accent1">
                    <a:lumMod val="50000"/>
                  </a:schemeClr>
                </a:solidFill>
                <a:effectLst/>
                <a:uLnTx/>
                <a:uFillTx/>
                <a:latin typeface="Calibri" panose="020F0502020204030204"/>
                <a:ea typeface="+mn-ea"/>
                <a:cs typeface="+mn-cs"/>
              </a:rPr>
              <a:t>xperimental</a:t>
            </a:r>
            <a:r>
              <a:rPr kumimoji="0" lang="en-GB" sz="2000" b="0" i="0" u="none" strike="noStrike" kern="1200" cap="none" spc="0" normalizeH="0" baseline="0" noProof="0" dirty="0">
                <a:ln>
                  <a:noFill/>
                </a:ln>
                <a:solidFill>
                  <a:schemeClr val="accent1">
                    <a:lumMod val="50000"/>
                  </a:schemeClr>
                </a:solidFill>
                <a:effectLst/>
                <a:uLnTx/>
                <a:uFillTx/>
                <a:latin typeface="Calibri" panose="020F0502020204030204"/>
                <a:ea typeface="+mn-ea"/>
                <a:cs typeface="+mn-cs"/>
              </a:rPr>
              <a:t> activities on full-scale IR mechanical prototype (IR mock-up)</a:t>
            </a:r>
          </a:p>
        </p:txBody>
      </p:sp>
    </p:spTree>
    <p:extLst>
      <p:ext uri="{BB962C8B-B14F-4D97-AF65-F5344CB8AC3E}">
        <p14:creationId xmlns:p14="http://schemas.microsoft.com/office/powerpoint/2010/main" val="65760614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2712153" y="437853"/>
            <a:ext cx="5593390" cy="584775"/>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3200" b="1" i="1" u="none" strike="noStrike" kern="1200" cap="none" spc="0" normalizeH="0" baseline="0" noProof="0" dirty="0">
                <a:ln>
                  <a:noFill/>
                </a:ln>
                <a:solidFill>
                  <a:srgbClr val="0000FF"/>
                </a:solidFill>
                <a:effectLst/>
                <a:uLnTx/>
                <a:uFillTx/>
                <a:latin typeface="Calibri" panose="020F0502020204030204"/>
                <a:ea typeface="+mn-ea"/>
                <a:cs typeface="+mn-cs"/>
              </a:rPr>
              <a:t>FCC-ee Damping Ring/TL design</a:t>
            </a:r>
            <a:endParaRPr kumimoji="0" lang="en-GB" sz="3200" b="1"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11" name="TextBox 3">
            <a:extLst>
              <a:ext uri="{FF2B5EF4-FFF2-40B4-BE49-F238E27FC236}">
                <a16:creationId xmlns:a16="http://schemas.microsoft.com/office/drawing/2014/main" id="{239705B1-BC1B-2942-A68E-CBA2723976B0}"/>
              </a:ext>
            </a:extLst>
          </p:cNvPr>
          <p:cNvSpPr txBox="1"/>
          <p:nvPr/>
        </p:nvSpPr>
        <p:spPr>
          <a:xfrm>
            <a:off x="877721" y="1520223"/>
            <a:ext cx="3603166" cy="400110"/>
          </a:xfrm>
          <a:prstGeom prst="rect">
            <a:avLst/>
          </a:prstGeom>
          <a:noFill/>
        </p:spPr>
        <p:txBody>
          <a:bodyPr wrap="non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2000" b="1" i="1" u="none" strike="noStrike" kern="1200" cap="none" spc="0" normalizeH="0" baseline="0" noProof="0" dirty="0">
                <a:ln>
                  <a:noFill/>
                </a:ln>
                <a:solidFill>
                  <a:schemeClr val="accent6">
                    <a:lumMod val="75000"/>
                  </a:schemeClr>
                </a:solidFill>
                <a:effectLst/>
                <a:uLnTx/>
                <a:uFillTx/>
                <a:latin typeface="Calibri" panose="020F0502020204030204"/>
                <a:ea typeface="+mn-ea"/>
                <a:cs typeface="+mn-cs"/>
              </a:rPr>
              <a:t>Present Injector Layout Baseline</a:t>
            </a:r>
          </a:p>
        </p:txBody>
      </p:sp>
      <p:pic>
        <p:nvPicPr>
          <p:cNvPr id="73" name="Picture 6">
            <a:extLst>
              <a:ext uri="{FF2B5EF4-FFF2-40B4-BE49-F238E27FC236}">
                <a16:creationId xmlns:a16="http://schemas.microsoft.com/office/drawing/2014/main" id="{76F20FA0-0216-5842-90C8-9E2E7D856A82}"/>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81621" y="502844"/>
            <a:ext cx="762762" cy="55473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4" name="Picture 2" descr="Picture 2">
            <a:extLst>
              <a:ext uri="{FF2B5EF4-FFF2-40B4-BE49-F238E27FC236}">
                <a16:creationId xmlns:a16="http://schemas.microsoft.com/office/drawing/2014/main" id="{CA06C005-C484-704F-BDE6-26AEF9310A6B}"/>
              </a:ext>
            </a:extLst>
          </p:cNvPr>
          <p:cNvPicPr>
            <a:picLocks noChangeAspect="1"/>
          </p:cNvPicPr>
          <p:nvPr/>
        </p:nvPicPr>
        <p:blipFill>
          <a:blip r:embed="rId3"/>
          <a:stretch>
            <a:fillRect/>
          </a:stretch>
        </p:blipFill>
        <p:spPr>
          <a:xfrm>
            <a:off x="1407983" y="529613"/>
            <a:ext cx="1164209" cy="483997"/>
          </a:xfrm>
          <a:prstGeom prst="rect">
            <a:avLst/>
          </a:prstGeom>
          <a:ln w="12700">
            <a:miter lim="400000"/>
          </a:ln>
        </p:spPr>
      </p:pic>
      <p:sp>
        <p:nvSpPr>
          <p:cNvPr id="3" name="Rettangolo 6">
            <a:extLst>
              <a:ext uri="{FF2B5EF4-FFF2-40B4-BE49-F238E27FC236}">
                <a16:creationId xmlns:a16="http://schemas.microsoft.com/office/drawing/2014/main" id="{357D4A3B-5504-C938-4996-28C38A91F564}"/>
              </a:ext>
            </a:extLst>
          </p:cNvPr>
          <p:cNvSpPr/>
          <p:nvPr/>
        </p:nvSpPr>
        <p:spPr>
          <a:xfrm>
            <a:off x="3735" y="-4721"/>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tab pos="990600" algn="l"/>
              </a:tabLst>
              <a:defRPr/>
            </a:pPr>
            <a:r>
              <a:rPr kumimoji="0" lang="it-IT"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A. Gallo: </a:t>
            </a:r>
            <a:r>
              <a:rPr kumimoji="0" lang="en-GB" sz="1800" b="0" i="1" u="none" strike="noStrike" kern="1200" cap="none" spc="0" normalizeH="0" baseline="0" noProof="0" dirty="0">
                <a:ln>
                  <a:noFill/>
                </a:ln>
                <a:solidFill>
                  <a:srgbClr val="4472C4">
                    <a:lumMod val="20000"/>
                    <a:lumOff val="80000"/>
                  </a:srgbClr>
                </a:solidFill>
                <a:effectLst/>
                <a:uLnTx/>
                <a:uFillTx/>
                <a:latin typeface="Calibri" panose="020F0502020204030204"/>
                <a:ea typeface="+mn-ea"/>
                <a:cs typeface="+mn-cs"/>
              </a:rPr>
              <a:t>Review of accelerator activities in INFN-Frascati </a:t>
            </a:r>
          </a:p>
        </p:txBody>
      </p:sp>
      <p:sp>
        <p:nvSpPr>
          <p:cNvPr id="4" name="Rettangolo 4">
            <a:extLst>
              <a:ext uri="{FF2B5EF4-FFF2-40B4-BE49-F238E27FC236}">
                <a16:creationId xmlns:a16="http://schemas.microsoft.com/office/drawing/2014/main" id="{32B50034-E1AC-AE13-6486-9F8909BC59FA}"/>
              </a:ext>
            </a:extLst>
          </p:cNvPr>
          <p:cNvSpPr/>
          <p:nvPr/>
        </p:nvSpPr>
        <p:spPr>
          <a:xfrm>
            <a:off x="0" y="6528718"/>
            <a:ext cx="12192000" cy="329282"/>
          </a:xfrm>
          <a:prstGeom prst="rect">
            <a:avLst/>
          </a:prstGeom>
          <a:solidFill>
            <a:schemeClr val="accent5">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GB" sz="1800" b="0" i="1" u="none" strike="noStrike" kern="1200" cap="none" spc="0" normalizeH="0" baseline="0" noProof="0" dirty="0">
                <a:ln>
                  <a:noFill/>
                </a:ln>
                <a:solidFill>
                  <a:srgbClr val="FFFF00"/>
                </a:solidFill>
                <a:effectLst/>
                <a:uLnTx/>
                <a:uFillTx/>
                <a:latin typeface="Calibri" panose="020F0502020204030204"/>
                <a:ea typeface="+mn-ea"/>
                <a:cs typeface="+mn-cs"/>
              </a:rPr>
              <a:t>CEPC workshop 2025,  November 6-10 2025 </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a:t>
            </a:r>
            <a:r>
              <a:rPr kumimoji="0" lang="it-IT" sz="1800" b="0" i="1" u="none" strike="noStrike" kern="1200" cap="none" spc="0" normalizeH="0" baseline="0" noProof="0" dirty="0" err="1">
                <a:ln>
                  <a:noFill/>
                </a:ln>
                <a:solidFill>
                  <a:srgbClr val="FFFF00"/>
                </a:solidFill>
                <a:effectLst/>
                <a:uLnTx/>
                <a:uFillTx/>
                <a:latin typeface="Calibri" panose="020F0502020204030204"/>
                <a:ea typeface="+mn-ea"/>
                <a:cs typeface="+mn-cs"/>
              </a:rPr>
              <a:t>Dongfang</a:t>
            </a:r>
            <a:r>
              <a:rPr kumimoji="0" lang="it-IT" sz="1800" b="0" i="1" u="none" strike="noStrike" kern="1200" cap="none" spc="0" normalizeH="0" baseline="0" noProof="0" dirty="0">
                <a:ln>
                  <a:noFill/>
                </a:ln>
                <a:solidFill>
                  <a:srgbClr val="FFFF00"/>
                </a:solidFill>
                <a:effectLst/>
                <a:uLnTx/>
                <a:uFillTx/>
                <a:latin typeface="Calibri" panose="020F0502020204030204"/>
                <a:ea typeface="+mn-ea"/>
                <a:cs typeface="+mn-cs"/>
              </a:rPr>
              <a:t> Hotel, Guangzhou, China</a:t>
            </a:r>
          </a:p>
        </p:txBody>
      </p:sp>
      <p:sp>
        <p:nvSpPr>
          <p:cNvPr id="5" name="Segnaposto numero diapositiva 4">
            <a:extLst>
              <a:ext uri="{FF2B5EF4-FFF2-40B4-BE49-F238E27FC236}">
                <a16:creationId xmlns:a16="http://schemas.microsoft.com/office/drawing/2014/main" id="{2FBE7042-5F1D-1723-20F9-6A4A98B14A5F}"/>
              </a:ext>
            </a:extLst>
          </p:cNvPr>
          <p:cNvSpPr txBox="1">
            <a:spLocks/>
          </p:cNvSpPr>
          <p:nvPr/>
        </p:nvSpPr>
        <p:spPr>
          <a:xfrm>
            <a:off x="9189720" y="6498590"/>
            <a:ext cx="2743200"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78D38D78-E7CE-4FC5-9811-B7ED10FBA3DF}" type="slidenum">
              <a:rPr kumimoji="0" lang="it-IT" sz="1600" b="0" i="0" u="none" strike="noStrike" kern="1200" cap="none" spc="0" normalizeH="0" baseline="0" noProof="0" smtClean="0">
                <a:ln>
                  <a:noFill/>
                </a:ln>
                <a:solidFill>
                  <a:srgbClr val="FFFF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34</a:t>
            </a:fld>
            <a:endParaRPr kumimoji="0" lang="it-IT" sz="1600" b="0" i="0" u="none" strike="noStrike" kern="1200" cap="none" spc="0" normalizeH="0" baseline="0" noProof="0" dirty="0">
              <a:ln>
                <a:noFill/>
              </a:ln>
              <a:solidFill>
                <a:srgbClr val="FFFF00"/>
              </a:solidFill>
              <a:effectLst/>
              <a:uLnTx/>
              <a:uFillTx/>
              <a:latin typeface="Calibri" panose="020F0502020204030204"/>
              <a:ea typeface="+mn-ea"/>
              <a:cs typeface="+mn-cs"/>
            </a:endParaRPr>
          </a:p>
        </p:txBody>
      </p:sp>
      <p:grpSp>
        <p:nvGrpSpPr>
          <p:cNvPr id="125" name="Group 124">
            <a:extLst>
              <a:ext uri="{FF2B5EF4-FFF2-40B4-BE49-F238E27FC236}">
                <a16:creationId xmlns:a16="http://schemas.microsoft.com/office/drawing/2014/main" id="{56FCB819-455A-2D38-2ED5-09181E55E72A}"/>
              </a:ext>
            </a:extLst>
          </p:cNvPr>
          <p:cNvGrpSpPr>
            <a:grpSpLocks noChangeAspect="1"/>
          </p:cNvGrpSpPr>
          <p:nvPr/>
        </p:nvGrpSpPr>
        <p:grpSpPr>
          <a:xfrm>
            <a:off x="7123395" y="2758963"/>
            <a:ext cx="5128401" cy="3644296"/>
            <a:chOff x="5197041" y="1119086"/>
            <a:chExt cx="6900621" cy="4903655"/>
          </a:xfrm>
        </p:grpSpPr>
        <p:grpSp>
          <p:nvGrpSpPr>
            <p:cNvPr id="126" name="Group 125">
              <a:extLst>
                <a:ext uri="{FF2B5EF4-FFF2-40B4-BE49-F238E27FC236}">
                  <a16:creationId xmlns:a16="http://schemas.microsoft.com/office/drawing/2014/main" id="{B0D8424F-8688-EF49-088C-BB97989ACEC1}"/>
                </a:ext>
              </a:extLst>
            </p:cNvPr>
            <p:cNvGrpSpPr/>
            <p:nvPr/>
          </p:nvGrpSpPr>
          <p:grpSpPr>
            <a:xfrm>
              <a:off x="5495436" y="1119086"/>
              <a:ext cx="5931995" cy="4903655"/>
              <a:chOff x="710545" y="1062639"/>
              <a:chExt cx="5931995" cy="4903655"/>
            </a:xfrm>
          </p:grpSpPr>
          <p:pic>
            <p:nvPicPr>
              <p:cNvPr id="133" name="Picture 132">
                <a:extLst>
                  <a:ext uri="{FF2B5EF4-FFF2-40B4-BE49-F238E27FC236}">
                    <a16:creationId xmlns:a16="http://schemas.microsoft.com/office/drawing/2014/main" id="{B2D6BB29-AFB5-2707-2435-FF66D2B11E79}"/>
                  </a:ext>
                </a:extLst>
              </p:cNvPr>
              <p:cNvPicPr>
                <a:picLocks noChangeAspect="1"/>
              </p:cNvPicPr>
              <p:nvPr/>
            </p:nvPicPr>
            <p:blipFill>
              <a:blip r:embed="rId4"/>
              <a:stretch>
                <a:fillRect/>
              </a:stretch>
            </p:blipFill>
            <p:spPr>
              <a:xfrm>
                <a:off x="710545" y="1062639"/>
                <a:ext cx="5931995" cy="4903655"/>
              </a:xfrm>
              <a:prstGeom prst="rect">
                <a:avLst/>
              </a:prstGeom>
            </p:spPr>
          </p:pic>
          <p:sp>
            <p:nvSpPr>
              <p:cNvPr id="134" name="Rectangle 133">
                <a:extLst>
                  <a:ext uri="{FF2B5EF4-FFF2-40B4-BE49-F238E27FC236}">
                    <a16:creationId xmlns:a16="http://schemas.microsoft.com/office/drawing/2014/main" id="{3E980F38-F268-8E3E-0FE8-A4E6F05243BE}"/>
                  </a:ext>
                </a:extLst>
              </p:cNvPr>
              <p:cNvSpPr/>
              <p:nvPr/>
            </p:nvSpPr>
            <p:spPr>
              <a:xfrm>
                <a:off x="3559277" y="1220150"/>
                <a:ext cx="245807" cy="88490"/>
              </a:xfrm>
              <a:prstGeom prst="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IT"/>
              </a:p>
            </p:txBody>
          </p:sp>
          <p:sp>
            <p:nvSpPr>
              <p:cNvPr id="135" name="TextBox 134">
                <a:extLst>
                  <a:ext uri="{FF2B5EF4-FFF2-40B4-BE49-F238E27FC236}">
                    <a16:creationId xmlns:a16="http://schemas.microsoft.com/office/drawing/2014/main" id="{6BF276F4-6777-9437-71F2-F91EB4A777B0}"/>
                  </a:ext>
                </a:extLst>
              </p:cNvPr>
              <p:cNvSpPr txBox="1"/>
              <p:nvPr/>
            </p:nvSpPr>
            <p:spPr>
              <a:xfrm>
                <a:off x="3126780" y="1398935"/>
                <a:ext cx="1412915" cy="443268"/>
              </a:xfrm>
              <a:prstGeom prst="rect">
                <a:avLst/>
              </a:prstGeom>
              <a:noFill/>
            </p:spPr>
            <p:txBody>
              <a:bodyPr wrap="none" rtlCol="0">
                <a:spAutoFit/>
              </a:bodyPr>
              <a:lstStyle/>
              <a:p>
                <a:r>
                  <a:rPr lang="en-IT" sz="1400" dirty="0"/>
                  <a:t>RF</a:t>
                </a:r>
                <a:r>
                  <a:rPr lang="en-US" sz="1400" dirty="0"/>
                  <a:t> system</a:t>
                </a:r>
                <a:endParaRPr lang="en-IT" sz="1400" dirty="0"/>
              </a:p>
            </p:txBody>
          </p:sp>
        </p:grpSp>
        <p:sp>
          <p:nvSpPr>
            <p:cNvPr id="127" name="TextBox 126">
              <a:extLst>
                <a:ext uri="{FF2B5EF4-FFF2-40B4-BE49-F238E27FC236}">
                  <a16:creationId xmlns:a16="http://schemas.microsoft.com/office/drawing/2014/main" id="{00201DEC-3B84-26FA-590E-1060843B8CE2}"/>
                </a:ext>
              </a:extLst>
            </p:cNvPr>
            <p:cNvSpPr txBox="1"/>
            <p:nvPr/>
          </p:nvSpPr>
          <p:spPr>
            <a:xfrm>
              <a:off x="5197041" y="4479590"/>
              <a:ext cx="2344799" cy="753555"/>
            </a:xfrm>
            <a:prstGeom prst="rect">
              <a:avLst/>
            </a:prstGeom>
            <a:noFill/>
          </p:spPr>
          <p:txBody>
            <a:bodyPr wrap="square">
              <a:spAutoFit/>
            </a:bodyPr>
            <a:lstStyle/>
            <a:p>
              <a:r>
                <a:rPr lang="en-IT" sz="1400">
                  <a:solidFill>
                    <a:schemeClr val="accent1">
                      <a:lumMod val="50000"/>
                    </a:schemeClr>
                  </a:solidFill>
                </a:rPr>
                <a:t>injection</a:t>
              </a:r>
              <a:r>
                <a:rPr lang="en-US" sz="1400" dirty="0">
                  <a:solidFill>
                    <a:schemeClr val="accent1">
                      <a:lumMod val="50000"/>
                    </a:schemeClr>
                  </a:solidFill>
                </a:rPr>
                <a:t> e</a:t>
              </a:r>
              <a:r>
                <a:rPr lang="en-US" sz="1400" baseline="30000" dirty="0">
                  <a:solidFill>
                    <a:schemeClr val="accent1">
                      <a:lumMod val="50000"/>
                    </a:schemeClr>
                  </a:solidFill>
                </a:rPr>
                <a:t>-</a:t>
              </a:r>
              <a:endParaRPr lang="en-US" sz="1400" dirty="0">
                <a:solidFill>
                  <a:schemeClr val="accent1">
                    <a:lumMod val="50000"/>
                  </a:schemeClr>
                </a:solidFill>
              </a:endParaRPr>
            </a:p>
            <a:p>
              <a:r>
                <a:rPr lang="en-IT" sz="1400">
                  <a:solidFill>
                    <a:schemeClr val="accent1">
                      <a:lumMod val="50000"/>
                    </a:schemeClr>
                  </a:solidFill>
                </a:rPr>
                <a:t>extraction</a:t>
              </a:r>
              <a:r>
                <a:rPr lang="en-US" sz="1400" dirty="0">
                  <a:solidFill>
                    <a:schemeClr val="accent1">
                      <a:lumMod val="50000"/>
                    </a:schemeClr>
                  </a:solidFill>
                </a:rPr>
                <a:t> e</a:t>
              </a:r>
              <a:r>
                <a:rPr lang="en-US" sz="1400" baseline="30000" dirty="0">
                  <a:solidFill>
                    <a:schemeClr val="accent1">
                      <a:lumMod val="50000"/>
                    </a:schemeClr>
                  </a:solidFill>
                </a:rPr>
                <a:t>+</a:t>
              </a:r>
              <a:endParaRPr lang="en-CH" sz="1400" dirty="0"/>
            </a:p>
          </p:txBody>
        </p:sp>
        <p:sp>
          <p:nvSpPr>
            <p:cNvPr id="128" name="TextBox 127">
              <a:extLst>
                <a:ext uri="{FF2B5EF4-FFF2-40B4-BE49-F238E27FC236}">
                  <a16:creationId xmlns:a16="http://schemas.microsoft.com/office/drawing/2014/main" id="{EC5B80C6-CA64-3E72-E1B5-0530628662FC}"/>
                </a:ext>
              </a:extLst>
            </p:cNvPr>
            <p:cNvSpPr txBox="1"/>
            <p:nvPr/>
          </p:nvSpPr>
          <p:spPr>
            <a:xfrm>
              <a:off x="10512777" y="4476206"/>
              <a:ext cx="1584885" cy="1063843"/>
            </a:xfrm>
            <a:prstGeom prst="rect">
              <a:avLst/>
            </a:prstGeom>
            <a:noFill/>
          </p:spPr>
          <p:txBody>
            <a:bodyPr wrap="square">
              <a:spAutoFit/>
            </a:bodyPr>
            <a:lstStyle/>
            <a:p>
              <a:r>
                <a:rPr lang="en-IT" sz="1400">
                  <a:solidFill>
                    <a:schemeClr val="accent1">
                      <a:lumMod val="50000"/>
                    </a:schemeClr>
                  </a:solidFill>
                </a:rPr>
                <a:t>injection</a:t>
              </a:r>
              <a:r>
                <a:rPr lang="en-US" sz="1400" dirty="0">
                  <a:solidFill>
                    <a:schemeClr val="accent1">
                      <a:lumMod val="50000"/>
                    </a:schemeClr>
                  </a:solidFill>
                </a:rPr>
                <a:t> e</a:t>
              </a:r>
              <a:r>
                <a:rPr lang="en-US" sz="1400" baseline="30000" dirty="0">
                  <a:solidFill>
                    <a:schemeClr val="accent1">
                      <a:lumMod val="50000"/>
                    </a:schemeClr>
                  </a:solidFill>
                </a:rPr>
                <a:t>+</a:t>
              </a:r>
              <a:endParaRPr lang="en-US" sz="1400" dirty="0">
                <a:solidFill>
                  <a:schemeClr val="accent1">
                    <a:lumMod val="50000"/>
                  </a:schemeClr>
                </a:solidFill>
              </a:endParaRPr>
            </a:p>
            <a:p>
              <a:r>
                <a:rPr lang="en-IT" sz="1400">
                  <a:solidFill>
                    <a:schemeClr val="accent1">
                      <a:lumMod val="50000"/>
                    </a:schemeClr>
                  </a:solidFill>
                </a:rPr>
                <a:t>extraction</a:t>
              </a:r>
              <a:r>
                <a:rPr lang="en-US" sz="1400" dirty="0">
                  <a:solidFill>
                    <a:schemeClr val="accent1">
                      <a:lumMod val="50000"/>
                    </a:schemeClr>
                  </a:solidFill>
                </a:rPr>
                <a:t> e</a:t>
              </a:r>
              <a:r>
                <a:rPr lang="en-US" sz="1400" baseline="30000" dirty="0">
                  <a:solidFill>
                    <a:schemeClr val="accent1">
                      <a:lumMod val="50000"/>
                    </a:schemeClr>
                  </a:solidFill>
                </a:rPr>
                <a:t>-</a:t>
              </a:r>
              <a:endParaRPr lang="en-CH" sz="1400" dirty="0"/>
            </a:p>
          </p:txBody>
        </p:sp>
        <p:sp>
          <p:nvSpPr>
            <p:cNvPr id="129" name="TextBox 128">
              <a:extLst>
                <a:ext uri="{FF2B5EF4-FFF2-40B4-BE49-F238E27FC236}">
                  <a16:creationId xmlns:a16="http://schemas.microsoft.com/office/drawing/2014/main" id="{AB8B4A65-EF52-84BC-C237-25B3558B9623}"/>
                </a:ext>
              </a:extLst>
            </p:cNvPr>
            <p:cNvSpPr txBox="1"/>
            <p:nvPr/>
          </p:nvSpPr>
          <p:spPr>
            <a:xfrm>
              <a:off x="6476431" y="3111884"/>
              <a:ext cx="4086062" cy="753555"/>
            </a:xfrm>
            <a:prstGeom prst="rect">
              <a:avLst/>
            </a:prstGeom>
            <a:noFill/>
          </p:spPr>
          <p:txBody>
            <a:bodyPr wrap="square">
              <a:spAutoFit/>
            </a:bodyPr>
            <a:lstStyle/>
            <a:p>
              <a:pPr marL="182563" lvl="1"/>
              <a:r>
                <a:rPr lang="en-IT" sz="1400" dirty="0"/>
                <a:t>3 WIGGLER insertion </a:t>
              </a:r>
              <a:r>
                <a:rPr lang="en-IT" sz="1400" dirty="0">
                  <a:latin typeface="Symbol" pitchFamily="2" charset="2"/>
                </a:rPr>
                <a:t>h</a:t>
              </a:r>
              <a:r>
                <a:rPr lang="en-IT" sz="1400" dirty="0"/>
                <a:t> = </a:t>
              </a:r>
              <a:r>
                <a:rPr lang="en-IT" sz="1400" dirty="0">
                  <a:latin typeface="Symbol" pitchFamily="2" charset="2"/>
                </a:rPr>
                <a:t>h</a:t>
              </a:r>
              <a:r>
                <a:rPr lang="en-IT" sz="1400" dirty="0"/>
                <a:t>’ =0 in the arcs to enhance damping</a:t>
              </a:r>
            </a:p>
          </p:txBody>
        </p:sp>
        <p:cxnSp>
          <p:nvCxnSpPr>
            <p:cNvPr id="130" name="Straight Arrow Connector 129">
              <a:extLst>
                <a:ext uri="{FF2B5EF4-FFF2-40B4-BE49-F238E27FC236}">
                  <a16:creationId xmlns:a16="http://schemas.microsoft.com/office/drawing/2014/main" id="{38FD1934-F1C0-381F-A1DA-1B52C181DE87}"/>
                </a:ext>
              </a:extLst>
            </p:cNvPr>
            <p:cNvCxnSpPr>
              <a:cxnSpLocks/>
            </p:cNvCxnSpPr>
            <p:nvPr/>
          </p:nvCxnSpPr>
          <p:spPr>
            <a:xfrm flipH="1" flipV="1">
              <a:off x="6672064" y="2420888"/>
              <a:ext cx="576064" cy="567975"/>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131" name="Straight Arrow Connector 130">
              <a:extLst>
                <a:ext uri="{FF2B5EF4-FFF2-40B4-BE49-F238E27FC236}">
                  <a16:creationId xmlns:a16="http://schemas.microsoft.com/office/drawing/2014/main" id="{C0AA55DA-C907-9F01-8B84-9851E0D7BF35}"/>
                </a:ext>
              </a:extLst>
            </p:cNvPr>
            <p:cNvCxnSpPr>
              <a:cxnSpLocks/>
            </p:cNvCxnSpPr>
            <p:nvPr/>
          </p:nvCxnSpPr>
          <p:spPr>
            <a:xfrm flipV="1">
              <a:off x="9408368" y="2406445"/>
              <a:ext cx="859596" cy="683516"/>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cxnSp>
          <p:nvCxnSpPr>
            <p:cNvPr id="132" name="Straight Arrow Connector 131">
              <a:extLst>
                <a:ext uri="{FF2B5EF4-FFF2-40B4-BE49-F238E27FC236}">
                  <a16:creationId xmlns:a16="http://schemas.microsoft.com/office/drawing/2014/main" id="{D36AAAAA-EEFE-6C55-0554-91ADAB9C43F5}"/>
                </a:ext>
              </a:extLst>
            </p:cNvPr>
            <p:cNvCxnSpPr>
              <a:cxnSpLocks/>
            </p:cNvCxnSpPr>
            <p:nvPr/>
          </p:nvCxnSpPr>
          <p:spPr>
            <a:xfrm>
              <a:off x="8461433" y="3789040"/>
              <a:ext cx="30191" cy="1814114"/>
            </a:xfrm>
            <a:prstGeom prst="straightConnector1">
              <a:avLst/>
            </a:prstGeom>
            <a:ln w="12700">
              <a:tailEnd type="triangle"/>
            </a:ln>
          </p:spPr>
          <p:style>
            <a:lnRef idx="1">
              <a:schemeClr val="accent1"/>
            </a:lnRef>
            <a:fillRef idx="0">
              <a:schemeClr val="accent1"/>
            </a:fillRef>
            <a:effectRef idx="0">
              <a:schemeClr val="accent1"/>
            </a:effectRef>
            <a:fontRef idx="minor">
              <a:schemeClr val="tx1"/>
            </a:fontRef>
          </p:style>
        </p:cxnSp>
      </p:grpSp>
      <p:grpSp>
        <p:nvGrpSpPr>
          <p:cNvPr id="6" name="Group 5">
            <a:extLst>
              <a:ext uri="{FF2B5EF4-FFF2-40B4-BE49-F238E27FC236}">
                <a16:creationId xmlns:a16="http://schemas.microsoft.com/office/drawing/2014/main" id="{ADD78BB0-8B3B-5E69-FEB4-669E00D5ACD0}"/>
              </a:ext>
            </a:extLst>
          </p:cNvPr>
          <p:cNvGrpSpPr>
            <a:grpSpLocks noChangeAspect="1"/>
          </p:cNvGrpSpPr>
          <p:nvPr/>
        </p:nvGrpSpPr>
        <p:grpSpPr>
          <a:xfrm>
            <a:off x="799370" y="1598036"/>
            <a:ext cx="7157097" cy="1507492"/>
            <a:chOff x="1601899" y="4821000"/>
            <a:chExt cx="7747430" cy="1631833"/>
          </a:xfrm>
        </p:grpSpPr>
        <p:cxnSp>
          <p:nvCxnSpPr>
            <p:cNvPr id="7" name="Straight Connector 6">
              <a:extLst>
                <a:ext uri="{FF2B5EF4-FFF2-40B4-BE49-F238E27FC236}">
                  <a16:creationId xmlns:a16="http://schemas.microsoft.com/office/drawing/2014/main" id="{45BD9F77-56AF-791B-2C46-FBADEF151048}"/>
                </a:ext>
              </a:extLst>
            </p:cNvPr>
            <p:cNvCxnSpPr/>
            <p:nvPr/>
          </p:nvCxnSpPr>
          <p:spPr bwMode="auto">
            <a:xfrm>
              <a:off x="4467597" y="5641975"/>
              <a:ext cx="2531250" cy="0"/>
            </a:xfrm>
            <a:prstGeom prst="line">
              <a:avLst/>
            </a:prstGeom>
            <a:solidFill>
              <a:schemeClr val="accent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 name="Straight Connector 7">
              <a:extLst>
                <a:ext uri="{FF2B5EF4-FFF2-40B4-BE49-F238E27FC236}">
                  <a16:creationId xmlns:a16="http://schemas.microsoft.com/office/drawing/2014/main" id="{B8F0FA91-B8D0-6E5E-AE6D-296A507BF7B6}"/>
                </a:ext>
              </a:extLst>
            </p:cNvPr>
            <p:cNvCxnSpPr/>
            <p:nvPr/>
          </p:nvCxnSpPr>
          <p:spPr bwMode="auto">
            <a:xfrm>
              <a:off x="6665326" y="5861010"/>
              <a:ext cx="142752" cy="1524"/>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 name="Straight Connector 8">
              <a:extLst>
                <a:ext uri="{FF2B5EF4-FFF2-40B4-BE49-F238E27FC236}">
                  <a16:creationId xmlns:a16="http://schemas.microsoft.com/office/drawing/2014/main" id="{D4AEF450-FDB3-0684-BBE9-3481264AB34F}"/>
                </a:ext>
              </a:extLst>
            </p:cNvPr>
            <p:cNvCxnSpPr/>
            <p:nvPr/>
          </p:nvCxnSpPr>
          <p:spPr bwMode="auto">
            <a:xfrm>
              <a:off x="2868431" y="5632241"/>
              <a:ext cx="1417500" cy="0"/>
            </a:xfrm>
            <a:prstGeom prst="line">
              <a:avLst/>
            </a:prstGeom>
            <a:solidFill>
              <a:schemeClr val="accent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0" name="Group 9">
              <a:extLst>
                <a:ext uri="{FF2B5EF4-FFF2-40B4-BE49-F238E27FC236}">
                  <a16:creationId xmlns:a16="http://schemas.microsoft.com/office/drawing/2014/main" id="{4B3DF952-1FF7-5D97-DAEC-9408588FBAF7}"/>
                </a:ext>
              </a:extLst>
            </p:cNvPr>
            <p:cNvGrpSpPr/>
            <p:nvPr/>
          </p:nvGrpSpPr>
          <p:grpSpPr>
            <a:xfrm>
              <a:off x="6860869" y="5830860"/>
              <a:ext cx="145581" cy="31674"/>
              <a:chOff x="7491079" y="5863915"/>
              <a:chExt cx="145581" cy="31674"/>
            </a:xfrm>
          </p:grpSpPr>
          <p:cxnSp>
            <p:nvCxnSpPr>
              <p:cNvPr id="121" name="Straight Connector 120">
                <a:extLst>
                  <a:ext uri="{FF2B5EF4-FFF2-40B4-BE49-F238E27FC236}">
                    <a16:creationId xmlns:a16="http://schemas.microsoft.com/office/drawing/2014/main" id="{E6785640-1144-E584-1BBE-237052EC1570}"/>
                  </a:ext>
                </a:extLst>
              </p:cNvPr>
              <p:cNvCxnSpPr/>
              <p:nvPr/>
            </p:nvCxnSpPr>
            <p:spPr bwMode="auto">
              <a:xfrm>
                <a:off x="7599505" y="5895589"/>
                <a:ext cx="37155" cy="0"/>
              </a:xfrm>
              <a:prstGeom prst="line">
                <a:avLst/>
              </a:prstGeom>
              <a:solidFill>
                <a:schemeClr val="accent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2" name="Straight Connector 121">
                <a:extLst>
                  <a:ext uri="{FF2B5EF4-FFF2-40B4-BE49-F238E27FC236}">
                    <a16:creationId xmlns:a16="http://schemas.microsoft.com/office/drawing/2014/main" id="{A81FA5B6-2961-6614-B166-2812FDFE8500}"/>
                  </a:ext>
                </a:extLst>
              </p:cNvPr>
              <p:cNvCxnSpPr/>
              <p:nvPr/>
            </p:nvCxnSpPr>
            <p:spPr bwMode="auto">
              <a:xfrm flipV="1">
                <a:off x="7491079" y="5864364"/>
                <a:ext cx="23873" cy="29701"/>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3" name="Straight Connector 122">
                <a:extLst>
                  <a:ext uri="{FF2B5EF4-FFF2-40B4-BE49-F238E27FC236}">
                    <a16:creationId xmlns:a16="http://schemas.microsoft.com/office/drawing/2014/main" id="{7111125A-A0B8-FA37-C979-A8CA05A4818A}"/>
                  </a:ext>
                </a:extLst>
              </p:cNvPr>
              <p:cNvCxnSpPr/>
              <p:nvPr/>
            </p:nvCxnSpPr>
            <p:spPr bwMode="auto">
              <a:xfrm>
                <a:off x="7514952" y="5863915"/>
                <a:ext cx="51093"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4" name="Straight Connector 123">
                <a:extLst>
                  <a:ext uri="{FF2B5EF4-FFF2-40B4-BE49-F238E27FC236}">
                    <a16:creationId xmlns:a16="http://schemas.microsoft.com/office/drawing/2014/main" id="{4ABC7113-9996-4527-F9EC-DC4492B562BA}"/>
                  </a:ext>
                </a:extLst>
              </p:cNvPr>
              <p:cNvCxnSpPr/>
              <p:nvPr/>
            </p:nvCxnSpPr>
            <p:spPr bwMode="auto">
              <a:xfrm>
                <a:off x="7567279" y="5868704"/>
                <a:ext cx="17639" cy="25361"/>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cxnSp>
          <p:nvCxnSpPr>
            <p:cNvPr id="79" name="Straight Connector 78">
              <a:extLst>
                <a:ext uri="{FF2B5EF4-FFF2-40B4-BE49-F238E27FC236}">
                  <a16:creationId xmlns:a16="http://schemas.microsoft.com/office/drawing/2014/main" id="{73C164C1-E847-184A-C3E7-D5FBDADEF9F4}"/>
                </a:ext>
              </a:extLst>
            </p:cNvPr>
            <p:cNvCxnSpPr/>
            <p:nvPr/>
          </p:nvCxnSpPr>
          <p:spPr bwMode="auto">
            <a:xfrm>
              <a:off x="4416639" y="5404295"/>
              <a:ext cx="2633192" cy="4118"/>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0" name="Straight Connector 79">
              <a:extLst>
                <a:ext uri="{FF2B5EF4-FFF2-40B4-BE49-F238E27FC236}">
                  <a16:creationId xmlns:a16="http://schemas.microsoft.com/office/drawing/2014/main" id="{DBB42496-8735-D75A-9B7F-C2D18C1BD786}"/>
                </a:ext>
              </a:extLst>
            </p:cNvPr>
            <p:cNvCxnSpPr/>
            <p:nvPr/>
          </p:nvCxnSpPr>
          <p:spPr bwMode="auto">
            <a:xfrm>
              <a:off x="2559333" y="5861009"/>
              <a:ext cx="4278057" cy="0"/>
            </a:xfrm>
            <a:prstGeom prst="line">
              <a:avLst/>
            </a:prstGeom>
            <a:solidFill>
              <a:schemeClr val="accent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1" name="Straight Connector 80">
              <a:extLst>
                <a:ext uri="{FF2B5EF4-FFF2-40B4-BE49-F238E27FC236}">
                  <a16:creationId xmlns:a16="http://schemas.microsoft.com/office/drawing/2014/main" id="{E834BBF6-D657-72F7-E6FC-4152CD205A63}"/>
                </a:ext>
              </a:extLst>
            </p:cNvPr>
            <p:cNvCxnSpPr/>
            <p:nvPr/>
          </p:nvCxnSpPr>
          <p:spPr bwMode="auto">
            <a:xfrm>
              <a:off x="2016470" y="5861009"/>
              <a:ext cx="355013" cy="0"/>
            </a:xfrm>
            <a:prstGeom prst="line">
              <a:avLst/>
            </a:prstGeom>
            <a:solidFill>
              <a:schemeClr val="accent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82" name="Group 81">
              <a:extLst>
                <a:ext uri="{FF2B5EF4-FFF2-40B4-BE49-F238E27FC236}">
                  <a16:creationId xmlns:a16="http://schemas.microsoft.com/office/drawing/2014/main" id="{BF44E570-B59D-2F37-3D48-6B05B9FD1F95}"/>
                </a:ext>
              </a:extLst>
            </p:cNvPr>
            <p:cNvGrpSpPr/>
            <p:nvPr/>
          </p:nvGrpSpPr>
          <p:grpSpPr>
            <a:xfrm>
              <a:off x="2407263" y="5773904"/>
              <a:ext cx="118770" cy="182293"/>
              <a:chOff x="1160890" y="3324053"/>
              <a:chExt cx="211146" cy="324076"/>
            </a:xfrm>
          </p:grpSpPr>
          <p:cxnSp>
            <p:nvCxnSpPr>
              <p:cNvPr id="118" name="Straight Connector 117">
                <a:extLst>
                  <a:ext uri="{FF2B5EF4-FFF2-40B4-BE49-F238E27FC236}">
                    <a16:creationId xmlns:a16="http://schemas.microsoft.com/office/drawing/2014/main" id="{7AE5EE42-CD66-9E53-ECEE-DC42AFBF44A4}"/>
                  </a:ext>
                </a:extLst>
              </p:cNvPr>
              <p:cNvCxnSpPr/>
              <p:nvPr/>
            </p:nvCxnSpPr>
            <p:spPr bwMode="auto">
              <a:xfrm flipV="1">
                <a:off x="1160890" y="3324053"/>
                <a:ext cx="63611" cy="15485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9" name="Straight Connector 118">
                <a:extLst>
                  <a:ext uri="{FF2B5EF4-FFF2-40B4-BE49-F238E27FC236}">
                    <a16:creationId xmlns:a16="http://schemas.microsoft.com/office/drawing/2014/main" id="{5B1D260E-8F16-EB13-CF65-414F4A22EB8C}"/>
                  </a:ext>
                </a:extLst>
              </p:cNvPr>
              <p:cNvCxnSpPr/>
              <p:nvPr/>
            </p:nvCxnSpPr>
            <p:spPr bwMode="auto">
              <a:xfrm>
                <a:off x="1232452" y="3324053"/>
                <a:ext cx="82826" cy="312672"/>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20" name="Straight Connector 119">
                <a:extLst>
                  <a:ext uri="{FF2B5EF4-FFF2-40B4-BE49-F238E27FC236}">
                    <a16:creationId xmlns:a16="http://schemas.microsoft.com/office/drawing/2014/main" id="{B754C113-BD18-DD3C-51B2-2A480FB6D96C}"/>
                  </a:ext>
                </a:extLst>
              </p:cNvPr>
              <p:cNvCxnSpPr/>
              <p:nvPr/>
            </p:nvCxnSpPr>
            <p:spPr bwMode="auto">
              <a:xfrm flipV="1">
                <a:off x="1331302" y="3478909"/>
                <a:ext cx="40734" cy="16922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83" name="TextBox 82">
              <a:extLst>
                <a:ext uri="{FF2B5EF4-FFF2-40B4-BE49-F238E27FC236}">
                  <a16:creationId xmlns:a16="http://schemas.microsoft.com/office/drawing/2014/main" id="{726187A8-630D-D3CC-BACC-C537CE4AA869}"/>
                </a:ext>
              </a:extLst>
            </p:cNvPr>
            <p:cNvSpPr txBox="1"/>
            <p:nvPr/>
          </p:nvSpPr>
          <p:spPr>
            <a:xfrm>
              <a:off x="5124495" y="5391251"/>
              <a:ext cx="1222524" cy="276999"/>
            </a:xfrm>
            <a:prstGeom prst="rect">
              <a:avLst/>
            </a:prstGeom>
            <a:noFill/>
          </p:spPr>
          <p:txBody>
            <a:bodyPr wrap="square" rtlCol="0">
              <a:spAutoFit/>
            </a:bodyPr>
            <a:lstStyle/>
            <a:p>
              <a:r>
                <a:rPr lang="en-CH" sz="1200" dirty="0">
                  <a:latin typeface="Lato" panose="020F0502020204030203" pitchFamily="34" charset="0"/>
                  <a:ea typeface="Lato" panose="020F0502020204030203" pitchFamily="34" charset="0"/>
                  <a:cs typeface="Lato" panose="020F0502020204030203" pitchFamily="34" charset="0"/>
                </a:rPr>
                <a:t>Positron linac</a:t>
              </a:r>
            </a:p>
          </p:txBody>
        </p:sp>
        <p:sp>
          <p:nvSpPr>
            <p:cNvPr id="84" name="TextBox 83">
              <a:extLst>
                <a:ext uri="{FF2B5EF4-FFF2-40B4-BE49-F238E27FC236}">
                  <a16:creationId xmlns:a16="http://schemas.microsoft.com/office/drawing/2014/main" id="{C6764FF4-0E26-C7E3-0CEB-AD0C1C78F8A9}"/>
                </a:ext>
              </a:extLst>
            </p:cNvPr>
            <p:cNvSpPr txBox="1"/>
            <p:nvPr/>
          </p:nvSpPr>
          <p:spPr>
            <a:xfrm>
              <a:off x="3030435" y="5374365"/>
              <a:ext cx="1273227" cy="276999"/>
            </a:xfrm>
            <a:prstGeom prst="rect">
              <a:avLst/>
            </a:prstGeom>
            <a:noFill/>
          </p:spPr>
          <p:txBody>
            <a:bodyPr wrap="square" rtlCol="0">
              <a:spAutoFit/>
            </a:bodyPr>
            <a:lstStyle/>
            <a:p>
              <a:r>
                <a:rPr lang="en-CH" sz="1200" dirty="0">
                  <a:latin typeface="Lato" panose="020F0502020204030203" pitchFamily="34" charset="0"/>
                  <a:ea typeface="Lato" panose="020F0502020204030203" pitchFamily="34" charset="0"/>
                  <a:cs typeface="Lato" panose="020F0502020204030203" pitchFamily="34" charset="0"/>
                </a:rPr>
                <a:t>Electron linac</a:t>
              </a:r>
            </a:p>
          </p:txBody>
        </p:sp>
        <p:sp>
          <p:nvSpPr>
            <p:cNvPr id="85" name="TextBox 84">
              <a:extLst>
                <a:ext uri="{FF2B5EF4-FFF2-40B4-BE49-F238E27FC236}">
                  <a16:creationId xmlns:a16="http://schemas.microsoft.com/office/drawing/2014/main" id="{408202D0-FD06-7DE3-7B6F-8A0AA644D473}"/>
                </a:ext>
              </a:extLst>
            </p:cNvPr>
            <p:cNvSpPr txBox="1"/>
            <p:nvPr/>
          </p:nvSpPr>
          <p:spPr>
            <a:xfrm>
              <a:off x="4916841" y="5155996"/>
              <a:ext cx="1693535" cy="276999"/>
            </a:xfrm>
            <a:prstGeom prst="rect">
              <a:avLst/>
            </a:prstGeom>
            <a:noFill/>
          </p:spPr>
          <p:txBody>
            <a:bodyPr wrap="square" rtlCol="0">
              <a:spAutoFit/>
            </a:bodyPr>
            <a:lstStyle/>
            <a:p>
              <a:r>
                <a:rPr lang="en-CH" sz="1200" dirty="0">
                  <a:latin typeface="Lato" panose="020F0502020204030203" pitchFamily="34" charset="0"/>
                  <a:ea typeface="Lato" panose="020F0502020204030203" pitchFamily="34" charset="0"/>
                  <a:cs typeface="Lato" panose="020F0502020204030203" pitchFamily="34" charset="0"/>
                </a:rPr>
                <a:t>Electron transfer line</a:t>
              </a:r>
            </a:p>
          </p:txBody>
        </p:sp>
        <p:sp>
          <p:nvSpPr>
            <p:cNvPr id="86" name="TextBox 85">
              <a:extLst>
                <a:ext uri="{FF2B5EF4-FFF2-40B4-BE49-F238E27FC236}">
                  <a16:creationId xmlns:a16="http://schemas.microsoft.com/office/drawing/2014/main" id="{042837C5-B469-6330-E9FD-EA47A4D2C3FC}"/>
                </a:ext>
              </a:extLst>
            </p:cNvPr>
            <p:cNvSpPr txBox="1"/>
            <p:nvPr/>
          </p:nvSpPr>
          <p:spPr>
            <a:xfrm>
              <a:off x="4442382" y="5886188"/>
              <a:ext cx="823982" cy="276999"/>
            </a:xfrm>
            <a:prstGeom prst="rect">
              <a:avLst/>
            </a:prstGeom>
            <a:noFill/>
          </p:spPr>
          <p:txBody>
            <a:bodyPr wrap="square" rtlCol="0">
              <a:spAutoFit/>
            </a:bodyPr>
            <a:lstStyle/>
            <a:p>
              <a:r>
                <a:rPr lang="en-CH" sz="1200" dirty="0">
                  <a:latin typeface="Lato" panose="020F0502020204030203" pitchFamily="34" charset="0"/>
                  <a:ea typeface="Lato" panose="020F0502020204030203" pitchFamily="34" charset="0"/>
                  <a:cs typeface="Lato" panose="020F0502020204030203" pitchFamily="34" charset="0"/>
                </a:rPr>
                <a:t>HE linac</a:t>
              </a:r>
            </a:p>
          </p:txBody>
        </p:sp>
        <p:cxnSp>
          <p:nvCxnSpPr>
            <p:cNvPr id="87" name="Straight Connector 86">
              <a:extLst>
                <a:ext uri="{FF2B5EF4-FFF2-40B4-BE49-F238E27FC236}">
                  <a16:creationId xmlns:a16="http://schemas.microsoft.com/office/drawing/2014/main" id="{999B1E27-717A-8169-AFCB-8CD32AF1F2A5}"/>
                </a:ext>
              </a:extLst>
            </p:cNvPr>
            <p:cNvCxnSpPr/>
            <p:nvPr/>
          </p:nvCxnSpPr>
          <p:spPr bwMode="auto">
            <a:xfrm flipV="1">
              <a:off x="4264764" y="5398437"/>
              <a:ext cx="147479" cy="249556"/>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8" name="Straight Connector 87">
              <a:extLst>
                <a:ext uri="{FF2B5EF4-FFF2-40B4-BE49-F238E27FC236}">
                  <a16:creationId xmlns:a16="http://schemas.microsoft.com/office/drawing/2014/main" id="{22C6FDE7-0ABA-A50B-0F84-D5D1082F7FF4}"/>
                </a:ext>
              </a:extLst>
            </p:cNvPr>
            <p:cNvCxnSpPr>
              <a:cxnSpLocks/>
            </p:cNvCxnSpPr>
            <p:nvPr/>
          </p:nvCxnSpPr>
          <p:spPr bwMode="auto">
            <a:xfrm flipH="1" flipV="1">
              <a:off x="7112011" y="5857572"/>
              <a:ext cx="1073033" cy="516992"/>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89" name="Straight Connector 88">
              <a:extLst>
                <a:ext uri="{FF2B5EF4-FFF2-40B4-BE49-F238E27FC236}">
                  <a16:creationId xmlns:a16="http://schemas.microsoft.com/office/drawing/2014/main" id="{6ED87864-B016-8821-8E3B-0B9C1CBF38E8}"/>
                </a:ext>
              </a:extLst>
            </p:cNvPr>
            <p:cNvCxnSpPr>
              <a:cxnSpLocks/>
              <a:stCxn id="92" idx="3"/>
            </p:cNvCxnSpPr>
            <p:nvPr/>
          </p:nvCxnSpPr>
          <p:spPr bwMode="auto">
            <a:xfrm flipV="1">
              <a:off x="7112011" y="5164280"/>
              <a:ext cx="737757" cy="698208"/>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0" name="Straight Connector 89">
              <a:extLst>
                <a:ext uri="{FF2B5EF4-FFF2-40B4-BE49-F238E27FC236}">
                  <a16:creationId xmlns:a16="http://schemas.microsoft.com/office/drawing/2014/main" id="{47D8C358-B7DA-001B-6123-5DE374E9BB24}"/>
                </a:ext>
              </a:extLst>
            </p:cNvPr>
            <p:cNvCxnSpPr>
              <a:endCxn id="106" idx="1"/>
            </p:cNvCxnSpPr>
            <p:nvPr/>
          </p:nvCxnSpPr>
          <p:spPr bwMode="auto">
            <a:xfrm flipV="1">
              <a:off x="7114430" y="5059976"/>
              <a:ext cx="842042" cy="583149"/>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1" name="Straight Connector 90">
              <a:extLst>
                <a:ext uri="{FF2B5EF4-FFF2-40B4-BE49-F238E27FC236}">
                  <a16:creationId xmlns:a16="http://schemas.microsoft.com/office/drawing/2014/main" id="{A6EE835B-96F3-AB2C-98C8-CC0BB80DE07F}"/>
                </a:ext>
              </a:extLst>
            </p:cNvPr>
            <p:cNvCxnSpPr/>
            <p:nvPr/>
          </p:nvCxnSpPr>
          <p:spPr bwMode="auto">
            <a:xfrm>
              <a:off x="7110870" y="5408872"/>
              <a:ext cx="770728" cy="72110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2" name="Rectangle 91">
              <a:extLst>
                <a:ext uri="{FF2B5EF4-FFF2-40B4-BE49-F238E27FC236}">
                  <a16:creationId xmlns:a16="http://schemas.microsoft.com/office/drawing/2014/main" id="{0A910723-291A-C4CE-FB88-F368EE96499B}"/>
                </a:ext>
              </a:extLst>
            </p:cNvPr>
            <p:cNvSpPr/>
            <p:nvPr/>
          </p:nvSpPr>
          <p:spPr bwMode="auto">
            <a:xfrm>
              <a:off x="7084843" y="5848841"/>
              <a:ext cx="27168" cy="27293"/>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1435" tIns="25718" rIns="51435" bIns="25718" numCol="1" rtlCol="0" anchor="t" anchorCtr="0" compatLnSpc="1">
              <a:prstTxWarp prst="textNoShape">
                <a:avLst/>
              </a:prstTxWarp>
            </a:bodyPr>
            <a:lstStyle/>
            <a:p>
              <a:pPr defTabSz="719761"/>
              <a:endParaRPr lang="en-CH" sz="1200"/>
            </a:p>
          </p:txBody>
        </p:sp>
        <p:sp>
          <p:nvSpPr>
            <p:cNvPr id="93" name="Rectangle 92">
              <a:extLst>
                <a:ext uri="{FF2B5EF4-FFF2-40B4-BE49-F238E27FC236}">
                  <a16:creationId xmlns:a16="http://schemas.microsoft.com/office/drawing/2014/main" id="{22524F8C-58F0-51DF-5575-DA178FA9D0B2}"/>
                </a:ext>
              </a:extLst>
            </p:cNvPr>
            <p:cNvSpPr/>
            <p:nvPr/>
          </p:nvSpPr>
          <p:spPr bwMode="auto">
            <a:xfrm>
              <a:off x="7095981" y="5398531"/>
              <a:ext cx="27168" cy="27293"/>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1435" tIns="25718" rIns="51435" bIns="25718" numCol="1" rtlCol="0" anchor="t" anchorCtr="0" compatLnSpc="1">
              <a:prstTxWarp prst="textNoShape">
                <a:avLst/>
              </a:prstTxWarp>
            </a:bodyPr>
            <a:lstStyle/>
            <a:p>
              <a:pPr defTabSz="719761"/>
              <a:endParaRPr lang="en-CH" sz="1200"/>
            </a:p>
          </p:txBody>
        </p:sp>
        <p:sp>
          <p:nvSpPr>
            <p:cNvPr id="94" name="Rectangle 93">
              <a:extLst>
                <a:ext uri="{FF2B5EF4-FFF2-40B4-BE49-F238E27FC236}">
                  <a16:creationId xmlns:a16="http://schemas.microsoft.com/office/drawing/2014/main" id="{6F73EFDA-7CAA-3F0D-4924-27FE48722264}"/>
                </a:ext>
              </a:extLst>
            </p:cNvPr>
            <p:cNvSpPr/>
            <p:nvPr/>
          </p:nvSpPr>
          <p:spPr bwMode="auto">
            <a:xfrm>
              <a:off x="7087263" y="5630998"/>
              <a:ext cx="27168" cy="27293"/>
            </a:xfrm>
            <a:prstGeom prst="rect">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1435" tIns="25718" rIns="51435" bIns="25718" numCol="1" rtlCol="0" anchor="t" anchorCtr="0" compatLnSpc="1">
              <a:prstTxWarp prst="textNoShape">
                <a:avLst/>
              </a:prstTxWarp>
            </a:bodyPr>
            <a:lstStyle/>
            <a:p>
              <a:pPr defTabSz="719761"/>
              <a:endParaRPr lang="en-CH" sz="1200"/>
            </a:p>
          </p:txBody>
        </p:sp>
        <p:cxnSp>
          <p:nvCxnSpPr>
            <p:cNvPr id="95" name="Straight Connector 94">
              <a:extLst>
                <a:ext uri="{FF2B5EF4-FFF2-40B4-BE49-F238E27FC236}">
                  <a16:creationId xmlns:a16="http://schemas.microsoft.com/office/drawing/2014/main" id="{340984E2-36C8-4D64-2F09-5A4C1CA5A128}"/>
                </a:ext>
              </a:extLst>
            </p:cNvPr>
            <p:cNvCxnSpPr>
              <a:stCxn id="94" idx="1"/>
            </p:cNvCxnSpPr>
            <p:nvPr/>
          </p:nvCxnSpPr>
          <p:spPr bwMode="auto">
            <a:xfrm flipH="1" flipV="1">
              <a:off x="6998847" y="5644644"/>
              <a:ext cx="88416" cy="1"/>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6" name="Straight Connector 95">
              <a:extLst>
                <a:ext uri="{FF2B5EF4-FFF2-40B4-BE49-F238E27FC236}">
                  <a16:creationId xmlns:a16="http://schemas.microsoft.com/office/drawing/2014/main" id="{A65442E3-218E-A341-5B7F-40106033462A}"/>
                </a:ext>
              </a:extLst>
            </p:cNvPr>
            <p:cNvCxnSpPr/>
            <p:nvPr/>
          </p:nvCxnSpPr>
          <p:spPr bwMode="auto">
            <a:xfrm flipH="1">
              <a:off x="6977207" y="5856420"/>
              <a:ext cx="107138"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97" name="Straight Connector 96">
              <a:extLst>
                <a:ext uri="{FF2B5EF4-FFF2-40B4-BE49-F238E27FC236}">
                  <a16:creationId xmlns:a16="http://schemas.microsoft.com/office/drawing/2014/main" id="{B602360A-2004-F75D-AE3F-C07684F3B683}"/>
                </a:ext>
              </a:extLst>
            </p:cNvPr>
            <p:cNvCxnSpPr>
              <a:stCxn id="93" idx="1"/>
            </p:cNvCxnSpPr>
            <p:nvPr/>
          </p:nvCxnSpPr>
          <p:spPr bwMode="auto">
            <a:xfrm flipH="1" flipV="1">
              <a:off x="7033950" y="5408413"/>
              <a:ext cx="62030" cy="3764"/>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98" name="Sun 97">
              <a:extLst>
                <a:ext uri="{FF2B5EF4-FFF2-40B4-BE49-F238E27FC236}">
                  <a16:creationId xmlns:a16="http://schemas.microsoft.com/office/drawing/2014/main" id="{E38F2E18-013D-75D9-EF9F-D38D313C9533}"/>
                </a:ext>
              </a:extLst>
            </p:cNvPr>
            <p:cNvSpPr/>
            <p:nvPr/>
          </p:nvSpPr>
          <p:spPr bwMode="auto">
            <a:xfrm>
              <a:off x="2766340" y="5548250"/>
              <a:ext cx="162000" cy="162000"/>
            </a:xfrm>
            <a:prstGeom prst="sun">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51435" tIns="25718" rIns="51435" bIns="25718" numCol="1" rtlCol="0" anchor="t" anchorCtr="0" compatLnSpc="1">
              <a:prstTxWarp prst="textNoShape">
                <a:avLst/>
              </a:prstTxWarp>
            </a:bodyPr>
            <a:lstStyle/>
            <a:p>
              <a:pPr defTabSz="719761"/>
              <a:endParaRPr lang="en-CH" sz="1406"/>
            </a:p>
          </p:txBody>
        </p:sp>
        <p:sp>
          <p:nvSpPr>
            <p:cNvPr id="99" name="Sun 98">
              <a:extLst>
                <a:ext uri="{FF2B5EF4-FFF2-40B4-BE49-F238E27FC236}">
                  <a16:creationId xmlns:a16="http://schemas.microsoft.com/office/drawing/2014/main" id="{1E335426-0E1E-7445-EB94-34FB31476452}"/>
                </a:ext>
              </a:extLst>
            </p:cNvPr>
            <p:cNvSpPr/>
            <p:nvPr/>
          </p:nvSpPr>
          <p:spPr bwMode="auto">
            <a:xfrm>
              <a:off x="4423538" y="5554180"/>
              <a:ext cx="162000" cy="162000"/>
            </a:xfrm>
            <a:prstGeom prst="sun">
              <a:avLst/>
            </a:prstGeom>
            <a:solidFill>
              <a:srgbClr val="C00000"/>
            </a:solidFill>
            <a:ln w="9525" cap="flat" cmpd="sng" algn="ctr">
              <a:solidFill>
                <a:schemeClr val="tx1"/>
              </a:solidFill>
              <a:prstDash val="solid"/>
              <a:round/>
              <a:headEnd type="none" w="med" len="med"/>
              <a:tailEnd type="none" w="med" len="med"/>
            </a:ln>
            <a:effectLst/>
          </p:spPr>
          <p:txBody>
            <a:bodyPr vert="horz" wrap="square" lIns="51435" tIns="25718" rIns="51435" bIns="25718" numCol="1" rtlCol="0" anchor="t" anchorCtr="0" compatLnSpc="1">
              <a:prstTxWarp prst="textNoShape">
                <a:avLst/>
              </a:prstTxWarp>
            </a:bodyPr>
            <a:lstStyle/>
            <a:p>
              <a:pPr defTabSz="719761"/>
              <a:endParaRPr lang="en-CH" sz="1406">
                <a:solidFill>
                  <a:srgbClr val="C00000"/>
                </a:solidFill>
              </a:endParaRPr>
            </a:p>
          </p:txBody>
        </p:sp>
        <p:sp>
          <p:nvSpPr>
            <p:cNvPr id="100" name="TextBox 99">
              <a:extLst>
                <a:ext uri="{FF2B5EF4-FFF2-40B4-BE49-F238E27FC236}">
                  <a16:creationId xmlns:a16="http://schemas.microsoft.com/office/drawing/2014/main" id="{F975FF35-8B1F-145C-CDFC-843D292F431C}"/>
                </a:ext>
              </a:extLst>
            </p:cNvPr>
            <p:cNvSpPr txBox="1"/>
            <p:nvPr/>
          </p:nvSpPr>
          <p:spPr>
            <a:xfrm>
              <a:off x="7336882" y="5095583"/>
              <a:ext cx="348784" cy="276999"/>
            </a:xfrm>
            <a:prstGeom prst="rect">
              <a:avLst/>
            </a:prstGeom>
            <a:noFill/>
          </p:spPr>
          <p:txBody>
            <a:bodyPr wrap="square" rtlCol="0">
              <a:spAutoFit/>
            </a:bodyPr>
            <a:lstStyle/>
            <a:p>
              <a:r>
                <a:rPr lang="en-CH" sz="1200" dirty="0">
                  <a:latin typeface="Lato" panose="020F0502020204030203" pitchFamily="34" charset="0"/>
                  <a:ea typeface="Lato" panose="020F0502020204030203" pitchFamily="34" charset="0"/>
                  <a:cs typeface="Lato" panose="020F0502020204030203" pitchFamily="34" charset="0"/>
                </a:rPr>
                <a:t>e</a:t>
              </a:r>
              <a:r>
                <a:rPr lang="en-CH" sz="1200" baseline="30000" dirty="0">
                  <a:latin typeface="Lato" panose="020F0502020204030203" pitchFamily="34" charset="0"/>
                  <a:ea typeface="Lato" panose="020F0502020204030203" pitchFamily="34" charset="0"/>
                  <a:cs typeface="Lato" panose="020F0502020204030203" pitchFamily="34" charset="0"/>
                </a:rPr>
                <a:t>+</a:t>
              </a:r>
            </a:p>
          </p:txBody>
        </p:sp>
        <p:sp>
          <p:nvSpPr>
            <p:cNvPr id="101" name="TextBox 100">
              <a:extLst>
                <a:ext uri="{FF2B5EF4-FFF2-40B4-BE49-F238E27FC236}">
                  <a16:creationId xmlns:a16="http://schemas.microsoft.com/office/drawing/2014/main" id="{21A978DE-17D0-D3F5-A818-B6EBC55E6E9C}"/>
                </a:ext>
              </a:extLst>
            </p:cNvPr>
            <p:cNvSpPr txBox="1"/>
            <p:nvPr/>
          </p:nvSpPr>
          <p:spPr>
            <a:xfrm>
              <a:off x="7266225" y="5709304"/>
              <a:ext cx="350459" cy="276999"/>
            </a:xfrm>
            <a:prstGeom prst="rect">
              <a:avLst/>
            </a:prstGeom>
            <a:noFill/>
          </p:spPr>
          <p:txBody>
            <a:bodyPr wrap="square" rtlCol="0">
              <a:spAutoFit/>
            </a:bodyPr>
            <a:lstStyle/>
            <a:p>
              <a:r>
                <a:rPr lang="en-CH" sz="1200" dirty="0">
                  <a:latin typeface="Lato" panose="020F0502020204030203" pitchFamily="34" charset="0"/>
                  <a:ea typeface="Lato" panose="020F0502020204030203" pitchFamily="34" charset="0"/>
                  <a:cs typeface="Lato" panose="020F0502020204030203" pitchFamily="34" charset="0"/>
                </a:rPr>
                <a:t>e</a:t>
              </a:r>
              <a:r>
                <a:rPr lang="en-CH" sz="1200" baseline="30000" dirty="0">
                  <a:latin typeface="Lato" panose="020F0502020204030203" pitchFamily="34" charset="0"/>
                  <a:ea typeface="Lato" panose="020F0502020204030203" pitchFamily="34" charset="0"/>
                  <a:cs typeface="Lato" panose="020F0502020204030203" pitchFamily="34" charset="0"/>
                </a:rPr>
                <a:t>-</a:t>
              </a:r>
            </a:p>
          </p:txBody>
        </p:sp>
        <p:sp>
          <p:nvSpPr>
            <p:cNvPr id="102" name="TextBox 101">
              <a:extLst>
                <a:ext uri="{FF2B5EF4-FFF2-40B4-BE49-F238E27FC236}">
                  <a16:creationId xmlns:a16="http://schemas.microsoft.com/office/drawing/2014/main" id="{31E92DCF-5849-20F4-D2EB-2CF8709ED405}"/>
                </a:ext>
              </a:extLst>
            </p:cNvPr>
            <p:cNvSpPr txBox="1"/>
            <p:nvPr/>
          </p:nvSpPr>
          <p:spPr>
            <a:xfrm>
              <a:off x="7423794" y="5416106"/>
              <a:ext cx="368730" cy="276999"/>
            </a:xfrm>
            <a:prstGeom prst="rect">
              <a:avLst/>
            </a:prstGeom>
            <a:noFill/>
          </p:spPr>
          <p:txBody>
            <a:bodyPr wrap="square" rtlCol="0">
              <a:spAutoFit/>
            </a:bodyPr>
            <a:lstStyle/>
            <a:p>
              <a:r>
                <a:rPr lang="en-CH" sz="1200" dirty="0">
                  <a:latin typeface="Lato" panose="020F0502020204030203" pitchFamily="34" charset="0"/>
                  <a:ea typeface="Lato" panose="020F0502020204030203" pitchFamily="34" charset="0"/>
                  <a:cs typeface="Lato" panose="020F0502020204030203" pitchFamily="34" charset="0"/>
                </a:rPr>
                <a:t>e</a:t>
              </a:r>
              <a:r>
                <a:rPr lang="en-CH" sz="1200" baseline="30000" dirty="0">
                  <a:latin typeface="Lato" panose="020F0502020204030203" pitchFamily="34" charset="0"/>
                  <a:ea typeface="Lato" panose="020F0502020204030203" pitchFamily="34" charset="0"/>
                  <a:cs typeface="Lato" panose="020F0502020204030203" pitchFamily="34" charset="0"/>
                </a:rPr>
                <a:t>+</a:t>
              </a:r>
            </a:p>
          </p:txBody>
        </p:sp>
        <p:sp>
          <p:nvSpPr>
            <p:cNvPr id="103" name="TextBox 102">
              <a:extLst>
                <a:ext uri="{FF2B5EF4-FFF2-40B4-BE49-F238E27FC236}">
                  <a16:creationId xmlns:a16="http://schemas.microsoft.com/office/drawing/2014/main" id="{A60E8168-AC78-1613-8D83-AC30CB5357DA}"/>
                </a:ext>
              </a:extLst>
            </p:cNvPr>
            <p:cNvSpPr txBox="1"/>
            <p:nvPr/>
          </p:nvSpPr>
          <p:spPr>
            <a:xfrm>
              <a:off x="7357018" y="6024688"/>
              <a:ext cx="387469" cy="276999"/>
            </a:xfrm>
            <a:prstGeom prst="rect">
              <a:avLst/>
            </a:prstGeom>
            <a:noFill/>
          </p:spPr>
          <p:txBody>
            <a:bodyPr wrap="square" rtlCol="0">
              <a:spAutoFit/>
            </a:bodyPr>
            <a:lstStyle/>
            <a:p>
              <a:r>
                <a:rPr lang="en-CH" sz="1200" dirty="0">
                  <a:latin typeface="Lato" panose="020F0502020204030203" pitchFamily="34" charset="0"/>
                  <a:ea typeface="Lato" panose="020F0502020204030203" pitchFamily="34" charset="0"/>
                  <a:cs typeface="Lato" panose="020F0502020204030203" pitchFamily="34" charset="0"/>
                </a:rPr>
                <a:t>e</a:t>
              </a:r>
              <a:r>
                <a:rPr lang="en-CH" sz="1200" baseline="30000" dirty="0">
                  <a:latin typeface="Lato" panose="020F0502020204030203" pitchFamily="34" charset="0"/>
                  <a:ea typeface="Lato" panose="020F0502020204030203" pitchFamily="34" charset="0"/>
                  <a:cs typeface="Lato" panose="020F0502020204030203" pitchFamily="34" charset="0"/>
                </a:rPr>
                <a:t>-</a:t>
              </a:r>
            </a:p>
          </p:txBody>
        </p:sp>
        <p:sp>
          <p:nvSpPr>
            <p:cNvPr id="104" name="TextBox 103">
              <a:extLst>
                <a:ext uri="{FF2B5EF4-FFF2-40B4-BE49-F238E27FC236}">
                  <a16:creationId xmlns:a16="http://schemas.microsoft.com/office/drawing/2014/main" id="{14DFDD20-A05B-5D75-B123-36133C64DB76}"/>
                </a:ext>
              </a:extLst>
            </p:cNvPr>
            <p:cNvSpPr txBox="1"/>
            <p:nvPr/>
          </p:nvSpPr>
          <p:spPr>
            <a:xfrm>
              <a:off x="1601899" y="5562691"/>
              <a:ext cx="744641" cy="276999"/>
            </a:xfrm>
            <a:prstGeom prst="rect">
              <a:avLst/>
            </a:prstGeom>
            <a:noFill/>
          </p:spPr>
          <p:txBody>
            <a:bodyPr wrap="square" rtlCol="0">
              <a:spAutoFit/>
            </a:bodyPr>
            <a:lstStyle/>
            <a:p>
              <a:r>
                <a:rPr lang="en-CH" sz="1200" dirty="0">
                  <a:latin typeface="Lato" panose="020F0502020204030203" pitchFamily="34" charset="0"/>
                  <a:ea typeface="Lato" panose="020F0502020204030203" pitchFamily="34" charset="0"/>
                  <a:cs typeface="Lato" panose="020F0502020204030203" pitchFamily="34" charset="0"/>
                </a:rPr>
                <a:t>20 GeV</a:t>
              </a:r>
            </a:p>
          </p:txBody>
        </p:sp>
        <p:sp>
          <p:nvSpPr>
            <p:cNvPr id="105" name="TextBox 104">
              <a:extLst>
                <a:ext uri="{FF2B5EF4-FFF2-40B4-BE49-F238E27FC236}">
                  <a16:creationId xmlns:a16="http://schemas.microsoft.com/office/drawing/2014/main" id="{B6DAD3A1-D8D7-A9BE-CDE9-E4A3C57BF6D6}"/>
                </a:ext>
              </a:extLst>
            </p:cNvPr>
            <p:cNvSpPr txBox="1"/>
            <p:nvPr/>
          </p:nvSpPr>
          <p:spPr>
            <a:xfrm>
              <a:off x="8138836" y="5496905"/>
              <a:ext cx="957437" cy="276999"/>
            </a:xfrm>
            <a:prstGeom prst="rect">
              <a:avLst/>
            </a:prstGeom>
            <a:noFill/>
          </p:spPr>
          <p:txBody>
            <a:bodyPr wrap="square" rtlCol="0">
              <a:spAutoFit/>
            </a:bodyPr>
            <a:lstStyle/>
            <a:p>
              <a:r>
                <a:rPr lang="en-CH" sz="1200" dirty="0">
                  <a:latin typeface="Lato" panose="020F0502020204030203" pitchFamily="34" charset="0"/>
                  <a:ea typeface="Lato" panose="020F0502020204030203" pitchFamily="34" charset="0"/>
                  <a:cs typeface="Lato" panose="020F0502020204030203" pitchFamily="34" charset="0"/>
                </a:rPr>
                <a:t>2.86 GeV</a:t>
              </a:r>
            </a:p>
          </p:txBody>
        </p:sp>
        <p:sp>
          <p:nvSpPr>
            <p:cNvPr id="106" name="Oval 105">
              <a:extLst>
                <a:ext uri="{FF2B5EF4-FFF2-40B4-BE49-F238E27FC236}">
                  <a16:creationId xmlns:a16="http://schemas.microsoft.com/office/drawing/2014/main" id="{C093F077-4AA5-A5C7-B9C1-CF8A9B17069C}"/>
                </a:ext>
              </a:extLst>
            </p:cNvPr>
            <p:cNvSpPr>
              <a:spLocks noChangeAspect="1"/>
            </p:cNvSpPr>
            <p:nvPr/>
          </p:nvSpPr>
          <p:spPr bwMode="auto">
            <a:xfrm>
              <a:off x="7717496" y="4821000"/>
              <a:ext cx="1631833" cy="1631833"/>
            </a:xfrm>
            <a:prstGeom prst="ellipse">
              <a:avLst/>
            </a:prstGeom>
            <a:noFill/>
            <a:ln w="38100"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279525" rtl="0" eaLnBrk="1" fontAlgn="base" latinLnBrk="0" hangingPunct="1">
                <a:lnSpc>
                  <a:spcPct val="100000"/>
                </a:lnSpc>
                <a:spcBef>
                  <a:spcPct val="0"/>
                </a:spcBef>
                <a:spcAft>
                  <a:spcPct val="0"/>
                </a:spcAft>
                <a:buClrTx/>
                <a:buSzTx/>
                <a:buFontTx/>
                <a:buNone/>
                <a:tabLst/>
              </a:pPr>
              <a:endParaRPr kumimoji="0" lang="en-CH" sz="2500" b="0" i="0" u="none" strike="noStrike" cap="none" normalizeH="0" baseline="0" dirty="0">
                <a:ln>
                  <a:noFill/>
                </a:ln>
                <a:solidFill>
                  <a:schemeClr val="tx1"/>
                </a:solidFill>
                <a:effectLst/>
                <a:latin typeface="Arial" pitchFamily="34" charset="0"/>
              </a:endParaRPr>
            </a:p>
          </p:txBody>
        </p:sp>
        <p:sp>
          <p:nvSpPr>
            <p:cNvPr id="107" name="Triangle 115">
              <a:extLst>
                <a:ext uri="{FF2B5EF4-FFF2-40B4-BE49-F238E27FC236}">
                  <a16:creationId xmlns:a16="http://schemas.microsoft.com/office/drawing/2014/main" id="{BCC42EAD-87D9-7F6F-AAD8-6B6F9E3B00BE}"/>
                </a:ext>
              </a:extLst>
            </p:cNvPr>
            <p:cNvSpPr>
              <a:spLocks/>
            </p:cNvSpPr>
            <p:nvPr/>
          </p:nvSpPr>
          <p:spPr bwMode="auto">
            <a:xfrm rot="7880990">
              <a:off x="7492362" y="5757440"/>
              <a:ext cx="36000" cy="54000"/>
            </a:xfrm>
            <a:prstGeom prst="triangl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279525" rtl="0" eaLnBrk="1" fontAlgn="base" latinLnBrk="0" hangingPunct="1">
                <a:lnSpc>
                  <a:spcPct val="100000"/>
                </a:lnSpc>
                <a:spcBef>
                  <a:spcPct val="0"/>
                </a:spcBef>
                <a:spcAft>
                  <a:spcPct val="0"/>
                </a:spcAft>
                <a:buClrTx/>
                <a:buSzTx/>
                <a:buFontTx/>
                <a:buNone/>
                <a:tabLst/>
              </a:pPr>
              <a:endParaRPr kumimoji="0" lang="en-CH" sz="1200" b="0" i="0" u="none" strike="noStrike" cap="none" normalizeH="0" baseline="0">
                <a:ln>
                  <a:noFill/>
                </a:ln>
                <a:solidFill>
                  <a:schemeClr val="tx1"/>
                </a:solidFill>
                <a:effectLst/>
                <a:latin typeface="Arial" pitchFamily="34" charset="0"/>
              </a:endParaRPr>
            </a:p>
          </p:txBody>
        </p:sp>
        <p:sp>
          <p:nvSpPr>
            <p:cNvPr id="108" name="Triangle 116">
              <a:extLst>
                <a:ext uri="{FF2B5EF4-FFF2-40B4-BE49-F238E27FC236}">
                  <a16:creationId xmlns:a16="http://schemas.microsoft.com/office/drawing/2014/main" id="{84A58443-1632-5F10-283E-9994493FD8A3}"/>
                </a:ext>
              </a:extLst>
            </p:cNvPr>
            <p:cNvSpPr>
              <a:spLocks/>
            </p:cNvSpPr>
            <p:nvPr/>
          </p:nvSpPr>
          <p:spPr bwMode="auto">
            <a:xfrm rot="3244520">
              <a:off x="7539768" y="5314292"/>
              <a:ext cx="45719" cy="50139"/>
            </a:xfrm>
            <a:prstGeom prst="triangl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279525" rtl="0" eaLnBrk="1" fontAlgn="base" latinLnBrk="0" hangingPunct="1">
                <a:lnSpc>
                  <a:spcPct val="100000"/>
                </a:lnSpc>
                <a:spcBef>
                  <a:spcPct val="0"/>
                </a:spcBef>
                <a:spcAft>
                  <a:spcPct val="0"/>
                </a:spcAft>
                <a:buClrTx/>
                <a:buSzTx/>
                <a:buFontTx/>
                <a:buNone/>
                <a:tabLst/>
              </a:pPr>
              <a:endParaRPr kumimoji="0" lang="en-CH" sz="1200" b="0" i="0" u="none" strike="noStrike" cap="none" normalizeH="0" baseline="0">
                <a:ln>
                  <a:noFill/>
                </a:ln>
                <a:solidFill>
                  <a:schemeClr val="tx1"/>
                </a:solidFill>
                <a:effectLst/>
                <a:latin typeface="Arial" pitchFamily="34" charset="0"/>
              </a:endParaRPr>
            </a:p>
          </p:txBody>
        </p:sp>
        <p:sp>
          <p:nvSpPr>
            <p:cNvPr id="109" name="Triangle 117">
              <a:extLst>
                <a:ext uri="{FF2B5EF4-FFF2-40B4-BE49-F238E27FC236}">
                  <a16:creationId xmlns:a16="http://schemas.microsoft.com/office/drawing/2014/main" id="{4C859D2E-8A84-A002-26C3-DF62EE140D80}"/>
                </a:ext>
              </a:extLst>
            </p:cNvPr>
            <p:cNvSpPr>
              <a:spLocks/>
            </p:cNvSpPr>
            <p:nvPr/>
          </p:nvSpPr>
          <p:spPr bwMode="auto">
            <a:xfrm rot="13676156">
              <a:off x="7485737" y="5460369"/>
              <a:ext cx="45719" cy="50139"/>
            </a:xfrm>
            <a:prstGeom prst="triangl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279525" rtl="0" eaLnBrk="1" fontAlgn="base" latinLnBrk="0" hangingPunct="1">
                <a:lnSpc>
                  <a:spcPct val="100000"/>
                </a:lnSpc>
                <a:spcBef>
                  <a:spcPct val="0"/>
                </a:spcBef>
                <a:spcAft>
                  <a:spcPct val="0"/>
                </a:spcAft>
                <a:buClrTx/>
                <a:buSzTx/>
                <a:buFontTx/>
                <a:buNone/>
                <a:tabLst/>
              </a:pPr>
              <a:endParaRPr kumimoji="0" lang="en-CH" sz="1200" b="0" i="0" u="none" strike="noStrike" cap="none" normalizeH="0" baseline="0" dirty="0">
                <a:ln>
                  <a:noFill/>
                </a:ln>
                <a:solidFill>
                  <a:schemeClr val="tx1"/>
                </a:solidFill>
                <a:effectLst/>
                <a:latin typeface="Arial" pitchFamily="34" charset="0"/>
              </a:endParaRPr>
            </a:p>
          </p:txBody>
        </p:sp>
        <p:sp>
          <p:nvSpPr>
            <p:cNvPr id="110" name="Triangle 118">
              <a:extLst>
                <a:ext uri="{FF2B5EF4-FFF2-40B4-BE49-F238E27FC236}">
                  <a16:creationId xmlns:a16="http://schemas.microsoft.com/office/drawing/2014/main" id="{35F3C8BF-D27F-2C5E-E568-B2BD5AB65C28}"/>
                </a:ext>
              </a:extLst>
            </p:cNvPr>
            <p:cNvSpPr>
              <a:spLocks/>
            </p:cNvSpPr>
            <p:nvPr/>
          </p:nvSpPr>
          <p:spPr bwMode="auto">
            <a:xfrm rot="17810644">
              <a:off x="7485763" y="6022097"/>
              <a:ext cx="45719" cy="50139"/>
            </a:xfrm>
            <a:prstGeom prst="triangle">
              <a:avLst/>
            </a:prstGeom>
            <a:solidFill>
              <a:schemeClr val="tx1"/>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bodyPr>
            <a:lstStyle/>
            <a:p>
              <a:pPr marL="0" marR="0" indent="0" algn="l" defTabSz="1279525" rtl="0" eaLnBrk="1" fontAlgn="base" latinLnBrk="0" hangingPunct="1">
                <a:lnSpc>
                  <a:spcPct val="100000"/>
                </a:lnSpc>
                <a:spcBef>
                  <a:spcPct val="0"/>
                </a:spcBef>
                <a:spcAft>
                  <a:spcPct val="0"/>
                </a:spcAft>
                <a:buClrTx/>
                <a:buSzTx/>
                <a:buFontTx/>
                <a:buNone/>
                <a:tabLst/>
              </a:pPr>
              <a:endParaRPr kumimoji="0" lang="en-CH" sz="1200" b="0" i="0" u="none" strike="noStrike" cap="none" normalizeH="0" baseline="0">
                <a:ln>
                  <a:noFill/>
                </a:ln>
                <a:solidFill>
                  <a:schemeClr val="tx1"/>
                </a:solidFill>
                <a:effectLst/>
                <a:latin typeface="Arial" pitchFamily="34" charset="0"/>
              </a:endParaRPr>
            </a:p>
          </p:txBody>
        </p:sp>
        <p:cxnSp>
          <p:nvCxnSpPr>
            <p:cNvPr id="111" name="Straight Connector 110">
              <a:extLst>
                <a:ext uri="{FF2B5EF4-FFF2-40B4-BE49-F238E27FC236}">
                  <a16:creationId xmlns:a16="http://schemas.microsoft.com/office/drawing/2014/main" id="{54D04273-48F5-45DF-05A4-E379BD87D154}"/>
                </a:ext>
              </a:extLst>
            </p:cNvPr>
            <p:cNvCxnSpPr/>
            <p:nvPr/>
          </p:nvCxnSpPr>
          <p:spPr bwMode="auto">
            <a:xfrm>
              <a:off x="1837183" y="5862488"/>
              <a:ext cx="37155" cy="0"/>
            </a:xfrm>
            <a:prstGeom prst="line">
              <a:avLst/>
            </a:prstGeom>
            <a:solidFill>
              <a:schemeClr val="accent1"/>
            </a:solidFill>
            <a:ln w="38100"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nvGrpSpPr>
            <p:cNvPr id="112" name="Group 111">
              <a:extLst>
                <a:ext uri="{FF2B5EF4-FFF2-40B4-BE49-F238E27FC236}">
                  <a16:creationId xmlns:a16="http://schemas.microsoft.com/office/drawing/2014/main" id="{50237994-E175-ACC9-5D40-49977BBED58A}"/>
                </a:ext>
              </a:extLst>
            </p:cNvPr>
            <p:cNvGrpSpPr/>
            <p:nvPr/>
          </p:nvGrpSpPr>
          <p:grpSpPr>
            <a:xfrm>
              <a:off x="1898020" y="5830859"/>
              <a:ext cx="93839" cy="30150"/>
              <a:chOff x="2356123" y="5878227"/>
              <a:chExt cx="93839" cy="30150"/>
            </a:xfrm>
          </p:grpSpPr>
          <p:cxnSp>
            <p:nvCxnSpPr>
              <p:cNvPr id="115" name="Straight Connector 114">
                <a:extLst>
                  <a:ext uri="{FF2B5EF4-FFF2-40B4-BE49-F238E27FC236}">
                    <a16:creationId xmlns:a16="http://schemas.microsoft.com/office/drawing/2014/main" id="{83863D5A-9DA7-D81C-A237-0AA423FBDA30}"/>
                  </a:ext>
                </a:extLst>
              </p:cNvPr>
              <p:cNvCxnSpPr/>
              <p:nvPr/>
            </p:nvCxnSpPr>
            <p:spPr bwMode="auto">
              <a:xfrm flipV="1">
                <a:off x="2356123" y="5878676"/>
                <a:ext cx="23873" cy="29701"/>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6" name="Straight Connector 115">
                <a:extLst>
                  <a:ext uri="{FF2B5EF4-FFF2-40B4-BE49-F238E27FC236}">
                    <a16:creationId xmlns:a16="http://schemas.microsoft.com/office/drawing/2014/main" id="{EC914950-3742-5AE6-C11C-05D8F8BE5A47}"/>
                  </a:ext>
                </a:extLst>
              </p:cNvPr>
              <p:cNvCxnSpPr/>
              <p:nvPr/>
            </p:nvCxnSpPr>
            <p:spPr bwMode="auto">
              <a:xfrm>
                <a:off x="2379996" y="5878227"/>
                <a:ext cx="51093" cy="0"/>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17" name="Straight Connector 116">
                <a:extLst>
                  <a:ext uri="{FF2B5EF4-FFF2-40B4-BE49-F238E27FC236}">
                    <a16:creationId xmlns:a16="http://schemas.microsoft.com/office/drawing/2014/main" id="{2E603AA2-8530-3552-655A-78BFF0B26F42}"/>
                  </a:ext>
                </a:extLst>
              </p:cNvPr>
              <p:cNvCxnSpPr/>
              <p:nvPr/>
            </p:nvCxnSpPr>
            <p:spPr bwMode="auto">
              <a:xfrm>
                <a:off x="2432323" y="5883016"/>
                <a:ext cx="17639" cy="25361"/>
              </a:xfrm>
              <a:prstGeom prst="line">
                <a:avLst/>
              </a:pr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sp>
          <p:nvSpPr>
            <p:cNvPr id="113" name="TextBox 112">
              <a:extLst>
                <a:ext uri="{FF2B5EF4-FFF2-40B4-BE49-F238E27FC236}">
                  <a16:creationId xmlns:a16="http://schemas.microsoft.com/office/drawing/2014/main" id="{FB39A74F-B0F4-C7B1-00D7-84E2658347FE}"/>
                </a:ext>
              </a:extLst>
            </p:cNvPr>
            <p:cNvSpPr txBox="1"/>
            <p:nvPr/>
          </p:nvSpPr>
          <p:spPr>
            <a:xfrm>
              <a:off x="6738645" y="5903647"/>
              <a:ext cx="480048" cy="276999"/>
            </a:xfrm>
            <a:prstGeom prst="rect">
              <a:avLst/>
            </a:prstGeom>
            <a:noFill/>
          </p:spPr>
          <p:txBody>
            <a:bodyPr wrap="square" rtlCol="0">
              <a:spAutoFit/>
            </a:bodyPr>
            <a:lstStyle/>
            <a:p>
              <a:r>
                <a:rPr lang="en-CH" sz="1200" dirty="0">
                  <a:latin typeface="Lato" panose="020F0502020204030203" pitchFamily="34" charset="0"/>
                  <a:ea typeface="Lato" panose="020F0502020204030203" pitchFamily="34" charset="0"/>
                  <a:cs typeface="Lato" panose="020F0502020204030203" pitchFamily="34" charset="0"/>
                </a:rPr>
                <a:t>BC</a:t>
              </a:r>
            </a:p>
          </p:txBody>
        </p:sp>
        <p:sp>
          <p:nvSpPr>
            <p:cNvPr id="114" name="TextBox 113">
              <a:extLst>
                <a:ext uri="{FF2B5EF4-FFF2-40B4-BE49-F238E27FC236}">
                  <a16:creationId xmlns:a16="http://schemas.microsoft.com/office/drawing/2014/main" id="{5DD51C98-F471-89B0-689D-05E33C08434E}"/>
                </a:ext>
              </a:extLst>
            </p:cNvPr>
            <p:cNvSpPr txBox="1"/>
            <p:nvPr/>
          </p:nvSpPr>
          <p:spPr>
            <a:xfrm>
              <a:off x="1757534" y="5903646"/>
              <a:ext cx="480048" cy="276999"/>
            </a:xfrm>
            <a:prstGeom prst="rect">
              <a:avLst/>
            </a:prstGeom>
            <a:noFill/>
          </p:spPr>
          <p:txBody>
            <a:bodyPr wrap="square" rtlCol="0">
              <a:spAutoFit/>
            </a:bodyPr>
            <a:lstStyle/>
            <a:p>
              <a:r>
                <a:rPr lang="en-CH" sz="1200" dirty="0">
                  <a:latin typeface="Lato" panose="020F0502020204030203" pitchFamily="34" charset="0"/>
                  <a:ea typeface="Lato" panose="020F0502020204030203" pitchFamily="34" charset="0"/>
                  <a:cs typeface="Lato" panose="020F0502020204030203" pitchFamily="34" charset="0"/>
                </a:rPr>
                <a:t>EC</a:t>
              </a:r>
            </a:p>
          </p:txBody>
        </p:sp>
      </p:grpSp>
      <p:sp>
        <p:nvSpPr>
          <p:cNvPr id="136" name="Arrow: Down 135">
            <a:extLst>
              <a:ext uri="{FF2B5EF4-FFF2-40B4-BE49-F238E27FC236}">
                <a16:creationId xmlns:a16="http://schemas.microsoft.com/office/drawing/2014/main" id="{E963D297-E354-43BF-0CFC-0507428573C5}"/>
              </a:ext>
            </a:extLst>
          </p:cNvPr>
          <p:cNvSpPr/>
          <p:nvPr/>
        </p:nvSpPr>
        <p:spPr>
          <a:xfrm rot="18360966">
            <a:off x="7803049" y="2748466"/>
            <a:ext cx="703800" cy="658317"/>
          </a:xfrm>
          <a:prstGeom prst="down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GB"/>
          </a:p>
        </p:txBody>
      </p:sp>
      <p:pic>
        <p:nvPicPr>
          <p:cNvPr id="138" name="Picture 137">
            <a:extLst>
              <a:ext uri="{FF2B5EF4-FFF2-40B4-BE49-F238E27FC236}">
                <a16:creationId xmlns:a16="http://schemas.microsoft.com/office/drawing/2014/main" id="{674C8EA9-DED1-155E-BECD-9EC62FFECEB6}"/>
              </a:ext>
            </a:extLst>
          </p:cNvPr>
          <p:cNvPicPr>
            <a:picLocks noChangeAspect="1"/>
          </p:cNvPicPr>
          <p:nvPr/>
        </p:nvPicPr>
        <p:blipFill>
          <a:blip r:embed="rId5"/>
          <a:stretch>
            <a:fillRect/>
          </a:stretch>
        </p:blipFill>
        <p:spPr>
          <a:xfrm>
            <a:off x="804649" y="3156197"/>
            <a:ext cx="6289342" cy="3090762"/>
          </a:xfrm>
          <a:prstGeom prst="rect">
            <a:avLst/>
          </a:prstGeom>
        </p:spPr>
      </p:pic>
      <p:sp>
        <p:nvSpPr>
          <p:cNvPr id="140" name="TextBox 139">
            <a:extLst>
              <a:ext uri="{FF2B5EF4-FFF2-40B4-BE49-F238E27FC236}">
                <a16:creationId xmlns:a16="http://schemas.microsoft.com/office/drawing/2014/main" id="{77240292-C5E2-D92C-E3CE-7BF450E3B15E}"/>
              </a:ext>
            </a:extLst>
          </p:cNvPr>
          <p:cNvSpPr txBox="1"/>
          <p:nvPr/>
        </p:nvSpPr>
        <p:spPr>
          <a:xfrm>
            <a:off x="8280458" y="802536"/>
            <a:ext cx="2964124" cy="1923604"/>
          </a:xfrm>
          <a:prstGeom prst="rect">
            <a:avLst/>
          </a:prstGeom>
          <a:noFill/>
        </p:spPr>
        <p:txBody>
          <a:bodyPr wrap="square">
            <a:spAutoFit/>
          </a:bodyPr>
          <a:lstStyle/>
          <a:p>
            <a:pPr algn="ctr">
              <a:spcAft>
                <a:spcPts val="600"/>
              </a:spcAft>
            </a:pPr>
            <a:r>
              <a:rPr lang="en-GB" b="1" i="1" dirty="0">
                <a:solidFill>
                  <a:srgbClr val="C00000"/>
                </a:solidFill>
              </a:rPr>
              <a:t>Design constrains</a:t>
            </a:r>
          </a:p>
          <a:p>
            <a:pPr marL="171450" indent="-171450">
              <a:buFont typeface="Arial" panose="020B0604020202020204" pitchFamily="34" charset="0"/>
              <a:buChar char="•"/>
            </a:pPr>
            <a:r>
              <a:rPr lang="en-GB" sz="1200" dirty="0">
                <a:solidFill>
                  <a:srgbClr val="C00000"/>
                </a:solidFill>
              </a:rPr>
              <a:t>Available footprint space (≈120x120 m</a:t>
            </a:r>
            <a:r>
              <a:rPr lang="en-GB" sz="1200" baseline="30000" dirty="0">
                <a:solidFill>
                  <a:srgbClr val="C00000"/>
                </a:solidFill>
              </a:rPr>
              <a:t>2</a:t>
            </a:r>
            <a:r>
              <a:rPr lang="en-GB" sz="1200" dirty="0">
                <a:solidFill>
                  <a:srgbClr val="C00000"/>
                </a:solidFill>
              </a:rPr>
              <a:t>)</a:t>
            </a:r>
          </a:p>
          <a:p>
            <a:pPr marL="171450" indent="-171450">
              <a:buFont typeface="Arial" panose="020B0604020202020204" pitchFamily="34" charset="0"/>
              <a:buChar char="•"/>
            </a:pPr>
            <a:r>
              <a:rPr lang="en-GB" sz="1200" dirty="0">
                <a:solidFill>
                  <a:srgbClr val="C00000"/>
                </a:solidFill>
              </a:rPr>
              <a:t>Dipoles Field &lt; 1T (normal conducting)</a:t>
            </a:r>
          </a:p>
          <a:p>
            <a:pPr marL="171450" indent="-171450">
              <a:buFont typeface="Arial" panose="020B0604020202020204" pitchFamily="34" charset="0"/>
              <a:buChar char="•"/>
            </a:pPr>
            <a:r>
              <a:rPr lang="en-GB" sz="1200" dirty="0">
                <a:solidFill>
                  <a:srgbClr val="C00000"/>
                </a:solidFill>
              </a:rPr>
              <a:t>Wiggler Field &lt; 1.9 T (normal conducting)</a:t>
            </a:r>
          </a:p>
          <a:p>
            <a:pPr marL="171450" indent="-171450">
              <a:buFont typeface="Arial" panose="020B0604020202020204" pitchFamily="34" charset="0"/>
              <a:buChar char="•"/>
            </a:pPr>
            <a:r>
              <a:rPr lang="en-GB" sz="1200" dirty="0">
                <a:solidFill>
                  <a:srgbClr val="C00000"/>
                </a:solidFill>
              </a:rPr>
              <a:t>Quadrupole Gradient </a:t>
            </a:r>
            <a:r>
              <a:rPr lang="en-GB" sz="1200" dirty="0" err="1">
                <a:solidFill>
                  <a:srgbClr val="C00000"/>
                </a:solidFill>
              </a:rPr>
              <a:t>k</a:t>
            </a:r>
            <a:r>
              <a:rPr lang="en-GB" sz="1200" baseline="-25000" dirty="0" err="1">
                <a:solidFill>
                  <a:srgbClr val="C00000"/>
                </a:solidFill>
              </a:rPr>
              <a:t>Q</a:t>
            </a:r>
            <a:r>
              <a:rPr lang="en-GB" sz="1200" dirty="0">
                <a:solidFill>
                  <a:srgbClr val="C00000"/>
                </a:solidFill>
              </a:rPr>
              <a:t> &lt; 50 T/m </a:t>
            </a:r>
          </a:p>
          <a:p>
            <a:pPr marL="171450" indent="-171450">
              <a:buFont typeface="Arial" panose="020B0604020202020204" pitchFamily="34" charset="0"/>
              <a:buChar char="•"/>
            </a:pPr>
            <a:r>
              <a:rPr lang="en-GB" sz="1200" dirty="0" err="1">
                <a:solidFill>
                  <a:srgbClr val="C00000"/>
                </a:solidFill>
              </a:rPr>
              <a:t>Sextupole</a:t>
            </a:r>
            <a:r>
              <a:rPr lang="en-GB" sz="1200" dirty="0">
                <a:solidFill>
                  <a:srgbClr val="C00000"/>
                </a:solidFill>
              </a:rPr>
              <a:t> strength </a:t>
            </a:r>
            <a:r>
              <a:rPr lang="en-GB" sz="1200" dirty="0" err="1">
                <a:solidFill>
                  <a:srgbClr val="C00000"/>
                </a:solidFill>
              </a:rPr>
              <a:t>k</a:t>
            </a:r>
            <a:r>
              <a:rPr lang="en-GB" sz="1200" baseline="-25000" dirty="0" err="1">
                <a:solidFill>
                  <a:srgbClr val="C00000"/>
                </a:solidFill>
              </a:rPr>
              <a:t>S</a:t>
            </a:r>
            <a:r>
              <a:rPr lang="en-GB" sz="1200" dirty="0">
                <a:solidFill>
                  <a:srgbClr val="C00000"/>
                </a:solidFill>
              </a:rPr>
              <a:t>&lt; 1700 T/m2  </a:t>
            </a:r>
          </a:p>
          <a:p>
            <a:pPr marL="171450" indent="-171450">
              <a:buFont typeface="Arial" panose="020B0604020202020204" pitchFamily="34" charset="0"/>
              <a:buChar char="•"/>
            </a:pPr>
            <a:r>
              <a:rPr lang="en-GB" sz="1200" dirty="0">
                <a:solidFill>
                  <a:srgbClr val="C00000"/>
                </a:solidFill>
              </a:rPr>
              <a:t>Minimal element spacing </a:t>
            </a:r>
            <a:r>
              <a:rPr lang="en-GB" sz="1200" dirty="0" err="1">
                <a:solidFill>
                  <a:srgbClr val="C00000"/>
                </a:solidFill>
              </a:rPr>
              <a:t>L</a:t>
            </a:r>
            <a:r>
              <a:rPr lang="en-GB" sz="1200" baseline="-25000" dirty="0" err="1">
                <a:solidFill>
                  <a:srgbClr val="C00000"/>
                </a:solidFill>
                <a:latin typeface="Symbol" panose="05050102010706020507" pitchFamily="18" charset="2"/>
              </a:rPr>
              <a:t>d</a:t>
            </a:r>
            <a:r>
              <a:rPr lang="en-GB" sz="1200" dirty="0">
                <a:solidFill>
                  <a:srgbClr val="C00000"/>
                </a:solidFill>
              </a:rPr>
              <a:t> &gt; 8 cm</a:t>
            </a:r>
          </a:p>
          <a:p>
            <a:pPr marL="171450" indent="-171450">
              <a:buFont typeface="Arial" panose="020B0604020202020204" pitchFamily="34" charset="0"/>
              <a:buChar char="•"/>
            </a:pPr>
            <a:r>
              <a:rPr lang="en-GB" sz="1200" dirty="0">
                <a:solidFill>
                  <a:srgbClr val="C00000"/>
                </a:solidFill>
              </a:rPr>
              <a:t>Element length: L</a:t>
            </a:r>
            <a:r>
              <a:rPr lang="en-GB" sz="1200" baseline="-25000" dirty="0">
                <a:solidFill>
                  <a:srgbClr val="C00000"/>
                </a:solidFill>
              </a:rPr>
              <a:t>QUA</a:t>
            </a:r>
            <a:r>
              <a:rPr lang="en-GB" sz="1200" dirty="0">
                <a:solidFill>
                  <a:srgbClr val="C00000"/>
                </a:solidFill>
              </a:rPr>
              <a:t> &gt; 20 cm, L</a:t>
            </a:r>
            <a:r>
              <a:rPr lang="en-GB" sz="1200" baseline="-25000" dirty="0">
                <a:solidFill>
                  <a:srgbClr val="C00000"/>
                </a:solidFill>
              </a:rPr>
              <a:t>SXP </a:t>
            </a:r>
            <a:r>
              <a:rPr lang="en-GB" sz="1200" dirty="0">
                <a:solidFill>
                  <a:srgbClr val="C00000"/>
                </a:solidFill>
              </a:rPr>
              <a:t>(L</a:t>
            </a:r>
            <a:r>
              <a:rPr lang="en-GB" sz="1200" baseline="-25000" dirty="0">
                <a:solidFill>
                  <a:srgbClr val="C00000"/>
                </a:solidFill>
              </a:rPr>
              <a:t>OCT</a:t>
            </a:r>
            <a:r>
              <a:rPr lang="en-GB" sz="1200" dirty="0">
                <a:solidFill>
                  <a:srgbClr val="C00000"/>
                </a:solidFill>
              </a:rPr>
              <a:t>/L</a:t>
            </a:r>
            <a:r>
              <a:rPr lang="en-GB" sz="1200" baseline="-25000" dirty="0">
                <a:solidFill>
                  <a:srgbClr val="C00000"/>
                </a:solidFill>
              </a:rPr>
              <a:t>KCK</a:t>
            </a:r>
            <a:r>
              <a:rPr lang="en-GB" sz="1200" dirty="0">
                <a:solidFill>
                  <a:srgbClr val="C00000"/>
                </a:solidFill>
              </a:rPr>
              <a:t>/...)&gt; 10 cm</a:t>
            </a:r>
          </a:p>
        </p:txBody>
      </p:sp>
    </p:spTree>
    <p:extLst>
      <p:ext uri="{BB962C8B-B14F-4D97-AF65-F5344CB8AC3E}">
        <p14:creationId xmlns:p14="http://schemas.microsoft.com/office/powerpoint/2010/main" val="3566992896"/>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0" name="filmato-incollato.png" descr="filmato-incollato.png"/>
          <p:cNvPicPr>
            <a:picLocks noChangeAspect="1"/>
          </p:cNvPicPr>
          <p:nvPr/>
        </p:nvPicPr>
        <p:blipFill>
          <a:blip r:embed="rId2"/>
          <a:stretch>
            <a:fillRect/>
          </a:stretch>
        </p:blipFill>
        <p:spPr>
          <a:xfrm rot="793099">
            <a:off x="517013" y="4337730"/>
            <a:ext cx="5179375" cy="2600585"/>
          </a:xfrm>
          <a:prstGeom prst="rect">
            <a:avLst/>
          </a:prstGeom>
          <a:ln w="12700">
            <a:miter lim="400000"/>
          </a:ln>
        </p:spPr>
      </p:pic>
      <p:sp>
        <p:nvSpPr>
          <p:cNvPr id="181" name="Numero diapositiva"/>
          <p:cNvSpPr txBox="1">
            <a:spLocks noGrp="1"/>
          </p:cNvSpPr>
          <p:nvPr>
            <p:ph type="sldNum" sz="quarter" idx="2"/>
          </p:nvPr>
        </p:nvSpPr>
        <p:spPr>
          <a:xfrm>
            <a:off x="11753238" y="81133"/>
            <a:ext cx="206788" cy="32573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defTabSz="412750" hangingPunct="0"/>
            <a:fld id="{86CB4B4D-7CA3-9044-876B-883B54F8677D}" type="slidenum">
              <a:rPr sz="1450" b="1" kern="0">
                <a:solidFill>
                  <a:srgbClr val="FFFFFF"/>
                </a:solidFill>
                <a:latin typeface="Helvetica Neue"/>
                <a:sym typeface="Helvetica Neue"/>
              </a:rPr>
              <a:pPr defTabSz="412750" hangingPunct="0"/>
              <a:t>35</a:t>
            </a:fld>
            <a:endParaRPr sz="1450" b="1" kern="0">
              <a:solidFill>
                <a:srgbClr val="FFFFFF"/>
              </a:solidFill>
              <a:latin typeface="Helvetica Neue"/>
              <a:sym typeface="Helvetica Neue"/>
            </a:endParaRPr>
          </a:p>
        </p:txBody>
      </p:sp>
      <p:sp>
        <p:nvSpPr>
          <p:cNvPr id="182" name="FCC-ee MDI activities"/>
          <p:cNvSpPr txBox="1"/>
          <p:nvPr/>
        </p:nvSpPr>
        <p:spPr>
          <a:xfrm>
            <a:off x="5439944" y="644043"/>
            <a:ext cx="5479064" cy="720710"/>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lvl1pPr defTabSz="825500">
              <a:lnSpc>
                <a:spcPct val="100000"/>
              </a:lnSpc>
              <a:spcBef>
                <a:spcPts val="0"/>
              </a:spcBef>
              <a:defRPr sz="8700">
                <a:solidFill>
                  <a:srgbClr val="0F1247"/>
                </a:solidFill>
              </a:defRPr>
            </a:lvl1pPr>
          </a:lstStyle>
          <a:p>
            <a:pPr defTabSz="412750" hangingPunct="0"/>
            <a:r>
              <a:rPr sz="4350" kern="0" dirty="0">
                <a:latin typeface="Helvetica Neue"/>
                <a:sym typeface="Helvetica Neue"/>
              </a:rPr>
              <a:t>FCC-ee MDI activities</a:t>
            </a:r>
          </a:p>
        </p:txBody>
      </p:sp>
      <p:sp>
        <p:nvSpPr>
          <p:cNvPr id="183" name="Non-local Solenoid Compensation Scheme…"/>
          <p:cNvSpPr txBox="1"/>
          <p:nvPr/>
        </p:nvSpPr>
        <p:spPr>
          <a:xfrm>
            <a:off x="5476610" y="5474364"/>
            <a:ext cx="6524222" cy="90537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spAutoFit/>
          </a:bodyPr>
          <a:lstStyle/>
          <a:p>
            <a:pPr defTabSz="412750" hangingPunct="0">
              <a:defRPr sz="3700" b="1" u="sng">
                <a:solidFill>
                  <a:srgbClr val="0F1247"/>
                </a:solidFill>
              </a:defRPr>
            </a:pPr>
            <a:r>
              <a:rPr sz="1850" b="1" u="sng" kern="0">
                <a:solidFill>
                  <a:srgbClr val="0F1247"/>
                </a:solidFill>
                <a:latin typeface="Helvetica Neue"/>
                <a:sym typeface="Helvetica Neue"/>
              </a:rPr>
              <a:t>Non-local Solenoid Compensation Scheme</a:t>
            </a:r>
            <a:endParaRPr sz="600" kern="0">
              <a:solidFill>
                <a:srgbClr val="0F1247"/>
              </a:solidFill>
              <a:latin typeface="Helvetica Neue"/>
              <a:sym typeface="Helvetica Neue"/>
            </a:endParaRPr>
          </a:p>
          <a:p>
            <a:pPr defTabSz="412750" hangingPunct="0">
              <a:defRPr sz="3700">
                <a:solidFill>
                  <a:srgbClr val="0F1247"/>
                </a:solidFill>
              </a:defRPr>
            </a:pPr>
            <a:r>
              <a:rPr sz="1850" kern="0">
                <a:solidFill>
                  <a:srgbClr val="0F1247"/>
                </a:solidFill>
                <a:latin typeface="Helvetica Neue"/>
                <a:sym typeface="Helvetica Neue"/>
              </a:rPr>
              <a:t>Alternative scheme inspired by DAFNE rotating frame method</a:t>
            </a:r>
          </a:p>
          <a:p>
            <a:pPr defTabSz="412750" hangingPunct="0">
              <a:defRPr sz="3700">
                <a:solidFill>
                  <a:srgbClr val="0F1247"/>
                </a:solidFill>
              </a:defRPr>
            </a:pPr>
            <a:r>
              <a:rPr sz="1850" kern="0">
                <a:solidFill>
                  <a:srgbClr val="0F1247"/>
                </a:solidFill>
                <a:latin typeface="Helvetica Neue"/>
                <a:sym typeface="Helvetica Neue"/>
              </a:rPr>
              <a:t>Lower SR and coupling, easier spatial constraints</a:t>
            </a:r>
          </a:p>
        </p:txBody>
      </p:sp>
      <p:sp>
        <p:nvSpPr>
          <p:cNvPr id="184" name="IR Mechanical Model…"/>
          <p:cNvSpPr txBox="1"/>
          <p:nvPr/>
        </p:nvSpPr>
        <p:spPr>
          <a:xfrm>
            <a:off x="5074340" y="1549197"/>
            <a:ext cx="6469720" cy="11900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defTabSz="412750" hangingPunct="0">
              <a:defRPr sz="3700" b="1" u="sng">
                <a:solidFill>
                  <a:srgbClr val="0F1247"/>
                </a:solidFill>
              </a:defRPr>
            </a:pPr>
            <a:r>
              <a:rPr sz="1850" b="1" u="sng" kern="0">
                <a:solidFill>
                  <a:srgbClr val="0F1247"/>
                </a:solidFill>
                <a:latin typeface="Helvetica Neue"/>
                <a:sym typeface="Helvetica Neue"/>
              </a:rPr>
              <a:t>IR Mechanical Model</a:t>
            </a:r>
            <a:endParaRPr sz="600" kern="0">
              <a:solidFill>
                <a:srgbClr val="0F1247"/>
              </a:solidFill>
              <a:latin typeface="Helvetica Neue"/>
              <a:sym typeface="Helvetica Neue"/>
            </a:endParaRPr>
          </a:p>
          <a:p>
            <a:pPr defTabSz="412750" hangingPunct="0">
              <a:defRPr sz="3700">
                <a:solidFill>
                  <a:srgbClr val="0F1247"/>
                </a:solidFill>
              </a:defRPr>
            </a:pPr>
            <a:r>
              <a:rPr sz="1850" kern="0">
                <a:solidFill>
                  <a:srgbClr val="0F1247"/>
                </a:solidFill>
                <a:latin typeface="Helvetica Neue"/>
                <a:sym typeface="Helvetica Neue"/>
              </a:rPr>
              <a:t>Engineered design of beam pipe, cooling system and support</a:t>
            </a:r>
            <a:endParaRPr sz="600" kern="0">
              <a:solidFill>
                <a:srgbClr val="0F1247"/>
              </a:solidFill>
              <a:latin typeface="Helvetica Neue"/>
              <a:sym typeface="Helvetica Neue"/>
            </a:endParaRPr>
          </a:p>
          <a:p>
            <a:pPr defTabSz="412750" hangingPunct="0">
              <a:defRPr sz="3700">
                <a:solidFill>
                  <a:srgbClr val="0F1247"/>
                </a:solidFill>
              </a:defRPr>
            </a:pPr>
            <a:r>
              <a:rPr sz="1850" kern="0">
                <a:solidFill>
                  <a:srgbClr val="0F1247"/>
                </a:solidFill>
                <a:latin typeface="Helvetica Neue"/>
                <a:sym typeface="Helvetica Neue"/>
              </a:rPr>
              <a:t>Material budget and structural optimization</a:t>
            </a:r>
            <a:endParaRPr sz="600" kern="0">
              <a:solidFill>
                <a:srgbClr val="0F1247"/>
              </a:solidFill>
              <a:latin typeface="Helvetica Neue"/>
              <a:sym typeface="Helvetica Neue"/>
            </a:endParaRPr>
          </a:p>
          <a:p>
            <a:pPr defTabSz="412750" hangingPunct="0">
              <a:defRPr sz="3700">
                <a:solidFill>
                  <a:srgbClr val="0F1247"/>
                </a:solidFill>
              </a:defRPr>
            </a:pPr>
            <a:r>
              <a:rPr sz="1850" kern="0">
                <a:solidFill>
                  <a:srgbClr val="0F1247"/>
                </a:solidFill>
                <a:latin typeface="Helvetica Neue"/>
                <a:sym typeface="Helvetica Neue"/>
              </a:rPr>
              <a:t>Assembly strategy for innermost detectors</a:t>
            </a:r>
          </a:p>
        </p:txBody>
      </p:sp>
      <p:sp>
        <p:nvSpPr>
          <p:cNvPr id="185" name="Background Simulations…"/>
          <p:cNvSpPr txBox="1"/>
          <p:nvPr/>
        </p:nvSpPr>
        <p:spPr>
          <a:xfrm>
            <a:off x="125256" y="3137245"/>
            <a:ext cx="6338274" cy="1759456"/>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defTabSz="412750" hangingPunct="0">
              <a:defRPr sz="3700" b="1" u="sng">
                <a:solidFill>
                  <a:srgbClr val="0F1247"/>
                </a:solidFill>
              </a:defRPr>
            </a:pPr>
            <a:r>
              <a:rPr sz="1850" b="1" u="sng" kern="0" dirty="0">
                <a:solidFill>
                  <a:srgbClr val="0F1247"/>
                </a:solidFill>
                <a:latin typeface="Helvetica Neue"/>
                <a:sym typeface="Helvetica Neue"/>
              </a:rPr>
              <a:t>Background Simulations</a:t>
            </a:r>
            <a:endParaRPr sz="600" kern="0" dirty="0">
              <a:solidFill>
                <a:srgbClr val="0F1247"/>
              </a:solidFill>
              <a:latin typeface="Helvetica Neue"/>
              <a:sym typeface="Helvetica Neue"/>
            </a:endParaRPr>
          </a:p>
          <a:p>
            <a:pPr defTabSz="412750" hangingPunct="0">
              <a:defRPr sz="3700">
                <a:solidFill>
                  <a:srgbClr val="0F1247"/>
                </a:solidFill>
              </a:defRPr>
            </a:pPr>
            <a:r>
              <a:rPr sz="1850" kern="0" dirty="0">
                <a:solidFill>
                  <a:srgbClr val="0F1247"/>
                </a:solidFill>
                <a:latin typeface="Helvetica Neue"/>
                <a:sym typeface="Helvetica Neue"/>
              </a:rPr>
              <a:t>Estimation of beam losses in the MDI region </a:t>
            </a:r>
            <a:endParaRPr sz="600" kern="0" dirty="0">
              <a:solidFill>
                <a:srgbClr val="0F1247"/>
              </a:solidFill>
              <a:latin typeface="Helvetica Neue"/>
              <a:sym typeface="Helvetica Neue"/>
            </a:endParaRPr>
          </a:p>
          <a:p>
            <a:pPr defTabSz="412750" hangingPunct="0">
              <a:defRPr sz="3700">
                <a:solidFill>
                  <a:srgbClr val="0F1247"/>
                </a:solidFill>
              </a:defRPr>
            </a:pPr>
            <a:r>
              <a:rPr sz="1850" kern="0" dirty="0">
                <a:solidFill>
                  <a:srgbClr val="0F1247"/>
                </a:solidFill>
                <a:latin typeface="Helvetica Neue"/>
                <a:sym typeface="Helvetica Neue"/>
              </a:rPr>
              <a:t>Halo collimation scheme and SR </a:t>
            </a:r>
            <a:r>
              <a:rPr sz="1850" kern="0" dirty="0" err="1">
                <a:solidFill>
                  <a:srgbClr val="0F1247"/>
                </a:solidFill>
                <a:latin typeface="Helvetica Neue"/>
                <a:sym typeface="Helvetica Neue"/>
              </a:rPr>
              <a:t>maskings</a:t>
            </a:r>
            <a:endParaRPr sz="1850" kern="0" dirty="0">
              <a:solidFill>
                <a:srgbClr val="0F1247"/>
              </a:solidFill>
              <a:latin typeface="Helvetica Neue"/>
              <a:sym typeface="Helvetica Neue"/>
            </a:endParaRPr>
          </a:p>
          <a:p>
            <a:pPr defTabSz="412750" hangingPunct="0">
              <a:defRPr sz="3700">
                <a:solidFill>
                  <a:srgbClr val="0F1247"/>
                </a:solidFill>
              </a:defRPr>
            </a:pPr>
            <a:r>
              <a:rPr sz="1850" kern="0" dirty="0">
                <a:solidFill>
                  <a:srgbClr val="0F1247"/>
                </a:solidFill>
                <a:latin typeface="Helvetica Neue"/>
                <a:sym typeface="Helvetica Neue"/>
              </a:rPr>
              <a:t>Beam-gas and </a:t>
            </a:r>
            <a:r>
              <a:rPr sz="1850" kern="0" dirty="0" err="1">
                <a:solidFill>
                  <a:srgbClr val="0F1247"/>
                </a:solidFill>
                <a:latin typeface="Helvetica Neue"/>
                <a:sym typeface="Helvetica Neue"/>
              </a:rPr>
              <a:t>Touschek</a:t>
            </a:r>
            <a:r>
              <a:rPr sz="1850" kern="0" dirty="0">
                <a:solidFill>
                  <a:srgbClr val="0F1247"/>
                </a:solidFill>
                <a:latin typeface="Helvetica Neue"/>
                <a:sym typeface="Helvetica Neue"/>
              </a:rPr>
              <a:t> scattering</a:t>
            </a:r>
          </a:p>
          <a:p>
            <a:pPr defTabSz="412750" hangingPunct="0">
              <a:defRPr sz="3700">
                <a:solidFill>
                  <a:srgbClr val="0F1247"/>
                </a:solidFill>
              </a:defRPr>
            </a:pPr>
            <a:r>
              <a:rPr sz="1850" kern="0" dirty="0">
                <a:solidFill>
                  <a:srgbClr val="0F1247"/>
                </a:solidFill>
                <a:latin typeface="Helvetica Neue"/>
                <a:sym typeface="Helvetica Neue"/>
              </a:rPr>
              <a:t>Dedicated interface tool for single beam background studies</a:t>
            </a:r>
            <a:endParaRPr sz="600" kern="0" dirty="0">
              <a:solidFill>
                <a:srgbClr val="0F1247"/>
              </a:solidFill>
              <a:latin typeface="Helvetica Neue"/>
              <a:sym typeface="Helvetica Neue"/>
            </a:endParaRPr>
          </a:p>
          <a:p>
            <a:pPr defTabSz="412750" hangingPunct="0">
              <a:defRPr sz="3700">
                <a:solidFill>
                  <a:srgbClr val="0F1247"/>
                </a:solidFill>
              </a:defRPr>
            </a:pPr>
            <a:r>
              <a:rPr sz="1850" kern="0" dirty="0">
                <a:solidFill>
                  <a:srgbClr val="0F1247"/>
                </a:solidFill>
                <a:latin typeface="Helvetica Neue"/>
                <a:sym typeface="Helvetica Neue"/>
              </a:rPr>
              <a:t>Occupancy calculation in the subdetectors</a:t>
            </a:r>
          </a:p>
        </p:txBody>
      </p:sp>
      <p:pic>
        <p:nvPicPr>
          <p:cNvPr id="186" name="filmato-incollato.png" descr="filmato-incollato.png"/>
          <p:cNvPicPr>
            <a:picLocks noChangeAspect="1"/>
          </p:cNvPicPr>
          <p:nvPr/>
        </p:nvPicPr>
        <p:blipFill>
          <a:blip r:embed="rId3"/>
          <a:stretch>
            <a:fillRect/>
          </a:stretch>
        </p:blipFill>
        <p:spPr>
          <a:xfrm>
            <a:off x="338415" y="827280"/>
            <a:ext cx="4333124" cy="2113827"/>
          </a:xfrm>
          <a:prstGeom prst="rect">
            <a:avLst/>
          </a:prstGeom>
          <a:ln w="12700">
            <a:miter lim="400000"/>
          </a:ln>
        </p:spPr>
      </p:pic>
      <p:pic>
        <p:nvPicPr>
          <p:cNvPr id="187" name="filmato-incollato.png" descr="filmato-incollato.png"/>
          <p:cNvPicPr>
            <a:picLocks noChangeAspect="1"/>
          </p:cNvPicPr>
          <p:nvPr/>
        </p:nvPicPr>
        <p:blipFill>
          <a:blip r:embed="rId4"/>
          <a:stretch>
            <a:fillRect/>
          </a:stretch>
        </p:blipFill>
        <p:spPr>
          <a:xfrm>
            <a:off x="6132240" y="2862524"/>
            <a:ext cx="3086744" cy="1473219"/>
          </a:xfrm>
          <a:prstGeom prst="rect">
            <a:avLst/>
          </a:prstGeom>
          <a:ln w="12700">
            <a:miter lim="400000"/>
          </a:ln>
        </p:spPr>
      </p:pic>
      <p:pic>
        <p:nvPicPr>
          <p:cNvPr id="188" name="filmato-incollato.png" descr="filmato-incollato.png"/>
          <p:cNvPicPr>
            <a:picLocks noChangeAspect="1"/>
          </p:cNvPicPr>
          <p:nvPr/>
        </p:nvPicPr>
        <p:blipFill>
          <a:blip r:embed="rId5"/>
          <a:stretch>
            <a:fillRect/>
          </a:stretch>
        </p:blipFill>
        <p:spPr>
          <a:xfrm>
            <a:off x="9489060" y="2681558"/>
            <a:ext cx="2574731" cy="2592673"/>
          </a:xfrm>
          <a:prstGeom prst="rect">
            <a:avLst/>
          </a:prstGeom>
          <a:ln w="12700">
            <a:miter lim="400000"/>
          </a:ln>
        </p:spPr>
      </p:pic>
      <p:sp>
        <p:nvSpPr>
          <p:cNvPr id="5" name="Rettangolo 6">
            <a:extLst>
              <a:ext uri="{FF2B5EF4-FFF2-40B4-BE49-F238E27FC236}">
                <a16:creationId xmlns:a16="http://schemas.microsoft.com/office/drawing/2014/main" id="{4F9E7DF5-A346-24A1-220A-A624C5DF4389}"/>
              </a:ext>
            </a:extLst>
          </p:cNvPr>
          <p:cNvSpPr/>
          <p:nvPr/>
        </p:nvSpPr>
        <p:spPr>
          <a:xfrm>
            <a:off x="3735" y="-4721"/>
            <a:ext cx="12192000" cy="329282"/>
          </a:xfrm>
          <a:prstGeom prst="rect">
            <a:avLst/>
          </a:prstGeom>
          <a:solidFill>
            <a:srgbClr val="4472C4">
              <a:lumMod val="75000"/>
            </a:srgbClr>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tab pos="990600" algn="l"/>
              </a:tabLst>
              <a:defRPr/>
            </a:pPr>
            <a:r>
              <a:rPr kumimoji="0" lang="it-IT" sz="1800" b="0" i="1" u="none" strike="noStrike" kern="0" cap="none" spc="0" normalizeH="0" baseline="0" noProof="0" dirty="0">
                <a:ln>
                  <a:noFill/>
                </a:ln>
                <a:solidFill>
                  <a:srgbClr val="4472C4">
                    <a:lumMod val="20000"/>
                    <a:lumOff val="80000"/>
                  </a:srgbClr>
                </a:solidFill>
                <a:effectLst/>
                <a:uLnTx/>
                <a:uFillTx/>
                <a:latin typeface="Calibri" panose="020F0502020204030204"/>
                <a:ea typeface="+mn-ea"/>
                <a:cs typeface="+mn-cs"/>
              </a:rPr>
              <a:t>A. Gallo: </a:t>
            </a:r>
            <a:r>
              <a:rPr kumimoji="0" lang="en-GB" sz="1800" b="0" i="1" u="none" strike="noStrike" kern="0" cap="none" spc="0" normalizeH="0" baseline="0" noProof="0" dirty="0">
                <a:ln>
                  <a:noFill/>
                </a:ln>
                <a:solidFill>
                  <a:srgbClr val="4472C4">
                    <a:lumMod val="20000"/>
                    <a:lumOff val="80000"/>
                  </a:srgbClr>
                </a:solidFill>
                <a:effectLst/>
                <a:uLnTx/>
                <a:uFillTx/>
                <a:latin typeface="Calibri" panose="020F0502020204030204"/>
                <a:ea typeface="+mn-ea"/>
                <a:cs typeface="+mn-cs"/>
              </a:rPr>
              <a:t>Review of accelerator activities in INFN-Frascati </a:t>
            </a:r>
          </a:p>
        </p:txBody>
      </p:sp>
      <p:sp>
        <p:nvSpPr>
          <p:cNvPr id="6" name="Rettangolo 4">
            <a:extLst>
              <a:ext uri="{FF2B5EF4-FFF2-40B4-BE49-F238E27FC236}">
                <a16:creationId xmlns:a16="http://schemas.microsoft.com/office/drawing/2014/main" id="{2C04968C-6965-5734-6C38-750A102FEB0E}"/>
              </a:ext>
            </a:extLst>
          </p:cNvPr>
          <p:cNvSpPr/>
          <p:nvPr/>
        </p:nvSpPr>
        <p:spPr>
          <a:xfrm>
            <a:off x="0" y="6528718"/>
            <a:ext cx="12192000" cy="329282"/>
          </a:xfrm>
          <a:prstGeom prst="rect">
            <a:avLst/>
          </a:prstGeom>
          <a:solidFill>
            <a:srgbClr val="4472C4">
              <a:lumMod val="75000"/>
            </a:srgbClr>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800" b="0" i="1" u="none" strike="noStrike" kern="0" cap="none" spc="0" normalizeH="0" baseline="0" noProof="0" dirty="0">
                <a:ln>
                  <a:noFill/>
                </a:ln>
                <a:solidFill>
                  <a:srgbClr val="FFFF00"/>
                </a:solidFill>
                <a:effectLst/>
                <a:uLnTx/>
                <a:uFillTx/>
                <a:latin typeface="Calibri" panose="020F0502020204030204"/>
                <a:ea typeface="+mn-ea"/>
                <a:cs typeface="+mn-cs"/>
              </a:rPr>
              <a:t>CEPC workshop 2025,  November 6-10 2025 </a:t>
            </a:r>
            <a:r>
              <a:rPr kumimoji="0" lang="it-IT" sz="1800" b="0" i="1" u="none" strike="noStrike" kern="0" cap="none" spc="0" normalizeH="0" baseline="0" noProof="0" dirty="0">
                <a:ln>
                  <a:noFill/>
                </a:ln>
                <a:solidFill>
                  <a:srgbClr val="FFFF00"/>
                </a:solidFill>
                <a:effectLst/>
                <a:uLnTx/>
                <a:uFillTx/>
                <a:latin typeface="Calibri" panose="020F0502020204030204"/>
                <a:ea typeface="+mn-ea"/>
                <a:cs typeface="+mn-cs"/>
              </a:rPr>
              <a:t>, </a:t>
            </a:r>
            <a:r>
              <a:rPr kumimoji="0" lang="it-IT" sz="1800" b="0" i="1" u="none" strike="noStrike" kern="0" cap="none" spc="0" normalizeH="0" baseline="0" noProof="0" dirty="0" err="1">
                <a:ln>
                  <a:noFill/>
                </a:ln>
                <a:solidFill>
                  <a:srgbClr val="FFFF00"/>
                </a:solidFill>
                <a:effectLst/>
                <a:uLnTx/>
                <a:uFillTx/>
                <a:latin typeface="Calibri" panose="020F0502020204030204"/>
                <a:ea typeface="+mn-ea"/>
                <a:cs typeface="+mn-cs"/>
              </a:rPr>
              <a:t>Dongfang</a:t>
            </a:r>
            <a:r>
              <a:rPr kumimoji="0" lang="it-IT" sz="1800" b="0" i="1" u="none" strike="noStrike" kern="0" cap="none" spc="0" normalizeH="0" baseline="0" noProof="0" dirty="0">
                <a:ln>
                  <a:noFill/>
                </a:ln>
                <a:solidFill>
                  <a:srgbClr val="FFFF00"/>
                </a:solidFill>
                <a:effectLst/>
                <a:uLnTx/>
                <a:uFillTx/>
                <a:latin typeface="Calibri" panose="020F0502020204030204"/>
                <a:ea typeface="+mn-ea"/>
                <a:cs typeface="+mn-cs"/>
              </a:rPr>
              <a:t> Hotel, Guangzhou, China</a:t>
            </a:r>
          </a:p>
        </p:txBody>
      </p:sp>
      <p:sp>
        <p:nvSpPr>
          <p:cNvPr id="7" name="Segnaposto numero diapositiva 4">
            <a:extLst>
              <a:ext uri="{FF2B5EF4-FFF2-40B4-BE49-F238E27FC236}">
                <a16:creationId xmlns:a16="http://schemas.microsoft.com/office/drawing/2014/main" id="{AEA804C9-EF35-555A-B0B8-1FB9D4712BEE}"/>
              </a:ext>
            </a:extLst>
          </p:cNvPr>
          <p:cNvSpPr txBox="1">
            <a:spLocks/>
          </p:cNvSpPr>
          <p:nvPr/>
        </p:nvSpPr>
        <p:spPr>
          <a:xfrm>
            <a:off x="9189720" y="6498590"/>
            <a:ext cx="2743200"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78D38D78-E7CE-4FC5-9811-B7ED10FBA3DF}" type="slidenum">
              <a:rPr lang="it-IT" sz="1600" smtClean="0">
                <a:solidFill>
                  <a:srgbClr val="FFFF00"/>
                </a:solidFill>
                <a:latin typeface="Calibri" panose="020F0502020204030204"/>
              </a:rPr>
              <a:pPr>
                <a:defRPr/>
              </a:pPr>
              <a:t>35</a:t>
            </a:fld>
            <a:endParaRPr lang="it-IT" sz="1600" dirty="0">
              <a:solidFill>
                <a:srgbClr val="FFFF00"/>
              </a:solidFill>
              <a:latin typeface="Calibri" panose="020F0502020204030204"/>
            </a:endParaRPr>
          </a:p>
        </p:txBody>
      </p:sp>
    </p:spTree>
  </p:cSld>
  <p:clrMapOvr>
    <a:masterClrMapping/>
  </p:clrMapOvr>
  <p:transition spd="med"/>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0" name="Numero diapositiva"/>
          <p:cNvSpPr txBox="1">
            <a:spLocks noGrp="1"/>
          </p:cNvSpPr>
          <p:nvPr>
            <p:ph type="sldNum" sz="quarter" idx="2"/>
          </p:nvPr>
        </p:nvSpPr>
        <p:spPr>
          <a:xfrm>
            <a:off x="11753238" y="81133"/>
            <a:ext cx="206788" cy="325730"/>
          </a:xfrm>
          <a:prstGeom prst="rect">
            <a:avLst/>
          </a:prstGeom>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a:lstStyle/>
          <a:p>
            <a:pPr defTabSz="412750" hangingPunct="0"/>
            <a:fld id="{86CB4B4D-7CA3-9044-876B-883B54F8677D}" type="slidenum">
              <a:rPr sz="1450" b="1" kern="0">
                <a:solidFill>
                  <a:srgbClr val="FFFFFF"/>
                </a:solidFill>
                <a:latin typeface="Helvetica Neue"/>
                <a:sym typeface="Helvetica Neue"/>
              </a:rPr>
              <a:pPr defTabSz="412750" hangingPunct="0"/>
              <a:t>36</a:t>
            </a:fld>
            <a:endParaRPr sz="1450" b="1" kern="0">
              <a:solidFill>
                <a:srgbClr val="FFFFFF"/>
              </a:solidFill>
              <a:latin typeface="Helvetica Neue"/>
              <a:sym typeface="Helvetica Neue"/>
            </a:endParaRPr>
          </a:p>
        </p:txBody>
      </p:sp>
      <p:sp>
        <p:nvSpPr>
          <p:cNvPr id="191" name="FCC-ee IR Mockup…"/>
          <p:cNvSpPr txBox="1"/>
          <p:nvPr/>
        </p:nvSpPr>
        <p:spPr>
          <a:xfrm>
            <a:off x="233331" y="444181"/>
            <a:ext cx="4116512" cy="1190069"/>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none" lIns="25400" tIns="25400" rIns="25400" bIns="25400" anchor="ctr">
            <a:spAutoFit/>
          </a:bodyPr>
          <a:lstStyle/>
          <a:p>
            <a:pPr defTabSz="412750" hangingPunct="0">
              <a:defRPr sz="7400">
                <a:solidFill>
                  <a:srgbClr val="0F1247"/>
                </a:solidFill>
              </a:defRPr>
            </a:pPr>
            <a:r>
              <a:rPr sz="3700" kern="0">
                <a:solidFill>
                  <a:srgbClr val="0F1247"/>
                </a:solidFill>
                <a:latin typeface="Helvetica Neue"/>
                <a:sym typeface="Helvetica Neue"/>
              </a:rPr>
              <a:t>FCC-ee IR Mockup</a:t>
            </a:r>
          </a:p>
          <a:p>
            <a:pPr defTabSz="412750" hangingPunct="0">
              <a:defRPr sz="7400">
                <a:solidFill>
                  <a:srgbClr val="0F1247"/>
                </a:solidFill>
              </a:defRPr>
            </a:pPr>
            <a:r>
              <a:rPr sz="3700" kern="0">
                <a:solidFill>
                  <a:srgbClr val="0F1247"/>
                </a:solidFill>
                <a:latin typeface="Helvetica Neue"/>
                <a:sym typeface="Helvetica Neue"/>
              </a:rPr>
              <a:t>@INFN-LNF</a:t>
            </a:r>
          </a:p>
        </p:txBody>
      </p:sp>
      <p:pic>
        <p:nvPicPr>
          <p:cNvPr id="192" name="Immagine" descr="Immagine"/>
          <p:cNvPicPr>
            <a:picLocks noChangeAspect="1"/>
          </p:cNvPicPr>
          <p:nvPr/>
        </p:nvPicPr>
        <p:blipFill>
          <a:blip r:embed="rId2"/>
          <a:srcRect t="39722" b="30790"/>
          <a:stretch>
            <a:fillRect/>
          </a:stretch>
        </p:blipFill>
        <p:spPr>
          <a:xfrm>
            <a:off x="4732081" y="538487"/>
            <a:ext cx="7438451" cy="1645021"/>
          </a:xfrm>
          <a:prstGeom prst="rect">
            <a:avLst/>
          </a:prstGeom>
          <a:ln w="101600">
            <a:solidFill>
              <a:schemeClr val="accent4">
                <a:hueOff val="-858837"/>
                <a:lumOff val="-9791"/>
              </a:schemeClr>
            </a:solidFill>
            <a:miter lim="400000"/>
          </a:ln>
        </p:spPr>
      </p:pic>
      <p:sp>
        <p:nvSpPr>
          <p:cNvPr id="193" name="1:1 Aluminium model of the Central Chamber beam pipe, cooled with liquid paraffin (n-decane)…"/>
          <p:cNvSpPr txBox="1"/>
          <p:nvPr/>
        </p:nvSpPr>
        <p:spPr>
          <a:xfrm>
            <a:off x="159827" y="1689163"/>
            <a:ext cx="4488904" cy="3849772"/>
          </a:xfrm>
          <a:prstGeom prst="rect">
            <a:avLst/>
          </a:prstGeom>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spAutoFit/>
          </a:bodyPr>
          <a:lstStyle/>
          <a:p>
            <a:pPr marL="244740" indent="-244740" defTabSz="412750" hangingPunct="0">
              <a:spcBef>
                <a:spcPts val="50"/>
              </a:spcBef>
              <a:spcAft>
                <a:spcPts val="1200"/>
              </a:spcAft>
              <a:buSzPct val="125000"/>
              <a:buFontTx/>
              <a:buChar char="•"/>
              <a:defRPr sz="3700">
                <a:solidFill>
                  <a:srgbClr val="0F1247"/>
                </a:solidFill>
              </a:defRPr>
            </a:pPr>
            <a:r>
              <a:rPr sz="1850" kern="0" dirty="0">
                <a:solidFill>
                  <a:srgbClr val="0F1247"/>
                </a:solidFill>
                <a:latin typeface="Helvetica Neue"/>
                <a:sym typeface="Helvetica Neue"/>
              </a:rPr>
              <a:t>1:1 </a:t>
            </a:r>
            <a:r>
              <a:rPr sz="1850" kern="0" dirty="0" err="1">
                <a:solidFill>
                  <a:srgbClr val="0F1247"/>
                </a:solidFill>
                <a:latin typeface="Helvetica Neue"/>
                <a:sym typeface="Helvetica Neue"/>
              </a:rPr>
              <a:t>Aluminium</a:t>
            </a:r>
            <a:r>
              <a:rPr sz="1850" kern="0" dirty="0">
                <a:solidFill>
                  <a:srgbClr val="0F1247"/>
                </a:solidFill>
                <a:latin typeface="Helvetica Neue"/>
                <a:sym typeface="Helvetica Neue"/>
              </a:rPr>
              <a:t> model of the Central Chamber beam pipe, cooled with liquid paraffin (n-</a:t>
            </a:r>
            <a:r>
              <a:rPr sz="1850" kern="0" dirty="0" err="1">
                <a:solidFill>
                  <a:srgbClr val="0F1247"/>
                </a:solidFill>
                <a:latin typeface="Helvetica Neue"/>
                <a:sym typeface="Helvetica Neue"/>
              </a:rPr>
              <a:t>decane</a:t>
            </a:r>
            <a:r>
              <a:rPr sz="1850" kern="0" dirty="0">
                <a:solidFill>
                  <a:srgbClr val="0F1247"/>
                </a:solidFill>
                <a:latin typeface="Helvetica Neue"/>
                <a:sym typeface="Helvetica Neue"/>
              </a:rPr>
              <a:t>)</a:t>
            </a:r>
          </a:p>
          <a:p>
            <a:pPr marL="244740" indent="-244740" defTabSz="412750" hangingPunct="0">
              <a:spcBef>
                <a:spcPts val="50"/>
              </a:spcBef>
              <a:spcAft>
                <a:spcPts val="1200"/>
              </a:spcAft>
              <a:buSzPct val="125000"/>
              <a:buFontTx/>
              <a:buChar char="•"/>
              <a:defRPr sz="3700">
                <a:solidFill>
                  <a:srgbClr val="0F1247"/>
                </a:solidFill>
              </a:defRPr>
            </a:pPr>
            <a:r>
              <a:rPr sz="1850" kern="0" dirty="0">
                <a:solidFill>
                  <a:srgbClr val="0F1247"/>
                </a:solidFill>
                <a:latin typeface="Helvetica Neue"/>
                <a:sym typeface="Helvetica Neue"/>
              </a:rPr>
              <a:t>Thermal and hydraulic characterization of the cooling system under expected heat load from </a:t>
            </a:r>
            <a:r>
              <a:rPr sz="1850" kern="0" dirty="0" err="1">
                <a:solidFill>
                  <a:srgbClr val="0F1247"/>
                </a:solidFill>
                <a:latin typeface="Helvetica Neue"/>
                <a:sym typeface="Helvetica Neue"/>
              </a:rPr>
              <a:t>impedence</a:t>
            </a:r>
            <a:endParaRPr sz="1850" kern="0" dirty="0">
              <a:solidFill>
                <a:srgbClr val="0F1247"/>
              </a:solidFill>
              <a:latin typeface="Helvetica Neue"/>
              <a:sym typeface="Helvetica Neue"/>
            </a:endParaRPr>
          </a:p>
          <a:p>
            <a:pPr marL="244740" indent="-244740" defTabSz="412750" hangingPunct="0">
              <a:spcBef>
                <a:spcPts val="50"/>
              </a:spcBef>
              <a:spcAft>
                <a:spcPts val="1200"/>
              </a:spcAft>
              <a:buSzPct val="125000"/>
              <a:buFontTx/>
              <a:buChar char="•"/>
              <a:defRPr sz="3700">
                <a:solidFill>
                  <a:srgbClr val="0F1247"/>
                </a:solidFill>
              </a:defRPr>
            </a:pPr>
            <a:r>
              <a:rPr sz="1850" kern="0" dirty="0" err="1">
                <a:solidFill>
                  <a:srgbClr val="0F1247"/>
                </a:solidFill>
                <a:latin typeface="Helvetica Neue"/>
                <a:sym typeface="Helvetica Neue"/>
              </a:rPr>
              <a:t>Elliptoconical</a:t>
            </a:r>
            <a:r>
              <a:rPr sz="1850" kern="0" dirty="0">
                <a:solidFill>
                  <a:srgbClr val="0F1247"/>
                </a:solidFill>
                <a:latin typeface="Helvetica Neue"/>
                <a:sym typeface="Helvetica Neue"/>
              </a:rPr>
              <a:t> chambers in final stage of </a:t>
            </a:r>
            <a:r>
              <a:rPr sz="1850" kern="0" dirty="0" err="1">
                <a:solidFill>
                  <a:srgbClr val="0F1247"/>
                </a:solidFill>
                <a:latin typeface="Helvetica Neue"/>
                <a:sym typeface="Helvetica Neue"/>
              </a:rPr>
              <a:t>manifacture</a:t>
            </a:r>
            <a:r>
              <a:rPr sz="1850" kern="0" dirty="0">
                <a:solidFill>
                  <a:srgbClr val="0F1247"/>
                </a:solidFill>
                <a:latin typeface="Helvetica Neue"/>
                <a:sym typeface="Helvetica Neue"/>
              </a:rPr>
              <a:t> (EBW)</a:t>
            </a:r>
          </a:p>
          <a:p>
            <a:pPr marL="244740" indent="-244740" defTabSz="412750" hangingPunct="0">
              <a:spcBef>
                <a:spcPts val="50"/>
              </a:spcBef>
              <a:spcAft>
                <a:spcPts val="1200"/>
              </a:spcAft>
              <a:buSzPct val="125000"/>
              <a:buFontTx/>
              <a:buChar char="•"/>
              <a:defRPr sz="3700">
                <a:solidFill>
                  <a:srgbClr val="0F1247"/>
                </a:solidFill>
              </a:defRPr>
            </a:pPr>
            <a:r>
              <a:rPr sz="1850" kern="0" dirty="0">
                <a:solidFill>
                  <a:srgbClr val="0F1247"/>
                </a:solidFill>
                <a:latin typeface="Helvetica Neue"/>
                <a:sym typeface="Helvetica Neue"/>
              </a:rPr>
              <a:t>Carbon </a:t>
            </a:r>
            <a:r>
              <a:rPr sz="1850" kern="0" dirty="0" err="1">
                <a:solidFill>
                  <a:srgbClr val="0F1247"/>
                </a:solidFill>
                <a:latin typeface="Helvetica Neue"/>
                <a:sym typeface="Helvetica Neue"/>
              </a:rPr>
              <a:t>fibre</a:t>
            </a:r>
            <a:r>
              <a:rPr sz="1850" kern="0" dirty="0">
                <a:solidFill>
                  <a:srgbClr val="0F1247"/>
                </a:solidFill>
                <a:latin typeface="Helvetica Neue"/>
                <a:sym typeface="Helvetica Neue"/>
              </a:rPr>
              <a:t> support tube for innermost subdetectors to be </a:t>
            </a:r>
            <a:r>
              <a:rPr sz="1850" kern="0" dirty="0" err="1">
                <a:solidFill>
                  <a:srgbClr val="0F1247"/>
                </a:solidFill>
                <a:latin typeface="Helvetica Neue"/>
                <a:sym typeface="Helvetica Neue"/>
              </a:rPr>
              <a:t>manifactured</a:t>
            </a:r>
            <a:endParaRPr sz="1850" kern="0" dirty="0">
              <a:solidFill>
                <a:srgbClr val="0F1247"/>
              </a:solidFill>
              <a:latin typeface="Helvetica Neue"/>
              <a:sym typeface="Helvetica Neue"/>
            </a:endParaRPr>
          </a:p>
          <a:p>
            <a:pPr marL="244740" indent="-244740" defTabSz="412750" hangingPunct="0">
              <a:spcBef>
                <a:spcPts val="50"/>
              </a:spcBef>
              <a:spcAft>
                <a:spcPts val="1200"/>
              </a:spcAft>
              <a:buSzPct val="125000"/>
              <a:buFontTx/>
              <a:buChar char="•"/>
              <a:defRPr sz="3700">
                <a:solidFill>
                  <a:srgbClr val="0F1247"/>
                </a:solidFill>
              </a:defRPr>
            </a:pPr>
            <a:r>
              <a:rPr sz="1850" kern="0" dirty="0">
                <a:solidFill>
                  <a:srgbClr val="0F1247"/>
                </a:solidFill>
                <a:latin typeface="Helvetica Neue"/>
                <a:sym typeface="Helvetica Neue"/>
              </a:rPr>
              <a:t>VXD integration tests with INFN-Pisa</a:t>
            </a:r>
          </a:p>
        </p:txBody>
      </p:sp>
      <p:sp>
        <p:nvSpPr>
          <p:cNvPr id="194" name="Funded with ESPP_A_FCCMDI"/>
          <p:cNvSpPr txBox="1"/>
          <p:nvPr/>
        </p:nvSpPr>
        <p:spPr>
          <a:xfrm>
            <a:off x="159827" y="5892762"/>
            <a:ext cx="4349835" cy="282129"/>
          </a:xfrm>
          <a:prstGeom prst="rect">
            <a:avLst/>
          </a:prstGeom>
          <a:solidFill>
            <a:schemeClr val="accent4">
              <a:hueOff val="222477"/>
              <a:satOff val="-4338"/>
            </a:schemeClr>
          </a:solidFill>
          <a:ln w="12700">
            <a:miter lim="400000"/>
          </a:ln>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lIns="25400" tIns="25400" rIns="25400" bIns="25400" anchor="ctr">
            <a:spAutoFit/>
          </a:bodyPr>
          <a:lstStyle>
            <a:lvl1pPr algn="ctr" defTabSz="825500">
              <a:lnSpc>
                <a:spcPct val="100000"/>
              </a:lnSpc>
              <a:spcBef>
                <a:spcPts val="0"/>
              </a:spcBef>
              <a:defRPr sz="3000" b="1"/>
            </a:lvl1pPr>
          </a:lstStyle>
          <a:p>
            <a:pPr defTabSz="412750" hangingPunct="0"/>
            <a:r>
              <a:rPr sz="1500" kern="0" dirty="0">
                <a:solidFill>
                  <a:srgbClr val="000000"/>
                </a:solidFill>
                <a:latin typeface="Helvetica Neue"/>
                <a:sym typeface="Helvetica Neue"/>
              </a:rPr>
              <a:t>Funded with ESPP_A_FCCMDI</a:t>
            </a:r>
          </a:p>
        </p:txBody>
      </p:sp>
      <p:pic>
        <p:nvPicPr>
          <p:cNvPr id="195" name="20251028_101714.jpg" descr="20251028_101714.jpg"/>
          <p:cNvPicPr>
            <a:picLocks noChangeAspect="1"/>
          </p:cNvPicPr>
          <p:nvPr/>
        </p:nvPicPr>
        <p:blipFill>
          <a:blip r:embed="rId3"/>
          <a:srcRect l="14819" t="10156" r="13800" b="15836"/>
          <a:stretch>
            <a:fillRect/>
          </a:stretch>
        </p:blipFill>
        <p:spPr>
          <a:xfrm>
            <a:off x="4708368" y="2464589"/>
            <a:ext cx="7485835" cy="4019355"/>
          </a:xfrm>
          <a:prstGeom prst="rect">
            <a:avLst/>
          </a:prstGeom>
          <a:ln w="12700">
            <a:miter lim="400000"/>
          </a:ln>
        </p:spPr>
      </p:pic>
      <p:sp>
        <p:nvSpPr>
          <p:cNvPr id="5" name="Rettangolo 6">
            <a:extLst>
              <a:ext uri="{FF2B5EF4-FFF2-40B4-BE49-F238E27FC236}">
                <a16:creationId xmlns:a16="http://schemas.microsoft.com/office/drawing/2014/main" id="{AB2D9E03-8C2F-6F36-3782-6F090651519E}"/>
              </a:ext>
            </a:extLst>
          </p:cNvPr>
          <p:cNvSpPr/>
          <p:nvPr/>
        </p:nvSpPr>
        <p:spPr>
          <a:xfrm>
            <a:off x="3735" y="-4721"/>
            <a:ext cx="12192000" cy="329282"/>
          </a:xfrm>
          <a:prstGeom prst="rect">
            <a:avLst/>
          </a:prstGeom>
          <a:solidFill>
            <a:srgbClr val="4472C4">
              <a:lumMod val="75000"/>
            </a:srgbClr>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tab pos="990600" algn="l"/>
              </a:tabLst>
              <a:defRPr/>
            </a:pPr>
            <a:r>
              <a:rPr kumimoji="0" lang="it-IT" sz="1800" b="0" i="1" u="none" strike="noStrike" kern="0" cap="none" spc="0" normalizeH="0" baseline="0" noProof="0" dirty="0">
                <a:ln>
                  <a:noFill/>
                </a:ln>
                <a:solidFill>
                  <a:srgbClr val="4472C4">
                    <a:lumMod val="20000"/>
                    <a:lumOff val="80000"/>
                  </a:srgbClr>
                </a:solidFill>
                <a:effectLst/>
                <a:uLnTx/>
                <a:uFillTx/>
                <a:latin typeface="Calibri" panose="020F0502020204030204"/>
                <a:ea typeface="+mn-ea"/>
                <a:cs typeface="+mn-cs"/>
              </a:rPr>
              <a:t>A. Gallo: </a:t>
            </a:r>
            <a:r>
              <a:rPr kumimoji="0" lang="en-GB" sz="1800" b="0" i="1" u="none" strike="noStrike" kern="0" cap="none" spc="0" normalizeH="0" baseline="0" noProof="0" dirty="0">
                <a:ln>
                  <a:noFill/>
                </a:ln>
                <a:solidFill>
                  <a:srgbClr val="4472C4">
                    <a:lumMod val="20000"/>
                    <a:lumOff val="80000"/>
                  </a:srgbClr>
                </a:solidFill>
                <a:effectLst/>
                <a:uLnTx/>
                <a:uFillTx/>
                <a:latin typeface="Calibri" panose="020F0502020204030204"/>
                <a:ea typeface="+mn-ea"/>
                <a:cs typeface="+mn-cs"/>
              </a:rPr>
              <a:t>Review of accelerator activities in INFN-Frascati </a:t>
            </a:r>
          </a:p>
        </p:txBody>
      </p:sp>
      <p:sp>
        <p:nvSpPr>
          <p:cNvPr id="6" name="Rettangolo 4">
            <a:extLst>
              <a:ext uri="{FF2B5EF4-FFF2-40B4-BE49-F238E27FC236}">
                <a16:creationId xmlns:a16="http://schemas.microsoft.com/office/drawing/2014/main" id="{9AE1A319-6F1C-4D25-12CC-360043B4CE14}"/>
              </a:ext>
            </a:extLst>
          </p:cNvPr>
          <p:cNvSpPr/>
          <p:nvPr/>
        </p:nvSpPr>
        <p:spPr>
          <a:xfrm>
            <a:off x="0" y="6528718"/>
            <a:ext cx="12192000" cy="329282"/>
          </a:xfrm>
          <a:prstGeom prst="rect">
            <a:avLst/>
          </a:prstGeom>
          <a:solidFill>
            <a:srgbClr val="4472C4">
              <a:lumMod val="75000"/>
            </a:srgbClr>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800" b="0" i="1" u="none" strike="noStrike" kern="0" cap="none" spc="0" normalizeH="0" baseline="0" noProof="0" dirty="0">
                <a:ln>
                  <a:noFill/>
                </a:ln>
                <a:solidFill>
                  <a:srgbClr val="FFFF00"/>
                </a:solidFill>
                <a:effectLst/>
                <a:uLnTx/>
                <a:uFillTx/>
                <a:latin typeface="Calibri" panose="020F0502020204030204"/>
                <a:ea typeface="+mn-ea"/>
                <a:cs typeface="+mn-cs"/>
              </a:rPr>
              <a:t>CEPC workshop 2025,  November 6-10 2025 </a:t>
            </a:r>
            <a:r>
              <a:rPr kumimoji="0" lang="it-IT" sz="1800" b="0" i="1" u="none" strike="noStrike" kern="0" cap="none" spc="0" normalizeH="0" baseline="0" noProof="0" dirty="0">
                <a:ln>
                  <a:noFill/>
                </a:ln>
                <a:solidFill>
                  <a:srgbClr val="FFFF00"/>
                </a:solidFill>
                <a:effectLst/>
                <a:uLnTx/>
                <a:uFillTx/>
                <a:latin typeface="Calibri" panose="020F0502020204030204"/>
                <a:ea typeface="+mn-ea"/>
                <a:cs typeface="+mn-cs"/>
              </a:rPr>
              <a:t>, </a:t>
            </a:r>
            <a:r>
              <a:rPr kumimoji="0" lang="it-IT" sz="1800" b="0" i="1" u="none" strike="noStrike" kern="0" cap="none" spc="0" normalizeH="0" baseline="0" noProof="0" dirty="0" err="1">
                <a:ln>
                  <a:noFill/>
                </a:ln>
                <a:solidFill>
                  <a:srgbClr val="FFFF00"/>
                </a:solidFill>
                <a:effectLst/>
                <a:uLnTx/>
                <a:uFillTx/>
                <a:latin typeface="Calibri" panose="020F0502020204030204"/>
                <a:ea typeface="+mn-ea"/>
                <a:cs typeface="+mn-cs"/>
              </a:rPr>
              <a:t>Dongfang</a:t>
            </a:r>
            <a:r>
              <a:rPr kumimoji="0" lang="it-IT" sz="1800" b="0" i="1" u="none" strike="noStrike" kern="0" cap="none" spc="0" normalizeH="0" baseline="0" noProof="0" dirty="0">
                <a:ln>
                  <a:noFill/>
                </a:ln>
                <a:solidFill>
                  <a:srgbClr val="FFFF00"/>
                </a:solidFill>
                <a:effectLst/>
                <a:uLnTx/>
                <a:uFillTx/>
                <a:latin typeface="Calibri" panose="020F0502020204030204"/>
                <a:ea typeface="+mn-ea"/>
                <a:cs typeface="+mn-cs"/>
              </a:rPr>
              <a:t> Hotel, Guangzhou, China</a:t>
            </a:r>
          </a:p>
        </p:txBody>
      </p:sp>
      <p:sp>
        <p:nvSpPr>
          <p:cNvPr id="7" name="Segnaposto numero diapositiva 4">
            <a:extLst>
              <a:ext uri="{FF2B5EF4-FFF2-40B4-BE49-F238E27FC236}">
                <a16:creationId xmlns:a16="http://schemas.microsoft.com/office/drawing/2014/main" id="{DE7C94D0-6052-B969-E62C-5C24F3655F8E}"/>
              </a:ext>
            </a:extLst>
          </p:cNvPr>
          <p:cNvSpPr txBox="1">
            <a:spLocks/>
          </p:cNvSpPr>
          <p:nvPr/>
        </p:nvSpPr>
        <p:spPr>
          <a:xfrm>
            <a:off x="9189720" y="6498590"/>
            <a:ext cx="2743200"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78D38D78-E7CE-4FC5-9811-B7ED10FBA3DF}" type="slidenum">
              <a:rPr lang="it-IT" sz="1600" smtClean="0">
                <a:solidFill>
                  <a:srgbClr val="FFFF00"/>
                </a:solidFill>
                <a:latin typeface="Calibri" panose="020F0502020204030204"/>
              </a:rPr>
              <a:pPr>
                <a:defRPr/>
              </a:pPr>
              <a:t>36</a:t>
            </a:fld>
            <a:endParaRPr lang="it-IT" sz="1600" dirty="0">
              <a:solidFill>
                <a:srgbClr val="FFFF00"/>
              </a:solidFill>
              <a:latin typeface="Calibri" panose="020F0502020204030204"/>
            </a:endParaRPr>
          </a:p>
        </p:txBody>
      </p:sp>
    </p:spTree>
  </p:cSld>
  <p:clrMapOvr>
    <a:masterClrMapping/>
  </p:clrMapOvr>
  <p:transition spd="med"/>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DDF56F-A7BD-812C-6F8C-A3B1358C0E23}"/>
            </a:ext>
          </a:extLst>
        </p:cNvPr>
        <p:cNvGrpSpPr/>
        <p:nvPr/>
      </p:nvGrpSpPr>
      <p:grpSpPr>
        <a:xfrm>
          <a:off x="0" y="0"/>
          <a:ext cx="0" cy="0"/>
          <a:chOff x="0" y="0"/>
          <a:chExt cx="0" cy="0"/>
        </a:xfrm>
      </p:grpSpPr>
      <p:sp>
        <p:nvSpPr>
          <p:cNvPr id="40" name="Rettangolo 39">
            <a:extLst>
              <a:ext uri="{FF2B5EF4-FFF2-40B4-BE49-F238E27FC236}">
                <a16:creationId xmlns:a16="http://schemas.microsoft.com/office/drawing/2014/main" id="{E5C954FD-EEE3-1527-B765-79FB6381C4D3}"/>
              </a:ext>
            </a:extLst>
          </p:cNvPr>
          <p:cNvSpPr/>
          <p:nvPr/>
        </p:nvSpPr>
        <p:spPr>
          <a:xfrm>
            <a:off x="676275" y="348891"/>
            <a:ext cx="10775948" cy="646331"/>
          </a:xfrm>
          <a:prstGeom prst="rect">
            <a:avLst/>
          </a:prstGeom>
        </p:spPr>
        <p:txBody>
          <a:bodyPr wrap="square">
            <a:spAutoFit/>
          </a:bodyPr>
          <a:lstStyle/>
          <a:p>
            <a:pPr algn="ctr"/>
            <a:r>
              <a:rPr lang="en-US" sz="3600" b="1" i="0" dirty="0">
                <a:effectLst/>
              </a:rPr>
              <a:t>“Off-shore” accelerator construction: STAR-HE at </a:t>
            </a:r>
            <a:r>
              <a:rPr lang="en-US" sz="3600" b="1" i="0" dirty="0" err="1">
                <a:effectLst/>
              </a:rPr>
              <a:t>UniCal</a:t>
            </a:r>
            <a:endParaRPr lang="en-GB" sz="3200" b="1" cap="all" dirty="0"/>
          </a:p>
        </p:txBody>
      </p:sp>
      <p:sp>
        <p:nvSpPr>
          <p:cNvPr id="3" name="AutoShape 2">
            <a:extLst>
              <a:ext uri="{FF2B5EF4-FFF2-40B4-BE49-F238E27FC236}">
                <a16:creationId xmlns:a16="http://schemas.microsoft.com/office/drawing/2014/main" id="{28FACF58-1100-E542-945E-3997A1A26D0F}"/>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4" name="Picture 3">
            <a:extLst>
              <a:ext uri="{FF2B5EF4-FFF2-40B4-BE49-F238E27FC236}">
                <a16:creationId xmlns:a16="http://schemas.microsoft.com/office/drawing/2014/main" id="{0F6F67A7-5910-8EB5-1055-9B0270DA5665}"/>
              </a:ext>
            </a:extLst>
          </p:cNvPr>
          <p:cNvPicPr>
            <a:picLocks noChangeAspect="1"/>
          </p:cNvPicPr>
          <p:nvPr/>
        </p:nvPicPr>
        <p:blipFill>
          <a:blip r:embed="rId2"/>
          <a:stretch>
            <a:fillRect/>
          </a:stretch>
        </p:blipFill>
        <p:spPr>
          <a:xfrm>
            <a:off x="504820" y="2595862"/>
            <a:ext cx="6591305" cy="2961968"/>
          </a:xfrm>
          <a:prstGeom prst="rect">
            <a:avLst/>
          </a:prstGeom>
        </p:spPr>
      </p:pic>
      <p:sp>
        <p:nvSpPr>
          <p:cNvPr id="5" name="AutoShape 4">
            <a:extLst>
              <a:ext uri="{FF2B5EF4-FFF2-40B4-BE49-F238E27FC236}">
                <a16:creationId xmlns:a16="http://schemas.microsoft.com/office/drawing/2014/main" id="{F0048989-B80D-A8BF-590D-F5561A58776C}"/>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6" name="Picture 5">
            <a:extLst>
              <a:ext uri="{FF2B5EF4-FFF2-40B4-BE49-F238E27FC236}">
                <a16:creationId xmlns:a16="http://schemas.microsoft.com/office/drawing/2014/main" id="{90B4DE0B-47F9-AB69-DA6B-A4D52B5E96E2}"/>
              </a:ext>
            </a:extLst>
          </p:cNvPr>
          <p:cNvPicPr>
            <a:picLocks noChangeAspect="1"/>
          </p:cNvPicPr>
          <p:nvPr/>
        </p:nvPicPr>
        <p:blipFill>
          <a:blip r:embed="rId3"/>
          <a:srcRect l="15382" r="2633"/>
          <a:stretch>
            <a:fillRect/>
          </a:stretch>
        </p:blipFill>
        <p:spPr>
          <a:xfrm>
            <a:off x="7991474" y="2051192"/>
            <a:ext cx="3460749" cy="2080233"/>
          </a:xfrm>
          <a:prstGeom prst="rect">
            <a:avLst/>
          </a:prstGeom>
        </p:spPr>
      </p:pic>
      <p:pic>
        <p:nvPicPr>
          <p:cNvPr id="9" name="Picture 8">
            <a:extLst>
              <a:ext uri="{FF2B5EF4-FFF2-40B4-BE49-F238E27FC236}">
                <a16:creationId xmlns:a16="http://schemas.microsoft.com/office/drawing/2014/main" id="{20DB092B-8981-6FD0-4021-FBFECFED0884}"/>
              </a:ext>
            </a:extLst>
          </p:cNvPr>
          <p:cNvPicPr>
            <a:picLocks noChangeAspect="1"/>
          </p:cNvPicPr>
          <p:nvPr/>
        </p:nvPicPr>
        <p:blipFill>
          <a:blip r:embed="rId4"/>
          <a:srcRect l="8750" r="9453"/>
          <a:stretch>
            <a:fillRect/>
          </a:stretch>
        </p:blipFill>
        <p:spPr>
          <a:xfrm>
            <a:off x="7991473" y="4161553"/>
            <a:ext cx="3460750" cy="1902668"/>
          </a:xfrm>
          <a:prstGeom prst="rect">
            <a:avLst/>
          </a:prstGeom>
        </p:spPr>
      </p:pic>
      <p:sp>
        <p:nvSpPr>
          <p:cNvPr id="10" name="TextBox 9">
            <a:extLst>
              <a:ext uri="{FF2B5EF4-FFF2-40B4-BE49-F238E27FC236}">
                <a16:creationId xmlns:a16="http://schemas.microsoft.com/office/drawing/2014/main" id="{CDABA585-36E0-E2E7-2138-07C7C2F5E769}"/>
              </a:ext>
            </a:extLst>
          </p:cNvPr>
          <p:cNvSpPr txBox="1"/>
          <p:nvPr/>
        </p:nvSpPr>
        <p:spPr>
          <a:xfrm>
            <a:off x="8124825" y="5458597"/>
            <a:ext cx="1526956" cy="369332"/>
          </a:xfrm>
          <a:prstGeom prst="rect">
            <a:avLst/>
          </a:prstGeom>
          <a:noFill/>
        </p:spPr>
        <p:txBody>
          <a:bodyPr wrap="none" rtlCol="0">
            <a:spAutoFit/>
          </a:bodyPr>
          <a:lstStyle/>
          <a:p>
            <a:r>
              <a:rPr lang="it-IT" dirty="0" err="1">
                <a:solidFill>
                  <a:schemeClr val="bg1"/>
                </a:solidFill>
              </a:rPr>
              <a:t>Sept</a:t>
            </a:r>
            <a:r>
              <a:rPr lang="it-IT" dirty="0">
                <a:solidFill>
                  <a:schemeClr val="bg1"/>
                </a:solidFill>
              </a:rPr>
              <a:t>. 26, 2025</a:t>
            </a:r>
            <a:endParaRPr lang="en-GB" dirty="0">
              <a:solidFill>
                <a:schemeClr val="bg1"/>
              </a:solidFill>
            </a:endParaRPr>
          </a:p>
        </p:txBody>
      </p:sp>
      <p:sp>
        <p:nvSpPr>
          <p:cNvPr id="12" name="TextBox 11">
            <a:extLst>
              <a:ext uri="{FF2B5EF4-FFF2-40B4-BE49-F238E27FC236}">
                <a16:creationId xmlns:a16="http://schemas.microsoft.com/office/drawing/2014/main" id="{D5C903CC-A56E-38A3-1443-C47537210293}"/>
              </a:ext>
            </a:extLst>
          </p:cNvPr>
          <p:cNvSpPr txBox="1"/>
          <p:nvPr/>
        </p:nvSpPr>
        <p:spPr>
          <a:xfrm>
            <a:off x="304800" y="937400"/>
            <a:ext cx="11029949" cy="923330"/>
          </a:xfrm>
          <a:prstGeom prst="rect">
            <a:avLst/>
          </a:prstGeom>
          <a:noFill/>
        </p:spPr>
        <p:txBody>
          <a:bodyPr wrap="square">
            <a:spAutoFit/>
          </a:bodyPr>
          <a:lstStyle/>
          <a:p>
            <a:r>
              <a:rPr lang="en-GB" dirty="0"/>
              <a:t>The </a:t>
            </a:r>
            <a:r>
              <a:rPr lang="en-GB" b="1" dirty="0"/>
              <a:t>STAR</a:t>
            </a:r>
            <a:r>
              <a:rPr lang="en-GB" dirty="0"/>
              <a:t> Project (Southern Europe Thomson Back-Scattering Source for Applied Research) is a </a:t>
            </a:r>
            <a:r>
              <a:rPr lang="en-GB" b="1" dirty="0"/>
              <a:t>Thomson Back-Scattering</a:t>
            </a:r>
            <a:r>
              <a:rPr lang="en-GB" dirty="0"/>
              <a:t> (TBS) </a:t>
            </a:r>
            <a:r>
              <a:rPr lang="en-GB" b="1" dirty="0"/>
              <a:t>X-ray Source </a:t>
            </a:r>
            <a:r>
              <a:rPr lang="en-GB" dirty="0"/>
              <a:t>located at the </a:t>
            </a:r>
            <a:r>
              <a:rPr lang="en-GB" b="1" dirty="0"/>
              <a:t>University of Calabria </a:t>
            </a:r>
            <a:r>
              <a:rPr lang="en-GB" dirty="0"/>
              <a:t>campus. It will provide monochromatic, polarized, and </a:t>
            </a:r>
            <a:r>
              <a:rPr lang="en-GB" dirty="0" err="1"/>
              <a:t>tunable</a:t>
            </a:r>
            <a:r>
              <a:rPr lang="en-GB" dirty="0"/>
              <a:t> hard X-ray in the range </a:t>
            </a:r>
            <a:r>
              <a:rPr lang="en-GB" b="1" dirty="0"/>
              <a:t>30 keV to 140 keV </a:t>
            </a:r>
            <a:r>
              <a:rPr lang="en-GB" dirty="0"/>
              <a:t>as investigative tools for matter science.</a:t>
            </a:r>
          </a:p>
        </p:txBody>
      </p:sp>
      <p:sp>
        <p:nvSpPr>
          <p:cNvPr id="13" name="TextBox 12">
            <a:extLst>
              <a:ext uri="{FF2B5EF4-FFF2-40B4-BE49-F238E27FC236}">
                <a16:creationId xmlns:a16="http://schemas.microsoft.com/office/drawing/2014/main" id="{A2159B36-32E5-3473-0929-9EFD76ECACAB}"/>
              </a:ext>
            </a:extLst>
          </p:cNvPr>
          <p:cNvSpPr txBox="1"/>
          <p:nvPr/>
        </p:nvSpPr>
        <p:spPr>
          <a:xfrm>
            <a:off x="304799" y="1876541"/>
            <a:ext cx="7505701" cy="646331"/>
          </a:xfrm>
          <a:prstGeom prst="rect">
            <a:avLst/>
          </a:prstGeom>
          <a:noFill/>
        </p:spPr>
        <p:txBody>
          <a:bodyPr wrap="square">
            <a:spAutoFit/>
          </a:bodyPr>
          <a:lstStyle/>
          <a:p>
            <a:r>
              <a:rPr lang="en-GB" b="1" dirty="0"/>
              <a:t>INFN</a:t>
            </a:r>
            <a:r>
              <a:rPr lang="en-GB" dirty="0"/>
              <a:t> has recently </a:t>
            </a:r>
            <a:r>
              <a:rPr lang="en-GB" b="1" dirty="0"/>
              <a:t>completed and put in operation </a:t>
            </a:r>
            <a:r>
              <a:rPr lang="en-GB" dirty="0"/>
              <a:t>the linear accelerator driving the source as </a:t>
            </a:r>
            <a:r>
              <a:rPr lang="en-GB" b="1" dirty="0"/>
              <a:t>UNICAL contractor</a:t>
            </a:r>
            <a:r>
              <a:rPr lang="en-GB" dirty="0"/>
              <a:t>. </a:t>
            </a:r>
          </a:p>
        </p:txBody>
      </p:sp>
      <p:sp>
        <p:nvSpPr>
          <p:cNvPr id="14" name="TextBox 13">
            <a:extLst>
              <a:ext uri="{FF2B5EF4-FFF2-40B4-BE49-F238E27FC236}">
                <a16:creationId xmlns:a16="http://schemas.microsoft.com/office/drawing/2014/main" id="{F89C2657-54E9-B483-2B09-13E0B0F2BC6C}"/>
              </a:ext>
            </a:extLst>
          </p:cNvPr>
          <p:cNvSpPr txBox="1"/>
          <p:nvPr/>
        </p:nvSpPr>
        <p:spPr>
          <a:xfrm>
            <a:off x="485772" y="5113277"/>
            <a:ext cx="7505701" cy="1384995"/>
          </a:xfrm>
          <a:prstGeom prst="rect">
            <a:avLst/>
          </a:prstGeom>
          <a:noFill/>
        </p:spPr>
        <p:txBody>
          <a:bodyPr wrap="square">
            <a:spAutoFit/>
          </a:bodyPr>
          <a:lstStyle/>
          <a:p>
            <a:r>
              <a:rPr lang="en-GB" sz="2800" b="1" dirty="0">
                <a:solidFill>
                  <a:srgbClr val="FFFF00"/>
                </a:solidFill>
              </a:rPr>
              <a:t>First beam: September 2025</a:t>
            </a:r>
          </a:p>
          <a:p>
            <a:r>
              <a:rPr lang="en-GB" sz="2800" b="1" dirty="0">
                <a:solidFill>
                  <a:schemeClr val="accent6">
                    <a:lumMod val="75000"/>
                  </a:schemeClr>
                </a:solidFill>
              </a:rPr>
              <a:t>Inauguration: October 28</a:t>
            </a:r>
            <a:r>
              <a:rPr lang="en-GB" sz="2800" b="1" baseline="30000" dirty="0">
                <a:solidFill>
                  <a:schemeClr val="accent6">
                    <a:lumMod val="75000"/>
                  </a:schemeClr>
                </a:solidFill>
              </a:rPr>
              <a:t>th</a:t>
            </a:r>
            <a:r>
              <a:rPr lang="en-GB" sz="2800" b="1" dirty="0">
                <a:solidFill>
                  <a:schemeClr val="accent6">
                    <a:lumMod val="75000"/>
                  </a:schemeClr>
                </a:solidFill>
              </a:rPr>
              <a:t> 2025 !!!</a:t>
            </a:r>
          </a:p>
          <a:p>
            <a:r>
              <a:rPr lang="en-GB" sz="2800" b="1" dirty="0">
                <a:solidFill>
                  <a:srgbClr val="FF0000"/>
                </a:solidFill>
              </a:rPr>
              <a:t>Still some commissioning work left</a:t>
            </a:r>
          </a:p>
        </p:txBody>
      </p:sp>
      <p:sp>
        <p:nvSpPr>
          <p:cNvPr id="11" name="Rettangolo 6">
            <a:extLst>
              <a:ext uri="{FF2B5EF4-FFF2-40B4-BE49-F238E27FC236}">
                <a16:creationId xmlns:a16="http://schemas.microsoft.com/office/drawing/2014/main" id="{CFE28263-A267-816C-7534-E8AB8C899831}"/>
              </a:ext>
            </a:extLst>
          </p:cNvPr>
          <p:cNvSpPr/>
          <p:nvPr/>
        </p:nvSpPr>
        <p:spPr>
          <a:xfrm>
            <a:off x="3735" y="-4721"/>
            <a:ext cx="12192000" cy="329282"/>
          </a:xfrm>
          <a:prstGeom prst="rect">
            <a:avLst/>
          </a:prstGeom>
          <a:solidFill>
            <a:srgbClr val="4472C4">
              <a:lumMod val="75000"/>
            </a:srgbClr>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tab pos="990600" algn="l"/>
              </a:tabLst>
              <a:defRPr/>
            </a:pPr>
            <a:r>
              <a:rPr kumimoji="0" lang="it-IT" sz="1800" b="0" i="1" u="none" strike="noStrike" kern="0" cap="none" spc="0" normalizeH="0" baseline="0" noProof="0" dirty="0">
                <a:ln>
                  <a:noFill/>
                </a:ln>
                <a:solidFill>
                  <a:srgbClr val="4472C4">
                    <a:lumMod val="20000"/>
                    <a:lumOff val="80000"/>
                  </a:srgbClr>
                </a:solidFill>
                <a:effectLst/>
                <a:uLnTx/>
                <a:uFillTx/>
                <a:latin typeface="Calibri" panose="020F0502020204030204"/>
                <a:ea typeface="+mn-ea"/>
                <a:cs typeface="+mn-cs"/>
              </a:rPr>
              <a:t>A. Gallo: </a:t>
            </a:r>
            <a:r>
              <a:rPr kumimoji="0" lang="en-GB" sz="1800" b="0" i="1" u="none" strike="noStrike" kern="0" cap="none" spc="0" normalizeH="0" baseline="0" noProof="0" dirty="0">
                <a:ln>
                  <a:noFill/>
                </a:ln>
                <a:solidFill>
                  <a:srgbClr val="4472C4">
                    <a:lumMod val="20000"/>
                    <a:lumOff val="80000"/>
                  </a:srgbClr>
                </a:solidFill>
                <a:effectLst/>
                <a:uLnTx/>
                <a:uFillTx/>
                <a:latin typeface="Calibri" panose="020F0502020204030204"/>
                <a:ea typeface="+mn-ea"/>
                <a:cs typeface="+mn-cs"/>
              </a:rPr>
              <a:t>Review of accelerator activities in INFN-Frascati </a:t>
            </a:r>
          </a:p>
        </p:txBody>
      </p:sp>
      <p:sp>
        <p:nvSpPr>
          <p:cNvPr id="15" name="Rettangolo 4">
            <a:extLst>
              <a:ext uri="{FF2B5EF4-FFF2-40B4-BE49-F238E27FC236}">
                <a16:creationId xmlns:a16="http://schemas.microsoft.com/office/drawing/2014/main" id="{1EAA691E-4369-F198-718F-4DE2A7B5EDAC}"/>
              </a:ext>
            </a:extLst>
          </p:cNvPr>
          <p:cNvSpPr/>
          <p:nvPr/>
        </p:nvSpPr>
        <p:spPr>
          <a:xfrm>
            <a:off x="0" y="6528718"/>
            <a:ext cx="12192000" cy="329282"/>
          </a:xfrm>
          <a:prstGeom prst="rect">
            <a:avLst/>
          </a:prstGeom>
          <a:solidFill>
            <a:srgbClr val="4472C4">
              <a:lumMod val="75000"/>
            </a:srgbClr>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800" b="0" i="1" u="none" strike="noStrike" kern="0" cap="none" spc="0" normalizeH="0" baseline="0" noProof="0" dirty="0">
                <a:ln>
                  <a:noFill/>
                </a:ln>
                <a:solidFill>
                  <a:srgbClr val="FFFF00"/>
                </a:solidFill>
                <a:effectLst/>
                <a:uLnTx/>
                <a:uFillTx/>
                <a:latin typeface="Calibri" panose="020F0502020204030204"/>
                <a:ea typeface="+mn-ea"/>
                <a:cs typeface="+mn-cs"/>
              </a:rPr>
              <a:t>CEPC workshop 2025,  November 6-10 2025 </a:t>
            </a:r>
            <a:r>
              <a:rPr kumimoji="0" lang="it-IT" sz="1800" b="0" i="1" u="none" strike="noStrike" kern="0" cap="none" spc="0" normalizeH="0" baseline="0" noProof="0" dirty="0">
                <a:ln>
                  <a:noFill/>
                </a:ln>
                <a:solidFill>
                  <a:srgbClr val="FFFF00"/>
                </a:solidFill>
                <a:effectLst/>
                <a:uLnTx/>
                <a:uFillTx/>
                <a:latin typeface="Calibri" panose="020F0502020204030204"/>
                <a:ea typeface="+mn-ea"/>
                <a:cs typeface="+mn-cs"/>
              </a:rPr>
              <a:t>, </a:t>
            </a:r>
            <a:r>
              <a:rPr kumimoji="0" lang="it-IT" sz="1800" b="0" i="1" u="none" strike="noStrike" kern="0" cap="none" spc="0" normalizeH="0" baseline="0" noProof="0" dirty="0" err="1">
                <a:ln>
                  <a:noFill/>
                </a:ln>
                <a:solidFill>
                  <a:srgbClr val="FFFF00"/>
                </a:solidFill>
                <a:effectLst/>
                <a:uLnTx/>
                <a:uFillTx/>
                <a:latin typeface="Calibri" panose="020F0502020204030204"/>
                <a:ea typeface="+mn-ea"/>
                <a:cs typeface="+mn-cs"/>
              </a:rPr>
              <a:t>Dongfang</a:t>
            </a:r>
            <a:r>
              <a:rPr kumimoji="0" lang="it-IT" sz="1800" b="0" i="1" u="none" strike="noStrike" kern="0" cap="none" spc="0" normalizeH="0" baseline="0" noProof="0" dirty="0">
                <a:ln>
                  <a:noFill/>
                </a:ln>
                <a:solidFill>
                  <a:srgbClr val="FFFF00"/>
                </a:solidFill>
                <a:effectLst/>
                <a:uLnTx/>
                <a:uFillTx/>
                <a:latin typeface="Calibri" panose="020F0502020204030204"/>
                <a:ea typeface="+mn-ea"/>
                <a:cs typeface="+mn-cs"/>
              </a:rPr>
              <a:t> Hotel, Guangzhou, China</a:t>
            </a:r>
          </a:p>
        </p:txBody>
      </p:sp>
      <p:sp>
        <p:nvSpPr>
          <p:cNvPr id="16" name="Segnaposto numero diapositiva 4">
            <a:extLst>
              <a:ext uri="{FF2B5EF4-FFF2-40B4-BE49-F238E27FC236}">
                <a16:creationId xmlns:a16="http://schemas.microsoft.com/office/drawing/2014/main" id="{51DD65D8-C86A-FA1F-DC4E-93A8270C22D5}"/>
              </a:ext>
            </a:extLst>
          </p:cNvPr>
          <p:cNvSpPr txBox="1">
            <a:spLocks/>
          </p:cNvSpPr>
          <p:nvPr/>
        </p:nvSpPr>
        <p:spPr>
          <a:xfrm>
            <a:off x="9189720" y="6498590"/>
            <a:ext cx="2743200"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78D38D78-E7CE-4FC5-9811-B7ED10FBA3DF}" type="slidenum">
              <a:rPr lang="it-IT" sz="1600" smtClean="0">
                <a:solidFill>
                  <a:srgbClr val="FFFF00"/>
                </a:solidFill>
                <a:latin typeface="Calibri" panose="020F0502020204030204"/>
              </a:rPr>
              <a:pPr>
                <a:defRPr/>
              </a:pPr>
              <a:t>37</a:t>
            </a:fld>
            <a:endParaRPr lang="it-IT" sz="1600" dirty="0">
              <a:solidFill>
                <a:srgbClr val="FFFF00"/>
              </a:solidFill>
              <a:latin typeface="Calibri" panose="020F0502020204030204"/>
            </a:endParaRPr>
          </a:p>
        </p:txBody>
      </p:sp>
    </p:spTree>
    <p:extLst>
      <p:ext uri="{BB962C8B-B14F-4D97-AF65-F5344CB8AC3E}">
        <p14:creationId xmlns:p14="http://schemas.microsoft.com/office/powerpoint/2010/main" val="42561466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DC7C35-6EA4-BEDB-2640-FA9E08E56AC3}"/>
            </a:ext>
          </a:extLst>
        </p:cNvPr>
        <p:cNvGrpSpPr/>
        <p:nvPr/>
      </p:nvGrpSpPr>
      <p:grpSpPr>
        <a:xfrm>
          <a:off x="0" y="0"/>
          <a:ext cx="0" cy="0"/>
          <a:chOff x="0" y="0"/>
          <a:chExt cx="0" cy="0"/>
        </a:xfrm>
      </p:grpSpPr>
      <p:sp>
        <p:nvSpPr>
          <p:cNvPr id="40" name="Rettangolo 39">
            <a:extLst>
              <a:ext uri="{FF2B5EF4-FFF2-40B4-BE49-F238E27FC236}">
                <a16:creationId xmlns:a16="http://schemas.microsoft.com/office/drawing/2014/main" id="{0F2FFC35-791C-DC78-5EA9-18B4C8C9C89F}"/>
              </a:ext>
            </a:extLst>
          </p:cNvPr>
          <p:cNvSpPr/>
          <p:nvPr/>
        </p:nvSpPr>
        <p:spPr>
          <a:xfrm>
            <a:off x="542925" y="348891"/>
            <a:ext cx="11366498" cy="646331"/>
          </a:xfrm>
          <a:prstGeom prst="rect">
            <a:avLst/>
          </a:prstGeom>
        </p:spPr>
        <p:txBody>
          <a:bodyPr wrap="square">
            <a:spAutoFit/>
          </a:bodyPr>
          <a:lstStyle/>
          <a:p>
            <a:pPr algn="ctr"/>
            <a:r>
              <a:rPr lang="en-US" sz="3600" b="1" i="0" dirty="0">
                <a:effectLst/>
              </a:rPr>
              <a:t>“Off-shore” accelerator construction: SSRIP at IFIN-HH (Ro)</a:t>
            </a:r>
            <a:endParaRPr lang="en-GB" sz="3200" b="1" cap="all" dirty="0"/>
          </a:p>
        </p:txBody>
      </p:sp>
      <p:sp>
        <p:nvSpPr>
          <p:cNvPr id="4" name="TextBox 3">
            <a:extLst>
              <a:ext uri="{FF2B5EF4-FFF2-40B4-BE49-F238E27FC236}">
                <a16:creationId xmlns:a16="http://schemas.microsoft.com/office/drawing/2014/main" id="{0EBCE3B2-BC92-8232-0D0B-B5A5040E6E2D}"/>
              </a:ext>
            </a:extLst>
          </p:cNvPr>
          <p:cNvSpPr txBox="1"/>
          <p:nvPr/>
        </p:nvSpPr>
        <p:spPr>
          <a:xfrm>
            <a:off x="123825" y="1010979"/>
            <a:ext cx="7548563" cy="1477328"/>
          </a:xfrm>
          <a:prstGeom prst="rect">
            <a:avLst/>
          </a:prstGeom>
          <a:noFill/>
        </p:spPr>
        <p:txBody>
          <a:bodyPr wrap="square">
            <a:spAutoFit/>
          </a:bodyPr>
          <a:lstStyle/>
          <a:p>
            <a:r>
              <a:rPr lang="en-GB" dirty="0"/>
              <a:t>The </a:t>
            </a:r>
            <a:r>
              <a:rPr lang="en-GB" b="1" dirty="0"/>
              <a:t>radioactive beam facility project SSRIP </a:t>
            </a:r>
            <a:r>
              <a:rPr lang="en-GB" dirty="0"/>
              <a:t>(Scalable System for Radio Isotopes Production) is an </a:t>
            </a:r>
            <a:r>
              <a:rPr lang="en-GB" b="1" dirty="0"/>
              <a:t>electron LINAC </a:t>
            </a:r>
            <a:r>
              <a:rPr lang="en-GB" dirty="0"/>
              <a:t>for </a:t>
            </a:r>
            <a:r>
              <a:rPr lang="en-GB" b="1" dirty="0"/>
              <a:t>irradiation</a:t>
            </a:r>
            <a:r>
              <a:rPr lang="en-GB" dirty="0"/>
              <a:t> under construction by INFN Frascati at IFIN-HH site of </a:t>
            </a:r>
            <a:r>
              <a:rPr lang="en-GB" dirty="0" err="1"/>
              <a:t>Magurele</a:t>
            </a:r>
            <a:r>
              <a:rPr lang="en-GB" dirty="0"/>
              <a:t> (Ro). It will integrate </a:t>
            </a:r>
            <a:r>
              <a:rPr lang="en-GB" b="1" dirty="0"/>
              <a:t>all the component </a:t>
            </a:r>
            <a:r>
              <a:rPr lang="en-GB" dirty="0"/>
              <a:t>formerly </a:t>
            </a:r>
            <a:r>
              <a:rPr lang="en-GB" b="1" dirty="0"/>
              <a:t>delivered for ELI-NP stage I </a:t>
            </a:r>
            <a:r>
              <a:rPr lang="en-GB" dirty="0"/>
              <a:t>by the </a:t>
            </a:r>
            <a:r>
              <a:rPr lang="en-GB" b="1" dirty="0" err="1"/>
              <a:t>Eurogammas</a:t>
            </a:r>
            <a:r>
              <a:rPr lang="en-GB" b="1" dirty="0"/>
              <a:t> consortium </a:t>
            </a:r>
            <a:r>
              <a:rPr lang="en-GB" dirty="0"/>
              <a:t>(of which the INFN was part). For this realization </a:t>
            </a:r>
            <a:r>
              <a:rPr lang="en-GB" b="1" dirty="0"/>
              <a:t>INFN </a:t>
            </a:r>
            <a:r>
              <a:rPr lang="en-GB" dirty="0"/>
              <a:t>is an </a:t>
            </a:r>
            <a:r>
              <a:rPr lang="en-GB" b="1" dirty="0"/>
              <a:t>IFIN-HH contractor</a:t>
            </a:r>
            <a:r>
              <a:rPr lang="en-GB" dirty="0"/>
              <a:t>.</a:t>
            </a:r>
          </a:p>
        </p:txBody>
      </p:sp>
      <p:pic>
        <p:nvPicPr>
          <p:cNvPr id="5" name="Immagine 44">
            <a:extLst>
              <a:ext uri="{FF2B5EF4-FFF2-40B4-BE49-F238E27FC236}">
                <a16:creationId xmlns:a16="http://schemas.microsoft.com/office/drawing/2014/main" id="{DF808CD8-327B-8474-FF0C-FCC2C7219CE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75690" y="4133792"/>
            <a:ext cx="3329740" cy="2251092"/>
          </a:xfrm>
          <a:prstGeom prst="rect">
            <a:avLst/>
          </a:prstGeom>
        </p:spPr>
      </p:pic>
      <p:pic>
        <p:nvPicPr>
          <p:cNvPr id="6" name="table">
            <a:extLst>
              <a:ext uri="{FF2B5EF4-FFF2-40B4-BE49-F238E27FC236}">
                <a16:creationId xmlns:a16="http://schemas.microsoft.com/office/drawing/2014/main" id="{75A8248B-B00D-95BC-1318-272D8637F65E}"/>
              </a:ext>
            </a:extLst>
          </p:cNvPr>
          <p:cNvPicPr>
            <a:picLocks noChangeAspect="1"/>
          </p:cNvPicPr>
          <p:nvPr/>
        </p:nvPicPr>
        <p:blipFill>
          <a:blip r:embed="rId3"/>
          <a:stretch>
            <a:fillRect/>
          </a:stretch>
        </p:blipFill>
        <p:spPr>
          <a:xfrm>
            <a:off x="7729538" y="1029077"/>
            <a:ext cx="4083485" cy="2994660"/>
          </a:xfrm>
          <a:prstGeom prst="rect">
            <a:avLst/>
          </a:prstGeom>
        </p:spPr>
      </p:pic>
      <p:sp>
        <p:nvSpPr>
          <p:cNvPr id="9" name="AutoShape 2">
            <a:extLst>
              <a:ext uri="{FF2B5EF4-FFF2-40B4-BE49-F238E27FC236}">
                <a16:creationId xmlns:a16="http://schemas.microsoft.com/office/drawing/2014/main" id="{890F0B7E-9E6C-92C4-0130-B2C0637E952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10" name="Picture 9">
            <a:extLst>
              <a:ext uri="{FF2B5EF4-FFF2-40B4-BE49-F238E27FC236}">
                <a16:creationId xmlns:a16="http://schemas.microsoft.com/office/drawing/2014/main" id="{70254DC2-BE55-B8A8-05C6-31625ED2F4A5}"/>
              </a:ext>
            </a:extLst>
          </p:cNvPr>
          <p:cNvPicPr>
            <a:picLocks noChangeAspect="1"/>
          </p:cNvPicPr>
          <p:nvPr/>
        </p:nvPicPr>
        <p:blipFill>
          <a:blip r:embed="rId4"/>
          <a:stretch>
            <a:fillRect/>
          </a:stretch>
        </p:blipFill>
        <p:spPr>
          <a:xfrm>
            <a:off x="211930" y="2689584"/>
            <a:ext cx="2118173" cy="3762375"/>
          </a:xfrm>
          <a:prstGeom prst="rect">
            <a:avLst/>
          </a:prstGeom>
        </p:spPr>
      </p:pic>
      <p:pic>
        <p:nvPicPr>
          <p:cNvPr id="11" name="Picture 10">
            <a:extLst>
              <a:ext uri="{FF2B5EF4-FFF2-40B4-BE49-F238E27FC236}">
                <a16:creationId xmlns:a16="http://schemas.microsoft.com/office/drawing/2014/main" id="{0EBCA3E7-BF35-E992-8406-FE843BAF2455}"/>
              </a:ext>
            </a:extLst>
          </p:cNvPr>
          <p:cNvPicPr>
            <a:picLocks noChangeAspect="1"/>
          </p:cNvPicPr>
          <p:nvPr/>
        </p:nvPicPr>
        <p:blipFill>
          <a:blip r:embed="rId5"/>
          <a:stretch>
            <a:fillRect/>
          </a:stretch>
        </p:blipFill>
        <p:spPr>
          <a:xfrm>
            <a:off x="4815283" y="2689583"/>
            <a:ext cx="2821782" cy="3762376"/>
          </a:xfrm>
          <a:prstGeom prst="rect">
            <a:avLst/>
          </a:prstGeom>
        </p:spPr>
      </p:pic>
      <p:sp>
        <p:nvSpPr>
          <p:cNvPr id="12" name="TextBox 11">
            <a:extLst>
              <a:ext uri="{FF2B5EF4-FFF2-40B4-BE49-F238E27FC236}">
                <a16:creationId xmlns:a16="http://schemas.microsoft.com/office/drawing/2014/main" id="{F5C60614-F308-A601-9899-EB4223BD2DAE}"/>
              </a:ext>
            </a:extLst>
          </p:cNvPr>
          <p:cNvSpPr txBox="1"/>
          <p:nvPr/>
        </p:nvSpPr>
        <p:spPr>
          <a:xfrm>
            <a:off x="2387253" y="2882839"/>
            <a:ext cx="2308572" cy="3416320"/>
          </a:xfrm>
          <a:prstGeom prst="rect">
            <a:avLst/>
          </a:prstGeom>
          <a:noFill/>
        </p:spPr>
        <p:txBody>
          <a:bodyPr wrap="square">
            <a:spAutoFit/>
          </a:bodyPr>
          <a:lstStyle/>
          <a:p>
            <a:pPr algn="ctr"/>
            <a:r>
              <a:rPr lang="en-GB" sz="2400" b="1" dirty="0">
                <a:solidFill>
                  <a:schemeClr val="accent6">
                    <a:lumMod val="75000"/>
                  </a:schemeClr>
                </a:solidFill>
              </a:rPr>
              <a:t>Installation proceeding fairly smoothly</a:t>
            </a:r>
          </a:p>
          <a:p>
            <a:pPr algn="ctr"/>
            <a:endParaRPr lang="en-GB" sz="2400" dirty="0"/>
          </a:p>
          <a:p>
            <a:pPr algn="ctr"/>
            <a:r>
              <a:rPr lang="en-GB" sz="2400" b="1" dirty="0">
                <a:solidFill>
                  <a:srgbClr val="0070C0"/>
                </a:solidFill>
              </a:rPr>
              <a:t>Project ends scheduled at end of 2026 with beam demonstration</a:t>
            </a:r>
          </a:p>
        </p:txBody>
      </p:sp>
      <p:sp>
        <p:nvSpPr>
          <p:cNvPr id="3" name="Rettangolo 6">
            <a:extLst>
              <a:ext uri="{FF2B5EF4-FFF2-40B4-BE49-F238E27FC236}">
                <a16:creationId xmlns:a16="http://schemas.microsoft.com/office/drawing/2014/main" id="{9781E2E0-D0EF-4CA9-932A-8380DB0B8762}"/>
              </a:ext>
            </a:extLst>
          </p:cNvPr>
          <p:cNvSpPr/>
          <p:nvPr/>
        </p:nvSpPr>
        <p:spPr>
          <a:xfrm>
            <a:off x="3735" y="-4721"/>
            <a:ext cx="12192000" cy="329282"/>
          </a:xfrm>
          <a:prstGeom prst="rect">
            <a:avLst/>
          </a:prstGeom>
          <a:solidFill>
            <a:srgbClr val="4472C4">
              <a:lumMod val="75000"/>
            </a:srgbClr>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tab pos="990600" algn="l"/>
              </a:tabLst>
              <a:defRPr/>
            </a:pPr>
            <a:r>
              <a:rPr kumimoji="0" lang="it-IT" sz="1800" b="0" i="1" u="none" strike="noStrike" kern="0" cap="none" spc="0" normalizeH="0" baseline="0" noProof="0" dirty="0">
                <a:ln>
                  <a:noFill/>
                </a:ln>
                <a:solidFill>
                  <a:srgbClr val="4472C4">
                    <a:lumMod val="20000"/>
                    <a:lumOff val="80000"/>
                  </a:srgbClr>
                </a:solidFill>
                <a:effectLst/>
                <a:uLnTx/>
                <a:uFillTx/>
                <a:latin typeface="Calibri" panose="020F0502020204030204"/>
                <a:ea typeface="+mn-ea"/>
                <a:cs typeface="+mn-cs"/>
              </a:rPr>
              <a:t>A. Gallo: </a:t>
            </a:r>
            <a:r>
              <a:rPr kumimoji="0" lang="en-GB" sz="1800" b="0" i="1" u="none" strike="noStrike" kern="0" cap="none" spc="0" normalizeH="0" baseline="0" noProof="0" dirty="0">
                <a:ln>
                  <a:noFill/>
                </a:ln>
                <a:solidFill>
                  <a:srgbClr val="4472C4">
                    <a:lumMod val="20000"/>
                    <a:lumOff val="80000"/>
                  </a:srgbClr>
                </a:solidFill>
                <a:effectLst/>
                <a:uLnTx/>
                <a:uFillTx/>
                <a:latin typeface="Calibri" panose="020F0502020204030204"/>
                <a:ea typeface="+mn-ea"/>
                <a:cs typeface="+mn-cs"/>
              </a:rPr>
              <a:t>Review of accelerator activities in INFN-Frascati </a:t>
            </a:r>
          </a:p>
        </p:txBody>
      </p:sp>
      <p:sp>
        <p:nvSpPr>
          <p:cNvPr id="13" name="Rettangolo 4">
            <a:extLst>
              <a:ext uri="{FF2B5EF4-FFF2-40B4-BE49-F238E27FC236}">
                <a16:creationId xmlns:a16="http://schemas.microsoft.com/office/drawing/2014/main" id="{02BD9A10-A8E2-7C54-C7E6-15966ED8B016}"/>
              </a:ext>
            </a:extLst>
          </p:cNvPr>
          <p:cNvSpPr/>
          <p:nvPr/>
        </p:nvSpPr>
        <p:spPr>
          <a:xfrm>
            <a:off x="0" y="6528718"/>
            <a:ext cx="12192000" cy="329282"/>
          </a:xfrm>
          <a:prstGeom prst="rect">
            <a:avLst/>
          </a:prstGeom>
          <a:solidFill>
            <a:srgbClr val="4472C4">
              <a:lumMod val="75000"/>
            </a:srgbClr>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800" b="0" i="1" u="none" strike="noStrike" kern="0" cap="none" spc="0" normalizeH="0" baseline="0" noProof="0" dirty="0">
                <a:ln>
                  <a:noFill/>
                </a:ln>
                <a:solidFill>
                  <a:srgbClr val="FFFF00"/>
                </a:solidFill>
                <a:effectLst/>
                <a:uLnTx/>
                <a:uFillTx/>
                <a:latin typeface="Calibri" panose="020F0502020204030204"/>
                <a:ea typeface="+mn-ea"/>
                <a:cs typeface="+mn-cs"/>
              </a:rPr>
              <a:t>CEPC workshop 2025,  November 6-10 2025 </a:t>
            </a:r>
            <a:r>
              <a:rPr kumimoji="0" lang="it-IT" sz="1800" b="0" i="1" u="none" strike="noStrike" kern="0" cap="none" spc="0" normalizeH="0" baseline="0" noProof="0" dirty="0">
                <a:ln>
                  <a:noFill/>
                </a:ln>
                <a:solidFill>
                  <a:srgbClr val="FFFF00"/>
                </a:solidFill>
                <a:effectLst/>
                <a:uLnTx/>
                <a:uFillTx/>
                <a:latin typeface="Calibri" panose="020F0502020204030204"/>
                <a:ea typeface="+mn-ea"/>
                <a:cs typeface="+mn-cs"/>
              </a:rPr>
              <a:t>, </a:t>
            </a:r>
            <a:r>
              <a:rPr kumimoji="0" lang="it-IT" sz="1800" b="0" i="1" u="none" strike="noStrike" kern="0" cap="none" spc="0" normalizeH="0" baseline="0" noProof="0" dirty="0" err="1">
                <a:ln>
                  <a:noFill/>
                </a:ln>
                <a:solidFill>
                  <a:srgbClr val="FFFF00"/>
                </a:solidFill>
                <a:effectLst/>
                <a:uLnTx/>
                <a:uFillTx/>
                <a:latin typeface="Calibri" panose="020F0502020204030204"/>
                <a:ea typeface="+mn-ea"/>
                <a:cs typeface="+mn-cs"/>
              </a:rPr>
              <a:t>Dongfang</a:t>
            </a:r>
            <a:r>
              <a:rPr kumimoji="0" lang="it-IT" sz="1800" b="0" i="1" u="none" strike="noStrike" kern="0" cap="none" spc="0" normalizeH="0" baseline="0" noProof="0" dirty="0">
                <a:ln>
                  <a:noFill/>
                </a:ln>
                <a:solidFill>
                  <a:srgbClr val="FFFF00"/>
                </a:solidFill>
                <a:effectLst/>
                <a:uLnTx/>
                <a:uFillTx/>
                <a:latin typeface="Calibri" panose="020F0502020204030204"/>
                <a:ea typeface="+mn-ea"/>
                <a:cs typeface="+mn-cs"/>
              </a:rPr>
              <a:t> Hotel, Guangzhou, China</a:t>
            </a:r>
          </a:p>
        </p:txBody>
      </p:sp>
      <p:sp>
        <p:nvSpPr>
          <p:cNvPr id="14" name="Segnaposto numero diapositiva 4">
            <a:extLst>
              <a:ext uri="{FF2B5EF4-FFF2-40B4-BE49-F238E27FC236}">
                <a16:creationId xmlns:a16="http://schemas.microsoft.com/office/drawing/2014/main" id="{1935964C-369D-52F6-CE17-B2A14BFBEC3A}"/>
              </a:ext>
            </a:extLst>
          </p:cNvPr>
          <p:cNvSpPr txBox="1">
            <a:spLocks/>
          </p:cNvSpPr>
          <p:nvPr/>
        </p:nvSpPr>
        <p:spPr>
          <a:xfrm>
            <a:off x="9189720" y="6498590"/>
            <a:ext cx="2743200"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78D38D78-E7CE-4FC5-9811-B7ED10FBA3DF}" type="slidenum">
              <a:rPr lang="it-IT" sz="1600" smtClean="0">
                <a:solidFill>
                  <a:srgbClr val="FFFF00"/>
                </a:solidFill>
                <a:latin typeface="Calibri" panose="020F0502020204030204"/>
              </a:rPr>
              <a:pPr>
                <a:defRPr/>
              </a:pPr>
              <a:t>38</a:t>
            </a:fld>
            <a:endParaRPr lang="it-IT" sz="1600" dirty="0">
              <a:solidFill>
                <a:srgbClr val="FFFF00"/>
              </a:solidFill>
              <a:latin typeface="Calibri" panose="020F0502020204030204"/>
            </a:endParaRPr>
          </a:p>
        </p:txBody>
      </p:sp>
    </p:spTree>
    <p:extLst>
      <p:ext uri="{BB962C8B-B14F-4D97-AF65-F5344CB8AC3E}">
        <p14:creationId xmlns:p14="http://schemas.microsoft.com/office/powerpoint/2010/main" val="23811607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675D97-AE55-C599-65B0-F8B250306B59}"/>
            </a:ext>
          </a:extLst>
        </p:cNvPr>
        <p:cNvGrpSpPr/>
        <p:nvPr/>
      </p:nvGrpSpPr>
      <p:grpSpPr>
        <a:xfrm>
          <a:off x="0" y="0"/>
          <a:ext cx="0" cy="0"/>
          <a:chOff x="0" y="0"/>
          <a:chExt cx="0" cy="0"/>
        </a:xfrm>
      </p:grpSpPr>
      <p:pic>
        <p:nvPicPr>
          <p:cNvPr id="11" name="Picture 10">
            <a:extLst>
              <a:ext uri="{FF2B5EF4-FFF2-40B4-BE49-F238E27FC236}">
                <a16:creationId xmlns:a16="http://schemas.microsoft.com/office/drawing/2014/main" id="{96896909-A453-FA73-987E-5734E04C0E36}"/>
              </a:ext>
            </a:extLst>
          </p:cNvPr>
          <p:cNvPicPr>
            <a:picLocks noChangeAspect="1"/>
          </p:cNvPicPr>
          <p:nvPr/>
        </p:nvPicPr>
        <p:blipFill>
          <a:blip r:embed="rId2"/>
          <a:stretch>
            <a:fillRect/>
          </a:stretch>
        </p:blipFill>
        <p:spPr>
          <a:xfrm>
            <a:off x="509228" y="375587"/>
            <a:ext cx="8266763" cy="6041849"/>
          </a:xfrm>
          <a:prstGeom prst="rect">
            <a:avLst/>
          </a:prstGeom>
        </p:spPr>
      </p:pic>
      <p:sp>
        <p:nvSpPr>
          <p:cNvPr id="12" name="CasellaDiTesto 11">
            <a:extLst>
              <a:ext uri="{FF2B5EF4-FFF2-40B4-BE49-F238E27FC236}">
                <a16:creationId xmlns:a16="http://schemas.microsoft.com/office/drawing/2014/main" id="{97BD40BD-699F-B908-0C8E-A672CEB19499}"/>
              </a:ext>
            </a:extLst>
          </p:cNvPr>
          <p:cNvSpPr txBox="1"/>
          <p:nvPr/>
        </p:nvSpPr>
        <p:spPr>
          <a:xfrm>
            <a:off x="8952803" y="2379672"/>
            <a:ext cx="3096169" cy="1508105"/>
          </a:xfrm>
          <a:prstGeom prst="rect">
            <a:avLst/>
          </a:prstGeom>
          <a:noFill/>
        </p:spPr>
        <p:txBody>
          <a:bodyPr wrap="none" rtlCol="0">
            <a:spAutoFit/>
          </a:bodyPr>
          <a:lstStyle/>
          <a:p>
            <a:pPr marL="285750" marR="0" lvl="0" indent="-285750" algn="l" defTabSz="914400" rtl="0" eaLnBrk="1" fontAlgn="auto" latinLnBrk="0" hangingPunct="1">
              <a:lnSpc>
                <a:spcPct val="100000"/>
              </a:lnSpc>
              <a:spcBef>
                <a:spcPts val="0"/>
              </a:spcBef>
              <a:spcAft>
                <a:spcPts val="1200"/>
              </a:spcAft>
              <a:buClrTx/>
              <a:buSzTx/>
              <a:buFont typeface="Wingdings" panose="05000000000000000000" pitchFamily="2" charset="2"/>
              <a:buChar char="ü"/>
              <a:tabLst/>
              <a:defRPr/>
            </a:pPr>
            <a:r>
              <a:rPr kumimoji="0" lang="en-GB" sz="2400" b="1" i="1" u="none" strike="noStrike" kern="1200" cap="none" spc="0" normalizeH="0" baseline="0" noProof="0" dirty="0">
                <a:ln>
                  <a:noFill/>
                </a:ln>
                <a:solidFill>
                  <a:prstClr val="black"/>
                </a:solidFill>
                <a:effectLst/>
                <a:uLnTx/>
                <a:uFillTx/>
                <a:latin typeface="Calibri" panose="020F0502020204030204"/>
                <a:ea typeface="+mn-ea"/>
                <a:cs typeface="+mn-cs"/>
              </a:rPr>
              <a:t>9 Technical Services</a:t>
            </a:r>
          </a:p>
          <a:p>
            <a:pPr marL="285750" marR="0" lvl="0" indent="-285750" algn="l" defTabSz="914400" rtl="0" eaLnBrk="1" fontAlgn="auto" latinLnBrk="0" hangingPunct="1">
              <a:lnSpc>
                <a:spcPct val="100000"/>
              </a:lnSpc>
              <a:spcBef>
                <a:spcPts val="0"/>
              </a:spcBef>
              <a:spcAft>
                <a:spcPts val="1200"/>
              </a:spcAft>
              <a:buClrTx/>
              <a:buSzTx/>
              <a:buFont typeface="Wingdings" panose="05000000000000000000" pitchFamily="2" charset="2"/>
              <a:buChar char="ü"/>
              <a:tabLst/>
              <a:defRPr/>
            </a:pPr>
            <a:r>
              <a:rPr kumimoji="0" lang="en-GB" sz="2400" b="1" i="1" u="none" strike="noStrike" kern="1200" cap="none" spc="0" normalizeH="0" baseline="0" noProof="0" dirty="0">
                <a:ln>
                  <a:noFill/>
                </a:ln>
                <a:solidFill>
                  <a:prstClr val="black"/>
                </a:solidFill>
                <a:effectLst/>
                <a:uLnTx/>
                <a:uFillTx/>
                <a:latin typeface="Calibri" panose="020F0502020204030204"/>
                <a:ea typeface="+mn-ea"/>
                <a:cs typeface="+mn-cs"/>
              </a:rPr>
              <a:t>1 Scientific Staff unit</a:t>
            </a:r>
          </a:p>
          <a:p>
            <a:pPr marL="285750" marR="0" lvl="0" indent="-285750" algn="l" defTabSz="914400" rtl="0" eaLnBrk="1" fontAlgn="auto" latinLnBrk="0" hangingPunct="1">
              <a:lnSpc>
                <a:spcPct val="100000"/>
              </a:lnSpc>
              <a:spcBef>
                <a:spcPts val="0"/>
              </a:spcBef>
              <a:spcAft>
                <a:spcPts val="1200"/>
              </a:spcAft>
              <a:buClrTx/>
              <a:buSzTx/>
              <a:buFont typeface="Wingdings" panose="05000000000000000000" pitchFamily="2" charset="2"/>
              <a:buChar char="ü"/>
              <a:tabLst/>
              <a:defRPr/>
            </a:pPr>
            <a:r>
              <a:rPr kumimoji="0" lang="en-GB" sz="2400" b="1" i="1" u="none" strike="noStrike" kern="1200" cap="none" spc="0" normalizeH="0" baseline="0" noProof="0" dirty="0">
                <a:ln>
                  <a:noFill/>
                </a:ln>
                <a:solidFill>
                  <a:prstClr val="black"/>
                </a:solidFill>
                <a:effectLst/>
                <a:uLnTx/>
                <a:uFillTx/>
                <a:latin typeface="Calibri" panose="020F0502020204030204"/>
                <a:ea typeface="+mn-ea"/>
                <a:cs typeface="+mn-cs"/>
              </a:rPr>
              <a:t>1 Secretariat Office</a:t>
            </a:r>
          </a:p>
        </p:txBody>
      </p:sp>
      <p:sp>
        <p:nvSpPr>
          <p:cNvPr id="3" name="Rettangolo 6">
            <a:extLst>
              <a:ext uri="{FF2B5EF4-FFF2-40B4-BE49-F238E27FC236}">
                <a16:creationId xmlns:a16="http://schemas.microsoft.com/office/drawing/2014/main" id="{BED5334F-CC41-2C52-8AB1-76AA1FD14C71}"/>
              </a:ext>
            </a:extLst>
          </p:cNvPr>
          <p:cNvSpPr/>
          <p:nvPr/>
        </p:nvSpPr>
        <p:spPr>
          <a:xfrm>
            <a:off x="3735" y="-4721"/>
            <a:ext cx="12192000" cy="329282"/>
          </a:xfrm>
          <a:prstGeom prst="rect">
            <a:avLst/>
          </a:prstGeom>
          <a:solidFill>
            <a:srgbClr val="4472C4">
              <a:lumMod val="75000"/>
            </a:srgbClr>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tab pos="990600" algn="l"/>
              </a:tabLst>
              <a:defRPr/>
            </a:pPr>
            <a:r>
              <a:rPr kumimoji="0" lang="it-IT" sz="1800" b="0" i="1" u="none" strike="noStrike" kern="0" cap="none" spc="0" normalizeH="0" baseline="0" noProof="0" dirty="0">
                <a:ln>
                  <a:noFill/>
                </a:ln>
                <a:solidFill>
                  <a:srgbClr val="4472C4">
                    <a:lumMod val="20000"/>
                    <a:lumOff val="80000"/>
                  </a:srgbClr>
                </a:solidFill>
                <a:effectLst/>
                <a:uLnTx/>
                <a:uFillTx/>
                <a:latin typeface="Calibri" panose="020F0502020204030204"/>
                <a:ea typeface="+mn-ea"/>
                <a:cs typeface="+mn-cs"/>
              </a:rPr>
              <a:t>A. Gallo: </a:t>
            </a:r>
            <a:r>
              <a:rPr kumimoji="0" lang="en-GB" sz="1800" b="0" i="1" u="none" strike="noStrike" kern="0" cap="none" spc="0" normalizeH="0" baseline="0" noProof="0" dirty="0">
                <a:ln>
                  <a:noFill/>
                </a:ln>
                <a:solidFill>
                  <a:srgbClr val="4472C4">
                    <a:lumMod val="20000"/>
                    <a:lumOff val="80000"/>
                  </a:srgbClr>
                </a:solidFill>
                <a:effectLst/>
                <a:uLnTx/>
                <a:uFillTx/>
                <a:latin typeface="Calibri" panose="020F0502020204030204"/>
                <a:ea typeface="+mn-ea"/>
                <a:cs typeface="+mn-cs"/>
              </a:rPr>
              <a:t>Review of accelerator activities in INFN-Frascati </a:t>
            </a:r>
          </a:p>
        </p:txBody>
      </p:sp>
      <p:sp>
        <p:nvSpPr>
          <p:cNvPr id="5" name="Rettangolo 4">
            <a:extLst>
              <a:ext uri="{FF2B5EF4-FFF2-40B4-BE49-F238E27FC236}">
                <a16:creationId xmlns:a16="http://schemas.microsoft.com/office/drawing/2014/main" id="{05743941-82C9-4A90-009B-E9DDCF489FF5}"/>
              </a:ext>
            </a:extLst>
          </p:cNvPr>
          <p:cNvSpPr/>
          <p:nvPr/>
        </p:nvSpPr>
        <p:spPr>
          <a:xfrm>
            <a:off x="0" y="6528718"/>
            <a:ext cx="12192000" cy="329282"/>
          </a:xfrm>
          <a:prstGeom prst="rect">
            <a:avLst/>
          </a:prstGeom>
          <a:solidFill>
            <a:srgbClr val="4472C4">
              <a:lumMod val="75000"/>
            </a:srgbClr>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800" b="0" i="1" u="none" strike="noStrike" kern="0" cap="none" spc="0" normalizeH="0" baseline="0" noProof="0" dirty="0">
                <a:ln>
                  <a:noFill/>
                </a:ln>
                <a:solidFill>
                  <a:srgbClr val="FFFF00"/>
                </a:solidFill>
                <a:effectLst/>
                <a:uLnTx/>
                <a:uFillTx/>
                <a:latin typeface="Calibri" panose="020F0502020204030204"/>
                <a:ea typeface="+mn-ea"/>
                <a:cs typeface="+mn-cs"/>
              </a:rPr>
              <a:t>CEPC workshop 2025,  November 6-10 2025 </a:t>
            </a:r>
            <a:r>
              <a:rPr kumimoji="0" lang="it-IT" sz="1800" b="0" i="1" u="none" strike="noStrike" kern="0" cap="none" spc="0" normalizeH="0" baseline="0" noProof="0" dirty="0">
                <a:ln>
                  <a:noFill/>
                </a:ln>
                <a:solidFill>
                  <a:srgbClr val="FFFF00"/>
                </a:solidFill>
                <a:effectLst/>
                <a:uLnTx/>
                <a:uFillTx/>
                <a:latin typeface="Calibri" panose="020F0502020204030204"/>
                <a:ea typeface="+mn-ea"/>
                <a:cs typeface="+mn-cs"/>
              </a:rPr>
              <a:t>, </a:t>
            </a:r>
            <a:r>
              <a:rPr kumimoji="0" lang="it-IT" sz="1800" b="0" i="1" u="none" strike="noStrike" kern="0" cap="none" spc="0" normalizeH="0" baseline="0" noProof="0" dirty="0" err="1">
                <a:ln>
                  <a:noFill/>
                </a:ln>
                <a:solidFill>
                  <a:srgbClr val="FFFF00"/>
                </a:solidFill>
                <a:effectLst/>
                <a:uLnTx/>
                <a:uFillTx/>
                <a:latin typeface="Calibri" panose="020F0502020204030204"/>
                <a:ea typeface="+mn-ea"/>
                <a:cs typeface="+mn-cs"/>
              </a:rPr>
              <a:t>Dongfang</a:t>
            </a:r>
            <a:r>
              <a:rPr kumimoji="0" lang="it-IT" sz="1800" b="0" i="1" u="none" strike="noStrike" kern="0" cap="none" spc="0" normalizeH="0" baseline="0" noProof="0" dirty="0">
                <a:ln>
                  <a:noFill/>
                </a:ln>
                <a:solidFill>
                  <a:srgbClr val="FFFF00"/>
                </a:solidFill>
                <a:effectLst/>
                <a:uLnTx/>
                <a:uFillTx/>
                <a:latin typeface="Calibri" panose="020F0502020204030204"/>
                <a:ea typeface="+mn-ea"/>
                <a:cs typeface="+mn-cs"/>
              </a:rPr>
              <a:t> Hotel, Guangzhou, China</a:t>
            </a:r>
          </a:p>
        </p:txBody>
      </p:sp>
      <p:sp>
        <p:nvSpPr>
          <p:cNvPr id="6" name="Segnaposto numero diapositiva 4">
            <a:extLst>
              <a:ext uri="{FF2B5EF4-FFF2-40B4-BE49-F238E27FC236}">
                <a16:creationId xmlns:a16="http://schemas.microsoft.com/office/drawing/2014/main" id="{8045A3BA-97AA-F23F-9DB5-08F3D33D06D6}"/>
              </a:ext>
            </a:extLst>
          </p:cNvPr>
          <p:cNvSpPr txBox="1">
            <a:spLocks/>
          </p:cNvSpPr>
          <p:nvPr/>
        </p:nvSpPr>
        <p:spPr>
          <a:xfrm>
            <a:off x="9189720" y="6498590"/>
            <a:ext cx="2743200"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78D38D78-E7CE-4FC5-9811-B7ED10FBA3DF}" type="slidenum">
              <a:rPr lang="it-IT" sz="1600" smtClean="0">
                <a:solidFill>
                  <a:srgbClr val="FFFF00"/>
                </a:solidFill>
                <a:latin typeface="Calibri" panose="020F0502020204030204"/>
              </a:rPr>
              <a:pPr>
                <a:defRPr/>
              </a:pPr>
              <a:t>39</a:t>
            </a:fld>
            <a:endParaRPr lang="it-IT" sz="1600" dirty="0">
              <a:solidFill>
                <a:srgbClr val="FFFF00"/>
              </a:solidFill>
              <a:latin typeface="Calibri" panose="020F0502020204030204"/>
            </a:endParaRPr>
          </a:p>
        </p:txBody>
      </p:sp>
    </p:spTree>
    <p:extLst>
      <p:ext uri="{BB962C8B-B14F-4D97-AF65-F5344CB8AC3E}">
        <p14:creationId xmlns:p14="http://schemas.microsoft.com/office/powerpoint/2010/main" val="3890693410"/>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a:extLst>
              <a:ext uri="{FF2B5EF4-FFF2-40B4-BE49-F238E27FC236}">
                <a16:creationId xmlns:a16="http://schemas.microsoft.com/office/drawing/2014/main" id="{C1497215-5D2D-F754-B567-D08FF1318D3D}"/>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b="8716"/>
          <a:stretch/>
        </p:blipFill>
        <p:spPr bwMode="auto">
          <a:xfrm>
            <a:off x="626187" y="741680"/>
            <a:ext cx="11132960" cy="5720891"/>
          </a:xfrm>
          <a:prstGeom prst="rect">
            <a:avLst/>
          </a:prstGeom>
          <a:noFill/>
          <a:extLst>
            <a:ext uri="{909E8E84-426E-40DD-AFC4-6F175D3DCCD1}">
              <a14:hiddenFill xmlns:a14="http://schemas.microsoft.com/office/drawing/2010/main">
                <a:solidFill>
                  <a:srgbClr val="FFFFFF"/>
                </a:solidFill>
              </a14:hiddenFill>
            </a:ext>
          </a:extLst>
        </p:spPr>
      </p:pic>
      <p:sp>
        <p:nvSpPr>
          <p:cNvPr id="2" name="CasellaDiTesto 1">
            <a:extLst>
              <a:ext uri="{FF2B5EF4-FFF2-40B4-BE49-F238E27FC236}">
                <a16:creationId xmlns:a16="http://schemas.microsoft.com/office/drawing/2014/main" id="{300871AC-B4BC-772E-15BA-587AC0582A5F}"/>
              </a:ext>
            </a:extLst>
          </p:cNvPr>
          <p:cNvSpPr txBox="1"/>
          <p:nvPr/>
        </p:nvSpPr>
        <p:spPr>
          <a:xfrm>
            <a:off x="626187" y="1856373"/>
            <a:ext cx="11132960" cy="1323439"/>
          </a:xfrm>
          <a:prstGeom prst="rect">
            <a:avLst/>
          </a:prstGeom>
          <a:solidFill>
            <a:srgbClr val="336600">
              <a:alpha val="40000"/>
            </a:srgbClr>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GB" sz="2000" b="0" i="0" u="none" strike="noStrike" kern="1200" cap="none" spc="0" normalizeH="0" baseline="0" noProof="0" dirty="0">
                <a:ln>
                  <a:noFill/>
                </a:ln>
                <a:solidFill>
                  <a:prstClr val="white"/>
                </a:solidFill>
                <a:effectLst/>
                <a:uLnTx/>
                <a:uFillTx/>
                <a:latin typeface="Calibri" panose="020F0502020204030204"/>
                <a:ea typeface="+mn-ea"/>
                <a:cs typeface="+mn-cs"/>
              </a:rPr>
              <a:t>This is a very busy but exciting period for our Lab, we have </a:t>
            </a:r>
            <a:r>
              <a:rPr kumimoji="0" lang="en-GB" sz="2000" b="1" i="0" u="none" strike="noStrike" kern="1200" cap="none" spc="0" normalizeH="0" baseline="0" noProof="0" dirty="0">
                <a:ln>
                  <a:noFill/>
                </a:ln>
                <a:solidFill>
                  <a:prstClr val="white"/>
                </a:solidFill>
                <a:effectLst/>
                <a:uLnTx/>
                <a:uFillTx/>
                <a:latin typeface="Calibri" panose="020F0502020204030204"/>
                <a:ea typeface="+mn-ea"/>
                <a:cs typeface="+mn-cs"/>
              </a:rPr>
              <a:t>extreme challenging enterprises </a:t>
            </a:r>
            <a:r>
              <a:rPr kumimoji="0" lang="en-GB" sz="2000" b="0" i="0" u="none" strike="noStrike" kern="1200" cap="none" spc="0" normalizeH="0" baseline="0" noProof="0" dirty="0">
                <a:ln>
                  <a:noFill/>
                </a:ln>
                <a:solidFill>
                  <a:prstClr val="white"/>
                </a:solidFill>
                <a:effectLst/>
                <a:uLnTx/>
                <a:uFillTx/>
                <a:latin typeface="Calibri" panose="020F0502020204030204"/>
                <a:ea typeface="+mn-ea"/>
                <a:cs typeface="+mn-cs"/>
              </a:rPr>
              <a:t>ahead, the realization of a </a:t>
            </a:r>
            <a:r>
              <a:rPr kumimoji="0" lang="en-GB" sz="2000" b="1" i="0" u="none" strike="noStrike" kern="1200" cap="none" spc="0" normalizeH="0" baseline="0" noProof="0" dirty="0">
                <a:ln>
                  <a:noFill/>
                </a:ln>
                <a:solidFill>
                  <a:prstClr val="white"/>
                </a:solidFill>
                <a:effectLst/>
                <a:uLnTx/>
                <a:uFillTx/>
                <a:latin typeface="Calibri" panose="020F0502020204030204"/>
                <a:ea typeface="+mn-ea"/>
                <a:cs typeface="+mn-cs"/>
              </a:rPr>
              <a:t>new and advanced research infrastructure</a:t>
            </a:r>
            <a:r>
              <a:rPr kumimoji="0" lang="en-GB" sz="2000" b="0" i="0" u="none" strike="noStrike" kern="1200" cap="none" spc="0" normalizeH="0" baseline="0" noProof="0" dirty="0">
                <a:ln>
                  <a:noFill/>
                </a:ln>
                <a:solidFill>
                  <a:prstClr val="white"/>
                </a:solidFill>
                <a:effectLst/>
                <a:uLnTx/>
                <a:uFillTx/>
                <a:latin typeface="Calibri" panose="020F0502020204030204"/>
                <a:ea typeface="+mn-ea"/>
                <a:cs typeface="+mn-cs"/>
              </a:rPr>
              <a:t> together with the completion of various initiatives (included those funded by the next generation EU recovery plan) and the ordinary run and maintenance of the existing facilities. </a:t>
            </a:r>
            <a:endParaRPr kumimoji="0" lang="it-IT"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6" name="CasellaDiTesto 5">
            <a:extLst>
              <a:ext uri="{FF2B5EF4-FFF2-40B4-BE49-F238E27FC236}">
                <a16:creationId xmlns:a16="http://schemas.microsoft.com/office/drawing/2014/main" id="{8DB599FE-49E4-3A2D-57C5-73726F5CF4DB}"/>
              </a:ext>
            </a:extLst>
          </p:cNvPr>
          <p:cNvSpPr txBox="1"/>
          <p:nvPr/>
        </p:nvSpPr>
        <p:spPr>
          <a:xfrm>
            <a:off x="432853" y="384109"/>
            <a:ext cx="11500067" cy="707886"/>
          </a:xfrm>
          <a:prstGeom prst="rect">
            <a:avLst/>
          </a:prstGeom>
          <a:solidFill>
            <a:srgbClr val="FFFFFF">
              <a:alpha val="50196"/>
            </a:srgbClr>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GB" sz="4000" b="1" i="0" u="none" strike="noStrike" kern="1200" cap="none" spc="0" normalizeH="0" baseline="0" noProof="0" dirty="0">
                <a:ln>
                  <a:noFill/>
                </a:ln>
                <a:solidFill>
                  <a:srgbClr val="0055A5"/>
                </a:solidFill>
                <a:effectLst/>
                <a:uLnTx/>
                <a:uFillTx/>
                <a:latin typeface="Calibri" panose="020F0502020204030204"/>
                <a:ea typeface="+mn-ea"/>
                <a:cs typeface="+mn-cs"/>
              </a:rPr>
              <a:t>Conclusion: future accelerator landscape at INFN-LNF</a:t>
            </a:r>
          </a:p>
        </p:txBody>
      </p:sp>
      <p:sp>
        <p:nvSpPr>
          <p:cNvPr id="10" name="CasellaDiTesto 9">
            <a:extLst>
              <a:ext uri="{FF2B5EF4-FFF2-40B4-BE49-F238E27FC236}">
                <a16:creationId xmlns:a16="http://schemas.microsoft.com/office/drawing/2014/main" id="{E66E66EF-FA7B-2A4E-A48F-7910FC0D22CB}"/>
              </a:ext>
            </a:extLst>
          </p:cNvPr>
          <p:cNvSpPr txBox="1"/>
          <p:nvPr/>
        </p:nvSpPr>
        <p:spPr>
          <a:xfrm>
            <a:off x="626187" y="3397645"/>
            <a:ext cx="11132960" cy="1323439"/>
          </a:xfrm>
          <a:prstGeom prst="rect">
            <a:avLst/>
          </a:prstGeom>
          <a:solidFill>
            <a:srgbClr val="336600">
              <a:alpha val="40000"/>
            </a:srgbClr>
          </a:solidFill>
        </p:spPr>
        <p:txBody>
          <a:bodyPr wrap="square" rtlCol="0">
            <a:spAutoFit/>
          </a:bodyPr>
          <a:lstStyle/>
          <a:p>
            <a:pPr lvl="0" algn="just"/>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Besides the </a:t>
            </a: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iconic image of the Frascati collider dome </a:t>
            </a: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the profile of a new building will appear, a major change in the Lab landscape and mission. </a:t>
            </a:r>
            <a:r>
              <a:rPr lang="en-GB" sz="2000" dirty="0">
                <a:solidFill>
                  <a:prstClr val="white"/>
                </a:solidFill>
              </a:rPr>
              <a:t>"The Lab’s ambition is to sit at the </a:t>
            </a:r>
            <a:r>
              <a:rPr lang="en-GB" sz="2000" b="1" dirty="0">
                <a:solidFill>
                  <a:prstClr val="white"/>
                </a:solidFill>
              </a:rPr>
              <a:t>forefront of a novel, revolutionary paradigm </a:t>
            </a:r>
            <a:r>
              <a:rPr lang="en-GB" sz="2000" dirty="0">
                <a:solidFill>
                  <a:prstClr val="white"/>
                </a:solidFill>
              </a:rPr>
              <a:t>for particle accelerators: the utilization of plasma waves to routinely run facilities at multi-GeV/m gradients.</a:t>
            </a:r>
            <a:endPar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15" name="CasellaDiTesto 9">
            <a:extLst>
              <a:ext uri="{FF2B5EF4-FFF2-40B4-BE49-F238E27FC236}">
                <a16:creationId xmlns:a16="http://schemas.microsoft.com/office/drawing/2014/main" id="{DCA746F4-57FB-E81A-1138-C43C429EB494}"/>
              </a:ext>
            </a:extLst>
          </p:cNvPr>
          <p:cNvSpPr txBox="1"/>
          <p:nvPr/>
        </p:nvSpPr>
        <p:spPr>
          <a:xfrm>
            <a:off x="623139" y="4887737"/>
            <a:ext cx="11132960" cy="1323439"/>
          </a:xfrm>
          <a:prstGeom prst="rect">
            <a:avLst/>
          </a:prstGeom>
          <a:solidFill>
            <a:srgbClr val="336600">
              <a:alpha val="40000"/>
            </a:srgbClr>
          </a:solidFill>
        </p:spPr>
        <p:txBody>
          <a:bodyPr wrap="square" rtlCol="0">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Nevertheless, the </a:t>
            </a: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tradition</a:t>
            </a: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 and </a:t>
            </a: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expertise</a:t>
            </a: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 of the Lab in the </a:t>
            </a: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lepton storage ring physics </a:t>
            </a: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is expected to </a:t>
            </a: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last</a:t>
            </a: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 and </a:t>
            </a: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survive</a:t>
            </a: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 While the future program of our collider DAFNE and</a:t>
            </a:r>
            <a:r>
              <a:rPr kumimoji="0" lang="en-US" sz="2000" b="0" i="0" u="none" strike="noStrike" kern="1200" cap="none" spc="0" normalizeH="0" noProof="0" dirty="0">
                <a:ln>
                  <a:noFill/>
                </a:ln>
                <a:solidFill>
                  <a:prstClr val="white"/>
                </a:solidFill>
                <a:effectLst/>
                <a:uLnTx/>
                <a:uFillTx/>
                <a:latin typeface="Calibri" panose="020F0502020204030204"/>
                <a:ea typeface="+mn-ea"/>
                <a:cs typeface="+mn-cs"/>
              </a:rPr>
              <a:t> the required consolidation plan are still under discussion, the </a:t>
            </a:r>
            <a:r>
              <a:rPr lang="en-US" sz="2000" dirty="0">
                <a:solidFill>
                  <a:prstClr val="white"/>
                </a:solidFill>
                <a:latin typeface="Calibri" panose="020F0502020204030204"/>
              </a:rPr>
              <a:t>c</a:t>
            </a:r>
            <a:r>
              <a:rPr kumimoji="0" lang="en-US" sz="2000" b="0" i="0" u="none" strike="noStrike" kern="1200" cap="none" spc="0" normalizeH="0" baseline="0" noProof="0" dirty="0" err="1">
                <a:ln>
                  <a:noFill/>
                </a:ln>
                <a:solidFill>
                  <a:prstClr val="white"/>
                </a:solidFill>
                <a:effectLst/>
                <a:uLnTx/>
                <a:uFillTx/>
                <a:latin typeface="Calibri" panose="020F0502020204030204"/>
                <a:ea typeface="+mn-ea"/>
                <a:cs typeface="+mn-cs"/>
              </a:rPr>
              <a:t>ollaboration</a:t>
            </a: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 with existing colliders and the participation in the </a:t>
            </a: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preparation of future ones </a:t>
            </a: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such as </a:t>
            </a:r>
            <a:r>
              <a:rPr kumimoji="0" lang="en-US" sz="2000" b="1" i="0" u="none" strike="noStrike" kern="1200" cap="none" spc="0" normalizeH="0" baseline="0" noProof="0" dirty="0" err="1">
                <a:ln>
                  <a:noFill/>
                </a:ln>
                <a:solidFill>
                  <a:prstClr val="white"/>
                </a:solidFill>
                <a:effectLst/>
                <a:uLnTx/>
                <a:uFillTx/>
                <a:latin typeface="Calibri" panose="020F0502020204030204"/>
                <a:ea typeface="+mn-ea"/>
                <a:cs typeface="+mn-cs"/>
              </a:rPr>
              <a:t>FCCee</a:t>
            </a: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 are crucial </a:t>
            </a:r>
            <a:r>
              <a:rPr kumimoji="0" lang="en-US" sz="2000" b="1" i="0" u="none" strike="noStrike" kern="1200" cap="none" spc="0" normalizeH="0" baseline="0" noProof="0" dirty="0">
                <a:ln>
                  <a:noFill/>
                </a:ln>
                <a:solidFill>
                  <a:prstClr val="white"/>
                </a:solidFill>
                <a:effectLst/>
                <a:uLnTx/>
                <a:uFillTx/>
                <a:latin typeface="Calibri" panose="020F0502020204030204"/>
                <a:ea typeface="+mn-ea"/>
                <a:cs typeface="+mn-cs"/>
              </a:rPr>
              <a:t>opportunities</a:t>
            </a:r>
            <a:r>
              <a:rPr kumimoji="0" lang="en-US" sz="2000" b="0" i="0" u="none" strike="noStrike" kern="1200" cap="none" spc="0" normalizeH="0" baseline="0" noProof="0" dirty="0">
                <a:ln>
                  <a:noFill/>
                </a:ln>
                <a:solidFill>
                  <a:prstClr val="white"/>
                </a:solidFill>
                <a:effectLst/>
                <a:uLnTx/>
                <a:uFillTx/>
                <a:latin typeface="Calibri" panose="020F0502020204030204"/>
                <a:ea typeface="+mn-ea"/>
                <a:cs typeface="+mn-cs"/>
              </a:rPr>
              <a:t> to renew and keep alive our heritage. </a:t>
            </a:r>
          </a:p>
        </p:txBody>
      </p:sp>
      <p:sp>
        <p:nvSpPr>
          <p:cNvPr id="16" name="Rettangolo 6">
            <a:extLst>
              <a:ext uri="{FF2B5EF4-FFF2-40B4-BE49-F238E27FC236}">
                <a16:creationId xmlns:a16="http://schemas.microsoft.com/office/drawing/2014/main" id="{6FFFA248-4358-21A1-3AED-52D6C03CC840}"/>
              </a:ext>
            </a:extLst>
          </p:cNvPr>
          <p:cNvSpPr/>
          <p:nvPr/>
        </p:nvSpPr>
        <p:spPr>
          <a:xfrm>
            <a:off x="3735" y="-25269"/>
            <a:ext cx="12192000" cy="329282"/>
          </a:xfrm>
          <a:prstGeom prst="rect">
            <a:avLst/>
          </a:prstGeom>
          <a:solidFill>
            <a:srgbClr val="4472C4">
              <a:lumMod val="75000"/>
            </a:srgbClr>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tab pos="990600" algn="l"/>
              </a:tabLst>
              <a:defRPr/>
            </a:pPr>
            <a:r>
              <a:rPr kumimoji="0" lang="it-IT" sz="1800" b="0" i="1" u="none" strike="noStrike" kern="0" cap="none" spc="0" normalizeH="0" baseline="0" noProof="0" dirty="0">
                <a:ln>
                  <a:noFill/>
                </a:ln>
                <a:solidFill>
                  <a:srgbClr val="4472C4">
                    <a:lumMod val="20000"/>
                    <a:lumOff val="80000"/>
                  </a:srgbClr>
                </a:solidFill>
                <a:effectLst/>
                <a:uLnTx/>
                <a:uFillTx/>
                <a:latin typeface="Calibri" panose="020F0502020204030204"/>
                <a:ea typeface="+mn-ea"/>
                <a:cs typeface="+mn-cs"/>
              </a:rPr>
              <a:t>A. Gallo: </a:t>
            </a:r>
            <a:r>
              <a:rPr kumimoji="0" lang="en-GB" sz="1800" b="0" i="1" u="none" strike="noStrike" kern="0" cap="none" spc="0" normalizeH="0" baseline="0" noProof="0" dirty="0">
                <a:ln>
                  <a:noFill/>
                </a:ln>
                <a:solidFill>
                  <a:srgbClr val="4472C4">
                    <a:lumMod val="20000"/>
                    <a:lumOff val="80000"/>
                  </a:srgbClr>
                </a:solidFill>
                <a:effectLst/>
                <a:uLnTx/>
                <a:uFillTx/>
                <a:latin typeface="Calibri" panose="020F0502020204030204"/>
                <a:ea typeface="+mn-ea"/>
                <a:cs typeface="+mn-cs"/>
              </a:rPr>
              <a:t>Review of accelerator activities in INFN-Frascati </a:t>
            </a:r>
          </a:p>
        </p:txBody>
      </p:sp>
      <p:sp>
        <p:nvSpPr>
          <p:cNvPr id="17" name="Rettangolo 4">
            <a:extLst>
              <a:ext uri="{FF2B5EF4-FFF2-40B4-BE49-F238E27FC236}">
                <a16:creationId xmlns:a16="http://schemas.microsoft.com/office/drawing/2014/main" id="{630DC6FF-1DD1-CBFF-F1CA-8A5EC208C65F}"/>
              </a:ext>
            </a:extLst>
          </p:cNvPr>
          <p:cNvSpPr/>
          <p:nvPr/>
        </p:nvSpPr>
        <p:spPr>
          <a:xfrm>
            <a:off x="0" y="6528718"/>
            <a:ext cx="12192000" cy="329282"/>
          </a:xfrm>
          <a:prstGeom prst="rect">
            <a:avLst/>
          </a:prstGeom>
          <a:solidFill>
            <a:srgbClr val="4472C4">
              <a:lumMod val="75000"/>
            </a:srgbClr>
          </a:solidFill>
          <a:ln w="12700" cap="flat" cmpd="sng" algn="ctr">
            <a:noFill/>
            <a:prstDash val="solid"/>
            <a:miter lim="800000"/>
          </a:ln>
          <a:effectLst/>
        </p:spPr>
        <p:txBody>
          <a:bodyPr rtlCol="0" anchor="ctr"/>
          <a:lstStyle/>
          <a:p>
            <a:pPr marL="0" marR="0" lvl="0" indent="0" defTabSz="914400" eaLnBrk="1" fontAlgn="auto" latinLnBrk="0" hangingPunct="1">
              <a:lnSpc>
                <a:spcPct val="100000"/>
              </a:lnSpc>
              <a:spcBef>
                <a:spcPts val="0"/>
              </a:spcBef>
              <a:spcAft>
                <a:spcPts val="0"/>
              </a:spcAft>
              <a:buClrTx/>
              <a:buSzTx/>
              <a:buFontTx/>
              <a:buNone/>
              <a:tabLst/>
              <a:defRPr/>
            </a:pPr>
            <a:r>
              <a:rPr kumimoji="0" lang="en-GB" sz="1800" b="0" i="1" u="none" strike="noStrike" kern="0" cap="none" spc="0" normalizeH="0" baseline="0" noProof="0" dirty="0">
                <a:ln>
                  <a:noFill/>
                </a:ln>
                <a:solidFill>
                  <a:srgbClr val="FFFF00"/>
                </a:solidFill>
                <a:effectLst/>
                <a:uLnTx/>
                <a:uFillTx/>
                <a:latin typeface="Calibri" panose="020F0502020204030204"/>
                <a:ea typeface="+mn-ea"/>
                <a:cs typeface="+mn-cs"/>
              </a:rPr>
              <a:t>CEPC workshop 2025,  November 6-10 2025 </a:t>
            </a:r>
            <a:r>
              <a:rPr kumimoji="0" lang="it-IT" sz="1800" b="0" i="1" u="none" strike="noStrike" kern="0" cap="none" spc="0" normalizeH="0" baseline="0" noProof="0" dirty="0">
                <a:ln>
                  <a:noFill/>
                </a:ln>
                <a:solidFill>
                  <a:srgbClr val="FFFF00"/>
                </a:solidFill>
                <a:effectLst/>
                <a:uLnTx/>
                <a:uFillTx/>
                <a:latin typeface="Calibri" panose="020F0502020204030204"/>
                <a:ea typeface="+mn-ea"/>
                <a:cs typeface="+mn-cs"/>
              </a:rPr>
              <a:t>, </a:t>
            </a:r>
            <a:r>
              <a:rPr kumimoji="0" lang="it-IT" sz="1800" b="0" i="1" u="none" strike="noStrike" kern="0" cap="none" spc="0" normalizeH="0" baseline="0" noProof="0" dirty="0" err="1">
                <a:ln>
                  <a:noFill/>
                </a:ln>
                <a:solidFill>
                  <a:srgbClr val="FFFF00"/>
                </a:solidFill>
                <a:effectLst/>
                <a:uLnTx/>
                <a:uFillTx/>
                <a:latin typeface="Calibri" panose="020F0502020204030204"/>
                <a:ea typeface="+mn-ea"/>
                <a:cs typeface="+mn-cs"/>
              </a:rPr>
              <a:t>Dongfang</a:t>
            </a:r>
            <a:r>
              <a:rPr kumimoji="0" lang="it-IT" sz="1800" b="0" i="1" u="none" strike="noStrike" kern="0" cap="none" spc="0" normalizeH="0" baseline="0" noProof="0" dirty="0">
                <a:ln>
                  <a:noFill/>
                </a:ln>
                <a:solidFill>
                  <a:srgbClr val="FFFF00"/>
                </a:solidFill>
                <a:effectLst/>
                <a:uLnTx/>
                <a:uFillTx/>
                <a:latin typeface="Calibri" panose="020F0502020204030204"/>
                <a:ea typeface="+mn-ea"/>
                <a:cs typeface="+mn-cs"/>
              </a:rPr>
              <a:t> Hotel, Guangzhou, China</a:t>
            </a:r>
          </a:p>
        </p:txBody>
      </p:sp>
      <p:sp>
        <p:nvSpPr>
          <p:cNvPr id="18" name="Segnaposto numero diapositiva 4">
            <a:extLst>
              <a:ext uri="{FF2B5EF4-FFF2-40B4-BE49-F238E27FC236}">
                <a16:creationId xmlns:a16="http://schemas.microsoft.com/office/drawing/2014/main" id="{00E0DC3F-C9DC-D8A8-44C8-F68D2F7A1559}"/>
              </a:ext>
            </a:extLst>
          </p:cNvPr>
          <p:cNvSpPr txBox="1">
            <a:spLocks/>
          </p:cNvSpPr>
          <p:nvPr/>
        </p:nvSpPr>
        <p:spPr>
          <a:xfrm>
            <a:off x="9189720" y="6498590"/>
            <a:ext cx="2743200" cy="365125"/>
          </a:xfrm>
          <a:prstGeom prst="rect">
            <a:avLst/>
          </a:prstGeom>
        </p:spPr>
        <p:txBody>
          <a:bodyPr vert="horz" lIns="91440" tIns="45720" rIns="91440" bIns="45720" rtlCol="0" anchor="ctr"/>
          <a:lstStyle>
            <a:defPPr>
              <a:defRPr lang="it-IT"/>
            </a:defPPr>
            <a:lvl1pPr marL="0" algn="r"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78D38D78-E7CE-4FC5-9811-B7ED10FBA3DF}" type="slidenum">
              <a:rPr lang="it-IT" sz="1600" smtClean="0">
                <a:solidFill>
                  <a:srgbClr val="FFFF00"/>
                </a:solidFill>
                <a:latin typeface="Calibri" panose="020F0502020204030204"/>
              </a:rPr>
              <a:pPr>
                <a:defRPr/>
              </a:pPr>
              <a:t>40</a:t>
            </a:fld>
            <a:endParaRPr lang="it-IT" sz="1600" dirty="0">
              <a:solidFill>
                <a:srgbClr val="FFFF00"/>
              </a:solidFill>
              <a:latin typeface="Calibri" panose="020F0502020204030204"/>
            </a:endParaRPr>
          </a:p>
        </p:txBody>
      </p:sp>
    </p:spTree>
    <p:extLst>
      <p:ext uri="{BB962C8B-B14F-4D97-AF65-F5344CB8AC3E}">
        <p14:creationId xmlns:p14="http://schemas.microsoft.com/office/powerpoint/2010/main" val="26969448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0"/>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1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animBg="1"/>
      <p:bldP spid="15" grpId="0" animBg="1"/>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11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0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Tema di Office">
  <a:themeElements>
    <a:clrScheme name="Tema di 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Tema di 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21_BasicWhite">
  <a:themeElements>
    <a:clrScheme name="21_BasicWhite">
      <a:dk1>
        <a:srgbClr val="000000"/>
      </a:dk1>
      <a:lt1>
        <a:srgbClr val="FFFFFF"/>
      </a:lt1>
      <a:dk2>
        <a:srgbClr val="5E5E5E"/>
      </a:dk2>
      <a:lt2>
        <a:srgbClr val="D5D5D5"/>
      </a:lt2>
      <a:accent1>
        <a:srgbClr val="00A2FF"/>
      </a:accent1>
      <a:accent2>
        <a:srgbClr val="16E7CF"/>
      </a:accent2>
      <a:accent3>
        <a:srgbClr val="61D836"/>
      </a:accent3>
      <a:accent4>
        <a:srgbClr val="FFD932"/>
      </a:accent4>
      <a:accent5>
        <a:srgbClr val="FF644E"/>
      </a:accent5>
      <a:accent6>
        <a:srgbClr val="FF42A1"/>
      </a:accent6>
      <a:hlink>
        <a:srgbClr val="0000FF"/>
      </a:hlink>
      <a:folHlink>
        <a:srgbClr val="FF00FF"/>
      </a:folHlink>
    </a:clrScheme>
    <a:fontScheme name="21_BasicWhite">
      <a:majorFont>
        <a:latin typeface="Helvetica Neue"/>
        <a:ea typeface="Helvetica Neue"/>
        <a:cs typeface="Helvetica Neue"/>
      </a:majorFont>
      <a:minorFont>
        <a:latin typeface="Helvetica Neue"/>
        <a:ea typeface="Helvetica Neue"/>
        <a:cs typeface="Helvetica Neue"/>
      </a:minorFont>
    </a:fontScheme>
    <a:fmtScheme name="21_BasicWhit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000000"/>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825500" rtl="0" fontAlgn="auto" latinLnBrk="0" hangingPunct="0">
          <a:lnSpc>
            <a:spcPct val="100000"/>
          </a:lnSpc>
          <a:spcBef>
            <a:spcPts val="0"/>
          </a:spcBef>
          <a:spcAft>
            <a:spcPts val="0"/>
          </a:spcAft>
          <a:buClrTx/>
          <a:buSzTx/>
          <a:buFontTx/>
          <a:buNone/>
          <a:tabLst/>
          <a:defRPr kumimoji="0" sz="3200" b="0" i="0" u="none" strike="noStrike" cap="none" spc="0" normalizeH="0" baseline="0">
            <a:ln>
              <a:noFill/>
            </a:ln>
            <a:solidFill>
              <a:srgbClr val="FFFFFF"/>
            </a:solidFill>
            <a:effectLst/>
            <a:uFillTx/>
            <a:latin typeface="Helvetica Neue Medium"/>
            <a:ea typeface="Helvetica Neue Medium"/>
            <a:cs typeface="Helvetica Neue Medium"/>
            <a:sym typeface="Helvetica Neue Medium"/>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rgbClr val="000000"/>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l" defTabSz="2438338" rtl="0" fontAlgn="auto" latinLnBrk="0" hangingPunct="0">
          <a:lnSpc>
            <a:spcPct val="90000"/>
          </a:lnSpc>
          <a:spcBef>
            <a:spcPts val="4500"/>
          </a:spcBef>
          <a:spcAft>
            <a:spcPts val="0"/>
          </a:spcAft>
          <a:buClrTx/>
          <a:buSzTx/>
          <a:buFontTx/>
          <a:buNone/>
          <a:tabLst/>
          <a:defRPr kumimoji="0" sz="4800" b="0" i="0" u="none" strike="noStrike" cap="none" spc="0" normalizeH="0" baseline="0">
            <a:ln>
              <a:noFill/>
            </a:ln>
            <a:solidFill>
              <a:srgbClr val="000000"/>
            </a:solidFill>
            <a:effectLst/>
            <a:uFillTx/>
            <a:latin typeface="+mn-lt"/>
            <a:ea typeface="+mn-ea"/>
            <a:cs typeface="+mn-cs"/>
            <a:sym typeface="Helvetica Neue"/>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40476</TotalTime>
  <Words>5739</Words>
  <Application>Microsoft Office PowerPoint</Application>
  <PresentationFormat>Widescreen</PresentationFormat>
  <Paragraphs>682</Paragraphs>
  <Slides>40</Slides>
  <Notes>1</Notes>
  <HiddenSlides>2</HiddenSlides>
  <MMClips>0</MMClips>
  <ScaleCrop>false</ScaleCrop>
  <HeadingPairs>
    <vt:vector size="8" baseType="variant">
      <vt:variant>
        <vt:lpstr>Fonts Used</vt:lpstr>
      </vt:variant>
      <vt:variant>
        <vt:i4>19</vt:i4>
      </vt:variant>
      <vt:variant>
        <vt:lpstr>Theme</vt:lpstr>
      </vt:variant>
      <vt:variant>
        <vt:i4>5</vt:i4>
      </vt:variant>
      <vt:variant>
        <vt:lpstr>Embedded OLE Servers</vt:lpstr>
      </vt:variant>
      <vt:variant>
        <vt:i4>1</vt:i4>
      </vt:variant>
      <vt:variant>
        <vt:lpstr>Slide Titles</vt:lpstr>
      </vt:variant>
      <vt:variant>
        <vt:i4>40</vt:i4>
      </vt:variant>
    </vt:vector>
  </HeadingPairs>
  <TitlesOfParts>
    <vt:vector size="65" baseType="lpstr">
      <vt:lpstr>Aptos Narrow</vt:lpstr>
      <vt:lpstr>Arial</vt:lpstr>
      <vt:lpstr>Arial Narrow</vt:lpstr>
      <vt:lpstr>Arial Rounded MT Bold</vt:lpstr>
      <vt:lpstr>Assistant</vt:lpstr>
      <vt:lpstr>Calibri</vt:lpstr>
      <vt:lpstr>Calibri Light</vt:lpstr>
      <vt:lpstr>Calibri-Bold</vt:lpstr>
      <vt:lpstr>Calibri-LightItalic</vt:lpstr>
      <vt:lpstr>Cambria Math</vt:lpstr>
      <vt:lpstr>Candara</vt:lpstr>
      <vt:lpstr>Courier New</vt:lpstr>
      <vt:lpstr>Helvetica</vt:lpstr>
      <vt:lpstr>Helvetica Neue</vt:lpstr>
      <vt:lpstr>Helvetica Neue Medium</vt:lpstr>
      <vt:lpstr>Lato</vt:lpstr>
      <vt:lpstr>Symbol</vt:lpstr>
      <vt:lpstr>Times New Roman</vt:lpstr>
      <vt:lpstr>Wingdings</vt:lpstr>
      <vt:lpstr>Office Theme</vt:lpstr>
      <vt:lpstr>11_Office Theme</vt:lpstr>
      <vt:lpstr>10_Office Theme</vt:lpstr>
      <vt:lpstr>Tema di Office</vt:lpstr>
      <vt:lpstr>21_BasicWhite</vt:lpstr>
      <vt:lpstr>Worksheet</vt:lpstr>
      <vt:lpstr>PowerPoint Presentation</vt:lpstr>
      <vt:lpstr>INFN-LNF Frascati Labs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PADME experiment at LNF Beam Test Facility</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The Italian Pillar:  EuPRAXIA@SPARC_LAB User Facility </vt:lpstr>
      <vt:lpstr>PowerPoint Presentation</vt:lpstr>
      <vt:lpstr>X-band linac structures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Welsch, Alexandra (Cockcroft Inst,DL,-)</dc:creator>
  <cp:lastModifiedBy>alessandro gallo</cp:lastModifiedBy>
  <cp:revision>215</cp:revision>
  <dcterms:created xsi:type="dcterms:W3CDTF">2018-02-09T13:41:45Z</dcterms:created>
  <dcterms:modified xsi:type="dcterms:W3CDTF">2025-11-05T11:41:32Z</dcterms:modified>
</cp:coreProperties>
</file>