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0" r:id="rId2"/>
    <p:sldMasterId id="2147483674" r:id="rId3"/>
  </p:sldMasterIdLst>
  <p:notesMasterIdLst>
    <p:notesMasterId r:id="rId28"/>
  </p:notesMasterIdLst>
  <p:handoutMasterIdLst>
    <p:handoutMasterId r:id="rId29"/>
  </p:handoutMasterIdLst>
  <p:sldIdLst>
    <p:sldId id="742" r:id="rId4"/>
    <p:sldId id="907" r:id="rId5"/>
    <p:sldId id="1212" r:id="rId6"/>
    <p:sldId id="1630" r:id="rId7"/>
    <p:sldId id="908" r:id="rId8"/>
    <p:sldId id="1615" r:id="rId9"/>
    <p:sldId id="1617" r:id="rId10"/>
    <p:sldId id="1619" r:id="rId11"/>
    <p:sldId id="1011" r:id="rId12"/>
    <p:sldId id="1621" r:id="rId13"/>
    <p:sldId id="915" r:id="rId14"/>
    <p:sldId id="1627" r:id="rId15"/>
    <p:sldId id="1199" r:id="rId16"/>
    <p:sldId id="1203" r:id="rId17"/>
    <p:sldId id="1204" r:id="rId18"/>
    <p:sldId id="1625" r:id="rId19"/>
    <p:sldId id="1629" r:id="rId20"/>
    <p:sldId id="1134" r:id="rId21"/>
    <p:sldId id="1623" r:id="rId22"/>
    <p:sldId id="1179" r:id="rId23"/>
    <p:sldId id="1611" r:id="rId24"/>
    <p:sldId id="1612" r:id="rId25"/>
    <p:sldId id="1624" r:id="rId26"/>
    <p:sldId id="815"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33FF"/>
    <a:srgbClr val="3366FF"/>
    <a:srgbClr val="FF9900"/>
    <a:srgbClr val="759E00"/>
    <a:srgbClr val="4B76FF"/>
    <a:srgbClr val="638600"/>
    <a:srgbClr val="3B79CE"/>
    <a:srgbClr val="7199C9"/>
    <a:srgbClr val="0096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6163" autoAdjust="0"/>
  </p:normalViewPr>
  <p:slideViewPr>
    <p:cSldViewPr>
      <p:cViewPr varScale="1">
        <p:scale>
          <a:sx n="104" d="100"/>
          <a:sy n="104" d="100"/>
        </p:scale>
        <p:origin x="792" y="96"/>
      </p:cViewPr>
      <p:guideLst>
        <p:guide orient="horz" pos="2160"/>
        <p:guide pos="3840"/>
      </p:guideLst>
    </p:cSldViewPr>
  </p:slideViewPr>
  <p:notesTextViewPr>
    <p:cViewPr>
      <p:scale>
        <a:sx n="100" d="100"/>
        <a:sy n="100" d="100"/>
      </p:scale>
      <p:origin x="0" y="0"/>
    </p:cViewPr>
  </p:notesTextViewPr>
  <p:sorterViewPr>
    <p:cViewPr>
      <p:scale>
        <a:sx n="90" d="100"/>
        <a:sy n="90" d="100"/>
      </p:scale>
      <p:origin x="0" y="9182"/>
    </p:cViewPr>
  </p:sorterViewPr>
  <p:notesViewPr>
    <p:cSldViewPr>
      <p:cViewPr varScale="1">
        <p:scale>
          <a:sx n="79" d="100"/>
          <a:sy n="79" d="100"/>
        </p:scale>
        <p:origin x="3942"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A9F16140-A68E-45D8-8A27-E4B7C4C3132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EE361C46-084B-47CF-B806-A8E1F87E42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14E270-CDD2-4694-B494-F2CF106DF7BF}" type="datetimeFigureOut">
              <a:rPr lang="zh-CN" altLang="en-US" smtClean="0"/>
              <a:t>2025/11/6</a:t>
            </a:fld>
            <a:endParaRPr lang="zh-CN" altLang="en-US"/>
          </a:p>
        </p:txBody>
      </p:sp>
      <p:sp>
        <p:nvSpPr>
          <p:cNvPr id="4" name="页脚占位符 3">
            <a:extLst>
              <a:ext uri="{FF2B5EF4-FFF2-40B4-BE49-F238E27FC236}">
                <a16:creationId xmlns:a16="http://schemas.microsoft.com/office/drawing/2014/main" id="{C6F669ED-D79E-47E8-B25D-40891D72C72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5A8036C2-C2D0-4E72-96C0-E2DDC49FF7F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BE8ADF-023D-4830-9EDB-DEDD39F1968D}" type="slidenum">
              <a:rPr lang="zh-CN" altLang="en-US" smtClean="0"/>
              <a:t>‹#›</a:t>
            </a:fld>
            <a:endParaRPr lang="zh-CN" altLang="en-US"/>
          </a:p>
        </p:txBody>
      </p:sp>
    </p:spTree>
    <p:extLst>
      <p:ext uri="{BB962C8B-B14F-4D97-AF65-F5344CB8AC3E}">
        <p14:creationId xmlns:p14="http://schemas.microsoft.com/office/powerpoint/2010/main" val="34276034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E0D183-6031-4C32-B44B-14746A336CF0}" type="datetimeFigureOut">
              <a:rPr lang="zh-CN" altLang="en-US" smtClean="0"/>
              <a:pPr/>
              <a:t>2025/11/6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A1DF17-A28C-4D46-829F-D8D110C09314}" type="slidenum">
              <a:rPr lang="zh-CN" altLang="en-US" smtClean="0"/>
              <a:pPr/>
              <a:t>‹#›</a:t>
            </a:fld>
            <a:endParaRPr lang="zh-CN" altLang="en-US"/>
          </a:p>
        </p:txBody>
      </p:sp>
    </p:spTree>
    <p:extLst>
      <p:ext uri="{BB962C8B-B14F-4D97-AF65-F5344CB8AC3E}">
        <p14:creationId xmlns:p14="http://schemas.microsoft.com/office/powerpoint/2010/main" val="291946229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2</a:t>
            </a:fld>
            <a:endParaRPr lang="zh-CN" altLang="en-US"/>
          </a:p>
        </p:txBody>
      </p:sp>
    </p:spTree>
    <p:extLst>
      <p:ext uri="{BB962C8B-B14F-4D97-AF65-F5344CB8AC3E}">
        <p14:creationId xmlns:p14="http://schemas.microsoft.com/office/powerpoint/2010/main" val="2501384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17</a:t>
            </a:fld>
            <a:endParaRPr lang="zh-CN" altLang="en-US"/>
          </a:p>
        </p:txBody>
      </p:sp>
    </p:spTree>
    <p:extLst>
      <p:ext uri="{BB962C8B-B14F-4D97-AF65-F5344CB8AC3E}">
        <p14:creationId xmlns:p14="http://schemas.microsoft.com/office/powerpoint/2010/main" val="1091731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sz="1800" b="0" i="0" dirty="0">
                <a:solidFill>
                  <a:srgbClr val="0F1115"/>
                </a:solidFill>
                <a:effectLst/>
                <a:latin typeface="quote-cjk-patch"/>
              </a:rPr>
              <a:t>To maximize the magnetic flux retained within the cores while reducing the magnet weight, the return yokes are designed to be as thin as possible, </a:t>
            </a:r>
          </a:p>
          <a:p>
            <a:r>
              <a:rPr lang="en-US" altLang="zh-CN" sz="1800" b="0" i="0" dirty="0">
                <a:solidFill>
                  <a:srgbClr val="0F1115"/>
                </a:solidFill>
                <a:effectLst/>
                <a:latin typeface="quote-cjk-patch"/>
              </a:rPr>
              <a:t>and holes are punched in the pole regions of the laminations.</a:t>
            </a:r>
            <a:br>
              <a:rPr lang="en-US" altLang="zh-CN" sz="1800" dirty="0"/>
            </a:br>
            <a:r>
              <a:rPr lang="en-US" altLang="zh-CN" sz="1800" b="0" i="0" dirty="0">
                <a:solidFill>
                  <a:srgbClr val="0F1115"/>
                </a:solidFill>
                <a:effectLst/>
                <a:latin typeface="quote-cjk-patch"/>
              </a:rPr>
              <a:t>The magnetic flux remains properly channeled through the laminations as intended.</a:t>
            </a:r>
            <a:endParaRPr lang="zh-CN" altLang="en-US" sz="18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t>20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7" name="图片 6" descr="高能所图标-单色.tif"/>
          <p:cNvPicPr>
            <a:picLocks noChangeAspect="1"/>
          </p:cNvPicPr>
          <p:nvPr userDrawn="1"/>
        </p:nvPicPr>
        <p:blipFill>
          <a:blip r:embed="rId2" cstate="email">
            <a:lum bright="5000"/>
            <a:extLst>
              <a:ext uri="{28A0092B-C50C-407E-A947-70E740481C1C}">
                <a14:useLocalDpi xmlns:a14="http://schemas.microsoft.com/office/drawing/2010/main"/>
              </a:ext>
            </a:extLst>
          </a:blip>
          <a:srcRect/>
          <a:stretch>
            <a:fillRect/>
          </a:stretch>
        </p:blipFill>
        <p:spPr>
          <a:xfrm>
            <a:off x="0" y="2348880"/>
            <a:ext cx="7440149" cy="4509120"/>
          </a:xfrm>
          <a:prstGeom prst="rect">
            <a:avLst/>
          </a:prstGeom>
        </p:spPr>
      </p:pic>
      <p:sp>
        <p:nvSpPr>
          <p:cNvPr id="2" name="标题 1"/>
          <p:cNvSpPr>
            <a:spLocks noGrp="1"/>
          </p:cNvSpPr>
          <p:nvPr>
            <p:ph type="ctrTitle"/>
          </p:nvPr>
        </p:nvSpPr>
        <p:spPr>
          <a:xfrm>
            <a:off x="914400" y="2130426"/>
            <a:ext cx="10363200" cy="1470025"/>
          </a:xfrm>
        </p:spPr>
        <p:txBody>
          <a:bodyPr>
            <a:noAutofit/>
          </a:bodyPr>
          <a:lstStyle>
            <a:lvl1pPr>
              <a:defRPr lang="zh-CN" altLang="en-US" sz="6600" b="1" kern="1200" dirty="0">
                <a:solidFill>
                  <a:srgbClr val="3366FF"/>
                </a:solidFill>
                <a:effectLst>
                  <a:outerShdw blurRad="38100" dist="38100" dir="2700000" algn="tl">
                    <a:srgbClr val="000000">
                      <a:alpha val="43137"/>
                    </a:srgbClr>
                  </a:outerShdw>
                  <a:reflection blurRad="25400" stA="30000" endPos="30000" dist="50800" dir="5400000" sy="-100000" algn="bl" rotWithShape="0"/>
                </a:effectLst>
                <a:latin typeface="微软雅黑" pitchFamily="34" charset="-122"/>
                <a:ea typeface="微软雅黑" pitchFamily="34" charset="-122"/>
                <a:cs typeface="+mn-cs"/>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ADEC10CD-A401-4722-974D-6749A2E8211C}" type="datetime1">
              <a:rPr lang="zh-CN" altLang="en-US" smtClean="0"/>
              <a:t>2025/11/6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5E9139-A00B-4B2A-98A6-095DC08F1345}" type="slidenum">
              <a:rPr lang="zh-CN" altLang="en-US" smtClean="0"/>
              <a:pPr/>
              <a:t>‹#›</a:t>
            </a:fld>
            <a:endParaRPr lang="zh-CN" altLang="en-US"/>
          </a:p>
        </p:txBody>
      </p:sp>
      <p:sp>
        <p:nvSpPr>
          <p:cNvPr id="8" name="矩形 7"/>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矩形 8"/>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矩形 9"/>
          <p:cNvSpPr/>
          <p:nvPr userDrawn="1"/>
        </p:nvSpPr>
        <p:spPr>
          <a:xfrm>
            <a:off x="-1" y="0"/>
            <a:ext cx="12192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矩形 10"/>
          <p:cNvSpPr/>
          <p:nvPr userDrawn="1"/>
        </p:nvSpPr>
        <p:spPr>
          <a:xfrm>
            <a:off x="9239272" y="-2"/>
            <a:ext cx="2952728" cy="216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extLst>
      <p:ext uri="{BB962C8B-B14F-4D97-AF65-F5344CB8AC3E}">
        <p14:creationId xmlns:p14="http://schemas.microsoft.com/office/powerpoint/2010/main" val="179179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019234-191D-40C1-9258-81C092F711DD}"/>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BD21E5D-AD8F-4D5B-8298-78F6047E87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0CEB9B7-84BD-4BB3-90E4-258A7DC9060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18099CC8-F332-452E-8AF2-D726B58178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55071656-0BCD-4015-A7A0-E60DBD05F63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FCC4971-B8AB-4BA9-A2AB-0EE1CBE93111}"/>
              </a:ext>
            </a:extLst>
          </p:cNvPr>
          <p:cNvSpPr>
            <a:spLocks noGrp="1"/>
          </p:cNvSpPr>
          <p:nvPr>
            <p:ph type="dt" sz="half" idx="10"/>
          </p:nvPr>
        </p:nvSpPr>
        <p:spPr/>
        <p:txBody>
          <a:bodyPr/>
          <a:lstStyle/>
          <a:p>
            <a:fld id="{3A5A1205-16E2-4B85-B6F2-1C67D72B5CFA}" type="datetime1">
              <a:rPr lang="zh-CN" altLang="en-US" smtClean="0"/>
              <a:t>2025/11/6</a:t>
            </a:fld>
            <a:endParaRPr lang="zh-CN" altLang="en-US"/>
          </a:p>
        </p:txBody>
      </p:sp>
      <p:sp>
        <p:nvSpPr>
          <p:cNvPr id="8" name="页脚占位符 7">
            <a:extLst>
              <a:ext uri="{FF2B5EF4-FFF2-40B4-BE49-F238E27FC236}">
                <a16:creationId xmlns:a16="http://schemas.microsoft.com/office/drawing/2014/main" id="{44A180D9-C641-4611-8F02-24FD3944237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FD3CFCB-6722-48BF-AC64-207D2CD82BCC}"/>
              </a:ext>
            </a:extLst>
          </p:cNvPr>
          <p:cNvSpPr>
            <a:spLocks noGrp="1"/>
          </p:cNvSpPr>
          <p:nvPr>
            <p:ph type="sldNum" sz="quarter" idx="12"/>
          </p:nvPr>
        </p:nvSpPr>
        <p:spPr/>
        <p:txBody>
          <a:bodyPr/>
          <a:lstStyle/>
          <a:p>
            <a:fld id="{72A1A66D-F13A-4707-B152-B61DEAEE4CCC}" type="slidenum">
              <a:rPr lang="zh-CN" altLang="en-US" smtClean="0"/>
              <a:t>‹#›</a:t>
            </a:fld>
            <a:endParaRPr lang="zh-CN" altLang="en-US"/>
          </a:p>
        </p:txBody>
      </p:sp>
    </p:spTree>
    <p:extLst>
      <p:ext uri="{BB962C8B-B14F-4D97-AF65-F5344CB8AC3E}">
        <p14:creationId xmlns:p14="http://schemas.microsoft.com/office/powerpoint/2010/main" val="3511074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CF06DB-92AE-4741-A375-BEDD4A4B5C7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A2EC23D-5278-4396-9A21-CA6C056FD9A1}"/>
              </a:ext>
            </a:extLst>
          </p:cNvPr>
          <p:cNvSpPr>
            <a:spLocks noGrp="1"/>
          </p:cNvSpPr>
          <p:nvPr>
            <p:ph type="dt" sz="half" idx="10"/>
          </p:nvPr>
        </p:nvSpPr>
        <p:spPr/>
        <p:txBody>
          <a:bodyPr/>
          <a:lstStyle/>
          <a:p>
            <a:fld id="{DE1087E0-6AF1-4F33-8FBF-A3AF0EDCE507}" type="datetime1">
              <a:rPr lang="zh-CN" altLang="en-US" smtClean="0"/>
              <a:t>2025/11/6</a:t>
            </a:fld>
            <a:endParaRPr lang="zh-CN" altLang="en-US"/>
          </a:p>
        </p:txBody>
      </p:sp>
      <p:sp>
        <p:nvSpPr>
          <p:cNvPr id="4" name="页脚占位符 3">
            <a:extLst>
              <a:ext uri="{FF2B5EF4-FFF2-40B4-BE49-F238E27FC236}">
                <a16:creationId xmlns:a16="http://schemas.microsoft.com/office/drawing/2014/main" id="{30A7457D-444B-4D50-A944-2AA03061DD2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E5872197-A7EA-4455-9B8F-B4169CCB1A79}"/>
              </a:ext>
            </a:extLst>
          </p:cNvPr>
          <p:cNvSpPr>
            <a:spLocks noGrp="1"/>
          </p:cNvSpPr>
          <p:nvPr>
            <p:ph type="sldNum" sz="quarter" idx="12"/>
          </p:nvPr>
        </p:nvSpPr>
        <p:spPr/>
        <p:txBody>
          <a:bodyPr/>
          <a:lstStyle/>
          <a:p>
            <a:fld id="{72A1A66D-F13A-4707-B152-B61DEAEE4CCC}" type="slidenum">
              <a:rPr lang="zh-CN" altLang="en-US" smtClean="0"/>
              <a:t>‹#›</a:t>
            </a:fld>
            <a:endParaRPr lang="zh-CN" altLang="en-US"/>
          </a:p>
        </p:txBody>
      </p:sp>
    </p:spTree>
    <p:extLst>
      <p:ext uri="{BB962C8B-B14F-4D97-AF65-F5344CB8AC3E}">
        <p14:creationId xmlns:p14="http://schemas.microsoft.com/office/powerpoint/2010/main" val="3441435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662EE90-2D06-4B50-B7EA-0EEFB87B8D91}"/>
              </a:ext>
            </a:extLst>
          </p:cNvPr>
          <p:cNvSpPr>
            <a:spLocks noGrp="1"/>
          </p:cNvSpPr>
          <p:nvPr>
            <p:ph type="dt" sz="half" idx="10"/>
          </p:nvPr>
        </p:nvSpPr>
        <p:spPr/>
        <p:txBody>
          <a:bodyPr/>
          <a:lstStyle/>
          <a:p>
            <a:fld id="{B89B51EF-6E1A-4856-BB1B-BBA399CF2F8B}" type="datetime1">
              <a:rPr lang="zh-CN" altLang="en-US" smtClean="0"/>
              <a:t>2025/11/6</a:t>
            </a:fld>
            <a:endParaRPr lang="zh-CN" altLang="en-US"/>
          </a:p>
        </p:txBody>
      </p:sp>
      <p:sp>
        <p:nvSpPr>
          <p:cNvPr id="3" name="页脚占位符 2">
            <a:extLst>
              <a:ext uri="{FF2B5EF4-FFF2-40B4-BE49-F238E27FC236}">
                <a16:creationId xmlns:a16="http://schemas.microsoft.com/office/drawing/2014/main" id="{DB82E682-56E9-4B0B-A4B7-669367FE22E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50A847B-79BF-43DB-B9C3-1E3171BC386A}"/>
              </a:ext>
            </a:extLst>
          </p:cNvPr>
          <p:cNvSpPr>
            <a:spLocks noGrp="1"/>
          </p:cNvSpPr>
          <p:nvPr>
            <p:ph type="sldNum" sz="quarter" idx="12"/>
          </p:nvPr>
        </p:nvSpPr>
        <p:spPr/>
        <p:txBody>
          <a:bodyPr/>
          <a:lstStyle/>
          <a:p>
            <a:fld id="{72A1A66D-F13A-4707-B152-B61DEAEE4CCC}" type="slidenum">
              <a:rPr lang="zh-CN" altLang="en-US" smtClean="0"/>
              <a:t>‹#›</a:t>
            </a:fld>
            <a:endParaRPr lang="zh-CN" altLang="en-US"/>
          </a:p>
        </p:txBody>
      </p:sp>
    </p:spTree>
    <p:extLst>
      <p:ext uri="{BB962C8B-B14F-4D97-AF65-F5344CB8AC3E}">
        <p14:creationId xmlns:p14="http://schemas.microsoft.com/office/powerpoint/2010/main" val="1170104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9A34FB-CD36-4D30-81BD-F02A5D53330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51D0C66-9EE9-4C98-A247-233A55F816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A32A8CD-2136-475E-89A4-2A749648B5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65DD5DD-B20F-4B01-8540-02E7CF727021}"/>
              </a:ext>
            </a:extLst>
          </p:cNvPr>
          <p:cNvSpPr>
            <a:spLocks noGrp="1"/>
          </p:cNvSpPr>
          <p:nvPr>
            <p:ph type="dt" sz="half" idx="10"/>
          </p:nvPr>
        </p:nvSpPr>
        <p:spPr/>
        <p:txBody>
          <a:bodyPr/>
          <a:lstStyle/>
          <a:p>
            <a:fld id="{B95BDD89-A234-4E77-9C65-03A80AEEF3F7}" type="datetime1">
              <a:rPr lang="zh-CN" altLang="en-US" smtClean="0"/>
              <a:t>2025/11/6</a:t>
            </a:fld>
            <a:endParaRPr lang="zh-CN" altLang="en-US"/>
          </a:p>
        </p:txBody>
      </p:sp>
      <p:sp>
        <p:nvSpPr>
          <p:cNvPr id="6" name="页脚占位符 5">
            <a:extLst>
              <a:ext uri="{FF2B5EF4-FFF2-40B4-BE49-F238E27FC236}">
                <a16:creationId xmlns:a16="http://schemas.microsoft.com/office/drawing/2014/main" id="{8925F767-8A42-442D-9197-DE079651E0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B5A0C43-1656-42A0-9759-647432B86A4B}"/>
              </a:ext>
            </a:extLst>
          </p:cNvPr>
          <p:cNvSpPr>
            <a:spLocks noGrp="1"/>
          </p:cNvSpPr>
          <p:nvPr>
            <p:ph type="sldNum" sz="quarter" idx="12"/>
          </p:nvPr>
        </p:nvSpPr>
        <p:spPr/>
        <p:txBody>
          <a:bodyPr/>
          <a:lstStyle/>
          <a:p>
            <a:fld id="{72A1A66D-F13A-4707-B152-B61DEAEE4CCC}" type="slidenum">
              <a:rPr lang="zh-CN" altLang="en-US" smtClean="0"/>
              <a:t>‹#›</a:t>
            </a:fld>
            <a:endParaRPr lang="zh-CN" altLang="en-US"/>
          </a:p>
        </p:txBody>
      </p:sp>
    </p:spTree>
    <p:extLst>
      <p:ext uri="{BB962C8B-B14F-4D97-AF65-F5344CB8AC3E}">
        <p14:creationId xmlns:p14="http://schemas.microsoft.com/office/powerpoint/2010/main" val="1113178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E6098B-BD7A-4D08-9D1A-A2D78F6ED6A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A929FD6-42ED-4DAE-9F87-3C2A79C7CE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4509A1E-9AD3-41AC-9B2B-B30C2ED426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B6155D3-0C4C-465D-92C7-78D4D51D8F5E}"/>
              </a:ext>
            </a:extLst>
          </p:cNvPr>
          <p:cNvSpPr>
            <a:spLocks noGrp="1"/>
          </p:cNvSpPr>
          <p:nvPr>
            <p:ph type="dt" sz="half" idx="10"/>
          </p:nvPr>
        </p:nvSpPr>
        <p:spPr/>
        <p:txBody>
          <a:bodyPr/>
          <a:lstStyle/>
          <a:p>
            <a:fld id="{46AFB19A-1FBB-4109-A055-08A62DB7444D}" type="datetime1">
              <a:rPr lang="zh-CN" altLang="en-US" smtClean="0"/>
              <a:t>2025/11/6</a:t>
            </a:fld>
            <a:endParaRPr lang="zh-CN" altLang="en-US"/>
          </a:p>
        </p:txBody>
      </p:sp>
      <p:sp>
        <p:nvSpPr>
          <p:cNvPr id="6" name="页脚占位符 5">
            <a:extLst>
              <a:ext uri="{FF2B5EF4-FFF2-40B4-BE49-F238E27FC236}">
                <a16:creationId xmlns:a16="http://schemas.microsoft.com/office/drawing/2014/main" id="{CB5E9418-9193-47DA-A1D5-0ED755C105F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5CAF79A-8771-4955-8D04-B31DE21C974B}"/>
              </a:ext>
            </a:extLst>
          </p:cNvPr>
          <p:cNvSpPr>
            <a:spLocks noGrp="1"/>
          </p:cNvSpPr>
          <p:nvPr>
            <p:ph type="sldNum" sz="quarter" idx="12"/>
          </p:nvPr>
        </p:nvSpPr>
        <p:spPr/>
        <p:txBody>
          <a:bodyPr/>
          <a:lstStyle/>
          <a:p>
            <a:fld id="{72A1A66D-F13A-4707-B152-B61DEAEE4CCC}" type="slidenum">
              <a:rPr lang="zh-CN" altLang="en-US" smtClean="0"/>
              <a:t>‹#›</a:t>
            </a:fld>
            <a:endParaRPr lang="zh-CN" altLang="en-US"/>
          </a:p>
        </p:txBody>
      </p:sp>
    </p:spTree>
    <p:extLst>
      <p:ext uri="{BB962C8B-B14F-4D97-AF65-F5344CB8AC3E}">
        <p14:creationId xmlns:p14="http://schemas.microsoft.com/office/powerpoint/2010/main" val="1566932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AC1E76-F3FE-4055-BCC4-4CFBFAC0698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421E3FD-FFEA-4018-A1FC-640D8E86217D}"/>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F151E1C-2E37-4AFB-9739-90660F2B66F2}"/>
              </a:ext>
            </a:extLst>
          </p:cNvPr>
          <p:cNvSpPr>
            <a:spLocks noGrp="1"/>
          </p:cNvSpPr>
          <p:nvPr>
            <p:ph type="dt" sz="half" idx="10"/>
          </p:nvPr>
        </p:nvSpPr>
        <p:spPr/>
        <p:txBody>
          <a:bodyPr/>
          <a:lstStyle/>
          <a:p>
            <a:fld id="{0B95B2C6-5253-4DEF-9E5C-975401028E68}" type="datetime1">
              <a:rPr lang="zh-CN" altLang="en-US" smtClean="0"/>
              <a:t>2025/11/6</a:t>
            </a:fld>
            <a:endParaRPr lang="zh-CN" altLang="en-US"/>
          </a:p>
        </p:txBody>
      </p:sp>
      <p:sp>
        <p:nvSpPr>
          <p:cNvPr id="5" name="页脚占位符 4">
            <a:extLst>
              <a:ext uri="{FF2B5EF4-FFF2-40B4-BE49-F238E27FC236}">
                <a16:creationId xmlns:a16="http://schemas.microsoft.com/office/drawing/2014/main" id="{A4E98B87-D35C-4822-B0DC-1875CAC4C57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2360EE3-1010-4858-852F-4E7CFCADD228}"/>
              </a:ext>
            </a:extLst>
          </p:cNvPr>
          <p:cNvSpPr>
            <a:spLocks noGrp="1"/>
          </p:cNvSpPr>
          <p:nvPr>
            <p:ph type="sldNum" sz="quarter" idx="12"/>
          </p:nvPr>
        </p:nvSpPr>
        <p:spPr/>
        <p:txBody>
          <a:bodyPr/>
          <a:lstStyle/>
          <a:p>
            <a:fld id="{72A1A66D-F13A-4707-B152-B61DEAEE4CCC}" type="slidenum">
              <a:rPr lang="zh-CN" altLang="en-US" smtClean="0"/>
              <a:t>‹#›</a:t>
            </a:fld>
            <a:endParaRPr lang="zh-CN" altLang="en-US"/>
          </a:p>
        </p:txBody>
      </p:sp>
    </p:spTree>
    <p:extLst>
      <p:ext uri="{BB962C8B-B14F-4D97-AF65-F5344CB8AC3E}">
        <p14:creationId xmlns:p14="http://schemas.microsoft.com/office/powerpoint/2010/main" val="4063318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049452F-262E-4A78-9E3A-9DB1C605466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EF20147-6C02-45A2-836A-3078B3A540AC}"/>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9675649-7C90-4ABD-879C-4D1D1F8B106A}"/>
              </a:ext>
            </a:extLst>
          </p:cNvPr>
          <p:cNvSpPr>
            <a:spLocks noGrp="1"/>
          </p:cNvSpPr>
          <p:nvPr>
            <p:ph type="dt" sz="half" idx="10"/>
          </p:nvPr>
        </p:nvSpPr>
        <p:spPr/>
        <p:txBody>
          <a:bodyPr/>
          <a:lstStyle/>
          <a:p>
            <a:fld id="{8A9255C7-D6C5-49E8-9362-C53967E85927}" type="datetime1">
              <a:rPr lang="zh-CN" altLang="en-US" smtClean="0"/>
              <a:t>2025/11/6</a:t>
            </a:fld>
            <a:endParaRPr lang="zh-CN" altLang="en-US"/>
          </a:p>
        </p:txBody>
      </p:sp>
      <p:sp>
        <p:nvSpPr>
          <p:cNvPr id="5" name="页脚占位符 4">
            <a:extLst>
              <a:ext uri="{FF2B5EF4-FFF2-40B4-BE49-F238E27FC236}">
                <a16:creationId xmlns:a16="http://schemas.microsoft.com/office/drawing/2014/main" id="{C38607D0-D9F9-4DCD-8461-8980DC23C4B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FC5AF73-5FA4-41B2-82EA-45E4C8F5C1DF}"/>
              </a:ext>
            </a:extLst>
          </p:cNvPr>
          <p:cNvSpPr>
            <a:spLocks noGrp="1"/>
          </p:cNvSpPr>
          <p:nvPr>
            <p:ph type="sldNum" sz="quarter" idx="12"/>
          </p:nvPr>
        </p:nvSpPr>
        <p:spPr/>
        <p:txBody>
          <a:bodyPr/>
          <a:lstStyle/>
          <a:p>
            <a:fld id="{72A1A66D-F13A-4707-B152-B61DEAEE4CCC}" type="slidenum">
              <a:rPr lang="zh-CN" altLang="en-US" smtClean="0"/>
              <a:t>‹#›</a:t>
            </a:fld>
            <a:endParaRPr lang="zh-CN" altLang="en-US"/>
          </a:p>
        </p:txBody>
      </p:sp>
    </p:spTree>
    <p:extLst>
      <p:ext uri="{BB962C8B-B14F-4D97-AF65-F5344CB8AC3E}">
        <p14:creationId xmlns:p14="http://schemas.microsoft.com/office/powerpoint/2010/main" val="2532395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4" name="图片 6" descr="高能所图标-单色.tif"/>
          <p:cNvPicPr>
            <a:picLocks noChangeAspect="1"/>
          </p:cNvPicPr>
          <p:nvPr userDrawn="1"/>
        </p:nvPicPr>
        <p:blipFill>
          <a:blip r:embed="rId2" cstate="print">
            <a:lum bright="4000"/>
          </a:blip>
          <a:srcRect/>
          <a:stretch>
            <a:fillRect/>
          </a:stretch>
        </p:blipFill>
        <p:spPr bwMode="auto">
          <a:xfrm>
            <a:off x="1" y="2349500"/>
            <a:ext cx="7440084" cy="4508500"/>
          </a:xfrm>
          <a:prstGeom prst="rect">
            <a:avLst/>
          </a:prstGeom>
          <a:noFill/>
          <a:ln w="9525">
            <a:noFill/>
            <a:miter lim="800000"/>
            <a:headEnd/>
            <a:tailEnd/>
          </a:ln>
        </p:spPr>
      </p:pic>
      <p:sp>
        <p:nvSpPr>
          <p:cNvPr id="5" name="矩形 7"/>
          <p:cNvSpPr/>
          <p:nvPr userDrawn="1"/>
        </p:nvSpPr>
        <p:spPr>
          <a:xfrm>
            <a:off x="0" y="6750050"/>
            <a:ext cx="12192000" cy="1079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6" name="矩形 8"/>
          <p:cNvSpPr/>
          <p:nvPr userDrawn="1"/>
        </p:nvSpPr>
        <p:spPr>
          <a:xfrm>
            <a:off x="2476501" y="6750050"/>
            <a:ext cx="9715500" cy="10795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7" name="矩形 9"/>
          <p:cNvSpPr/>
          <p:nvPr userDrawn="1"/>
        </p:nvSpPr>
        <p:spPr>
          <a:xfrm>
            <a:off x="0" y="0"/>
            <a:ext cx="12192000" cy="2159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8" name="矩形 10"/>
          <p:cNvSpPr/>
          <p:nvPr userDrawn="1"/>
        </p:nvSpPr>
        <p:spPr>
          <a:xfrm>
            <a:off x="9239251" y="0"/>
            <a:ext cx="2952749" cy="2159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2" name="标题 1"/>
          <p:cNvSpPr>
            <a:spLocks noGrp="1"/>
          </p:cNvSpPr>
          <p:nvPr>
            <p:ph type="ctrTitle"/>
          </p:nvPr>
        </p:nvSpPr>
        <p:spPr>
          <a:xfrm>
            <a:off x="914400" y="2130426"/>
            <a:ext cx="10363200" cy="1470025"/>
          </a:xfrm>
        </p:spPr>
        <p:txBody>
          <a:bodyPr>
            <a:noAutofit/>
          </a:bodyPr>
          <a:lstStyle>
            <a:lvl1pPr>
              <a:defRPr lang="zh-CN" altLang="en-US" sz="6600" b="1" kern="1200" dirty="0">
                <a:solidFill>
                  <a:srgbClr val="3366FF"/>
                </a:solidFill>
                <a:effectLst>
                  <a:outerShdw blurRad="38100" dist="38100" dir="2700000" algn="tl">
                    <a:srgbClr val="000000">
                      <a:alpha val="43137"/>
                    </a:srgbClr>
                  </a:outerShdw>
                  <a:reflection blurRad="25400" stA="30000" endPos="30000" dist="50800" dir="5400000" sy="-100000" algn="bl" rotWithShape="0"/>
                </a:effectLst>
                <a:latin typeface="微软雅黑" pitchFamily="34" charset="-122"/>
                <a:ea typeface="微软雅黑" pitchFamily="34" charset="-122"/>
                <a:cs typeface="+mn-cs"/>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9" name="日期占位符 3"/>
          <p:cNvSpPr>
            <a:spLocks noGrp="1"/>
          </p:cNvSpPr>
          <p:nvPr>
            <p:ph type="dt" sz="half" idx="10"/>
          </p:nvPr>
        </p:nvSpPr>
        <p:spPr/>
        <p:txBody>
          <a:bodyPr/>
          <a:lstStyle>
            <a:lvl1pPr>
              <a:defRPr/>
            </a:lvl1pPr>
          </a:lstStyle>
          <a:p>
            <a:pPr>
              <a:defRPr/>
            </a:pPr>
            <a:fld id="{2C3B7E73-CCAA-4184-94E6-6D1723B13065}" type="datetime1">
              <a:rPr lang="zh-CN" altLang="en-US" smtClean="0"/>
              <a:t>2025/11/6</a:t>
            </a:fld>
            <a:endParaRPr lang="zh-CN" altLang="en-US"/>
          </a:p>
        </p:txBody>
      </p:sp>
      <p:sp>
        <p:nvSpPr>
          <p:cNvPr id="10" name="页脚占位符 4"/>
          <p:cNvSpPr>
            <a:spLocks noGrp="1"/>
          </p:cNvSpPr>
          <p:nvPr>
            <p:ph type="ftr" sz="quarter" idx="11"/>
          </p:nvPr>
        </p:nvSpPr>
        <p:spPr/>
        <p:txBody>
          <a:bodyPr/>
          <a:lstStyle>
            <a:lvl1pPr>
              <a:defRPr/>
            </a:lvl1pPr>
          </a:lstStyle>
          <a:p>
            <a:pPr>
              <a:defRPr/>
            </a:pPr>
            <a:endParaRPr lang="zh-CN" altLang="en-US"/>
          </a:p>
        </p:txBody>
      </p:sp>
      <p:sp>
        <p:nvSpPr>
          <p:cNvPr id="11" name="灯片编号占位符 5"/>
          <p:cNvSpPr>
            <a:spLocks noGrp="1"/>
          </p:cNvSpPr>
          <p:nvPr>
            <p:ph type="sldNum" sz="quarter" idx="12"/>
          </p:nvPr>
        </p:nvSpPr>
        <p:spPr/>
        <p:txBody>
          <a:bodyPr/>
          <a:lstStyle>
            <a:lvl1pPr>
              <a:defRPr/>
            </a:lvl1pPr>
          </a:lstStyle>
          <a:p>
            <a:pPr>
              <a:defRPr/>
            </a:pPr>
            <a:fld id="{2F442372-F354-44FE-9DF0-15F30F2D88AF}" type="slidenum">
              <a:rPr lang="zh-CN" altLang="en-US"/>
              <a:pPr>
                <a:defRPr/>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矩形 14"/>
          <p:cNvSpPr/>
          <p:nvPr userDrawn="1"/>
        </p:nvSpPr>
        <p:spPr>
          <a:xfrm>
            <a:off x="0" y="6750050"/>
            <a:ext cx="12192000" cy="1079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5" name="矩形 15"/>
          <p:cNvSpPr/>
          <p:nvPr userDrawn="1"/>
        </p:nvSpPr>
        <p:spPr>
          <a:xfrm>
            <a:off x="2476501" y="6750050"/>
            <a:ext cx="9715500" cy="10795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6" name="矩形 17"/>
          <p:cNvSpPr/>
          <p:nvPr userDrawn="1"/>
        </p:nvSpPr>
        <p:spPr>
          <a:xfrm>
            <a:off x="0" y="938213"/>
            <a:ext cx="12192000" cy="1079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7" name="矩形 22"/>
          <p:cNvSpPr/>
          <p:nvPr userDrawn="1"/>
        </p:nvSpPr>
        <p:spPr>
          <a:xfrm>
            <a:off x="1" y="1"/>
            <a:ext cx="285751" cy="9175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solidFill>
                <a:prstClr val="white"/>
              </a:solidFill>
            </a:endParaRPr>
          </a:p>
        </p:txBody>
      </p:sp>
      <p:sp>
        <p:nvSpPr>
          <p:cNvPr id="3" name="内容占位符 2"/>
          <p:cNvSpPr>
            <a:spLocks noGrp="1"/>
          </p:cNvSpPr>
          <p:nvPr>
            <p:ph idx="1"/>
          </p:nvPr>
        </p:nvSpPr>
        <p:spPr>
          <a:xfrm>
            <a:off x="609600" y="1285861"/>
            <a:ext cx="10972800" cy="4840303"/>
          </a:xfrm>
        </p:spPr>
        <p:txBody>
          <a:bodyPr/>
          <a:lstStyle>
            <a:lvl1pPr>
              <a:lnSpc>
                <a:spcPct val="110000"/>
              </a:lnSpc>
              <a:spcBef>
                <a:spcPts val="0"/>
              </a:spcBef>
              <a:spcAft>
                <a:spcPts val="1000"/>
              </a:spcAft>
              <a:buClr>
                <a:srgbClr val="FFC000"/>
              </a:buClr>
              <a:buSzPct val="80000"/>
              <a:buFont typeface="Wingdings" pitchFamily="2" charset="2"/>
              <a:buChar char="n"/>
              <a:defRPr sz="2800" b="0" baseline="0">
                <a:latin typeface="Arial" panose="020B0604020202020204" pitchFamily="34" charset="0"/>
                <a:ea typeface="微软雅黑" pitchFamily="34" charset="-122"/>
              </a:defRPr>
            </a:lvl1pPr>
            <a:lvl2pPr>
              <a:defRPr sz="2400" baseline="0">
                <a:latin typeface="Arial" panose="020B0604020202020204" pitchFamily="34" charset="0"/>
                <a:ea typeface="微软雅黑" pitchFamily="34" charset="-122"/>
              </a:defRPr>
            </a:lvl2pPr>
            <a:lvl3pPr>
              <a:defRPr baseline="0"/>
            </a:lvl3pPr>
            <a:lvl4pPr>
              <a:defRPr baseline="0"/>
            </a:lvl4pPr>
            <a:lvl5pPr>
              <a:defRPr baseline="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 name="标题 1"/>
          <p:cNvSpPr>
            <a:spLocks noGrp="1"/>
          </p:cNvSpPr>
          <p:nvPr>
            <p:ph type="title"/>
          </p:nvPr>
        </p:nvSpPr>
        <p:spPr>
          <a:xfrm>
            <a:off x="666712" y="142852"/>
            <a:ext cx="10763325" cy="725470"/>
          </a:xfrm>
        </p:spPr>
        <p:txBody>
          <a:bodyPr>
            <a:normAutofit/>
          </a:bodyPr>
          <a:lstStyle>
            <a:lvl1pPr algn="l">
              <a:defRPr sz="3000" b="1" baseline="0">
                <a:solidFill>
                  <a:srgbClr val="FF0000"/>
                </a:solidFill>
                <a:effectLst>
                  <a:outerShdw blurRad="38100" dist="38100" dir="2700000" algn="tl">
                    <a:srgbClr val="000000">
                      <a:alpha val="43137"/>
                    </a:srgbClr>
                  </a:outerShdw>
                </a:effectLst>
                <a:latin typeface="Arial Black" pitchFamily="34" charset="0"/>
                <a:ea typeface="微软雅黑" pitchFamily="34" charset="-122"/>
              </a:defRPr>
            </a:lvl1pPr>
          </a:lstStyle>
          <a:p>
            <a:r>
              <a:rPr lang="zh-CN" altLang="en-US" dirty="0"/>
              <a:t>单击此处编辑母版标题样式</a:t>
            </a:r>
          </a:p>
        </p:txBody>
      </p:sp>
      <p:sp>
        <p:nvSpPr>
          <p:cNvPr id="8" name="日期占位符 3"/>
          <p:cNvSpPr>
            <a:spLocks noGrp="1"/>
          </p:cNvSpPr>
          <p:nvPr>
            <p:ph type="dt" sz="half" idx="10"/>
          </p:nvPr>
        </p:nvSpPr>
        <p:spPr/>
        <p:txBody>
          <a:bodyPr/>
          <a:lstStyle>
            <a:lvl1pPr>
              <a:defRPr/>
            </a:lvl1pPr>
          </a:lstStyle>
          <a:p>
            <a:pPr>
              <a:defRPr/>
            </a:pPr>
            <a:fld id="{EC305C14-035F-4895-879C-063CDBB617A7}" type="datetime1">
              <a:rPr lang="zh-CN" altLang="en-US" smtClean="0"/>
              <a:t>2025/11/6</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pPr>
              <a:defRPr/>
            </a:pPr>
            <a:fld id="{F6C2C634-287A-4A18-97D8-4716869DD48C}" type="slidenum">
              <a:rPr lang="zh-CN" altLang="en-US"/>
              <a:pPr>
                <a:defRPr/>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4388BE7E-F26E-416A-B90F-85AACCC4CB92}" type="datetime1">
              <a:rPr lang="zh-CN" altLang="en-US" smtClean="0"/>
              <a:t>2025/11/6</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CE5E8B5-7B4A-4823-9B9E-3DDB183A616F}"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263189" y="1153261"/>
            <a:ext cx="10972800" cy="5016609"/>
          </a:xfrm>
        </p:spPr>
        <p:txBody>
          <a:bodyPr/>
          <a:lstStyle>
            <a:lvl1pPr>
              <a:lnSpc>
                <a:spcPct val="100000"/>
              </a:lnSpc>
              <a:spcBef>
                <a:spcPts val="0"/>
              </a:spcBef>
              <a:spcAft>
                <a:spcPts val="600"/>
              </a:spcAft>
              <a:buClr>
                <a:srgbClr val="FFC000"/>
              </a:buClr>
              <a:buSzPct val="80000"/>
              <a:buFont typeface="Wingdings" pitchFamily="2" charset="2"/>
              <a:buChar char="n"/>
              <a:defRPr sz="2400" b="1" baseline="0">
                <a:latin typeface="Arial" panose="020B0604020202020204" pitchFamily="34" charset="0"/>
                <a:ea typeface="微软雅黑" pitchFamily="34" charset="-122"/>
              </a:defRPr>
            </a:lvl1pPr>
            <a:lvl2pPr>
              <a:defRPr sz="2200" baseline="0">
                <a:latin typeface="Arial" panose="020B0604020202020204" pitchFamily="34" charset="0"/>
                <a:ea typeface="微软雅黑" pitchFamily="34" charset="-122"/>
              </a:defRPr>
            </a:lvl2pPr>
            <a:lvl3pPr>
              <a:defRPr sz="2000" baseline="0"/>
            </a:lvl3pPr>
            <a:lvl4pPr>
              <a:defRPr sz="1800" baseline="0"/>
            </a:lvl4pPr>
            <a:lvl5pPr>
              <a:defRPr sz="1600" baseline="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EB772225-7F78-42FA-9DB6-E0571FF42976}" type="datetime1">
              <a:rPr lang="zh-CN" altLang="en-US" smtClean="0"/>
              <a:t>2025/11/6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5E9139-A00B-4B2A-98A6-095DC08F1345}" type="slidenum">
              <a:rPr lang="zh-CN" altLang="en-US" smtClean="0"/>
              <a:pPr/>
              <a:t>‹#›</a:t>
            </a:fld>
            <a:endParaRPr lang="zh-CN" altLang="en-US" dirty="0"/>
          </a:p>
        </p:txBody>
      </p:sp>
      <p:sp>
        <p:nvSpPr>
          <p:cNvPr id="2" name="标题 1"/>
          <p:cNvSpPr>
            <a:spLocks noGrp="1"/>
          </p:cNvSpPr>
          <p:nvPr>
            <p:ph type="title"/>
          </p:nvPr>
        </p:nvSpPr>
        <p:spPr>
          <a:xfrm>
            <a:off x="282763" y="133575"/>
            <a:ext cx="11861909" cy="725470"/>
          </a:xfrm>
        </p:spPr>
        <p:txBody>
          <a:bodyPr>
            <a:normAutofit/>
          </a:bodyPr>
          <a:lstStyle>
            <a:lvl1pPr algn="l">
              <a:defRPr sz="3000" b="1" baseline="0">
                <a:solidFill>
                  <a:srgbClr val="FF0000"/>
                </a:solidFill>
                <a:effectLst/>
                <a:latin typeface="Arial Black" pitchFamily="34" charset="0"/>
                <a:ea typeface="微软雅黑" pitchFamily="34" charset="-122"/>
              </a:defRPr>
            </a:lvl1pPr>
          </a:lstStyle>
          <a:p>
            <a:r>
              <a:rPr lang="zh-CN" altLang="en-US" dirty="0"/>
              <a:t>单击此处编辑母版标题样式</a:t>
            </a:r>
          </a:p>
        </p:txBody>
      </p:sp>
      <p:sp>
        <p:nvSpPr>
          <p:cNvPr id="15" name="矩形 14"/>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矩形 17"/>
          <p:cNvSpPr/>
          <p:nvPr userDrawn="1"/>
        </p:nvSpPr>
        <p:spPr>
          <a:xfrm>
            <a:off x="-1" y="937526"/>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 name="矩形 22"/>
          <p:cNvSpPr/>
          <p:nvPr userDrawn="1"/>
        </p:nvSpPr>
        <p:spPr>
          <a:xfrm>
            <a:off x="0" y="0"/>
            <a:ext cx="285709" cy="91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22B3F6DB-3F89-4A1A-A8AF-0D366326FEA0}" type="datetime1">
              <a:rPr lang="zh-CN" altLang="en-US" smtClean="0"/>
              <a:t>2025/11/6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F79E28A-24B2-4FB5-9709-9504A99D6408}" type="slidenum">
              <a:rPr lang="zh-CN" altLang="en-US"/>
              <a:pPr>
                <a:defRPr/>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9EBCCF42-49F0-4107-A785-37A1B9EDB3B9}" type="datetime1">
              <a:rPr lang="zh-CN" altLang="en-US" smtClean="0"/>
              <a:t>2025/11/6</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450A0413-6ACB-449D-B68D-86D34FC67FC6}"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07A649A-F9EB-4E77-B086-9A5FF31771CE}" type="datetime1">
              <a:rPr lang="zh-CN" altLang="en-US" smtClean="0"/>
              <a:t>2025/11/6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5E9139-A00B-4B2A-98A6-095DC08F1345}"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C2C260A-314E-4FEA-931B-6C1CA5A973FF}" type="datetime1">
              <a:rPr lang="zh-CN" altLang="en-US" smtClean="0"/>
              <a:t>2025/11/6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5E9139-A00B-4B2A-98A6-095DC08F1345}"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5B1D73D-1F54-4ABE-B3E8-041EB8E906EF}" type="datetime1">
              <a:rPr lang="zh-CN" altLang="en-US" smtClean="0"/>
              <a:t>2025/11/6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15E9139-A00B-4B2A-98A6-095DC08F1345}"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EE6153-C28C-49EA-BF4A-C7847AC88CD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0A81A1F-232F-4450-8653-FCEA8C977D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121ED10-B0D0-437F-9291-778B68889729}"/>
              </a:ext>
            </a:extLst>
          </p:cNvPr>
          <p:cNvSpPr>
            <a:spLocks noGrp="1"/>
          </p:cNvSpPr>
          <p:nvPr>
            <p:ph type="dt" sz="half" idx="10"/>
          </p:nvPr>
        </p:nvSpPr>
        <p:spPr/>
        <p:txBody>
          <a:bodyPr/>
          <a:lstStyle/>
          <a:p>
            <a:fld id="{897DDAFB-B4AB-42CA-9632-0225C5FBF930}" type="datetime1">
              <a:rPr lang="zh-CN" altLang="en-US" smtClean="0"/>
              <a:t>2025/11/6</a:t>
            </a:fld>
            <a:endParaRPr lang="zh-CN" altLang="en-US"/>
          </a:p>
        </p:txBody>
      </p:sp>
      <p:sp>
        <p:nvSpPr>
          <p:cNvPr id="5" name="页脚占位符 4">
            <a:extLst>
              <a:ext uri="{FF2B5EF4-FFF2-40B4-BE49-F238E27FC236}">
                <a16:creationId xmlns:a16="http://schemas.microsoft.com/office/drawing/2014/main" id="{6C3B7694-5E14-4106-833B-F42C938E444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8DD265-5099-4611-B528-002685075DC2}"/>
              </a:ext>
            </a:extLst>
          </p:cNvPr>
          <p:cNvSpPr>
            <a:spLocks noGrp="1"/>
          </p:cNvSpPr>
          <p:nvPr>
            <p:ph type="sldNum" sz="quarter" idx="12"/>
          </p:nvPr>
        </p:nvSpPr>
        <p:spPr/>
        <p:txBody>
          <a:bodyPr/>
          <a:lstStyle/>
          <a:p>
            <a:fld id="{72A1A66D-F13A-4707-B152-B61DEAEE4CCC}" type="slidenum">
              <a:rPr lang="zh-CN" altLang="en-US" smtClean="0"/>
              <a:t>‹#›</a:t>
            </a:fld>
            <a:endParaRPr lang="zh-CN" altLang="en-US"/>
          </a:p>
        </p:txBody>
      </p:sp>
    </p:spTree>
    <p:extLst>
      <p:ext uri="{BB962C8B-B14F-4D97-AF65-F5344CB8AC3E}">
        <p14:creationId xmlns:p14="http://schemas.microsoft.com/office/powerpoint/2010/main" val="3686019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63B5F3-6B97-4DBE-B10A-4CB6A36F896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81D9033-2233-45BD-AF98-13C7568F591F}"/>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D0CAF8B-1853-49E2-90B6-DBD62A550228}"/>
              </a:ext>
            </a:extLst>
          </p:cNvPr>
          <p:cNvSpPr>
            <a:spLocks noGrp="1"/>
          </p:cNvSpPr>
          <p:nvPr>
            <p:ph type="dt" sz="half" idx="10"/>
          </p:nvPr>
        </p:nvSpPr>
        <p:spPr/>
        <p:txBody>
          <a:bodyPr/>
          <a:lstStyle/>
          <a:p>
            <a:fld id="{76F0C764-D476-4CD2-9FFB-C929433DD8A9}" type="datetime1">
              <a:rPr lang="zh-CN" altLang="en-US" smtClean="0"/>
              <a:t>2025/11/6</a:t>
            </a:fld>
            <a:endParaRPr lang="zh-CN" altLang="en-US"/>
          </a:p>
        </p:txBody>
      </p:sp>
      <p:sp>
        <p:nvSpPr>
          <p:cNvPr id="5" name="页脚占位符 4">
            <a:extLst>
              <a:ext uri="{FF2B5EF4-FFF2-40B4-BE49-F238E27FC236}">
                <a16:creationId xmlns:a16="http://schemas.microsoft.com/office/drawing/2014/main" id="{D2F795C4-A9AE-4ABB-A511-A90392EE87F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8BF7BB0-C35C-44DD-BBD4-2FD2C9DF323C}"/>
              </a:ext>
            </a:extLst>
          </p:cNvPr>
          <p:cNvSpPr>
            <a:spLocks noGrp="1"/>
          </p:cNvSpPr>
          <p:nvPr>
            <p:ph type="sldNum" sz="quarter" idx="12"/>
          </p:nvPr>
        </p:nvSpPr>
        <p:spPr/>
        <p:txBody>
          <a:bodyPr/>
          <a:lstStyle/>
          <a:p>
            <a:fld id="{72A1A66D-F13A-4707-B152-B61DEAEE4CCC}" type="slidenum">
              <a:rPr lang="zh-CN" altLang="en-US" smtClean="0"/>
              <a:t>‹#›</a:t>
            </a:fld>
            <a:endParaRPr lang="zh-CN" altLang="en-US"/>
          </a:p>
        </p:txBody>
      </p:sp>
    </p:spTree>
    <p:extLst>
      <p:ext uri="{BB962C8B-B14F-4D97-AF65-F5344CB8AC3E}">
        <p14:creationId xmlns:p14="http://schemas.microsoft.com/office/powerpoint/2010/main" val="477005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81968B-86D3-492F-9AE1-44B93559222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27D9EDC6-AD26-4B5A-B66B-D867FA8149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862B44B1-1EBA-4BC9-8BCE-C69F4069BE76}"/>
              </a:ext>
            </a:extLst>
          </p:cNvPr>
          <p:cNvSpPr>
            <a:spLocks noGrp="1"/>
          </p:cNvSpPr>
          <p:nvPr>
            <p:ph type="dt" sz="half" idx="10"/>
          </p:nvPr>
        </p:nvSpPr>
        <p:spPr/>
        <p:txBody>
          <a:bodyPr/>
          <a:lstStyle/>
          <a:p>
            <a:fld id="{26817976-411B-410A-9F95-C3FC2DB7D98C}" type="datetime1">
              <a:rPr lang="zh-CN" altLang="en-US" smtClean="0"/>
              <a:t>2025/11/6</a:t>
            </a:fld>
            <a:endParaRPr lang="zh-CN" altLang="en-US"/>
          </a:p>
        </p:txBody>
      </p:sp>
      <p:sp>
        <p:nvSpPr>
          <p:cNvPr id="5" name="页脚占位符 4">
            <a:extLst>
              <a:ext uri="{FF2B5EF4-FFF2-40B4-BE49-F238E27FC236}">
                <a16:creationId xmlns:a16="http://schemas.microsoft.com/office/drawing/2014/main" id="{37C3B61D-E916-433B-B2E8-0D70333E005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D218583-DC24-4DC1-9A07-CC7F02A28FAD}"/>
              </a:ext>
            </a:extLst>
          </p:cNvPr>
          <p:cNvSpPr>
            <a:spLocks noGrp="1"/>
          </p:cNvSpPr>
          <p:nvPr>
            <p:ph type="sldNum" sz="quarter" idx="12"/>
          </p:nvPr>
        </p:nvSpPr>
        <p:spPr/>
        <p:txBody>
          <a:bodyPr/>
          <a:lstStyle/>
          <a:p>
            <a:fld id="{72A1A66D-F13A-4707-B152-B61DEAEE4CCC}" type="slidenum">
              <a:rPr lang="zh-CN" altLang="en-US" smtClean="0"/>
              <a:t>‹#›</a:t>
            </a:fld>
            <a:endParaRPr lang="zh-CN" altLang="en-US"/>
          </a:p>
        </p:txBody>
      </p:sp>
    </p:spTree>
    <p:extLst>
      <p:ext uri="{BB962C8B-B14F-4D97-AF65-F5344CB8AC3E}">
        <p14:creationId xmlns:p14="http://schemas.microsoft.com/office/powerpoint/2010/main" val="1130290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ED1AC8-1218-415A-A2EC-2543977BEA8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9FFA3B2-5A2C-4689-952F-0D4B82EE8282}"/>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2C6653B-21E9-47BC-A8A7-8953E21B61E6}"/>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9D3DDB3-849D-4DDD-A31D-7066BBDD8D12}"/>
              </a:ext>
            </a:extLst>
          </p:cNvPr>
          <p:cNvSpPr>
            <a:spLocks noGrp="1"/>
          </p:cNvSpPr>
          <p:nvPr>
            <p:ph type="dt" sz="half" idx="10"/>
          </p:nvPr>
        </p:nvSpPr>
        <p:spPr/>
        <p:txBody>
          <a:bodyPr/>
          <a:lstStyle/>
          <a:p>
            <a:fld id="{AFE3E5E6-8A41-4120-B14B-3331CA3E52C0}" type="datetime1">
              <a:rPr lang="zh-CN" altLang="en-US" smtClean="0"/>
              <a:t>2025/11/6</a:t>
            </a:fld>
            <a:endParaRPr lang="zh-CN" altLang="en-US"/>
          </a:p>
        </p:txBody>
      </p:sp>
      <p:sp>
        <p:nvSpPr>
          <p:cNvPr id="6" name="页脚占位符 5">
            <a:extLst>
              <a:ext uri="{FF2B5EF4-FFF2-40B4-BE49-F238E27FC236}">
                <a16:creationId xmlns:a16="http://schemas.microsoft.com/office/drawing/2014/main" id="{4D199C66-C336-4464-B191-33A25CF8933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4495E8D-43D5-4390-9CE6-6219C849DDE2}"/>
              </a:ext>
            </a:extLst>
          </p:cNvPr>
          <p:cNvSpPr>
            <a:spLocks noGrp="1"/>
          </p:cNvSpPr>
          <p:nvPr>
            <p:ph type="sldNum" sz="quarter" idx="12"/>
          </p:nvPr>
        </p:nvSpPr>
        <p:spPr/>
        <p:txBody>
          <a:bodyPr/>
          <a:lstStyle/>
          <a:p>
            <a:fld id="{72A1A66D-F13A-4707-B152-B61DEAEE4CCC}" type="slidenum">
              <a:rPr lang="zh-CN" altLang="en-US" smtClean="0"/>
              <a:t>‹#›</a:t>
            </a:fld>
            <a:endParaRPr lang="zh-CN" altLang="en-US"/>
          </a:p>
        </p:txBody>
      </p:sp>
    </p:spTree>
    <p:extLst>
      <p:ext uri="{BB962C8B-B14F-4D97-AF65-F5344CB8AC3E}">
        <p14:creationId xmlns:p14="http://schemas.microsoft.com/office/powerpoint/2010/main" val="42278670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C3622-C409-4940-BEC4-4A3E6826BB10}" type="datetime1">
              <a:rPr lang="zh-CN" altLang="en-US" smtClean="0"/>
              <a:t>2025/11/6</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E9139-A00B-4B2A-98A6-095DC08F134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50" r:id="rId2"/>
    <p:sldLayoutId id="2147483651" r:id="rId3"/>
    <p:sldLayoutId id="2147483652" r:id="rId4"/>
    <p:sldLayoutId id="2147483655"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3EEE154-F96A-4A7F-9107-726F5575E6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1949293-81AD-4AED-B550-D1AE441E13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38876F5-046F-43CD-8433-FB086D1899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EC054-210B-4E69-BDCB-0FBAEB3564E6}" type="datetime1">
              <a:rPr lang="zh-CN" altLang="en-US" smtClean="0"/>
              <a:t>2025/11/6</a:t>
            </a:fld>
            <a:endParaRPr lang="zh-CN" altLang="en-US"/>
          </a:p>
        </p:txBody>
      </p:sp>
      <p:sp>
        <p:nvSpPr>
          <p:cNvPr id="5" name="页脚占位符 4">
            <a:extLst>
              <a:ext uri="{FF2B5EF4-FFF2-40B4-BE49-F238E27FC236}">
                <a16:creationId xmlns:a16="http://schemas.microsoft.com/office/drawing/2014/main" id="{F032DAC0-F83C-43BC-9E89-4838A69762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C811F1A2-99CC-43CF-B8E9-C3CD5F5F9A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A1A66D-F13A-4707-B152-B61DEAEE4CCC}" type="slidenum">
              <a:rPr lang="zh-CN" altLang="en-US" smtClean="0"/>
              <a:t>‹#›</a:t>
            </a:fld>
            <a:endParaRPr lang="zh-CN" altLang="en-US"/>
          </a:p>
        </p:txBody>
      </p:sp>
    </p:spTree>
    <p:extLst>
      <p:ext uri="{BB962C8B-B14F-4D97-AF65-F5344CB8AC3E}">
        <p14:creationId xmlns:p14="http://schemas.microsoft.com/office/powerpoint/2010/main" val="204952525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86" name="标题占位符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6387" name="文本占位符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mn-lt"/>
                <a:ea typeface="+mn-ea"/>
              </a:defRPr>
            </a:lvl1pPr>
          </a:lstStyle>
          <a:p>
            <a:pPr>
              <a:defRPr/>
            </a:pPr>
            <a:fld id="{6B036863-D8C5-4C6A-9D41-96129BAD9F99}" type="datetime1">
              <a:rPr lang="zh-CN" altLang="en-US" smtClean="0"/>
              <a:t>2025/11/6</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mn-lt"/>
                <a:ea typeface="+mn-ea"/>
              </a:defRPr>
            </a:lvl1pPr>
          </a:lstStyle>
          <a:p>
            <a:pPr>
              <a:defRPr/>
            </a:pPr>
            <a:fld id="{A075116D-D795-4EED-8D0E-254CF2229591}"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3.xml"/><Relationship Id="rId7" Type="http://schemas.openxmlformats.org/officeDocument/2006/relationships/notesSlide" Target="../notesSlides/notesSlide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5" Type="http://schemas.openxmlformats.org/officeDocument/2006/relationships/tags" Target="../tags/tag5.xml"/><Relationship Id="rId10" Type="http://schemas.openxmlformats.org/officeDocument/2006/relationships/image" Target="../media/image39.png"/><Relationship Id="rId4" Type="http://schemas.openxmlformats.org/officeDocument/2006/relationships/tags" Target="../tags/tag4.xml"/><Relationship Id="rId9"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8.png"/><Relationship Id="rId7" Type="http://schemas.openxmlformats.org/officeDocument/2006/relationships/image" Target="../media/image52.jpe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jpeg"/><Relationship Id="rId9" Type="http://schemas.openxmlformats.org/officeDocument/2006/relationships/image" Target="../media/image5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3"/>
          <p:cNvSpPr txBox="1"/>
          <p:nvPr/>
        </p:nvSpPr>
        <p:spPr>
          <a:xfrm>
            <a:off x="492224" y="1871040"/>
            <a:ext cx="11207551" cy="1276235"/>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sz="4000" b="1" kern="1200">
                <a:solidFill>
                  <a:schemeClr val="accent1"/>
                </a:solidFill>
                <a:latin typeface="+mj-lt"/>
                <a:ea typeface="+mj-ea"/>
                <a:cs typeface="+mj-cs"/>
              </a:defRPr>
            </a:lvl1pPr>
          </a:lstStyle>
          <a:p>
            <a:pPr>
              <a:lnSpc>
                <a:spcPct val="150000"/>
              </a:lnSpc>
            </a:pPr>
            <a:r>
              <a:rPr lang="en-US" altLang="zh-CN" sz="4400" dirty="0">
                <a:solidFill>
                  <a:srgbClr val="FF0000"/>
                </a:solidFill>
                <a:latin typeface="Arial" panose="020B0604020202020204" pitchFamily="34" charset="0"/>
                <a:ea typeface="黑体" panose="02010609060101010101" pitchFamily="49" charset="-122"/>
                <a:cs typeface="Arial" panose="020B0604020202020204" pitchFamily="34" charset="0"/>
              </a:rPr>
              <a:t>CEPC Magnets (both collider &amp; booster)</a:t>
            </a:r>
            <a:endParaRPr lang="zh-CN" altLang="en-US" sz="3600" dirty="0">
              <a:solidFill>
                <a:srgbClr val="FF0000"/>
              </a:solidFill>
              <a:latin typeface="Arial" panose="020B0604020202020204" pitchFamily="34" charset="0"/>
              <a:ea typeface="黑体" panose="02010609060101010101" pitchFamily="49" charset="-122"/>
              <a:cs typeface="Arial" panose="020B0604020202020204" pitchFamily="34" charset="0"/>
            </a:endParaRPr>
          </a:p>
        </p:txBody>
      </p:sp>
      <p:sp>
        <p:nvSpPr>
          <p:cNvPr id="8" name="文本框 7"/>
          <p:cNvSpPr txBox="1"/>
          <p:nvPr/>
        </p:nvSpPr>
        <p:spPr>
          <a:xfrm>
            <a:off x="767407" y="3729007"/>
            <a:ext cx="9937104" cy="1692771"/>
          </a:xfrm>
          <a:prstGeom prst="rect">
            <a:avLst/>
          </a:prstGeom>
          <a:noFill/>
        </p:spPr>
        <p:txBody>
          <a:bodyPr wrap="square" rtlCol="0">
            <a:spAutoFit/>
          </a:bodyPr>
          <a:lstStyle/>
          <a:p>
            <a:pPr algn="ctr">
              <a:spcAft>
                <a:spcPts val="600"/>
              </a:spcAft>
            </a:pPr>
            <a:r>
              <a:rPr lang="en-US" altLang="zh-CN" sz="2800" b="1" dirty="0">
                <a:latin typeface="Arial" panose="020B0604020202020204" pitchFamily="34" charset="0"/>
                <a:ea typeface="华文楷体" panose="02010600040101010101" charset="-122"/>
                <a:cs typeface="Arial" panose="020B0604020202020204" pitchFamily="34" charset="0"/>
              </a:rPr>
              <a:t>Mei Yang, Wen Kang</a:t>
            </a:r>
          </a:p>
          <a:p>
            <a:pPr algn="ctr">
              <a:spcBef>
                <a:spcPts val="600"/>
              </a:spcBef>
              <a:spcAft>
                <a:spcPts val="600"/>
              </a:spcAft>
            </a:pPr>
            <a:r>
              <a:rPr lang="en-US" altLang="zh-CN" sz="2800" dirty="0">
                <a:latin typeface="Arial" panose="020B0604020202020204" pitchFamily="34" charset="0"/>
                <a:ea typeface="微软雅黑" panose="020B0503020204020204" pitchFamily="34" charset="-122"/>
                <a:cs typeface="Arial" panose="020B0604020202020204" pitchFamily="34" charset="0"/>
              </a:rPr>
              <a:t>On behalf of Magnet Group</a:t>
            </a:r>
            <a:endParaRPr lang="en-US" altLang="zh-CN" sz="2800" dirty="0">
              <a:latin typeface="Arial" panose="020B0604020202020204" pitchFamily="34" charset="0"/>
              <a:ea typeface="华文楷体" panose="02010600040101010101" charset="-122"/>
              <a:cs typeface="Arial" panose="020B0604020202020204" pitchFamily="34" charset="0"/>
            </a:endParaRPr>
          </a:p>
          <a:p>
            <a:pPr algn="ctr">
              <a:spcBef>
                <a:spcPts val="600"/>
              </a:spcBef>
              <a:spcAft>
                <a:spcPts val="600"/>
              </a:spcAft>
            </a:pPr>
            <a:r>
              <a:rPr lang="en-US" altLang="zh-CN" sz="2800" dirty="0">
                <a:latin typeface="Arial" panose="020B0604020202020204" pitchFamily="34" charset="0"/>
                <a:ea typeface="华文楷体" panose="02010600040101010101" charset="-122"/>
                <a:cs typeface="Arial" panose="020B0604020202020204" pitchFamily="34" charset="0"/>
              </a:rPr>
              <a:t>2025.11.06</a:t>
            </a:r>
          </a:p>
        </p:txBody>
      </p:sp>
      <p:pic>
        <p:nvPicPr>
          <p:cNvPr id="9"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9179" y="275667"/>
            <a:ext cx="3552825" cy="672912"/>
          </a:xfrm>
          <a:prstGeom prst="rect">
            <a:avLst/>
          </a:prstGeom>
        </p:spPr>
      </p:pic>
      <p:pic>
        <p:nvPicPr>
          <p:cNvPr id="10" name="Picture 2" descr="C:\Users\Administrator\Desktop\111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342" y="35979"/>
            <a:ext cx="1548428" cy="912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8">
            <a:extLst>
              <a:ext uri="{FF2B5EF4-FFF2-40B4-BE49-F238E27FC236}">
                <a16:creationId xmlns:a16="http://schemas.microsoft.com/office/drawing/2014/main" id="{C27C9204-1A16-4A6C-BB65-2983A4896376}"/>
              </a:ext>
            </a:extLst>
          </p:cNvPr>
          <p:cNvSpPr txBox="1"/>
          <p:nvPr/>
        </p:nvSpPr>
        <p:spPr>
          <a:xfrm>
            <a:off x="11018" y="6211669"/>
            <a:ext cx="12216680" cy="646331"/>
          </a:xfrm>
          <a:prstGeom prst="rect">
            <a:avLst/>
          </a:prstGeom>
          <a:solidFill>
            <a:schemeClr val="accent1"/>
          </a:solidFill>
        </p:spPr>
        <p:txBody>
          <a:bodyPr wrap="square" rtlCol="0">
            <a:spAutoFit/>
          </a:bodyPr>
          <a:lstStyle/>
          <a:p>
            <a:pPr algn="ctr"/>
            <a:r>
              <a:rPr lang="en-US" altLang="zh-CN" dirty="0"/>
              <a:t>The 2025 International Workshop on the High Energy Circular Electron Positron Collider (CEPC2025) </a:t>
            </a:r>
          </a:p>
          <a:p>
            <a:pPr algn="ctr"/>
            <a:r>
              <a:rPr lang="en-US" altLang="zh-CN" dirty="0"/>
              <a:t>November 6-10, 2025, Guangzhou, China</a:t>
            </a:r>
            <a:endParaRPr lang="zh-CN" altLang="en-US" dirty="0">
              <a:solidFill>
                <a:schemeClr val="bg1"/>
              </a:solidFill>
            </a:endParaRPr>
          </a:p>
        </p:txBody>
      </p:sp>
    </p:spTree>
    <p:extLst>
      <p:ext uri="{BB962C8B-B14F-4D97-AF65-F5344CB8AC3E}">
        <p14:creationId xmlns:p14="http://schemas.microsoft.com/office/powerpoint/2010/main" val="2804439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306BA16C-E686-4A06-809C-EE7068F6093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004" t="7946" r="4480" b="11381"/>
          <a:stretch/>
        </p:blipFill>
        <p:spPr>
          <a:xfrm>
            <a:off x="6032121" y="4063527"/>
            <a:ext cx="3866244" cy="2520000"/>
          </a:xfrm>
          <a:prstGeom prst="rect">
            <a:avLst/>
          </a:prstGeom>
        </p:spPr>
      </p:pic>
      <p:pic>
        <p:nvPicPr>
          <p:cNvPr id="5" name="图片 4">
            <a:extLst>
              <a:ext uri="{FF2B5EF4-FFF2-40B4-BE49-F238E27FC236}">
                <a16:creationId xmlns:a16="http://schemas.microsoft.com/office/drawing/2014/main" id="{0E561C3C-484E-4F92-8E9B-22227FE1F8AB}"/>
              </a:ext>
            </a:extLst>
          </p:cNvPr>
          <p:cNvPicPr>
            <a:picLocks noChangeAspect="1"/>
          </p:cNvPicPr>
          <p:nvPr/>
        </p:nvPicPr>
        <p:blipFill rotWithShape="1">
          <a:blip r:embed="rId3"/>
          <a:srcRect l="2609" t="7593" r="1308" b="815"/>
          <a:stretch/>
        </p:blipFill>
        <p:spPr>
          <a:xfrm>
            <a:off x="5852595" y="1782350"/>
            <a:ext cx="4617846" cy="2592000"/>
          </a:xfrm>
          <a:prstGeom prst="rect">
            <a:avLst/>
          </a:prstGeom>
        </p:spPr>
      </p:pic>
      <p:sp>
        <p:nvSpPr>
          <p:cNvPr id="2" name="内容占位符 1">
            <a:extLst>
              <a:ext uri="{FF2B5EF4-FFF2-40B4-BE49-F238E27FC236}">
                <a16:creationId xmlns:a16="http://schemas.microsoft.com/office/drawing/2014/main" id="{F2CF2D49-6947-4F81-9AA6-247B92FB7AF9}"/>
              </a:ext>
            </a:extLst>
          </p:cNvPr>
          <p:cNvSpPr>
            <a:spLocks noGrp="1"/>
          </p:cNvSpPr>
          <p:nvPr>
            <p:ph idx="1"/>
          </p:nvPr>
        </p:nvSpPr>
        <p:spPr>
          <a:xfrm>
            <a:off x="191343" y="1075616"/>
            <a:ext cx="11861909" cy="5016609"/>
          </a:xfrm>
        </p:spPr>
        <p:txBody>
          <a:bodyPr>
            <a:normAutofit/>
          </a:bodyPr>
          <a:lstStyle/>
          <a:p>
            <a:r>
              <a:rPr lang="en-US" altLang="zh-CN" sz="2000" b="0" i="0" dirty="0">
                <a:solidFill>
                  <a:srgbClr val="0F1115"/>
                </a:solidFill>
                <a:effectLst/>
                <a:latin typeface="quote-cjk-patch"/>
              </a:rPr>
              <a:t>To minimize the magnets’ transverse dimensions, the cooling and electrical connections are positioned at the top, which complicates the magnet disassembly and installation of the vacuum chamber.</a:t>
            </a:r>
            <a:endParaRPr lang="zh-CN" altLang="en-US" sz="2800" dirty="0"/>
          </a:p>
        </p:txBody>
      </p:sp>
      <p:sp>
        <p:nvSpPr>
          <p:cNvPr id="3" name="标题 2">
            <a:extLst>
              <a:ext uri="{FF2B5EF4-FFF2-40B4-BE49-F238E27FC236}">
                <a16:creationId xmlns:a16="http://schemas.microsoft.com/office/drawing/2014/main" id="{2AB172A8-EEF5-4546-8319-3F5EF695BDCC}"/>
              </a:ext>
            </a:extLst>
          </p:cNvPr>
          <p:cNvSpPr>
            <a:spLocks noGrp="1"/>
          </p:cNvSpPr>
          <p:nvPr>
            <p:ph type="title"/>
          </p:nvPr>
        </p:nvSpPr>
        <p:spPr/>
        <p:txBody>
          <a:bodyPr/>
          <a:lstStyle/>
          <a:p>
            <a:r>
              <a:rPr lang="en-US" altLang="zh-CN" dirty="0"/>
              <a:t>EDR status: mechanical design for DAQ and sextupole</a:t>
            </a:r>
            <a:endParaRPr lang="zh-CN" altLang="en-US" dirty="0"/>
          </a:p>
        </p:txBody>
      </p:sp>
      <p:pic>
        <p:nvPicPr>
          <p:cNvPr id="4" name="图片 3">
            <a:extLst>
              <a:ext uri="{FF2B5EF4-FFF2-40B4-BE49-F238E27FC236}">
                <a16:creationId xmlns:a16="http://schemas.microsoft.com/office/drawing/2014/main" id="{EC902BBF-AEED-49F2-9B38-EF32038D808E}"/>
              </a:ext>
            </a:extLst>
          </p:cNvPr>
          <p:cNvPicPr>
            <a:picLocks noChangeAspect="1"/>
          </p:cNvPicPr>
          <p:nvPr/>
        </p:nvPicPr>
        <p:blipFill>
          <a:blip r:embed="rId4"/>
          <a:stretch>
            <a:fillRect/>
          </a:stretch>
        </p:blipFill>
        <p:spPr>
          <a:xfrm>
            <a:off x="942495" y="1745302"/>
            <a:ext cx="3379126" cy="2520000"/>
          </a:xfrm>
          <a:prstGeom prst="rect">
            <a:avLst/>
          </a:prstGeom>
        </p:spPr>
      </p:pic>
      <p:sp>
        <p:nvSpPr>
          <p:cNvPr id="6" name="箭头: 右 5">
            <a:extLst>
              <a:ext uri="{FF2B5EF4-FFF2-40B4-BE49-F238E27FC236}">
                <a16:creationId xmlns:a16="http://schemas.microsoft.com/office/drawing/2014/main" id="{E0419E26-E31B-48C3-AF34-E706958BBD2B}"/>
              </a:ext>
            </a:extLst>
          </p:cNvPr>
          <p:cNvSpPr/>
          <p:nvPr/>
        </p:nvSpPr>
        <p:spPr>
          <a:xfrm>
            <a:off x="4461908" y="3016926"/>
            <a:ext cx="864096" cy="189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CC10DA63-C908-45D1-A2BE-77807D4F71BF}"/>
              </a:ext>
            </a:extLst>
          </p:cNvPr>
          <p:cNvSpPr txBox="1"/>
          <p:nvPr/>
        </p:nvSpPr>
        <p:spPr>
          <a:xfrm>
            <a:off x="4448245" y="6105999"/>
            <a:ext cx="1113253" cy="369332"/>
          </a:xfrm>
          <a:prstGeom prst="rect">
            <a:avLst/>
          </a:prstGeom>
          <a:noFill/>
        </p:spPr>
        <p:txBody>
          <a:bodyPr wrap="none" rtlCol="0">
            <a:spAutoFit/>
          </a:bodyPr>
          <a:lstStyle/>
          <a:p>
            <a:r>
              <a:rPr lang="en-US" altLang="zh-CN" dirty="0"/>
              <a:t>Sextupole</a:t>
            </a:r>
            <a:endParaRPr lang="zh-CN" altLang="en-US" dirty="0"/>
          </a:p>
        </p:txBody>
      </p:sp>
      <p:sp>
        <p:nvSpPr>
          <p:cNvPr id="9" name="文本框 8">
            <a:extLst>
              <a:ext uri="{FF2B5EF4-FFF2-40B4-BE49-F238E27FC236}">
                <a16:creationId xmlns:a16="http://schemas.microsoft.com/office/drawing/2014/main" id="{DA7D6F89-973D-4C12-AA53-53597E450400}"/>
              </a:ext>
            </a:extLst>
          </p:cNvPr>
          <p:cNvSpPr txBox="1"/>
          <p:nvPr/>
        </p:nvSpPr>
        <p:spPr>
          <a:xfrm>
            <a:off x="4548982" y="3493533"/>
            <a:ext cx="609911" cy="369332"/>
          </a:xfrm>
          <a:prstGeom prst="rect">
            <a:avLst/>
          </a:prstGeom>
          <a:noFill/>
        </p:spPr>
        <p:txBody>
          <a:bodyPr wrap="none" rtlCol="0">
            <a:spAutoFit/>
          </a:bodyPr>
          <a:lstStyle/>
          <a:p>
            <a:r>
              <a:rPr lang="en-US" altLang="zh-CN" dirty="0" err="1"/>
              <a:t>DAQ</a:t>
            </a:r>
            <a:endParaRPr lang="zh-CN" altLang="en-US" dirty="0"/>
          </a:p>
        </p:txBody>
      </p:sp>
      <p:sp>
        <p:nvSpPr>
          <p:cNvPr id="11" name="箭头: 右 10">
            <a:extLst>
              <a:ext uri="{FF2B5EF4-FFF2-40B4-BE49-F238E27FC236}">
                <a16:creationId xmlns:a16="http://schemas.microsoft.com/office/drawing/2014/main" id="{49B93A2C-79FA-48F8-BF8B-D90F9D17DF3D}"/>
              </a:ext>
            </a:extLst>
          </p:cNvPr>
          <p:cNvSpPr/>
          <p:nvPr/>
        </p:nvSpPr>
        <p:spPr>
          <a:xfrm>
            <a:off x="4497615" y="5445289"/>
            <a:ext cx="864096" cy="189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灯片编号占位符 11">
            <a:extLst>
              <a:ext uri="{FF2B5EF4-FFF2-40B4-BE49-F238E27FC236}">
                <a16:creationId xmlns:a16="http://schemas.microsoft.com/office/drawing/2014/main" id="{B5B71888-62BD-4C12-9334-A33E1D04CAD7}"/>
              </a:ext>
            </a:extLst>
          </p:cNvPr>
          <p:cNvSpPr>
            <a:spLocks noGrp="1"/>
          </p:cNvSpPr>
          <p:nvPr>
            <p:ph type="sldNum" sz="quarter" idx="12"/>
          </p:nvPr>
        </p:nvSpPr>
        <p:spPr/>
        <p:txBody>
          <a:bodyPr/>
          <a:lstStyle/>
          <a:p>
            <a:fld id="{F15E9139-A00B-4B2A-98A6-095DC08F1345}" type="slidenum">
              <a:rPr lang="zh-CN" altLang="en-US" smtClean="0"/>
              <a:pPr/>
              <a:t>10</a:t>
            </a:fld>
            <a:endParaRPr lang="zh-CN" altLang="en-US" dirty="0"/>
          </a:p>
        </p:txBody>
      </p:sp>
      <p:grpSp>
        <p:nvGrpSpPr>
          <p:cNvPr id="13" name="组合 12">
            <a:extLst>
              <a:ext uri="{FF2B5EF4-FFF2-40B4-BE49-F238E27FC236}">
                <a16:creationId xmlns:a16="http://schemas.microsoft.com/office/drawing/2014/main" id="{310110C8-3D22-49C9-BA36-85D85339AF24}"/>
              </a:ext>
            </a:extLst>
          </p:cNvPr>
          <p:cNvGrpSpPr>
            <a:grpSpLocks noChangeAspect="1"/>
          </p:cNvGrpSpPr>
          <p:nvPr/>
        </p:nvGrpSpPr>
        <p:grpSpPr>
          <a:xfrm>
            <a:off x="1226456" y="4185289"/>
            <a:ext cx="2851441" cy="2520000"/>
            <a:chOff x="839416" y="3645024"/>
            <a:chExt cx="3174774" cy="2880000"/>
          </a:xfrm>
        </p:grpSpPr>
        <p:pic>
          <p:nvPicPr>
            <p:cNvPr id="14" name="图片 13">
              <a:extLst>
                <a:ext uri="{FF2B5EF4-FFF2-40B4-BE49-F238E27FC236}">
                  <a16:creationId xmlns:a16="http://schemas.microsoft.com/office/drawing/2014/main" id="{DBC73F11-654D-4404-8948-FF91AB688BC8}"/>
                </a:ext>
              </a:extLst>
            </p:cNvPr>
            <p:cNvPicPr>
              <a:picLocks noChangeAspect="1"/>
            </p:cNvPicPr>
            <p:nvPr/>
          </p:nvPicPr>
          <p:blipFill>
            <a:blip r:embed="rId5"/>
            <a:stretch>
              <a:fillRect/>
            </a:stretch>
          </p:blipFill>
          <p:spPr>
            <a:xfrm>
              <a:off x="839416" y="3645024"/>
              <a:ext cx="3174774" cy="2880000"/>
            </a:xfrm>
            <a:prstGeom prst="rect">
              <a:avLst/>
            </a:prstGeom>
          </p:spPr>
        </p:pic>
        <p:cxnSp>
          <p:nvCxnSpPr>
            <p:cNvPr id="15" name="直接连接符 14">
              <a:extLst>
                <a:ext uri="{FF2B5EF4-FFF2-40B4-BE49-F238E27FC236}">
                  <a16:creationId xmlns:a16="http://schemas.microsoft.com/office/drawing/2014/main" id="{0F270943-D64B-49D2-BFF7-1EC9BA38E6AC}"/>
                </a:ext>
              </a:extLst>
            </p:cNvPr>
            <p:cNvCxnSpPr/>
            <p:nvPr/>
          </p:nvCxnSpPr>
          <p:spPr>
            <a:xfrm>
              <a:off x="1919536" y="4437112"/>
              <a:ext cx="2880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FB68280F-1511-4728-B11C-356F834BDC90}"/>
                </a:ext>
              </a:extLst>
            </p:cNvPr>
            <p:cNvCxnSpPr/>
            <p:nvPr/>
          </p:nvCxnSpPr>
          <p:spPr>
            <a:xfrm>
              <a:off x="1919536" y="5949280"/>
              <a:ext cx="28803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 name="文本框 9">
            <a:extLst>
              <a:ext uri="{FF2B5EF4-FFF2-40B4-BE49-F238E27FC236}">
                <a16:creationId xmlns:a16="http://schemas.microsoft.com/office/drawing/2014/main" id="{48D69747-1319-4FE4-BE40-797BF0B968C5}"/>
              </a:ext>
            </a:extLst>
          </p:cNvPr>
          <p:cNvSpPr txBox="1"/>
          <p:nvPr/>
        </p:nvSpPr>
        <p:spPr>
          <a:xfrm>
            <a:off x="9336360" y="3862865"/>
            <a:ext cx="964175" cy="369332"/>
          </a:xfrm>
          <a:prstGeom prst="rect">
            <a:avLst/>
          </a:prstGeom>
          <a:noFill/>
        </p:spPr>
        <p:txBody>
          <a:bodyPr wrap="none" rtlCol="0">
            <a:spAutoFit/>
          </a:bodyPr>
          <a:lstStyle/>
          <a:p>
            <a:r>
              <a:rPr lang="en-US" altLang="zh-CN" dirty="0"/>
              <a:t>3m DAQ</a:t>
            </a:r>
            <a:endParaRPr lang="zh-CN" altLang="en-US" dirty="0"/>
          </a:p>
        </p:txBody>
      </p:sp>
      <p:sp>
        <p:nvSpPr>
          <p:cNvPr id="17" name="文本框 16">
            <a:extLst>
              <a:ext uri="{FF2B5EF4-FFF2-40B4-BE49-F238E27FC236}">
                <a16:creationId xmlns:a16="http://schemas.microsoft.com/office/drawing/2014/main" id="{FB14DB6C-DBD9-476A-AD18-5E93CF256779}"/>
              </a:ext>
            </a:extLst>
          </p:cNvPr>
          <p:cNvSpPr txBox="1"/>
          <p:nvPr/>
        </p:nvSpPr>
        <p:spPr>
          <a:xfrm>
            <a:off x="9257026" y="6124130"/>
            <a:ext cx="1642244" cy="369332"/>
          </a:xfrm>
          <a:prstGeom prst="rect">
            <a:avLst/>
          </a:prstGeom>
          <a:noFill/>
        </p:spPr>
        <p:txBody>
          <a:bodyPr wrap="none" rtlCol="0">
            <a:spAutoFit/>
          </a:bodyPr>
          <a:lstStyle/>
          <a:p>
            <a:r>
              <a:rPr lang="en-US" altLang="zh-CN" dirty="0"/>
              <a:t>1.4m Sextupole</a:t>
            </a:r>
            <a:endParaRPr lang="zh-CN" altLang="en-US" dirty="0"/>
          </a:p>
        </p:txBody>
      </p:sp>
    </p:spTree>
    <p:extLst>
      <p:ext uri="{BB962C8B-B14F-4D97-AF65-F5344CB8AC3E}">
        <p14:creationId xmlns:p14="http://schemas.microsoft.com/office/powerpoint/2010/main" val="2659316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D3EF271E-8C2E-42E1-9898-F8F92599C9BD}"/>
              </a:ext>
            </a:extLst>
          </p:cNvPr>
          <p:cNvPicPr>
            <a:picLocks noChangeAspect="1"/>
          </p:cNvPicPr>
          <p:nvPr/>
        </p:nvPicPr>
        <p:blipFill>
          <a:blip r:embed="rId2"/>
          <a:stretch>
            <a:fillRect/>
          </a:stretch>
        </p:blipFill>
        <p:spPr>
          <a:xfrm>
            <a:off x="8202791" y="1395053"/>
            <a:ext cx="3852058" cy="1394141"/>
          </a:xfrm>
          <a:prstGeom prst="rect">
            <a:avLst/>
          </a:prstGeom>
        </p:spPr>
      </p:pic>
      <p:sp>
        <p:nvSpPr>
          <p:cNvPr id="2" name="内容占位符 1">
            <a:extLst>
              <a:ext uri="{FF2B5EF4-FFF2-40B4-BE49-F238E27FC236}">
                <a16:creationId xmlns:a16="http://schemas.microsoft.com/office/drawing/2014/main" id="{FD9482FE-4580-4E18-9E3F-DA09080A8403}"/>
              </a:ext>
            </a:extLst>
          </p:cNvPr>
          <p:cNvSpPr>
            <a:spLocks noGrp="1"/>
          </p:cNvSpPr>
          <p:nvPr>
            <p:ph idx="1"/>
          </p:nvPr>
        </p:nvSpPr>
        <p:spPr>
          <a:xfrm>
            <a:off x="172291" y="1063172"/>
            <a:ext cx="10972800" cy="5016609"/>
          </a:xfrm>
        </p:spPr>
        <p:txBody>
          <a:bodyPr/>
          <a:lstStyle/>
          <a:p>
            <a:r>
              <a:rPr lang="en-US" altLang="zh-CN" dirty="0"/>
              <a:t>Three layouts of main dipole magnets for vacuum chamber cutting</a:t>
            </a:r>
          </a:p>
          <a:p>
            <a:pPr lvl="1"/>
            <a:r>
              <a:rPr lang="en-US" altLang="zh-CN" dirty="0" err="1"/>
              <a:t>B0A</a:t>
            </a:r>
            <a:r>
              <a:rPr lang="en-US" altLang="zh-CN" dirty="0"/>
              <a:t>:    4 cores, 4472-</a:t>
            </a:r>
            <a:r>
              <a:rPr lang="en-US" altLang="zh-CN" dirty="0">
                <a:solidFill>
                  <a:srgbClr val="0000FF"/>
                </a:solidFill>
              </a:rPr>
              <a:t>40</a:t>
            </a:r>
            <a:r>
              <a:rPr lang="en-US" altLang="zh-CN" dirty="0"/>
              <a:t>-4472-</a:t>
            </a:r>
            <a:r>
              <a:rPr lang="en-US" altLang="zh-CN" dirty="0">
                <a:solidFill>
                  <a:srgbClr val="0000FF"/>
                </a:solidFill>
              </a:rPr>
              <a:t>400</a:t>
            </a:r>
            <a:r>
              <a:rPr lang="en-US" altLang="zh-CN" dirty="0"/>
              <a:t>-4472-</a:t>
            </a:r>
            <a:r>
              <a:rPr lang="en-US" altLang="zh-CN" dirty="0">
                <a:solidFill>
                  <a:srgbClr val="0000FF"/>
                </a:solidFill>
              </a:rPr>
              <a:t>40</a:t>
            </a:r>
            <a:r>
              <a:rPr lang="en-US" altLang="zh-CN" dirty="0"/>
              <a:t>-4472</a:t>
            </a:r>
          </a:p>
          <a:p>
            <a:pPr lvl="1"/>
            <a:r>
              <a:rPr lang="en-US" altLang="zh-CN" dirty="0" err="1"/>
              <a:t>B0B</a:t>
            </a:r>
            <a:r>
              <a:rPr lang="en-US" altLang="zh-CN" dirty="0"/>
              <a:t>-1: 4 cores, 5485-</a:t>
            </a:r>
            <a:r>
              <a:rPr lang="en-US" altLang="zh-CN" dirty="0">
                <a:solidFill>
                  <a:srgbClr val="0000FF"/>
                </a:solidFill>
              </a:rPr>
              <a:t>400</a:t>
            </a:r>
            <a:r>
              <a:rPr lang="en-US" altLang="zh-CN" dirty="0"/>
              <a:t>-5485-</a:t>
            </a:r>
            <a:r>
              <a:rPr lang="en-US" altLang="zh-CN" dirty="0">
                <a:solidFill>
                  <a:srgbClr val="0000FF"/>
                </a:solidFill>
              </a:rPr>
              <a:t>40</a:t>
            </a:r>
            <a:r>
              <a:rPr lang="en-US" altLang="zh-CN" dirty="0"/>
              <a:t>-5485-</a:t>
            </a:r>
            <a:r>
              <a:rPr lang="en-US" altLang="zh-CN" dirty="0">
                <a:solidFill>
                  <a:srgbClr val="0000FF"/>
                </a:solidFill>
              </a:rPr>
              <a:t>400</a:t>
            </a:r>
            <a:r>
              <a:rPr lang="en-US" altLang="zh-CN" dirty="0"/>
              <a:t>-5485</a:t>
            </a:r>
          </a:p>
          <a:p>
            <a:pPr lvl="1"/>
            <a:r>
              <a:rPr lang="en-US" altLang="zh-CN" dirty="0" err="1"/>
              <a:t>B0B</a:t>
            </a:r>
            <a:r>
              <a:rPr lang="en-US" altLang="zh-CN" dirty="0"/>
              <a:t>-2:</a:t>
            </a:r>
            <a:r>
              <a:rPr lang="zh-CN" altLang="en-US" dirty="0"/>
              <a:t> </a:t>
            </a:r>
            <a:r>
              <a:rPr lang="en-US" altLang="zh-CN" dirty="0"/>
              <a:t>4 cores, 5485-</a:t>
            </a:r>
            <a:r>
              <a:rPr lang="en-US" altLang="zh-CN" dirty="0">
                <a:solidFill>
                  <a:srgbClr val="0000FF"/>
                </a:solidFill>
              </a:rPr>
              <a:t>40</a:t>
            </a:r>
            <a:r>
              <a:rPr lang="en-US" altLang="zh-CN" dirty="0"/>
              <a:t>-5485-</a:t>
            </a:r>
            <a:r>
              <a:rPr lang="en-US" altLang="zh-CN" dirty="0">
                <a:solidFill>
                  <a:srgbClr val="0000FF"/>
                </a:solidFill>
              </a:rPr>
              <a:t>400</a:t>
            </a:r>
            <a:r>
              <a:rPr lang="en-US" altLang="zh-CN" dirty="0"/>
              <a:t>-5485-</a:t>
            </a:r>
            <a:r>
              <a:rPr lang="en-US" altLang="zh-CN" dirty="0">
                <a:solidFill>
                  <a:srgbClr val="0000FF"/>
                </a:solidFill>
              </a:rPr>
              <a:t>40</a:t>
            </a:r>
            <a:r>
              <a:rPr lang="en-US" altLang="zh-CN" dirty="0"/>
              <a:t>-5485</a:t>
            </a:r>
          </a:p>
          <a:p>
            <a:pPr lvl="1"/>
            <a:r>
              <a:rPr lang="en-US" altLang="zh-CN" dirty="0"/>
              <a:t>Field distribution and effective lengths simulated for survey.</a:t>
            </a:r>
          </a:p>
          <a:p>
            <a:pPr>
              <a:spcBef>
                <a:spcPts val="600"/>
              </a:spcBef>
            </a:pPr>
            <a:r>
              <a:rPr lang="en-US" altLang="zh-CN" dirty="0"/>
              <a:t>Magnets design at IR, RF or straight section</a:t>
            </a:r>
          </a:p>
          <a:p>
            <a:pPr lvl="1"/>
            <a:r>
              <a:rPr lang="en-US" altLang="zh-CN" dirty="0"/>
              <a:t>Magnets design for survey check</a:t>
            </a:r>
          </a:p>
          <a:p>
            <a:pPr lvl="1"/>
            <a:r>
              <a:rPr lang="en-US" altLang="zh-CN" dirty="0"/>
              <a:t>Some quad. width limitation (</a:t>
            </a:r>
            <a:r>
              <a:rPr lang="en-US" altLang="zh-CN" dirty="0" err="1"/>
              <a:t>Dist</a:t>
            </a:r>
            <a:r>
              <a:rPr lang="en-US" altLang="zh-CN" dirty="0"/>
              <a:t>=350 mm)</a:t>
            </a:r>
          </a:p>
          <a:p>
            <a:pPr lvl="2"/>
            <a:r>
              <a:rPr lang="en-US" altLang="zh-CN" dirty="0"/>
              <a:t>Narrow yokes with </a:t>
            </a:r>
            <a:r>
              <a:rPr lang="en-US" altLang="zh-CN" b="1" dirty="0">
                <a:solidFill>
                  <a:srgbClr val="0000FF"/>
                </a:solidFill>
              </a:rPr>
              <a:t>built in bolts</a:t>
            </a:r>
          </a:p>
          <a:p>
            <a:pPr lvl="2"/>
            <a:r>
              <a:rPr lang="en-US" altLang="zh-CN" b="1" dirty="0"/>
              <a:t>High current density with small coil windings</a:t>
            </a:r>
          </a:p>
          <a:p>
            <a:pPr lvl="1"/>
            <a:endParaRPr lang="en-US" altLang="zh-CN" dirty="0"/>
          </a:p>
          <a:p>
            <a:pPr lvl="1"/>
            <a:endParaRPr lang="en-US" altLang="zh-CN" dirty="0"/>
          </a:p>
          <a:p>
            <a:pPr lvl="1"/>
            <a:endParaRPr lang="en-US" altLang="zh-CN" dirty="0"/>
          </a:p>
          <a:p>
            <a:endParaRPr lang="zh-CN" altLang="en-US" dirty="0"/>
          </a:p>
        </p:txBody>
      </p:sp>
      <p:sp>
        <p:nvSpPr>
          <p:cNvPr id="3" name="标题 2">
            <a:extLst>
              <a:ext uri="{FF2B5EF4-FFF2-40B4-BE49-F238E27FC236}">
                <a16:creationId xmlns:a16="http://schemas.microsoft.com/office/drawing/2014/main" id="{6994EE3C-C00E-421A-8F4D-959858FB5317}"/>
              </a:ext>
            </a:extLst>
          </p:cNvPr>
          <p:cNvSpPr>
            <a:spLocks noGrp="1"/>
          </p:cNvSpPr>
          <p:nvPr>
            <p:ph type="title"/>
          </p:nvPr>
        </p:nvSpPr>
        <p:spPr/>
        <p:txBody>
          <a:bodyPr>
            <a:normAutofit/>
          </a:bodyPr>
          <a:lstStyle/>
          <a:p>
            <a:r>
              <a:rPr lang="en-US" altLang="zh-CN" dirty="0"/>
              <a:t>EDR status: other magnets design</a:t>
            </a:r>
            <a:endParaRPr lang="zh-CN" altLang="en-US" dirty="0">
              <a:effectLst/>
            </a:endParaRPr>
          </a:p>
        </p:txBody>
      </p:sp>
      <p:pic>
        <p:nvPicPr>
          <p:cNvPr id="8" name="图片 7">
            <a:extLst>
              <a:ext uri="{FF2B5EF4-FFF2-40B4-BE49-F238E27FC236}">
                <a16:creationId xmlns:a16="http://schemas.microsoft.com/office/drawing/2014/main" id="{F756F910-BAA5-46FB-B5A6-4F9845A4FB56}"/>
              </a:ext>
            </a:extLst>
          </p:cNvPr>
          <p:cNvPicPr>
            <a:picLocks noChangeAspect="1"/>
          </p:cNvPicPr>
          <p:nvPr/>
        </p:nvPicPr>
        <p:blipFill>
          <a:blip r:embed="rId3"/>
          <a:stretch>
            <a:fillRect/>
          </a:stretch>
        </p:blipFill>
        <p:spPr>
          <a:xfrm>
            <a:off x="8384734" y="2797477"/>
            <a:ext cx="3789698" cy="1548000"/>
          </a:xfrm>
          <a:prstGeom prst="rect">
            <a:avLst/>
          </a:prstGeom>
        </p:spPr>
      </p:pic>
      <p:sp>
        <p:nvSpPr>
          <p:cNvPr id="6" name="灯片编号占位符 5">
            <a:extLst>
              <a:ext uri="{FF2B5EF4-FFF2-40B4-BE49-F238E27FC236}">
                <a16:creationId xmlns:a16="http://schemas.microsoft.com/office/drawing/2014/main" id="{818D20BC-0124-47A7-A919-93E4009647EA}"/>
              </a:ext>
            </a:extLst>
          </p:cNvPr>
          <p:cNvSpPr>
            <a:spLocks noGrp="1"/>
          </p:cNvSpPr>
          <p:nvPr>
            <p:ph type="sldNum" sz="quarter" idx="12"/>
          </p:nvPr>
        </p:nvSpPr>
        <p:spPr/>
        <p:txBody>
          <a:bodyPr/>
          <a:lstStyle/>
          <a:p>
            <a:fld id="{F15E9139-A00B-4B2A-98A6-095DC08F1345}" type="slidenum">
              <a:rPr lang="zh-CN" altLang="en-US" smtClean="0"/>
              <a:pPr/>
              <a:t>11</a:t>
            </a:fld>
            <a:endParaRPr lang="zh-CN" altLang="en-US" dirty="0"/>
          </a:p>
        </p:txBody>
      </p:sp>
      <p:pic>
        <p:nvPicPr>
          <p:cNvPr id="15" name="图片 14">
            <a:extLst>
              <a:ext uri="{FF2B5EF4-FFF2-40B4-BE49-F238E27FC236}">
                <a16:creationId xmlns:a16="http://schemas.microsoft.com/office/drawing/2014/main" id="{9DF97DBD-8162-43C8-8180-C54B8D18133D}"/>
              </a:ext>
            </a:extLst>
          </p:cNvPr>
          <p:cNvPicPr>
            <a:picLocks noChangeAspect="1"/>
          </p:cNvPicPr>
          <p:nvPr/>
        </p:nvPicPr>
        <p:blipFill>
          <a:blip r:embed="rId4"/>
          <a:stretch>
            <a:fillRect/>
          </a:stretch>
        </p:blipFill>
        <p:spPr>
          <a:xfrm>
            <a:off x="8542853" y="4476444"/>
            <a:ext cx="1858784" cy="2268000"/>
          </a:xfrm>
          <a:prstGeom prst="rect">
            <a:avLst/>
          </a:prstGeom>
        </p:spPr>
      </p:pic>
      <p:sp>
        <p:nvSpPr>
          <p:cNvPr id="16" name="文本框 15">
            <a:extLst>
              <a:ext uri="{FF2B5EF4-FFF2-40B4-BE49-F238E27FC236}">
                <a16:creationId xmlns:a16="http://schemas.microsoft.com/office/drawing/2014/main" id="{18828A9E-7063-4AFC-A7EC-580F931BED7D}"/>
              </a:ext>
            </a:extLst>
          </p:cNvPr>
          <p:cNvSpPr txBox="1"/>
          <p:nvPr/>
        </p:nvSpPr>
        <p:spPr>
          <a:xfrm>
            <a:off x="10387036" y="6042768"/>
            <a:ext cx="1358064" cy="369332"/>
          </a:xfrm>
          <a:prstGeom prst="rect">
            <a:avLst/>
          </a:prstGeom>
          <a:noFill/>
        </p:spPr>
        <p:txBody>
          <a:bodyPr wrap="none" rtlCol="0">
            <a:spAutoFit/>
          </a:bodyPr>
          <a:lstStyle/>
          <a:p>
            <a:r>
              <a:rPr lang="en-US" altLang="zh-CN" dirty="0" err="1"/>
              <a:t>Bulit</a:t>
            </a:r>
            <a:r>
              <a:rPr lang="en-US" altLang="zh-CN" dirty="0"/>
              <a:t> in bolts</a:t>
            </a:r>
            <a:endParaRPr lang="zh-CN" altLang="en-US" dirty="0"/>
          </a:p>
        </p:txBody>
      </p:sp>
      <p:pic>
        <p:nvPicPr>
          <p:cNvPr id="17" name="图片 16">
            <a:extLst>
              <a:ext uri="{FF2B5EF4-FFF2-40B4-BE49-F238E27FC236}">
                <a16:creationId xmlns:a16="http://schemas.microsoft.com/office/drawing/2014/main" id="{EC262D63-C34F-4719-BA21-6056FEC853F5}"/>
              </a:ext>
            </a:extLst>
          </p:cNvPr>
          <p:cNvPicPr>
            <a:picLocks noChangeAspect="1"/>
          </p:cNvPicPr>
          <p:nvPr/>
        </p:nvPicPr>
        <p:blipFill rotWithShape="1">
          <a:blip r:embed="rId5"/>
          <a:srcRect r="644" b="3546"/>
          <a:stretch/>
        </p:blipFill>
        <p:spPr>
          <a:xfrm>
            <a:off x="5102320" y="5264554"/>
            <a:ext cx="2884952" cy="1389776"/>
          </a:xfrm>
          <a:prstGeom prst="rect">
            <a:avLst/>
          </a:prstGeom>
        </p:spPr>
      </p:pic>
      <p:pic>
        <p:nvPicPr>
          <p:cNvPr id="18" name="图片 17">
            <a:extLst>
              <a:ext uri="{FF2B5EF4-FFF2-40B4-BE49-F238E27FC236}">
                <a16:creationId xmlns:a16="http://schemas.microsoft.com/office/drawing/2014/main" id="{8537752E-6A15-4E72-B480-E542BB65145F}"/>
              </a:ext>
            </a:extLst>
          </p:cNvPr>
          <p:cNvPicPr>
            <a:picLocks noChangeAspect="1"/>
          </p:cNvPicPr>
          <p:nvPr/>
        </p:nvPicPr>
        <p:blipFill>
          <a:blip r:embed="rId6"/>
          <a:stretch>
            <a:fillRect/>
          </a:stretch>
        </p:blipFill>
        <p:spPr>
          <a:xfrm>
            <a:off x="250874" y="5443508"/>
            <a:ext cx="4712297" cy="1020578"/>
          </a:xfrm>
          <a:prstGeom prst="rect">
            <a:avLst/>
          </a:prstGeom>
        </p:spPr>
      </p:pic>
    </p:spTree>
    <p:extLst>
      <p:ext uri="{BB962C8B-B14F-4D97-AF65-F5344CB8AC3E}">
        <p14:creationId xmlns:p14="http://schemas.microsoft.com/office/powerpoint/2010/main" val="633575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25DA290-7794-4093-B6C6-2695D33CCCDB}"/>
              </a:ext>
            </a:extLst>
          </p:cNvPr>
          <p:cNvSpPr>
            <a:spLocks noGrp="1"/>
          </p:cNvSpPr>
          <p:nvPr>
            <p:ph idx="1"/>
          </p:nvPr>
        </p:nvSpPr>
        <p:spPr>
          <a:xfrm>
            <a:off x="249126" y="1120511"/>
            <a:ext cx="10972800" cy="5571164"/>
          </a:xfrm>
        </p:spPr>
        <p:txBody>
          <a:bodyPr>
            <a:normAutofit/>
          </a:bodyPr>
          <a:lstStyle/>
          <a:p>
            <a:r>
              <a:rPr lang="en-US" altLang="zh-CN" dirty="0"/>
              <a:t>Working environment requirements for magnets</a:t>
            </a:r>
          </a:p>
          <a:p>
            <a:pPr lvl="1">
              <a:spcBef>
                <a:spcPts val="0"/>
              </a:spcBef>
            </a:pPr>
            <a:r>
              <a:rPr lang="en-US" altLang="zh-CN" dirty="0"/>
              <a:t>Thermal environment control</a:t>
            </a:r>
          </a:p>
          <a:p>
            <a:pPr lvl="2"/>
            <a:r>
              <a:rPr lang="en-US" altLang="zh-CN" dirty="0"/>
              <a:t>Safe and stable temperature, control the magnetic material stability and suppress the thermal expansion. </a:t>
            </a:r>
          </a:p>
          <a:p>
            <a:pPr lvl="3"/>
            <a:r>
              <a:rPr lang="en-US" altLang="zh-CN" dirty="0"/>
              <a:t>Normally, deionized water is passed through the hollow conductor for cooling to reduce the temperature rise from joule heat, the temperature rise is usually controlled within 15 ℃.</a:t>
            </a:r>
          </a:p>
          <a:p>
            <a:pPr lvl="2"/>
            <a:r>
              <a:rPr lang="en-US" altLang="zh-CN" dirty="0">
                <a:solidFill>
                  <a:srgbClr val="0000FF"/>
                </a:solidFill>
              </a:rPr>
              <a:t>Remove the huge heat generated from radiation absorption and beam energy deposition</a:t>
            </a:r>
          </a:p>
          <a:p>
            <a:pPr lvl="3"/>
            <a:r>
              <a:rPr lang="en-US" altLang="zh-CN" dirty="0"/>
              <a:t>Water cooling design to reduce the magnets’ temperature rise and reduce the pressure of the general ventilation system</a:t>
            </a:r>
          </a:p>
          <a:p>
            <a:pPr lvl="1"/>
            <a:r>
              <a:rPr lang="en-US" altLang="zh-CN" dirty="0"/>
              <a:t>Mechanical stability</a:t>
            </a:r>
          </a:p>
          <a:p>
            <a:pPr lvl="2"/>
            <a:r>
              <a:rPr lang="en-US" altLang="zh-CN" dirty="0"/>
              <a:t>Strong mechanical structure for magnets’ stiffness and strength</a:t>
            </a:r>
          </a:p>
          <a:p>
            <a:pPr lvl="1"/>
            <a:r>
              <a:rPr lang="en-US" altLang="zh-CN" dirty="0"/>
              <a:t>Radiation resistant design</a:t>
            </a:r>
          </a:p>
          <a:p>
            <a:pPr lvl="2"/>
            <a:r>
              <a:rPr lang="en-US" altLang="zh-CN" dirty="0"/>
              <a:t>Coil insulation material: polyimide(Kapton) or ceramic coating</a:t>
            </a:r>
          </a:p>
          <a:p>
            <a:pPr lvl="2"/>
            <a:r>
              <a:rPr lang="en-US" altLang="zh-CN" dirty="0"/>
              <a:t>Sensor and cable: radiation hardening type(such as mineral insulated cable)</a:t>
            </a:r>
          </a:p>
          <a:p>
            <a:pPr lvl="2"/>
            <a:r>
              <a:rPr lang="en-US" altLang="zh-CN" dirty="0"/>
              <a:t>Lead protection</a:t>
            </a:r>
          </a:p>
          <a:p>
            <a:endParaRPr lang="en-US" altLang="zh-CN" dirty="0"/>
          </a:p>
          <a:p>
            <a:pPr lvl="1"/>
            <a:endParaRPr lang="zh-CN" altLang="en-US" dirty="0"/>
          </a:p>
        </p:txBody>
      </p:sp>
      <p:sp>
        <p:nvSpPr>
          <p:cNvPr id="3" name="标题 2">
            <a:extLst>
              <a:ext uri="{FF2B5EF4-FFF2-40B4-BE49-F238E27FC236}">
                <a16:creationId xmlns:a16="http://schemas.microsoft.com/office/drawing/2014/main" id="{CF40AC23-E3F9-4321-A2A0-95252771DA58}"/>
              </a:ext>
            </a:extLst>
          </p:cNvPr>
          <p:cNvSpPr>
            <a:spLocks noGrp="1"/>
          </p:cNvSpPr>
          <p:nvPr>
            <p:ph type="title"/>
          </p:nvPr>
        </p:nvSpPr>
        <p:spPr/>
        <p:txBody>
          <a:bodyPr>
            <a:normAutofit/>
          </a:bodyPr>
          <a:lstStyle/>
          <a:p>
            <a:r>
              <a:rPr lang="en-US" altLang="zh-CN" sz="3200" dirty="0"/>
              <a:t>EDR status: synchrotron radiation study in collider </a:t>
            </a:r>
            <a:endParaRPr lang="zh-CN" altLang="en-US" sz="3200" dirty="0"/>
          </a:p>
        </p:txBody>
      </p:sp>
      <p:sp>
        <p:nvSpPr>
          <p:cNvPr id="4" name="灯片编号占位符 3">
            <a:extLst>
              <a:ext uri="{FF2B5EF4-FFF2-40B4-BE49-F238E27FC236}">
                <a16:creationId xmlns:a16="http://schemas.microsoft.com/office/drawing/2014/main" id="{73EF97D5-5045-4F8A-A613-286DE09AEB71}"/>
              </a:ext>
            </a:extLst>
          </p:cNvPr>
          <p:cNvSpPr>
            <a:spLocks noGrp="1"/>
          </p:cNvSpPr>
          <p:nvPr>
            <p:ph type="sldNum" sz="quarter" idx="12"/>
          </p:nvPr>
        </p:nvSpPr>
        <p:spPr/>
        <p:txBody>
          <a:bodyPr/>
          <a:lstStyle/>
          <a:p>
            <a:fld id="{F15E9139-A00B-4B2A-98A6-095DC08F1345}" type="slidenum">
              <a:rPr lang="zh-CN" altLang="en-US" smtClean="0"/>
              <a:pPr/>
              <a:t>12</a:t>
            </a:fld>
            <a:endParaRPr lang="zh-CN" altLang="en-US" dirty="0"/>
          </a:p>
        </p:txBody>
      </p:sp>
    </p:spTree>
    <p:extLst>
      <p:ext uri="{BB962C8B-B14F-4D97-AF65-F5344CB8AC3E}">
        <p14:creationId xmlns:p14="http://schemas.microsoft.com/office/powerpoint/2010/main" val="550358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780DC4D-4BB2-4DD4-BCF9-3AA5E9941E4E}"/>
              </a:ext>
            </a:extLst>
          </p:cNvPr>
          <p:cNvSpPr>
            <a:spLocks noGrp="1"/>
          </p:cNvSpPr>
          <p:nvPr>
            <p:ph idx="1"/>
          </p:nvPr>
        </p:nvSpPr>
        <p:spPr>
          <a:xfrm>
            <a:off x="119336" y="1117998"/>
            <a:ext cx="10972800" cy="5016609"/>
          </a:xfrm>
        </p:spPr>
        <p:txBody>
          <a:bodyPr/>
          <a:lstStyle/>
          <a:p>
            <a:pPr>
              <a:spcAft>
                <a:spcPts val="500"/>
              </a:spcAft>
            </a:pPr>
            <a:r>
              <a:rPr lang="en-US" altLang="zh-CN" dirty="0"/>
              <a:t>Distribution of synchrotron radiation deposition</a:t>
            </a:r>
          </a:p>
          <a:p>
            <a:pPr lvl="1"/>
            <a:r>
              <a:rPr lang="en-US" altLang="zh-CN" dirty="0"/>
              <a:t>Beam parameters design limits SR power to 50 MW per beam</a:t>
            </a:r>
          </a:p>
          <a:p>
            <a:pPr lvl="1">
              <a:spcBef>
                <a:spcPts val="0"/>
              </a:spcBef>
            </a:pPr>
            <a:r>
              <a:rPr lang="en-US" altLang="zh-CN" dirty="0"/>
              <a:t>Power deposition and total power absorbed are simulated </a:t>
            </a:r>
            <a:r>
              <a:rPr lang="en-US" altLang="zh-CN" dirty="0">
                <a:solidFill>
                  <a:srgbClr val="FF0000"/>
                </a:solidFill>
              </a:rPr>
              <a:t>@ttbar</a:t>
            </a:r>
          </a:p>
          <a:p>
            <a:pPr lvl="2"/>
            <a:r>
              <a:rPr lang="en-US" altLang="zh-CN" dirty="0"/>
              <a:t>~70% power deposited in vacuum chamber (removed by its own water cooling )</a:t>
            </a:r>
          </a:p>
          <a:p>
            <a:pPr lvl="2"/>
            <a:r>
              <a:rPr lang="en-US" altLang="zh-CN" dirty="0"/>
              <a:t>~19.4% power in lead and Iron of DAD (~2.14 kW for a 5.5 m DAD)</a:t>
            </a:r>
          </a:p>
          <a:p>
            <a:pPr lvl="2"/>
            <a:r>
              <a:rPr lang="en-US" altLang="zh-CN" dirty="0"/>
              <a:t>~2.4% power in lead and Iron of DAQ  (~1.4 kW for a 3 m DAQ) </a:t>
            </a:r>
          </a:p>
          <a:p>
            <a:pPr lvl="2"/>
            <a:endParaRPr lang="en-US" altLang="zh-CN" dirty="0"/>
          </a:p>
          <a:p>
            <a:pPr lvl="1"/>
            <a:endParaRPr lang="en-US" altLang="zh-CN" dirty="0"/>
          </a:p>
          <a:p>
            <a:pPr lvl="1"/>
            <a:endParaRPr lang="en-US" altLang="zh-CN" dirty="0"/>
          </a:p>
          <a:p>
            <a:pPr lvl="1"/>
            <a:endParaRPr lang="zh-CN" altLang="en-US" dirty="0"/>
          </a:p>
        </p:txBody>
      </p:sp>
      <p:sp>
        <p:nvSpPr>
          <p:cNvPr id="3" name="灯片编号占位符 2">
            <a:extLst>
              <a:ext uri="{FF2B5EF4-FFF2-40B4-BE49-F238E27FC236}">
                <a16:creationId xmlns:a16="http://schemas.microsoft.com/office/drawing/2014/main" id="{31EB15D7-90AA-4A77-818D-D5DA52C1573D}"/>
              </a:ext>
            </a:extLst>
          </p:cNvPr>
          <p:cNvSpPr>
            <a:spLocks noGrp="1"/>
          </p:cNvSpPr>
          <p:nvPr>
            <p:ph type="sldNum" sz="quarter" idx="12"/>
          </p:nvPr>
        </p:nvSpPr>
        <p:spPr/>
        <p:txBody>
          <a:bodyPr/>
          <a:lstStyle/>
          <a:p>
            <a:fld id="{098B4EB0-06CE-481E-B32B-52DF58230A15}" type="slidenum">
              <a:rPr lang="zh-CN" altLang="en-US" smtClean="0"/>
              <a:pPr/>
              <a:t>13</a:t>
            </a:fld>
            <a:endParaRPr lang="zh-CN" altLang="en-US" dirty="0"/>
          </a:p>
        </p:txBody>
      </p:sp>
      <p:sp>
        <p:nvSpPr>
          <p:cNvPr id="4" name="标题 3">
            <a:extLst>
              <a:ext uri="{FF2B5EF4-FFF2-40B4-BE49-F238E27FC236}">
                <a16:creationId xmlns:a16="http://schemas.microsoft.com/office/drawing/2014/main" id="{E5436B22-43FD-436B-A4D0-39400591756B}"/>
              </a:ext>
            </a:extLst>
          </p:cNvPr>
          <p:cNvSpPr>
            <a:spLocks noGrp="1"/>
          </p:cNvSpPr>
          <p:nvPr>
            <p:ph type="title"/>
          </p:nvPr>
        </p:nvSpPr>
        <p:spPr/>
        <p:txBody>
          <a:bodyPr>
            <a:normAutofit/>
          </a:bodyPr>
          <a:lstStyle/>
          <a:p>
            <a:r>
              <a:rPr lang="en-US" altLang="zh-CN" sz="3200" dirty="0" err="1"/>
              <a:t>EDR</a:t>
            </a:r>
            <a:r>
              <a:rPr lang="en-US" altLang="zh-CN" sz="3200" dirty="0"/>
              <a:t> status: synchrotron radiation study in collider-2</a:t>
            </a:r>
            <a:endParaRPr lang="zh-CN" altLang="en-US" sz="3200" dirty="0"/>
          </a:p>
        </p:txBody>
      </p:sp>
      <p:pic>
        <p:nvPicPr>
          <p:cNvPr id="6" name="图片 5">
            <a:extLst>
              <a:ext uri="{FF2B5EF4-FFF2-40B4-BE49-F238E27FC236}">
                <a16:creationId xmlns:a16="http://schemas.microsoft.com/office/drawing/2014/main" id="{673D7A52-0807-48EA-8517-B6C4B79D0A4A}"/>
              </a:ext>
            </a:extLst>
          </p:cNvPr>
          <p:cNvPicPr/>
          <p:nvPr/>
        </p:nvPicPr>
        <p:blipFill>
          <a:blip r:embed="rId2"/>
          <a:stretch>
            <a:fillRect/>
          </a:stretch>
        </p:blipFill>
        <p:spPr>
          <a:xfrm>
            <a:off x="495630" y="3551748"/>
            <a:ext cx="5414392" cy="2884439"/>
          </a:xfrm>
          <a:prstGeom prst="rect">
            <a:avLst/>
          </a:prstGeom>
        </p:spPr>
      </p:pic>
      <p:pic>
        <p:nvPicPr>
          <p:cNvPr id="7" name="图片 6">
            <a:extLst>
              <a:ext uri="{FF2B5EF4-FFF2-40B4-BE49-F238E27FC236}">
                <a16:creationId xmlns:a16="http://schemas.microsoft.com/office/drawing/2014/main" id="{765D9FCA-2687-4E2D-924D-9A2E7BCDCD15}"/>
              </a:ext>
            </a:extLst>
          </p:cNvPr>
          <p:cNvPicPr/>
          <p:nvPr/>
        </p:nvPicPr>
        <p:blipFill>
          <a:blip r:embed="rId3"/>
          <a:stretch>
            <a:fillRect/>
          </a:stretch>
        </p:blipFill>
        <p:spPr>
          <a:xfrm>
            <a:off x="6489704" y="3404770"/>
            <a:ext cx="4688947" cy="3035113"/>
          </a:xfrm>
          <a:prstGeom prst="rect">
            <a:avLst/>
          </a:prstGeom>
        </p:spPr>
      </p:pic>
      <p:sp>
        <p:nvSpPr>
          <p:cNvPr id="8" name="文本框 7">
            <a:extLst>
              <a:ext uri="{FF2B5EF4-FFF2-40B4-BE49-F238E27FC236}">
                <a16:creationId xmlns:a16="http://schemas.microsoft.com/office/drawing/2014/main" id="{8502BC8A-F74C-4362-BA48-4757876655D2}"/>
              </a:ext>
            </a:extLst>
          </p:cNvPr>
          <p:cNvSpPr txBox="1"/>
          <p:nvPr/>
        </p:nvSpPr>
        <p:spPr>
          <a:xfrm>
            <a:off x="9912424" y="1312560"/>
            <a:ext cx="1352743" cy="369332"/>
          </a:xfrm>
          <a:prstGeom prst="rect">
            <a:avLst/>
          </a:prstGeom>
          <a:noFill/>
        </p:spPr>
        <p:txBody>
          <a:bodyPr wrap="none" rtlCol="0">
            <a:spAutoFit/>
          </a:bodyPr>
          <a:lstStyle/>
          <a:p>
            <a:r>
              <a:rPr lang="en-US" altLang="zh-CN" dirty="0"/>
              <a:t>By G. Y. Tang</a:t>
            </a:r>
            <a:endParaRPr lang="zh-CN" altLang="en-US" dirty="0"/>
          </a:p>
        </p:txBody>
      </p:sp>
      <p:sp>
        <p:nvSpPr>
          <p:cNvPr id="5" name="文本框 4">
            <a:extLst>
              <a:ext uri="{FF2B5EF4-FFF2-40B4-BE49-F238E27FC236}">
                <a16:creationId xmlns:a16="http://schemas.microsoft.com/office/drawing/2014/main" id="{CBCF7C6B-23A8-4817-BC48-F1A95DEA3F06}"/>
              </a:ext>
            </a:extLst>
          </p:cNvPr>
          <p:cNvSpPr txBox="1"/>
          <p:nvPr/>
        </p:nvSpPr>
        <p:spPr>
          <a:xfrm>
            <a:off x="1250809" y="6393560"/>
            <a:ext cx="3674019" cy="369332"/>
          </a:xfrm>
          <a:prstGeom prst="rect">
            <a:avLst/>
          </a:prstGeom>
          <a:noFill/>
        </p:spPr>
        <p:txBody>
          <a:bodyPr wrap="none" rtlCol="0">
            <a:spAutoFit/>
          </a:bodyPr>
          <a:lstStyle/>
          <a:p>
            <a:r>
              <a:rPr lang="en-US" altLang="zh-CN" dirty="0"/>
              <a:t>Deposited energy distribution in DAD</a:t>
            </a:r>
            <a:endParaRPr lang="zh-CN" altLang="en-US" dirty="0"/>
          </a:p>
        </p:txBody>
      </p:sp>
      <p:sp>
        <p:nvSpPr>
          <p:cNvPr id="9" name="文本框 8">
            <a:extLst>
              <a:ext uri="{FF2B5EF4-FFF2-40B4-BE49-F238E27FC236}">
                <a16:creationId xmlns:a16="http://schemas.microsoft.com/office/drawing/2014/main" id="{1F252459-CC91-4135-A94E-002D9A714AD8}"/>
              </a:ext>
            </a:extLst>
          </p:cNvPr>
          <p:cNvSpPr txBox="1"/>
          <p:nvPr/>
        </p:nvSpPr>
        <p:spPr>
          <a:xfrm>
            <a:off x="6992038" y="6428683"/>
            <a:ext cx="3684278" cy="369332"/>
          </a:xfrm>
          <a:prstGeom prst="rect">
            <a:avLst/>
          </a:prstGeom>
          <a:noFill/>
        </p:spPr>
        <p:txBody>
          <a:bodyPr wrap="none" rtlCol="0">
            <a:spAutoFit/>
          </a:bodyPr>
          <a:lstStyle/>
          <a:p>
            <a:r>
              <a:rPr lang="en-US" altLang="zh-CN" dirty="0"/>
              <a:t>Deposited energy distribution in DAQ</a:t>
            </a:r>
            <a:endParaRPr lang="zh-CN" altLang="en-US" dirty="0"/>
          </a:p>
        </p:txBody>
      </p:sp>
    </p:spTree>
    <p:extLst>
      <p:ext uri="{BB962C8B-B14F-4D97-AF65-F5344CB8AC3E}">
        <p14:creationId xmlns:p14="http://schemas.microsoft.com/office/powerpoint/2010/main" val="3558577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954A66B2-BCA4-4BD7-B712-0B6E5823542B}"/>
              </a:ext>
            </a:extLst>
          </p:cNvPr>
          <p:cNvSpPr>
            <a:spLocks noGrp="1"/>
          </p:cNvSpPr>
          <p:nvPr>
            <p:ph idx="1"/>
          </p:nvPr>
        </p:nvSpPr>
        <p:spPr>
          <a:xfrm>
            <a:off x="447565" y="1052736"/>
            <a:ext cx="10972800" cy="5904657"/>
          </a:xfrm>
        </p:spPr>
        <p:txBody>
          <a:bodyPr>
            <a:normAutofit fontScale="92500" lnSpcReduction="10000"/>
          </a:bodyPr>
          <a:lstStyle/>
          <a:p>
            <a:r>
              <a:rPr lang="en-US" altLang="zh-CN" sz="2600" b="1" dirty="0">
                <a:solidFill>
                  <a:srgbClr val="0000FF"/>
                </a:solidFill>
              </a:rPr>
              <a:t>Water cooling design for </a:t>
            </a:r>
            <a:r>
              <a:rPr lang="en-US" altLang="zh-CN" sz="2600" b="1" dirty="0" err="1">
                <a:solidFill>
                  <a:srgbClr val="0000FF"/>
                </a:solidFill>
              </a:rPr>
              <a:t>DAD’s</a:t>
            </a:r>
            <a:r>
              <a:rPr lang="en-US" altLang="zh-CN" sz="2600" b="1" dirty="0">
                <a:solidFill>
                  <a:srgbClr val="0000FF"/>
                </a:solidFill>
              </a:rPr>
              <a:t> SR</a:t>
            </a:r>
          </a:p>
          <a:p>
            <a:pPr lvl="1"/>
            <a:r>
              <a:rPr lang="en-US" altLang="zh-CN" sz="1700" dirty="0"/>
              <a:t>With 16 stainless steel(SS) pipes to cool the SR deposition</a:t>
            </a:r>
          </a:p>
          <a:p>
            <a:pPr lvl="1"/>
            <a:r>
              <a:rPr lang="en-US" altLang="zh-CN" sz="1700" dirty="0"/>
              <a:t>8 mm inner diameter and 10 mm outer diameter SS pipes </a:t>
            </a:r>
          </a:p>
          <a:p>
            <a:pPr lvl="1"/>
            <a:r>
              <a:rPr lang="en-US" altLang="zh-CN" sz="1700" dirty="0"/>
              <a:t>Force convection coefficient of water: 2000 W/(</a:t>
            </a:r>
            <a:r>
              <a:rPr lang="en-US" altLang="zh-CN" sz="1700" dirty="0" err="1"/>
              <a:t>m</a:t>
            </a:r>
            <a:r>
              <a:rPr lang="en-US" altLang="zh-CN" sz="1700" baseline="30000" dirty="0" err="1"/>
              <a:t>2</a:t>
            </a:r>
            <a:r>
              <a:rPr lang="en-US" altLang="zh-CN" sz="1700" dirty="0"/>
              <a:t>.</a:t>
            </a:r>
            <a:r>
              <a:rPr lang="zh-CN" altLang="zh-CN" sz="1700" dirty="0"/>
              <a:t>℃</a:t>
            </a:r>
            <a:r>
              <a:rPr lang="en-US" altLang="zh-CN" sz="1700" dirty="0"/>
              <a:t>)</a:t>
            </a:r>
          </a:p>
          <a:p>
            <a:pPr lvl="1"/>
            <a:r>
              <a:rPr lang="en-US" altLang="zh-CN" sz="1700" dirty="0"/>
              <a:t>Thermal conductivity:  15 W/(m.℃) for SS</a:t>
            </a:r>
            <a:r>
              <a:rPr lang="zh-CN" altLang="en-US" sz="1700" dirty="0"/>
              <a:t>；</a:t>
            </a:r>
            <a:r>
              <a:rPr lang="en-US" altLang="zh-CN" sz="1700" dirty="0"/>
              <a:t>Ambient temperature:</a:t>
            </a:r>
            <a:r>
              <a:rPr lang="zh-CN" altLang="en-US" sz="1700" dirty="0"/>
              <a:t> </a:t>
            </a:r>
            <a:r>
              <a:rPr lang="en-US" altLang="zh-CN" sz="1700" dirty="0"/>
              <a:t>35 </a:t>
            </a:r>
            <a:r>
              <a:rPr lang="zh-CN" altLang="en-US" sz="1700" dirty="0"/>
              <a:t>℃</a:t>
            </a:r>
            <a:endParaRPr lang="en-US" altLang="zh-CN" sz="1700" dirty="0"/>
          </a:p>
          <a:p>
            <a:pPr lvl="1"/>
            <a:r>
              <a:rPr lang="en-US" altLang="zh-CN" sz="1700" dirty="0"/>
              <a:t>Considering the poor contact between stainless steel water-cooled tubes and iron cores / lead blocks, it is estimated that there is 0.1 m contact of every 1.1 m (conservative design)</a:t>
            </a:r>
          </a:p>
          <a:p>
            <a:pPr lvl="1"/>
            <a:endParaRPr lang="en-US" altLang="zh-CN" sz="1800" dirty="0"/>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spcBef>
                <a:spcPts val="0"/>
              </a:spcBef>
            </a:pPr>
            <a:r>
              <a:rPr lang="en-US" altLang="zh-CN" dirty="0"/>
              <a:t>Steady thermal analysis results</a:t>
            </a:r>
          </a:p>
          <a:p>
            <a:pPr lvl="2"/>
            <a:r>
              <a:rPr lang="en-US" altLang="zh-CN" sz="1900" dirty="0"/>
              <a:t>Temperature range: 35~57 </a:t>
            </a:r>
            <a:r>
              <a:rPr lang="zh-CN" altLang="en-US" sz="1900" dirty="0"/>
              <a:t>℃，</a:t>
            </a:r>
            <a:r>
              <a:rPr lang="en-US" altLang="zh-CN" sz="1900" dirty="0"/>
              <a:t>average: 50 </a:t>
            </a:r>
            <a:r>
              <a:rPr lang="zh-CN" altLang="en-US" sz="1900" dirty="0"/>
              <a:t>℃</a:t>
            </a:r>
            <a:endParaRPr lang="en-US" altLang="zh-CN" sz="1900" dirty="0"/>
          </a:p>
          <a:p>
            <a:pPr lvl="2"/>
            <a:r>
              <a:rPr lang="en-US" altLang="zh-CN" sz="1900" b="1" dirty="0">
                <a:solidFill>
                  <a:srgbClr val="0000FF"/>
                </a:solidFill>
              </a:rPr>
              <a:t>72% heat taken away by water cooling (~1.54 kW)</a:t>
            </a:r>
          </a:p>
          <a:p>
            <a:pPr lvl="2"/>
            <a:r>
              <a:rPr lang="en-US" altLang="zh-CN" sz="1900" dirty="0"/>
              <a:t>With 0.2 m contact of every 1.1 m, the temperature rise is less than 5 </a:t>
            </a:r>
            <a:r>
              <a:rPr lang="zh-CN" altLang="en-US" sz="1900" dirty="0"/>
              <a:t>℃</a:t>
            </a:r>
            <a:r>
              <a:rPr lang="en-US" altLang="zh-CN" sz="1900" dirty="0"/>
              <a:t>.</a:t>
            </a:r>
            <a:endParaRPr lang="zh-CN" altLang="en-US" sz="1900" dirty="0"/>
          </a:p>
        </p:txBody>
      </p:sp>
      <p:sp>
        <p:nvSpPr>
          <p:cNvPr id="3" name="灯片编号占位符 2">
            <a:extLst>
              <a:ext uri="{FF2B5EF4-FFF2-40B4-BE49-F238E27FC236}">
                <a16:creationId xmlns:a16="http://schemas.microsoft.com/office/drawing/2014/main" id="{5096D5DE-A093-480D-ACF5-6F420366FC0F}"/>
              </a:ext>
            </a:extLst>
          </p:cNvPr>
          <p:cNvSpPr>
            <a:spLocks noGrp="1"/>
          </p:cNvSpPr>
          <p:nvPr>
            <p:ph type="sldNum" sz="quarter" idx="12"/>
          </p:nvPr>
        </p:nvSpPr>
        <p:spPr/>
        <p:txBody>
          <a:bodyPr/>
          <a:lstStyle/>
          <a:p>
            <a:fld id="{098B4EB0-06CE-481E-B32B-52DF58230A15}" type="slidenum">
              <a:rPr lang="zh-CN" altLang="en-US" smtClean="0"/>
              <a:pPr/>
              <a:t>14</a:t>
            </a:fld>
            <a:endParaRPr lang="zh-CN" altLang="en-US" dirty="0"/>
          </a:p>
        </p:txBody>
      </p:sp>
      <p:sp>
        <p:nvSpPr>
          <p:cNvPr id="4" name="标题 3">
            <a:extLst>
              <a:ext uri="{FF2B5EF4-FFF2-40B4-BE49-F238E27FC236}">
                <a16:creationId xmlns:a16="http://schemas.microsoft.com/office/drawing/2014/main" id="{E0879496-899D-4766-AC9C-780AF6C8236F}"/>
              </a:ext>
            </a:extLst>
          </p:cNvPr>
          <p:cNvSpPr>
            <a:spLocks noGrp="1"/>
          </p:cNvSpPr>
          <p:nvPr>
            <p:ph type="title"/>
          </p:nvPr>
        </p:nvSpPr>
        <p:spPr/>
        <p:txBody>
          <a:bodyPr>
            <a:normAutofit/>
          </a:bodyPr>
          <a:lstStyle/>
          <a:p>
            <a:r>
              <a:rPr lang="en-US" altLang="zh-CN" sz="3200" dirty="0"/>
              <a:t>EDR status: synchrotron radiation study in collider-3 </a:t>
            </a:r>
            <a:endParaRPr lang="zh-CN" altLang="en-US" sz="3200" dirty="0"/>
          </a:p>
        </p:txBody>
      </p:sp>
      <p:pic>
        <p:nvPicPr>
          <p:cNvPr id="5" name="图片 4">
            <a:extLst>
              <a:ext uri="{FF2B5EF4-FFF2-40B4-BE49-F238E27FC236}">
                <a16:creationId xmlns:a16="http://schemas.microsoft.com/office/drawing/2014/main" id="{079585E6-057A-42A3-A503-3E451BB51E88}"/>
              </a:ext>
            </a:extLst>
          </p:cNvPr>
          <p:cNvPicPr/>
          <p:nvPr/>
        </p:nvPicPr>
        <p:blipFill>
          <a:blip r:embed="rId2"/>
          <a:stretch>
            <a:fillRect/>
          </a:stretch>
        </p:blipFill>
        <p:spPr>
          <a:xfrm>
            <a:off x="5924023" y="3356992"/>
            <a:ext cx="5186902" cy="2088232"/>
          </a:xfrm>
          <a:prstGeom prst="rect">
            <a:avLst/>
          </a:prstGeom>
        </p:spPr>
      </p:pic>
      <p:pic>
        <p:nvPicPr>
          <p:cNvPr id="6" name="图片 5">
            <a:extLst>
              <a:ext uri="{FF2B5EF4-FFF2-40B4-BE49-F238E27FC236}">
                <a16:creationId xmlns:a16="http://schemas.microsoft.com/office/drawing/2014/main" id="{ECEAF056-016E-4910-9592-A77E999149A7}"/>
              </a:ext>
            </a:extLst>
          </p:cNvPr>
          <p:cNvPicPr/>
          <p:nvPr/>
        </p:nvPicPr>
        <p:blipFill>
          <a:blip r:embed="rId3">
            <a:clrChange>
              <a:clrFrom>
                <a:srgbClr val="FFFFFF"/>
              </a:clrFrom>
              <a:clrTo>
                <a:srgbClr val="FFFFFF">
                  <a:alpha val="0"/>
                </a:srgbClr>
              </a:clrTo>
            </a:clrChange>
          </a:blip>
          <a:stretch>
            <a:fillRect/>
          </a:stretch>
        </p:blipFill>
        <p:spPr>
          <a:xfrm>
            <a:off x="771635" y="3140968"/>
            <a:ext cx="4964325" cy="2088232"/>
          </a:xfrm>
          <a:prstGeom prst="rect">
            <a:avLst/>
          </a:prstGeom>
        </p:spPr>
      </p:pic>
    </p:spTree>
    <p:extLst>
      <p:ext uri="{BB962C8B-B14F-4D97-AF65-F5344CB8AC3E}">
        <p14:creationId xmlns:p14="http://schemas.microsoft.com/office/powerpoint/2010/main" val="1922625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316DAC8B-236E-4BDC-978F-67B850CD43A0}"/>
              </a:ext>
            </a:extLst>
          </p:cNvPr>
          <p:cNvSpPr>
            <a:spLocks noGrp="1"/>
          </p:cNvSpPr>
          <p:nvPr>
            <p:ph idx="1"/>
          </p:nvPr>
        </p:nvSpPr>
        <p:spPr>
          <a:xfrm>
            <a:off x="609600" y="1052736"/>
            <a:ext cx="10972800" cy="5544616"/>
          </a:xfrm>
        </p:spPr>
        <p:txBody>
          <a:bodyPr>
            <a:normAutofit lnSpcReduction="10000"/>
          </a:bodyPr>
          <a:lstStyle/>
          <a:p>
            <a:r>
              <a:rPr lang="en-US" altLang="zh-CN" b="1" dirty="0">
                <a:solidFill>
                  <a:srgbClr val="0000FF"/>
                </a:solidFill>
              </a:rPr>
              <a:t>Water cooling design for </a:t>
            </a:r>
            <a:r>
              <a:rPr lang="en-US" altLang="zh-CN" b="1" dirty="0" err="1">
                <a:solidFill>
                  <a:srgbClr val="0000FF"/>
                </a:solidFill>
              </a:rPr>
              <a:t>DAQ’s</a:t>
            </a:r>
            <a:r>
              <a:rPr lang="en-US" altLang="zh-CN" b="1" dirty="0">
                <a:solidFill>
                  <a:srgbClr val="0000FF"/>
                </a:solidFill>
              </a:rPr>
              <a:t> SR</a:t>
            </a:r>
          </a:p>
          <a:p>
            <a:pPr lvl="1"/>
            <a:r>
              <a:rPr lang="en-US" altLang="zh-CN" sz="2000" dirty="0"/>
              <a:t>With 16 SS pipes to cool the SR deposition</a:t>
            </a:r>
          </a:p>
          <a:p>
            <a:pPr lvl="1"/>
            <a:r>
              <a:rPr lang="en-US" altLang="zh-CN" sz="2000" dirty="0"/>
              <a:t>Same parameters as in DAD</a:t>
            </a:r>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r>
              <a:rPr lang="en-US" altLang="zh-CN" dirty="0"/>
              <a:t>Steady thermal analysis results</a:t>
            </a:r>
          </a:p>
          <a:p>
            <a:pPr lvl="2"/>
            <a:r>
              <a:rPr lang="en-US" altLang="zh-CN" dirty="0"/>
              <a:t>Temperature range: 35~46.3 </a:t>
            </a:r>
            <a:r>
              <a:rPr lang="zh-CN" altLang="en-US" dirty="0"/>
              <a:t>℃，</a:t>
            </a:r>
            <a:r>
              <a:rPr lang="en-US" altLang="zh-CN" dirty="0"/>
              <a:t>average temp: 44.6 </a:t>
            </a:r>
            <a:r>
              <a:rPr lang="zh-CN" altLang="en-US" dirty="0"/>
              <a:t>℃</a:t>
            </a:r>
            <a:endParaRPr lang="en-US" altLang="zh-CN" dirty="0"/>
          </a:p>
          <a:p>
            <a:pPr lvl="2"/>
            <a:r>
              <a:rPr lang="en-US" altLang="zh-CN" b="1" dirty="0">
                <a:solidFill>
                  <a:srgbClr val="0000FF"/>
                </a:solidFill>
              </a:rPr>
              <a:t>72% heat taken away by water cooling (~1 kW)</a:t>
            </a:r>
          </a:p>
          <a:p>
            <a:pPr lvl="1"/>
            <a:endParaRPr lang="en-US" altLang="zh-CN" dirty="0"/>
          </a:p>
          <a:p>
            <a:endParaRPr lang="zh-CN" altLang="en-US" dirty="0"/>
          </a:p>
        </p:txBody>
      </p:sp>
      <p:sp>
        <p:nvSpPr>
          <p:cNvPr id="3" name="灯片编号占位符 2">
            <a:extLst>
              <a:ext uri="{FF2B5EF4-FFF2-40B4-BE49-F238E27FC236}">
                <a16:creationId xmlns:a16="http://schemas.microsoft.com/office/drawing/2014/main" id="{141DAC43-120C-4E81-9085-5AA55839CE0E}"/>
              </a:ext>
            </a:extLst>
          </p:cNvPr>
          <p:cNvSpPr>
            <a:spLocks noGrp="1"/>
          </p:cNvSpPr>
          <p:nvPr>
            <p:ph type="sldNum" sz="quarter" idx="12"/>
          </p:nvPr>
        </p:nvSpPr>
        <p:spPr/>
        <p:txBody>
          <a:bodyPr/>
          <a:lstStyle/>
          <a:p>
            <a:fld id="{098B4EB0-06CE-481E-B32B-52DF58230A15}" type="slidenum">
              <a:rPr lang="zh-CN" altLang="en-US" smtClean="0"/>
              <a:pPr/>
              <a:t>15</a:t>
            </a:fld>
            <a:endParaRPr lang="zh-CN" altLang="en-US" dirty="0"/>
          </a:p>
        </p:txBody>
      </p:sp>
      <p:sp>
        <p:nvSpPr>
          <p:cNvPr id="4" name="标题 3">
            <a:extLst>
              <a:ext uri="{FF2B5EF4-FFF2-40B4-BE49-F238E27FC236}">
                <a16:creationId xmlns:a16="http://schemas.microsoft.com/office/drawing/2014/main" id="{9E297F15-D494-4C79-B9E0-690DB3042450}"/>
              </a:ext>
            </a:extLst>
          </p:cNvPr>
          <p:cNvSpPr>
            <a:spLocks noGrp="1"/>
          </p:cNvSpPr>
          <p:nvPr>
            <p:ph type="title"/>
          </p:nvPr>
        </p:nvSpPr>
        <p:spPr/>
        <p:txBody>
          <a:bodyPr>
            <a:normAutofit/>
          </a:bodyPr>
          <a:lstStyle/>
          <a:p>
            <a:r>
              <a:rPr lang="en-US" altLang="zh-CN" sz="3200" dirty="0"/>
              <a:t>EDR status: synchrotron radiation study in collider-4 </a:t>
            </a:r>
            <a:endParaRPr lang="zh-CN" altLang="en-US" sz="3200" dirty="0"/>
          </a:p>
        </p:txBody>
      </p:sp>
      <p:pic>
        <p:nvPicPr>
          <p:cNvPr id="6" name="图片 5">
            <a:extLst>
              <a:ext uri="{FF2B5EF4-FFF2-40B4-BE49-F238E27FC236}">
                <a16:creationId xmlns:a16="http://schemas.microsoft.com/office/drawing/2014/main" id="{212029B2-CAA6-4FC0-B268-5577B7167F23}"/>
              </a:ext>
            </a:extLst>
          </p:cNvPr>
          <p:cNvPicPr/>
          <p:nvPr/>
        </p:nvPicPr>
        <p:blipFill>
          <a:blip r:embed="rId2"/>
          <a:stretch>
            <a:fillRect/>
          </a:stretch>
        </p:blipFill>
        <p:spPr>
          <a:xfrm>
            <a:off x="1334993" y="2177414"/>
            <a:ext cx="3744416" cy="2988000"/>
          </a:xfrm>
          <a:prstGeom prst="rect">
            <a:avLst/>
          </a:prstGeom>
        </p:spPr>
      </p:pic>
      <p:pic>
        <p:nvPicPr>
          <p:cNvPr id="7" name="图片 6">
            <a:extLst>
              <a:ext uri="{FF2B5EF4-FFF2-40B4-BE49-F238E27FC236}">
                <a16:creationId xmlns:a16="http://schemas.microsoft.com/office/drawing/2014/main" id="{E2F6993D-D218-48B3-89B0-348BB65D1821}"/>
              </a:ext>
            </a:extLst>
          </p:cNvPr>
          <p:cNvPicPr/>
          <p:nvPr/>
        </p:nvPicPr>
        <p:blipFill>
          <a:blip r:embed="rId3"/>
          <a:stretch>
            <a:fillRect/>
          </a:stretch>
        </p:blipFill>
        <p:spPr>
          <a:xfrm>
            <a:off x="5896589" y="1994097"/>
            <a:ext cx="4914270" cy="3192961"/>
          </a:xfrm>
          <a:prstGeom prst="rect">
            <a:avLst/>
          </a:prstGeom>
        </p:spPr>
      </p:pic>
    </p:spTree>
    <p:extLst>
      <p:ext uri="{BB962C8B-B14F-4D97-AF65-F5344CB8AC3E}">
        <p14:creationId xmlns:p14="http://schemas.microsoft.com/office/powerpoint/2010/main" val="708243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AEFDD37C-7A78-4F2B-AD85-748BD2E0ACCA}"/>
              </a:ext>
            </a:extLst>
          </p:cNvPr>
          <p:cNvSpPr>
            <a:spLocks noGrp="1"/>
          </p:cNvSpPr>
          <p:nvPr>
            <p:ph idx="1"/>
          </p:nvPr>
        </p:nvSpPr>
        <p:spPr>
          <a:xfrm>
            <a:off x="236156" y="1039399"/>
            <a:ext cx="7429982" cy="5660122"/>
          </a:xfrm>
        </p:spPr>
        <p:txBody>
          <a:bodyPr>
            <a:normAutofit/>
          </a:bodyPr>
          <a:lstStyle/>
          <a:p>
            <a:pPr>
              <a:spcAft>
                <a:spcPts val="0"/>
              </a:spcAft>
            </a:pPr>
            <a:r>
              <a:rPr lang="en-US" altLang="zh-CN" sz="1800" b="1" dirty="0"/>
              <a:t>Deformation in long DAD prototype(5.67 m) </a:t>
            </a:r>
          </a:p>
          <a:p>
            <a:pPr lvl="1"/>
            <a:r>
              <a:rPr lang="en-US" altLang="zh-CN" sz="1400" dirty="0"/>
              <a:t>Simulated deformation in TDR support scheme is about 0.05 mm.</a:t>
            </a:r>
          </a:p>
          <a:p>
            <a:pPr lvl="1"/>
            <a:r>
              <a:rPr lang="en-US" altLang="zh-CN" sz="1400" dirty="0"/>
              <a:t>Four supports</a:t>
            </a:r>
            <a:r>
              <a:rPr lang="zh-CN" altLang="en-US" sz="1400" dirty="0"/>
              <a:t> </a:t>
            </a:r>
            <a:r>
              <a:rPr lang="en-US" altLang="zh-CN" sz="1400" dirty="0"/>
              <a:t>(in</a:t>
            </a:r>
            <a:r>
              <a:rPr lang="zh-CN" altLang="en-US" sz="1400" dirty="0"/>
              <a:t> </a:t>
            </a:r>
            <a:r>
              <a:rPr lang="en-US" altLang="zh-CN" sz="1400" dirty="0"/>
              <a:t>TDR) and two supports are compared.</a:t>
            </a:r>
          </a:p>
          <a:p>
            <a:pPr lvl="1"/>
            <a:r>
              <a:rPr lang="en-US" altLang="zh-CN" sz="1400" dirty="0"/>
              <a:t>The standard deviation of displacement for the two schemes </a:t>
            </a:r>
            <a:r>
              <a:rPr lang="en-US" altLang="zh-CN" sz="1400" dirty="0">
                <a:solidFill>
                  <a:srgbClr val="FF0000"/>
                </a:solidFill>
              </a:rPr>
              <a:t>are 0.055 mm (4 supports) and 0.17 mm (2 supports).</a:t>
            </a:r>
          </a:p>
          <a:p>
            <a:pPr lvl="1"/>
            <a:r>
              <a:rPr lang="en-US" altLang="zh-CN" sz="1400" dirty="0">
                <a:solidFill>
                  <a:srgbClr val="0000FF"/>
                </a:solidFill>
              </a:rPr>
              <a:t>Difference in deformation between the upper and lower pole surfaces on one aperture are small</a:t>
            </a:r>
            <a:r>
              <a:rPr lang="zh-CN" altLang="en-US" sz="1400" dirty="0">
                <a:solidFill>
                  <a:srgbClr val="0000FF"/>
                </a:solidFill>
              </a:rPr>
              <a:t> </a:t>
            </a:r>
            <a:r>
              <a:rPr lang="en-US" altLang="zh-CN" sz="1400" dirty="0">
                <a:solidFill>
                  <a:srgbClr val="0000FF"/>
                </a:solidFill>
              </a:rPr>
              <a:t>and</a:t>
            </a:r>
            <a:r>
              <a:rPr lang="zh-CN" altLang="en-US" sz="1400" dirty="0">
                <a:solidFill>
                  <a:srgbClr val="0000FF"/>
                </a:solidFill>
              </a:rPr>
              <a:t> </a:t>
            </a:r>
            <a:r>
              <a:rPr lang="en-US" altLang="zh-CN" sz="1400" dirty="0">
                <a:solidFill>
                  <a:srgbClr val="0000FF"/>
                </a:solidFill>
              </a:rPr>
              <a:t>can be neglected.</a:t>
            </a:r>
          </a:p>
          <a:p>
            <a:pPr lvl="1"/>
            <a:endParaRPr lang="en-US" altLang="zh-CN" sz="1400" dirty="0"/>
          </a:p>
          <a:p>
            <a:pPr lvl="1"/>
            <a:endParaRPr lang="en-US" altLang="zh-CN" sz="1400" dirty="0"/>
          </a:p>
          <a:p>
            <a:pPr lvl="1"/>
            <a:endParaRPr lang="en-US" altLang="zh-CN" sz="1400" dirty="0"/>
          </a:p>
          <a:p>
            <a:pPr lvl="1"/>
            <a:endParaRPr lang="en-US" altLang="zh-CN" sz="1400" dirty="0"/>
          </a:p>
          <a:p>
            <a:pPr lvl="1"/>
            <a:endParaRPr lang="en-US" altLang="zh-CN" sz="1400" dirty="0"/>
          </a:p>
          <a:p>
            <a:pPr lvl="1"/>
            <a:endParaRPr lang="en-US" altLang="zh-CN" sz="1400" dirty="0"/>
          </a:p>
          <a:p>
            <a:pPr lvl="1"/>
            <a:endParaRPr lang="en-US" altLang="zh-CN" sz="1400" dirty="0"/>
          </a:p>
          <a:p>
            <a:pPr lvl="1"/>
            <a:endParaRPr lang="en-US" altLang="zh-CN" sz="1400" dirty="0"/>
          </a:p>
          <a:p>
            <a:pPr lvl="1"/>
            <a:endParaRPr lang="en-US" altLang="zh-CN" sz="1400" dirty="0"/>
          </a:p>
          <a:p>
            <a:pPr lvl="1"/>
            <a:endParaRPr lang="en-US" altLang="zh-CN" sz="1400" dirty="0"/>
          </a:p>
          <a:p>
            <a:pPr lvl="1"/>
            <a:endParaRPr lang="en-US" altLang="zh-CN" sz="1400" dirty="0"/>
          </a:p>
          <a:p>
            <a:r>
              <a:rPr lang="en-US" altLang="zh-CN" sz="1600" dirty="0"/>
              <a:t>Simulations will be done to evaluate the impact of deformation on magnetic field quality.</a:t>
            </a:r>
          </a:p>
          <a:p>
            <a:r>
              <a:rPr lang="en-US" altLang="zh-CN" sz="1600" dirty="0"/>
              <a:t>Similar simulation and test will be done on other long magnets.</a:t>
            </a:r>
            <a:endParaRPr lang="en-US" altLang="zh-CN" sz="1400" dirty="0"/>
          </a:p>
        </p:txBody>
      </p:sp>
      <p:sp>
        <p:nvSpPr>
          <p:cNvPr id="3" name="标题 2">
            <a:extLst>
              <a:ext uri="{FF2B5EF4-FFF2-40B4-BE49-F238E27FC236}">
                <a16:creationId xmlns:a16="http://schemas.microsoft.com/office/drawing/2014/main" id="{8E09771D-AAF9-4FD8-9BDF-2DE73A7485CD}"/>
              </a:ext>
            </a:extLst>
          </p:cNvPr>
          <p:cNvSpPr>
            <a:spLocks noGrp="1"/>
          </p:cNvSpPr>
          <p:nvPr>
            <p:ph type="title"/>
          </p:nvPr>
        </p:nvSpPr>
        <p:spPr/>
        <p:txBody>
          <a:bodyPr>
            <a:normAutofit/>
          </a:bodyPr>
          <a:lstStyle/>
          <a:p>
            <a:r>
              <a:rPr lang="en-US" altLang="zh-CN" dirty="0" err="1"/>
              <a:t>EDR</a:t>
            </a:r>
            <a:r>
              <a:rPr lang="en-US" altLang="zh-CN" dirty="0"/>
              <a:t> status: DAD deformation study with a laser tracker</a:t>
            </a:r>
            <a:endParaRPr lang="zh-CN" altLang="en-US" dirty="0"/>
          </a:p>
        </p:txBody>
      </p:sp>
      <p:grpSp>
        <p:nvGrpSpPr>
          <p:cNvPr id="10" name="组合 9">
            <a:extLst>
              <a:ext uri="{FF2B5EF4-FFF2-40B4-BE49-F238E27FC236}">
                <a16:creationId xmlns:a16="http://schemas.microsoft.com/office/drawing/2014/main" id="{3FCD9E16-2AE6-45CF-ACEA-51DAA0124EA8}"/>
              </a:ext>
            </a:extLst>
          </p:cNvPr>
          <p:cNvGrpSpPr/>
          <p:nvPr/>
        </p:nvGrpSpPr>
        <p:grpSpPr>
          <a:xfrm>
            <a:off x="7870936" y="4539521"/>
            <a:ext cx="4121267" cy="2160000"/>
            <a:chOff x="7504788" y="891621"/>
            <a:chExt cx="4121267" cy="2160000"/>
          </a:xfrm>
        </p:grpSpPr>
        <p:pic>
          <p:nvPicPr>
            <p:cNvPr id="4" name="图片 3">
              <a:extLst>
                <a:ext uri="{FF2B5EF4-FFF2-40B4-BE49-F238E27FC236}">
                  <a16:creationId xmlns:a16="http://schemas.microsoft.com/office/drawing/2014/main" id="{E7E2F012-5BCD-4119-A792-83F7DE042B7B}"/>
                </a:ext>
              </a:extLst>
            </p:cNvPr>
            <p:cNvPicPr>
              <a:picLocks noChangeAspect="1"/>
            </p:cNvPicPr>
            <p:nvPr/>
          </p:nvPicPr>
          <p:blipFill>
            <a:blip r:embed="rId2"/>
            <a:stretch>
              <a:fillRect/>
            </a:stretch>
          </p:blipFill>
          <p:spPr>
            <a:xfrm>
              <a:off x="7504788" y="891621"/>
              <a:ext cx="4121267" cy="2160000"/>
            </a:xfrm>
            <a:prstGeom prst="rect">
              <a:avLst/>
            </a:prstGeom>
          </p:spPr>
        </p:pic>
        <p:sp>
          <p:nvSpPr>
            <p:cNvPr id="8" name="文本框 7">
              <a:extLst>
                <a:ext uri="{FF2B5EF4-FFF2-40B4-BE49-F238E27FC236}">
                  <a16:creationId xmlns:a16="http://schemas.microsoft.com/office/drawing/2014/main" id="{FD88B448-A474-48A1-B91D-83172C869DC2}"/>
                </a:ext>
              </a:extLst>
            </p:cNvPr>
            <p:cNvSpPr txBox="1"/>
            <p:nvPr/>
          </p:nvSpPr>
          <p:spPr>
            <a:xfrm>
              <a:off x="9922866" y="2513237"/>
              <a:ext cx="1448858" cy="369332"/>
            </a:xfrm>
            <a:prstGeom prst="rect">
              <a:avLst/>
            </a:prstGeom>
            <a:noFill/>
          </p:spPr>
          <p:txBody>
            <a:bodyPr wrap="none" rtlCol="0">
              <a:spAutoFit/>
            </a:bodyPr>
            <a:lstStyle/>
            <a:p>
              <a:r>
                <a:rPr lang="en-US" altLang="zh-CN" dirty="0">
                  <a:highlight>
                    <a:srgbClr val="FFFF00"/>
                  </a:highlight>
                </a:rPr>
                <a:t>Two supports</a:t>
              </a:r>
              <a:endParaRPr lang="zh-CN" altLang="en-US" dirty="0">
                <a:highlight>
                  <a:srgbClr val="FFFF00"/>
                </a:highlight>
              </a:endParaRPr>
            </a:p>
          </p:txBody>
        </p:sp>
      </p:grpSp>
      <p:grpSp>
        <p:nvGrpSpPr>
          <p:cNvPr id="11" name="组合 10">
            <a:extLst>
              <a:ext uri="{FF2B5EF4-FFF2-40B4-BE49-F238E27FC236}">
                <a16:creationId xmlns:a16="http://schemas.microsoft.com/office/drawing/2014/main" id="{7E04C952-EE21-4F71-A1AF-AFBFF20FF7D9}"/>
              </a:ext>
            </a:extLst>
          </p:cNvPr>
          <p:cNvGrpSpPr>
            <a:grpSpLocks noChangeAspect="1"/>
          </p:cNvGrpSpPr>
          <p:nvPr/>
        </p:nvGrpSpPr>
        <p:grpSpPr>
          <a:xfrm>
            <a:off x="7881450" y="2807594"/>
            <a:ext cx="4273893" cy="1678054"/>
            <a:chOff x="7657525" y="1438171"/>
            <a:chExt cx="4925662" cy="1933959"/>
          </a:xfrm>
        </p:grpSpPr>
        <p:pic>
          <p:nvPicPr>
            <p:cNvPr id="5" name="图片 4">
              <a:extLst>
                <a:ext uri="{FF2B5EF4-FFF2-40B4-BE49-F238E27FC236}">
                  <a16:creationId xmlns:a16="http://schemas.microsoft.com/office/drawing/2014/main" id="{1839F5E4-B92A-436D-AF66-2175202D2430}"/>
                </a:ext>
              </a:extLst>
            </p:cNvPr>
            <p:cNvPicPr>
              <a:picLocks noChangeAspect="1"/>
            </p:cNvPicPr>
            <p:nvPr/>
          </p:nvPicPr>
          <p:blipFill>
            <a:blip r:embed="rId3"/>
            <a:stretch>
              <a:fillRect/>
            </a:stretch>
          </p:blipFill>
          <p:spPr>
            <a:xfrm>
              <a:off x="7657525" y="1438171"/>
              <a:ext cx="4925662" cy="1933959"/>
            </a:xfrm>
            <a:prstGeom prst="rect">
              <a:avLst/>
            </a:prstGeom>
          </p:spPr>
        </p:pic>
        <p:sp>
          <p:nvSpPr>
            <p:cNvPr id="9" name="文本框 8">
              <a:extLst>
                <a:ext uri="{FF2B5EF4-FFF2-40B4-BE49-F238E27FC236}">
                  <a16:creationId xmlns:a16="http://schemas.microsoft.com/office/drawing/2014/main" id="{B8858B66-23C6-4A4C-9294-6A2437851D51}"/>
                </a:ext>
              </a:extLst>
            </p:cNvPr>
            <p:cNvSpPr txBox="1"/>
            <p:nvPr/>
          </p:nvSpPr>
          <p:spPr>
            <a:xfrm>
              <a:off x="10487208" y="1499105"/>
              <a:ext cx="1714887" cy="425656"/>
            </a:xfrm>
            <a:prstGeom prst="rect">
              <a:avLst/>
            </a:prstGeom>
            <a:noFill/>
          </p:spPr>
          <p:txBody>
            <a:bodyPr wrap="none" rtlCol="0">
              <a:spAutoFit/>
            </a:bodyPr>
            <a:lstStyle/>
            <a:p>
              <a:r>
                <a:rPr lang="en-US" altLang="zh-CN" dirty="0">
                  <a:highlight>
                    <a:srgbClr val="FFFF00"/>
                  </a:highlight>
                </a:rPr>
                <a:t>Four supports</a:t>
              </a:r>
              <a:endParaRPr lang="zh-CN" altLang="en-US" dirty="0">
                <a:highlight>
                  <a:srgbClr val="FFFF00"/>
                </a:highlight>
              </a:endParaRPr>
            </a:p>
          </p:txBody>
        </p:sp>
      </p:grpSp>
      <p:grpSp>
        <p:nvGrpSpPr>
          <p:cNvPr id="12" name="组合 11">
            <a:extLst>
              <a:ext uri="{FF2B5EF4-FFF2-40B4-BE49-F238E27FC236}">
                <a16:creationId xmlns:a16="http://schemas.microsoft.com/office/drawing/2014/main" id="{BEE9DB2C-834E-4F6A-9327-D2048E0C0E6F}"/>
              </a:ext>
            </a:extLst>
          </p:cNvPr>
          <p:cNvGrpSpPr/>
          <p:nvPr/>
        </p:nvGrpSpPr>
        <p:grpSpPr>
          <a:xfrm>
            <a:off x="440955" y="2903531"/>
            <a:ext cx="4164515" cy="2654433"/>
            <a:chOff x="203293" y="3006815"/>
            <a:chExt cx="4316342" cy="2731245"/>
          </a:xfrm>
        </p:grpSpPr>
        <p:pic>
          <p:nvPicPr>
            <p:cNvPr id="31" name="图片 30">
              <a:extLst>
                <a:ext uri="{FF2B5EF4-FFF2-40B4-BE49-F238E27FC236}">
                  <a16:creationId xmlns:a16="http://schemas.microsoft.com/office/drawing/2014/main" id="{8E0709B0-5E8E-48B8-8CC1-586F84C842DD}"/>
                </a:ext>
              </a:extLst>
            </p:cNvPr>
            <p:cNvPicPr>
              <a:picLocks noChangeAspect="1"/>
            </p:cNvPicPr>
            <p:nvPr/>
          </p:nvPicPr>
          <p:blipFill>
            <a:blip r:embed="rId4"/>
            <a:stretch>
              <a:fillRect/>
            </a:stretch>
          </p:blipFill>
          <p:spPr>
            <a:xfrm>
              <a:off x="203293" y="3006815"/>
              <a:ext cx="4316342" cy="2731245"/>
            </a:xfrm>
            <a:prstGeom prst="rect">
              <a:avLst/>
            </a:prstGeom>
          </p:spPr>
        </p:pic>
        <p:sp>
          <p:nvSpPr>
            <p:cNvPr id="32" name="文本框 31">
              <a:extLst>
                <a:ext uri="{FF2B5EF4-FFF2-40B4-BE49-F238E27FC236}">
                  <a16:creationId xmlns:a16="http://schemas.microsoft.com/office/drawing/2014/main" id="{1777B02A-8C96-4DF5-8261-AB7EB0D7E16E}"/>
                </a:ext>
              </a:extLst>
            </p:cNvPr>
            <p:cNvSpPr txBox="1"/>
            <p:nvPr/>
          </p:nvSpPr>
          <p:spPr>
            <a:xfrm>
              <a:off x="1677904" y="4839407"/>
              <a:ext cx="2333972" cy="369332"/>
            </a:xfrm>
            <a:prstGeom prst="rect">
              <a:avLst/>
            </a:prstGeom>
            <a:noFill/>
          </p:spPr>
          <p:txBody>
            <a:bodyPr wrap="none" rtlCol="0">
              <a:spAutoFit/>
            </a:bodyPr>
            <a:lstStyle/>
            <a:p>
              <a:r>
                <a:rPr lang="en-US" altLang="zh-CN" dirty="0">
                  <a:solidFill>
                    <a:srgbClr val="FF0000"/>
                  </a:solidFill>
                </a:rPr>
                <a:t>15 points in Z direction</a:t>
              </a:r>
              <a:endParaRPr lang="zh-CN" altLang="en-US" dirty="0">
                <a:solidFill>
                  <a:srgbClr val="FF0000"/>
                </a:solidFill>
              </a:endParaRPr>
            </a:p>
          </p:txBody>
        </p:sp>
      </p:grpSp>
      <p:pic>
        <p:nvPicPr>
          <p:cNvPr id="33" name="图片 32">
            <a:extLst>
              <a:ext uri="{FF2B5EF4-FFF2-40B4-BE49-F238E27FC236}">
                <a16:creationId xmlns:a16="http://schemas.microsoft.com/office/drawing/2014/main" id="{DECEDD5C-17F9-436E-B932-887CCDFB926C}"/>
              </a:ext>
            </a:extLst>
          </p:cNvPr>
          <p:cNvPicPr>
            <a:picLocks noChangeAspect="1"/>
          </p:cNvPicPr>
          <p:nvPr/>
        </p:nvPicPr>
        <p:blipFill>
          <a:blip r:embed="rId5"/>
          <a:stretch>
            <a:fillRect/>
          </a:stretch>
        </p:blipFill>
        <p:spPr>
          <a:xfrm>
            <a:off x="4752940" y="3975025"/>
            <a:ext cx="2913198" cy="1044000"/>
          </a:xfrm>
          <a:prstGeom prst="rect">
            <a:avLst/>
          </a:prstGeom>
        </p:spPr>
      </p:pic>
      <p:grpSp>
        <p:nvGrpSpPr>
          <p:cNvPr id="14" name="组合 13">
            <a:extLst>
              <a:ext uri="{FF2B5EF4-FFF2-40B4-BE49-F238E27FC236}">
                <a16:creationId xmlns:a16="http://schemas.microsoft.com/office/drawing/2014/main" id="{4C293CD6-E1B5-4A28-90FB-222F175BB9F5}"/>
              </a:ext>
            </a:extLst>
          </p:cNvPr>
          <p:cNvGrpSpPr/>
          <p:nvPr/>
        </p:nvGrpSpPr>
        <p:grpSpPr>
          <a:xfrm>
            <a:off x="7545505" y="1038018"/>
            <a:ext cx="4588079" cy="1692000"/>
            <a:chOff x="7404625" y="5086299"/>
            <a:chExt cx="4588079" cy="1692000"/>
          </a:xfrm>
        </p:grpSpPr>
        <p:pic>
          <p:nvPicPr>
            <p:cNvPr id="6" name="图片 5">
              <a:extLst>
                <a:ext uri="{FF2B5EF4-FFF2-40B4-BE49-F238E27FC236}">
                  <a16:creationId xmlns:a16="http://schemas.microsoft.com/office/drawing/2014/main" id="{08EEDF4D-6A94-4079-8DB1-F201CE58D8BF}"/>
                </a:ext>
              </a:extLst>
            </p:cNvPr>
            <p:cNvPicPr>
              <a:picLocks noChangeAspect="1"/>
            </p:cNvPicPr>
            <p:nvPr/>
          </p:nvPicPr>
          <p:blipFill>
            <a:blip r:embed="rId6"/>
            <a:stretch>
              <a:fillRect/>
            </a:stretch>
          </p:blipFill>
          <p:spPr>
            <a:xfrm>
              <a:off x="7404625" y="5086299"/>
              <a:ext cx="4588079" cy="1692000"/>
            </a:xfrm>
            <a:prstGeom prst="rect">
              <a:avLst/>
            </a:prstGeom>
          </p:spPr>
        </p:pic>
        <p:sp>
          <p:nvSpPr>
            <p:cNvPr id="7" name="文本框 6">
              <a:extLst>
                <a:ext uri="{FF2B5EF4-FFF2-40B4-BE49-F238E27FC236}">
                  <a16:creationId xmlns:a16="http://schemas.microsoft.com/office/drawing/2014/main" id="{611485D3-9A87-4421-B97F-8B775C058A25}"/>
                </a:ext>
              </a:extLst>
            </p:cNvPr>
            <p:cNvSpPr txBox="1"/>
            <p:nvPr/>
          </p:nvSpPr>
          <p:spPr>
            <a:xfrm>
              <a:off x="10853578" y="6355093"/>
              <a:ext cx="792205" cy="369332"/>
            </a:xfrm>
            <a:prstGeom prst="rect">
              <a:avLst/>
            </a:prstGeom>
            <a:noFill/>
          </p:spPr>
          <p:txBody>
            <a:bodyPr wrap="none" rtlCol="0">
              <a:spAutoFit/>
            </a:bodyPr>
            <a:lstStyle/>
            <a:p>
              <a:r>
                <a:rPr lang="en-US" altLang="zh-CN" dirty="0">
                  <a:highlight>
                    <a:srgbClr val="FFFF00"/>
                  </a:highlight>
                </a:rPr>
                <a:t>In TDR</a:t>
              </a:r>
              <a:endParaRPr lang="zh-CN" altLang="en-US" dirty="0">
                <a:highlight>
                  <a:srgbClr val="FFFF00"/>
                </a:highlight>
              </a:endParaRPr>
            </a:p>
          </p:txBody>
        </p:sp>
      </p:grpSp>
      <p:sp>
        <p:nvSpPr>
          <p:cNvPr id="13" name="灯片编号占位符 12">
            <a:extLst>
              <a:ext uri="{FF2B5EF4-FFF2-40B4-BE49-F238E27FC236}">
                <a16:creationId xmlns:a16="http://schemas.microsoft.com/office/drawing/2014/main" id="{7D250A9E-A246-45E7-948A-E994A45DA488}"/>
              </a:ext>
            </a:extLst>
          </p:cNvPr>
          <p:cNvSpPr>
            <a:spLocks noGrp="1"/>
          </p:cNvSpPr>
          <p:nvPr>
            <p:ph type="sldNum" sz="quarter" idx="12"/>
          </p:nvPr>
        </p:nvSpPr>
        <p:spPr/>
        <p:txBody>
          <a:bodyPr/>
          <a:lstStyle/>
          <a:p>
            <a:fld id="{F15E9139-A00B-4B2A-98A6-095DC08F1345}" type="slidenum">
              <a:rPr lang="zh-CN" altLang="en-US" smtClean="0"/>
              <a:pPr/>
              <a:t>16</a:t>
            </a:fld>
            <a:endParaRPr lang="zh-CN" altLang="en-US" dirty="0"/>
          </a:p>
        </p:txBody>
      </p:sp>
    </p:spTree>
    <p:extLst>
      <p:ext uri="{BB962C8B-B14F-4D97-AF65-F5344CB8AC3E}">
        <p14:creationId xmlns:p14="http://schemas.microsoft.com/office/powerpoint/2010/main" val="3329028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2121448" y="67537"/>
            <a:ext cx="7916416" cy="1036506"/>
          </a:xfrm>
        </p:spPr>
        <p:txBody>
          <a:bodyPr/>
          <a:lstStyle/>
          <a:p>
            <a:pPr>
              <a:lnSpc>
                <a:spcPct val="150000"/>
              </a:lnSpc>
              <a:defRPr/>
            </a:pPr>
            <a:r>
              <a:rPr lang="en-US" altLang="zh-CN" sz="6000" kern="0" dirty="0">
                <a:latin typeface="Arial Black" panose="020B0A04020102020204" pitchFamily="34" charset="0"/>
              </a:rPr>
              <a:t>Content</a:t>
            </a:r>
            <a:endParaRPr lang="zh-CN" altLang="en-US" sz="6000" kern="0" dirty="0">
              <a:latin typeface="Arial Black" panose="020B0A04020102020204" pitchFamily="34" charset="0"/>
            </a:endParaRPr>
          </a:p>
        </p:txBody>
      </p:sp>
      <p:sp>
        <p:nvSpPr>
          <p:cNvPr id="7" name="内容占位符 2"/>
          <p:cNvSpPr txBox="1">
            <a:spLocks/>
          </p:cNvSpPr>
          <p:nvPr/>
        </p:nvSpPr>
        <p:spPr>
          <a:xfrm>
            <a:off x="335360" y="1412776"/>
            <a:ext cx="11233248" cy="51845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ltLang="zh-CN" b="1" dirty="0">
                <a:solidFill>
                  <a:schemeClr val="bg1">
                    <a:lumMod val="85000"/>
                  </a:schemeClr>
                </a:solidFill>
                <a:latin typeface="Arial" panose="020B0604020202020204" pitchFamily="34" charset="0"/>
                <a:ea typeface="微软雅黑" panose="020B0503020204020204" pitchFamily="34" charset="-122"/>
                <a:cs typeface="Arial" panose="020B0604020202020204" pitchFamily="34" charset="0"/>
              </a:rPr>
              <a:t>Overview of magnet system in CEPC</a:t>
            </a:r>
          </a:p>
          <a:p>
            <a:pPr>
              <a:lnSpc>
                <a:spcPct val="120000"/>
              </a:lnSpc>
            </a:pPr>
            <a:r>
              <a:rPr lang="en-US" altLang="zh-CN" b="1" dirty="0">
                <a:solidFill>
                  <a:schemeClr val="bg1">
                    <a:lumMod val="85000"/>
                  </a:schemeClr>
                </a:solidFill>
                <a:latin typeface="Arial" panose="020B0604020202020204" pitchFamily="34" charset="0"/>
                <a:ea typeface="微软雅黑" panose="020B0503020204020204" pitchFamily="34" charset="-122"/>
                <a:cs typeface="Arial" panose="020B0604020202020204" pitchFamily="34" charset="0"/>
              </a:rPr>
              <a:t>Collider magnet progress in EDR</a:t>
            </a:r>
          </a:p>
          <a:p>
            <a:pPr lvl="1">
              <a:lnSpc>
                <a:spcPct val="120000"/>
              </a:lnSpc>
            </a:pPr>
            <a:r>
              <a:rPr lang="en-US" altLang="zh-CN" b="1" dirty="0">
                <a:solidFill>
                  <a:schemeClr val="bg1">
                    <a:lumMod val="85000"/>
                  </a:schemeClr>
                </a:solidFill>
                <a:latin typeface="Arial" panose="020B0604020202020204" pitchFamily="34" charset="0"/>
                <a:ea typeface="微软雅黑" panose="020B0503020204020204" pitchFamily="34" charset="-122"/>
                <a:cs typeface="Arial" panose="020B0604020202020204" pitchFamily="34" charset="0"/>
              </a:rPr>
              <a:t>Review of magnet development in TDR</a:t>
            </a:r>
          </a:p>
          <a:p>
            <a:pPr lvl="1">
              <a:lnSpc>
                <a:spcPct val="120000"/>
              </a:lnSpc>
            </a:pPr>
            <a:r>
              <a:rPr lang="en-US" altLang="zh-CN" b="1" dirty="0">
                <a:solidFill>
                  <a:schemeClr val="bg1">
                    <a:lumMod val="85000"/>
                  </a:schemeClr>
                </a:solidFill>
                <a:latin typeface="Arial" panose="020B0604020202020204" pitchFamily="34" charset="0"/>
                <a:ea typeface="微软雅黑" panose="020B0503020204020204" pitchFamily="34" charset="-122"/>
                <a:cs typeface="Arial" panose="020B0604020202020204" pitchFamily="34" charset="0"/>
              </a:rPr>
              <a:t>EDR plan and design status</a:t>
            </a:r>
          </a:p>
          <a:p>
            <a:pPr>
              <a:lnSpc>
                <a:spcPct val="120000"/>
              </a:lnSpc>
            </a:pP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Booster magnet progress in EDR</a:t>
            </a:r>
          </a:p>
          <a:p>
            <a:pPr lvl="1">
              <a:lnSpc>
                <a:spcPct val="120000"/>
              </a:lnSpc>
            </a:pPr>
            <a:r>
              <a:rPr lang="en-US" altLang="zh-CN" b="1" dirty="0">
                <a:solidFill>
                  <a:srgbClr val="C00000"/>
                </a:solidFill>
                <a:latin typeface="Arial" panose="020B0604020202020204" pitchFamily="34" charset="0"/>
                <a:ea typeface="微软雅黑" panose="020B0503020204020204" pitchFamily="34" charset="-122"/>
                <a:cs typeface="Arial" panose="020B0604020202020204" pitchFamily="34" charset="0"/>
              </a:rPr>
              <a:t>Progress of dipole magnet with sextupole component</a:t>
            </a:r>
          </a:p>
          <a:p>
            <a:pPr>
              <a:lnSpc>
                <a:spcPct val="120000"/>
              </a:lnSpc>
            </a:pPr>
            <a:r>
              <a:rPr lang="en-US" altLang="zh-CN" b="1" dirty="0">
                <a:solidFill>
                  <a:schemeClr val="bg1">
                    <a:lumMod val="85000"/>
                  </a:schemeClr>
                </a:solidFill>
                <a:latin typeface="Arial" panose="020B0604020202020204" pitchFamily="34" charset="0"/>
                <a:ea typeface="微软雅黑" panose="020B0503020204020204" pitchFamily="34" charset="-122"/>
                <a:cs typeface="Arial" panose="020B0604020202020204" pitchFamily="34" charset="0"/>
              </a:rPr>
              <a:t>Summary</a:t>
            </a:r>
          </a:p>
        </p:txBody>
      </p:sp>
    </p:spTree>
    <p:extLst>
      <p:ext uri="{BB962C8B-B14F-4D97-AF65-F5344CB8AC3E}">
        <p14:creationId xmlns:p14="http://schemas.microsoft.com/office/powerpoint/2010/main" val="3011834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09600" y="1052830"/>
            <a:ext cx="11319048" cy="5668010"/>
          </a:xfrm>
        </p:spPr>
        <p:txBody>
          <a:bodyPr>
            <a:normAutofit fontScale="80000" lnSpcReduction="20000"/>
          </a:bodyPr>
          <a:lstStyle/>
          <a:p>
            <a:pPr algn="just">
              <a:lnSpc>
                <a:spcPct val="120000"/>
              </a:lnSpc>
              <a:spcAft>
                <a:spcPts val="600"/>
              </a:spcAft>
            </a:pPr>
            <a:r>
              <a:rPr lang="en-GB" altLang="zh-CN" sz="2800" dirty="0">
                <a:ea typeface="华文楷体" panose="02010600040101010101" charset="-122"/>
                <a:cs typeface="Arial" panose="020B0604020202020204" pitchFamily="34" charset="0"/>
              </a:rPr>
              <a:t>Booster dipole magnets are grouped into three families. One is the pure dipoles, the others are the dipole-sextupole combined magnets. </a:t>
            </a:r>
            <a:r>
              <a:rPr lang="en-US" altLang="zh-CN" sz="2800" dirty="0">
                <a:ea typeface="华文楷体" panose="02010600040101010101" charset="-122"/>
                <a:cs typeface="Arial" panose="020B0604020202020204" pitchFamily="34" charset="0"/>
              </a:rPr>
              <a:t>The discussion focuses primarily on</a:t>
            </a:r>
            <a:r>
              <a:rPr lang="en-US" altLang="zh-CN" sz="2800" dirty="0">
                <a:solidFill>
                  <a:srgbClr val="FF0000"/>
                </a:solidFill>
                <a:ea typeface="华文楷体" panose="02010600040101010101" charset="-122"/>
                <a:cs typeface="Arial" panose="020B0604020202020204" pitchFamily="34" charset="0"/>
              </a:rPr>
              <a:t> </a:t>
            </a:r>
            <a:r>
              <a:rPr lang="en-US" altLang="zh-CN" sz="2800" dirty="0">
                <a:solidFill>
                  <a:srgbClr val="FF0000"/>
                </a:solidFill>
                <a:ea typeface="Times New Roman" panose="02020603050405020304"/>
                <a:cs typeface="Arial" panose="020B0604020202020204" pitchFamily="34" charset="0"/>
                <a:sym typeface="+mn-ea"/>
              </a:rPr>
              <a:t>Dipole-SF combined magnet</a:t>
            </a:r>
            <a:endParaRPr lang="en-GB" altLang="zh-CN" sz="2800" b="1" dirty="0">
              <a:ea typeface="华文楷体" panose="02010600040101010101" charset="-122"/>
              <a:cs typeface="Arial" panose="020B0604020202020204" pitchFamily="34" charset="0"/>
            </a:endParaRPr>
          </a:p>
          <a:p>
            <a:endParaRPr lang="en-GB" altLang="zh-CN" sz="2665" b="1" dirty="0">
              <a:ea typeface="华文楷体" panose="02010600040101010101" charset="-122"/>
              <a:cs typeface="Arial" panose="020B0604020202020204" pitchFamily="34" charset="0"/>
            </a:endParaRPr>
          </a:p>
          <a:p>
            <a:endParaRPr lang="en-GB" altLang="zh-CN" sz="2665" b="1" dirty="0">
              <a:ea typeface="华文楷体" panose="02010600040101010101" charset="-122"/>
              <a:cs typeface="Arial" panose="020B0604020202020204" pitchFamily="34" charset="0"/>
            </a:endParaRPr>
          </a:p>
          <a:p>
            <a:endParaRPr lang="en-GB" altLang="zh-CN" sz="2665" b="1" dirty="0">
              <a:ea typeface="华文楷体" panose="02010600040101010101" charset="-122"/>
              <a:cs typeface="Arial" panose="020B0604020202020204" pitchFamily="34" charset="0"/>
            </a:endParaRPr>
          </a:p>
          <a:p>
            <a:endParaRPr lang="en-GB" altLang="zh-CN" sz="2665" b="1" dirty="0">
              <a:ea typeface="华文楷体" panose="02010600040101010101" charset="-122"/>
              <a:cs typeface="Arial" panose="020B0604020202020204" pitchFamily="34" charset="0"/>
            </a:endParaRPr>
          </a:p>
          <a:p>
            <a:pPr marL="0" indent="0">
              <a:buNone/>
            </a:pPr>
            <a:endParaRPr lang="en-US" altLang="zh-CN" sz="2665" dirty="0">
              <a:ea typeface="华文楷体" panose="02010600040101010101" charset="-122"/>
              <a:cs typeface="Arial" panose="020B0604020202020204" pitchFamily="34" charset="0"/>
            </a:endParaRPr>
          </a:p>
          <a:p>
            <a:pPr marL="0" indent="0" algn="ctr">
              <a:buNone/>
            </a:pPr>
            <a:r>
              <a:rPr lang="en-US" altLang="zh-CN" sz="2665" dirty="0">
                <a:ea typeface="华文楷体" panose="02010600040101010101" charset="-122"/>
                <a:cs typeface="Arial" panose="020B0604020202020204" pitchFamily="34" charset="0"/>
              </a:rPr>
              <a:t>         </a:t>
            </a:r>
            <a:r>
              <a:rPr lang="en-US" altLang="zh-CN" sz="2665" dirty="0">
                <a:ea typeface="黑体" panose="02010609060101010101" charset="-122"/>
                <a:cs typeface="Arial" panose="020B0604020202020204" pitchFamily="34" charset="0"/>
              </a:rPr>
              <a:t> </a:t>
            </a:r>
            <a:endParaRPr lang="en-GB" altLang="zh-CN" sz="2665" dirty="0">
              <a:ea typeface="华文楷体" panose="02010600040101010101" charset="-122"/>
              <a:cs typeface="Arial" panose="020B0604020202020204" pitchFamily="34" charset="0"/>
            </a:endParaRPr>
          </a:p>
          <a:p>
            <a:pPr>
              <a:lnSpc>
                <a:spcPct val="100000"/>
              </a:lnSpc>
              <a:buFont typeface="Wingdings" panose="05000000000000000000" charset="0"/>
              <a:buChar char="ü"/>
            </a:pPr>
            <a:endParaRPr lang="en-US" altLang="zh-CN" sz="3300" b="0" dirty="0">
              <a:ea typeface="华文楷体" panose="02010600040101010101" charset="-122"/>
              <a:cs typeface="Arial" panose="020B0604020202020204" pitchFamily="34" charset="0"/>
            </a:endParaRPr>
          </a:p>
          <a:p>
            <a:pPr>
              <a:lnSpc>
                <a:spcPct val="100000"/>
              </a:lnSpc>
              <a:buFont typeface="Wingdings" panose="05000000000000000000" charset="0"/>
              <a:buChar char="ü"/>
            </a:pPr>
            <a:r>
              <a:rPr lang="en-US" altLang="zh-CN" sz="2800" b="0" dirty="0">
                <a:ea typeface="华文楷体" panose="02010600040101010101" charset="-122"/>
                <a:cs typeface="Arial" panose="020B0604020202020204" pitchFamily="34" charset="0"/>
              </a:rPr>
              <a:t>In order to better shielding the earth field, a closed H-type core is selected for the  dipole magnets.</a:t>
            </a:r>
          </a:p>
          <a:p>
            <a:pPr>
              <a:lnSpc>
                <a:spcPct val="100000"/>
              </a:lnSpc>
              <a:buFont typeface="Wingdings" panose="05000000000000000000" charset="0"/>
              <a:buChar char="ü"/>
            </a:pPr>
            <a:r>
              <a:rPr lang="en-US" altLang="zh-CN" sz="2800" b="0" dirty="0">
                <a:ea typeface="华文楷体" panose="02010600040101010101" charset="-122"/>
                <a:cs typeface="Arial" panose="020B0604020202020204" pitchFamily="34" charset="0"/>
                <a:sym typeface="+mn-ea"/>
              </a:rPr>
              <a:t>To increase field strength in the yoke while reducing the magnet weight, the return yokes are designed to be as thin as possible and holes are punched in the pole regions of the laminations.</a:t>
            </a:r>
          </a:p>
          <a:p>
            <a:pPr>
              <a:lnSpc>
                <a:spcPct val="100000"/>
              </a:lnSpc>
              <a:buFont typeface="Wingdings" panose="05000000000000000000" charset="0"/>
              <a:buChar char="ü"/>
            </a:pPr>
            <a:r>
              <a:rPr lang="en-US" altLang="zh-CN" sz="2800" b="0" dirty="0">
                <a:ea typeface="华文楷体" panose="02010600040101010101" charset="-122"/>
                <a:cs typeface="Arial" panose="020B0604020202020204" pitchFamily="34" charset="0"/>
              </a:rPr>
              <a:t>The magnetic flux distribution in the laminations matches prediction.</a:t>
            </a:r>
            <a:endParaRPr lang="en-GB" altLang="zh-CN" sz="2800" b="0" dirty="0">
              <a:ea typeface="华文楷体" panose="02010600040101010101" charset="-122"/>
              <a:cs typeface="Arial" panose="020B0604020202020204" pitchFamily="34" charset="0"/>
              <a:sym typeface="+mn-ea"/>
            </a:endParaRPr>
          </a:p>
        </p:txBody>
      </p:sp>
      <p:grpSp>
        <p:nvGrpSpPr>
          <p:cNvPr id="12" name="组合 11">
            <a:extLst>
              <a:ext uri="{FF2B5EF4-FFF2-40B4-BE49-F238E27FC236}">
                <a16:creationId xmlns:a16="http://schemas.microsoft.com/office/drawing/2014/main" id="{A6FD13CA-7A8F-4913-9D19-E748C89A28B9}"/>
              </a:ext>
            </a:extLst>
          </p:cNvPr>
          <p:cNvGrpSpPr/>
          <p:nvPr/>
        </p:nvGrpSpPr>
        <p:grpSpPr>
          <a:xfrm>
            <a:off x="4342007" y="2158794"/>
            <a:ext cx="5371582" cy="2106640"/>
            <a:chOff x="4607787" y="2395450"/>
            <a:chExt cx="5371582" cy="2106640"/>
          </a:xfrm>
        </p:grpSpPr>
        <p:pic>
          <p:nvPicPr>
            <p:cNvPr id="6" name="picture" descr="descript"/>
            <p:cNvPicPr>
              <a:picLocks noChangeAspect="1"/>
            </p:cNvPicPr>
            <p:nvPr>
              <p:custDataLst>
                <p:tags r:id="rId4"/>
              </p:custDataLst>
            </p:nvPr>
          </p:nvPicPr>
          <p:blipFill rotWithShape="1">
            <a:blip r:embed="rId8"/>
            <a:srcRect/>
            <a:stretch>
              <a:fillRect/>
            </a:stretch>
          </p:blipFill>
          <p:spPr>
            <a:xfrm>
              <a:off x="4607787" y="2395450"/>
              <a:ext cx="2911032" cy="2106640"/>
            </a:xfrm>
            <a:prstGeom prst="rect">
              <a:avLst/>
            </a:prstGeom>
          </p:spPr>
        </p:pic>
        <p:sp>
          <p:nvSpPr>
            <p:cNvPr id="19" name="文本框 18"/>
            <p:cNvSpPr txBox="1"/>
            <p:nvPr>
              <p:custDataLst>
                <p:tags r:id="rId5"/>
              </p:custDataLst>
            </p:nvPr>
          </p:nvSpPr>
          <p:spPr>
            <a:xfrm>
              <a:off x="4899369" y="3215622"/>
              <a:ext cx="5080000" cy="337185"/>
            </a:xfrm>
            <a:prstGeom prst="rect">
              <a:avLst/>
            </a:prstGeom>
          </p:spPr>
          <p:txBody>
            <a:bodyPr>
              <a:spAutoFit/>
            </a:bodyPr>
            <a:lstStyle/>
            <a:p>
              <a:r>
                <a:rPr lang="en-US" altLang="zh-CN" sz="1600" dirty="0">
                  <a:solidFill>
                    <a:srgbClr val="000000"/>
                  </a:solidFill>
                  <a:latin typeface="Times New Roman" panose="02020603050405020304"/>
                  <a:ea typeface="Times New Roman" panose="02020603050405020304"/>
                </a:rPr>
                <a:t>dipole-SF combined magnet</a:t>
              </a:r>
            </a:p>
          </p:txBody>
        </p:sp>
      </p:grpSp>
      <p:sp>
        <p:nvSpPr>
          <p:cNvPr id="3" name="灯片编号占位符 2"/>
          <p:cNvSpPr>
            <a:spLocks noGrp="1"/>
          </p:cNvSpPr>
          <p:nvPr>
            <p:ph type="sldNum" sz="quarter" idx="12"/>
          </p:nvPr>
        </p:nvSpPr>
        <p:spPr/>
        <p:txBody>
          <a:bodyPr/>
          <a:lstStyle/>
          <a:p>
            <a:fld id="{098B4EB0-06CE-481E-B32B-52DF58230A15}" type="slidenum">
              <a:rPr lang="zh-CN" altLang="en-US" smtClean="0"/>
              <a:t>18</a:t>
            </a:fld>
            <a:endParaRPr lang="zh-CN" altLang="en-US" dirty="0"/>
          </a:p>
        </p:txBody>
      </p:sp>
      <p:sp>
        <p:nvSpPr>
          <p:cNvPr id="4" name="标题 3"/>
          <p:cNvSpPr>
            <a:spLocks noGrp="1"/>
          </p:cNvSpPr>
          <p:nvPr>
            <p:ph type="title"/>
          </p:nvPr>
        </p:nvSpPr>
        <p:spPr/>
        <p:txBody>
          <a:bodyPr/>
          <a:lstStyle/>
          <a:p>
            <a:r>
              <a:rPr lang="en-US" altLang="zh-CN" dirty="0"/>
              <a:t>Dipole magnet in CEPC Booster</a:t>
            </a:r>
            <a:endParaRPr lang="zh-CN" altLang="en-US" dirty="0"/>
          </a:p>
        </p:txBody>
      </p:sp>
      <p:sp>
        <p:nvSpPr>
          <p:cNvPr id="8" name="矩形 7"/>
          <p:cNvSpPr/>
          <p:nvPr>
            <p:custDataLst>
              <p:tags r:id="rId1"/>
            </p:custDataLst>
          </p:nvPr>
        </p:nvSpPr>
        <p:spPr>
          <a:xfrm>
            <a:off x="4284684" y="2198197"/>
            <a:ext cx="3096895" cy="2088515"/>
          </a:xfrm>
          <a:prstGeom prst="rect">
            <a:avLst/>
          </a:prstGeom>
        </p:spPr>
        <p:style>
          <a:lnRef idx="3">
            <a:schemeClr val="accent6"/>
          </a:lnRef>
          <a:fillRef idx="0">
            <a:srgbClr val="FFFFFF"/>
          </a:fillRef>
          <a:effectRef idx="0">
            <a:srgbClr val="FFFFFF"/>
          </a:effectRef>
          <a:fontRef idx="minor">
            <a:schemeClr val="tx1"/>
          </a:fontRef>
        </p:style>
        <p:txBody>
          <a:bodyPr rtlCol="0" anchor="ctr"/>
          <a:lstStyle/>
          <a:p>
            <a:pPr algn="ctr"/>
            <a:endParaRPr lang="zh-CN" altLang="en-US"/>
          </a:p>
        </p:txBody>
      </p:sp>
      <p:grpSp>
        <p:nvGrpSpPr>
          <p:cNvPr id="9" name="组合 8">
            <a:extLst>
              <a:ext uri="{FF2B5EF4-FFF2-40B4-BE49-F238E27FC236}">
                <a16:creationId xmlns:a16="http://schemas.microsoft.com/office/drawing/2014/main" id="{C4CDAA50-FD32-4EE7-9DE8-5B3276AACA1E}"/>
              </a:ext>
            </a:extLst>
          </p:cNvPr>
          <p:cNvGrpSpPr/>
          <p:nvPr/>
        </p:nvGrpSpPr>
        <p:grpSpPr>
          <a:xfrm>
            <a:off x="1124842" y="2291691"/>
            <a:ext cx="2799733" cy="1994703"/>
            <a:chOff x="1559496" y="2307596"/>
            <a:chExt cx="2799733" cy="1994703"/>
          </a:xfrm>
        </p:grpSpPr>
        <p:pic>
          <p:nvPicPr>
            <p:cNvPr id="5" name="picture" descr="descript"/>
            <p:cNvPicPr>
              <a:picLocks noChangeAspect="1"/>
            </p:cNvPicPr>
            <p:nvPr/>
          </p:nvPicPr>
          <p:blipFill rotWithShape="1">
            <a:blip r:embed="rId9"/>
            <a:srcRect b="3503"/>
            <a:stretch>
              <a:fillRect/>
            </a:stretch>
          </p:blipFill>
          <p:spPr>
            <a:xfrm>
              <a:off x="1559496" y="2307596"/>
              <a:ext cx="2799733" cy="1994703"/>
            </a:xfrm>
            <a:prstGeom prst="rect">
              <a:avLst/>
            </a:prstGeom>
          </p:spPr>
        </p:pic>
        <p:sp>
          <p:nvSpPr>
            <p:cNvPr id="18" name="文本框 17"/>
            <p:cNvSpPr txBox="1"/>
            <p:nvPr/>
          </p:nvSpPr>
          <p:spPr>
            <a:xfrm>
              <a:off x="1919605" y="3067685"/>
              <a:ext cx="2044065" cy="368300"/>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pure dipole magnet</a:t>
              </a:r>
              <a:endParaRPr lang="zh-CN" altLang="en-US" dirty="0">
                <a:latin typeface="Times New Roman" panose="02020603050405020304" pitchFamily="18" charset="0"/>
                <a:cs typeface="Times New Roman" panose="02020603050405020304" pitchFamily="18" charset="0"/>
              </a:endParaRPr>
            </a:p>
          </p:txBody>
        </p:sp>
      </p:grpSp>
      <p:grpSp>
        <p:nvGrpSpPr>
          <p:cNvPr id="13" name="组合 12">
            <a:extLst>
              <a:ext uri="{FF2B5EF4-FFF2-40B4-BE49-F238E27FC236}">
                <a16:creationId xmlns:a16="http://schemas.microsoft.com/office/drawing/2014/main" id="{C0088DDB-1FA3-4FCF-9D83-D3FF1705DF79}"/>
              </a:ext>
            </a:extLst>
          </p:cNvPr>
          <p:cNvGrpSpPr/>
          <p:nvPr/>
        </p:nvGrpSpPr>
        <p:grpSpPr>
          <a:xfrm>
            <a:off x="7568195" y="2158794"/>
            <a:ext cx="5296178" cy="2203201"/>
            <a:chOff x="7824192" y="2203346"/>
            <a:chExt cx="5296178" cy="2203201"/>
          </a:xfrm>
        </p:grpSpPr>
        <p:pic>
          <p:nvPicPr>
            <p:cNvPr id="7" name="picture" descr="descript"/>
            <p:cNvPicPr>
              <a:picLocks noChangeAspect="1"/>
            </p:cNvPicPr>
            <p:nvPr>
              <p:custDataLst>
                <p:tags r:id="rId2"/>
              </p:custDataLst>
            </p:nvPr>
          </p:nvPicPr>
          <p:blipFill rotWithShape="1">
            <a:blip r:embed="rId10"/>
            <a:srcRect/>
            <a:stretch>
              <a:fillRect/>
            </a:stretch>
          </p:blipFill>
          <p:spPr>
            <a:xfrm>
              <a:off x="7824192" y="2203346"/>
              <a:ext cx="3019120" cy="2203201"/>
            </a:xfrm>
            <a:prstGeom prst="rect">
              <a:avLst/>
            </a:prstGeom>
          </p:spPr>
        </p:pic>
        <p:sp>
          <p:nvSpPr>
            <p:cNvPr id="20" name="文本框 19"/>
            <p:cNvSpPr txBox="1"/>
            <p:nvPr>
              <p:custDataLst>
                <p:tags r:id="rId3"/>
              </p:custDataLst>
            </p:nvPr>
          </p:nvSpPr>
          <p:spPr>
            <a:xfrm>
              <a:off x="8040370" y="3098483"/>
              <a:ext cx="5080000" cy="337185"/>
            </a:xfrm>
            <a:prstGeom prst="rect">
              <a:avLst/>
            </a:prstGeom>
          </p:spPr>
          <p:txBody>
            <a:bodyPr>
              <a:spAutoFit/>
            </a:bodyPr>
            <a:lstStyle/>
            <a:p>
              <a:r>
                <a:rPr lang="en-US" altLang="zh-CN" sz="1600">
                  <a:solidFill>
                    <a:srgbClr val="000000"/>
                  </a:solidFill>
                  <a:latin typeface="Times New Roman" panose="02020603050405020304"/>
                  <a:ea typeface="Times New Roman" panose="02020603050405020304"/>
                </a:rPr>
                <a:t>dipole-SD combined magnet</a:t>
              </a:r>
            </a:p>
          </p:txBody>
        </p:sp>
      </p:grpSp>
      <p:sp>
        <p:nvSpPr>
          <p:cNvPr id="11" name="文本框 10"/>
          <p:cNvSpPr txBox="1"/>
          <p:nvPr/>
        </p:nvSpPr>
        <p:spPr>
          <a:xfrm>
            <a:off x="3575720" y="4234140"/>
            <a:ext cx="4815840" cy="368300"/>
          </a:xfrm>
          <a:prstGeom prst="rect">
            <a:avLst/>
          </a:prstGeom>
          <a:noFill/>
        </p:spPr>
        <p:txBody>
          <a:bodyPr wrap="square" rtlCol="0">
            <a:spAutoFit/>
          </a:bodyPr>
          <a:lstStyle/>
          <a:p>
            <a:r>
              <a:rPr lang="en-US" altLang="zh-CN" dirty="0">
                <a:solidFill>
                  <a:srgbClr val="0000FF"/>
                </a:solidFill>
                <a:latin typeface="Arial" panose="020B0604020202020204" pitchFamily="34" charset="0"/>
                <a:ea typeface="黑体" panose="02010609060101010101" charset="-122"/>
                <a:cs typeface="Arial" panose="020B0604020202020204" pitchFamily="34" charset="0"/>
              </a:rPr>
              <a:t>The Cross-section of the Dipole Magnet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91353BD3-5FB0-4F99-B23B-33E1B94C6754}"/>
              </a:ext>
            </a:extLst>
          </p:cNvPr>
          <p:cNvSpPr>
            <a:spLocks noGrp="1"/>
          </p:cNvSpPr>
          <p:nvPr>
            <p:ph idx="1"/>
          </p:nvPr>
        </p:nvSpPr>
        <p:spPr>
          <a:xfrm>
            <a:off x="263189" y="1153261"/>
            <a:ext cx="10972800" cy="5568215"/>
          </a:xfrm>
        </p:spPr>
        <p:txBody>
          <a:bodyPr>
            <a:normAutofit lnSpcReduction="10000"/>
          </a:bodyPr>
          <a:lstStyle/>
          <a:p>
            <a:pPr>
              <a:spcAft>
                <a:spcPts val="600"/>
              </a:spcAft>
            </a:pPr>
            <a:r>
              <a:rPr lang="en-US" altLang="zh-CN" sz="2200" b="1" dirty="0">
                <a:ea typeface="华文楷体" panose="02010600040101010101" charset="-122"/>
                <a:cs typeface="Times New Roman" panose="02020603050405020304" pitchFamily="18" charset="0"/>
              </a:rPr>
              <a:t>Main parameters of dipole</a:t>
            </a:r>
          </a:p>
          <a:p>
            <a:pPr lvl="1"/>
            <a:r>
              <a:rPr lang="en-US" altLang="zh-CN" sz="1800" dirty="0">
                <a:ea typeface="华文楷体" panose="02010600040101010101" charset="-122"/>
                <a:cs typeface="Times New Roman" panose="02020603050405020304" pitchFamily="18" charset="0"/>
              </a:rPr>
              <a:t>B=95~564 Gs, Gap=63 mm, </a:t>
            </a:r>
            <a:r>
              <a:rPr lang="en-US" altLang="zh-CN" sz="1800" dirty="0" err="1">
                <a:ea typeface="华文楷体" panose="02010600040101010101" charset="-122"/>
                <a:cs typeface="Times New Roman" panose="02020603050405020304" pitchFamily="18" charset="0"/>
              </a:rPr>
              <a:t>Leff</a:t>
            </a:r>
            <a:r>
              <a:rPr lang="en-US" altLang="zh-CN" sz="1800" dirty="0">
                <a:ea typeface="华文楷体" panose="02010600040101010101" charset="-122"/>
                <a:cs typeface="Times New Roman" panose="02020603050405020304" pitchFamily="18" charset="0"/>
              </a:rPr>
              <a:t>=4.7,</a:t>
            </a:r>
            <a:r>
              <a:rPr lang="zh-CN" altLang="en-US" sz="1800" dirty="0">
                <a:ea typeface="华文楷体" panose="02010600040101010101" charset="-122"/>
                <a:cs typeface="Times New Roman" panose="02020603050405020304" pitchFamily="18" charset="0"/>
              </a:rPr>
              <a:t> </a:t>
            </a:r>
            <a:r>
              <a:rPr lang="en-US" altLang="zh-CN" sz="1800" dirty="0">
                <a:ea typeface="华文楷体" panose="02010600040101010101" charset="-122"/>
                <a:cs typeface="Times New Roman" panose="02020603050405020304" pitchFamily="18" charset="0"/>
              </a:rPr>
              <a:t>field uniformity&lt;1</a:t>
            </a:r>
            <a:r>
              <a:rPr lang="en-US" altLang="zh-CN" sz="1800" dirty="0">
                <a:ea typeface="华文楷体" panose="02010600040101010101" charset="-122"/>
                <a:cs typeface="Times New Roman" panose="02020603050405020304" pitchFamily="18" charset="0"/>
                <a:sym typeface="Symbol" panose="05050102010706020507" pitchFamily="18" charset="2"/>
              </a:rPr>
              <a:t>10</a:t>
            </a:r>
            <a:r>
              <a:rPr lang="en-US" altLang="zh-CN" sz="1800" baseline="30000" dirty="0">
                <a:ea typeface="华文楷体" panose="02010600040101010101" charset="-122"/>
                <a:cs typeface="Times New Roman" panose="02020603050405020304" pitchFamily="18" charset="0"/>
                <a:sym typeface="Symbol" panose="05050102010706020507" pitchFamily="18" charset="2"/>
              </a:rPr>
              <a:t>-3</a:t>
            </a:r>
            <a:endParaRPr lang="en-US" altLang="zh-CN" sz="1800" baseline="30000" dirty="0">
              <a:ea typeface="华文楷体" panose="02010600040101010101" charset="-122"/>
              <a:cs typeface="Times New Roman" panose="02020603050405020304" pitchFamily="18" charset="0"/>
            </a:endParaRPr>
          </a:p>
          <a:p>
            <a:pPr lvl="1"/>
            <a:endParaRPr lang="en-US" altLang="zh-CN" sz="1800" dirty="0">
              <a:ea typeface="华文楷体" panose="02010600040101010101" charset="-122"/>
              <a:cs typeface="Times New Roman" panose="02020603050405020304" pitchFamily="18" charset="0"/>
            </a:endParaRPr>
          </a:p>
          <a:p>
            <a:pPr lvl="1"/>
            <a:endParaRPr lang="en-US" altLang="zh-CN" sz="1800" dirty="0">
              <a:ea typeface="华文楷体" panose="02010600040101010101" charset="-122"/>
              <a:cs typeface="Times New Roman" panose="02020603050405020304" pitchFamily="18" charset="0"/>
            </a:endParaRPr>
          </a:p>
          <a:p>
            <a:pPr lvl="1"/>
            <a:endParaRPr lang="en-US" altLang="zh-CN" sz="1800" dirty="0">
              <a:ea typeface="华文楷体" panose="02010600040101010101" charset="-122"/>
              <a:cs typeface="Times New Roman" panose="02020603050405020304" pitchFamily="18" charset="0"/>
            </a:endParaRPr>
          </a:p>
          <a:p>
            <a:endParaRPr lang="en-US" altLang="zh-CN" sz="2200" b="1" dirty="0">
              <a:ea typeface="华文楷体" panose="02010600040101010101" charset="-122"/>
              <a:cs typeface="Times New Roman" panose="02020603050405020304" pitchFamily="18" charset="0"/>
            </a:endParaRPr>
          </a:p>
          <a:p>
            <a:endParaRPr lang="en-US" altLang="zh-CN" sz="2200" dirty="0">
              <a:ea typeface="华文楷体" panose="02010600040101010101" charset="-122"/>
              <a:cs typeface="Times New Roman" panose="02020603050405020304" pitchFamily="18" charset="0"/>
            </a:endParaRPr>
          </a:p>
          <a:p>
            <a:r>
              <a:rPr lang="en-US" altLang="zh-CN" sz="2200" dirty="0">
                <a:ea typeface="华文楷体" panose="02010600040101010101" charset="-122"/>
                <a:cs typeface="Times New Roman" panose="02020603050405020304" pitchFamily="18" charset="0"/>
              </a:rPr>
              <a:t>Core material selection</a:t>
            </a:r>
          </a:p>
          <a:p>
            <a:pPr lvl="1">
              <a:spcBef>
                <a:spcPts val="0"/>
              </a:spcBef>
            </a:pPr>
            <a:r>
              <a:rPr lang="en-US" altLang="zh-CN" sz="2000" b="1" dirty="0">
                <a:solidFill>
                  <a:srgbClr val="0000FF"/>
                </a:solidFill>
                <a:ea typeface="华文楷体" panose="02010600040101010101" charset="-122"/>
                <a:cs typeface="Times New Roman" panose="02020603050405020304" pitchFamily="18" charset="0"/>
                <a:sym typeface="+mn-ea"/>
              </a:rPr>
              <a:t>Plastic sheet (PET) and silicon steel sheet: 2 mm:1 mm</a:t>
            </a:r>
          </a:p>
          <a:p>
            <a:pPr lvl="1"/>
            <a:r>
              <a:rPr lang="en-US" altLang="zh-CN" sz="2000" dirty="0">
                <a:ea typeface="华文楷体" panose="02010600040101010101" charset="-122"/>
                <a:cs typeface="Times New Roman" panose="02020603050405020304" pitchFamily="18" charset="0"/>
                <a:sym typeface="+mn-ea"/>
              </a:rPr>
              <a:t>Increase field in the steel sheet</a:t>
            </a:r>
          </a:p>
          <a:p>
            <a:pPr lvl="1">
              <a:spcBef>
                <a:spcPts val="0"/>
              </a:spcBef>
            </a:pPr>
            <a:r>
              <a:rPr lang="en-US" altLang="zh-CN" sz="2000" dirty="0">
                <a:ea typeface="华文楷体" panose="02010600040101010101" charset="-122"/>
                <a:cs typeface="Times New Roman" panose="02020603050405020304" pitchFamily="18" charset="0"/>
                <a:sym typeface="+mn-ea"/>
              </a:rPr>
              <a:t>Reduce magnet weight</a:t>
            </a:r>
          </a:p>
          <a:p>
            <a:pPr lvl="1">
              <a:spcBef>
                <a:spcPts val="0"/>
              </a:spcBef>
            </a:pPr>
            <a:endParaRPr lang="en-US" altLang="zh-CN" sz="2000" dirty="0">
              <a:ea typeface="华文楷体" panose="02010600040101010101" charset="-122"/>
              <a:cs typeface="Times New Roman" panose="02020603050405020304" pitchFamily="18" charset="0"/>
              <a:sym typeface="+mn-ea"/>
            </a:endParaRPr>
          </a:p>
          <a:p>
            <a:pPr>
              <a:spcAft>
                <a:spcPts val="600"/>
              </a:spcAft>
            </a:pPr>
            <a:r>
              <a:rPr lang="en-US" altLang="zh-CN" sz="2200" b="1" dirty="0">
                <a:ea typeface="华文楷体" panose="02010600040101010101" charset="-122"/>
                <a:cs typeface="Times New Roman" panose="02020603050405020304" pitchFamily="18" charset="0"/>
                <a:sym typeface="+mn-ea"/>
              </a:rPr>
              <a:t>Coil material selection</a:t>
            </a:r>
          </a:p>
          <a:p>
            <a:pPr lvl="1">
              <a:spcBef>
                <a:spcPts val="0"/>
              </a:spcBef>
            </a:pPr>
            <a:r>
              <a:rPr lang="en-US" altLang="zh-CN" sz="2000" dirty="0">
                <a:ea typeface="华文楷体" panose="02010600040101010101" charset="-122"/>
                <a:cs typeface="Times New Roman" panose="02020603050405020304" pitchFamily="18" charset="0"/>
                <a:sym typeface="+mn-ea"/>
              </a:rPr>
              <a:t>4 turns of pure Aluminum busbars</a:t>
            </a:r>
          </a:p>
          <a:p>
            <a:pPr lvl="1">
              <a:spcBef>
                <a:spcPts val="0"/>
              </a:spcBef>
            </a:pPr>
            <a:r>
              <a:rPr lang="en-US" altLang="zh-CN" sz="2000" dirty="0">
                <a:ea typeface="华文楷体" panose="02010600040101010101" charset="-122"/>
                <a:cs typeface="Times New Roman" panose="02020603050405020304" pitchFamily="18" charset="0"/>
                <a:sym typeface="+mn-ea"/>
              </a:rPr>
              <a:t>Low weight and cost</a:t>
            </a:r>
          </a:p>
          <a:p>
            <a:pPr lvl="1">
              <a:spcBef>
                <a:spcPts val="0"/>
              </a:spcBef>
            </a:pPr>
            <a:r>
              <a:rPr lang="en-US" altLang="zh-CN" sz="2000" dirty="0">
                <a:ea typeface="华文楷体" panose="02010600040101010101" charset="-122"/>
                <a:cs typeface="Times New Roman" panose="02020603050405020304" pitchFamily="18" charset="0"/>
                <a:sym typeface="+mn-ea"/>
              </a:rPr>
              <a:t>Insulated with G10 sheets</a:t>
            </a:r>
            <a:endParaRPr lang="en-US" altLang="zh-CN" sz="2000" b="1" dirty="0">
              <a:ea typeface="华文楷体" panose="02010600040101010101" charset="-122"/>
              <a:cs typeface="Times New Roman" panose="02020603050405020304" pitchFamily="18" charset="0"/>
              <a:sym typeface="+mn-ea"/>
            </a:endParaRPr>
          </a:p>
          <a:p>
            <a:pPr lvl="1"/>
            <a:endParaRPr lang="en-US" altLang="zh-CN" sz="2000" dirty="0">
              <a:ea typeface="华文楷体" panose="02010600040101010101" charset="-122"/>
              <a:cs typeface="Times New Roman" panose="02020603050405020304" pitchFamily="18" charset="0"/>
              <a:sym typeface="+mn-ea"/>
            </a:endParaRPr>
          </a:p>
          <a:p>
            <a:pPr lvl="1"/>
            <a:endParaRPr lang="zh-CN" altLang="en-US" dirty="0"/>
          </a:p>
        </p:txBody>
      </p:sp>
      <p:sp>
        <p:nvSpPr>
          <p:cNvPr id="3" name="标题 2">
            <a:extLst>
              <a:ext uri="{FF2B5EF4-FFF2-40B4-BE49-F238E27FC236}">
                <a16:creationId xmlns:a16="http://schemas.microsoft.com/office/drawing/2014/main" id="{9ADFB963-B481-441C-95BC-2505DDEE4C1E}"/>
              </a:ext>
            </a:extLst>
          </p:cNvPr>
          <p:cNvSpPr>
            <a:spLocks noGrp="1"/>
          </p:cNvSpPr>
          <p:nvPr>
            <p:ph type="title"/>
          </p:nvPr>
        </p:nvSpPr>
        <p:spPr/>
        <p:txBody>
          <a:bodyPr>
            <a:normAutofit/>
          </a:bodyPr>
          <a:lstStyle/>
          <a:p>
            <a:r>
              <a:rPr lang="en-US" altLang="zh-CN" sz="3200" dirty="0">
                <a:sym typeface="+mn-ea"/>
              </a:rPr>
              <a:t>Booster dipole-sextuple combined magnet</a:t>
            </a:r>
            <a:endParaRPr lang="zh-CN" altLang="en-US" sz="3200" dirty="0"/>
          </a:p>
        </p:txBody>
      </p:sp>
      <p:pic>
        <p:nvPicPr>
          <p:cNvPr id="4" name="图片 3">
            <a:extLst>
              <a:ext uri="{FF2B5EF4-FFF2-40B4-BE49-F238E27FC236}">
                <a16:creationId xmlns:a16="http://schemas.microsoft.com/office/drawing/2014/main" id="{43AA5F77-8277-4753-9A04-1FB54339AC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25988" y="1174990"/>
            <a:ext cx="4197299" cy="2491763"/>
          </a:xfrm>
          <a:prstGeom prst="rect">
            <a:avLst/>
          </a:prstGeom>
        </p:spPr>
      </p:pic>
      <p:graphicFrame>
        <p:nvGraphicFramePr>
          <p:cNvPr id="5" name="表格 4">
            <a:extLst>
              <a:ext uri="{FF2B5EF4-FFF2-40B4-BE49-F238E27FC236}">
                <a16:creationId xmlns:a16="http://schemas.microsoft.com/office/drawing/2014/main" id="{D1B69C35-CC21-4646-9A1C-FEFC4C3EB518}"/>
              </a:ext>
            </a:extLst>
          </p:cNvPr>
          <p:cNvGraphicFramePr/>
          <p:nvPr>
            <p:custDataLst>
              <p:tags r:id="rId1"/>
            </p:custDataLst>
            <p:extLst>
              <p:ext uri="{D42A27DB-BD31-4B8C-83A1-F6EECF244321}">
                <p14:modId xmlns:p14="http://schemas.microsoft.com/office/powerpoint/2010/main" val="4054710558"/>
              </p:ext>
            </p:extLst>
          </p:nvPr>
        </p:nvGraphicFramePr>
        <p:xfrm>
          <a:off x="767408" y="2021437"/>
          <a:ext cx="6408712" cy="1296000"/>
        </p:xfrm>
        <a:graphic>
          <a:graphicData uri="http://schemas.openxmlformats.org/drawingml/2006/table">
            <a:tbl>
              <a:tblPr firstRow="1" bandRow="1">
                <a:tableStyleId>{5C22544A-7EE6-4342-B048-85BDC9FD1C3A}</a:tableStyleId>
              </a:tblPr>
              <a:tblGrid>
                <a:gridCol w="1878764">
                  <a:extLst>
                    <a:ext uri="{9D8B030D-6E8A-4147-A177-3AD203B41FA5}">
                      <a16:colId xmlns:a16="http://schemas.microsoft.com/office/drawing/2014/main" val="20000"/>
                    </a:ext>
                  </a:extLst>
                </a:gridCol>
                <a:gridCol w="2393518">
                  <a:extLst>
                    <a:ext uri="{9D8B030D-6E8A-4147-A177-3AD203B41FA5}">
                      <a16:colId xmlns:a16="http://schemas.microsoft.com/office/drawing/2014/main" val="20001"/>
                    </a:ext>
                  </a:extLst>
                </a:gridCol>
                <a:gridCol w="2136430">
                  <a:extLst>
                    <a:ext uri="{9D8B030D-6E8A-4147-A177-3AD203B41FA5}">
                      <a16:colId xmlns:a16="http://schemas.microsoft.com/office/drawing/2014/main" val="20002"/>
                    </a:ext>
                  </a:extLst>
                </a:gridCol>
              </a:tblGrid>
              <a:tr h="324000">
                <a:tc>
                  <a:txBody>
                    <a:bodyPr/>
                    <a:lstStyle/>
                    <a:p>
                      <a:pPr algn="ctr" fontAlgn="ctr"/>
                      <a:endParaRPr lang="zh-CN" altLang="en-US" sz="1400" b="0" i="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a:txBody>
                  <a:tcPr marL="9842" marR="9842" marT="9842" marB="0" anchor="ctr"/>
                </a:tc>
                <a:tc>
                  <a:txBody>
                    <a:bodyPr/>
                    <a:lstStyle/>
                    <a:p>
                      <a:pPr algn="ctr" fontAlgn="ctr">
                        <a:buNone/>
                      </a:pPr>
                      <a:r>
                        <a:rPr lang="en-US" altLang="zh-CN" sz="1400" b="0" i="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Design Requirements</a:t>
                      </a:r>
                    </a:p>
                  </a:txBody>
                  <a:tcPr marL="9842" marR="9842" marT="9842" marB="0" anchor="ctr"/>
                </a:tc>
                <a:tc>
                  <a:txBody>
                    <a:bodyPr/>
                    <a:lstStyle/>
                    <a:p>
                      <a:pPr algn="ctr" fontAlgn="ctr"/>
                      <a:r>
                        <a:rPr lang="en-US" altLang="zh-CN" sz="1400" b="0" i="0">
                          <a:solidFill>
                            <a:srgbClr val="000000"/>
                          </a:solidFill>
                          <a:latin typeface="微软雅黑" panose="020B0503020204020204" pitchFamily="34" charset="-122"/>
                          <a:ea typeface="微软雅黑" panose="020B0503020204020204" pitchFamily="34" charset="-122"/>
                        </a:rPr>
                        <a:t>Simulation Results</a:t>
                      </a:r>
                    </a:p>
                  </a:txBody>
                  <a:tcPr marL="9842" marR="9842" marT="9842" marB="0" anchor="ctr"/>
                </a:tc>
                <a:extLst>
                  <a:ext uri="{0D108BD9-81ED-4DB2-BD59-A6C34878D82A}">
                    <a16:rowId xmlns:a16="http://schemas.microsoft.com/office/drawing/2014/main" val="10000"/>
                  </a:ext>
                </a:extLst>
              </a:tr>
              <a:tr h="324000">
                <a:tc>
                  <a:txBody>
                    <a:bodyPr/>
                    <a:lstStyle/>
                    <a:p>
                      <a:pPr algn="ctr" fontAlgn="ctr"/>
                      <a:r>
                        <a:rPr lang="en-US" altLang="zh-CN" sz="1400" b="0" i="0">
                          <a:solidFill>
                            <a:srgbClr val="000000"/>
                          </a:solidFill>
                          <a:latin typeface="微软雅黑" panose="020B0503020204020204" pitchFamily="34" charset="-122"/>
                          <a:ea typeface="微软雅黑" panose="020B0503020204020204" pitchFamily="34" charset="-122"/>
                        </a:rPr>
                        <a:t>B0[Gs]</a:t>
                      </a:r>
                    </a:p>
                  </a:txBody>
                  <a:tcPr marL="9842" marR="9842" marT="9842" marB="0" anchor="ctr"/>
                </a:tc>
                <a:tc>
                  <a:txBody>
                    <a:bodyPr/>
                    <a:lstStyle/>
                    <a:p>
                      <a:pPr algn="ctr" fontAlgn="ctr"/>
                      <a:r>
                        <a:rPr lang="en-US" altLang="zh-CN" sz="1400" b="0" i="0" dirty="0">
                          <a:solidFill>
                            <a:srgbClr val="000000"/>
                          </a:solidFill>
                          <a:latin typeface="微软雅黑" panose="020B0503020204020204" pitchFamily="34" charset="-122"/>
                          <a:ea typeface="微软雅黑" panose="020B0503020204020204" pitchFamily="34" charset="-122"/>
                        </a:rPr>
                        <a:t>376</a:t>
                      </a:r>
                    </a:p>
                  </a:txBody>
                  <a:tcPr marL="9842" marR="9842" marT="9842" marB="0" anchor="ctr"/>
                </a:tc>
                <a:tc>
                  <a:txBody>
                    <a:bodyPr/>
                    <a:lstStyle/>
                    <a:p>
                      <a:pPr algn="ctr" fontAlgn="ctr"/>
                      <a:r>
                        <a:rPr lang="en-US" altLang="zh-CN" sz="1400" b="0" i="0" dirty="0">
                          <a:solidFill>
                            <a:srgbClr val="000000"/>
                          </a:solidFill>
                          <a:latin typeface="微软雅黑" panose="020B0503020204020204" pitchFamily="34" charset="-122"/>
                          <a:ea typeface="微软雅黑" panose="020B0503020204020204" pitchFamily="34" charset="-122"/>
                        </a:rPr>
                        <a:t>376.004</a:t>
                      </a:r>
                    </a:p>
                  </a:txBody>
                  <a:tcPr marL="9842" marR="9842" marT="9842" marB="0" anchor="ctr"/>
                </a:tc>
                <a:extLst>
                  <a:ext uri="{0D108BD9-81ED-4DB2-BD59-A6C34878D82A}">
                    <a16:rowId xmlns:a16="http://schemas.microsoft.com/office/drawing/2014/main" val="10001"/>
                  </a:ext>
                </a:extLst>
              </a:tr>
              <a:tr h="324000">
                <a:tc>
                  <a:txBody>
                    <a:bodyPr/>
                    <a:lstStyle/>
                    <a:p>
                      <a:pPr algn="ctr" fontAlgn="ctr"/>
                      <a:r>
                        <a:rPr lang="en-US" altLang="zh-CN" sz="1400" b="0" i="0" dirty="0">
                          <a:solidFill>
                            <a:srgbClr val="000000"/>
                          </a:solidFill>
                          <a:latin typeface="微软雅黑" panose="020B0503020204020204" pitchFamily="34" charset="-122"/>
                          <a:ea typeface="微软雅黑" panose="020B0503020204020204" pitchFamily="34" charset="-122"/>
                        </a:rPr>
                        <a:t>S[Gs/mm^2]</a:t>
                      </a:r>
                    </a:p>
                  </a:txBody>
                  <a:tcPr marL="9842" marR="9842" marT="9842" marB="0" anchor="ctr"/>
                </a:tc>
                <a:tc>
                  <a:txBody>
                    <a:bodyPr/>
                    <a:lstStyle/>
                    <a:p>
                      <a:pPr algn="ctr" fontAlgn="ctr"/>
                      <a:r>
                        <a:rPr lang="en-US" altLang="zh-CN" sz="1400" b="0" i="0" dirty="0">
                          <a:solidFill>
                            <a:srgbClr val="000000"/>
                          </a:solidFill>
                          <a:latin typeface="微软雅黑" panose="020B0503020204020204" pitchFamily="34" charset="-122"/>
                          <a:ea typeface="微软雅黑" panose="020B0503020204020204" pitchFamily="34" charset="-122"/>
                        </a:rPr>
                        <a:t>0.106925</a:t>
                      </a:r>
                    </a:p>
                  </a:txBody>
                  <a:tcPr marL="9842" marR="9842" marT="9842" marB="0" anchor="ctr"/>
                </a:tc>
                <a:tc>
                  <a:txBody>
                    <a:bodyPr/>
                    <a:lstStyle/>
                    <a:p>
                      <a:pPr algn="ctr" fontAlgn="ctr"/>
                      <a:r>
                        <a:rPr lang="en-US" altLang="zh-CN" sz="1400" b="0" i="0" dirty="0">
                          <a:solidFill>
                            <a:srgbClr val="000000"/>
                          </a:solidFill>
                          <a:latin typeface="微软雅黑" panose="020B0503020204020204" pitchFamily="34" charset="-122"/>
                          <a:ea typeface="微软雅黑" panose="020B0503020204020204" pitchFamily="34" charset="-122"/>
                        </a:rPr>
                        <a:t>0.106928</a:t>
                      </a:r>
                    </a:p>
                  </a:txBody>
                  <a:tcPr marL="9842" marR="9842" marT="9842" marB="0" anchor="ctr"/>
                </a:tc>
                <a:extLst>
                  <a:ext uri="{0D108BD9-81ED-4DB2-BD59-A6C34878D82A}">
                    <a16:rowId xmlns:a16="http://schemas.microsoft.com/office/drawing/2014/main" val="10002"/>
                  </a:ext>
                </a:extLst>
              </a:tr>
              <a:tr h="324000">
                <a:tc>
                  <a:txBody>
                    <a:bodyPr/>
                    <a:lstStyle/>
                    <a:p>
                      <a:pPr algn="ctr" fontAlgn="ctr"/>
                      <a:r>
                        <a:rPr lang="en-US" altLang="zh-CN" sz="1400" b="0" i="0">
                          <a:solidFill>
                            <a:srgbClr val="000000"/>
                          </a:solidFill>
                          <a:latin typeface="微软雅黑" panose="020B0503020204020204" pitchFamily="34" charset="-122"/>
                          <a:ea typeface="微软雅黑" panose="020B0503020204020204" pitchFamily="34" charset="-122"/>
                        </a:rPr>
                        <a:t>h[mm]</a:t>
                      </a:r>
                    </a:p>
                  </a:txBody>
                  <a:tcPr marL="9842" marR="9842" marT="9842" marB="0" anchor="ctr"/>
                </a:tc>
                <a:tc>
                  <a:txBody>
                    <a:bodyPr/>
                    <a:lstStyle/>
                    <a:p>
                      <a:pPr algn="ctr" fontAlgn="ctr"/>
                      <a:r>
                        <a:rPr lang="en-US" altLang="zh-CN" sz="1400" b="0" i="0" dirty="0">
                          <a:solidFill>
                            <a:srgbClr val="000000"/>
                          </a:solidFill>
                          <a:latin typeface="微软雅黑" panose="020B0503020204020204" pitchFamily="34" charset="-122"/>
                          <a:ea typeface="微软雅黑" panose="020B0503020204020204" pitchFamily="34" charset="-122"/>
                        </a:rPr>
                        <a:t>≥31.5</a:t>
                      </a:r>
                    </a:p>
                  </a:txBody>
                  <a:tcPr marL="9842" marR="9842" marT="9842" marB="0" anchor="ctr"/>
                </a:tc>
                <a:tc>
                  <a:txBody>
                    <a:bodyPr/>
                    <a:lstStyle/>
                    <a:p>
                      <a:pPr algn="ctr" fontAlgn="ctr"/>
                      <a:r>
                        <a:rPr lang="en-US" altLang="zh-CN" sz="1400" b="0" i="0" dirty="0">
                          <a:solidFill>
                            <a:srgbClr val="000000"/>
                          </a:solidFill>
                          <a:latin typeface="微软雅黑" panose="020B0503020204020204" pitchFamily="34" charset="-122"/>
                          <a:ea typeface="微软雅黑" panose="020B0503020204020204" pitchFamily="34" charset="-122"/>
                        </a:rPr>
                        <a:t>31.5</a:t>
                      </a:r>
                    </a:p>
                  </a:txBody>
                  <a:tcPr marL="9842" marR="9842" marT="9842" marB="0" anchor="ctr"/>
                </a:tc>
                <a:extLst>
                  <a:ext uri="{0D108BD9-81ED-4DB2-BD59-A6C34878D82A}">
                    <a16:rowId xmlns:a16="http://schemas.microsoft.com/office/drawing/2014/main" val="10003"/>
                  </a:ext>
                </a:extLst>
              </a:tr>
            </a:tbl>
          </a:graphicData>
        </a:graphic>
      </p:graphicFrame>
      <p:sp>
        <p:nvSpPr>
          <p:cNvPr id="6" name="灯片编号占位符 5">
            <a:extLst>
              <a:ext uri="{FF2B5EF4-FFF2-40B4-BE49-F238E27FC236}">
                <a16:creationId xmlns:a16="http://schemas.microsoft.com/office/drawing/2014/main" id="{4F9A5B9E-846E-4539-8B8D-9FAC73082752}"/>
              </a:ext>
            </a:extLst>
          </p:cNvPr>
          <p:cNvSpPr>
            <a:spLocks noGrp="1"/>
          </p:cNvSpPr>
          <p:nvPr>
            <p:ph type="sldNum" sz="quarter" idx="12"/>
          </p:nvPr>
        </p:nvSpPr>
        <p:spPr/>
        <p:txBody>
          <a:bodyPr/>
          <a:lstStyle/>
          <a:p>
            <a:fld id="{F15E9139-A00B-4B2A-98A6-095DC08F1345}" type="slidenum">
              <a:rPr lang="zh-CN" altLang="en-US" smtClean="0"/>
              <a:pPr/>
              <a:t>19</a:t>
            </a:fld>
            <a:endParaRPr lang="zh-CN" altLang="en-US" dirty="0"/>
          </a:p>
        </p:txBody>
      </p:sp>
    </p:spTree>
    <p:extLst>
      <p:ext uri="{BB962C8B-B14F-4D97-AF65-F5344CB8AC3E}">
        <p14:creationId xmlns:p14="http://schemas.microsoft.com/office/powerpoint/2010/main" val="1034630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2121448" y="67537"/>
            <a:ext cx="7916416" cy="1036506"/>
          </a:xfrm>
        </p:spPr>
        <p:txBody>
          <a:bodyPr/>
          <a:lstStyle/>
          <a:p>
            <a:pPr>
              <a:lnSpc>
                <a:spcPct val="150000"/>
              </a:lnSpc>
              <a:defRPr/>
            </a:pPr>
            <a:r>
              <a:rPr lang="en-US" altLang="zh-CN" sz="6000" kern="0" dirty="0">
                <a:latin typeface="Arial Black" panose="020B0A04020102020204" pitchFamily="34" charset="0"/>
              </a:rPr>
              <a:t>Content</a:t>
            </a:r>
            <a:endParaRPr lang="zh-CN" altLang="en-US" sz="6000" kern="0" dirty="0">
              <a:latin typeface="Arial Black" panose="020B0A04020102020204" pitchFamily="34" charset="0"/>
            </a:endParaRPr>
          </a:p>
        </p:txBody>
      </p:sp>
      <p:sp>
        <p:nvSpPr>
          <p:cNvPr id="7" name="内容占位符 2"/>
          <p:cNvSpPr txBox="1">
            <a:spLocks/>
          </p:cNvSpPr>
          <p:nvPr/>
        </p:nvSpPr>
        <p:spPr>
          <a:xfrm>
            <a:off x="335360" y="1412776"/>
            <a:ext cx="11233248" cy="51845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ltLang="zh-CN" b="1" dirty="0">
                <a:latin typeface="Arial" panose="020B0604020202020204" pitchFamily="34" charset="0"/>
                <a:ea typeface="微软雅黑" panose="020B0503020204020204" pitchFamily="34" charset="-122"/>
                <a:cs typeface="Arial" panose="020B0604020202020204" pitchFamily="34" charset="0"/>
              </a:rPr>
              <a:t>Overview of magnet system in CEPC</a:t>
            </a:r>
          </a:p>
          <a:p>
            <a:pPr>
              <a:lnSpc>
                <a:spcPct val="120000"/>
              </a:lnSpc>
            </a:pPr>
            <a:r>
              <a:rPr lang="en-US" altLang="zh-CN" b="1" dirty="0">
                <a:latin typeface="Arial" panose="020B0604020202020204" pitchFamily="34" charset="0"/>
                <a:ea typeface="微软雅黑" panose="020B0503020204020204" pitchFamily="34" charset="-122"/>
                <a:cs typeface="Arial" panose="020B0604020202020204" pitchFamily="34" charset="0"/>
              </a:rPr>
              <a:t>Collider magnet progress in </a:t>
            </a:r>
            <a:r>
              <a:rPr lang="en-US" altLang="zh-CN" b="1" dirty="0" err="1">
                <a:latin typeface="Arial" panose="020B0604020202020204" pitchFamily="34" charset="0"/>
                <a:ea typeface="微软雅黑" panose="020B0503020204020204" pitchFamily="34" charset="-122"/>
                <a:cs typeface="Arial" panose="020B0604020202020204" pitchFamily="34" charset="0"/>
              </a:rPr>
              <a:t>EDR</a:t>
            </a:r>
            <a:endParaRPr lang="en-US" altLang="zh-CN" b="1" dirty="0">
              <a:latin typeface="Arial" panose="020B0604020202020204" pitchFamily="34" charset="0"/>
              <a:ea typeface="微软雅黑" panose="020B0503020204020204" pitchFamily="34" charset="-122"/>
              <a:cs typeface="Arial" panose="020B0604020202020204" pitchFamily="34" charset="0"/>
            </a:endParaRPr>
          </a:p>
          <a:p>
            <a:pPr marL="685800" lvl="2">
              <a:lnSpc>
                <a:spcPct val="120000"/>
              </a:lnSpc>
              <a:spcBef>
                <a:spcPts val="1000"/>
              </a:spcBef>
            </a:pPr>
            <a:r>
              <a:rPr lang="en-US" altLang="zh-CN" sz="2400" b="1" dirty="0">
                <a:latin typeface="Arial" panose="020B0604020202020204" pitchFamily="34" charset="0"/>
                <a:ea typeface="微软雅黑" panose="020B0503020204020204" pitchFamily="34" charset="-122"/>
                <a:cs typeface="Arial" panose="020B0604020202020204" pitchFamily="34" charset="0"/>
              </a:rPr>
              <a:t>Review of magnet development in TDR</a:t>
            </a:r>
          </a:p>
          <a:p>
            <a:pPr marL="685800" lvl="2">
              <a:lnSpc>
                <a:spcPct val="120000"/>
              </a:lnSpc>
              <a:spcBef>
                <a:spcPts val="1000"/>
              </a:spcBef>
            </a:pPr>
            <a:r>
              <a:rPr lang="en-US" altLang="zh-CN" sz="2400" b="1" dirty="0" err="1">
                <a:latin typeface="Arial" panose="020B0604020202020204" pitchFamily="34" charset="0"/>
                <a:ea typeface="微软雅黑" panose="020B0503020204020204" pitchFamily="34" charset="-122"/>
                <a:cs typeface="Arial" panose="020B0604020202020204" pitchFamily="34" charset="0"/>
              </a:rPr>
              <a:t>EDR</a:t>
            </a:r>
            <a:r>
              <a:rPr lang="en-US" altLang="zh-CN" sz="2400" b="1" dirty="0">
                <a:latin typeface="Arial" panose="020B0604020202020204" pitchFamily="34" charset="0"/>
                <a:ea typeface="微软雅黑" panose="020B0503020204020204" pitchFamily="34" charset="-122"/>
                <a:cs typeface="Arial" panose="020B0604020202020204" pitchFamily="34" charset="0"/>
              </a:rPr>
              <a:t> status of collider magnets</a:t>
            </a:r>
          </a:p>
          <a:p>
            <a:pPr>
              <a:lnSpc>
                <a:spcPct val="120000"/>
              </a:lnSpc>
            </a:pPr>
            <a:r>
              <a:rPr lang="en-US" altLang="zh-CN" b="1" dirty="0">
                <a:latin typeface="Arial" panose="020B0604020202020204" pitchFamily="34" charset="0"/>
                <a:ea typeface="微软雅黑" panose="020B0503020204020204" pitchFamily="34" charset="-122"/>
                <a:cs typeface="Arial" panose="020B0604020202020204" pitchFamily="34" charset="0"/>
              </a:rPr>
              <a:t>Booster magnet progress in </a:t>
            </a:r>
            <a:r>
              <a:rPr lang="en-US" altLang="zh-CN" b="1" dirty="0" err="1">
                <a:latin typeface="Arial" panose="020B0604020202020204" pitchFamily="34" charset="0"/>
                <a:ea typeface="微软雅黑" panose="020B0503020204020204" pitchFamily="34" charset="-122"/>
                <a:cs typeface="Arial" panose="020B0604020202020204" pitchFamily="34" charset="0"/>
              </a:rPr>
              <a:t>EDR</a:t>
            </a:r>
            <a:endParaRPr lang="en-US" altLang="zh-CN" b="1" dirty="0">
              <a:latin typeface="Arial" panose="020B0604020202020204" pitchFamily="34" charset="0"/>
              <a:ea typeface="微软雅黑" panose="020B0503020204020204" pitchFamily="34" charset="-122"/>
              <a:cs typeface="Arial" panose="020B0604020202020204" pitchFamily="34" charset="0"/>
            </a:endParaRPr>
          </a:p>
          <a:p>
            <a:pPr>
              <a:lnSpc>
                <a:spcPct val="120000"/>
              </a:lnSpc>
            </a:pPr>
            <a:r>
              <a:rPr lang="en-US" altLang="zh-CN" b="1" dirty="0">
                <a:latin typeface="Arial" panose="020B0604020202020204" pitchFamily="34" charset="0"/>
                <a:ea typeface="微软雅黑" panose="020B0503020204020204" pitchFamily="34" charset="-122"/>
                <a:cs typeface="Arial" panose="020B0604020202020204" pitchFamily="34" charset="0"/>
              </a:rPr>
              <a:t>Summary</a:t>
            </a:r>
          </a:p>
        </p:txBody>
      </p:sp>
    </p:spTree>
    <p:extLst>
      <p:ext uri="{BB962C8B-B14F-4D97-AF65-F5344CB8AC3E}">
        <p14:creationId xmlns:p14="http://schemas.microsoft.com/office/powerpoint/2010/main" val="1610262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a:extLst>
              <a:ext uri="{FF2B5EF4-FFF2-40B4-BE49-F238E27FC236}">
                <a16:creationId xmlns:a16="http://schemas.microsoft.com/office/drawing/2014/main" id="{8D3AFCA3-2348-4910-B447-E5144E45F6A3}"/>
              </a:ext>
            </a:extLst>
          </p:cNvPr>
          <p:cNvGrpSpPr/>
          <p:nvPr/>
        </p:nvGrpSpPr>
        <p:grpSpPr>
          <a:xfrm>
            <a:off x="7877750" y="1906971"/>
            <a:ext cx="4069080" cy="1957705"/>
            <a:chOff x="8040370" y="1052830"/>
            <a:chExt cx="4069080" cy="1957705"/>
          </a:xfrm>
        </p:grpSpPr>
        <p:pic>
          <p:nvPicPr>
            <p:cNvPr id="38" name="图片 37">
              <a:extLst>
                <a:ext uri="{FF2B5EF4-FFF2-40B4-BE49-F238E27FC236}">
                  <a16:creationId xmlns:a16="http://schemas.microsoft.com/office/drawing/2014/main" id="{C9AF407B-64DE-4953-A59E-D66E12D3319A}"/>
                </a:ext>
              </a:extLst>
            </p:cNvPr>
            <p:cNvPicPr>
              <a:picLocks noChangeAspect="1"/>
            </p:cNvPicPr>
            <p:nvPr/>
          </p:nvPicPr>
          <p:blipFill>
            <a:blip r:embed="rId3"/>
            <a:srcRect r="10791"/>
            <a:stretch>
              <a:fillRect/>
            </a:stretch>
          </p:blipFill>
          <p:spPr>
            <a:xfrm>
              <a:off x="9048750" y="1052830"/>
              <a:ext cx="3060700" cy="1957705"/>
            </a:xfrm>
            <a:prstGeom prst="rect">
              <a:avLst/>
            </a:prstGeom>
          </p:spPr>
        </p:pic>
        <p:cxnSp>
          <p:nvCxnSpPr>
            <p:cNvPr id="42" name="直接箭头连接符 41">
              <a:extLst>
                <a:ext uri="{FF2B5EF4-FFF2-40B4-BE49-F238E27FC236}">
                  <a16:creationId xmlns:a16="http://schemas.microsoft.com/office/drawing/2014/main" id="{2B29D3EE-7842-461C-8867-2D3E1F816D2F}"/>
                </a:ext>
              </a:extLst>
            </p:cNvPr>
            <p:cNvCxnSpPr/>
            <p:nvPr/>
          </p:nvCxnSpPr>
          <p:spPr>
            <a:xfrm>
              <a:off x="9624060" y="1988820"/>
              <a:ext cx="0" cy="360045"/>
            </a:xfrm>
            <a:prstGeom prst="straightConnector1">
              <a:avLst/>
            </a:prstGeom>
            <a:ln>
              <a:headEnd type="arrow" w="med" len="med"/>
              <a:tailEnd type="arrow" w="med" len="med"/>
            </a:ln>
          </p:spPr>
          <p:style>
            <a:lnRef idx="3">
              <a:schemeClr val="accent6"/>
            </a:lnRef>
            <a:fillRef idx="0">
              <a:srgbClr val="FFFFFF"/>
            </a:fillRef>
            <a:effectRef idx="0">
              <a:srgbClr val="FFFFFF"/>
            </a:effectRef>
            <a:fontRef idx="minor">
              <a:schemeClr val="tx1"/>
            </a:fontRef>
          </p:style>
        </p:cxnSp>
        <p:sp>
          <p:nvSpPr>
            <p:cNvPr id="43" name="文本框 42">
              <a:extLst>
                <a:ext uri="{FF2B5EF4-FFF2-40B4-BE49-F238E27FC236}">
                  <a16:creationId xmlns:a16="http://schemas.microsoft.com/office/drawing/2014/main" id="{7BB34A85-05C0-4CEF-8C43-030636343801}"/>
                </a:ext>
              </a:extLst>
            </p:cNvPr>
            <p:cNvSpPr txBox="1"/>
            <p:nvPr/>
          </p:nvSpPr>
          <p:spPr>
            <a:xfrm>
              <a:off x="8040370" y="1831975"/>
              <a:ext cx="975360" cy="398780"/>
            </a:xfrm>
            <a:prstGeom prst="rect">
              <a:avLst/>
            </a:prstGeom>
          </p:spPr>
          <p:style>
            <a:lnRef idx="0">
              <a:srgbClr val="FFFFFF"/>
            </a:lnRef>
            <a:fillRef idx="1">
              <a:schemeClr val="accent6"/>
            </a:fillRef>
            <a:effectRef idx="2">
              <a:schemeClr val="accent6"/>
            </a:effectRef>
            <a:fontRef idx="minor">
              <a:schemeClr val="dk1"/>
            </a:fontRef>
          </p:style>
          <p:txBody>
            <a:bodyPr wrap="square" rtlCol="0">
              <a:spAutoFit/>
            </a:bodyPr>
            <a:lstStyle/>
            <a:p>
              <a:r>
                <a:rPr lang="en-US" altLang="zh-CN" sz="2000"/>
                <a:t>63mm</a:t>
              </a:r>
            </a:p>
          </p:txBody>
        </p:sp>
        <p:cxnSp>
          <p:nvCxnSpPr>
            <p:cNvPr id="44" name="曲线连接符 40">
              <a:extLst>
                <a:ext uri="{FF2B5EF4-FFF2-40B4-BE49-F238E27FC236}">
                  <a16:creationId xmlns:a16="http://schemas.microsoft.com/office/drawing/2014/main" id="{F5EF38B4-6687-4DD8-887D-99B6274995E4}"/>
                </a:ext>
              </a:extLst>
            </p:cNvPr>
            <p:cNvCxnSpPr>
              <a:cxnSpLocks/>
              <a:endCxn id="43" idx="3"/>
            </p:cNvCxnSpPr>
            <p:nvPr/>
          </p:nvCxnSpPr>
          <p:spPr>
            <a:xfrm rot="10800000">
              <a:off x="9015730" y="2030730"/>
              <a:ext cx="608330" cy="173355"/>
            </a:xfrm>
            <a:prstGeom prst="curvedConnector3">
              <a:avLst>
                <a:gd name="adj1" fmla="val 50000"/>
              </a:avLst>
            </a:prstGeom>
            <a:ln>
              <a:tailEnd type="arrow" w="med" len="med"/>
            </a:ln>
          </p:spPr>
          <p:style>
            <a:lnRef idx="2">
              <a:schemeClr val="accent6"/>
            </a:lnRef>
            <a:fillRef idx="0">
              <a:srgbClr val="FFFFFF"/>
            </a:fillRef>
            <a:effectRef idx="0">
              <a:srgbClr val="FFFFFF"/>
            </a:effectRef>
            <a:fontRef idx="minor">
              <a:schemeClr val="tx1"/>
            </a:fontRef>
          </p:style>
        </p:cxnSp>
      </p:grpSp>
      <p:sp>
        <p:nvSpPr>
          <p:cNvPr id="3" name="Slide Number Placeholder 2"/>
          <p:cNvSpPr>
            <a:spLocks noGrp="1"/>
          </p:cNvSpPr>
          <p:nvPr>
            <p:ph type="sldNum" sz="quarter" idx="12"/>
          </p:nvPr>
        </p:nvSpPr>
        <p:spPr>
          <a:xfrm>
            <a:off x="9069808" y="6338623"/>
            <a:ext cx="2844800" cy="365125"/>
          </a:xfrm>
        </p:spPr>
        <p:txBody>
          <a:bodyPr/>
          <a:lstStyle/>
          <a:p>
            <a:fld id="{F15E9139-A00B-4B2A-98A6-095DC08F1345}" type="slidenum">
              <a:rPr lang="zh-CN" altLang="en-US" smtClean="0"/>
              <a:t>20</a:t>
            </a:fld>
            <a:endParaRPr lang="zh-CN" altLang="en-US" dirty="0"/>
          </a:p>
        </p:txBody>
      </p:sp>
      <p:sp>
        <p:nvSpPr>
          <p:cNvPr id="8" name="Rectangle 8"/>
          <p:cNvSpPr>
            <a:spLocks noChangeArrowheads="1"/>
          </p:cNvSpPr>
          <p:nvPr/>
        </p:nvSpPr>
        <p:spPr bwMode="auto">
          <a:xfrm>
            <a:off x="310514" y="1013460"/>
            <a:ext cx="11474116" cy="3856440"/>
          </a:xfrm>
          <a:prstGeom prst="rect">
            <a:avLst/>
          </a:prstGeom>
          <a:noFill/>
          <a:ln w="9525">
            <a:noFill/>
            <a:miter lim="800000"/>
          </a:ln>
        </p:spPr>
        <p:txBody>
          <a:bodyPr wrap="square" anchor="t" anchorCtr="0">
            <a:spAutoFit/>
          </a:bodyPr>
          <a:lstStyle/>
          <a:p>
            <a:pPr marL="285750" indent="-285750">
              <a:spcBef>
                <a:spcPts val="0"/>
              </a:spcBef>
              <a:spcAft>
                <a:spcPts val="0"/>
              </a:spcAft>
              <a:buFont typeface="Wingdings" panose="05000000000000000000" pitchFamily="2" charset="2"/>
              <a:buChar char="n"/>
            </a:pPr>
            <a:r>
              <a:rPr lang="en-US" altLang="zh-CN" sz="2000" dirty="0">
                <a:ea typeface="微软雅黑" panose="020B0503020204020204" pitchFamily="34" charset="-122"/>
                <a:cs typeface="+mn-lt"/>
              </a:rPr>
              <a:t>Mechanical structure design should meet the physical design, related interface requirements and space limitations.</a:t>
            </a:r>
          </a:p>
          <a:p>
            <a:pPr marL="285750" indent="-285750">
              <a:spcBef>
                <a:spcPts val="0"/>
              </a:spcBef>
              <a:spcAft>
                <a:spcPts val="0"/>
              </a:spcAft>
              <a:buFont typeface="Wingdings" panose="05000000000000000000" pitchFamily="2" charset="2"/>
              <a:buChar char="n"/>
            </a:pPr>
            <a:r>
              <a:rPr lang="en-US" altLang="zh-CN" sz="2000" dirty="0">
                <a:ea typeface="微软雅黑" panose="020B0503020204020204" pitchFamily="34" charset="-122"/>
                <a:cs typeface="+mn-lt"/>
              </a:rPr>
              <a:t>Composition: core, magnet holder, magnet hanger, coil assembly, connecting row, nameplate, etc.</a:t>
            </a:r>
          </a:p>
          <a:p>
            <a:pPr marL="285750" indent="-285750">
              <a:lnSpc>
                <a:spcPct val="130000"/>
              </a:lnSpc>
              <a:spcBef>
                <a:spcPts val="0"/>
              </a:spcBef>
              <a:spcAft>
                <a:spcPts val="0"/>
              </a:spcAft>
              <a:buFont typeface="Wingdings" panose="05000000000000000000" charset="0"/>
              <a:buChar char="n"/>
              <a:defRPr/>
            </a:pPr>
            <a:r>
              <a:rPr lang="en-US" altLang="zh-CN" sz="2000" dirty="0">
                <a:ea typeface="黑体" panose="02010609060101010101" charset="-122"/>
                <a:cs typeface="+mn-lt"/>
              </a:rPr>
              <a:t>Overall structure of the magnet</a:t>
            </a:r>
          </a:p>
          <a:p>
            <a:pPr marL="742950" lvl="1" indent="-285750">
              <a:lnSpc>
                <a:spcPct val="110000"/>
              </a:lnSpc>
              <a:spcBef>
                <a:spcPts val="0"/>
              </a:spcBef>
              <a:spcAft>
                <a:spcPts val="0"/>
              </a:spcAft>
              <a:buFont typeface="Wingdings" panose="05000000000000000000" pitchFamily="2" charset="2"/>
              <a:buChar char="Ø"/>
              <a:defRPr/>
            </a:pPr>
            <a:r>
              <a:rPr lang="en-US" altLang="zh-CN" dirty="0">
                <a:ea typeface="黑体" panose="02010609060101010101" charset="-122"/>
                <a:cs typeface="+mn-lt"/>
              </a:rPr>
              <a:t>maximum external dimensions :</a:t>
            </a:r>
          </a:p>
          <a:p>
            <a:pPr lvl="1" indent="0">
              <a:lnSpc>
                <a:spcPct val="110000"/>
              </a:lnSpc>
              <a:spcBef>
                <a:spcPts val="0"/>
              </a:spcBef>
              <a:spcAft>
                <a:spcPts val="0"/>
              </a:spcAft>
              <a:buFont typeface="Wingdings" panose="05000000000000000000" charset="0"/>
              <a:buNone/>
              <a:defRPr/>
            </a:pPr>
            <a:r>
              <a:rPr lang="en-US" altLang="zh-CN" dirty="0">
                <a:ea typeface="黑体" panose="02010609060101010101" charset="-122"/>
                <a:cs typeface="+mn-lt"/>
              </a:rPr>
              <a:t>      4750mm long * 402mm wide * 292mm high</a:t>
            </a:r>
          </a:p>
          <a:p>
            <a:pPr marL="742950" lvl="1" indent="-285750">
              <a:lnSpc>
                <a:spcPct val="110000"/>
              </a:lnSpc>
              <a:spcBef>
                <a:spcPts val="0"/>
              </a:spcBef>
              <a:spcAft>
                <a:spcPts val="0"/>
              </a:spcAft>
              <a:buFont typeface="Wingdings" panose="05000000000000000000" charset="0"/>
              <a:buChar char="Ø"/>
              <a:defRPr/>
            </a:pPr>
            <a:r>
              <a:rPr lang="en-US" altLang="zh-CN" dirty="0">
                <a:ea typeface="黑体" panose="02010609060101010101" charset="-122"/>
                <a:cs typeface="+mn-lt"/>
              </a:rPr>
              <a:t>the center height : 326mm </a:t>
            </a:r>
          </a:p>
          <a:p>
            <a:pPr marL="742950" lvl="1" indent="-285750">
              <a:lnSpc>
                <a:spcPct val="110000"/>
              </a:lnSpc>
              <a:spcBef>
                <a:spcPts val="0"/>
              </a:spcBef>
              <a:spcAft>
                <a:spcPts val="0"/>
              </a:spcAft>
              <a:buFont typeface="Wingdings" panose="05000000000000000000" charset="0"/>
              <a:buChar char="Ø"/>
              <a:defRPr/>
            </a:pPr>
            <a:r>
              <a:rPr lang="en-US" altLang="zh-CN" dirty="0">
                <a:ea typeface="黑体" panose="02010609060101010101" charset="-122"/>
                <a:cs typeface="+mn-lt"/>
              </a:rPr>
              <a:t>gap : 63 </a:t>
            </a:r>
            <a:r>
              <a:rPr lang="en-US" altLang="en-US" dirty="0">
                <a:ea typeface="黑体" panose="02010609060101010101" charset="-122"/>
                <a:cs typeface="+mn-lt"/>
              </a:rPr>
              <a:t>±</a:t>
            </a:r>
            <a:r>
              <a:rPr lang="en-US" altLang="zh-CN" dirty="0">
                <a:ea typeface="黑体" panose="02010609060101010101" charset="-122"/>
                <a:cs typeface="+mn-lt"/>
              </a:rPr>
              <a:t> 0.05mm </a:t>
            </a:r>
          </a:p>
          <a:p>
            <a:pPr marL="742950" lvl="1" indent="-285750">
              <a:lnSpc>
                <a:spcPct val="110000"/>
              </a:lnSpc>
              <a:spcBef>
                <a:spcPts val="0"/>
              </a:spcBef>
              <a:spcAft>
                <a:spcPts val="0"/>
              </a:spcAft>
              <a:buFont typeface="Wingdings" panose="05000000000000000000" charset="0"/>
              <a:buChar char="Ø"/>
              <a:defRPr/>
            </a:pPr>
            <a:r>
              <a:rPr lang="en-US" altLang="zh-CN" dirty="0">
                <a:ea typeface="黑体" panose="02010609060101010101" charset="-122"/>
                <a:cs typeface="+mn-lt"/>
              </a:rPr>
              <a:t>total mass of about 1750g  </a:t>
            </a:r>
          </a:p>
          <a:p>
            <a:pPr marL="742950" lvl="1" indent="-285750">
              <a:lnSpc>
                <a:spcPct val="110000"/>
              </a:lnSpc>
              <a:spcBef>
                <a:spcPts val="0"/>
              </a:spcBef>
              <a:spcAft>
                <a:spcPts val="0"/>
              </a:spcAft>
              <a:buFont typeface="Wingdings" panose="05000000000000000000" charset="0"/>
              <a:buChar char="Ø"/>
              <a:defRPr/>
            </a:pPr>
            <a:r>
              <a:rPr lang="en-US" altLang="zh-CN" dirty="0">
                <a:ea typeface="黑体" panose="02010609060101010101" charset="-122"/>
                <a:cs typeface="+mn-lt"/>
              </a:rPr>
              <a:t>Magnet hanger for magnet lifting and tunnel mounting magnets</a:t>
            </a:r>
          </a:p>
          <a:p>
            <a:pPr marL="742950" lvl="1" indent="-285750">
              <a:lnSpc>
                <a:spcPct val="110000"/>
              </a:lnSpc>
              <a:spcBef>
                <a:spcPts val="0"/>
              </a:spcBef>
              <a:spcAft>
                <a:spcPts val="0"/>
              </a:spcAft>
              <a:buFont typeface="Wingdings" panose="05000000000000000000" charset="0"/>
              <a:buChar char="Ø"/>
              <a:defRPr/>
            </a:pPr>
            <a:r>
              <a:rPr lang="en-US" altLang="zh-CN" dirty="0">
                <a:ea typeface="黑体" panose="02010609060101010101" charset="-122"/>
                <a:cs typeface="+mn-lt"/>
              </a:rPr>
              <a:t>Magnet holders for magnet transfer and testing.</a:t>
            </a:r>
          </a:p>
          <a:p>
            <a:pPr marL="285750" indent="-285750">
              <a:spcBef>
                <a:spcPts val="0"/>
              </a:spcBef>
              <a:spcAft>
                <a:spcPts val="0"/>
              </a:spcAft>
              <a:buFont typeface="Wingdings" panose="05000000000000000000" pitchFamily="2" charset="2"/>
              <a:buChar char="n"/>
            </a:pPr>
            <a:endParaRPr lang="zh-CN" altLang="en-US" sz="2000" dirty="0">
              <a:ea typeface="微软雅黑" panose="020B0503020204020204" pitchFamily="34" charset="-122"/>
              <a:cs typeface="+mn-lt"/>
            </a:endParaRPr>
          </a:p>
        </p:txBody>
      </p:sp>
      <p:pic>
        <p:nvPicPr>
          <p:cNvPr id="62" name="图片 61"/>
          <p:cNvPicPr>
            <a:picLocks noChangeAspect="1"/>
          </p:cNvPicPr>
          <p:nvPr/>
        </p:nvPicPr>
        <p:blipFill>
          <a:blip r:embed="rId4">
            <a:clrChange>
              <a:clrFrom>
                <a:srgbClr val="E6E6DB">
                  <a:alpha val="100000"/>
                </a:srgbClr>
              </a:clrFrom>
              <a:clrTo>
                <a:srgbClr val="E6E6DB">
                  <a:alpha val="100000"/>
                  <a:alpha val="0"/>
                </a:srgbClr>
              </a:clrTo>
            </a:clrChange>
          </a:blip>
          <a:stretch>
            <a:fillRect/>
          </a:stretch>
        </p:blipFill>
        <p:spPr>
          <a:xfrm>
            <a:off x="335280" y="4156710"/>
            <a:ext cx="6259195" cy="2546985"/>
          </a:xfrm>
          <a:prstGeom prst="rect">
            <a:avLst/>
          </a:prstGeom>
        </p:spPr>
      </p:pic>
      <p:grpSp>
        <p:nvGrpSpPr>
          <p:cNvPr id="64" name="组合 63"/>
          <p:cNvGrpSpPr/>
          <p:nvPr/>
        </p:nvGrpSpPr>
        <p:grpSpPr>
          <a:xfrm>
            <a:off x="6694132" y="3983627"/>
            <a:ext cx="4746727" cy="2622733"/>
            <a:chOff x="5538849" y="2633698"/>
            <a:chExt cx="5501163" cy="3391918"/>
          </a:xfrm>
        </p:grpSpPr>
        <p:pic>
          <p:nvPicPr>
            <p:cNvPr id="63" name="图片 62"/>
            <p:cNvPicPr>
              <a:picLocks noChangeAspect="1"/>
            </p:cNvPicPr>
            <p:nvPr/>
          </p:nvPicPr>
          <p:blipFill>
            <a:blip r:embed="rId5"/>
            <a:stretch>
              <a:fillRect/>
            </a:stretch>
          </p:blipFill>
          <p:spPr>
            <a:xfrm>
              <a:off x="6768985" y="2633698"/>
              <a:ext cx="4271027" cy="2650529"/>
            </a:xfrm>
            <a:prstGeom prst="rect">
              <a:avLst/>
            </a:prstGeom>
          </p:spPr>
        </p:pic>
        <p:grpSp>
          <p:nvGrpSpPr>
            <p:cNvPr id="53" name="组合 52"/>
            <p:cNvGrpSpPr/>
            <p:nvPr/>
          </p:nvGrpSpPr>
          <p:grpSpPr>
            <a:xfrm>
              <a:off x="5538849" y="2661662"/>
              <a:ext cx="4885406" cy="3363954"/>
              <a:chOff x="5259198" y="2986708"/>
              <a:chExt cx="4969911" cy="3071371"/>
            </a:xfrm>
          </p:grpSpPr>
          <p:grpSp>
            <p:nvGrpSpPr>
              <p:cNvPr id="4" name="组合 3"/>
              <p:cNvGrpSpPr/>
              <p:nvPr/>
            </p:nvGrpSpPr>
            <p:grpSpPr>
              <a:xfrm>
                <a:off x="5838938" y="4248335"/>
                <a:ext cx="1516393" cy="438647"/>
                <a:chOff x="4865599" y="4326630"/>
                <a:chExt cx="1516393" cy="438647"/>
              </a:xfrm>
            </p:grpSpPr>
            <p:cxnSp>
              <p:nvCxnSpPr>
                <p:cNvPr id="6" name="直接箭头连接符 5"/>
                <p:cNvCxnSpPr>
                  <a:stCxn id="7" idx="3"/>
                </p:cNvCxnSpPr>
                <p:nvPr/>
              </p:nvCxnSpPr>
              <p:spPr>
                <a:xfrm>
                  <a:off x="5699967" y="4544835"/>
                  <a:ext cx="682025" cy="220442"/>
                </a:xfrm>
                <a:prstGeom prst="straightConnector1">
                  <a:avLst/>
                </a:prstGeom>
                <a:ln>
                  <a:tailEnd type="arrow" w="med" len="med"/>
                </a:ln>
              </p:spPr>
              <p:style>
                <a:lnRef idx="2">
                  <a:schemeClr val="accent6"/>
                </a:lnRef>
                <a:fillRef idx="0">
                  <a:srgbClr val="FFFFFF"/>
                </a:fillRef>
                <a:effectRef idx="0">
                  <a:srgbClr val="FFFFFF"/>
                </a:effectRef>
                <a:fontRef idx="minor">
                  <a:schemeClr val="tx1"/>
                </a:fontRef>
              </p:style>
            </p:cxnSp>
            <p:sp>
              <p:nvSpPr>
                <p:cNvPr id="7" name="文本框 6"/>
                <p:cNvSpPr txBox="1"/>
                <p:nvPr/>
              </p:nvSpPr>
              <p:spPr>
                <a:xfrm>
                  <a:off x="4865599" y="4326630"/>
                  <a:ext cx="834379" cy="436391"/>
                </a:xfrm>
                <a:prstGeom prst="rect">
                  <a:avLst/>
                </a:prstGeom>
              </p:spPr>
              <p:style>
                <a:lnRef idx="0">
                  <a:srgbClr val="FFFFFF"/>
                </a:lnRef>
                <a:fillRef idx="1">
                  <a:schemeClr val="accent6"/>
                </a:fillRef>
                <a:effectRef idx="2">
                  <a:schemeClr val="accent6"/>
                </a:effectRef>
                <a:fontRef idx="minor">
                  <a:schemeClr val="dk1"/>
                </a:fontRef>
              </p:style>
              <p:txBody>
                <a:bodyPr wrap="square" rtlCol="0">
                  <a:spAutoFit/>
                </a:bodyPr>
                <a:lstStyle/>
                <a:p>
                  <a:r>
                    <a:rPr lang="en-US" altLang="zh-CN" dirty="0">
                      <a:latin typeface="微软雅黑" panose="020B0503020204020204" pitchFamily="34" charset="-122"/>
                      <a:ea typeface="微软雅黑" panose="020B0503020204020204" pitchFamily="34" charset="-122"/>
                    </a:rPr>
                    <a:t>core</a:t>
                  </a:r>
                </a:p>
              </p:txBody>
            </p:sp>
          </p:grpSp>
          <p:grpSp>
            <p:nvGrpSpPr>
              <p:cNvPr id="10" name="组合 9"/>
              <p:cNvGrpSpPr/>
              <p:nvPr/>
            </p:nvGrpSpPr>
            <p:grpSpPr>
              <a:xfrm>
                <a:off x="9002085" y="4498236"/>
                <a:ext cx="1036139" cy="1141032"/>
                <a:chOff x="4329643" y="3012455"/>
                <a:chExt cx="1036139" cy="1141032"/>
              </a:xfrm>
            </p:grpSpPr>
            <p:cxnSp>
              <p:nvCxnSpPr>
                <p:cNvPr id="11" name="直接箭头连接符 10"/>
                <p:cNvCxnSpPr>
                  <a:stCxn id="13" idx="0"/>
                </p:cNvCxnSpPr>
                <p:nvPr/>
              </p:nvCxnSpPr>
              <p:spPr>
                <a:xfrm flipH="1" flipV="1">
                  <a:off x="4531488" y="3012455"/>
                  <a:ext cx="315702" cy="706367"/>
                </a:xfrm>
                <a:prstGeom prst="straightConnector1">
                  <a:avLst/>
                </a:prstGeom>
                <a:ln>
                  <a:tailEnd type="arrow" w="med" len="med"/>
                </a:ln>
              </p:spPr>
              <p:style>
                <a:lnRef idx="2">
                  <a:schemeClr val="accent6"/>
                </a:lnRef>
                <a:fillRef idx="0">
                  <a:srgbClr val="FFFFFF"/>
                </a:fillRef>
                <a:effectRef idx="0">
                  <a:srgbClr val="FFFFFF"/>
                </a:effectRef>
                <a:fontRef idx="minor">
                  <a:schemeClr val="tx1"/>
                </a:fontRef>
              </p:style>
            </p:cxnSp>
            <p:sp>
              <p:nvSpPr>
                <p:cNvPr id="13" name="文本框 12"/>
                <p:cNvSpPr txBox="1"/>
                <p:nvPr/>
              </p:nvSpPr>
              <p:spPr>
                <a:xfrm>
                  <a:off x="4329643" y="3718770"/>
                  <a:ext cx="1036139" cy="434717"/>
                </a:xfrm>
                <a:prstGeom prst="rect">
                  <a:avLst/>
                </a:prstGeom>
              </p:spPr>
              <p:style>
                <a:lnRef idx="0">
                  <a:srgbClr val="FFFFFF"/>
                </a:lnRef>
                <a:fillRef idx="1">
                  <a:schemeClr val="accent6"/>
                </a:fillRef>
                <a:effectRef idx="2">
                  <a:schemeClr val="accent6"/>
                </a:effectRef>
                <a:fontRef idx="minor">
                  <a:schemeClr val="dk1"/>
                </a:fontRef>
              </p:style>
              <p:txBody>
                <a:bodyPr wrap="square" rtlCol="0">
                  <a:spAutoFit/>
                </a:bodyPr>
                <a:lstStyle/>
                <a:p>
                  <a:r>
                    <a:rPr lang="en-US" altLang="zh-CN" dirty="0">
                      <a:ea typeface="微软雅黑" panose="020B0503020204020204" pitchFamily="34" charset="-122"/>
                      <a:cs typeface="+mn-lt"/>
                      <a:sym typeface="+mn-ea"/>
                    </a:rPr>
                    <a:t> holder</a:t>
                  </a:r>
                  <a:endParaRPr lang="zh-CN" altLang="en-US" dirty="0">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6879090" y="3359408"/>
                <a:ext cx="1369075" cy="833540"/>
                <a:chOff x="3747507" y="4803091"/>
                <a:chExt cx="1369075" cy="833540"/>
              </a:xfrm>
            </p:grpSpPr>
            <p:cxnSp>
              <p:nvCxnSpPr>
                <p:cNvPr id="20" name="直接箭头连接符 19"/>
                <p:cNvCxnSpPr>
                  <a:stCxn id="21" idx="2"/>
                </p:cNvCxnSpPr>
                <p:nvPr/>
              </p:nvCxnSpPr>
              <p:spPr>
                <a:xfrm>
                  <a:off x="4432795" y="5237963"/>
                  <a:ext cx="34071" cy="398668"/>
                </a:xfrm>
                <a:prstGeom prst="straightConnector1">
                  <a:avLst/>
                </a:prstGeom>
                <a:ln>
                  <a:tailEnd type="arrow" w="med" len="med"/>
                </a:ln>
              </p:spPr>
              <p:style>
                <a:lnRef idx="2">
                  <a:schemeClr val="accent6"/>
                </a:lnRef>
                <a:fillRef idx="0">
                  <a:srgbClr val="FFFFFF"/>
                </a:fillRef>
                <a:effectRef idx="0">
                  <a:srgbClr val="FFFFFF"/>
                </a:effectRef>
                <a:fontRef idx="minor">
                  <a:schemeClr val="tx1"/>
                </a:fontRef>
              </p:style>
            </p:cxnSp>
            <p:sp>
              <p:nvSpPr>
                <p:cNvPr id="21" name="文本框 20"/>
                <p:cNvSpPr txBox="1"/>
                <p:nvPr/>
              </p:nvSpPr>
              <p:spPr>
                <a:xfrm>
                  <a:off x="3747507" y="4803091"/>
                  <a:ext cx="1369075" cy="434886"/>
                </a:xfrm>
                <a:prstGeom prst="rect">
                  <a:avLst/>
                </a:prstGeom>
              </p:spPr>
              <p:style>
                <a:lnRef idx="0">
                  <a:srgbClr val="FFFFFF"/>
                </a:lnRef>
                <a:fillRef idx="1">
                  <a:schemeClr val="accent6"/>
                </a:fillRef>
                <a:effectRef idx="2">
                  <a:schemeClr val="accent6"/>
                </a:effectRef>
                <a:fontRef idx="minor">
                  <a:schemeClr val="dk1"/>
                </a:fontRef>
              </p:style>
              <p:txBody>
                <a:bodyPr wrap="square" rtlCol="0">
                  <a:spAutoFit/>
                </a:bodyPr>
                <a:lstStyle/>
                <a:p>
                  <a:r>
                    <a:rPr lang="en-US" altLang="zh-CN" dirty="0">
                      <a:latin typeface="微软雅黑" panose="020B0503020204020204" pitchFamily="34" charset="-122"/>
                      <a:ea typeface="微软雅黑" panose="020B0503020204020204" pitchFamily="34" charset="-122"/>
                    </a:rPr>
                    <a:t> hanger</a:t>
                  </a:r>
                </a:p>
              </p:txBody>
            </p:sp>
          </p:grpSp>
          <p:grpSp>
            <p:nvGrpSpPr>
              <p:cNvPr id="24" name="组合 23"/>
              <p:cNvGrpSpPr/>
              <p:nvPr/>
            </p:nvGrpSpPr>
            <p:grpSpPr>
              <a:xfrm>
                <a:off x="5259198" y="5026899"/>
                <a:ext cx="1671642" cy="777545"/>
                <a:chOff x="2695030" y="3721187"/>
                <a:chExt cx="1671642" cy="777545"/>
              </a:xfrm>
            </p:grpSpPr>
            <p:cxnSp>
              <p:nvCxnSpPr>
                <p:cNvPr id="25" name="直接箭头连接符 24"/>
                <p:cNvCxnSpPr>
                  <a:stCxn id="26" idx="3"/>
                </p:cNvCxnSpPr>
                <p:nvPr/>
              </p:nvCxnSpPr>
              <p:spPr>
                <a:xfrm flipV="1">
                  <a:off x="4108386" y="3721187"/>
                  <a:ext cx="258286" cy="391936"/>
                </a:xfrm>
                <a:prstGeom prst="straightConnector1">
                  <a:avLst/>
                </a:prstGeom>
                <a:ln>
                  <a:tailEnd type="arrow" w="med" len="med"/>
                </a:ln>
              </p:spPr>
              <p:style>
                <a:lnRef idx="2">
                  <a:schemeClr val="accent6"/>
                </a:lnRef>
                <a:fillRef idx="0">
                  <a:srgbClr val="FFFFFF"/>
                </a:fillRef>
                <a:effectRef idx="0">
                  <a:srgbClr val="FFFFFF"/>
                </a:effectRef>
                <a:fontRef idx="minor">
                  <a:schemeClr val="tx1"/>
                </a:fontRef>
              </p:style>
            </p:cxnSp>
            <p:sp>
              <p:nvSpPr>
                <p:cNvPr id="26" name="文本框 25"/>
                <p:cNvSpPr txBox="1"/>
                <p:nvPr/>
              </p:nvSpPr>
              <p:spPr>
                <a:xfrm>
                  <a:off x="2695030" y="3727185"/>
                  <a:ext cx="1413461" cy="771547"/>
                </a:xfrm>
                <a:prstGeom prst="rect">
                  <a:avLst/>
                </a:prstGeom>
              </p:spPr>
              <p:style>
                <a:lnRef idx="0">
                  <a:srgbClr val="FFFFFF"/>
                </a:lnRef>
                <a:fillRef idx="1">
                  <a:schemeClr val="accent6"/>
                </a:fillRef>
                <a:effectRef idx="2">
                  <a:schemeClr val="accent6"/>
                </a:effectRef>
                <a:fontRef idx="minor">
                  <a:schemeClr val="dk1"/>
                </a:fontRef>
              </p:style>
              <p:txBody>
                <a:bodyPr wrap="square" rtlCol="0">
                  <a:noAutofit/>
                </a:bodyPr>
                <a:lstStyle/>
                <a:p>
                  <a:r>
                    <a:rPr lang="en-US" altLang="zh-CN" dirty="0">
                      <a:latin typeface="微软雅黑" panose="020B0503020204020204" pitchFamily="34" charset="-122"/>
                      <a:ea typeface="微软雅黑" panose="020B0503020204020204" pitchFamily="34" charset="-122"/>
                    </a:rPr>
                    <a:t>coil assembly</a:t>
                  </a:r>
                </a:p>
              </p:txBody>
            </p:sp>
          </p:grpSp>
          <p:grpSp>
            <p:nvGrpSpPr>
              <p:cNvPr id="33" name="组合 32"/>
              <p:cNvGrpSpPr/>
              <p:nvPr/>
            </p:nvGrpSpPr>
            <p:grpSpPr>
              <a:xfrm>
                <a:off x="6950705" y="4904882"/>
                <a:ext cx="2253453" cy="1153197"/>
                <a:chOff x="3941774" y="3398972"/>
                <a:chExt cx="2253453" cy="1153197"/>
              </a:xfrm>
            </p:grpSpPr>
            <p:cxnSp>
              <p:nvCxnSpPr>
                <p:cNvPr id="34" name="直接箭头连接符 33"/>
                <p:cNvCxnSpPr/>
                <p:nvPr/>
              </p:nvCxnSpPr>
              <p:spPr>
                <a:xfrm flipH="1" flipV="1">
                  <a:off x="4093269" y="3398972"/>
                  <a:ext cx="304425" cy="624536"/>
                </a:xfrm>
                <a:prstGeom prst="straightConnector1">
                  <a:avLst/>
                </a:prstGeom>
                <a:ln>
                  <a:tailEnd type="arrow" w="med" len="med"/>
                </a:ln>
              </p:spPr>
              <p:style>
                <a:lnRef idx="2">
                  <a:schemeClr val="accent6"/>
                </a:lnRef>
                <a:fillRef idx="0">
                  <a:srgbClr val="FFFFFF"/>
                </a:fillRef>
                <a:effectRef idx="0">
                  <a:srgbClr val="FFFFFF"/>
                </a:effectRef>
                <a:fontRef idx="minor">
                  <a:schemeClr val="tx1"/>
                </a:fontRef>
              </p:style>
            </p:cxnSp>
            <p:sp>
              <p:nvSpPr>
                <p:cNvPr id="35" name="文本框 34"/>
                <p:cNvSpPr txBox="1"/>
                <p:nvPr/>
              </p:nvSpPr>
              <p:spPr>
                <a:xfrm>
                  <a:off x="3941774" y="4096289"/>
                  <a:ext cx="2253453" cy="455880"/>
                </a:xfrm>
                <a:prstGeom prst="rect">
                  <a:avLst/>
                </a:prstGeom>
              </p:spPr>
              <p:style>
                <a:lnRef idx="0">
                  <a:srgbClr val="FFFFFF"/>
                </a:lnRef>
                <a:fillRef idx="1">
                  <a:schemeClr val="accent6"/>
                </a:fillRef>
                <a:effectRef idx="2">
                  <a:schemeClr val="accent6"/>
                </a:effectRef>
                <a:fontRef idx="minor">
                  <a:schemeClr val="dk1"/>
                </a:fontRef>
              </p:style>
              <p:txBody>
                <a:bodyPr wrap="square" rtlCol="0">
                  <a:noAutofit/>
                </a:bodyPr>
                <a:lstStyle/>
                <a:p>
                  <a:r>
                    <a:rPr lang="en-US" altLang="zh-CN" dirty="0">
                      <a:latin typeface="微软雅黑" panose="020B0503020204020204" pitchFamily="34" charset="-122"/>
                      <a:ea typeface="微软雅黑" panose="020B0503020204020204" pitchFamily="34" charset="-122"/>
                    </a:rPr>
                    <a:t>connecting row</a:t>
                  </a:r>
                </a:p>
              </p:txBody>
            </p:sp>
          </p:grpSp>
          <p:grpSp>
            <p:nvGrpSpPr>
              <p:cNvPr id="47" name="组合 46"/>
              <p:cNvGrpSpPr/>
              <p:nvPr/>
            </p:nvGrpSpPr>
            <p:grpSpPr>
              <a:xfrm>
                <a:off x="8544634" y="2986708"/>
                <a:ext cx="1684475" cy="1179551"/>
                <a:chOff x="3743567" y="4566646"/>
                <a:chExt cx="1684475" cy="1179551"/>
              </a:xfrm>
            </p:grpSpPr>
            <p:cxnSp>
              <p:nvCxnSpPr>
                <p:cNvPr id="48" name="直接箭头连接符 47"/>
                <p:cNvCxnSpPr>
                  <a:stCxn id="49" idx="2"/>
                </p:cNvCxnSpPr>
                <p:nvPr/>
              </p:nvCxnSpPr>
              <p:spPr>
                <a:xfrm flipH="1">
                  <a:off x="4337252" y="4983647"/>
                  <a:ext cx="248554" cy="762550"/>
                </a:xfrm>
                <a:prstGeom prst="straightConnector1">
                  <a:avLst/>
                </a:prstGeom>
                <a:ln>
                  <a:tailEnd type="arrow" w="med" len="med"/>
                </a:ln>
              </p:spPr>
              <p:style>
                <a:lnRef idx="2">
                  <a:schemeClr val="accent6"/>
                </a:lnRef>
                <a:fillRef idx="0">
                  <a:srgbClr val="FFFFFF"/>
                </a:fillRef>
                <a:effectRef idx="0">
                  <a:srgbClr val="FFFFFF"/>
                </a:effectRef>
                <a:fontRef idx="minor">
                  <a:schemeClr val="tx1"/>
                </a:fontRef>
              </p:style>
            </p:cxnSp>
            <p:sp>
              <p:nvSpPr>
                <p:cNvPr id="49" name="文本框 48"/>
                <p:cNvSpPr txBox="1"/>
                <p:nvPr/>
              </p:nvSpPr>
              <p:spPr>
                <a:xfrm>
                  <a:off x="3743567" y="4566646"/>
                  <a:ext cx="1684475" cy="417640"/>
                </a:xfrm>
                <a:prstGeom prst="rect">
                  <a:avLst/>
                </a:prstGeom>
              </p:spPr>
              <p:style>
                <a:lnRef idx="0">
                  <a:srgbClr val="FFFFFF"/>
                </a:lnRef>
                <a:fillRef idx="1">
                  <a:schemeClr val="accent6"/>
                </a:fillRef>
                <a:effectRef idx="2">
                  <a:schemeClr val="accent6"/>
                </a:effectRef>
                <a:fontRef idx="minor">
                  <a:schemeClr val="dk1"/>
                </a:fontRef>
              </p:style>
              <p:txBody>
                <a:bodyPr wrap="square" rtlCol="0">
                  <a:noAutofit/>
                </a:bodyPr>
                <a:lstStyle/>
                <a:p>
                  <a:r>
                    <a:rPr lang="en-US" altLang="zh-CN" dirty="0">
                      <a:latin typeface="微软雅黑" panose="020B0503020204020204" pitchFamily="34" charset="-122"/>
                      <a:ea typeface="微软雅黑" panose="020B0503020204020204" pitchFamily="34" charset="-122"/>
                    </a:rPr>
                    <a:t>nameplate</a:t>
                  </a:r>
                </a:p>
              </p:txBody>
            </p:sp>
          </p:grpSp>
        </p:grpSp>
      </p:grpSp>
      <p:sp>
        <p:nvSpPr>
          <p:cNvPr id="14" name="标题 3"/>
          <p:cNvSpPr>
            <a:spLocks noGrp="1"/>
          </p:cNvSpPr>
          <p:nvPr>
            <p:ph type="title"/>
          </p:nvPr>
        </p:nvSpPr>
        <p:spPr>
          <a:xfrm>
            <a:off x="623570" y="128905"/>
            <a:ext cx="11375390" cy="725170"/>
          </a:xfrm>
        </p:spPr>
        <p:txBody>
          <a:bodyPr>
            <a:normAutofit/>
          </a:bodyPr>
          <a:lstStyle/>
          <a:p>
            <a:r>
              <a:rPr lang="en-US" altLang="zh-CN" dirty="0">
                <a:sym typeface="+mn-ea"/>
              </a:rPr>
              <a:t>Booster dipole-sextuple combined magnet-2</a:t>
            </a:r>
            <a:endParaRPr lang="zh-CN"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3B1DF29C-714E-476B-B211-75F43AFF36E4}"/>
              </a:ext>
            </a:extLst>
          </p:cNvPr>
          <p:cNvSpPr>
            <a:spLocks noGrp="1"/>
          </p:cNvSpPr>
          <p:nvPr>
            <p:ph idx="1"/>
          </p:nvPr>
        </p:nvSpPr>
        <p:spPr>
          <a:xfrm>
            <a:off x="407368" y="1196752"/>
            <a:ext cx="10972800" cy="4840303"/>
          </a:xfrm>
        </p:spPr>
        <p:txBody>
          <a:bodyPr/>
          <a:lstStyle/>
          <a:p>
            <a:r>
              <a:rPr lang="en-US" altLang="zh-CN" dirty="0"/>
              <a:t>DT4 spacer plates and three carbon steel pulling rods are used to form a cage structure for restrain the stamped laminations</a:t>
            </a:r>
          </a:p>
          <a:p>
            <a:r>
              <a:rPr lang="en-US" altLang="zh-CN" dirty="0"/>
              <a:t>Three parts in longitudinal direction are welded by the each part-endplates</a:t>
            </a:r>
          </a:p>
          <a:p>
            <a:r>
              <a:rPr lang="en-US" altLang="zh-CN" dirty="0"/>
              <a:t>The hang on tools are used to support the mechanical strength and convenient for transportation. </a:t>
            </a:r>
            <a:endParaRPr lang="zh-CN" altLang="en-US" dirty="0"/>
          </a:p>
        </p:txBody>
      </p:sp>
      <p:sp>
        <p:nvSpPr>
          <p:cNvPr id="3" name="标题 2">
            <a:extLst>
              <a:ext uri="{FF2B5EF4-FFF2-40B4-BE49-F238E27FC236}">
                <a16:creationId xmlns:a16="http://schemas.microsoft.com/office/drawing/2014/main" id="{9392FE57-44B6-4F94-8F80-80AEDAC06D3F}"/>
              </a:ext>
            </a:extLst>
          </p:cNvPr>
          <p:cNvSpPr>
            <a:spLocks noGrp="1"/>
          </p:cNvSpPr>
          <p:nvPr>
            <p:ph type="title"/>
          </p:nvPr>
        </p:nvSpPr>
        <p:spPr>
          <a:xfrm>
            <a:off x="263352" y="188640"/>
            <a:ext cx="11928648" cy="725470"/>
          </a:xfrm>
        </p:spPr>
        <p:txBody>
          <a:bodyPr>
            <a:noAutofit/>
          </a:bodyPr>
          <a:lstStyle/>
          <a:p>
            <a:r>
              <a:rPr lang="en-US" altLang="zh-CN" sz="2800" dirty="0">
                <a:sym typeface="+mn-ea"/>
              </a:rPr>
              <a:t>Booster dipole-sextuple combined magnet-3</a:t>
            </a:r>
            <a:endParaRPr lang="zh-CN" altLang="en-US" sz="2700" dirty="0">
              <a:latin typeface="微软雅黑" panose="020B0503020204020204" pitchFamily="34" charset="-122"/>
            </a:endParaRPr>
          </a:p>
        </p:txBody>
      </p:sp>
      <p:pic>
        <p:nvPicPr>
          <p:cNvPr id="5" name="图片 4">
            <a:extLst>
              <a:ext uri="{FF2B5EF4-FFF2-40B4-BE49-F238E27FC236}">
                <a16:creationId xmlns:a16="http://schemas.microsoft.com/office/drawing/2014/main" id="{F370A60E-A8AA-44EF-93E2-DC7CE6622673}"/>
              </a:ext>
            </a:extLst>
          </p:cNvPr>
          <p:cNvPicPr>
            <a:picLocks noChangeAspect="1"/>
          </p:cNvPicPr>
          <p:nvPr/>
        </p:nvPicPr>
        <p:blipFill>
          <a:blip r:embed="rId2"/>
          <a:stretch>
            <a:fillRect/>
          </a:stretch>
        </p:blipFill>
        <p:spPr>
          <a:xfrm>
            <a:off x="77143" y="3880849"/>
            <a:ext cx="4586470" cy="2333187"/>
          </a:xfrm>
          <a:prstGeom prst="rect">
            <a:avLst/>
          </a:prstGeom>
        </p:spPr>
      </p:pic>
      <p:pic>
        <p:nvPicPr>
          <p:cNvPr id="6" name="图片 5">
            <a:extLst>
              <a:ext uri="{FF2B5EF4-FFF2-40B4-BE49-F238E27FC236}">
                <a16:creationId xmlns:a16="http://schemas.microsoft.com/office/drawing/2014/main" id="{4D3D3CC2-7A3F-4111-8DA8-7AF3AD6EE6EF}"/>
              </a:ext>
            </a:extLst>
          </p:cNvPr>
          <p:cNvPicPr>
            <a:picLocks noChangeAspect="1"/>
          </p:cNvPicPr>
          <p:nvPr/>
        </p:nvPicPr>
        <p:blipFill>
          <a:blip r:embed="rId3"/>
          <a:stretch>
            <a:fillRect/>
          </a:stretch>
        </p:blipFill>
        <p:spPr>
          <a:xfrm>
            <a:off x="4620463" y="4092316"/>
            <a:ext cx="3707785" cy="1520912"/>
          </a:xfrm>
          <a:prstGeom prst="rect">
            <a:avLst/>
          </a:prstGeom>
        </p:spPr>
      </p:pic>
      <p:sp>
        <p:nvSpPr>
          <p:cNvPr id="7" name="文本框 6">
            <a:extLst>
              <a:ext uri="{FF2B5EF4-FFF2-40B4-BE49-F238E27FC236}">
                <a16:creationId xmlns:a16="http://schemas.microsoft.com/office/drawing/2014/main" id="{FDACAE4F-87EA-47E9-B141-36338D5ABAD5}"/>
              </a:ext>
            </a:extLst>
          </p:cNvPr>
          <p:cNvSpPr txBox="1"/>
          <p:nvPr/>
        </p:nvSpPr>
        <p:spPr>
          <a:xfrm>
            <a:off x="1498296" y="6174828"/>
            <a:ext cx="2167003" cy="369332"/>
          </a:xfrm>
          <a:prstGeom prst="rect">
            <a:avLst/>
          </a:prstGeom>
          <a:noFill/>
        </p:spPr>
        <p:txBody>
          <a:bodyPr wrap="none" rtlCol="0">
            <a:spAutoFit/>
          </a:bodyPr>
          <a:lstStyle/>
          <a:p>
            <a:r>
              <a:rPr lang="en-US" altLang="zh-CN" dirty="0"/>
              <a:t>Three parts structure</a:t>
            </a:r>
            <a:endParaRPr lang="zh-CN" altLang="en-US" dirty="0"/>
          </a:p>
        </p:txBody>
      </p:sp>
      <p:sp>
        <p:nvSpPr>
          <p:cNvPr id="8" name="文本框 7">
            <a:extLst>
              <a:ext uri="{FF2B5EF4-FFF2-40B4-BE49-F238E27FC236}">
                <a16:creationId xmlns:a16="http://schemas.microsoft.com/office/drawing/2014/main" id="{62E75ACC-75A2-48C3-A240-5E7AF6F6B473}"/>
              </a:ext>
            </a:extLst>
          </p:cNvPr>
          <p:cNvSpPr txBox="1"/>
          <p:nvPr/>
        </p:nvSpPr>
        <p:spPr>
          <a:xfrm>
            <a:off x="5084183" y="6106185"/>
            <a:ext cx="2914901" cy="369332"/>
          </a:xfrm>
          <a:prstGeom prst="rect">
            <a:avLst/>
          </a:prstGeom>
          <a:noFill/>
        </p:spPr>
        <p:txBody>
          <a:bodyPr wrap="none" rtlCol="0">
            <a:spAutoFit/>
          </a:bodyPr>
          <a:lstStyle/>
          <a:p>
            <a:r>
              <a:rPr lang="en-US" altLang="zh-CN" dirty="0"/>
              <a:t>Cage structure for 1.5m-core</a:t>
            </a:r>
            <a:endParaRPr lang="zh-CN" altLang="en-US" dirty="0"/>
          </a:p>
        </p:txBody>
      </p:sp>
      <p:pic>
        <p:nvPicPr>
          <p:cNvPr id="9" name="图片 8">
            <a:extLst>
              <a:ext uri="{FF2B5EF4-FFF2-40B4-BE49-F238E27FC236}">
                <a16:creationId xmlns:a16="http://schemas.microsoft.com/office/drawing/2014/main" id="{5C927D67-4C87-4E86-9C95-1D8451FAFDBA}"/>
              </a:ext>
            </a:extLst>
          </p:cNvPr>
          <p:cNvPicPr>
            <a:picLocks noChangeAspect="1"/>
          </p:cNvPicPr>
          <p:nvPr/>
        </p:nvPicPr>
        <p:blipFill>
          <a:blip r:embed="rId4"/>
          <a:stretch>
            <a:fillRect/>
          </a:stretch>
        </p:blipFill>
        <p:spPr>
          <a:xfrm>
            <a:off x="8422963" y="3880849"/>
            <a:ext cx="3608131" cy="1763975"/>
          </a:xfrm>
          <a:prstGeom prst="rect">
            <a:avLst/>
          </a:prstGeom>
        </p:spPr>
      </p:pic>
      <p:sp>
        <p:nvSpPr>
          <p:cNvPr id="10" name="文本框 9">
            <a:extLst>
              <a:ext uri="{FF2B5EF4-FFF2-40B4-BE49-F238E27FC236}">
                <a16:creationId xmlns:a16="http://schemas.microsoft.com/office/drawing/2014/main" id="{942E7D27-02C3-4C59-A492-EF60CD24A64E}"/>
              </a:ext>
            </a:extLst>
          </p:cNvPr>
          <p:cNvSpPr txBox="1"/>
          <p:nvPr/>
        </p:nvSpPr>
        <p:spPr>
          <a:xfrm>
            <a:off x="8871658" y="6023486"/>
            <a:ext cx="2710742" cy="369332"/>
          </a:xfrm>
          <a:prstGeom prst="rect">
            <a:avLst/>
          </a:prstGeom>
          <a:noFill/>
        </p:spPr>
        <p:txBody>
          <a:bodyPr wrap="none" rtlCol="0">
            <a:spAutoFit/>
          </a:bodyPr>
          <a:lstStyle/>
          <a:p>
            <a:r>
              <a:rPr lang="en-US" altLang="zh-CN" dirty="0"/>
              <a:t>Magnet with hang on tools</a:t>
            </a:r>
            <a:endParaRPr lang="zh-CN" altLang="en-US" dirty="0"/>
          </a:p>
        </p:txBody>
      </p:sp>
      <p:sp>
        <p:nvSpPr>
          <p:cNvPr id="4" name="灯片编号占位符 3">
            <a:extLst>
              <a:ext uri="{FF2B5EF4-FFF2-40B4-BE49-F238E27FC236}">
                <a16:creationId xmlns:a16="http://schemas.microsoft.com/office/drawing/2014/main" id="{743F905B-2069-41E2-B626-E47531ABAC17}"/>
              </a:ext>
            </a:extLst>
          </p:cNvPr>
          <p:cNvSpPr>
            <a:spLocks noGrp="1"/>
          </p:cNvSpPr>
          <p:nvPr>
            <p:ph type="sldNum" sz="quarter" idx="12"/>
          </p:nvPr>
        </p:nvSpPr>
        <p:spPr/>
        <p:txBody>
          <a:bodyPr/>
          <a:lstStyle/>
          <a:p>
            <a:fld id="{F15E9139-A00B-4B2A-98A6-095DC08F1345}" type="slidenum">
              <a:rPr lang="zh-CN" altLang="en-US" smtClean="0"/>
              <a:pPr/>
              <a:t>21</a:t>
            </a:fld>
            <a:endParaRPr lang="zh-CN" altLang="en-US" dirty="0"/>
          </a:p>
        </p:txBody>
      </p:sp>
    </p:spTree>
    <p:extLst>
      <p:ext uri="{BB962C8B-B14F-4D97-AF65-F5344CB8AC3E}">
        <p14:creationId xmlns:p14="http://schemas.microsoft.com/office/powerpoint/2010/main" val="576257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EAD09B59-4427-47AC-A266-27C8731266EE}"/>
              </a:ext>
            </a:extLst>
          </p:cNvPr>
          <p:cNvSpPr>
            <a:spLocks noGrp="1"/>
          </p:cNvSpPr>
          <p:nvPr>
            <p:ph idx="1"/>
          </p:nvPr>
        </p:nvSpPr>
        <p:spPr>
          <a:xfrm>
            <a:off x="84330" y="1061838"/>
            <a:ext cx="10972800" cy="5679530"/>
          </a:xfrm>
        </p:spPr>
        <p:txBody>
          <a:bodyPr>
            <a:normAutofit fontScale="92500" lnSpcReduction="20000"/>
          </a:bodyPr>
          <a:lstStyle/>
          <a:p>
            <a:r>
              <a:rPr lang="en-US" altLang="zh-CN" dirty="0"/>
              <a:t>Manufacturing process</a:t>
            </a: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en-US" altLang="zh-CN" dirty="0">
                <a:solidFill>
                  <a:srgbClr val="0000FF"/>
                </a:solidFill>
              </a:rPr>
              <a:t>This magnet is now under measurement.</a:t>
            </a:r>
            <a:endParaRPr lang="zh-CN" altLang="en-US" dirty="0">
              <a:solidFill>
                <a:srgbClr val="0000FF"/>
              </a:solidFill>
            </a:endParaRPr>
          </a:p>
        </p:txBody>
      </p:sp>
      <p:sp>
        <p:nvSpPr>
          <p:cNvPr id="3" name="标题 2">
            <a:extLst>
              <a:ext uri="{FF2B5EF4-FFF2-40B4-BE49-F238E27FC236}">
                <a16:creationId xmlns:a16="http://schemas.microsoft.com/office/drawing/2014/main" id="{CBBDAFA2-DF6D-4568-BCF2-98978A938FB4}"/>
              </a:ext>
            </a:extLst>
          </p:cNvPr>
          <p:cNvSpPr>
            <a:spLocks noGrp="1"/>
          </p:cNvSpPr>
          <p:nvPr>
            <p:ph type="title"/>
          </p:nvPr>
        </p:nvSpPr>
        <p:spPr>
          <a:xfrm>
            <a:off x="335360" y="116632"/>
            <a:ext cx="10763325" cy="725470"/>
          </a:xfrm>
        </p:spPr>
        <p:txBody>
          <a:bodyPr/>
          <a:lstStyle/>
          <a:p>
            <a:r>
              <a:rPr lang="en-US" altLang="zh-CN" sz="3200" dirty="0">
                <a:sym typeface="+mn-ea"/>
              </a:rPr>
              <a:t>Booster dipole-sextuple combined magnet-4</a:t>
            </a:r>
            <a:endParaRPr lang="zh-CN" altLang="en-US" dirty="0"/>
          </a:p>
        </p:txBody>
      </p:sp>
      <p:pic>
        <p:nvPicPr>
          <p:cNvPr id="4" name="图片 3">
            <a:extLst>
              <a:ext uri="{FF2B5EF4-FFF2-40B4-BE49-F238E27FC236}">
                <a16:creationId xmlns:a16="http://schemas.microsoft.com/office/drawing/2014/main" id="{D996A0D6-F6A5-4B34-8352-E9F20D75D62D}"/>
              </a:ext>
            </a:extLst>
          </p:cNvPr>
          <p:cNvPicPr>
            <a:picLocks noChangeAspect="1"/>
          </p:cNvPicPr>
          <p:nvPr/>
        </p:nvPicPr>
        <p:blipFill>
          <a:blip r:embed="rId2"/>
          <a:stretch>
            <a:fillRect/>
          </a:stretch>
        </p:blipFill>
        <p:spPr>
          <a:xfrm>
            <a:off x="191344" y="1589978"/>
            <a:ext cx="3396600" cy="1836000"/>
          </a:xfrm>
          <a:prstGeom prst="rect">
            <a:avLst/>
          </a:prstGeom>
        </p:spPr>
      </p:pic>
      <p:pic>
        <p:nvPicPr>
          <p:cNvPr id="5" name="图片 4">
            <a:extLst>
              <a:ext uri="{FF2B5EF4-FFF2-40B4-BE49-F238E27FC236}">
                <a16:creationId xmlns:a16="http://schemas.microsoft.com/office/drawing/2014/main" id="{06BE2B82-530F-47CD-AB70-E4D250271303}"/>
              </a:ext>
            </a:extLst>
          </p:cNvPr>
          <p:cNvPicPr>
            <a:picLocks noChangeAspect="1"/>
          </p:cNvPicPr>
          <p:nvPr/>
        </p:nvPicPr>
        <p:blipFill>
          <a:blip r:embed="rId3"/>
          <a:stretch>
            <a:fillRect/>
          </a:stretch>
        </p:blipFill>
        <p:spPr>
          <a:xfrm>
            <a:off x="3665298" y="1567958"/>
            <a:ext cx="3054139" cy="1836000"/>
          </a:xfrm>
          <a:prstGeom prst="rect">
            <a:avLst/>
          </a:prstGeom>
        </p:spPr>
      </p:pic>
      <p:pic>
        <p:nvPicPr>
          <p:cNvPr id="6" name="图片 5">
            <a:extLst>
              <a:ext uri="{FF2B5EF4-FFF2-40B4-BE49-F238E27FC236}">
                <a16:creationId xmlns:a16="http://schemas.microsoft.com/office/drawing/2014/main" id="{D78ECCA3-F4EC-4259-991F-E40A1F2F3B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4033" y="3711146"/>
            <a:ext cx="1620000" cy="2160000"/>
          </a:xfrm>
          <a:prstGeom prst="rect">
            <a:avLst/>
          </a:prstGeom>
        </p:spPr>
      </p:pic>
      <p:pic>
        <p:nvPicPr>
          <p:cNvPr id="7" name="图片 6">
            <a:extLst>
              <a:ext uri="{FF2B5EF4-FFF2-40B4-BE49-F238E27FC236}">
                <a16:creationId xmlns:a16="http://schemas.microsoft.com/office/drawing/2014/main" id="{F9CF5B5B-E294-4438-BD59-52492FB2BB6F}"/>
              </a:ext>
            </a:extLst>
          </p:cNvPr>
          <p:cNvPicPr>
            <a:picLocks noChangeAspect="1"/>
          </p:cNvPicPr>
          <p:nvPr/>
        </p:nvPicPr>
        <p:blipFill>
          <a:blip r:embed="rId5"/>
          <a:stretch>
            <a:fillRect/>
          </a:stretch>
        </p:blipFill>
        <p:spPr>
          <a:xfrm>
            <a:off x="4824481" y="3731050"/>
            <a:ext cx="3911958" cy="2160000"/>
          </a:xfrm>
          <a:prstGeom prst="rect">
            <a:avLst/>
          </a:prstGeom>
        </p:spPr>
      </p:pic>
      <p:pic>
        <p:nvPicPr>
          <p:cNvPr id="8" name="图片 7">
            <a:extLst>
              <a:ext uri="{FF2B5EF4-FFF2-40B4-BE49-F238E27FC236}">
                <a16:creationId xmlns:a16="http://schemas.microsoft.com/office/drawing/2014/main" id="{06E30C92-0707-4DD3-BC5C-D14E6224BA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74442" y="3721745"/>
            <a:ext cx="2880000" cy="2160000"/>
          </a:xfrm>
          <a:prstGeom prst="rect">
            <a:avLst/>
          </a:prstGeom>
        </p:spPr>
      </p:pic>
      <p:pic>
        <p:nvPicPr>
          <p:cNvPr id="9" name="图片 8">
            <a:extLst>
              <a:ext uri="{FF2B5EF4-FFF2-40B4-BE49-F238E27FC236}">
                <a16:creationId xmlns:a16="http://schemas.microsoft.com/office/drawing/2014/main" id="{3C443309-3E51-4D25-8DB9-5674CDA21F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5161" y="3805306"/>
            <a:ext cx="2544000" cy="1908000"/>
          </a:xfrm>
          <a:prstGeom prst="rect">
            <a:avLst/>
          </a:prstGeom>
        </p:spPr>
      </p:pic>
      <p:pic>
        <p:nvPicPr>
          <p:cNvPr id="10" name="图片 9">
            <a:extLst>
              <a:ext uri="{FF2B5EF4-FFF2-40B4-BE49-F238E27FC236}">
                <a16:creationId xmlns:a16="http://schemas.microsoft.com/office/drawing/2014/main" id="{4F93D668-355D-4B61-9EED-2BCF74D9AF6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9948" y="1555140"/>
            <a:ext cx="2448000" cy="1836000"/>
          </a:xfrm>
          <a:prstGeom prst="rect">
            <a:avLst/>
          </a:prstGeom>
        </p:spPr>
      </p:pic>
      <p:sp>
        <p:nvSpPr>
          <p:cNvPr id="11" name="文本框 10">
            <a:extLst>
              <a:ext uri="{FF2B5EF4-FFF2-40B4-BE49-F238E27FC236}">
                <a16:creationId xmlns:a16="http://schemas.microsoft.com/office/drawing/2014/main" id="{552A4A26-CE4B-43DC-B008-9FEAB2EEFDB4}"/>
              </a:ext>
            </a:extLst>
          </p:cNvPr>
          <p:cNvSpPr txBox="1"/>
          <p:nvPr/>
        </p:nvSpPr>
        <p:spPr>
          <a:xfrm>
            <a:off x="1018411" y="3395441"/>
            <a:ext cx="1805174" cy="369332"/>
          </a:xfrm>
          <a:prstGeom prst="rect">
            <a:avLst/>
          </a:prstGeom>
          <a:noFill/>
        </p:spPr>
        <p:txBody>
          <a:bodyPr wrap="none" rtlCol="0">
            <a:spAutoFit/>
          </a:bodyPr>
          <a:lstStyle/>
          <a:p>
            <a:r>
              <a:rPr lang="en-US" altLang="zh-CN" dirty="0"/>
              <a:t>Lamination sheet</a:t>
            </a:r>
            <a:endParaRPr lang="zh-CN" altLang="en-US" dirty="0"/>
          </a:p>
        </p:txBody>
      </p:sp>
      <p:sp>
        <p:nvSpPr>
          <p:cNvPr id="12" name="文本框 11">
            <a:extLst>
              <a:ext uri="{FF2B5EF4-FFF2-40B4-BE49-F238E27FC236}">
                <a16:creationId xmlns:a16="http://schemas.microsoft.com/office/drawing/2014/main" id="{7F49E673-382D-485B-B602-2B2AF72848CE}"/>
              </a:ext>
            </a:extLst>
          </p:cNvPr>
          <p:cNvSpPr txBox="1"/>
          <p:nvPr/>
        </p:nvSpPr>
        <p:spPr>
          <a:xfrm>
            <a:off x="4444067" y="3395441"/>
            <a:ext cx="2019399" cy="369332"/>
          </a:xfrm>
          <a:prstGeom prst="rect">
            <a:avLst/>
          </a:prstGeom>
          <a:noFill/>
        </p:spPr>
        <p:txBody>
          <a:bodyPr wrap="none" rtlCol="0">
            <a:spAutoFit/>
          </a:bodyPr>
          <a:lstStyle/>
          <a:p>
            <a:r>
              <a:rPr lang="en-US" altLang="zh-CN" dirty="0"/>
              <a:t>upper core stacking</a:t>
            </a:r>
            <a:endParaRPr lang="zh-CN" altLang="en-US" dirty="0"/>
          </a:p>
        </p:txBody>
      </p:sp>
      <p:sp>
        <p:nvSpPr>
          <p:cNvPr id="13" name="文本框 12">
            <a:extLst>
              <a:ext uri="{FF2B5EF4-FFF2-40B4-BE49-F238E27FC236}">
                <a16:creationId xmlns:a16="http://schemas.microsoft.com/office/drawing/2014/main" id="{2AA5DF23-249C-413A-AD0C-E452D9DA11D2}"/>
              </a:ext>
            </a:extLst>
          </p:cNvPr>
          <p:cNvSpPr txBox="1"/>
          <p:nvPr/>
        </p:nvSpPr>
        <p:spPr>
          <a:xfrm>
            <a:off x="7459637" y="3361294"/>
            <a:ext cx="955262" cy="369332"/>
          </a:xfrm>
          <a:prstGeom prst="rect">
            <a:avLst/>
          </a:prstGeom>
          <a:noFill/>
        </p:spPr>
        <p:txBody>
          <a:bodyPr wrap="none" rtlCol="0">
            <a:spAutoFit/>
          </a:bodyPr>
          <a:lstStyle/>
          <a:p>
            <a:r>
              <a:rPr lang="en-US" altLang="zh-CN" dirty="0"/>
              <a:t>Welding</a:t>
            </a:r>
            <a:endParaRPr lang="zh-CN" altLang="en-US" dirty="0"/>
          </a:p>
        </p:txBody>
      </p:sp>
      <p:sp>
        <p:nvSpPr>
          <p:cNvPr id="14" name="文本框 13">
            <a:extLst>
              <a:ext uri="{FF2B5EF4-FFF2-40B4-BE49-F238E27FC236}">
                <a16:creationId xmlns:a16="http://schemas.microsoft.com/office/drawing/2014/main" id="{997A70E7-3F9F-4D29-9656-D4BA76E2A814}"/>
              </a:ext>
            </a:extLst>
          </p:cNvPr>
          <p:cNvSpPr txBox="1"/>
          <p:nvPr/>
        </p:nvSpPr>
        <p:spPr>
          <a:xfrm>
            <a:off x="1015689" y="5789861"/>
            <a:ext cx="535724" cy="369332"/>
          </a:xfrm>
          <a:prstGeom prst="rect">
            <a:avLst/>
          </a:prstGeom>
          <a:noFill/>
        </p:spPr>
        <p:txBody>
          <a:bodyPr wrap="none" rtlCol="0">
            <a:spAutoFit/>
          </a:bodyPr>
          <a:lstStyle/>
          <a:p>
            <a:r>
              <a:rPr lang="en-US" altLang="zh-CN" dirty="0"/>
              <a:t>Coil</a:t>
            </a:r>
            <a:endParaRPr lang="zh-CN" altLang="en-US" dirty="0"/>
          </a:p>
        </p:txBody>
      </p:sp>
      <p:sp>
        <p:nvSpPr>
          <p:cNvPr id="15" name="文本框 14">
            <a:extLst>
              <a:ext uri="{FF2B5EF4-FFF2-40B4-BE49-F238E27FC236}">
                <a16:creationId xmlns:a16="http://schemas.microsoft.com/office/drawing/2014/main" id="{9826E4EB-18FD-4DAE-8455-332349F109C0}"/>
              </a:ext>
            </a:extLst>
          </p:cNvPr>
          <p:cNvSpPr txBox="1"/>
          <p:nvPr/>
        </p:nvSpPr>
        <p:spPr>
          <a:xfrm>
            <a:off x="3165361" y="5879995"/>
            <a:ext cx="1468672" cy="369332"/>
          </a:xfrm>
          <a:prstGeom prst="rect">
            <a:avLst/>
          </a:prstGeom>
          <a:noFill/>
        </p:spPr>
        <p:txBody>
          <a:bodyPr wrap="none" rtlCol="0">
            <a:spAutoFit/>
          </a:bodyPr>
          <a:lstStyle/>
          <a:p>
            <a:r>
              <a:rPr lang="en-US" altLang="zh-CN" dirty="0"/>
              <a:t>Coil assemble</a:t>
            </a:r>
            <a:endParaRPr lang="zh-CN" altLang="en-US" dirty="0"/>
          </a:p>
        </p:txBody>
      </p:sp>
      <p:sp>
        <p:nvSpPr>
          <p:cNvPr id="16" name="文本框 15">
            <a:extLst>
              <a:ext uri="{FF2B5EF4-FFF2-40B4-BE49-F238E27FC236}">
                <a16:creationId xmlns:a16="http://schemas.microsoft.com/office/drawing/2014/main" id="{6F446A98-D8C6-41F2-9982-6513C16C0700}"/>
              </a:ext>
            </a:extLst>
          </p:cNvPr>
          <p:cNvSpPr txBox="1"/>
          <p:nvPr/>
        </p:nvSpPr>
        <p:spPr>
          <a:xfrm>
            <a:off x="9105362" y="5891050"/>
            <a:ext cx="2490682" cy="369332"/>
          </a:xfrm>
          <a:prstGeom prst="rect">
            <a:avLst/>
          </a:prstGeom>
          <a:noFill/>
        </p:spPr>
        <p:txBody>
          <a:bodyPr wrap="none" rtlCol="0">
            <a:spAutoFit/>
          </a:bodyPr>
          <a:lstStyle/>
          <a:p>
            <a:r>
              <a:rPr lang="en-US" altLang="zh-CN" dirty="0"/>
              <a:t>resistance measurement</a:t>
            </a:r>
            <a:endParaRPr lang="zh-CN" altLang="en-US" dirty="0"/>
          </a:p>
        </p:txBody>
      </p:sp>
      <p:sp>
        <p:nvSpPr>
          <p:cNvPr id="17" name="文本框 16">
            <a:extLst>
              <a:ext uri="{FF2B5EF4-FFF2-40B4-BE49-F238E27FC236}">
                <a16:creationId xmlns:a16="http://schemas.microsoft.com/office/drawing/2014/main" id="{BD5C3518-18B2-402E-8300-0978962EF28B}"/>
              </a:ext>
            </a:extLst>
          </p:cNvPr>
          <p:cNvSpPr txBox="1"/>
          <p:nvPr/>
        </p:nvSpPr>
        <p:spPr>
          <a:xfrm>
            <a:off x="5954703" y="5871146"/>
            <a:ext cx="1836144" cy="369332"/>
          </a:xfrm>
          <a:prstGeom prst="rect">
            <a:avLst/>
          </a:prstGeom>
          <a:noFill/>
        </p:spPr>
        <p:txBody>
          <a:bodyPr wrap="none" rtlCol="0">
            <a:spAutoFit/>
          </a:bodyPr>
          <a:lstStyle/>
          <a:p>
            <a:r>
              <a:rPr lang="en-US" altLang="zh-CN" dirty="0"/>
              <a:t>Magnet assembly</a:t>
            </a:r>
            <a:endParaRPr lang="zh-CN" altLang="en-US" dirty="0"/>
          </a:p>
        </p:txBody>
      </p:sp>
      <p:pic>
        <p:nvPicPr>
          <p:cNvPr id="18" name="图片 17">
            <a:extLst>
              <a:ext uri="{FF2B5EF4-FFF2-40B4-BE49-F238E27FC236}">
                <a16:creationId xmlns:a16="http://schemas.microsoft.com/office/drawing/2014/main" id="{4D31D792-D0C9-41C2-82BD-22772B70C33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6200000">
            <a:off x="9962737" y="1097140"/>
            <a:ext cx="1548000" cy="2752000"/>
          </a:xfrm>
          <a:prstGeom prst="rect">
            <a:avLst/>
          </a:prstGeom>
        </p:spPr>
      </p:pic>
      <p:sp>
        <p:nvSpPr>
          <p:cNvPr id="19" name="文本框 18">
            <a:extLst>
              <a:ext uri="{FF2B5EF4-FFF2-40B4-BE49-F238E27FC236}">
                <a16:creationId xmlns:a16="http://schemas.microsoft.com/office/drawing/2014/main" id="{84F22C02-D776-4579-9031-65D61F528931}"/>
              </a:ext>
            </a:extLst>
          </p:cNvPr>
          <p:cNvSpPr txBox="1"/>
          <p:nvPr/>
        </p:nvSpPr>
        <p:spPr>
          <a:xfrm>
            <a:off x="9757477" y="3356992"/>
            <a:ext cx="2259972" cy="369332"/>
          </a:xfrm>
          <a:prstGeom prst="rect">
            <a:avLst/>
          </a:prstGeom>
          <a:noFill/>
        </p:spPr>
        <p:txBody>
          <a:bodyPr wrap="square" rtlCol="0">
            <a:spAutoFit/>
          </a:bodyPr>
          <a:lstStyle/>
          <a:p>
            <a:r>
              <a:rPr lang="en-US" altLang="zh-CN" dirty="0"/>
              <a:t>Aluminum Busbar</a:t>
            </a:r>
            <a:endParaRPr lang="zh-CN" altLang="en-US" dirty="0"/>
          </a:p>
        </p:txBody>
      </p:sp>
      <p:sp>
        <p:nvSpPr>
          <p:cNvPr id="20" name="灯片编号占位符 19">
            <a:extLst>
              <a:ext uri="{FF2B5EF4-FFF2-40B4-BE49-F238E27FC236}">
                <a16:creationId xmlns:a16="http://schemas.microsoft.com/office/drawing/2014/main" id="{9B17C53D-836C-4EAA-951C-B249485C85EB}"/>
              </a:ext>
            </a:extLst>
          </p:cNvPr>
          <p:cNvSpPr>
            <a:spLocks noGrp="1"/>
          </p:cNvSpPr>
          <p:nvPr>
            <p:ph type="sldNum" sz="quarter" idx="12"/>
          </p:nvPr>
        </p:nvSpPr>
        <p:spPr/>
        <p:txBody>
          <a:bodyPr/>
          <a:lstStyle/>
          <a:p>
            <a:fld id="{F15E9139-A00B-4B2A-98A6-095DC08F1345}" type="slidenum">
              <a:rPr lang="zh-CN" altLang="en-US" smtClean="0"/>
              <a:pPr/>
              <a:t>22</a:t>
            </a:fld>
            <a:endParaRPr lang="zh-CN" altLang="en-US" dirty="0"/>
          </a:p>
        </p:txBody>
      </p:sp>
    </p:spTree>
    <p:extLst>
      <p:ext uri="{BB962C8B-B14F-4D97-AF65-F5344CB8AC3E}">
        <p14:creationId xmlns:p14="http://schemas.microsoft.com/office/powerpoint/2010/main" val="1197020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0D8B0147-7F0C-4490-B9D5-82C511A47067}"/>
              </a:ext>
            </a:extLst>
          </p:cNvPr>
          <p:cNvSpPr>
            <a:spLocks noGrp="1"/>
          </p:cNvSpPr>
          <p:nvPr>
            <p:ph idx="1"/>
          </p:nvPr>
        </p:nvSpPr>
        <p:spPr/>
        <p:txBody>
          <a:bodyPr>
            <a:normAutofit/>
          </a:bodyPr>
          <a:lstStyle/>
          <a:p>
            <a:pPr>
              <a:spcBef>
                <a:spcPts val="600"/>
              </a:spcBef>
            </a:pPr>
            <a:r>
              <a:rPr lang="en-US" altLang="zh-CN" dirty="0"/>
              <a:t>More detailed magnet design are done according to the updated lattice and survey adjustment.</a:t>
            </a:r>
          </a:p>
          <a:p>
            <a:pPr lvl="1">
              <a:spcBef>
                <a:spcPts val="0"/>
              </a:spcBef>
            </a:pPr>
            <a:r>
              <a:rPr lang="en-US" altLang="zh-CN" dirty="0"/>
              <a:t>The physical design and evaluation for the majority of magnets are completed. </a:t>
            </a:r>
          </a:p>
          <a:p>
            <a:pPr lvl="1">
              <a:spcBef>
                <a:spcPts val="0"/>
              </a:spcBef>
            </a:pPr>
            <a:r>
              <a:rPr lang="en-US" altLang="zh-CN" dirty="0"/>
              <a:t>The development of their respective mechanical designs is now in progress.</a:t>
            </a:r>
          </a:p>
          <a:p>
            <a:pPr>
              <a:spcBef>
                <a:spcPts val="600"/>
              </a:spcBef>
            </a:pPr>
            <a:r>
              <a:rPr lang="en-US" altLang="zh-CN" dirty="0"/>
              <a:t>Some primary simulations on the synchrotron radiation heating effect on main dipole and quadrupoles are studied. </a:t>
            </a:r>
          </a:p>
          <a:p>
            <a:pPr lvl="1">
              <a:spcBef>
                <a:spcPts val="0"/>
              </a:spcBef>
            </a:pPr>
            <a:r>
              <a:rPr lang="en-US" altLang="zh-CN" dirty="0"/>
              <a:t>The lead blocks and water-cooling design are to be optimized and tested.</a:t>
            </a:r>
          </a:p>
          <a:p>
            <a:pPr lvl="1">
              <a:spcBef>
                <a:spcPts val="0"/>
              </a:spcBef>
            </a:pPr>
            <a:r>
              <a:rPr lang="en-US" altLang="zh-CN" dirty="0"/>
              <a:t>The mechanical and thermal study is under studying, so as the absorber scheme.</a:t>
            </a:r>
          </a:p>
          <a:p>
            <a:pPr>
              <a:spcBef>
                <a:spcPts val="600"/>
              </a:spcBef>
            </a:pPr>
            <a:r>
              <a:rPr lang="en-US" altLang="zh-CN" dirty="0"/>
              <a:t>Booster dipole prototype will be measured and optimized.</a:t>
            </a:r>
          </a:p>
          <a:p>
            <a:pPr>
              <a:spcBef>
                <a:spcPts val="600"/>
              </a:spcBef>
            </a:pPr>
            <a:r>
              <a:rPr lang="en-US" altLang="zh-CN" dirty="0"/>
              <a:t>Interaction studies between the magnet, the mechanical and alignment systems are ongoing.</a:t>
            </a:r>
          </a:p>
          <a:p>
            <a:endParaRPr lang="en-US" altLang="zh-CN" dirty="0"/>
          </a:p>
          <a:p>
            <a:endParaRPr lang="zh-CN" altLang="en-US" dirty="0"/>
          </a:p>
        </p:txBody>
      </p:sp>
      <p:sp>
        <p:nvSpPr>
          <p:cNvPr id="3" name="标题 2">
            <a:extLst>
              <a:ext uri="{FF2B5EF4-FFF2-40B4-BE49-F238E27FC236}">
                <a16:creationId xmlns:a16="http://schemas.microsoft.com/office/drawing/2014/main" id="{534EFDE4-7427-4C5F-9970-CC682BA1916E}"/>
              </a:ext>
            </a:extLst>
          </p:cNvPr>
          <p:cNvSpPr>
            <a:spLocks noGrp="1"/>
          </p:cNvSpPr>
          <p:nvPr>
            <p:ph type="title"/>
          </p:nvPr>
        </p:nvSpPr>
        <p:spPr/>
        <p:txBody>
          <a:bodyPr>
            <a:normAutofit/>
          </a:bodyPr>
          <a:lstStyle/>
          <a:p>
            <a:r>
              <a:rPr lang="en-US" altLang="zh-CN" sz="3200" dirty="0"/>
              <a:t>Summary</a:t>
            </a:r>
            <a:endParaRPr lang="zh-CN" altLang="en-US" sz="3200" dirty="0"/>
          </a:p>
        </p:txBody>
      </p:sp>
      <p:sp>
        <p:nvSpPr>
          <p:cNvPr id="4" name="灯片编号占位符 3">
            <a:extLst>
              <a:ext uri="{FF2B5EF4-FFF2-40B4-BE49-F238E27FC236}">
                <a16:creationId xmlns:a16="http://schemas.microsoft.com/office/drawing/2014/main" id="{311908DC-6838-4297-8917-F8F3D9C8AFFF}"/>
              </a:ext>
            </a:extLst>
          </p:cNvPr>
          <p:cNvSpPr>
            <a:spLocks noGrp="1"/>
          </p:cNvSpPr>
          <p:nvPr>
            <p:ph type="sldNum" sz="quarter" idx="12"/>
          </p:nvPr>
        </p:nvSpPr>
        <p:spPr/>
        <p:txBody>
          <a:bodyPr/>
          <a:lstStyle/>
          <a:p>
            <a:fld id="{F15E9139-A00B-4B2A-98A6-095DC08F1345}" type="slidenum">
              <a:rPr lang="zh-CN" altLang="en-US" smtClean="0"/>
              <a:pPr/>
              <a:t>23</a:t>
            </a:fld>
            <a:endParaRPr lang="zh-CN" altLang="en-US" dirty="0"/>
          </a:p>
        </p:txBody>
      </p:sp>
    </p:spTree>
    <p:extLst>
      <p:ext uri="{BB962C8B-B14F-4D97-AF65-F5344CB8AC3E}">
        <p14:creationId xmlns:p14="http://schemas.microsoft.com/office/powerpoint/2010/main" val="3191865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dministrator\Desktop\1111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342" y="35979"/>
            <a:ext cx="1548428" cy="912600"/>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1784" y="6021288"/>
            <a:ext cx="3552825" cy="672912"/>
          </a:xfrm>
          <a:prstGeom prst="rect">
            <a:avLst/>
          </a:prstGeom>
        </p:spPr>
      </p:pic>
      <p:sp>
        <p:nvSpPr>
          <p:cNvPr id="6" name="矩形 5"/>
          <p:cNvSpPr/>
          <p:nvPr/>
        </p:nvSpPr>
        <p:spPr>
          <a:xfrm>
            <a:off x="903070" y="2564904"/>
            <a:ext cx="10530062" cy="830997"/>
          </a:xfrm>
          <a:prstGeom prst="rect">
            <a:avLst/>
          </a:prstGeom>
          <a:noFill/>
          <a:ln>
            <a:noFill/>
          </a:ln>
        </p:spPr>
        <p:txBody>
          <a:bodyPr wrap="none" lIns="91440" tIns="45720" rIns="91440" bIns="45720">
            <a:spAutoFit/>
          </a:bodyPr>
          <a:lstStyle/>
          <a:p>
            <a:pPr algn="ctr"/>
            <a:r>
              <a:rPr lang="en-US" altLang="zh-CN" sz="4800" b="1" dirty="0">
                <a:ln w="12700">
                  <a:solidFill>
                    <a:schemeClr val="tx2">
                      <a:satMod val="155000"/>
                    </a:schemeClr>
                  </a:solidFill>
                  <a:prstDash val="solid"/>
                </a:ln>
                <a:solidFill>
                  <a:srgbClr val="FF0000"/>
                </a:solidFill>
              </a:rPr>
              <a:t>Thank you very much for your attention!</a:t>
            </a:r>
            <a:endParaRPr lang="zh-CN" altLang="en-US" sz="4800" b="1" dirty="0">
              <a:ln w="12700">
                <a:solidFill>
                  <a:schemeClr val="tx2">
                    <a:satMod val="155000"/>
                  </a:schemeClr>
                </a:solidFill>
                <a:prstDash val="solid"/>
              </a:ln>
              <a:solidFill>
                <a:srgbClr val="FF0000"/>
              </a:solidFill>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457C1EC2-0058-4F92-8DA0-3AD5DCEFE9CB}"/>
              </a:ext>
            </a:extLst>
          </p:cNvPr>
          <p:cNvSpPr>
            <a:spLocks noGrp="1"/>
          </p:cNvSpPr>
          <p:nvPr>
            <p:ph idx="1"/>
          </p:nvPr>
        </p:nvSpPr>
        <p:spPr>
          <a:xfrm>
            <a:off x="318270" y="1008848"/>
            <a:ext cx="11463708" cy="4840303"/>
          </a:xfrm>
        </p:spPr>
        <p:txBody>
          <a:bodyPr>
            <a:normAutofit/>
          </a:bodyPr>
          <a:lstStyle/>
          <a:p>
            <a:pPr>
              <a:spcAft>
                <a:spcPts val="0"/>
              </a:spcAft>
            </a:pPr>
            <a:r>
              <a:rPr lang="en-US" altLang="zh-CN" b="1" dirty="0"/>
              <a:t>Lattice of CEPC </a:t>
            </a:r>
          </a:p>
          <a:p>
            <a:pPr lvl="1"/>
            <a:r>
              <a:rPr lang="en-US" altLang="zh-CN" sz="2000" dirty="0"/>
              <a:t>Injector</a:t>
            </a:r>
            <a:r>
              <a:rPr lang="zh-CN" altLang="en-US" sz="2000" dirty="0"/>
              <a:t>：</a:t>
            </a:r>
            <a:r>
              <a:rPr lang="en-US" altLang="zh-CN" sz="2000" dirty="0"/>
              <a:t>S+C-band 30GeV linac </a:t>
            </a:r>
          </a:p>
          <a:p>
            <a:pPr lvl="1"/>
            <a:r>
              <a:rPr lang="en-US" altLang="zh-CN" sz="2000" dirty="0"/>
              <a:t>Booster ring (C=100km)</a:t>
            </a:r>
            <a:r>
              <a:rPr lang="zh-CN" altLang="en-US" sz="2000" dirty="0"/>
              <a:t>：</a:t>
            </a:r>
            <a:r>
              <a:rPr lang="en-US" altLang="zh-CN" sz="2000" dirty="0"/>
              <a:t> ramped from 30~180GeV with a frequency of 0.1Hz</a:t>
            </a:r>
          </a:p>
          <a:p>
            <a:pPr lvl="1"/>
            <a:r>
              <a:rPr lang="en-US" altLang="zh-CN" sz="2000" dirty="0"/>
              <a:t>Collider double ring</a:t>
            </a:r>
            <a:r>
              <a:rPr lang="zh-CN" altLang="en-US" sz="2000" dirty="0"/>
              <a:t>：</a:t>
            </a:r>
            <a:r>
              <a:rPr lang="en-US" altLang="zh-CN" sz="2000" dirty="0"/>
              <a:t>shared a same tunnel with Booster</a:t>
            </a:r>
          </a:p>
          <a:p>
            <a:pPr lvl="2"/>
            <a:r>
              <a:rPr lang="en-US" altLang="zh-CN" sz="1600" dirty="0">
                <a:solidFill>
                  <a:schemeClr val="tx1"/>
                </a:solidFill>
                <a:latin typeface="Arial" panose="020B0604020202020204" pitchFamily="34" charset="0"/>
                <a:cs typeface="Arial" panose="020B0604020202020204" pitchFamily="34" charset="0"/>
              </a:rPr>
              <a:t>SR power per beam 30 MW (50 MW upgradable), 100 km, 2 interaction points</a:t>
            </a:r>
            <a:endParaRPr lang="en-US" altLang="zh-CN" sz="1600" dirty="0">
              <a:latin typeface="Arial" panose="020B0604020202020204" pitchFamily="34" charset="0"/>
              <a:cs typeface="Arial" panose="020B0604020202020204" pitchFamily="34" charset="0"/>
            </a:endParaRPr>
          </a:p>
          <a:p>
            <a:pPr lvl="2"/>
            <a:r>
              <a:rPr lang="en-US" altLang="zh-CN" sz="1600" dirty="0">
                <a:latin typeface="Arial" panose="020B0604020202020204" pitchFamily="34" charset="0"/>
                <a:cs typeface="Arial" panose="020B0604020202020204" pitchFamily="34" charset="0"/>
              </a:rPr>
              <a:t>Higgs mode hold the 1st priority and compatible with the ttbar/W/Z modes.</a:t>
            </a:r>
          </a:p>
          <a:p>
            <a:pPr lvl="1"/>
            <a:r>
              <a:rPr lang="en-US" altLang="zh-CN" sz="2000" dirty="0">
                <a:cs typeface="Arial" panose="020B0604020202020204" pitchFamily="34" charset="0"/>
              </a:rPr>
              <a:t>Transport lines</a:t>
            </a:r>
          </a:p>
          <a:p>
            <a:r>
              <a:rPr lang="en-US" altLang="zh-CN" sz="2200" b="1" dirty="0"/>
              <a:t>As the low field in CEPC, all magnets are normal conducting magnets (except some in IR region).</a:t>
            </a:r>
          </a:p>
          <a:p>
            <a:pPr lvl="1"/>
            <a:endParaRPr lang="en-US" altLang="zh-CN" dirty="0"/>
          </a:p>
          <a:p>
            <a:pPr lvl="1"/>
            <a:endParaRPr lang="en-US" altLang="zh-CN" dirty="0"/>
          </a:p>
          <a:p>
            <a:pPr lvl="1"/>
            <a:endParaRPr lang="en-US" altLang="zh-CN" dirty="0"/>
          </a:p>
          <a:p>
            <a:pPr marL="457200" lvl="1" indent="0">
              <a:buNone/>
            </a:pPr>
            <a:endParaRPr lang="en-US" altLang="zh-CN" dirty="0"/>
          </a:p>
          <a:p>
            <a:pPr lvl="1"/>
            <a:endParaRPr lang="en-US" altLang="zh-CN" dirty="0"/>
          </a:p>
          <a:p>
            <a:endParaRPr lang="zh-CN" altLang="en-US" dirty="0"/>
          </a:p>
        </p:txBody>
      </p:sp>
      <p:sp>
        <p:nvSpPr>
          <p:cNvPr id="3" name="灯片编号占位符 2">
            <a:extLst>
              <a:ext uri="{FF2B5EF4-FFF2-40B4-BE49-F238E27FC236}">
                <a16:creationId xmlns:a16="http://schemas.microsoft.com/office/drawing/2014/main" id="{BCC0F894-DC91-428F-9667-11C7238E2008}"/>
              </a:ext>
            </a:extLst>
          </p:cNvPr>
          <p:cNvSpPr>
            <a:spLocks noGrp="1"/>
          </p:cNvSpPr>
          <p:nvPr>
            <p:ph type="sldNum" sz="quarter" idx="12"/>
          </p:nvPr>
        </p:nvSpPr>
        <p:spPr/>
        <p:txBody>
          <a:bodyPr/>
          <a:lstStyle/>
          <a:p>
            <a:fld id="{098B4EB0-06CE-481E-B32B-52DF58230A15}" type="slidenum">
              <a:rPr lang="zh-CN" altLang="en-US" smtClean="0"/>
              <a:pPr/>
              <a:t>3</a:t>
            </a:fld>
            <a:endParaRPr lang="zh-CN" altLang="en-US" dirty="0"/>
          </a:p>
        </p:txBody>
      </p:sp>
      <p:sp>
        <p:nvSpPr>
          <p:cNvPr id="4" name="标题 3">
            <a:extLst>
              <a:ext uri="{FF2B5EF4-FFF2-40B4-BE49-F238E27FC236}">
                <a16:creationId xmlns:a16="http://schemas.microsoft.com/office/drawing/2014/main" id="{347D09AA-1040-42F9-95BC-38248F89F3E6}"/>
              </a:ext>
            </a:extLst>
          </p:cNvPr>
          <p:cNvSpPr>
            <a:spLocks noGrp="1"/>
          </p:cNvSpPr>
          <p:nvPr>
            <p:ph type="title"/>
          </p:nvPr>
        </p:nvSpPr>
        <p:spPr>
          <a:xfrm>
            <a:off x="335360" y="152975"/>
            <a:ext cx="10763325" cy="725470"/>
          </a:xfrm>
        </p:spPr>
        <p:txBody>
          <a:bodyPr>
            <a:normAutofit/>
          </a:bodyPr>
          <a:lstStyle/>
          <a:p>
            <a:r>
              <a:rPr lang="en-US" altLang="zh-CN" sz="3200" dirty="0"/>
              <a:t>Overview of magnet system in CEPC</a:t>
            </a:r>
            <a:endParaRPr lang="zh-CN" altLang="en-US" sz="3200" dirty="0"/>
          </a:p>
        </p:txBody>
      </p:sp>
      <p:pic>
        <p:nvPicPr>
          <p:cNvPr id="7" name="图片 6">
            <a:extLst>
              <a:ext uri="{FF2B5EF4-FFF2-40B4-BE49-F238E27FC236}">
                <a16:creationId xmlns:a16="http://schemas.microsoft.com/office/drawing/2014/main" id="{BF6FEF43-0C54-40F0-AA41-B21E4F582B4B}"/>
              </a:ext>
            </a:extLst>
          </p:cNvPr>
          <p:cNvPicPr>
            <a:picLocks noChangeAspect="1"/>
          </p:cNvPicPr>
          <p:nvPr/>
        </p:nvPicPr>
        <p:blipFill>
          <a:blip r:embed="rId2"/>
          <a:stretch>
            <a:fillRect/>
          </a:stretch>
        </p:blipFill>
        <p:spPr>
          <a:xfrm>
            <a:off x="6973724" y="3955440"/>
            <a:ext cx="4320000" cy="2637652"/>
          </a:xfrm>
          <a:prstGeom prst="rect">
            <a:avLst/>
          </a:prstGeom>
        </p:spPr>
      </p:pic>
      <p:pic>
        <p:nvPicPr>
          <p:cNvPr id="8" name="图片 7">
            <a:extLst>
              <a:ext uri="{FF2B5EF4-FFF2-40B4-BE49-F238E27FC236}">
                <a16:creationId xmlns:a16="http://schemas.microsoft.com/office/drawing/2014/main" id="{DEBE0DA1-1603-411C-BA42-F391B444F0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4279466"/>
            <a:ext cx="5868836" cy="2268226"/>
          </a:xfrm>
          <a:prstGeom prst="rect">
            <a:avLst/>
          </a:prstGeom>
        </p:spPr>
      </p:pic>
      <p:sp>
        <p:nvSpPr>
          <p:cNvPr id="5" name="文本框 4">
            <a:extLst>
              <a:ext uri="{FF2B5EF4-FFF2-40B4-BE49-F238E27FC236}">
                <a16:creationId xmlns:a16="http://schemas.microsoft.com/office/drawing/2014/main" id="{63C1266A-69E5-4EB5-83D4-B3C5E7C58702}"/>
              </a:ext>
            </a:extLst>
          </p:cNvPr>
          <p:cNvSpPr txBox="1"/>
          <p:nvPr/>
        </p:nvSpPr>
        <p:spPr>
          <a:xfrm>
            <a:off x="2927648" y="6408426"/>
            <a:ext cx="908582" cy="369332"/>
          </a:xfrm>
          <a:prstGeom prst="rect">
            <a:avLst/>
          </a:prstGeom>
          <a:noFill/>
        </p:spPr>
        <p:txBody>
          <a:bodyPr wrap="none" rtlCol="0">
            <a:spAutoFit/>
          </a:bodyPr>
          <a:lstStyle/>
          <a:p>
            <a:r>
              <a:rPr lang="en-US" altLang="zh-CN" dirty="0"/>
              <a:t>Injector</a:t>
            </a:r>
            <a:endParaRPr lang="zh-CN" altLang="en-US" dirty="0"/>
          </a:p>
        </p:txBody>
      </p:sp>
      <p:sp>
        <p:nvSpPr>
          <p:cNvPr id="9" name="文本框 8">
            <a:extLst>
              <a:ext uri="{FF2B5EF4-FFF2-40B4-BE49-F238E27FC236}">
                <a16:creationId xmlns:a16="http://schemas.microsoft.com/office/drawing/2014/main" id="{7A56329F-2D54-4E20-92FA-5A5AEF9A6579}"/>
              </a:ext>
            </a:extLst>
          </p:cNvPr>
          <p:cNvSpPr txBox="1"/>
          <p:nvPr/>
        </p:nvSpPr>
        <p:spPr>
          <a:xfrm>
            <a:off x="8679433" y="6408426"/>
            <a:ext cx="2091983" cy="369332"/>
          </a:xfrm>
          <a:prstGeom prst="rect">
            <a:avLst/>
          </a:prstGeom>
          <a:noFill/>
        </p:spPr>
        <p:txBody>
          <a:bodyPr wrap="none" rtlCol="0">
            <a:spAutoFit/>
          </a:bodyPr>
          <a:lstStyle/>
          <a:p>
            <a:r>
              <a:rPr lang="en-US" altLang="zh-CN" dirty="0"/>
              <a:t>Booster and Collider</a:t>
            </a:r>
            <a:endParaRPr lang="zh-CN" altLang="en-US" dirty="0"/>
          </a:p>
        </p:txBody>
      </p:sp>
    </p:spTree>
    <p:extLst>
      <p:ext uri="{BB962C8B-B14F-4D97-AF65-F5344CB8AC3E}">
        <p14:creationId xmlns:p14="http://schemas.microsoft.com/office/powerpoint/2010/main" val="3350647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5321E11E-D0A2-47E7-8C7B-EFCB60DEEBCE}"/>
              </a:ext>
            </a:extLst>
          </p:cNvPr>
          <p:cNvSpPr>
            <a:spLocks noGrp="1"/>
          </p:cNvSpPr>
          <p:nvPr>
            <p:ph idx="1"/>
          </p:nvPr>
        </p:nvSpPr>
        <p:spPr>
          <a:xfrm>
            <a:off x="204888" y="3708141"/>
            <a:ext cx="11579744" cy="2817203"/>
          </a:xfrm>
        </p:spPr>
        <p:txBody>
          <a:bodyPr>
            <a:normAutofit lnSpcReduction="10000"/>
          </a:bodyPr>
          <a:lstStyle/>
          <a:p>
            <a:pPr marL="342900" indent="-342900" algn="just">
              <a:spcBef>
                <a:spcPts val="300"/>
              </a:spcBef>
              <a:spcAft>
                <a:spcPts val="300"/>
              </a:spcAft>
              <a:buClr>
                <a:srgbClr val="FF0000"/>
              </a:buClr>
              <a:buFont typeface="Wingdings" panose="05000000000000000000" pitchFamily="2" charset="2"/>
              <a:buChar char="Ø"/>
            </a:pPr>
            <a:r>
              <a:rPr lang="en-US" altLang="zh-CN" sz="2000" b="1" dirty="0"/>
              <a:t>With a total magnet length of about 160 km, cost is a major consideration throughout the manufacturing and operational phases. </a:t>
            </a:r>
          </a:p>
          <a:p>
            <a:pPr marL="342900" indent="-342900" algn="just">
              <a:spcBef>
                <a:spcPts val="300"/>
              </a:spcBef>
              <a:spcAft>
                <a:spcPts val="300"/>
              </a:spcAft>
              <a:buClr>
                <a:srgbClr val="FF0000"/>
              </a:buClr>
              <a:buFont typeface="Wingdings" panose="05000000000000000000" pitchFamily="2" charset="2"/>
              <a:buChar char="Ø"/>
            </a:pPr>
            <a:r>
              <a:rPr lang="en-GB" altLang="zh-CN" sz="2000" b="1" dirty="0"/>
              <a:t>The </a:t>
            </a:r>
            <a:r>
              <a:rPr lang="en-GB" altLang="zh-CN" sz="2100" dirty="0"/>
              <a:t>magnetic field in the Booster magnets varies with the beam energy, </a:t>
            </a:r>
            <a:r>
              <a:rPr lang="en-US" altLang="zh-CN" sz="2100" dirty="0"/>
              <a:t>necessitating the use of laminated cores instead of solid iron. </a:t>
            </a:r>
            <a:endParaRPr lang="en-GB" altLang="zh-CN" sz="2100" dirty="0"/>
          </a:p>
          <a:p>
            <a:pPr marL="342900" indent="-342900" algn="just">
              <a:spcBef>
                <a:spcPts val="300"/>
              </a:spcBef>
              <a:spcAft>
                <a:spcPts val="300"/>
              </a:spcAft>
              <a:buClr>
                <a:srgbClr val="FF0000"/>
              </a:buClr>
              <a:buFont typeface="Wingdings" panose="05000000000000000000" pitchFamily="2" charset="2"/>
              <a:buChar char="Ø"/>
            </a:pPr>
            <a:r>
              <a:rPr lang="en-US" altLang="zh-CN" sz="2000" b="1" dirty="0"/>
              <a:t>The main dipole and quadrupole magnets of the collider are dual aperture magnets with a 350 mm beam separation.</a:t>
            </a:r>
          </a:p>
          <a:p>
            <a:pPr algn="just">
              <a:spcBef>
                <a:spcPts val="300"/>
              </a:spcBef>
              <a:spcAft>
                <a:spcPts val="300"/>
              </a:spcAft>
              <a:buClr>
                <a:srgbClr val="FF0000"/>
              </a:buClr>
              <a:buFont typeface="Wingdings" panose="05000000000000000000" pitchFamily="2" charset="2"/>
              <a:buChar char="Ø"/>
            </a:pPr>
            <a:r>
              <a:rPr lang="en-US" altLang="zh-CN" sz="2000" dirty="0"/>
              <a:t>Lead blocks are guaranteed the coil from large radiation in Collider.</a:t>
            </a:r>
            <a:endParaRPr lang="en-US" altLang="zh-CN" sz="2000" b="1" dirty="0"/>
          </a:p>
          <a:p>
            <a:pPr marL="342900" indent="-342900" algn="just">
              <a:spcBef>
                <a:spcPts val="300"/>
              </a:spcBef>
              <a:spcAft>
                <a:spcPts val="300"/>
              </a:spcAft>
              <a:buClr>
                <a:srgbClr val="FF0000"/>
              </a:buClr>
              <a:buFont typeface="Wingdings" panose="05000000000000000000" pitchFamily="2" charset="2"/>
              <a:buChar char="Ø"/>
            </a:pPr>
            <a:r>
              <a:rPr lang="en-US" altLang="zh-CN" sz="2000" b="1" dirty="0"/>
              <a:t>All magnets in Collider work at four energies (Higgs, W, Z and ttbar mode).</a:t>
            </a:r>
          </a:p>
          <a:p>
            <a:endParaRPr lang="zh-CN" altLang="en-US" dirty="0"/>
          </a:p>
        </p:txBody>
      </p:sp>
      <p:sp>
        <p:nvSpPr>
          <p:cNvPr id="3" name="标题 2">
            <a:extLst>
              <a:ext uri="{FF2B5EF4-FFF2-40B4-BE49-F238E27FC236}">
                <a16:creationId xmlns:a16="http://schemas.microsoft.com/office/drawing/2014/main" id="{9534827E-DF84-45CA-806B-31244BE179E2}"/>
              </a:ext>
            </a:extLst>
          </p:cNvPr>
          <p:cNvSpPr>
            <a:spLocks noGrp="1"/>
          </p:cNvSpPr>
          <p:nvPr>
            <p:ph type="title"/>
          </p:nvPr>
        </p:nvSpPr>
        <p:spPr/>
        <p:txBody>
          <a:bodyPr>
            <a:normAutofit/>
          </a:bodyPr>
          <a:lstStyle/>
          <a:p>
            <a:r>
              <a:rPr lang="en-US" altLang="zh-CN" sz="3200" dirty="0"/>
              <a:t>Key specifications of CEPC main magnets</a:t>
            </a:r>
            <a:endParaRPr lang="zh-CN" altLang="en-US" sz="3200" dirty="0"/>
          </a:p>
        </p:txBody>
      </p:sp>
      <p:graphicFrame>
        <p:nvGraphicFramePr>
          <p:cNvPr id="4" name="表格 3">
            <a:extLst>
              <a:ext uri="{FF2B5EF4-FFF2-40B4-BE49-F238E27FC236}">
                <a16:creationId xmlns:a16="http://schemas.microsoft.com/office/drawing/2014/main" id="{746D984C-3611-4ABC-8DD4-640739598E86}"/>
              </a:ext>
            </a:extLst>
          </p:cNvPr>
          <p:cNvGraphicFramePr>
            <a:graphicFrameLocks noGrp="1"/>
          </p:cNvGraphicFramePr>
          <p:nvPr>
            <p:extLst>
              <p:ext uri="{D42A27DB-BD31-4B8C-83A1-F6EECF244321}">
                <p14:modId xmlns:p14="http://schemas.microsoft.com/office/powerpoint/2010/main" val="1596885574"/>
              </p:ext>
            </p:extLst>
          </p:nvPr>
        </p:nvGraphicFramePr>
        <p:xfrm>
          <a:off x="263352" y="1196752"/>
          <a:ext cx="5472608" cy="2341176"/>
        </p:xfrm>
        <a:graphic>
          <a:graphicData uri="http://schemas.openxmlformats.org/drawingml/2006/table">
            <a:tbl>
              <a:tblPr firstRow="1" firstCol="1">
                <a:tableStyleId>{5C22544A-7EE6-4342-B048-85BDC9FD1C3A}</a:tableStyleId>
              </a:tblPr>
              <a:tblGrid>
                <a:gridCol w="936104">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296144">
                  <a:extLst>
                    <a:ext uri="{9D8B030D-6E8A-4147-A177-3AD203B41FA5}">
                      <a16:colId xmlns:a16="http://schemas.microsoft.com/office/drawing/2014/main" val="20004"/>
                    </a:ext>
                  </a:extLst>
                </a:gridCol>
              </a:tblGrid>
              <a:tr h="360040">
                <a:tc>
                  <a:txBody>
                    <a:bodyPr/>
                    <a:lstStyle/>
                    <a:p>
                      <a:pPr algn="l" fontAlgn="ctr"/>
                      <a:r>
                        <a:rPr lang="en-US" altLang="zh-CN" sz="2000" u="none" strike="noStrike" dirty="0">
                          <a:solidFill>
                            <a:schemeClr val="tx1"/>
                          </a:solidFill>
                          <a:effectLst/>
                        </a:rPr>
                        <a:t>Booster</a:t>
                      </a:r>
                      <a:endParaRPr lang="zh-CN" altLang="en-US" sz="2000" b="1" i="0" u="none" strike="noStrike" dirty="0">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tc>
                  <a:txBody>
                    <a:bodyPr/>
                    <a:lstStyle/>
                    <a:p>
                      <a:pPr algn="ctr" fontAlgn="ctr"/>
                      <a:r>
                        <a:rPr lang="en-US" sz="2000" u="none" strike="noStrike" dirty="0">
                          <a:effectLst/>
                        </a:rPr>
                        <a:t>Number</a:t>
                      </a:r>
                      <a:endParaRPr lang="en-US" sz="2000" b="1" i="0" u="none" strike="noStrike" dirty="0">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tc>
                  <a:txBody>
                    <a:bodyPr/>
                    <a:lstStyle/>
                    <a:p>
                      <a:pPr algn="ctr" fontAlgn="ctr"/>
                      <a:r>
                        <a:rPr lang="en-US" sz="2000" u="none" strike="noStrike" dirty="0">
                          <a:effectLst/>
                        </a:rPr>
                        <a:t>Length</a:t>
                      </a:r>
                      <a:endParaRPr lang="en-US" sz="2000" b="1" i="0" u="none" strike="noStrike" dirty="0">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tc>
                  <a:txBody>
                    <a:bodyPr/>
                    <a:lstStyle/>
                    <a:p>
                      <a:pPr algn="ctr" fontAlgn="ctr"/>
                      <a:r>
                        <a:rPr lang="en-US" sz="2000" u="none" strike="noStrike" dirty="0">
                          <a:effectLst/>
                        </a:rPr>
                        <a:t>Min. field</a:t>
                      </a:r>
                      <a:endParaRPr lang="en-US" sz="2000" b="1" i="0" u="none" strike="noStrike" dirty="0">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tc>
                  <a:txBody>
                    <a:bodyPr/>
                    <a:lstStyle/>
                    <a:p>
                      <a:pPr algn="ctr" fontAlgn="ctr"/>
                      <a:r>
                        <a:rPr lang="en-US" sz="2000" u="none" strike="noStrike" dirty="0">
                          <a:effectLst/>
                        </a:rPr>
                        <a:t>Max. field</a:t>
                      </a:r>
                      <a:endParaRPr lang="en-US" sz="2000" b="1" i="0" u="none" strike="noStrike" dirty="0">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extLst>
                  <a:ext uri="{0D108BD9-81ED-4DB2-BD59-A6C34878D82A}">
                    <a16:rowId xmlns:a16="http://schemas.microsoft.com/office/drawing/2014/main" val="10000"/>
                  </a:ext>
                </a:extLst>
              </a:tr>
              <a:tr h="484746">
                <a:tc>
                  <a:txBody>
                    <a:bodyPr/>
                    <a:lstStyle/>
                    <a:p>
                      <a:pPr algn="l" fontAlgn="ctr"/>
                      <a:r>
                        <a:rPr lang="en-US" sz="2000" u="none" strike="noStrike" dirty="0">
                          <a:effectLst/>
                        </a:rPr>
                        <a:t>Dipole</a:t>
                      </a:r>
                      <a:endParaRPr lang="en-US" sz="2000" b="1" i="0" u="none" strike="noStrike" dirty="0">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tc>
                  <a:txBody>
                    <a:bodyPr/>
                    <a:lstStyle/>
                    <a:p>
                      <a:pPr algn="ctr" fontAlgn="ctr"/>
                      <a:r>
                        <a:rPr lang="en-US" altLang="zh-CN" sz="2000" b="1" u="none" strike="noStrike" dirty="0">
                          <a:effectLst/>
                        </a:rPr>
                        <a:t>14866</a:t>
                      </a:r>
                      <a:endParaRPr lang="en-US" altLang="zh-CN" sz="2000" b="1" i="0" u="none" strike="noStrike" dirty="0">
                        <a:solidFill>
                          <a:srgbClr val="FF0000"/>
                        </a:solidFill>
                        <a:effectLst/>
                        <a:latin typeface="Arial Unicode MS" panose="020B0604020202020204" pitchFamily="34" charset="-122"/>
                        <a:ea typeface="Arial Unicode MS" panose="020B0604020202020204" pitchFamily="34" charset="-122"/>
                      </a:endParaRPr>
                    </a:p>
                  </a:txBody>
                  <a:tcPr marL="4763" marR="4763" marT="4763" marB="0" anchor="ctr"/>
                </a:tc>
                <a:tc>
                  <a:txBody>
                    <a:bodyPr/>
                    <a:lstStyle/>
                    <a:p>
                      <a:pPr algn="ctr" fontAlgn="ctr"/>
                      <a:r>
                        <a:rPr lang="en-US" sz="2000" b="1" u="none" strike="noStrike" dirty="0">
                          <a:effectLst/>
                        </a:rPr>
                        <a:t>4.7m</a:t>
                      </a:r>
                      <a:r>
                        <a:rPr lang="en-US" sz="2000" u="none" strike="noStrike" dirty="0">
                          <a:effectLst/>
                        </a:rPr>
                        <a:t>/2.4m</a:t>
                      </a:r>
                      <a:endParaRPr lang="en-US" sz="2000" b="1" i="0" u="none" strike="noStrike" dirty="0">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tc>
                  <a:txBody>
                    <a:bodyPr/>
                    <a:lstStyle/>
                    <a:p>
                      <a:pPr algn="ctr" fontAlgn="ctr"/>
                      <a:r>
                        <a:rPr lang="en-US" sz="2000" u="none" strike="noStrike">
                          <a:effectLst/>
                        </a:rPr>
                        <a:t>95Gs</a:t>
                      </a:r>
                      <a:endParaRPr lang="en-US" sz="2000" b="1" i="0" u="none" strike="noStrike">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tc>
                  <a:txBody>
                    <a:bodyPr/>
                    <a:lstStyle/>
                    <a:p>
                      <a:pPr algn="ctr" fontAlgn="ctr"/>
                      <a:r>
                        <a:rPr lang="en-US" sz="2000" u="none" strike="noStrike" dirty="0">
                          <a:effectLst/>
                        </a:rPr>
                        <a:t>564Gs</a:t>
                      </a:r>
                      <a:endParaRPr lang="en-US" sz="2000" b="1" i="0" u="none" strike="noStrike" dirty="0">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extLst>
                  <a:ext uri="{0D108BD9-81ED-4DB2-BD59-A6C34878D82A}">
                    <a16:rowId xmlns:a16="http://schemas.microsoft.com/office/drawing/2014/main" val="10001"/>
                  </a:ext>
                </a:extLst>
              </a:tr>
              <a:tr h="484746">
                <a:tc>
                  <a:txBody>
                    <a:bodyPr/>
                    <a:lstStyle/>
                    <a:p>
                      <a:pPr algn="l" fontAlgn="ctr"/>
                      <a:r>
                        <a:rPr lang="en-US" sz="2000" u="none" strike="noStrike" dirty="0">
                          <a:effectLst/>
                        </a:rPr>
                        <a:t>Quad.</a:t>
                      </a:r>
                      <a:endParaRPr lang="en-US" sz="2000" b="1" i="0" u="none" strike="noStrike" dirty="0">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tc>
                  <a:txBody>
                    <a:bodyPr/>
                    <a:lstStyle/>
                    <a:p>
                      <a:pPr algn="ctr" fontAlgn="ctr"/>
                      <a:r>
                        <a:rPr lang="en-US" altLang="zh-CN" sz="2000" b="1" u="none" strike="noStrike" dirty="0">
                          <a:effectLst/>
                        </a:rPr>
                        <a:t>3458</a:t>
                      </a:r>
                      <a:endParaRPr lang="en-US" altLang="zh-CN" sz="2000" b="1" i="0" u="none" strike="noStrike" dirty="0">
                        <a:solidFill>
                          <a:srgbClr val="FF0000"/>
                        </a:solidFill>
                        <a:effectLst/>
                        <a:latin typeface="Arial Unicode MS" panose="020B0604020202020204" pitchFamily="34" charset="-122"/>
                        <a:ea typeface="Arial Unicode MS" panose="020B0604020202020204" pitchFamily="34" charset="-122"/>
                      </a:endParaRPr>
                    </a:p>
                  </a:txBody>
                  <a:tcPr marL="4763" marR="4763" marT="4763" marB="0" anchor="ctr"/>
                </a:tc>
                <a:tc>
                  <a:txBody>
                    <a:bodyPr/>
                    <a:lstStyle/>
                    <a:p>
                      <a:pPr algn="ctr" fontAlgn="ctr"/>
                      <a:r>
                        <a:rPr lang="en-US" sz="2000" u="none" strike="noStrike" dirty="0">
                          <a:effectLst/>
                        </a:rPr>
                        <a:t>2m/1m</a:t>
                      </a:r>
                      <a:endParaRPr lang="en-US" sz="2000" b="1" i="0" u="none" strike="noStrike" dirty="0">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tc>
                  <a:txBody>
                    <a:bodyPr/>
                    <a:lstStyle/>
                    <a:p>
                      <a:pPr algn="ctr" fontAlgn="ctr"/>
                      <a:r>
                        <a:rPr lang="en-US" sz="2000" u="none" strike="noStrike" dirty="0">
                          <a:effectLst/>
                        </a:rPr>
                        <a:t>2.0T/m</a:t>
                      </a:r>
                      <a:endParaRPr lang="en-US" sz="2000" b="1" i="0" u="none" strike="noStrike" dirty="0">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tc>
                  <a:txBody>
                    <a:bodyPr/>
                    <a:lstStyle/>
                    <a:p>
                      <a:pPr algn="ctr" fontAlgn="ctr"/>
                      <a:r>
                        <a:rPr lang="en-US" sz="2000" u="none" strike="noStrike" dirty="0">
                          <a:effectLst/>
                        </a:rPr>
                        <a:t>15.9T/m</a:t>
                      </a:r>
                      <a:endParaRPr lang="en-US" sz="2000" b="1" i="0" u="none" strike="noStrike" dirty="0">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extLst>
                  <a:ext uri="{0D108BD9-81ED-4DB2-BD59-A6C34878D82A}">
                    <a16:rowId xmlns:a16="http://schemas.microsoft.com/office/drawing/2014/main" val="10002"/>
                  </a:ext>
                </a:extLst>
              </a:tr>
              <a:tr h="526898">
                <a:tc>
                  <a:txBody>
                    <a:bodyPr/>
                    <a:lstStyle/>
                    <a:p>
                      <a:pPr algn="l" fontAlgn="ctr"/>
                      <a:r>
                        <a:rPr lang="en-US" sz="2000" u="none" strike="noStrike" dirty="0">
                          <a:effectLst/>
                        </a:rPr>
                        <a:t>Sext.</a:t>
                      </a:r>
                      <a:endParaRPr lang="en-US" sz="2000" b="1" i="0" u="none" strike="noStrike" dirty="0">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tc>
                  <a:txBody>
                    <a:bodyPr/>
                    <a:lstStyle/>
                    <a:p>
                      <a:pPr algn="ctr" fontAlgn="ctr"/>
                      <a:r>
                        <a:rPr lang="en-US" altLang="zh-CN" sz="2000" b="1" u="none" strike="noStrike" dirty="0">
                          <a:effectLst/>
                        </a:rPr>
                        <a:t>100</a:t>
                      </a:r>
                      <a:endParaRPr lang="en-US" altLang="zh-CN" sz="2000" b="1" i="0" u="none" strike="noStrike" dirty="0">
                        <a:solidFill>
                          <a:srgbClr val="FF0000"/>
                        </a:solidFill>
                        <a:effectLst/>
                        <a:latin typeface="Arial Unicode MS" panose="020B0604020202020204" pitchFamily="34" charset="-122"/>
                        <a:ea typeface="Arial Unicode MS" panose="020B0604020202020204" pitchFamily="34" charset="-122"/>
                      </a:endParaRPr>
                    </a:p>
                  </a:txBody>
                  <a:tcPr marL="4763" marR="4763" marT="4763" marB="0" anchor="ctr"/>
                </a:tc>
                <a:tc>
                  <a:txBody>
                    <a:bodyPr/>
                    <a:lstStyle/>
                    <a:p>
                      <a:pPr algn="ctr" fontAlgn="ctr"/>
                      <a:r>
                        <a:rPr lang="en-US" sz="2000" u="none" strike="noStrike" dirty="0">
                          <a:effectLst/>
                        </a:rPr>
                        <a:t>0.4m</a:t>
                      </a:r>
                      <a:endParaRPr lang="en-US" sz="2000" b="1" i="0" u="none" strike="noStrike" dirty="0">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tc>
                  <a:txBody>
                    <a:bodyPr/>
                    <a:lstStyle/>
                    <a:p>
                      <a:pPr algn="ctr" fontAlgn="ctr"/>
                      <a:r>
                        <a:rPr lang="en-US" sz="2000" u="none" strike="noStrike" dirty="0">
                          <a:effectLst/>
                        </a:rPr>
                        <a:t>18T/m</a:t>
                      </a:r>
                      <a:r>
                        <a:rPr lang="en-US" sz="2000" u="none" strike="noStrike" baseline="30000" dirty="0">
                          <a:effectLst/>
                        </a:rPr>
                        <a:t>2</a:t>
                      </a:r>
                      <a:endParaRPr lang="en-US" sz="2000" b="1" i="0" u="none" strike="noStrike" dirty="0">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tc>
                  <a:txBody>
                    <a:bodyPr/>
                    <a:lstStyle/>
                    <a:p>
                      <a:pPr algn="ctr" fontAlgn="ctr"/>
                      <a:r>
                        <a:rPr lang="en-US" sz="2000" u="none" strike="noStrike" dirty="0">
                          <a:effectLst/>
                        </a:rPr>
                        <a:t>217T/m</a:t>
                      </a:r>
                      <a:r>
                        <a:rPr lang="en-US" sz="2000" u="none" strike="noStrike" baseline="30000" dirty="0">
                          <a:effectLst/>
                        </a:rPr>
                        <a:t>2</a:t>
                      </a:r>
                      <a:endParaRPr lang="en-US" sz="2000" b="1" i="0" u="none" strike="noStrike" dirty="0">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extLst>
                  <a:ext uri="{0D108BD9-81ED-4DB2-BD59-A6C34878D82A}">
                    <a16:rowId xmlns:a16="http://schemas.microsoft.com/office/drawing/2014/main" val="10003"/>
                  </a:ext>
                </a:extLst>
              </a:tr>
              <a:tr h="484746">
                <a:tc>
                  <a:txBody>
                    <a:bodyPr/>
                    <a:lstStyle/>
                    <a:p>
                      <a:pPr algn="l" fontAlgn="ctr"/>
                      <a:r>
                        <a:rPr lang="en-US" sz="2000" u="none" strike="noStrike" dirty="0">
                          <a:effectLst/>
                        </a:rPr>
                        <a:t>Corr.</a:t>
                      </a:r>
                      <a:endParaRPr lang="en-US" sz="2000" b="1" i="0" u="none" strike="noStrike" dirty="0">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tc>
                  <a:txBody>
                    <a:bodyPr/>
                    <a:lstStyle/>
                    <a:p>
                      <a:pPr algn="ctr" fontAlgn="ctr"/>
                      <a:r>
                        <a:rPr lang="en-US" altLang="zh-CN" sz="2000" b="1" u="none" strike="noStrike" dirty="0">
                          <a:effectLst/>
                        </a:rPr>
                        <a:t>1200</a:t>
                      </a:r>
                      <a:endParaRPr lang="en-US" altLang="zh-CN" sz="2000" b="1" i="0" u="none" strike="noStrike" dirty="0">
                        <a:solidFill>
                          <a:srgbClr val="FF0000"/>
                        </a:solidFill>
                        <a:effectLst/>
                        <a:latin typeface="Arial Unicode MS" panose="020B0604020202020204" pitchFamily="34" charset="-122"/>
                        <a:ea typeface="Arial Unicode MS" panose="020B0604020202020204" pitchFamily="34" charset="-122"/>
                      </a:endParaRPr>
                    </a:p>
                  </a:txBody>
                  <a:tcPr marL="4763" marR="4763" marT="4763" marB="0" anchor="ctr"/>
                </a:tc>
                <a:tc>
                  <a:txBody>
                    <a:bodyPr/>
                    <a:lstStyle/>
                    <a:p>
                      <a:pPr algn="ctr" fontAlgn="ctr"/>
                      <a:r>
                        <a:rPr lang="en-US" sz="2000" u="none" strike="noStrike" dirty="0">
                          <a:effectLst/>
                        </a:rPr>
                        <a:t>0.58m</a:t>
                      </a:r>
                      <a:endParaRPr lang="en-US" sz="2000" b="1" i="0" u="none" strike="noStrike" dirty="0">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tc>
                  <a:txBody>
                    <a:bodyPr/>
                    <a:lstStyle/>
                    <a:p>
                      <a:pPr algn="ctr" fontAlgn="ctr"/>
                      <a:r>
                        <a:rPr lang="en-US" sz="2000" u="none" strike="noStrike" dirty="0">
                          <a:effectLst/>
                        </a:rPr>
                        <a:t>20Gs</a:t>
                      </a:r>
                      <a:endParaRPr lang="en-US" sz="2000" b="1" i="0" u="none" strike="noStrike" dirty="0">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tc>
                  <a:txBody>
                    <a:bodyPr/>
                    <a:lstStyle/>
                    <a:p>
                      <a:pPr algn="ctr" fontAlgn="ctr"/>
                      <a:r>
                        <a:rPr lang="en-US" sz="2000" u="none" strike="noStrike" dirty="0">
                          <a:effectLst/>
                        </a:rPr>
                        <a:t>200Gs</a:t>
                      </a:r>
                      <a:endParaRPr lang="en-US" sz="2000" b="1" i="0" u="none" strike="noStrike" dirty="0">
                        <a:solidFill>
                          <a:schemeClr val="tx1"/>
                        </a:solidFill>
                        <a:effectLst/>
                        <a:latin typeface="Arial Unicode MS" panose="020B0604020202020204" pitchFamily="34" charset="-122"/>
                        <a:ea typeface="Arial Unicode MS" panose="020B0604020202020204" pitchFamily="34" charset="-122"/>
                      </a:endParaRPr>
                    </a:p>
                  </a:txBody>
                  <a:tcPr marL="4763" marR="4763" marT="4763" marB="0" anchor="ctr"/>
                </a:tc>
                <a:extLst>
                  <a:ext uri="{0D108BD9-81ED-4DB2-BD59-A6C34878D82A}">
                    <a16:rowId xmlns:a16="http://schemas.microsoft.com/office/drawing/2014/main" val="10004"/>
                  </a:ext>
                </a:extLst>
              </a:tr>
            </a:tbl>
          </a:graphicData>
        </a:graphic>
      </p:graphicFrame>
      <p:graphicFrame>
        <p:nvGraphicFramePr>
          <p:cNvPr id="5" name="表格 4">
            <a:extLst>
              <a:ext uri="{FF2B5EF4-FFF2-40B4-BE49-F238E27FC236}">
                <a16:creationId xmlns:a16="http://schemas.microsoft.com/office/drawing/2014/main" id="{C698CF36-3576-4F47-A00D-796189BB95B5}"/>
              </a:ext>
            </a:extLst>
          </p:cNvPr>
          <p:cNvGraphicFramePr>
            <a:graphicFrameLocks noGrp="1"/>
          </p:cNvGraphicFramePr>
          <p:nvPr>
            <p:extLst>
              <p:ext uri="{D42A27DB-BD31-4B8C-83A1-F6EECF244321}">
                <p14:modId xmlns:p14="http://schemas.microsoft.com/office/powerpoint/2010/main" val="3383605768"/>
              </p:ext>
            </p:extLst>
          </p:nvPr>
        </p:nvGraphicFramePr>
        <p:xfrm>
          <a:off x="5879976" y="1196752"/>
          <a:ext cx="6192688" cy="2160238"/>
        </p:xfrm>
        <a:graphic>
          <a:graphicData uri="http://schemas.openxmlformats.org/drawingml/2006/table">
            <a:tbl>
              <a:tblPr firstRow="1" bandRow="1">
                <a:tableStyleId>{5C22544A-7EE6-4342-B048-85BDC9FD1C3A}</a:tableStyleId>
              </a:tblPr>
              <a:tblGrid>
                <a:gridCol w="1721556">
                  <a:extLst>
                    <a:ext uri="{9D8B030D-6E8A-4147-A177-3AD203B41FA5}">
                      <a16:colId xmlns:a16="http://schemas.microsoft.com/office/drawing/2014/main" val="20000"/>
                    </a:ext>
                  </a:extLst>
                </a:gridCol>
                <a:gridCol w="1272455">
                  <a:extLst>
                    <a:ext uri="{9D8B030D-6E8A-4147-A177-3AD203B41FA5}">
                      <a16:colId xmlns:a16="http://schemas.microsoft.com/office/drawing/2014/main" val="20001"/>
                    </a:ext>
                  </a:extLst>
                </a:gridCol>
                <a:gridCol w="1160538">
                  <a:extLst>
                    <a:ext uri="{9D8B030D-6E8A-4147-A177-3AD203B41FA5}">
                      <a16:colId xmlns:a16="http://schemas.microsoft.com/office/drawing/2014/main" val="20002"/>
                    </a:ext>
                  </a:extLst>
                </a:gridCol>
                <a:gridCol w="1102035">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tblGrid>
              <a:tr h="434428">
                <a:tc>
                  <a:txBody>
                    <a:bodyPr/>
                    <a:lstStyle/>
                    <a:p>
                      <a:pPr algn="ctr"/>
                      <a:r>
                        <a:rPr lang="en-US" altLang="zh-CN" sz="2000" dirty="0">
                          <a:solidFill>
                            <a:schemeClr val="tx1"/>
                          </a:solidFill>
                        </a:rPr>
                        <a:t>Collider</a:t>
                      </a:r>
                      <a:endParaRPr lang="zh-CN" altLang="en-US" sz="2000" dirty="0">
                        <a:solidFill>
                          <a:schemeClr val="tx1"/>
                        </a:solidFill>
                      </a:endParaRPr>
                    </a:p>
                  </a:txBody>
                  <a:tcPr/>
                </a:tc>
                <a:tc>
                  <a:txBody>
                    <a:bodyPr/>
                    <a:lstStyle/>
                    <a:p>
                      <a:pPr algn="ctr"/>
                      <a:r>
                        <a:rPr lang="en-US" altLang="zh-CN" sz="2000" dirty="0"/>
                        <a:t>Dipole</a:t>
                      </a:r>
                      <a:endParaRPr lang="zh-CN" altLang="en-US" sz="2000" dirty="0"/>
                    </a:p>
                  </a:txBody>
                  <a:tcPr anchor="ctr"/>
                </a:tc>
                <a:tc>
                  <a:txBody>
                    <a:bodyPr/>
                    <a:lstStyle/>
                    <a:p>
                      <a:pPr algn="ctr"/>
                      <a:r>
                        <a:rPr lang="en-US" altLang="zh-CN" sz="2000" dirty="0"/>
                        <a:t>Quad.</a:t>
                      </a:r>
                      <a:endParaRPr lang="zh-CN" altLang="en-US" sz="2000" dirty="0"/>
                    </a:p>
                  </a:txBody>
                  <a:tcPr anchor="ctr"/>
                </a:tc>
                <a:tc>
                  <a:txBody>
                    <a:bodyPr/>
                    <a:lstStyle/>
                    <a:p>
                      <a:pPr algn="ctr"/>
                      <a:r>
                        <a:rPr lang="en-US" altLang="zh-CN" sz="2000" dirty="0"/>
                        <a:t>Sext.</a:t>
                      </a:r>
                      <a:endParaRPr lang="zh-CN" altLang="en-US" sz="2000" dirty="0"/>
                    </a:p>
                  </a:txBody>
                  <a:tcPr anchor="ctr"/>
                </a:tc>
                <a:tc>
                  <a:txBody>
                    <a:bodyPr/>
                    <a:lstStyle/>
                    <a:p>
                      <a:pPr algn="ctr"/>
                      <a:r>
                        <a:rPr lang="en-US" altLang="zh-CN" sz="2000" dirty="0"/>
                        <a:t>Corr.</a:t>
                      </a:r>
                      <a:endParaRPr lang="zh-CN" altLang="en-US" sz="2000" dirty="0"/>
                    </a:p>
                  </a:txBody>
                  <a:tcPr anchor="ctr"/>
                </a:tc>
                <a:extLst>
                  <a:ext uri="{0D108BD9-81ED-4DB2-BD59-A6C34878D82A}">
                    <a16:rowId xmlns:a16="http://schemas.microsoft.com/office/drawing/2014/main" val="10000"/>
                  </a:ext>
                </a:extLst>
              </a:tr>
              <a:tr h="434428">
                <a:tc>
                  <a:txBody>
                    <a:bodyPr/>
                    <a:lstStyle/>
                    <a:p>
                      <a:r>
                        <a:rPr lang="en-US" altLang="zh-CN" sz="2000" dirty="0"/>
                        <a:t>Number</a:t>
                      </a:r>
                      <a:r>
                        <a:rPr lang="en-US" altLang="zh-CN" sz="2000" baseline="0" dirty="0"/>
                        <a:t> of DA</a:t>
                      </a:r>
                      <a:endParaRPr lang="zh-CN" altLang="en-US" sz="2000" dirty="0"/>
                    </a:p>
                  </a:txBody>
                  <a:tcPr/>
                </a:tc>
                <a:tc>
                  <a:txBody>
                    <a:bodyPr/>
                    <a:lstStyle/>
                    <a:p>
                      <a:pPr algn="ctr"/>
                      <a:r>
                        <a:rPr lang="en-US" altLang="zh-CN" sz="2000" b="1" dirty="0"/>
                        <a:t>3008</a:t>
                      </a:r>
                      <a:endParaRPr lang="zh-CN" altLang="en-US" sz="2000" b="1" dirty="0"/>
                    </a:p>
                  </a:txBody>
                  <a:tcPr anchor="ctr"/>
                </a:tc>
                <a:tc>
                  <a:txBody>
                    <a:bodyPr/>
                    <a:lstStyle/>
                    <a:p>
                      <a:pPr algn="ctr"/>
                      <a:r>
                        <a:rPr lang="en-US" altLang="zh-CN" sz="2000" b="1" dirty="0"/>
                        <a:t>3012</a:t>
                      </a:r>
                      <a:endParaRPr lang="zh-CN" altLang="en-US" sz="2000" b="1" dirty="0"/>
                    </a:p>
                  </a:txBody>
                  <a:tcPr anchor="ctr"/>
                </a:tc>
                <a:tc>
                  <a:txBody>
                    <a:bodyPr/>
                    <a:lstStyle/>
                    <a:p>
                      <a:pPr algn="ctr"/>
                      <a:r>
                        <a:rPr lang="en-US" altLang="zh-CN" sz="2000" dirty="0"/>
                        <a:t>-</a:t>
                      </a:r>
                      <a:endParaRPr lang="zh-CN" altLang="en-US" sz="2000" dirty="0"/>
                    </a:p>
                  </a:txBody>
                  <a:tcPr anchor="ctr"/>
                </a:tc>
                <a:tc>
                  <a:txBody>
                    <a:bodyPr/>
                    <a:lstStyle/>
                    <a:p>
                      <a:pPr algn="ctr"/>
                      <a:r>
                        <a:rPr lang="en-US" altLang="zh-CN" sz="2000" dirty="0"/>
                        <a:t>-</a:t>
                      </a:r>
                      <a:endParaRPr lang="zh-CN" altLang="en-US" sz="2000" dirty="0"/>
                    </a:p>
                  </a:txBody>
                  <a:tcPr anchor="ctr"/>
                </a:tc>
                <a:extLst>
                  <a:ext uri="{0D108BD9-81ED-4DB2-BD59-A6C34878D82A}">
                    <a16:rowId xmlns:a16="http://schemas.microsoft.com/office/drawing/2014/main" val="10001"/>
                  </a:ext>
                </a:extLst>
              </a:tr>
              <a:tr h="434428">
                <a:tc>
                  <a:txBody>
                    <a:bodyPr/>
                    <a:lstStyle/>
                    <a:p>
                      <a:r>
                        <a:rPr lang="en-US" altLang="zh-CN" sz="2000" dirty="0"/>
                        <a:t>Number of SA</a:t>
                      </a:r>
                      <a:endParaRPr lang="zh-CN" altLang="en-US" sz="2000" dirty="0"/>
                    </a:p>
                  </a:txBody>
                  <a:tcPr/>
                </a:tc>
                <a:tc>
                  <a:txBody>
                    <a:bodyPr/>
                    <a:lstStyle/>
                    <a:p>
                      <a:pPr algn="ctr"/>
                      <a:r>
                        <a:rPr lang="en-US" altLang="zh-CN" sz="2000" dirty="0"/>
                        <a:t>162</a:t>
                      </a:r>
                      <a:endParaRPr lang="zh-CN" altLang="en-US" sz="2000" dirty="0"/>
                    </a:p>
                  </a:txBody>
                  <a:tcPr anchor="ctr"/>
                </a:tc>
                <a:tc>
                  <a:txBody>
                    <a:bodyPr/>
                    <a:lstStyle/>
                    <a:p>
                      <a:pPr algn="ctr"/>
                      <a:r>
                        <a:rPr lang="en-US" altLang="zh-CN" sz="2000" dirty="0"/>
                        <a:t>1128</a:t>
                      </a:r>
                      <a:endParaRPr lang="zh-CN" altLang="en-US" sz="2000" dirty="0"/>
                    </a:p>
                  </a:txBody>
                  <a:tcPr anchor="ctr"/>
                </a:tc>
                <a:tc>
                  <a:txBody>
                    <a:bodyPr/>
                    <a:lstStyle/>
                    <a:p>
                      <a:pPr algn="ctr"/>
                      <a:r>
                        <a:rPr lang="en-US" altLang="zh-CN" sz="2000" dirty="0"/>
                        <a:t>3176</a:t>
                      </a:r>
                      <a:endParaRPr lang="zh-CN" altLang="en-US" sz="2000" dirty="0"/>
                    </a:p>
                  </a:txBody>
                  <a:tcPr anchor="ctr"/>
                </a:tc>
                <a:tc>
                  <a:txBody>
                    <a:bodyPr/>
                    <a:lstStyle/>
                    <a:p>
                      <a:pPr algn="ctr"/>
                      <a:r>
                        <a:rPr lang="en-US" altLang="zh-CN" sz="2000" dirty="0"/>
                        <a:t>7088</a:t>
                      </a:r>
                      <a:endParaRPr lang="zh-CN" altLang="en-US" sz="2000" dirty="0"/>
                    </a:p>
                  </a:txBody>
                  <a:tcPr anchor="ctr"/>
                </a:tc>
                <a:extLst>
                  <a:ext uri="{0D108BD9-81ED-4DB2-BD59-A6C34878D82A}">
                    <a16:rowId xmlns:a16="http://schemas.microsoft.com/office/drawing/2014/main" val="10002"/>
                  </a:ext>
                </a:extLst>
              </a:tr>
              <a:tr h="428477">
                <a:tc>
                  <a:txBody>
                    <a:bodyPr/>
                    <a:lstStyle/>
                    <a:p>
                      <a:r>
                        <a:rPr lang="en-US" altLang="zh-CN" sz="2000" dirty="0"/>
                        <a:t>Length(m)</a:t>
                      </a:r>
                      <a:endParaRPr lang="zh-CN" altLang="en-US" sz="2000" dirty="0"/>
                    </a:p>
                  </a:txBody>
                  <a:tcPr/>
                </a:tc>
                <a:tc>
                  <a:txBody>
                    <a:bodyPr/>
                    <a:lstStyle/>
                    <a:p>
                      <a:pPr algn="ctr"/>
                      <a:r>
                        <a:rPr lang="en-US" altLang="zh-CN" sz="2000" kern="1200" dirty="0">
                          <a:solidFill>
                            <a:schemeClr val="dk1"/>
                          </a:solidFill>
                          <a:latin typeface="+mn-lt"/>
                          <a:ea typeface="+mn-ea"/>
                          <a:cs typeface="+mn-cs"/>
                        </a:rPr>
                        <a:t>19.7/23.1</a:t>
                      </a:r>
                      <a:endParaRPr lang="zh-CN" altLang="en-US" sz="2000" kern="1200" dirty="0">
                        <a:solidFill>
                          <a:schemeClr val="dk1"/>
                        </a:solidFill>
                        <a:latin typeface="+mn-lt"/>
                        <a:ea typeface="+mn-ea"/>
                        <a:cs typeface="+mn-cs"/>
                      </a:endParaRPr>
                    </a:p>
                  </a:txBody>
                  <a:tcPr anchor="ctr"/>
                </a:tc>
                <a:tc>
                  <a:txBody>
                    <a:bodyPr/>
                    <a:lstStyle/>
                    <a:p>
                      <a:pPr algn="ctr"/>
                      <a:r>
                        <a:rPr lang="en-US" altLang="zh-CN" sz="2000" dirty="0"/>
                        <a:t>3</a:t>
                      </a:r>
                      <a:endParaRPr lang="zh-CN" altLang="en-US" sz="2000" dirty="0"/>
                    </a:p>
                  </a:txBody>
                  <a:tcPr anchor="ctr"/>
                </a:tc>
                <a:tc>
                  <a:txBody>
                    <a:bodyPr/>
                    <a:lstStyle/>
                    <a:p>
                      <a:pPr algn="ctr"/>
                      <a:r>
                        <a:rPr lang="en-US" altLang="zh-CN" sz="2000" dirty="0"/>
                        <a:t>1.4</a:t>
                      </a:r>
                      <a:endParaRPr lang="zh-CN" altLang="en-US" sz="2000" dirty="0"/>
                    </a:p>
                  </a:txBody>
                  <a:tcPr anchor="ctr"/>
                </a:tc>
                <a:tc>
                  <a:txBody>
                    <a:bodyPr/>
                    <a:lstStyle/>
                    <a:p>
                      <a:pPr algn="ctr"/>
                      <a:r>
                        <a:rPr lang="en-US" altLang="zh-CN" sz="2000" dirty="0"/>
                        <a:t>0.44</a:t>
                      </a:r>
                      <a:endParaRPr lang="zh-CN" altLang="en-US" sz="2000" dirty="0"/>
                    </a:p>
                  </a:txBody>
                  <a:tcPr anchor="ctr"/>
                </a:tc>
                <a:extLst>
                  <a:ext uri="{0D108BD9-81ED-4DB2-BD59-A6C34878D82A}">
                    <a16:rowId xmlns:a16="http://schemas.microsoft.com/office/drawing/2014/main" val="10004"/>
                  </a:ext>
                </a:extLst>
              </a:tr>
              <a:tr h="428477">
                <a:tc>
                  <a:txBody>
                    <a:bodyPr/>
                    <a:lstStyle/>
                    <a:p>
                      <a:r>
                        <a:rPr lang="en-US" altLang="zh-CN" sz="2000" dirty="0"/>
                        <a:t>Max. field</a:t>
                      </a:r>
                      <a:endParaRPr lang="zh-CN" altLang="en-US" sz="2000" dirty="0"/>
                    </a:p>
                  </a:txBody>
                  <a:tcPr/>
                </a:tc>
                <a:tc>
                  <a:txBody>
                    <a:bodyPr/>
                    <a:lstStyle/>
                    <a:p>
                      <a:pPr algn="ctr"/>
                      <a:r>
                        <a:rPr lang="en-US" altLang="zh-CN" sz="2000" kern="1200" dirty="0">
                          <a:solidFill>
                            <a:schemeClr val="dk1"/>
                          </a:solidFill>
                          <a:latin typeface="+mn-lt"/>
                          <a:ea typeface="+mn-ea"/>
                          <a:cs typeface="+mn-cs"/>
                        </a:rPr>
                        <a:t>600Gs</a:t>
                      </a:r>
                      <a:endParaRPr lang="zh-CN" altLang="en-US" sz="2000" kern="1200" dirty="0">
                        <a:solidFill>
                          <a:schemeClr val="dk1"/>
                        </a:solidFill>
                        <a:latin typeface="+mn-lt"/>
                        <a:ea typeface="+mn-ea"/>
                        <a:cs typeface="+mn-cs"/>
                      </a:endParaRPr>
                    </a:p>
                  </a:txBody>
                  <a:tcPr anchor="ctr"/>
                </a:tc>
                <a:tc>
                  <a:txBody>
                    <a:bodyPr/>
                    <a:lstStyle/>
                    <a:p>
                      <a:pPr algn="ctr"/>
                      <a:r>
                        <a:rPr lang="en-US" altLang="zh-CN" sz="2000" dirty="0"/>
                        <a:t>10.6T/m</a:t>
                      </a:r>
                      <a:endParaRPr lang="zh-CN" altLang="en-US" sz="2000" dirty="0"/>
                    </a:p>
                  </a:txBody>
                  <a:tcPr anchor="ctr"/>
                </a:tc>
                <a:tc>
                  <a:txBody>
                    <a:bodyPr/>
                    <a:lstStyle/>
                    <a:p>
                      <a:pPr algn="ctr"/>
                      <a:r>
                        <a:rPr lang="en-US" altLang="zh-CN" sz="2000" dirty="0"/>
                        <a:t>847T/m</a:t>
                      </a:r>
                      <a:r>
                        <a:rPr lang="en-US" altLang="zh-CN" sz="2000" baseline="30000" dirty="0"/>
                        <a:t>2</a:t>
                      </a:r>
                      <a:endParaRPr lang="zh-CN" altLang="en-US" sz="2000" baseline="30000" dirty="0"/>
                    </a:p>
                  </a:txBody>
                  <a:tcPr anchor="ctr"/>
                </a:tc>
                <a:tc>
                  <a:txBody>
                    <a:bodyPr/>
                    <a:lstStyle/>
                    <a:p>
                      <a:pPr algn="ctr"/>
                      <a:r>
                        <a:rPr lang="en-US" altLang="zh-CN" sz="2000" dirty="0"/>
                        <a:t>300Gs</a:t>
                      </a:r>
                      <a:endParaRPr lang="zh-CN" altLang="en-US" sz="2000" dirty="0"/>
                    </a:p>
                  </a:txBody>
                  <a:tcPr anchor="ctr"/>
                </a:tc>
                <a:extLst>
                  <a:ext uri="{0D108BD9-81ED-4DB2-BD59-A6C34878D82A}">
                    <a16:rowId xmlns:a16="http://schemas.microsoft.com/office/drawing/2014/main" val="10003"/>
                  </a:ext>
                </a:extLst>
              </a:tr>
            </a:tbl>
          </a:graphicData>
        </a:graphic>
      </p:graphicFrame>
      <p:sp>
        <p:nvSpPr>
          <p:cNvPr id="6" name="灯片编号占位符 5">
            <a:extLst>
              <a:ext uri="{FF2B5EF4-FFF2-40B4-BE49-F238E27FC236}">
                <a16:creationId xmlns:a16="http://schemas.microsoft.com/office/drawing/2014/main" id="{990960CF-435D-4386-88CD-8DCF9281FC6D}"/>
              </a:ext>
            </a:extLst>
          </p:cNvPr>
          <p:cNvSpPr>
            <a:spLocks noGrp="1"/>
          </p:cNvSpPr>
          <p:nvPr>
            <p:ph type="sldNum" sz="quarter" idx="12"/>
          </p:nvPr>
        </p:nvSpPr>
        <p:spPr/>
        <p:txBody>
          <a:bodyPr/>
          <a:lstStyle/>
          <a:p>
            <a:fld id="{F15E9139-A00B-4B2A-98A6-095DC08F1345}" type="slidenum">
              <a:rPr lang="zh-CN" altLang="en-US" smtClean="0"/>
              <a:pPr/>
              <a:t>4</a:t>
            </a:fld>
            <a:endParaRPr lang="zh-CN" altLang="en-US" dirty="0"/>
          </a:p>
        </p:txBody>
      </p:sp>
    </p:spTree>
    <p:extLst>
      <p:ext uri="{BB962C8B-B14F-4D97-AF65-F5344CB8AC3E}">
        <p14:creationId xmlns:p14="http://schemas.microsoft.com/office/powerpoint/2010/main" val="3079981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D12DB346-3B8A-4CC2-A4FF-4CBFB69966F4}"/>
              </a:ext>
            </a:extLst>
          </p:cNvPr>
          <p:cNvSpPr>
            <a:spLocks noGrp="1"/>
          </p:cNvSpPr>
          <p:nvPr>
            <p:ph idx="1"/>
          </p:nvPr>
        </p:nvSpPr>
        <p:spPr>
          <a:xfrm>
            <a:off x="216242" y="1096391"/>
            <a:ext cx="10972800" cy="5016609"/>
          </a:xfrm>
        </p:spPr>
        <p:txBody>
          <a:bodyPr/>
          <a:lstStyle/>
          <a:p>
            <a:r>
              <a:rPr lang="en-US" altLang="zh-CN" b="1" dirty="0"/>
              <a:t>Dual Aperture Dipole(DAD) prototype</a:t>
            </a:r>
          </a:p>
          <a:p>
            <a:endParaRPr lang="en-US" altLang="zh-CN" dirty="0"/>
          </a:p>
          <a:p>
            <a:endParaRPr lang="en-US" altLang="zh-CN" dirty="0"/>
          </a:p>
          <a:p>
            <a:endParaRPr lang="en-US" altLang="zh-CN" dirty="0"/>
          </a:p>
          <a:p>
            <a:endParaRPr lang="en-US" altLang="zh-CN" dirty="0"/>
          </a:p>
          <a:p>
            <a:pPr lvl="1">
              <a:spcBef>
                <a:spcPts val="0"/>
              </a:spcBef>
            </a:pPr>
            <a:endParaRPr lang="en-US" altLang="zh-CN" sz="2000" dirty="0"/>
          </a:p>
          <a:p>
            <a:pPr lvl="1">
              <a:spcBef>
                <a:spcPts val="0"/>
              </a:spcBef>
            </a:pPr>
            <a:endParaRPr lang="en-US" altLang="zh-CN" sz="2000" dirty="0"/>
          </a:p>
          <a:p>
            <a:pPr lvl="1">
              <a:spcBef>
                <a:spcPts val="600"/>
              </a:spcBef>
            </a:pPr>
            <a:r>
              <a:rPr lang="en-US" altLang="zh-CN" sz="1800" b="1" dirty="0"/>
              <a:t>Field harmonics meet the requirements.</a:t>
            </a:r>
          </a:p>
          <a:p>
            <a:pPr lvl="1">
              <a:spcBef>
                <a:spcPts val="0"/>
              </a:spcBef>
            </a:pPr>
            <a:r>
              <a:rPr lang="en-US" altLang="zh-CN" sz="1800" b="1" dirty="0"/>
              <a:t>Field distribution highly consistent over the working range. </a:t>
            </a:r>
          </a:p>
          <a:p>
            <a:pPr lvl="1">
              <a:spcBef>
                <a:spcPts val="0"/>
              </a:spcBef>
            </a:pPr>
            <a:r>
              <a:rPr lang="en-US" altLang="zh-CN" sz="1800" b="1" dirty="0"/>
              <a:t>Trim coils work with some hysteresis effect.</a:t>
            </a:r>
          </a:p>
        </p:txBody>
      </p:sp>
      <p:sp>
        <p:nvSpPr>
          <p:cNvPr id="3" name="标题 2">
            <a:extLst>
              <a:ext uri="{FF2B5EF4-FFF2-40B4-BE49-F238E27FC236}">
                <a16:creationId xmlns:a16="http://schemas.microsoft.com/office/drawing/2014/main" id="{5818D3DA-7762-4682-8B92-0CC86DFBDDED}"/>
              </a:ext>
            </a:extLst>
          </p:cNvPr>
          <p:cNvSpPr>
            <a:spLocks noGrp="1"/>
          </p:cNvSpPr>
          <p:nvPr>
            <p:ph type="title"/>
          </p:nvPr>
        </p:nvSpPr>
        <p:spPr/>
        <p:txBody>
          <a:bodyPr>
            <a:normAutofit/>
          </a:bodyPr>
          <a:lstStyle/>
          <a:p>
            <a:r>
              <a:rPr lang="en-US" altLang="zh-CN" sz="3200" dirty="0"/>
              <a:t>Review of Collider magnet development in TDR</a:t>
            </a:r>
            <a:endParaRPr lang="zh-CN" altLang="en-US" sz="3200" dirty="0"/>
          </a:p>
        </p:txBody>
      </p:sp>
      <p:pic>
        <p:nvPicPr>
          <p:cNvPr id="4" name="图片 3">
            <a:extLst>
              <a:ext uri="{FF2B5EF4-FFF2-40B4-BE49-F238E27FC236}">
                <a16:creationId xmlns:a16="http://schemas.microsoft.com/office/drawing/2014/main" id="{A6EB93D9-B951-422F-B29A-E07DDC0A5F3A}"/>
              </a:ext>
            </a:extLst>
          </p:cNvPr>
          <p:cNvPicPr>
            <a:picLocks noChangeAspect="1"/>
          </p:cNvPicPr>
          <p:nvPr/>
        </p:nvPicPr>
        <p:blipFill>
          <a:blip r:embed="rId2"/>
          <a:stretch>
            <a:fillRect/>
          </a:stretch>
        </p:blipFill>
        <p:spPr>
          <a:xfrm>
            <a:off x="7635367" y="1080376"/>
            <a:ext cx="3713317" cy="1800000"/>
          </a:xfrm>
          <a:prstGeom prst="rect">
            <a:avLst/>
          </a:prstGeom>
        </p:spPr>
      </p:pic>
      <p:pic>
        <p:nvPicPr>
          <p:cNvPr id="5" name="图片 4">
            <a:extLst>
              <a:ext uri="{FF2B5EF4-FFF2-40B4-BE49-F238E27FC236}">
                <a16:creationId xmlns:a16="http://schemas.microsoft.com/office/drawing/2014/main" id="{B2FCCFE1-F35A-4E83-80D4-229DFB7B840C}"/>
              </a:ext>
            </a:extLst>
          </p:cNvPr>
          <p:cNvPicPr>
            <a:picLocks noChangeAspect="1"/>
          </p:cNvPicPr>
          <p:nvPr/>
        </p:nvPicPr>
        <p:blipFill>
          <a:blip r:embed="rId3"/>
          <a:stretch>
            <a:fillRect/>
          </a:stretch>
        </p:blipFill>
        <p:spPr>
          <a:xfrm>
            <a:off x="435333" y="4969003"/>
            <a:ext cx="3009927" cy="1772365"/>
          </a:xfrm>
          <a:prstGeom prst="rect">
            <a:avLst/>
          </a:prstGeom>
          <a:ln>
            <a:noFill/>
          </a:ln>
        </p:spPr>
      </p:pic>
      <p:pic>
        <p:nvPicPr>
          <p:cNvPr id="6" name="图片 5">
            <a:extLst>
              <a:ext uri="{FF2B5EF4-FFF2-40B4-BE49-F238E27FC236}">
                <a16:creationId xmlns:a16="http://schemas.microsoft.com/office/drawing/2014/main" id="{21EF0D73-FA42-4C87-8379-697070449AF2}"/>
              </a:ext>
            </a:extLst>
          </p:cNvPr>
          <p:cNvPicPr>
            <a:picLocks noChangeAspect="1"/>
          </p:cNvPicPr>
          <p:nvPr/>
        </p:nvPicPr>
        <p:blipFill>
          <a:blip r:embed="rId4"/>
          <a:stretch>
            <a:fillRect/>
          </a:stretch>
        </p:blipFill>
        <p:spPr>
          <a:xfrm>
            <a:off x="3518121" y="4949245"/>
            <a:ext cx="3033126" cy="1792123"/>
          </a:xfrm>
          <a:prstGeom prst="rect">
            <a:avLst/>
          </a:prstGeom>
        </p:spPr>
      </p:pic>
      <p:graphicFrame>
        <p:nvGraphicFramePr>
          <p:cNvPr id="7" name="表格 6">
            <a:extLst>
              <a:ext uri="{FF2B5EF4-FFF2-40B4-BE49-F238E27FC236}">
                <a16:creationId xmlns:a16="http://schemas.microsoft.com/office/drawing/2014/main" id="{32C35F90-BE4C-4B04-90A8-429CB99EF72D}"/>
              </a:ext>
            </a:extLst>
          </p:cNvPr>
          <p:cNvGraphicFramePr>
            <a:graphicFrameLocks noGrp="1"/>
          </p:cNvGraphicFramePr>
          <p:nvPr>
            <p:extLst>
              <p:ext uri="{D42A27DB-BD31-4B8C-83A1-F6EECF244321}">
                <p14:modId xmlns:p14="http://schemas.microsoft.com/office/powerpoint/2010/main" val="790107758"/>
              </p:ext>
            </p:extLst>
          </p:nvPr>
        </p:nvGraphicFramePr>
        <p:xfrm>
          <a:off x="7542293" y="5149170"/>
          <a:ext cx="3794304" cy="1520190"/>
        </p:xfrm>
        <a:graphic>
          <a:graphicData uri="http://schemas.openxmlformats.org/drawingml/2006/table">
            <a:tbl>
              <a:tblPr firstRow="1" bandRow="1">
                <a:tableStyleId>{5C22544A-7EE6-4342-B048-85BDC9FD1C3A}</a:tableStyleId>
              </a:tblPr>
              <a:tblGrid>
                <a:gridCol w="1264768">
                  <a:extLst>
                    <a:ext uri="{9D8B030D-6E8A-4147-A177-3AD203B41FA5}">
                      <a16:colId xmlns:a16="http://schemas.microsoft.com/office/drawing/2014/main" val="2582321588"/>
                    </a:ext>
                  </a:extLst>
                </a:gridCol>
                <a:gridCol w="1264768">
                  <a:extLst>
                    <a:ext uri="{9D8B030D-6E8A-4147-A177-3AD203B41FA5}">
                      <a16:colId xmlns:a16="http://schemas.microsoft.com/office/drawing/2014/main" val="1489891228"/>
                    </a:ext>
                  </a:extLst>
                </a:gridCol>
                <a:gridCol w="1264768">
                  <a:extLst>
                    <a:ext uri="{9D8B030D-6E8A-4147-A177-3AD203B41FA5}">
                      <a16:colId xmlns:a16="http://schemas.microsoft.com/office/drawing/2014/main" val="3666925229"/>
                    </a:ext>
                  </a:extLst>
                </a:gridCol>
              </a:tblGrid>
              <a:tr h="185641">
                <a:tc>
                  <a:txBody>
                    <a:bodyPr/>
                    <a:lstStyle/>
                    <a:p>
                      <a:pPr algn="ctr" fontAlgn="b"/>
                      <a:r>
                        <a:rPr lang="en-US" sz="1600" b="1" u="none" strike="noStrike" dirty="0">
                          <a:effectLst/>
                        </a:rPr>
                        <a:t>n</a:t>
                      </a:r>
                      <a:endParaRPr lang="en-US" sz="1600" b="1"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b"/>
                </a:tc>
                <a:tc>
                  <a:txBody>
                    <a:bodyPr/>
                    <a:lstStyle/>
                    <a:p>
                      <a:pPr algn="ctr" fontAlgn="b"/>
                      <a:r>
                        <a:rPr lang="en-US" sz="1600" b="1" u="none" strike="noStrike" dirty="0" err="1">
                          <a:effectLst/>
                        </a:rPr>
                        <a:t>bn_A</a:t>
                      </a:r>
                      <a:endParaRPr lang="en-US" sz="1600" b="1"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b"/>
                </a:tc>
                <a:tc>
                  <a:txBody>
                    <a:bodyPr/>
                    <a:lstStyle/>
                    <a:p>
                      <a:pPr algn="ctr" fontAlgn="b"/>
                      <a:r>
                        <a:rPr lang="en-US" sz="1600" b="1" u="none" strike="noStrike" dirty="0" err="1">
                          <a:effectLst/>
                        </a:rPr>
                        <a:t>bn_B</a:t>
                      </a:r>
                      <a:endParaRPr lang="en-US" sz="1600" b="1"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b"/>
                </a:tc>
                <a:extLst>
                  <a:ext uri="{0D108BD9-81ED-4DB2-BD59-A6C34878D82A}">
                    <a16:rowId xmlns:a16="http://schemas.microsoft.com/office/drawing/2014/main" val="2304679339"/>
                  </a:ext>
                </a:extLst>
              </a:tr>
              <a:tr h="185641">
                <a:tc>
                  <a:txBody>
                    <a:bodyPr/>
                    <a:lstStyle/>
                    <a:p>
                      <a:pPr algn="ctr" fontAlgn="b"/>
                      <a:r>
                        <a:rPr lang="en-US" altLang="zh-CN" sz="1600" b="1" u="none" strike="noStrike" dirty="0">
                          <a:effectLst/>
                        </a:rPr>
                        <a:t>2</a:t>
                      </a:r>
                      <a:endParaRPr lang="en-US" altLang="zh-CN" sz="1600" b="1"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b"/>
                </a:tc>
                <a:tc>
                  <a:txBody>
                    <a:bodyPr/>
                    <a:lstStyle/>
                    <a:p>
                      <a:pPr algn="ctr" fontAlgn="b"/>
                      <a:r>
                        <a:rPr lang="en-US" altLang="zh-CN" sz="1600" b="1" u="none" strike="noStrike" dirty="0">
                          <a:effectLst/>
                        </a:rPr>
                        <a:t>0</a:t>
                      </a:r>
                      <a:endParaRPr lang="en-US" altLang="zh-CN" sz="1600" b="1"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b"/>
                </a:tc>
                <a:tc>
                  <a:txBody>
                    <a:bodyPr/>
                    <a:lstStyle/>
                    <a:p>
                      <a:pPr algn="ctr" fontAlgn="b"/>
                      <a:r>
                        <a:rPr lang="en-US" altLang="zh-CN" sz="1600" b="1" u="none" strike="noStrike" dirty="0">
                          <a:effectLst/>
                        </a:rPr>
                        <a:t>0</a:t>
                      </a:r>
                      <a:endParaRPr lang="en-US" altLang="zh-CN" sz="1600" b="1"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b"/>
                </a:tc>
                <a:extLst>
                  <a:ext uri="{0D108BD9-81ED-4DB2-BD59-A6C34878D82A}">
                    <a16:rowId xmlns:a16="http://schemas.microsoft.com/office/drawing/2014/main" val="12933134"/>
                  </a:ext>
                </a:extLst>
              </a:tr>
              <a:tr h="185641">
                <a:tc>
                  <a:txBody>
                    <a:bodyPr/>
                    <a:lstStyle/>
                    <a:p>
                      <a:pPr algn="ctr" fontAlgn="b"/>
                      <a:r>
                        <a:rPr lang="en-US" altLang="zh-CN" sz="1600" b="1" u="none" strike="noStrike" dirty="0">
                          <a:effectLst/>
                        </a:rPr>
                        <a:t>3</a:t>
                      </a:r>
                      <a:endParaRPr lang="en-US" altLang="zh-CN" sz="1600" b="1"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b"/>
                </a:tc>
                <a:tc>
                  <a:txBody>
                    <a:bodyPr/>
                    <a:lstStyle/>
                    <a:p>
                      <a:pPr algn="ctr" fontAlgn="b"/>
                      <a:r>
                        <a:rPr lang="en-US" altLang="zh-CN" sz="1600" b="1" u="none" strike="noStrike" dirty="0">
                          <a:effectLst/>
                        </a:rPr>
                        <a:t>3.92</a:t>
                      </a:r>
                      <a:endParaRPr lang="en-US" altLang="zh-CN" sz="1600" b="1"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b"/>
                </a:tc>
                <a:tc>
                  <a:txBody>
                    <a:bodyPr/>
                    <a:lstStyle/>
                    <a:p>
                      <a:pPr algn="ctr" fontAlgn="b"/>
                      <a:r>
                        <a:rPr lang="en-US" altLang="zh-CN" sz="1600" b="1" u="none" strike="noStrike">
                          <a:effectLst/>
                        </a:rPr>
                        <a:t>3.88</a:t>
                      </a:r>
                      <a:endParaRPr lang="en-US" altLang="zh-CN" sz="1600" b="1" i="0" u="none" strike="noStrike">
                        <a:solidFill>
                          <a:srgbClr val="000000"/>
                        </a:solidFill>
                        <a:effectLst/>
                        <a:latin typeface="等线" panose="02010600030101010101" pitchFamily="2" charset="-122"/>
                        <a:ea typeface="等线" panose="02010600030101010101" pitchFamily="2" charset="-122"/>
                      </a:endParaRPr>
                    </a:p>
                  </a:txBody>
                  <a:tcPr marL="9525" marR="9525" marT="9525" marB="0" anchor="b"/>
                </a:tc>
                <a:extLst>
                  <a:ext uri="{0D108BD9-81ED-4DB2-BD59-A6C34878D82A}">
                    <a16:rowId xmlns:a16="http://schemas.microsoft.com/office/drawing/2014/main" val="2555149251"/>
                  </a:ext>
                </a:extLst>
              </a:tr>
              <a:tr h="185641">
                <a:tc>
                  <a:txBody>
                    <a:bodyPr/>
                    <a:lstStyle/>
                    <a:p>
                      <a:pPr algn="ctr" fontAlgn="b"/>
                      <a:r>
                        <a:rPr lang="en-US" altLang="zh-CN" sz="1600" b="1" u="none" strike="noStrike" dirty="0">
                          <a:effectLst/>
                        </a:rPr>
                        <a:t>4</a:t>
                      </a:r>
                      <a:endParaRPr lang="en-US" altLang="zh-CN" sz="1600" b="1"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b"/>
                </a:tc>
                <a:tc>
                  <a:txBody>
                    <a:bodyPr/>
                    <a:lstStyle/>
                    <a:p>
                      <a:pPr algn="ctr" fontAlgn="b"/>
                      <a:r>
                        <a:rPr lang="en-US" altLang="zh-CN" sz="1600" b="1" u="none" strike="noStrike" dirty="0">
                          <a:effectLst/>
                        </a:rPr>
                        <a:t>1.03</a:t>
                      </a:r>
                      <a:endParaRPr lang="en-US" altLang="zh-CN" sz="1600" b="1"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b"/>
                </a:tc>
                <a:tc>
                  <a:txBody>
                    <a:bodyPr/>
                    <a:lstStyle/>
                    <a:p>
                      <a:pPr algn="ctr" fontAlgn="b"/>
                      <a:r>
                        <a:rPr lang="en-US" altLang="zh-CN" sz="1600" b="1" u="none" strike="noStrike" dirty="0">
                          <a:effectLst/>
                        </a:rPr>
                        <a:t>-1.22</a:t>
                      </a:r>
                      <a:endParaRPr lang="en-US" altLang="zh-CN" sz="1600" b="1"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b"/>
                </a:tc>
                <a:extLst>
                  <a:ext uri="{0D108BD9-81ED-4DB2-BD59-A6C34878D82A}">
                    <a16:rowId xmlns:a16="http://schemas.microsoft.com/office/drawing/2014/main" val="45727427"/>
                  </a:ext>
                </a:extLst>
              </a:tr>
              <a:tr h="185641">
                <a:tc>
                  <a:txBody>
                    <a:bodyPr/>
                    <a:lstStyle/>
                    <a:p>
                      <a:pPr algn="ctr" fontAlgn="b"/>
                      <a:r>
                        <a:rPr lang="en-US" altLang="zh-CN" sz="1600" b="1" u="none" strike="noStrike" dirty="0">
                          <a:effectLst/>
                        </a:rPr>
                        <a:t>5</a:t>
                      </a:r>
                      <a:endParaRPr lang="en-US" altLang="zh-CN" sz="1600" b="1"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b"/>
                </a:tc>
                <a:tc>
                  <a:txBody>
                    <a:bodyPr/>
                    <a:lstStyle/>
                    <a:p>
                      <a:pPr algn="ctr" fontAlgn="b"/>
                      <a:r>
                        <a:rPr lang="en-US" altLang="zh-CN" sz="1600" b="1" u="none" strike="noStrike" dirty="0">
                          <a:effectLst/>
                        </a:rPr>
                        <a:t>0.47</a:t>
                      </a:r>
                      <a:endParaRPr lang="en-US" altLang="zh-CN" sz="1600" b="1"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b"/>
                </a:tc>
                <a:tc>
                  <a:txBody>
                    <a:bodyPr/>
                    <a:lstStyle/>
                    <a:p>
                      <a:pPr algn="ctr" fontAlgn="b"/>
                      <a:r>
                        <a:rPr lang="en-US" altLang="zh-CN" sz="1600" b="1" u="none" strike="noStrike" dirty="0">
                          <a:effectLst/>
                        </a:rPr>
                        <a:t>0.54</a:t>
                      </a:r>
                      <a:endParaRPr lang="en-US" altLang="zh-CN" sz="1600" b="1"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b"/>
                </a:tc>
                <a:extLst>
                  <a:ext uri="{0D108BD9-81ED-4DB2-BD59-A6C34878D82A}">
                    <a16:rowId xmlns:a16="http://schemas.microsoft.com/office/drawing/2014/main" val="3738239384"/>
                  </a:ext>
                </a:extLst>
              </a:tr>
              <a:tr h="185641">
                <a:tc>
                  <a:txBody>
                    <a:bodyPr/>
                    <a:lstStyle/>
                    <a:p>
                      <a:pPr algn="ctr" fontAlgn="b"/>
                      <a:r>
                        <a:rPr lang="en-US" altLang="zh-CN" sz="1600" b="1" u="none" strike="noStrike" dirty="0">
                          <a:effectLst/>
                        </a:rPr>
                        <a:t>6</a:t>
                      </a:r>
                      <a:endParaRPr lang="en-US" altLang="zh-CN" sz="1600" b="1"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b"/>
                </a:tc>
                <a:tc>
                  <a:txBody>
                    <a:bodyPr/>
                    <a:lstStyle/>
                    <a:p>
                      <a:pPr algn="ctr" fontAlgn="b"/>
                      <a:r>
                        <a:rPr lang="en-US" altLang="zh-CN" sz="1600" b="1" u="none" strike="noStrike" dirty="0">
                          <a:effectLst/>
                        </a:rPr>
                        <a:t>0.08</a:t>
                      </a:r>
                      <a:endParaRPr lang="en-US" altLang="zh-CN" sz="1600" b="1"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b"/>
                </a:tc>
                <a:tc>
                  <a:txBody>
                    <a:bodyPr/>
                    <a:lstStyle/>
                    <a:p>
                      <a:pPr algn="ctr" fontAlgn="b"/>
                      <a:r>
                        <a:rPr lang="en-US" altLang="zh-CN" sz="1600" b="1" u="none" strike="noStrike" dirty="0">
                          <a:effectLst/>
                        </a:rPr>
                        <a:t>-0.46</a:t>
                      </a:r>
                      <a:endParaRPr lang="en-US" altLang="zh-CN" sz="1600" b="1"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b"/>
                </a:tc>
                <a:extLst>
                  <a:ext uri="{0D108BD9-81ED-4DB2-BD59-A6C34878D82A}">
                    <a16:rowId xmlns:a16="http://schemas.microsoft.com/office/drawing/2014/main" val="11526305"/>
                  </a:ext>
                </a:extLst>
              </a:tr>
            </a:tbl>
          </a:graphicData>
        </a:graphic>
      </p:graphicFrame>
      <p:sp>
        <p:nvSpPr>
          <p:cNvPr id="8" name="文本框 7">
            <a:extLst>
              <a:ext uri="{FF2B5EF4-FFF2-40B4-BE49-F238E27FC236}">
                <a16:creationId xmlns:a16="http://schemas.microsoft.com/office/drawing/2014/main" id="{7C7C2306-5640-4C98-AF3B-DB5B2D237132}"/>
              </a:ext>
            </a:extLst>
          </p:cNvPr>
          <p:cNvSpPr txBox="1"/>
          <p:nvPr/>
        </p:nvSpPr>
        <p:spPr>
          <a:xfrm>
            <a:off x="7657312" y="4831282"/>
            <a:ext cx="3437159" cy="338554"/>
          </a:xfrm>
          <a:prstGeom prst="rect">
            <a:avLst/>
          </a:prstGeom>
          <a:noFill/>
        </p:spPr>
        <p:txBody>
          <a:bodyPr wrap="none" rtlCol="0">
            <a:spAutoFit/>
          </a:bodyPr>
          <a:lstStyle/>
          <a:p>
            <a:r>
              <a:rPr lang="en-US" altLang="zh-CN" sz="1600" b="1" dirty="0"/>
              <a:t>High harmonics @120GeV (units:1e-4)</a:t>
            </a:r>
            <a:endParaRPr lang="zh-CN" altLang="en-US" sz="1600" b="1" dirty="0"/>
          </a:p>
        </p:txBody>
      </p:sp>
      <p:grpSp>
        <p:nvGrpSpPr>
          <p:cNvPr id="10" name="组合 9">
            <a:extLst>
              <a:ext uri="{FF2B5EF4-FFF2-40B4-BE49-F238E27FC236}">
                <a16:creationId xmlns:a16="http://schemas.microsoft.com/office/drawing/2014/main" id="{F73975E3-9DB4-4FF9-83AF-7EB6FF5D38B2}"/>
              </a:ext>
            </a:extLst>
          </p:cNvPr>
          <p:cNvGrpSpPr/>
          <p:nvPr/>
        </p:nvGrpSpPr>
        <p:grpSpPr>
          <a:xfrm>
            <a:off x="7776883" y="2943632"/>
            <a:ext cx="3198018" cy="1800000"/>
            <a:chOff x="6943209" y="5506118"/>
            <a:chExt cx="3564871" cy="1823439"/>
          </a:xfrm>
        </p:grpSpPr>
        <p:pic>
          <p:nvPicPr>
            <p:cNvPr id="11" name="图片 10">
              <a:extLst>
                <a:ext uri="{FF2B5EF4-FFF2-40B4-BE49-F238E27FC236}">
                  <a16:creationId xmlns:a16="http://schemas.microsoft.com/office/drawing/2014/main" id="{A4FF9D45-2B77-4055-9920-F69EF5E5978D}"/>
                </a:ext>
              </a:extLst>
            </p:cNvPr>
            <p:cNvPicPr>
              <a:picLocks noChangeAspect="1"/>
            </p:cNvPicPr>
            <p:nvPr/>
          </p:nvPicPr>
          <p:blipFill>
            <a:blip r:embed="rId5"/>
            <a:stretch>
              <a:fillRect/>
            </a:stretch>
          </p:blipFill>
          <p:spPr>
            <a:xfrm>
              <a:off x="6943209" y="5506118"/>
              <a:ext cx="3564871" cy="1823439"/>
            </a:xfrm>
            <a:prstGeom prst="rect">
              <a:avLst/>
            </a:prstGeom>
          </p:spPr>
        </p:pic>
        <p:sp>
          <p:nvSpPr>
            <p:cNvPr id="12" name="文本框 11">
              <a:extLst>
                <a:ext uri="{FF2B5EF4-FFF2-40B4-BE49-F238E27FC236}">
                  <a16:creationId xmlns:a16="http://schemas.microsoft.com/office/drawing/2014/main" id="{EA7D56A3-3E81-41B3-A658-4405A6E2424A}"/>
                </a:ext>
              </a:extLst>
            </p:cNvPr>
            <p:cNvSpPr txBox="1"/>
            <p:nvPr/>
          </p:nvSpPr>
          <p:spPr>
            <a:xfrm>
              <a:off x="8627461" y="6724997"/>
              <a:ext cx="1308787" cy="374141"/>
            </a:xfrm>
            <a:prstGeom prst="rect">
              <a:avLst/>
            </a:prstGeom>
            <a:noFill/>
          </p:spPr>
          <p:txBody>
            <a:bodyPr wrap="none" rtlCol="0">
              <a:spAutoFit/>
            </a:bodyPr>
            <a:lstStyle/>
            <a:p>
              <a:r>
                <a:rPr lang="en-US" altLang="zh-CN" b="1" dirty="0">
                  <a:highlight>
                    <a:srgbClr val="FFFF00"/>
                  </a:highlight>
                  <a:latin typeface="+mn-lt"/>
                </a:rPr>
                <a:t>Hall probe</a:t>
              </a:r>
              <a:endParaRPr lang="zh-CN" altLang="en-US" b="1" dirty="0">
                <a:highlight>
                  <a:srgbClr val="FFFF00"/>
                </a:highlight>
                <a:latin typeface="+mn-lt"/>
              </a:endParaRPr>
            </a:p>
          </p:txBody>
        </p:sp>
      </p:grpSp>
      <p:sp>
        <p:nvSpPr>
          <p:cNvPr id="13" name="文本框 12">
            <a:extLst>
              <a:ext uri="{FF2B5EF4-FFF2-40B4-BE49-F238E27FC236}">
                <a16:creationId xmlns:a16="http://schemas.microsoft.com/office/drawing/2014/main" id="{91863735-D303-4B28-972B-9B8D068EC6AF}"/>
              </a:ext>
            </a:extLst>
          </p:cNvPr>
          <p:cNvSpPr txBox="1"/>
          <p:nvPr/>
        </p:nvSpPr>
        <p:spPr>
          <a:xfrm>
            <a:off x="7770533" y="2388020"/>
            <a:ext cx="1375761" cy="369332"/>
          </a:xfrm>
          <a:prstGeom prst="rect">
            <a:avLst/>
          </a:prstGeom>
          <a:noFill/>
        </p:spPr>
        <p:txBody>
          <a:bodyPr wrap="none" rtlCol="0">
            <a:spAutoFit/>
          </a:bodyPr>
          <a:lstStyle/>
          <a:p>
            <a:r>
              <a:rPr lang="en-US" altLang="zh-CN" b="1" dirty="0">
                <a:highlight>
                  <a:srgbClr val="FFFF00"/>
                </a:highlight>
              </a:rPr>
              <a:t>Rotating coil</a:t>
            </a:r>
            <a:endParaRPr lang="zh-CN" altLang="en-US" b="1" dirty="0">
              <a:highlight>
                <a:srgbClr val="FFFF00"/>
              </a:highlight>
            </a:endParaRPr>
          </a:p>
        </p:txBody>
      </p:sp>
      <p:graphicFrame>
        <p:nvGraphicFramePr>
          <p:cNvPr id="15" name="表格 14">
            <a:extLst>
              <a:ext uri="{FF2B5EF4-FFF2-40B4-BE49-F238E27FC236}">
                <a16:creationId xmlns:a16="http://schemas.microsoft.com/office/drawing/2014/main" id="{FE4A7E35-5071-4DBE-97C6-D20EE9E03C98}"/>
              </a:ext>
            </a:extLst>
          </p:cNvPr>
          <p:cNvGraphicFramePr>
            <a:graphicFrameLocks noGrp="1"/>
          </p:cNvGraphicFramePr>
          <p:nvPr>
            <p:extLst>
              <p:ext uri="{D42A27DB-BD31-4B8C-83A1-F6EECF244321}">
                <p14:modId xmlns:p14="http://schemas.microsoft.com/office/powerpoint/2010/main" val="1240881526"/>
              </p:ext>
            </p:extLst>
          </p:nvPr>
        </p:nvGraphicFramePr>
        <p:xfrm>
          <a:off x="867705" y="1583872"/>
          <a:ext cx="4356001" cy="2346960"/>
        </p:xfrm>
        <a:graphic>
          <a:graphicData uri="http://schemas.openxmlformats.org/drawingml/2006/table">
            <a:tbl>
              <a:tblPr firstRow="1" bandRow="1">
                <a:tableStyleId>{5C22544A-7EE6-4342-B048-85BDC9FD1C3A}</a:tableStyleId>
              </a:tblPr>
              <a:tblGrid>
                <a:gridCol w="1991314">
                  <a:extLst>
                    <a:ext uri="{9D8B030D-6E8A-4147-A177-3AD203B41FA5}">
                      <a16:colId xmlns:a16="http://schemas.microsoft.com/office/drawing/2014/main" val="3212525190"/>
                    </a:ext>
                  </a:extLst>
                </a:gridCol>
                <a:gridCol w="746744">
                  <a:extLst>
                    <a:ext uri="{9D8B030D-6E8A-4147-A177-3AD203B41FA5}">
                      <a16:colId xmlns:a16="http://schemas.microsoft.com/office/drawing/2014/main" val="4191982387"/>
                    </a:ext>
                  </a:extLst>
                </a:gridCol>
                <a:gridCol w="1617943">
                  <a:extLst>
                    <a:ext uri="{9D8B030D-6E8A-4147-A177-3AD203B41FA5}">
                      <a16:colId xmlns:a16="http://schemas.microsoft.com/office/drawing/2014/main" val="3140334821"/>
                    </a:ext>
                  </a:extLst>
                </a:gridCol>
              </a:tblGrid>
              <a:tr h="300000">
                <a:tc>
                  <a:txBody>
                    <a:bodyPr/>
                    <a:lstStyle/>
                    <a:p>
                      <a:r>
                        <a:rPr lang="en-US" altLang="zh-CN" sz="1600" dirty="0"/>
                        <a:t>Item</a:t>
                      </a:r>
                      <a:endParaRPr lang="zh-CN" altLang="en-US" sz="1600" dirty="0"/>
                    </a:p>
                  </a:txBody>
                  <a:tcPr/>
                </a:tc>
                <a:tc>
                  <a:txBody>
                    <a:bodyPr/>
                    <a:lstStyle/>
                    <a:p>
                      <a:r>
                        <a:rPr lang="en-US" altLang="zh-CN" sz="1600" dirty="0"/>
                        <a:t>Units</a:t>
                      </a:r>
                      <a:endParaRPr lang="zh-CN" altLang="en-US" sz="1600" dirty="0"/>
                    </a:p>
                  </a:txBody>
                  <a:tcPr/>
                </a:tc>
                <a:tc>
                  <a:txBody>
                    <a:bodyPr/>
                    <a:lstStyle/>
                    <a:p>
                      <a:pPr algn="ctr"/>
                      <a:r>
                        <a:rPr lang="en-US" altLang="zh-CN" sz="1600" dirty="0"/>
                        <a:t>Value</a:t>
                      </a:r>
                      <a:endParaRPr lang="zh-CN" altLang="en-US" sz="1600" dirty="0"/>
                    </a:p>
                  </a:txBody>
                  <a:tcPr/>
                </a:tc>
                <a:extLst>
                  <a:ext uri="{0D108BD9-81ED-4DB2-BD59-A6C34878D82A}">
                    <a16:rowId xmlns:a16="http://schemas.microsoft.com/office/drawing/2014/main" val="2668772718"/>
                  </a:ext>
                </a:extLst>
              </a:tr>
              <a:tr h="300000">
                <a:tc>
                  <a:txBody>
                    <a:bodyPr/>
                    <a:lstStyle/>
                    <a:p>
                      <a:r>
                        <a:rPr lang="en-US" altLang="zh-CN" sz="1600" b="1" dirty="0"/>
                        <a:t>Aperture diameter</a:t>
                      </a:r>
                      <a:endParaRPr lang="zh-CN" altLang="en-US" sz="1600" b="1" dirty="0"/>
                    </a:p>
                  </a:txBody>
                  <a:tcPr/>
                </a:tc>
                <a:tc>
                  <a:txBody>
                    <a:bodyPr/>
                    <a:lstStyle/>
                    <a:p>
                      <a:r>
                        <a:rPr lang="en-US" altLang="zh-CN" sz="1600" b="1" dirty="0"/>
                        <a:t>mm</a:t>
                      </a:r>
                      <a:endParaRPr lang="zh-CN" altLang="en-US" sz="1600" b="1" dirty="0"/>
                    </a:p>
                  </a:txBody>
                  <a:tcPr/>
                </a:tc>
                <a:tc>
                  <a:txBody>
                    <a:bodyPr/>
                    <a:lstStyle/>
                    <a:p>
                      <a:pPr algn="ctr"/>
                      <a:r>
                        <a:rPr lang="en-US" altLang="zh-CN" sz="1600" b="1" dirty="0"/>
                        <a:t>70</a:t>
                      </a:r>
                      <a:endParaRPr lang="zh-CN" altLang="en-US" sz="1600" b="1" dirty="0"/>
                    </a:p>
                  </a:txBody>
                  <a:tcPr/>
                </a:tc>
                <a:extLst>
                  <a:ext uri="{0D108BD9-81ED-4DB2-BD59-A6C34878D82A}">
                    <a16:rowId xmlns:a16="http://schemas.microsoft.com/office/drawing/2014/main" val="2818142947"/>
                  </a:ext>
                </a:extLst>
              </a:tr>
              <a:tr h="300000">
                <a:tc>
                  <a:txBody>
                    <a:bodyPr/>
                    <a:lstStyle/>
                    <a:p>
                      <a:r>
                        <a:rPr lang="en-US" altLang="zh-CN" sz="1600" b="1" dirty="0"/>
                        <a:t>Field strength</a:t>
                      </a:r>
                      <a:endParaRPr lang="zh-CN" altLang="en-US" sz="1600" b="1" dirty="0"/>
                    </a:p>
                  </a:txBody>
                  <a:tcPr/>
                </a:tc>
                <a:tc>
                  <a:txBody>
                    <a:bodyPr/>
                    <a:lstStyle/>
                    <a:p>
                      <a:r>
                        <a:rPr lang="en-US" altLang="zh-CN" sz="1600" b="1" dirty="0"/>
                        <a:t>Gs</a:t>
                      </a:r>
                      <a:endParaRPr lang="zh-CN" altLang="en-US" sz="1600" b="1" dirty="0"/>
                    </a:p>
                  </a:txBody>
                  <a:tcPr/>
                </a:tc>
                <a:tc>
                  <a:txBody>
                    <a:bodyPr/>
                    <a:lstStyle/>
                    <a:p>
                      <a:pPr algn="ctr"/>
                      <a:r>
                        <a:rPr lang="en-US" altLang="zh-CN" sz="1600" b="1" dirty="0"/>
                        <a:t>150~600</a:t>
                      </a:r>
                      <a:endParaRPr lang="zh-CN" altLang="en-US" sz="1600" b="1" dirty="0"/>
                    </a:p>
                  </a:txBody>
                  <a:tcPr/>
                </a:tc>
                <a:extLst>
                  <a:ext uri="{0D108BD9-81ED-4DB2-BD59-A6C34878D82A}">
                    <a16:rowId xmlns:a16="http://schemas.microsoft.com/office/drawing/2014/main" val="1202378914"/>
                  </a:ext>
                </a:extLst>
              </a:tr>
              <a:tr h="30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b="1" dirty="0"/>
                        <a:t>Effective length</a:t>
                      </a:r>
                      <a:endParaRPr lang="zh-CN" altLang="en-US" sz="1600" b="1" dirty="0"/>
                    </a:p>
                  </a:txBody>
                  <a:tcPr/>
                </a:tc>
                <a:tc>
                  <a:txBody>
                    <a:bodyPr/>
                    <a:lstStyle/>
                    <a:p>
                      <a:r>
                        <a:rPr lang="en-US" altLang="zh-CN" sz="1600" b="1" dirty="0"/>
                        <a:t>m</a:t>
                      </a:r>
                      <a:endParaRPr lang="zh-CN" altLang="en-US" sz="1600" b="1" dirty="0"/>
                    </a:p>
                  </a:txBody>
                  <a:tcPr/>
                </a:tc>
                <a:tc>
                  <a:txBody>
                    <a:bodyPr/>
                    <a:lstStyle/>
                    <a:p>
                      <a:pPr algn="ctr"/>
                      <a:r>
                        <a:rPr lang="en-US" altLang="zh-CN" sz="1600" b="1" dirty="0"/>
                        <a:t>~5.7</a:t>
                      </a:r>
                      <a:endParaRPr lang="zh-CN" altLang="en-US" sz="1600" b="1" dirty="0"/>
                    </a:p>
                  </a:txBody>
                  <a:tcPr/>
                </a:tc>
                <a:extLst>
                  <a:ext uri="{0D108BD9-81ED-4DB2-BD59-A6C34878D82A}">
                    <a16:rowId xmlns:a16="http://schemas.microsoft.com/office/drawing/2014/main" val="1644100900"/>
                  </a:ext>
                </a:extLst>
              </a:tr>
              <a:tr h="300000">
                <a:tc>
                  <a:txBody>
                    <a:bodyPr/>
                    <a:lstStyle/>
                    <a:p>
                      <a:r>
                        <a:rPr lang="en-US" altLang="zh-CN" sz="1600" b="1" dirty="0"/>
                        <a:t>Trim coil adjustability</a:t>
                      </a:r>
                      <a:endParaRPr lang="zh-CN" altLang="en-US" sz="1600" b="1" dirty="0"/>
                    </a:p>
                  </a:txBody>
                  <a:tcPr/>
                </a:tc>
                <a:tc>
                  <a:txBody>
                    <a:bodyPr/>
                    <a:lstStyle/>
                    <a:p>
                      <a:endParaRPr lang="zh-CN" altLang="en-US" sz="1600" b="1" dirty="0"/>
                    </a:p>
                  </a:txBody>
                  <a:tcPr/>
                </a:tc>
                <a:tc>
                  <a:txBody>
                    <a:bodyPr/>
                    <a:lstStyle/>
                    <a:p>
                      <a:pPr algn="ctr"/>
                      <a:r>
                        <a:rPr lang="en-US" altLang="zh-CN" sz="1600" b="1" dirty="0"/>
                        <a:t>±2.5%</a:t>
                      </a:r>
                      <a:endParaRPr lang="zh-CN" altLang="en-US" sz="1600" b="1" dirty="0"/>
                    </a:p>
                  </a:txBody>
                  <a:tcPr/>
                </a:tc>
                <a:extLst>
                  <a:ext uri="{0D108BD9-81ED-4DB2-BD59-A6C34878D82A}">
                    <a16:rowId xmlns:a16="http://schemas.microsoft.com/office/drawing/2014/main" val="3968807211"/>
                  </a:ext>
                </a:extLst>
              </a:tr>
              <a:tr h="300000">
                <a:tc>
                  <a:txBody>
                    <a:bodyPr/>
                    <a:lstStyle/>
                    <a:p>
                      <a:r>
                        <a:rPr lang="en-US" altLang="zh-CN" sz="1600" b="1" dirty="0"/>
                        <a:t>Good field region</a:t>
                      </a:r>
                      <a:endParaRPr lang="zh-CN" altLang="en-US" sz="1600" b="1" dirty="0"/>
                    </a:p>
                  </a:txBody>
                  <a:tcPr/>
                </a:tc>
                <a:tc>
                  <a:txBody>
                    <a:bodyPr/>
                    <a:lstStyle/>
                    <a:p>
                      <a:r>
                        <a:rPr lang="en-US" altLang="zh-CN" sz="1600" b="1" dirty="0"/>
                        <a:t>mm</a:t>
                      </a:r>
                      <a:endParaRPr lang="zh-CN" altLang="en-US" sz="1600" b="1" dirty="0"/>
                    </a:p>
                  </a:txBody>
                  <a:tcPr/>
                </a:tc>
                <a:tc>
                  <a:txBody>
                    <a:bodyPr/>
                    <a:lstStyle/>
                    <a:p>
                      <a:pPr algn="ctr"/>
                      <a:r>
                        <a:rPr lang="en-US" altLang="zh-CN" sz="1600" b="1" dirty="0"/>
                        <a:t>11.6</a:t>
                      </a:r>
                      <a:endParaRPr lang="zh-CN" altLang="en-US" sz="1600" b="1" dirty="0"/>
                    </a:p>
                  </a:txBody>
                  <a:tcPr/>
                </a:tc>
                <a:extLst>
                  <a:ext uri="{0D108BD9-81ED-4DB2-BD59-A6C34878D82A}">
                    <a16:rowId xmlns:a16="http://schemas.microsoft.com/office/drawing/2014/main" val="4131487262"/>
                  </a:ext>
                </a:extLst>
              </a:tr>
              <a:tr h="300000">
                <a:tc>
                  <a:txBody>
                    <a:bodyPr/>
                    <a:lstStyle/>
                    <a:p>
                      <a:r>
                        <a:rPr lang="en-US" altLang="zh-CN" sz="1600" b="1" dirty="0"/>
                        <a:t>Harmonics</a:t>
                      </a:r>
                      <a:endParaRPr lang="zh-CN" altLang="en-US" sz="1600" b="1" dirty="0"/>
                    </a:p>
                  </a:txBody>
                  <a:tcPr/>
                </a:tc>
                <a:tc>
                  <a:txBody>
                    <a:bodyPr/>
                    <a:lstStyle/>
                    <a:p>
                      <a:endParaRPr lang="zh-CN" altLang="en-US" sz="1600" b="1" dirty="0"/>
                    </a:p>
                  </a:txBody>
                  <a:tcPr/>
                </a:tc>
                <a:tc>
                  <a:txBody>
                    <a:bodyPr/>
                    <a:lstStyle/>
                    <a:p>
                      <a:pPr algn="ctr"/>
                      <a:r>
                        <a:rPr lang="en-US" altLang="zh-CN" sz="1600" b="1" dirty="0"/>
                        <a:t>5</a:t>
                      </a:r>
                      <a:r>
                        <a:rPr lang="en-US" altLang="zh-CN" sz="1600" b="1" dirty="0">
                          <a:ea typeface="MS Mincho" panose="02020609040205080304" pitchFamily="49" charset="-128"/>
                        </a:rPr>
                        <a:t>×</a:t>
                      </a:r>
                      <a:r>
                        <a:rPr lang="en-US" altLang="zh-CN" sz="1600" b="1" dirty="0"/>
                        <a:t>10</a:t>
                      </a:r>
                      <a:r>
                        <a:rPr lang="en-US" altLang="zh-CN" sz="1600" b="1" baseline="30000" dirty="0"/>
                        <a:t>-4</a:t>
                      </a:r>
                      <a:endParaRPr lang="zh-CN" altLang="en-US" sz="1600" b="1" dirty="0"/>
                    </a:p>
                  </a:txBody>
                  <a:tcPr/>
                </a:tc>
                <a:extLst>
                  <a:ext uri="{0D108BD9-81ED-4DB2-BD59-A6C34878D82A}">
                    <a16:rowId xmlns:a16="http://schemas.microsoft.com/office/drawing/2014/main" val="4248501500"/>
                  </a:ext>
                </a:extLst>
              </a:tr>
            </a:tbl>
          </a:graphicData>
        </a:graphic>
      </p:graphicFrame>
      <p:sp>
        <p:nvSpPr>
          <p:cNvPr id="9" name="灯片编号占位符 8">
            <a:extLst>
              <a:ext uri="{FF2B5EF4-FFF2-40B4-BE49-F238E27FC236}">
                <a16:creationId xmlns:a16="http://schemas.microsoft.com/office/drawing/2014/main" id="{F88C1CFF-5A29-4228-B01B-8939F9CCBB88}"/>
              </a:ext>
            </a:extLst>
          </p:cNvPr>
          <p:cNvSpPr>
            <a:spLocks noGrp="1"/>
          </p:cNvSpPr>
          <p:nvPr>
            <p:ph type="sldNum" sz="quarter" idx="12"/>
          </p:nvPr>
        </p:nvSpPr>
        <p:spPr/>
        <p:txBody>
          <a:bodyPr/>
          <a:lstStyle/>
          <a:p>
            <a:fld id="{F15E9139-A00B-4B2A-98A6-095DC08F1345}" type="slidenum">
              <a:rPr lang="zh-CN" altLang="en-US" smtClean="0"/>
              <a:pPr/>
              <a:t>5</a:t>
            </a:fld>
            <a:endParaRPr lang="zh-CN" altLang="en-US" dirty="0"/>
          </a:p>
        </p:txBody>
      </p:sp>
    </p:spTree>
    <p:extLst>
      <p:ext uri="{BB962C8B-B14F-4D97-AF65-F5344CB8AC3E}">
        <p14:creationId xmlns:p14="http://schemas.microsoft.com/office/powerpoint/2010/main" val="641219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C41C9422-3D16-45C3-A468-7C518BCF7DE8}"/>
              </a:ext>
            </a:extLst>
          </p:cNvPr>
          <p:cNvSpPr>
            <a:spLocks noGrp="1"/>
          </p:cNvSpPr>
          <p:nvPr>
            <p:ph idx="1"/>
          </p:nvPr>
        </p:nvSpPr>
        <p:spPr>
          <a:xfrm>
            <a:off x="119336" y="1168823"/>
            <a:ext cx="10972800" cy="5400600"/>
          </a:xfrm>
        </p:spPr>
        <p:txBody>
          <a:bodyPr>
            <a:normAutofit lnSpcReduction="10000"/>
          </a:bodyPr>
          <a:lstStyle/>
          <a:p>
            <a:r>
              <a:rPr lang="en-US" altLang="zh-CN" sz="2400" b="1" dirty="0"/>
              <a:t>Dual Aperture </a:t>
            </a:r>
            <a:r>
              <a:rPr lang="en-US" altLang="zh-CN" b="1" dirty="0"/>
              <a:t>Quadrupole(</a:t>
            </a:r>
            <a:r>
              <a:rPr lang="en-US" altLang="zh-CN" sz="2400" b="1" dirty="0"/>
              <a:t>DAQ) </a:t>
            </a:r>
            <a:r>
              <a:rPr lang="en-US" altLang="zh-CN" dirty="0"/>
              <a:t>short </a:t>
            </a:r>
            <a:r>
              <a:rPr lang="en-US" altLang="zh-CN" sz="2400" b="1" dirty="0"/>
              <a:t>prototype</a:t>
            </a:r>
          </a:p>
          <a:p>
            <a:endParaRPr lang="en-US" altLang="zh-CN" sz="2400" b="1" dirty="0"/>
          </a:p>
          <a:p>
            <a:endParaRPr lang="en-US" altLang="zh-CN" sz="2400" dirty="0"/>
          </a:p>
          <a:p>
            <a:endParaRPr lang="en-US" altLang="zh-CN" sz="2400" dirty="0"/>
          </a:p>
          <a:p>
            <a:endParaRPr lang="en-US" altLang="zh-CN" sz="2400" dirty="0"/>
          </a:p>
          <a:p>
            <a:endParaRPr lang="en-US" altLang="zh-CN" sz="2400" dirty="0"/>
          </a:p>
          <a:p>
            <a:endParaRPr lang="en-US" altLang="zh-CN" sz="2400" dirty="0"/>
          </a:p>
          <a:p>
            <a:pPr>
              <a:lnSpc>
                <a:spcPct val="100000"/>
              </a:lnSpc>
              <a:spcBef>
                <a:spcPts val="600"/>
              </a:spcBef>
              <a:spcAft>
                <a:spcPts val="600"/>
              </a:spcAft>
            </a:pPr>
            <a:r>
              <a:rPr lang="en-US" altLang="zh-CN" sz="2400" dirty="0"/>
              <a:t>Field measurement results</a:t>
            </a:r>
          </a:p>
          <a:p>
            <a:pPr lvl="1"/>
            <a:r>
              <a:rPr lang="en-US" altLang="zh-CN" dirty="0"/>
              <a:t>Harmonics meet the</a:t>
            </a:r>
            <a:r>
              <a:rPr lang="zh-CN" altLang="en-US" dirty="0"/>
              <a:t> </a:t>
            </a:r>
            <a:r>
              <a:rPr lang="en-US" altLang="zh-CN" dirty="0"/>
              <a:t>requirements with magic fingers compensation.</a:t>
            </a:r>
          </a:p>
          <a:p>
            <a:pPr lvl="1"/>
            <a:r>
              <a:rPr lang="en-US" altLang="zh-CN" dirty="0"/>
              <a:t>The field harmonics are changed a little with the gradient for the variations in magnetic materials which lead to asymmetry.</a:t>
            </a:r>
          </a:p>
          <a:p>
            <a:pPr lvl="1"/>
            <a:r>
              <a:rPr lang="en-US" altLang="zh-CN" dirty="0"/>
              <a:t>The dipole component mainly results from the shared coils between the two apertures.</a:t>
            </a:r>
            <a:endParaRPr lang="en-US" altLang="zh-CN" sz="2000" dirty="0"/>
          </a:p>
          <a:p>
            <a:endParaRPr lang="en-US" altLang="zh-CN" sz="2400" dirty="0"/>
          </a:p>
          <a:p>
            <a:pPr lvl="1"/>
            <a:endParaRPr lang="zh-CN" altLang="en-US" dirty="0"/>
          </a:p>
        </p:txBody>
      </p:sp>
      <p:sp>
        <p:nvSpPr>
          <p:cNvPr id="3" name="标题 2">
            <a:extLst>
              <a:ext uri="{FF2B5EF4-FFF2-40B4-BE49-F238E27FC236}">
                <a16:creationId xmlns:a16="http://schemas.microsoft.com/office/drawing/2014/main" id="{5FDD9C22-E4C3-4BA4-9EC3-7F908FDE7ECA}"/>
              </a:ext>
            </a:extLst>
          </p:cNvPr>
          <p:cNvSpPr>
            <a:spLocks noGrp="1"/>
          </p:cNvSpPr>
          <p:nvPr>
            <p:ph type="title"/>
          </p:nvPr>
        </p:nvSpPr>
        <p:spPr/>
        <p:txBody>
          <a:bodyPr>
            <a:normAutofit fontScale="90000"/>
          </a:bodyPr>
          <a:lstStyle/>
          <a:p>
            <a:r>
              <a:rPr lang="en-US" altLang="zh-CN" sz="3600" dirty="0"/>
              <a:t>Review of Collider magnet development in TDR-2</a:t>
            </a:r>
            <a:endParaRPr lang="zh-CN" altLang="en-US" sz="3600" dirty="0"/>
          </a:p>
        </p:txBody>
      </p:sp>
      <p:pic>
        <p:nvPicPr>
          <p:cNvPr id="5" name="图片 4">
            <a:extLst>
              <a:ext uri="{FF2B5EF4-FFF2-40B4-BE49-F238E27FC236}">
                <a16:creationId xmlns:a16="http://schemas.microsoft.com/office/drawing/2014/main" id="{422335D8-F52B-4512-ADBF-8D0399C48C3D}"/>
              </a:ext>
            </a:extLst>
          </p:cNvPr>
          <p:cNvPicPr>
            <a:picLocks noChangeAspect="1"/>
          </p:cNvPicPr>
          <p:nvPr/>
        </p:nvPicPr>
        <p:blipFill rotWithShape="1">
          <a:blip r:embed="rId2"/>
          <a:srcRect l="8207" t="24089" r="9161" b="2137"/>
          <a:stretch/>
        </p:blipFill>
        <p:spPr>
          <a:xfrm>
            <a:off x="5310448" y="1883710"/>
            <a:ext cx="3330830" cy="1476328"/>
          </a:xfrm>
          <a:prstGeom prst="rect">
            <a:avLst/>
          </a:prstGeom>
        </p:spPr>
      </p:pic>
      <p:graphicFrame>
        <p:nvGraphicFramePr>
          <p:cNvPr id="6" name="表格 5">
            <a:extLst>
              <a:ext uri="{FF2B5EF4-FFF2-40B4-BE49-F238E27FC236}">
                <a16:creationId xmlns:a16="http://schemas.microsoft.com/office/drawing/2014/main" id="{BF39B19D-ABE8-4B96-A492-48A4C98F4EE5}"/>
              </a:ext>
            </a:extLst>
          </p:cNvPr>
          <p:cNvGraphicFramePr>
            <a:graphicFrameLocks noGrp="1"/>
          </p:cNvGraphicFramePr>
          <p:nvPr>
            <p:extLst>
              <p:ext uri="{D42A27DB-BD31-4B8C-83A1-F6EECF244321}">
                <p14:modId xmlns:p14="http://schemas.microsoft.com/office/powerpoint/2010/main" val="3247387300"/>
              </p:ext>
            </p:extLst>
          </p:nvPr>
        </p:nvGraphicFramePr>
        <p:xfrm>
          <a:off x="618184" y="1593963"/>
          <a:ext cx="4356001" cy="2346960"/>
        </p:xfrm>
        <a:graphic>
          <a:graphicData uri="http://schemas.openxmlformats.org/drawingml/2006/table">
            <a:tbl>
              <a:tblPr firstRow="1" bandRow="1">
                <a:tableStyleId>{5C22544A-7EE6-4342-B048-85BDC9FD1C3A}</a:tableStyleId>
              </a:tblPr>
              <a:tblGrid>
                <a:gridCol w="1991314">
                  <a:extLst>
                    <a:ext uri="{9D8B030D-6E8A-4147-A177-3AD203B41FA5}">
                      <a16:colId xmlns:a16="http://schemas.microsoft.com/office/drawing/2014/main" val="3212525190"/>
                    </a:ext>
                  </a:extLst>
                </a:gridCol>
                <a:gridCol w="746744">
                  <a:extLst>
                    <a:ext uri="{9D8B030D-6E8A-4147-A177-3AD203B41FA5}">
                      <a16:colId xmlns:a16="http://schemas.microsoft.com/office/drawing/2014/main" val="4191982387"/>
                    </a:ext>
                  </a:extLst>
                </a:gridCol>
                <a:gridCol w="1617943">
                  <a:extLst>
                    <a:ext uri="{9D8B030D-6E8A-4147-A177-3AD203B41FA5}">
                      <a16:colId xmlns:a16="http://schemas.microsoft.com/office/drawing/2014/main" val="3140334821"/>
                    </a:ext>
                  </a:extLst>
                </a:gridCol>
              </a:tblGrid>
              <a:tr h="300000">
                <a:tc>
                  <a:txBody>
                    <a:bodyPr/>
                    <a:lstStyle/>
                    <a:p>
                      <a:r>
                        <a:rPr lang="en-US" altLang="zh-CN" sz="1600" b="1" dirty="0"/>
                        <a:t>Item</a:t>
                      </a:r>
                      <a:endParaRPr lang="zh-CN" altLang="en-US" sz="1600" b="1" dirty="0"/>
                    </a:p>
                  </a:txBody>
                  <a:tcPr/>
                </a:tc>
                <a:tc>
                  <a:txBody>
                    <a:bodyPr/>
                    <a:lstStyle/>
                    <a:p>
                      <a:r>
                        <a:rPr lang="en-US" altLang="zh-CN" sz="1600" b="1" dirty="0"/>
                        <a:t>Units</a:t>
                      </a:r>
                      <a:endParaRPr lang="zh-CN" altLang="en-US" sz="1600" b="1" dirty="0"/>
                    </a:p>
                  </a:txBody>
                  <a:tcPr/>
                </a:tc>
                <a:tc>
                  <a:txBody>
                    <a:bodyPr/>
                    <a:lstStyle/>
                    <a:p>
                      <a:pPr algn="ctr"/>
                      <a:r>
                        <a:rPr lang="en-US" altLang="zh-CN" sz="1600" b="1" dirty="0"/>
                        <a:t>Value</a:t>
                      </a:r>
                      <a:endParaRPr lang="zh-CN" altLang="en-US" sz="1600" b="1" dirty="0"/>
                    </a:p>
                  </a:txBody>
                  <a:tcPr/>
                </a:tc>
                <a:extLst>
                  <a:ext uri="{0D108BD9-81ED-4DB2-BD59-A6C34878D82A}">
                    <a16:rowId xmlns:a16="http://schemas.microsoft.com/office/drawing/2014/main" val="2668772718"/>
                  </a:ext>
                </a:extLst>
              </a:tr>
              <a:tr h="300000">
                <a:tc>
                  <a:txBody>
                    <a:bodyPr/>
                    <a:lstStyle/>
                    <a:p>
                      <a:r>
                        <a:rPr lang="en-US" altLang="zh-CN" sz="1600" b="1" dirty="0"/>
                        <a:t>Aperture diameter</a:t>
                      </a:r>
                      <a:endParaRPr lang="zh-CN" altLang="en-US" sz="1600" b="1" dirty="0"/>
                    </a:p>
                  </a:txBody>
                  <a:tcPr/>
                </a:tc>
                <a:tc>
                  <a:txBody>
                    <a:bodyPr/>
                    <a:lstStyle/>
                    <a:p>
                      <a:r>
                        <a:rPr lang="en-US" altLang="zh-CN" sz="1600" b="1" dirty="0"/>
                        <a:t>mm</a:t>
                      </a:r>
                      <a:endParaRPr lang="zh-CN" altLang="en-US" sz="1600" b="1" dirty="0"/>
                    </a:p>
                  </a:txBody>
                  <a:tcPr/>
                </a:tc>
                <a:tc>
                  <a:txBody>
                    <a:bodyPr/>
                    <a:lstStyle/>
                    <a:p>
                      <a:pPr algn="ctr"/>
                      <a:r>
                        <a:rPr lang="en-US" altLang="zh-CN" sz="1600" b="1" dirty="0"/>
                        <a:t>76</a:t>
                      </a:r>
                      <a:endParaRPr lang="zh-CN" altLang="en-US" sz="1600" b="1" dirty="0"/>
                    </a:p>
                  </a:txBody>
                  <a:tcPr/>
                </a:tc>
                <a:extLst>
                  <a:ext uri="{0D108BD9-81ED-4DB2-BD59-A6C34878D82A}">
                    <a16:rowId xmlns:a16="http://schemas.microsoft.com/office/drawing/2014/main" val="2818142947"/>
                  </a:ext>
                </a:extLst>
              </a:tr>
              <a:tr h="300000">
                <a:tc>
                  <a:txBody>
                    <a:bodyPr/>
                    <a:lstStyle/>
                    <a:p>
                      <a:r>
                        <a:rPr lang="en-US" altLang="zh-CN" sz="1600" b="1" dirty="0"/>
                        <a:t>Gradient</a:t>
                      </a:r>
                      <a:endParaRPr lang="zh-CN" altLang="en-US" sz="1600" b="1" dirty="0"/>
                    </a:p>
                  </a:txBody>
                  <a:tcPr/>
                </a:tc>
                <a:tc>
                  <a:txBody>
                    <a:bodyPr/>
                    <a:lstStyle/>
                    <a:p>
                      <a:r>
                        <a:rPr lang="en-US" altLang="zh-CN" sz="1600" b="1" dirty="0"/>
                        <a:t>T/m</a:t>
                      </a:r>
                      <a:endParaRPr lang="zh-CN" altLang="en-US" sz="1600" b="1" dirty="0"/>
                    </a:p>
                  </a:txBody>
                  <a:tcPr/>
                </a:tc>
                <a:tc>
                  <a:txBody>
                    <a:bodyPr/>
                    <a:lstStyle/>
                    <a:p>
                      <a:pPr algn="ctr"/>
                      <a:r>
                        <a:rPr lang="en-US" altLang="zh-CN" sz="1600" b="1" dirty="0"/>
                        <a:t>1.9~10.6</a:t>
                      </a:r>
                      <a:endParaRPr lang="zh-CN" altLang="en-US" sz="1600" b="1" dirty="0"/>
                    </a:p>
                  </a:txBody>
                  <a:tcPr/>
                </a:tc>
                <a:extLst>
                  <a:ext uri="{0D108BD9-81ED-4DB2-BD59-A6C34878D82A}">
                    <a16:rowId xmlns:a16="http://schemas.microsoft.com/office/drawing/2014/main" val="1202378914"/>
                  </a:ext>
                </a:extLst>
              </a:tr>
              <a:tr h="30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b="1" dirty="0"/>
                        <a:t>Effective length</a:t>
                      </a:r>
                      <a:endParaRPr lang="zh-CN" altLang="en-US" sz="1600" b="1" dirty="0"/>
                    </a:p>
                  </a:txBody>
                  <a:tcPr/>
                </a:tc>
                <a:tc>
                  <a:txBody>
                    <a:bodyPr/>
                    <a:lstStyle/>
                    <a:p>
                      <a:r>
                        <a:rPr lang="en-US" altLang="zh-CN" sz="1600" b="1" dirty="0"/>
                        <a:t>m</a:t>
                      </a:r>
                      <a:endParaRPr lang="zh-CN" altLang="en-US" sz="1600" b="1" dirty="0"/>
                    </a:p>
                  </a:txBody>
                  <a:tcPr/>
                </a:tc>
                <a:tc>
                  <a:txBody>
                    <a:bodyPr/>
                    <a:lstStyle/>
                    <a:p>
                      <a:pPr algn="ctr"/>
                      <a:r>
                        <a:rPr lang="en-US" altLang="zh-CN" sz="1600" b="1" dirty="0"/>
                        <a:t>1</a:t>
                      </a:r>
                      <a:endParaRPr lang="zh-CN" altLang="en-US" sz="1600" b="1" dirty="0"/>
                    </a:p>
                  </a:txBody>
                  <a:tcPr/>
                </a:tc>
                <a:extLst>
                  <a:ext uri="{0D108BD9-81ED-4DB2-BD59-A6C34878D82A}">
                    <a16:rowId xmlns:a16="http://schemas.microsoft.com/office/drawing/2014/main" val="1644100900"/>
                  </a:ext>
                </a:extLst>
              </a:tr>
              <a:tr h="300000">
                <a:tc>
                  <a:txBody>
                    <a:bodyPr/>
                    <a:lstStyle/>
                    <a:p>
                      <a:r>
                        <a:rPr lang="en-US" altLang="zh-CN" sz="1600" b="1" dirty="0"/>
                        <a:t>Trim coil adjustability</a:t>
                      </a:r>
                      <a:endParaRPr lang="zh-CN" altLang="en-US" sz="1600" b="1" dirty="0"/>
                    </a:p>
                  </a:txBody>
                  <a:tcPr/>
                </a:tc>
                <a:tc>
                  <a:txBody>
                    <a:bodyPr/>
                    <a:lstStyle/>
                    <a:p>
                      <a:endParaRPr lang="zh-CN" altLang="en-US" sz="1600" b="1" dirty="0"/>
                    </a:p>
                  </a:txBody>
                  <a:tcPr/>
                </a:tc>
                <a:tc>
                  <a:txBody>
                    <a:bodyPr/>
                    <a:lstStyle/>
                    <a:p>
                      <a:pPr algn="ctr"/>
                      <a:r>
                        <a:rPr lang="en-US" altLang="zh-CN" sz="1600" b="1" dirty="0"/>
                        <a:t>±2.5%</a:t>
                      </a:r>
                      <a:endParaRPr lang="zh-CN" altLang="en-US" sz="1600" b="1" dirty="0"/>
                    </a:p>
                  </a:txBody>
                  <a:tcPr/>
                </a:tc>
                <a:extLst>
                  <a:ext uri="{0D108BD9-81ED-4DB2-BD59-A6C34878D82A}">
                    <a16:rowId xmlns:a16="http://schemas.microsoft.com/office/drawing/2014/main" val="3968807211"/>
                  </a:ext>
                </a:extLst>
              </a:tr>
              <a:tr h="300000">
                <a:tc>
                  <a:txBody>
                    <a:bodyPr/>
                    <a:lstStyle/>
                    <a:p>
                      <a:r>
                        <a:rPr lang="en-US" altLang="zh-CN" sz="1600" b="1" dirty="0"/>
                        <a:t>Good field region</a:t>
                      </a:r>
                      <a:endParaRPr lang="zh-CN" altLang="en-US" sz="1600" b="1" dirty="0"/>
                    </a:p>
                  </a:txBody>
                  <a:tcPr/>
                </a:tc>
                <a:tc>
                  <a:txBody>
                    <a:bodyPr/>
                    <a:lstStyle/>
                    <a:p>
                      <a:r>
                        <a:rPr lang="en-US" altLang="zh-CN" sz="1600" b="1" dirty="0"/>
                        <a:t>mm</a:t>
                      </a:r>
                      <a:endParaRPr lang="zh-CN" altLang="en-US" sz="1600" b="1" dirty="0"/>
                    </a:p>
                  </a:txBody>
                  <a:tcPr/>
                </a:tc>
                <a:tc>
                  <a:txBody>
                    <a:bodyPr/>
                    <a:lstStyle/>
                    <a:p>
                      <a:pPr algn="ctr"/>
                      <a:r>
                        <a:rPr lang="en-US" altLang="zh-CN" sz="1600" b="1" dirty="0"/>
                        <a:t>12.2</a:t>
                      </a:r>
                      <a:endParaRPr lang="zh-CN" altLang="en-US" sz="1600" b="1" dirty="0"/>
                    </a:p>
                  </a:txBody>
                  <a:tcPr/>
                </a:tc>
                <a:extLst>
                  <a:ext uri="{0D108BD9-81ED-4DB2-BD59-A6C34878D82A}">
                    <a16:rowId xmlns:a16="http://schemas.microsoft.com/office/drawing/2014/main" val="4131487262"/>
                  </a:ext>
                </a:extLst>
              </a:tr>
              <a:tr h="300000">
                <a:tc>
                  <a:txBody>
                    <a:bodyPr/>
                    <a:lstStyle/>
                    <a:p>
                      <a:r>
                        <a:rPr lang="en-US" altLang="zh-CN" sz="1600" b="1" dirty="0"/>
                        <a:t>Harmonics</a:t>
                      </a:r>
                      <a:endParaRPr lang="zh-CN" altLang="en-US" sz="1600" b="1" dirty="0"/>
                    </a:p>
                  </a:txBody>
                  <a:tcPr/>
                </a:tc>
                <a:tc>
                  <a:txBody>
                    <a:bodyPr/>
                    <a:lstStyle/>
                    <a:p>
                      <a:endParaRPr lang="zh-CN" altLang="en-US" sz="1600" b="1" dirty="0"/>
                    </a:p>
                  </a:txBody>
                  <a:tcPr/>
                </a:tc>
                <a:tc>
                  <a:txBody>
                    <a:bodyPr/>
                    <a:lstStyle/>
                    <a:p>
                      <a:pPr algn="ctr"/>
                      <a:r>
                        <a:rPr lang="en-US" altLang="zh-CN" sz="1600" b="1" dirty="0"/>
                        <a:t>5</a:t>
                      </a:r>
                      <a:r>
                        <a:rPr lang="en-US" altLang="zh-CN" sz="1600" b="1" dirty="0">
                          <a:ea typeface="MS Mincho" panose="02020609040205080304" pitchFamily="49" charset="-128"/>
                        </a:rPr>
                        <a:t>×</a:t>
                      </a:r>
                      <a:r>
                        <a:rPr lang="en-US" altLang="zh-CN" sz="1600" b="1" dirty="0"/>
                        <a:t>10</a:t>
                      </a:r>
                      <a:r>
                        <a:rPr lang="en-US" altLang="zh-CN" sz="1600" b="1" baseline="30000" dirty="0"/>
                        <a:t>-4</a:t>
                      </a:r>
                      <a:endParaRPr lang="zh-CN" altLang="en-US" sz="1600" b="1" dirty="0"/>
                    </a:p>
                  </a:txBody>
                  <a:tcPr/>
                </a:tc>
                <a:extLst>
                  <a:ext uri="{0D108BD9-81ED-4DB2-BD59-A6C34878D82A}">
                    <a16:rowId xmlns:a16="http://schemas.microsoft.com/office/drawing/2014/main" val="4248501500"/>
                  </a:ext>
                </a:extLst>
              </a:tr>
            </a:tbl>
          </a:graphicData>
        </a:graphic>
      </p:graphicFrame>
      <p:pic>
        <p:nvPicPr>
          <p:cNvPr id="7" name="图片 6">
            <a:extLst>
              <a:ext uri="{FF2B5EF4-FFF2-40B4-BE49-F238E27FC236}">
                <a16:creationId xmlns:a16="http://schemas.microsoft.com/office/drawing/2014/main" id="{E0704601-4379-4708-BCB2-57938C160BE5}"/>
              </a:ext>
            </a:extLst>
          </p:cNvPr>
          <p:cNvPicPr>
            <a:picLocks noChangeAspect="1"/>
          </p:cNvPicPr>
          <p:nvPr/>
        </p:nvPicPr>
        <p:blipFill>
          <a:blip r:embed="rId3"/>
          <a:stretch>
            <a:fillRect/>
          </a:stretch>
        </p:blipFill>
        <p:spPr>
          <a:xfrm>
            <a:off x="8832304" y="1763475"/>
            <a:ext cx="3030657" cy="1656000"/>
          </a:xfrm>
          <a:prstGeom prst="rect">
            <a:avLst/>
          </a:prstGeom>
        </p:spPr>
      </p:pic>
      <p:sp>
        <p:nvSpPr>
          <p:cNvPr id="4" name="灯片编号占位符 3">
            <a:extLst>
              <a:ext uri="{FF2B5EF4-FFF2-40B4-BE49-F238E27FC236}">
                <a16:creationId xmlns:a16="http://schemas.microsoft.com/office/drawing/2014/main" id="{44F7FC1E-1426-48A4-AE14-D2B8924BB073}"/>
              </a:ext>
            </a:extLst>
          </p:cNvPr>
          <p:cNvSpPr>
            <a:spLocks noGrp="1"/>
          </p:cNvSpPr>
          <p:nvPr>
            <p:ph type="sldNum" sz="quarter" idx="12"/>
          </p:nvPr>
        </p:nvSpPr>
        <p:spPr/>
        <p:txBody>
          <a:bodyPr/>
          <a:lstStyle/>
          <a:p>
            <a:fld id="{F15E9139-A00B-4B2A-98A6-095DC08F1345}" type="slidenum">
              <a:rPr lang="zh-CN" altLang="en-US" smtClean="0"/>
              <a:pPr/>
              <a:t>6</a:t>
            </a:fld>
            <a:endParaRPr lang="zh-CN" altLang="en-US" dirty="0"/>
          </a:p>
        </p:txBody>
      </p:sp>
    </p:spTree>
    <p:extLst>
      <p:ext uri="{BB962C8B-B14F-4D97-AF65-F5344CB8AC3E}">
        <p14:creationId xmlns:p14="http://schemas.microsoft.com/office/powerpoint/2010/main" val="2914642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B8D2F92E-1CCF-45F2-98B0-0D508BCAEBA7}"/>
              </a:ext>
            </a:extLst>
          </p:cNvPr>
          <p:cNvSpPr>
            <a:spLocks noGrp="1"/>
          </p:cNvSpPr>
          <p:nvPr>
            <p:ph idx="1"/>
          </p:nvPr>
        </p:nvSpPr>
        <p:spPr>
          <a:xfrm>
            <a:off x="282763" y="1100187"/>
            <a:ext cx="11861909" cy="5016609"/>
          </a:xfrm>
        </p:spPr>
        <p:txBody>
          <a:bodyPr>
            <a:normAutofit/>
          </a:bodyPr>
          <a:lstStyle/>
          <a:p>
            <a:r>
              <a:rPr lang="en-US" altLang="zh-CN" sz="2400" b="1" dirty="0"/>
              <a:t>Further magnet optimization and iterative design</a:t>
            </a:r>
          </a:p>
          <a:p>
            <a:pPr lvl="1"/>
            <a:r>
              <a:rPr lang="en-US" altLang="zh-CN" sz="2000" dirty="0"/>
              <a:t>Prototypes to verify the field quality, mechanical structure, production process and alignment</a:t>
            </a:r>
          </a:p>
          <a:p>
            <a:pPr lvl="1"/>
            <a:r>
              <a:rPr lang="en-US" altLang="zh-CN" sz="2000" dirty="0"/>
              <a:t>Research and investigation of radiation resistant materials, the design of radiation resistant lead blocks, as well as interconnection of multi-cores in dipole magnet.</a:t>
            </a:r>
          </a:p>
          <a:p>
            <a:pPr lvl="1"/>
            <a:r>
              <a:rPr lang="en-US" altLang="zh-CN" sz="2000" dirty="0"/>
              <a:t>Further engineering design, compatibility with mechanics, mock up layouts, and utility facilities.</a:t>
            </a:r>
          </a:p>
          <a:p>
            <a:pPr>
              <a:spcBef>
                <a:spcPts val="1200"/>
              </a:spcBef>
            </a:pPr>
            <a:r>
              <a:rPr lang="en-US" altLang="zh-CN" sz="2400" b="1" dirty="0"/>
              <a:t>Research on efficient batch production and field measurement</a:t>
            </a:r>
          </a:p>
          <a:p>
            <a:pPr lvl="1"/>
            <a:r>
              <a:rPr lang="en-US" altLang="zh-CN" sz="2000" dirty="0"/>
              <a:t>Large scale manufacturing with more than 35000 magnet elements</a:t>
            </a:r>
          </a:p>
          <a:p>
            <a:pPr lvl="1"/>
            <a:r>
              <a:rPr lang="en-US" altLang="zh-CN" sz="2000" dirty="0"/>
              <a:t>Allow the magnet components production on flow lines, including the stacking process, welding, assembly,</a:t>
            </a:r>
            <a:r>
              <a:rPr lang="zh-CN" altLang="en-US" sz="2000" dirty="0"/>
              <a:t> </a:t>
            </a:r>
            <a:r>
              <a:rPr lang="en-US" altLang="zh-CN" sz="2000" dirty="0"/>
              <a:t>size checking, coil winding, machining, etc.</a:t>
            </a:r>
          </a:p>
          <a:p>
            <a:pPr lvl="2"/>
            <a:r>
              <a:rPr lang="en-US" altLang="zh-CN" sz="1800" b="1" dirty="0">
                <a:solidFill>
                  <a:srgbClr val="0000FF"/>
                </a:solidFill>
              </a:rPr>
              <a:t>An</a:t>
            </a:r>
            <a:r>
              <a:rPr lang="en-US" altLang="zh-CN" sz="1800" dirty="0">
                <a:solidFill>
                  <a:srgbClr val="0000FF"/>
                </a:solidFill>
              </a:rPr>
              <a:t> </a:t>
            </a:r>
            <a:r>
              <a:rPr lang="en-US" altLang="zh-CN" sz="1800" b="1" dirty="0">
                <a:solidFill>
                  <a:srgbClr val="0000FF"/>
                </a:solidFill>
              </a:rPr>
              <a:t>automatic magnet production line for booster dipole magnets is under development. Refs. to J.</a:t>
            </a:r>
            <a:r>
              <a:rPr lang="zh-CN" altLang="en-US" sz="1800" b="1" dirty="0">
                <a:solidFill>
                  <a:srgbClr val="0000FF"/>
                </a:solidFill>
              </a:rPr>
              <a:t> </a:t>
            </a:r>
            <a:r>
              <a:rPr lang="en-US" altLang="zh-CN" sz="1800" b="1" dirty="0">
                <a:solidFill>
                  <a:srgbClr val="0000FF"/>
                </a:solidFill>
              </a:rPr>
              <a:t>Gao’s talk.</a:t>
            </a:r>
            <a:endParaRPr lang="en-US" altLang="zh-CN" sz="1800" dirty="0">
              <a:solidFill>
                <a:srgbClr val="0000FF"/>
              </a:solidFill>
            </a:endParaRPr>
          </a:p>
          <a:p>
            <a:pPr lvl="1"/>
            <a:r>
              <a:rPr lang="en-US" altLang="zh-CN" sz="2000" dirty="0"/>
              <a:t>Field measurements are</a:t>
            </a:r>
            <a:r>
              <a:rPr lang="zh-CN" altLang="en-US" sz="2000" dirty="0"/>
              <a:t> </a:t>
            </a:r>
            <a:r>
              <a:rPr lang="en-US" altLang="zh-CN" sz="2000" dirty="0"/>
              <a:t>also hard tasks and time taking. Fixed measurement task and modular measurement process is very important.</a:t>
            </a:r>
            <a:endParaRPr lang="zh-CN" altLang="en-US" dirty="0"/>
          </a:p>
          <a:p>
            <a:pPr lvl="1"/>
            <a:endParaRPr lang="en-US" altLang="zh-CN" dirty="0"/>
          </a:p>
          <a:p>
            <a:pPr lvl="1"/>
            <a:endParaRPr lang="zh-CN" altLang="en-US" dirty="0"/>
          </a:p>
        </p:txBody>
      </p:sp>
      <p:sp>
        <p:nvSpPr>
          <p:cNvPr id="3" name="标题 2">
            <a:extLst>
              <a:ext uri="{FF2B5EF4-FFF2-40B4-BE49-F238E27FC236}">
                <a16:creationId xmlns:a16="http://schemas.microsoft.com/office/drawing/2014/main" id="{C0C58E8F-B222-4F95-997B-8ABAECD0C910}"/>
              </a:ext>
            </a:extLst>
          </p:cNvPr>
          <p:cNvSpPr>
            <a:spLocks noGrp="1"/>
          </p:cNvSpPr>
          <p:nvPr>
            <p:ph type="title"/>
          </p:nvPr>
        </p:nvSpPr>
        <p:spPr/>
        <p:txBody>
          <a:bodyPr/>
          <a:lstStyle/>
          <a:p>
            <a:r>
              <a:rPr lang="en-US" altLang="zh-CN" dirty="0" err="1"/>
              <a:t>EDR</a:t>
            </a:r>
            <a:r>
              <a:rPr lang="en-US" altLang="zh-CN" dirty="0"/>
              <a:t> plan of CEPC magnet system</a:t>
            </a:r>
            <a:endParaRPr lang="zh-CN" altLang="en-US" dirty="0"/>
          </a:p>
        </p:txBody>
      </p:sp>
      <p:sp>
        <p:nvSpPr>
          <p:cNvPr id="4" name="灯片编号占位符 3">
            <a:extLst>
              <a:ext uri="{FF2B5EF4-FFF2-40B4-BE49-F238E27FC236}">
                <a16:creationId xmlns:a16="http://schemas.microsoft.com/office/drawing/2014/main" id="{7BC0B164-8360-4E92-B68C-20F0541714E7}"/>
              </a:ext>
            </a:extLst>
          </p:cNvPr>
          <p:cNvSpPr>
            <a:spLocks noGrp="1"/>
          </p:cNvSpPr>
          <p:nvPr>
            <p:ph type="sldNum" sz="quarter" idx="12"/>
          </p:nvPr>
        </p:nvSpPr>
        <p:spPr/>
        <p:txBody>
          <a:bodyPr/>
          <a:lstStyle/>
          <a:p>
            <a:fld id="{F15E9139-A00B-4B2A-98A6-095DC08F1345}" type="slidenum">
              <a:rPr lang="zh-CN" altLang="en-US" smtClean="0"/>
              <a:pPr/>
              <a:t>7</a:t>
            </a:fld>
            <a:endParaRPr lang="zh-CN" altLang="en-US" dirty="0"/>
          </a:p>
        </p:txBody>
      </p:sp>
    </p:spTree>
    <p:extLst>
      <p:ext uri="{BB962C8B-B14F-4D97-AF65-F5344CB8AC3E}">
        <p14:creationId xmlns:p14="http://schemas.microsoft.com/office/powerpoint/2010/main" val="387065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0A3B841-80FE-4A1F-81BD-D08569F0F599}"/>
              </a:ext>
            </a:extLst>
          </p:cNvPr>
          <p:cNvPicPr>
            <a:picLocks noChangeAspect="1"/>
          </p:cNvPicPr>
          <p:nvPr/>
        </p:nvPicPr>
        <p:blipFill>
          <a:blip r:embed="rId2"/>
          <a:stretch>
            <a:fillRect/>
          </a:stretch>
        </p:blipFill>
        <p:spPr>
          <a:xfrm>
            <a:off x="65042" y="3836728"/>
            <a:ext cx="3230753" cy="2501689"/>
          </a:xfrm>
          <a:prstGeom prst="rect">
            <a:avLst/>
          </a:prstGeom>
        </p:spPr>
      </p:pic>
      <p:sp>
        <p:nvSpPr>
          <p:cNvPr id="2" name="内容占位符 1">
            <a:extLst>
              <a:ext uri="{FF2B5EF4-FFF2-40B4-BE49-F238E27FC236}">
                <a16:creationId xmlns:a16="http://schemas.microsoft.com/office/drawing/2014/main" id="{80D85BAB-DEA3-4044-AD52-F6990B6AB9A7}"/>
              </a:ext>
            </a:extLst>
          </p:cNvPr>
          <p:cNvSpPr>
            <a:spLocks noGrp="1"/>
          </p:cNvSpPr>
          <p:nvPr>
            <p:ph idx="1"/>
          </p:nvPr>
        </p:nvSpPr>
        <p:spPr>
          <a:xfrm>
            <a:off x="191344" y="1124744"/>
            <a:ext cx="11521280" cy="5016609"/>
          </a:xfrm>
        </p:spPr>
        <p:txBody>
          <a:bodyPr/>
          <a:lstStyle/>
          <a:p>
            <a:pPr algn="just"/>
            <a:r>
              <a:rPr lang="en-US" altLang="zh-CN" b="1" dirty="0"/>
              <a:t>A full length dual aperture quadrupole (</a:t>
            </a:r>
            <a:r>
              <a:rPr lang="en-US" altLang="zh-CN" b="1" dirty="0" err="1"/>
              <a:t>DAQ</a:t>
            </a:r>
            <a:r>
              <a:rPr lang="en-US" altLang="zh-CN" b="1" dirty="0"/>
              <a:t>) magnet is designed and will be developed.</a:t>
            </a:r>
          </a:p>
          <a:p>
            <a:pPr lvl="1" algn="just">
              <a:spcBef>
                <a:spcPts val="0"/>
              </a:spcBef>
            </a:pPr>
            <a:r>
              <a:rPr lang="en-US" altLang="zh-CN" sz="2000" dirty="0"/>
              <a:t>D=66 mm, </a:t>
            </a:r>
            <a:r>
              <a:rPr lang="en-US" altLang="zh-CN" sz="2000" dirty="0" err="1"/>
              <a:t>Leff</a:t>
            </a:r>
            <a:r>
              <a:rPr lang="en-US" altLang="zh-CN" sz="2000" dirty="0"/>
              <a:t>=3 m, G=1.9~10.6 T/m, aluminum conductor for coils</a:t>
            </a:r>
          </a:p>
          <a:p>
            <a:pPr lvl="1" algn="just">
              <a:spcBef>
                <a:spcPts val="0"/>
              </a:spcBef>
            </a:pPr>
            <a:r>
              <a:rPr lang="en-US" altLang="zh-CN" sz="2000" dirty="0"/>
              <a:t>Cross section updated and optimized to consist with the vacuum chamber and lead blocks.</a:t>
            </a:r>
          </a:p>
          <a:p>
            <a:pPr lvl="1" algn="just">
              <a:spcBef>
                <a:spcPts val="0"/>
              </a:spcBef>
            </a:pPr>
            <a:r>
              <a:rPr lang="en-US" altLang="zh-CN" sz="2000" dirty="0"/>
              <a:t>Center yoke shim is still used for field interference compensation.</a:t>
            </a:r>
          </a:p>
          <a:p>
            <a:pPr lvl="1" algn="just">
              <a:spcBef>
                <a:spcPts val="0"/>
              </a:spcBef>
            </a:pPr>
            <a:r>
              <a:rPr lang="en-US" altLang="zh-CN" sz="2000" dirty="0"/>
              <a:t>Trim coils (2.5% adjustability) are considered to taper the field gradient.</a:t>
            </a:r>
          </a:p>
          <a:p>
            <a:pPr lvl="1" algn="just">
              <a:spcBef>
                <a:spcPts val="0"/>
              </a:spcBef>
            </a:pPr>
            <a:r>
              <a:rPr lang="en-US" altLang="zh-CN" sz="2000" dirty="0"/>
              <a:t>The field quality is verified by 3D simulation.</a:t>
            </a:r>
          </a:p>
          <a:p>
            <a:endParaRPr lang="zh-CN" altLang="en-US" dirty="0"/>
          </a:p>
        </p:txBody>
      </p:sp>
      <p:sp>
        <p:nvSpPr>
          <p:cNvPr id="3" name="标题 2">
            <a:extLst>
              <a:ext uri="{FF2B5EF4-FFF2-40B4-BE49-F238E27FC236}">
                <a16:creationId xmlns:a16="http://schemas.microsoft.com/office/drawing/2014/main" id="{C67D976B-7349-468F-A11A-A2A624220C8E}"/>
              </a:ext>
            </a:extLst>
          </p:cNvPr>
          <p:cNvSpPr>
            <a:spLocks noGrp="1"/>
          </p:cNvSpPr>
          <p:nvPr>
            <p:ph type="title"/>
          </p:nvPr>
        </p:nvSpPr>
        <p:spPr/>
        <p:txBody>
          <a:bodyPr/>
          <a:lstStyle/>
          <a:p>
            <a:r>
              <a:rPr lang="en-US" altLang="zh-CN" dirty="0" err="1"/>
              <a:t>EDR</a:t>
            </a:r>
            <a:r>
              <a:rPr lang="en-US" altLang="zh-CN" dirty="0"/>
              <a:t> status: full length </a:t>
            </a:r>
            <a:r>
              <a:rPr lang="en-US" altLang="zh-CN" dirty="0" err="1"/>
              <a:t>DAQ</a:t>
            </a:r>
            <a:r>
              <a:rPr lang="en-US" altLang="zh-CN" dirty="0"/>
              <a:t> design</a:t>
            </a:r>
            <a:endParaRPr lang="zh-CN" altLang="en-US" dirty="0"/>
          </a:p>
        </p:txBody>
      </p:sp>
      <p:pic>
        <p:nvPicPr>
          <p:cNvPr id="4" name="图片 3">
            <a:extLst>
              <a:ext uri="{FF2B5EF4-FFF2-40B4-BE49-F238E27FC236}">
                <a16:creationId xmlns:a16="http://schemas.microsoft.com/office/drawing/2014/main" id="{D375AB9E-E000-4B58-BFA5-4D4D8D50E9D3}"/>
              </a:ext>
            </a:extLst>
          </p:cNvPr>
          <p:cNvPicPr>
            <a:picLocks noChangeAspect="1"/>
          </p:cNvPicPr>
          <p:nvPr/>
        </p:nvPicPr>
        <p:blipFill>
          <a:blip r:embed="rId3"/>
          <a:stretch>
            <a:fillRect/>
          </a:stretch>
        </p:blipFill>
        <p:spPr>
          <a:xfrm>
            <a:off x="3080973" y="3955683"/>
            <a:ext cx="3521610" cy="2382734"/>
          </a:xfrm>
          <a:prstGeom prst="rect">
            <a:avLst/>
          </a:prstGeom>
        </p:spPr>
      </p:pic>
      <p:graphicFrame>
        <p:nvGraphicFramePr>
          <p:cNvPr id="7" name="内容占位符 4">
            <a:extLst>
              <a:ext uri="{FF2B5EF4-FFF2-40B4-BE49-F238E27FC236}">
                <a16:creationId xmlns:a16="http://schemas.microsoft.com/office/drawing/2014/main" id="{73CC9D27-FC62-43AE-9D44-3E46AC393205}"/>
              </a:ext>
            </a:extLst>
          </p:cNvPr>
          <p:cNvGraphicFramePr>
            <a:graphicFrameLocks/>
          </p:cNvGraphicFramePr>
          <p:nvPr>
            <p:extLst>
              <p:ext uri="{D42A27DB-BD31-4B8C-83A1-F6EECF244321}">
                <p14:modId xmlns:p14="http://schemas.microsoft.com/office/powerpoint/2010/main" val="329502848"/>
              </p:ext>
            </p:extLst>
          </p:nvPr>
        </p:nvGraphicFramePr>
        <p:xfrm>
          <a:off x="6627419" y="3885507"/>
          <a:ext cx="5472180" cy="2210880"/>
        </p:xfrm>
        <a:graphic>
          <a:graphicData uri="http://schemas.openxmlformats.org/drawingml/2006/table">
            <a:tbl>
              <a:tblPr firstRow="1" firstCol="1" bandRow="1"/>
              <a:tblGrid>
                <a:gridCol w="715140">
                  <a:extLst>
                    <a:ext uri="{9D8B030D-6E8A-4147-A177-3AD203B41FA5}">
                      <a16:colId xmlns:a16="http://schemas.microsoft.com/office/drawing/2014/main" val="20000"/>
                    </a:ext>
                  </a:extLst>
                </a:gridCol>
                <a:gridCol w="1189260">
                  <a:extLst>
                    <a:ext uri="{9D8B030D-6E8A-4147-A177-3AD203B41FA5}">
                      <a16:colId xmlns:a16="http://schemas.microsoft.com/office/drawing/2014/main" val="20001"/>
                    </a:ext>
                  </a:extLst>
                </a:gridCol>
                <a:gridCol w="1189260">
                  <a:extLst>
                    <a:ext uri="{9D8B030D-6E8A-4147-A177-3AD203B41FA5}">
                      <a16:colId xmlns:a16="http://schemas.microsoft.com/office/drawing/2014/main" val="20002"/>
                    </a:ext>
                  </a:extLst>
                </a:gridCol>
                <a:gridCol w="1189260">
                  <a:extLst>
                    <a:ext uri="{9D8B030D-6E8A-4147-A177-3AD203B41FA5}">
                      <a16:colId xmlns:a16="http://schemas.microsoft.com/office/drawing/2014/main" val="20003"/>
                    </a:ext>
                  </a:extLst>
                </a:gridCol>
                <a:gridCol w="1189260">
                  <a:extLst>
                    <a:ext uri="{9D8B030D-6E8A-4147-A177-3AD203B41FA5}">
                      <a16:colId xmlns:a16="http://schemas.microsoft.com/office/drawing/2014/main" val="1868815849"/>
                    </a:ext>
                  </a:extLst>
                </a:gridCol>
              </a:tblGrid>
              <a:tr h="241318">
                <a:tc rowSpan="2">
                  <a:txBody>
                    <a:bodyPr/>
                    <a:lstStyle>
                      <a:lvl1pPr marL="0" algn="l" defTabSz="914400" rtl="0" eaLnBrk="1" latinLnBrk="0" hangingPunct="1">
                        <a:defRPr sz="1800" kern="1200">
                          <a:solidFill>
                            <a:schemeClr val="tx1"/>
                          </a:solidFill>
                          <a:latin typeface="Calibri"/>
                          <a:ea typeface="微软雅黑"/>
                        </a:defRPr>
                      </a:lvl1pPr>
                      <a:lvl2pPr marL="457200" algn="l" defTabSz="914400" rtl="0" eaLnBrk="1" latinLnBrk="0" hangingPunct="1">
                        <a:defRPr sz="1800" kern="1200">
                          <a:solidFill>
                            <a:schemeClr val="tx1"/>
                          </a:solidFill>
                          <a:latin typeface="Calibri"/>
                          <a:ea typeface="微软雅黑"/>
                        </a:defRPr>
                      </a:lvl2pPr>
                      <a:lvl3pPr marL="914400" algn="l" defTabSz="914400" rtl="0" eaLnBrk="1" latinLnBrk="0" hangingPunct="1">
                        <a:defRPr sz="1800" kern="1200">
                          <a:solidFill>
                            <a:schemeClr val="tx1"/>
                          </a:solidFill>
                          <a:latin typeface="Calibri"/>
                          <a:ea typeface="微软雅黑"/>
                        </a:defRPr>
                      </a:lvl3pPr>
                      <a:lvl4pPr marL="1371600" algn="l" defTabSz="914400" rtl="0" eaLnBrk="1" latinLnBrk="0" hangingPunct="1">
                        <a:defRPr sz="1800" kern="1200">
                          <a:solidFill>
                            <a:schemeClr val="tx1"/>
                          </a:solidFill>
                          <a:latin typeface="Calibri"/>
                          <a:ea typeface="微软雅黑"/>
                        </a:defRPr>
                      </a:lvl4pPr>
                      <a:lvl5pPr marL="1828800" algn="l" defTabSz="914400" rtl="0" eaLnBrk="1" latinLnBrk="0" hangingPunct="1">
                        <a:defRPr sz="1800" kern="1200">
                          <a:solidFill>
                            <a:schemeClr val="tx1"/>
                          </a:solidFill>
                          <a:latin typeface="Calibri"/>
                          <a:ea typeface="微软雅黑"/>
                        </a:defRPr>
                      </a:lvl5pPr>
                      <a:lvl6pPr marL="2286000" algn="l" defTabSz="914400" rtl="0" eaLnBrk="1" latinLnBrk="0" hangingPunct="1">
                        <a:defRPr sz="1800" kern="1200">
                          <a:solidFill>
                            <a:schemeClr val="tx1"/>
                          </a:solidFill>
                          <a:latin typeface="Calibri"/>
                          <a:ea typeface="微软雅黑"/>
                        </a:defRPr>
                      </a:lvl6pPr>
                      <a:lvl7pPr marL="2743200" algn="l" defTabSz="914400" rtl="0" eaLnBrk="1" latinLnBrk="0" hangingPunct="1">
                        <a:defRPr sz="1800" kern="1200">
                          <a:solidFill>
                            <a:schemeClr val="tx1"/>
                          </a:solidFill>
                          <a:latin typeface="Calibri"/>
                          <a:ea typeface="微软雅黑"/>
                        </a:defRPr>
                      </a:lvl7pPr>
                      <a:lvl8pPr marL="3200400" algn="l" defTabSz="914400" rtl="0" eaLnBrk="1" latinLnBrk="0" hangingPunct="1">
                        <a:defRPr sz="1800" kern="1200">
                          <a:solidFill>
                            <a:schemeClr val="tx1"/>
                          </a:solidFill>
                          <a:latin typeface="Calibri"/>
                          <a:ea typeface="微软雅黑"/>
                        </a:defRPr>
                      </a:lvl8pPr>
                      <a:lvl9pPr marL="3657600" algn="l" defTabSz="914400" rtl="0" eaLnBrk="1" latinLnBrk="0" hangingPunct="1">
                        <a:defRPr sz="1800" kern="1200">
                          <a:solidFill>
                            <a:schemeClr val="tx1"/>
                          </a:solidFill>
                          <a:latin typeface="Calibri"/>
                          <a:ea typeface="微软雅黑"/>
                        </a:defRPr>
                      </a:lvl9pPr>
                    </a:lstStyle>
                    <a:p>
                      <a:pPr marL="0" algn="ctr" defTabSz="914400" rtl="0" eaLnBrk="1" latinLnBrk="0" hangingPunct="1">
                        <a:spcAft>
                          <a:spcPts val="0"/>
                        </a:spcAft>
                      </a:pPr>
                      <a:r>
                        <a:rPr lang="en-US" altLang="zh-CN" sz="1600" b="0" kern="0" dirty="0">
                          <a:solidFill>
                            <a:srgbClr val="0000FF"/>
                          </a:solidFill>
                          <a:effectLst/>
                          <a:latin typeface="微软雅黑" panose="020B0503020204020204" pitchFamily="34" charset="-122"/>
                          <a:ea typeface="微软雅黑" panose="020B0503020204020204" pitchFamily="34" charset="-122"/>
                          <a:cs typeface="Times New Roman" panose="02020603050405020304" pitchFamily="18" charset="0"/>
                        </a:rPr>
                        <a:t>n</a:t>
                      </a:r>
                      <a:endParaRPr lang="zh-CN" altLang="en-US" sz="1600" b="0" kern="0" dirty="0">
                        <a:solidFill>
                          <a:srgbClr val="0000FF"/>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4">
                  <a:txBody>
                    <a:bodyPr/>
                    <a:lstStyle>
                      <a:lvl1pPr marL="0" algn="l" defTabSz="914400" rtl="0" eaLnBrk="1" latinLnBrk="0" hangingPunct="1">
                        <a:defRPr sz="1800" kern="1200">
                          <a:solidFill>
                            <a:schemeClr val="tx1"/>
                          </a:solidFill>
                          <a:latin typeface="Calibri"/>
                          <a:ea typeface="微软雅黑"/>
                        </a:defRPr>
                      </a:lvl1pPr>
                      <a:lvl2pPr marL="457200" algn="l" defTabSz="914400" rtl="0" eaLnBrk="1" latinLnBrk="0" hangingPunct="1">
                        <a:defRPr sz="1800" kern="1200">
                          <a:solidFill>
                            <a:schemeClr val="tx1"/>
                          </a:solidFill>
                          <a:latin typeface="Calibri"/>
                          <a:ea typeface="微软雅黑"/>
                        </a:defRPr>
                      </a:lvl2pPr>
                      <a:lvl3pPr marL="914400" algn="l" defTabSz="914400" rtl="0" eaLnBrk="1" latinLnBrk="0" hangingPunct="1">
                        <a:defRPr sz="1800" kern="1200">
                          <a:solidFill>
                            <a:schemeClr val="tx1"/>
                          </a:solidFill>
                          <a:latin typeface="Calibri"/>
                          <a:ea typeface="微软雅黑"/>
                        </a:defRPr>
                      </a:lvl3pPr>
                      <a:lvl4pPr marL="1371600" algn="l" defTabSz="914400" rtl="0" eaLnBrk="1" latinLnBrk="0" hangingPunct="1">
                        <a:defRPr sz="1800" kern="1200">
                          <a:solidFill>
                            <a:schemeClr val="tx1"/>
                          </a:solidFill>
                          <a:latin typeface="Calibri"/>
                          <a:ea typeface="微软雅黑"/>
                        </a:defRPr>
                      </a:lvl4pPr>
                      <a:lvl5pPr marL="1828800" algn="l" defTabSz="914400" rtl="0" eaLnBrk="1" latinLnBrk="0" hangingPunct="1">
                        <a:defRPr sz="1800" kern="1200">
                          <a:solidFill>
                            <a:schemeClr val="tx1"/>
                          </a:solidFill>
                          <a:latin typeface="Calibri"/>
                          <a:ea typeface="微软雅黑"/>
                        </a:defRPr>
                      </a:lvl5pPr>
                      <a:lvl6pPr marL="2286000" algn="l" defTabSz="914400" rtl="0" eaLnBrk="1" latinLnBrk="0" hangingPunct="1">
                        <a:defRPr sz="1800" kern="1200">
                          <a:solidFill>
                            <a:schemeClr val="tx1"/>
                          </a:solidFill>
                          <a:latin typeface="Calibri"/>
                          <a:ea typeface="微软雅黑"/>
                        </a:defRPr>
                      </a:lvl6pPr>
                      <a:lvl7pPr marL="2743200" algn="l" defTabSz="914400" rtl="0" eaLnBrk="1" latinLnBrk="0" hangingPunct="1">
                        <a:defRPr sz="1800" kern="1200">
                          <a:solidFill>
                            <a:schemeClr val="tx1"/>
                          </a:solidFill>
                          <a:latin typeface="Calibri"/>
                          <a:ea typeface="微软雅黑"/>
                        </a:defRPr>
                      </a:lvl7pPr>
                      <a:lvl8pPr marL="3200400" algn="l" defTabSz="914400" rtl="0" eaLnBrk="1" latinLnBrk="0" hangingPunct="1">
                        <a:defRPr sz="1800" kern="1200">
                          <a:solidFill>
                            <a:schemeClr val="tx1"/>
                          </a:solidFill>
                          <a:latin typeface="Calibri"/>
                          <a:ea typeface="微软雅黑"/>
                        </a:defRPr>
                      </a:lvl8pPr>
                      <a:lvl9pPr marL="3657600" algn="l" defTabSz="914400" rtl="0" eaLnBrk="1" latinLnBrk="0" hangingPunct="1">
                        <a:defRPr sz="1800" kern="1200">
                          <a:solidFill>
                            <a:schemeClr val="tx1"/>
                          </a:solidFill>
                          <a:latin typeface="Calibri"/>
                          <a:ea typeface="微软雅黑"/>
                        </a:defRPr>
                      </a:lvl9pPr>
                    </a:lstStyle>
                    <a:p>
                      <a:pPr algn="ctr"/>
                      <a:r>
                        <a:rPr lang="en-US" altLang="zh-CN" b="0" dirty="0" err="1">
                          <a:solidFill>
                            <a:srgbClr val="0000FF"/>
                          </a:solidFill>
                          <a:latin typeface="微软雅黑" panose="020B0503020204020204" pitchFamily="34" charset="-122"/>
                          <a:ea typeface="微软雅黑" panose="020B0503020204020204" pitchFamily="34" charset="-122"/>
                        </a:rPr>
                        <a:t>B</a:t>
                      </a:r>
                      <a:r>
                        <a:rPr lang="en-US" altLang="zh-CN" b="0" baseline="-25000" dirty="0" err="1">
                          <a:solidFill>
                            <a:srgbClr val="0000FF"/>
                          </a:solidFill>
                          <a:latin typeface="微软雅黑" panose="020B0503020204020204" pitchFamily="34" charset="-122"/>
                          <a:ea typeface="微软雅黑" panose="020B0503020204020204" pitchFamily="34" charset="-122"/>
                        </a:rPr>
                        <a:t>n</a:t>
                      </a:r>
                      <a:r>
                        <a:rPr lang="en-US" altLang="zh-CN" b="0" dirty="0">
                          <a:solidFill>
                            <a:srgbClr val="0000FF"/>
                          </a:solidFill>
                          <a:latin typeface="微软雅黑" panose="020B0503020204020204" pitchFamily="34" charset="-122"/>
                          <a:ea typeface="微软雅黑" panose="020B0503020204020204" pitchFamily="34" charset="-122"/>
                        </a:rPr>
                        <a:t>/B</a:t>
                      </a:r>
                      <a:r>
                        <a:rPr lang="en-US" altLang="zh-CN" b="0" baseline="-25000" dirty="0">
                          <a:solidFill>
                            <a:srgbClr val="0000FF"/>
                          </a:solidFill>
                          <a:latin typeface="微软雅黑" panose="020B0503020204020204" pitchFamily="34" charset="-122"/>
                          <a:ea typeface="微软雅黑" panose="020B0503020204020204" pitchFamily="34" charset="-122"/>
                        </a:rPr>
                        <a:t>2</a:t>
                      </a:r>
                      <a:r>
                        <a:rPr lang="en-US" altLang="zh-CN" b="0" baseline="0" dirty="0">
                          <a:solidFill>
                            <a:srgbClr val="0000FF"/>
                          </a:solidFill>
                          <a:latin typeface="微软雅黑" panose="020B0503020204020204" pitchFamily="34" charset="-122"/>
                          <a:ea typeface="微软雅黑" panose="020B0503020204020204" pitchFamily="34" charset="-122"/>
                        </a:rPr>
                        <a:t> [10</a:t>
                      </a:r>
                      <a:r>
                        <a:rPr lang="en-US" altLang="zh-CN" b="0" baseline="30000" dirty="0">
                          <a:solidFill>
                            <a:srgbClr val="0000FF"/>
                          </a:solidFill>
                          <a:latin typeface="微软雅黑" panose="020B0503020204020204" pitchFamily="34" charset="-122"/>
                          <a:ea typeface="微软雅黑" panose="020B0503020204020204" pitchFamily="34" charset="-122"/>
                        </a:rPr>
                        <a:t>-4</a:t>
                      </a:r>
                      <a:r>
                        <a:rPr lang="en-US" altLang="zh-CN" b="0" baseline="0" dirty="0">
                          <a:solidFill>
                            <a:srgbClr val="0000FF"/>
                          </a:solidFill>
                          <a:latin typeface="微软雅黑" panose="020B0503020204020204" pitchFamily="34" charset="-122"/>
                          <a:ea typeface="微软雅黑" panose="020B0503020204020204" pitchFamily="34" charset="-122"/>
                        </a:rPr>
                        <a:t>]</a:t>
                      </a:r>
                      <a:endParaRPr lang="zh-CN" altLang="en-US" b="0" baseline="-25000" dirty="0">
                        <a:solidFill>
                          <a:srgbClr val="0000FF"/>
                        </a:solidFill>
                        <a:latin typeface="微软雅黑" panose="020B0503020204020204" pitchFamily="34" charset="-122"/>
                        <a:ea typeface="微软雅黑" panose="020B0503020204020204" pitchFamily="34" charset="-122"/>
                      </a:endParaRPr>
                    </a:p>
                  </a:txBody>
                  <a:tcPr marL="68580" marR="6858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marL="68580" marR="6858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dirty="0"/>
                    </a:p>
                  </a:txBody>
                  <a:tcPr marL="68580" marR="6858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10000"/>
                  </a:ext>
                </a:extLst>
              </a:tr>
              <a:tr h="219501">
                <a:tc vMerge="1">
                  <a:txBody>
                    <a:bodyPr/>
                    <a:lstStyle/>
                    <a:p>
                      <a:pPr algn="just">
                        <a:spcAft>
                          <a:spcPts val="0"/>
                        </a:spcAft>
                      </a:pPr>
                      <a:endParaRPr lang="zh-CN" sz="1800" b="1" kern="100" dirty="0">
                        <a:solidFill>
                          <a:srgbClr val="0000FF"/>
                        </a:solidFill>
                        <a:effectLst/>
                        <a:latin typeface="+mj-ea"/>
                        <a:ea typeface="+mj-ea"/>
                        <a:cs typeface="Times New Roman" panose="02020603050405020304" pitchFamily="18" charset="0"/>
                      </a:endParaRPr>
                    </a:p>
                  </a:txBody>
                  <a:tcPr marL="68580" marR="68580" marT="36000" marB="360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a:ea typeface="微软雅黑"/>
                        </a:defRPr>
                      </a:lvl1pPr>
                      <a:lvl2pPr marL="457200" algn="l" defTabSz="914400" rtl="0" eaLnBrk="1" latinLnBrk="0" hangingPunct="1">
                        <a:defRPr sz="1800" kern="1200">
                          <a:solidFill>
                            <a:schemeClr val="tx1"/>
                          </a:solidFill>
                          <a:latin typeface="Calibri"/>
                          <a:ea typeface="微软雅黑"/>
                        </a:defRPr>
                      </a:lvl2pPr>
                      <a:lvl3pPr marL="914400" algn="l" defTabSz="914400" rtl="0" eaLnBrk="1" latinLnBrk="0" hangingPunct="1">
                        <a:defRPr sz="1800" kern="1200">
                          <a:solidFill>
                            <a:schemeClr val="tx1"/>
                          </a:solidFill>
                          <a:latin typeface="Calibri"/>
                          <a:ea typeface="微软雅黑"/>
                        </a:defRPr>
                      </a:lvl3pPr>
                      <a:lvl4pPr marL="1371600" algn="l" defTabSz="914400" rtl="0" eaLnBrk="1" latinLnBrk="0" hangingPunct="1">
                        <a:defRPr sz="1800" kern="1200">
                          <a:solidFill>
                            <a:schemeClr val="tx1"/>
                          </a:solidFill>
                          <a:latin typeface="Calibri"/>
                          <a:ea typeface="微软雅黑"/>
                        </a:defRPr>
                      </a:lvl4pPr>
                      <a:lvl5pPr marL="1828800" algn="l" defTabSz="914400" rtl="0" eaLnBrk="1" latinLnBrk="0" hangingPunct="1">
                        <a:defRPr sz="1800" kern="1200">
                          <a:solidFill>
                            <a:schemeClr val="tx1"/>
                          </a:solidFill>
                          <a:latin typeface="Calibri"/>
                          <a:ea typeface="微软雅黑"/>
                        </a:defRPr>
                      </a:lvl5pPr>
                      <a:lvl6pPr marL="2286000" algn="l" defTabSz="914400" rtl="0" eaLnBrk="1" latinLnBrk="0" hangingPunct="1">
                        <a:defRPr sz="1800" kern="1200">
                          <a:solidFill>
                            <a:schemeClr val="tx1"/>
                          </a:solidFill>
                          <a:latin typeface="Calibri"/>
                          <a:ea typeface="微软雅黑"/>
                        </a:defRPr>
                      </a:lvl6pPr>
                      <a:lvl7pPr marL="2743200" algn="l" defTabSz="914400" rtl="0" eaLnBrk="1" latinLnBrk="0" hangingPunct="1">
                        <a:defRPr sz="1800" kern="1200">
                          <a:solidFill>
                            <a:schemeClr val="tx1"/>
                          </a:solidFill>
                          <a:latin typeface="Calibri"/>
                          <a:ea typeface="微软雅黑"/>
                        </a:defRPr>
                      </a:lvl7pPr>
                      <a:lvl8pPr marL="3200400" algn="l" defTabSz="914400" rtl="0" eaLnBrk="1" latinLnBrk="0" hangingPunct="1">
                        <a:defRPr sz="1800" kern="1200">
                          <a:solidFill>
                            <a:schemeClr val="tx1"/>
                          </a:solidFill>
                          <a:latin typeface="Calibri"/>
                          <a:ea typeface="微软雅黑"/>
                        </a:defRPr>
                      </a:lvl8pPr>
                      <a:lvl9pPr marL="3657600" algn="l" defTabSz="914400" rtl="0" eaLnBrk="1" latinLnBrk="0" hangingPunct="1">
                        <a:defRPr sz="1800" kern="1200">
                          <a:solidFill>
                            <a:schemeClr val="tx1"/>
                          </a:solidFill>
                          <a:latin typeface="Calibri"/>
                          <a:ea typeface="微软雅黑"/>
                        </a:defRPr>
                      </a:lvl9pPr>
                    </a:lstStyle>
                    <a:p>
                      <a:pPr marL="0" algn="ctr" defTabSz="914400" rtl="0" eaLnBrk="1" latinLnBrk="0" hangingPunct="1">
                        <a:spcAft>
                          <a:spcPts val="0"/>
                        </a:spcAft>
                      </a:pPr>
                      <a:r>
                        <a:rPr lang="en-US" altLang="zh-CN" sz="1400" b="0" kern="0" dirty="0">
                          <a:solidFill>
                            <a:srgbClr val="0000FF"/>
                          </a:solidFill>
                          <a:effectLst/>
                          <a:latin typeface="微软雅黑" panose="020B0503020204020204" pitchFamily="34" charset="-122"/>
                          <a:ea typeface="微软雅黑" panose="020B0503020204020204" pitchFamily="34" charset="-122"/>
                          <a:cs typeface="Times New Roman" panose="02020603050405020304" pitchFamily="18" charset="0"/>
                        </a:rPr>
                        <a:t>E=45.5GeV</a:t>
                      </a:r>
                      <a:endParaRPr lang="zh-CN" altLang="en-US" sz="1400" b="0" kern="0" dirty="0">
                        <a:solidFill>
                          <a:srgbClr val="0000FF"/>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微软雅黑"/>
                        </a:defRPr>
                      </a:lvl1pPr>
                      <a:lvl2pPr marL="457200" algn="l" defTabSz="914400" rtl="0" eaLnBrk="1" latinLnBrk="0" hangingPunct="1">
                        <a:defRPr sz="1800" kern="1200">
                          <a:solidFill>
                            <a:schemeClr val="tx1"/>
                          </a:solidFill>
                          <a:latin typeface="Calibri"/>
                          <a:ea typeface="微软雅黑"/>
                        </a:defRPr>
                      </a:lvl2pPr>
                      <a:lvl3pPr marL="914400" algn="l" defTabSz="914400" rtl="0" eaLnBrk="1" latinLnBrk="0" hangingPunct="1">
                        <a:defRPr sz="1800" kern="1200">
                          <a:solidFill>
                            <a:schemeClr val="tx1"/>
                          </a:solidFill>
                          <a:latin typeface="Calibri"/>
                          <a:ea typeface="微软雅黑"/>
                        </a:defRPr>
                      </a:lvl3pPr>
                      <a:lvl4pPr marL="1371600" algn="l" defTabSz="914400" rtl="0" eaLnBrk="1" latinLnBrk="0" hangingPunct="1">
                        <a:defRPr sz="1800" kern="1200">
                          <a:solidFill>
                            <a:schemeClr val="tx1"/>
                          </a:solidFill>
                          <a:latin typeface="Calibri"/>
                          <a:ea typeface="微软雅黑"/>
                        </a:defRPr>
                      </a:lvl4pPr>
                      <a:lvl5pPr marL="1828800" algn="l" defTabSz="914400" rtl="0" eaLnBrk="1" latinLnBrk="0" hangingPunct="1">
                        <a:defRPr sz="1800" kern="1200">
                          <a:solidFill>
                            <a:schemeClr val="tx1"/>
                          </a:solidFill>
                          <a:latin typeface="Calibri"/>
                          <a:ea typeface="微软雅黑"/>
                        </a:defRPr>
                      </a:lvl5pPr>
                      <a:lvl6pPr marL="2286000" algn="l" defTabSz="914400" rtl="0" eaLnBrk="1" latinLnBrk="0" hangingPunct="1">
                        <a:defRPr sz="1800" kern="1200">
                          <a:solidFill>
                            <a:schemeClr val="tx1"/>
                          </a:solidFill>
                          <a:latin typeface="Calibri"/>
                          <a:ea typeface="微软雅黑"/>
                        </a:defRPr>
                      </a:lvl6pPr>
                      <a:lvl7pPr marL="2743200" algn="l" defTabSz="914400" rtl="0" eaLnBrk="1" latinLnBrk="0" hangingPunct="1">
                        <a:defRPr sz="1800" kern="1200">
                          <a:solidFill>
                            <a:schemeClr val="tx1"/>
                          </a:solidFill>
                          <a:latin typeface="Calibri"/>
                          <a:ea typeface="微软雅黑"/>
                        </a:defRPr>
                      </a:lvl7pPr>
                      <a:lvl8pPr marL="3200400" algn="l" defTabSz="914400" rtl="0" eaLnBrk="1" latinLnBrk="0" hangingPunct="1">
                        <a:defRPr sz="1800" kern="1200">
                          <a:solidFill>
                            <a:schemeClr val="tx1"/>
                          </a:solidFill>
                          <a:latin typeface="Calibri"/>
                          <a:ea typeface="微软雅黑"/>
                        </a:defRPr>
                      </a:lvl8pPr>
                      <a:lvl9pPr marL="3657600" algn="l" defTabSz="914400" rtl="0" eaLnBrk="1" latinLnBrk="0" hangingPunct="1">
                        <a:defRPr sz="1800" kern="1200">
                          <a:solidFill>
                            <a:schemeClr val="tx1"/>
                          </a:solidFill>
                          <a:latin typeface="Calibri"/>
                          <a:ea typeface="微软雅黑"/>
                        </a:defRPr>
                      </a:lvl9pPr>
                    </a:lstStyle>
                    <a:p>
                      <a:pPr algn="ctr">
                        <a:spcAft>
                          <a:spcPts val="0"/>
                        </a:spcAft>
                      </a:pPr>
                      <a:r>
                        <a:rPr lang="en-US" sz="1400" b="0" kern="0" dirty="0">
                          <a:solidFill>
                            <a:srgbClr val="0000FF"/>
                          </a:solidFill>
                          <a:effectLst/>
                          <a:latin typeface="微软雅黑" panose="020B0503020204020204" pitchFamily="34" charset="-122"/>
                          <a:ea typeface="微软雅黑" panose="020B0503020204020204" pitchFamily="34" charset="-122"/>
                          <a:cs typeface="Times New Roman" panose="02020603050405020304" pitchFamily="18" charset="0"/>
                        </a:rPr>
                        <a:t>E=80GeV</a:t>
                      </a:r>
                      <a:endParaRPr lang="zh-CN" sz="1400" b="0" kern="100" dirty="0">
                        <a:solidFill>
                          <a:srgbClr val="0000FF"/>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ea typeface="微软雅黑"/>
                        </a:defRPr>
                      </a:lvl1pPr>
                      <a:lvl2pPr marL="457200" algn="l" defTabSz="914400" rtl="0" eaLnBrk="1" latinLnBrk="0" hangingPunct="1">
                        <a:defRPr sz="1800" kern="1200">
                          <a:solidFill>
                            <a:schemeClr val="tx1"/>
                          </a:solidFill>
                          <a:latin typeface="Calibri"/>
                          <a:ea typeface="微软雅黑"/>
                        </a:defRPr>
                      </a:lvl2pPr>
                      <a:lvl3pPr marL="914400" algn="l" defTabSz="914400" rtl="0" eaLnBrk="1" latinLnBrk="0" hangingPunct="1">
                        <a:defRPr sz="1800" kern="1200">
                          <a:solidFill>
                            <a:schemeClr val="tx1"/>
                          </a:solidFill>
                          <a:latin typeface="Calibri"/>
                          <a:ea typeface="微软雅黑"/>
                        </a:defRPr>
                      </a:lvl3pPr>
                      <a:lvl4pPr marL="1371600" algn="l" defTabSz="914400" rtl="0" eaLnBrk="1" latinLnBrk="0" hangingPunct="1">
                        <a:defRPr sz="1800" kern="1200">
                          <a:solidFill>
                            <a:schemeClr val="tx1"/>
                          </a:solidFill>
                          <a:latin typeface="Calibri"/>
                          <a:ea typeface="微软雅黑"/>
                        </a:defRPr>
                      </a:lvl4pPr>
                      <a:lvl5pPr marL="1828800" algn="l" defTabSz="914400" rtl="0" eaLnBrk="1" latinLnBrk="0" hangingPunct="1">
                        <a:defRPr sz="1800" kern="1200">
                          <a:solidFill>
                            <a:schemeClr val="tx1"/>
                          </a:solidFill>
                          <a:latin typeface="Calibri"/>
                          <a:ea typeface="微软雅黑"/>
                        </a:defRPr>
                      </a:lvl5pPr>
                      <a:lvl6pPr marL="2286000" algn="l" defTabSz="914400" rtl="0" eaLnBrk="1" latinLnBrk="0" hangingPunct="1">
                        <a:defRPr sz="1800" kern="1200">
                          <a:solidFill>
                            <a:schemeClr val="tx1"/>
                          </a:solidFill>
                          <a:latin typeface="Calibri"/>
                          <a:ea typeface="微软雅黑"/>
                        </a:defRPr>
                      </a:lvl6pPr>
                      <a:lvl7pPr marL="2743200" algn="l" defTabSz="914400" rtl="0" eaLnBrk="1" latinLnBrk="0" hangingPunct="1">
                        <a:defRPr sz="1800" kern="1200">
                          <a:solidFill>
                            <a:schemeClr val="tx1"/>
                          </a:solidFill>
                          <a:latin typeface="Calibri"/>
                          <a:ea typeface="微软雅黑"/>
                        </a:defRPr>
                      </a:lvl7pPr>
                      <a:lvl8pPr marL="3200400" algn="l" defTabSz="914400" rtl="0" eaLnBrk="1" latinLnBrk="0" hangingPunct="1">
                        <a:defRPr sz="1800" kern="1200">
                          <a:solidFill>
                            <a:schemeClr val="tx1"/>
                          </a:solidFill>
                          <a:latin typeface="Calibri"/>
                          <a:ea typeface="微软雅黑"/>
                        </a:defRPr>
                      </a:lvl8pPr>
                      <a:lvl9pPr marL="3657600" algn="l" defTabSz="914400" rtl="0" eaLnBrk="1" latinLnBrk="0" hangingPunct="1">
                        <a:defRPr sz="1800" kern="1200">
                          <a:solidFill>
                            <a:schemeClr val="tx1"/>
                          </a:solidFill>
                          <a:latin typeface="Calibri"/>
                          <a:ea typeface="微软雅黑"/>
                        </a:defRPr>
                      </a:lvl9pPr>
                    </a:lstStyle>
                    <a:p>
                      <a:pPr algn="ctr">
                        <a:spcAft>
                          <a:spcPts val="0"/>
                        </a:spcAft>
                      </a:pPr>
                      <a:r>
                        <a:rPr lang="en-US" sz="1400" b="0" kern="0" dirty="0">
                          <a:solidFill>
                            <a:srgbClr val="0000FF"/>
                          </a:solidFill>
                          <a:effectLst/>
                          <a:latin typeface="微软雅黑" panose="020B0503020204020204" pitchFamily="34" charset="-122"/>
                          <a:ea typeface="微软雅黑" panose="020B0503020204020204" pitchFamily="34" charset="-122"/>
                          <a:cs typeface="Times New Roman" panose="02020603050405020304" pitchFamily="18" charset="0"/>
                        </a:rPr>
                        <a:t>E=120GeV</a:t>
                      </a:r>
                      <a:endParaRPr lang="zh-CN" sz="1400" b="0" kern="100" dirty="0">
                        <a:solidFill>
                          <a:srgbClr val="0000FF"/>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b="0" kern="0" dirty="0">
                          <a:solidFill>
                            <a:srgbClr val="0000FF"/>
                          </a:solidFill>
                          <a:effectLst/>
                          <a:latin typeface="微软雅黑" panose="020B0503020204020204" pitchFamily="34" charset="-122"/>
                          <a:ea typeface="微软雅黑" panose="020B0503020204020204" pitchFamily="34" charset="-122"/>
                          <a:cs typeface="Times New Roman" panose="02020603050405020304" pitchFamily="18" charset="0"/>
                        </a:rPr>
                        <a:t>E=180GeV</a:t>
                      </a:r>
                      <a:endParaRPr lang="zh-CN" sz="1400" b="0" kern="100" dirty="0">
                        <a:solidFill>
                          <a:srgbClr val="0000FF"/>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7920">
                <a:tc>
                  <a:txBody>
                    <a:bodyPr/>
                    <a:lstStyle>
                      <a:lvl1pPr marL="0" algn="l" defTabSz="914400" rtl="0" eaLnBrk="1" latinLnBrk="0" hangingPunct="1">
                        <a:defRPr sz="1800" kern="1200">
                          <a:solidFill>
                            <a:schemeClr val="tx1"/>
                          </a:solidFill>
                          <a:latin typeface="Calibri"/>
                          <a:ea typeface="微软雅黑"/>
                        </a:defRPr>
                      </a:lvl1pPr>
                      <a:lvl2pPr marL="457200" algn="l" defTabSz="914400" rtl="0" eaLnBrk="1" latinLnBrk="0" hangingPunct="1">
                        <a:defRPr sz="1800" kern="1200">
                          <a:solidFill>
                            <a:schemeClr val="tx1"/>
                          </a:solidFill>
                          <a:latin typeface="Calibri"/>
                          <a:ea typeface="微软雅黑"/>
                        </a:defRPr>
                      </a:lvl2pPr>
                      <a:lvl3pPr marL="914400" algn="l" defTabSz="914400" rtl="0" eaLnBrk="1" latinLnBrk="0" hangingPunct="1">
                        <a:defRPr sz="1800" kern="1200">
                          <a:solidFill>
                            <a:schemeClr val="tx1"/>
                          </a:solidFill>
                          <a:latin typeface="Calibri"/>
                          <a:ea typeface="微软雅黑"/>
                        </a:defRPr>
                      </a:lvl3pPr>
                      <a:lvl4pPr marL="1371600" algn="l" defTabSz="914400" rtl="0" eaLnBrk="1" latinLnBrk="0" hangingPunct="1">
                        <a:defRPr sz="1800" kern="1200">
                          <a:solidFill>
                            <a:schemeClr val="tx1"/>
                          </a:solidFill>
                          <a:latin typeface="Calibri"/>
                          <a:ea typeface="微软雅黑"/>
                        </a:defRPr>
                      </a:lvl4pPr>
                      <a:lvl5pPr marL="1828800" algn="l" defTabSz="914400" rtl="0" eaLnBrk="1" latinLnBrk="0" hangingPunct="1">
                        <a:defRPr sz="1800" kern="1200">
                          <a:solidFill>
                            <a:schemeClr val="tx1"/>
                          </a:solidFill>
                          <a:latin typeface="Calibri"/>
                          <a:ea typeface="微软雅黑"/>
                        </a:defRPr>
                      </a:lvl5pPr>
                      <a:lvl6pPr marL="2286000" algn="l" defTabSz="914400" rtl="0" eaLnBrk="1" latinLnBrk="0" hangingPunct="1">
                        <a:defRPr sz="1800" kern="1200">
                          <a:solidFill>
                            <a:schemeClr val="tx1"/>
                          </a:solidFill>
                          <a:latin typeface="Calibri"/>
                          <a:ea typeface="微软雅黑"/>
                        </a:defRPr>
                      </a:lvl6pPr>
                      <a:lvl7pPr marL="2743200" algn="l" defTabSz="914400" rtl="0" eaLnBrk="1" latinLnBrk="0" hangingPunct="1">
                        <a:defRPr sz="1800" kern="1200">
                          <a:solidFill>
                            <a:schemeClr val="tx1"/>
                          </a:solidFill>
                          <a:latin typeface="Calibri"/>
                          <a:ea typeface="微软雅黑"/>
                        </a:defRPr>
                      </a:lvl7pPr>
                      <a:lvl8pPr marL="3200400" algn="l" defTabSz="914400" rtl="0" eaLnBrk="1" latinLnBrk="0" hangingPunct="1">
                        <a:defRPr sz="1800" kern="1200">
                          <a:solidFill>
                            <a:schemeClr val="tx1"/>
                          </a:solidFill>
                          <a:latin typeface="Calibri"/>
                          <a:ea typeface="微软雅黑"/>
                        </a:defRPr>
                      </a:lvl8pPr>
                      <a:lvl9pPr marL="3657600" algn="l" defTabSz="914400" rtl="0" eaLnBrk="1" latinLnBrk="0" hangingPunct="1">
                        <a:defRPr sz="1800" kern="1200">
                          <a:solidFill>
                            <a:schemeClr val="tx1"/>
                          </a:solidFill>
                          <a:latin typeface="Calibri"/>
                          <a:ea typeface="微软雅黑"/>
                        </a:defRPr>
                      </a:lvl9pPr>
                    </a:lstStyle>
                    <a:p>
                      <a:pPr marL="0" algn="ctr" defTabSz="914400" rtl="0" eaLnBrk="1" latinLnBrk="0" hangingPunct="1">
                        <a:spcAft>
                          <a:spcPts val="0"/>
                        </a:spcAft>
                      </a:pPr>
                      <a:r>
                        <a:rPr lang="en-US" altLang="zh-CN" sz="1600" b="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3</a:t>
                      </a:r>
                      <a:endParaRPr lang="zh-CN" altLang="en-US" sz="1600" b="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zh-CN" sz="1600" b="1" i="0" u="none" strike="noStrike" dirty="0">
                          <a:solidFill>
                            <a:srgbClr val="FF0000"/>
                          </a:solidFill>
                          <a:effectLst/>
                          <a:latin typeface="等线" panose="02010600030101010101" pitchFamily="2" charset="-122"/>
                          <a:ea typeface="等线" panose="02010600030101010101" pitchFamily="2" charset="-122"/>
                        </a:rPr>
                        <a:t>-1.62 </a:t>
                      </a:r>
                    </a:p>
                  </a:txBody>
                  <a:tcPr marL="5443" marR="5443" marT="54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zh-CN" sz="1600" b="1" i="0" u="none" strike="noStrike" dirty="0">
                          <a:solidFill>
                            <a:srgbClr val="FF0000"/>
                          </a:solidFill>
                          <a:effectLst/>
                          <a:latin typeface="等线" panose="02010600030101010101" pitchFamily="2" charset="-122"/>
                          <a:ea typeface="等线" panose="02010600030101010101" pitchFamily="2" charset="-122"/>
                        </a:rPr>
                        <a:t>-1.23 </a:t>
                      </a:r>
                    </a:p>
                  </a:txBody>
                  <a:tcPr marL="5443" marR="5443" marT="54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zh-CN" sz="1600" b="1" i="0" u="none" strike="noStrike" dirty="0">
                          <a:solidFill>
                            <a:srgbClr val="FF0000"/>
                          </a:solidFill>
                          <a:effectLst/>
                          <a:latin typeface="等线" panose="02010600030101010101" pitchFamily="2" charset="-122"/>
                          <a:ea typeface="等线" panose="02010600030101010101" pitchFamily="2" charset="-122"/>
                        </a:rPr>
                        <a:t>-0.89 </a:t>
                      </a:r>
                    </a:p>
                  </a:txBody>
                  <a:tcPr marL="5443" marR="5443" marT="54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zh-CN" sz="1600" b="1" i="0" u="none" strike="noStrike" dirty="0">
                          <a:solidFill>
                            <a:srgbClr val="FF0000"/>
                          </a:solidFill>
                          <a:effectLst/>
                          <a:latin typeface="等线" panose="02010600030101010101" pitchFamily="2" charset="-122"/>
                          <a:ea typeface="等线" panose="02010600030101010101" pitchFamily="2" charset="-122"/>
                        </a:rPr>
                        <a:t>-0.82 </a:t>
                      </a:r>
                    </a:p>
                  </a:txBody>
                  <a:tcPr marL="5443" marR="5443" marT="54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0080">
                <a:tc>
                  <a:txBody>
                    <a:bodyPr/>
                    <a:lstStyle>
                      <a:lvl1pPr marL="0" algn="l" defTabSz="914400" rtl="0" eaLnBrk="1" latinLnBrk="0" hangingPunct="1">
                        <a:defRPr sz="1800" kern="1200">
                          <a:solidFill>
                            <a:schemeClr val="tx1"/>
                          </a:solidFill>
                          <a:latin typeface="Calibri"/>
                          <a:ea typeface="微软雅黑"/>
                        </a:defRPr>
                      </a:lvl1pPr>
                      <a:lvl2pPr marL="457200" algn="l" defTabSz="914400" rtl="0" eaLnBrk="1" latinLnBrk="0" hangingPunct="1">
                        <a:defRPr sz="1800" kern="1200">
                          <a:solidFill>
                            <a:schemeClr val="tx1"/>
                          </a:solidFill>
                          <a:latin typeface="Calibri"/>
                          <a:ea typeface="微软雅黑"/>
                        </a:defRPr>
                      </a:lvl2pPr>
                      <a:lvl3pPr marL="914400" algn="l" defTabSz="914400" rtl="0" eaLnBrk="1" latinLnBrk="0" hangingPunct="1">
                        <a:defRPr sz="1800" kern="1200">
                          <a:solidFill>
                            <a:schemeClr val="tx1"/>
                          </a:solidFill>
                          <a:latin typeface="Calibri"/>
                          <a:ea typeface="微软雅黑"/>
                        </a:defRPr>
                      </a:lvl3pPr>
                      <a:lvl4pPr marL="1371600" algn="l" defTabSz="914400" rtl="0" eaLnBrk="1" latinLnBrk="0" hangingPunct="1">
                        <a:defRPr sz="1800" kern="1200">
                          <a:solidFill>
                            <a:schemeClr val="tx1"/>
                          </a:solidFill>
                          <a:latin typeface="Calibri"/>
                          <a:ea typeface="微软雅黑"/>
                        </a:defRPr>
                      </a:lvl4pPr>
                      <a:lvl5pPr marL="1828800" algn="l" defTabSz="914400" rtl="0" eaLnBrk="1" latinLnBrk="0" hangingPunct="1">
                        <a:defRPr sz="1800" kern="1200">
                          <a:solidFill>
                            <a:schemeClr val="tx1"/>
                          </a:solidFill>
                          <a:latin typeface="Calibri"/>
                          <a:ea typeface="微软雅黑"/>
                        </a:defRPr>
                      </a:lvl5pPr>
                      <a:lvl6pPr marL="2286000" algn="l" defTabSz="914400" rtl="0" eaLnBrk="1" latinLnBrk="0" hangingPunct="1">
                        <a:defRPr sz="1800" kern="1200">
                          <a:solidFill>
                            <a:schemeClr val="tx1"/>
                          </a:solidFill>
                          <a:latin typeface="Calibri"/>
                          <a:ea typeface="微软雅黑"/>
                        </a:defRPr>
                      </a:lvl6pPr>
                      <a:lvl7pPr marL="2743200" algn="l" defTabSz="914400" rtl="0" eaLnBrk="1" latinLnBrk="0" hangingPunct="1">
                        <a:defRPr sz="1800" kern="1200">
                          <a:solidFill>
                            <a:schemeClr val="tx1"/>
                          </a:solidFill>
                          <a:latin typeface="Calibri"/>
                          <a:ea typeface="微软雅黑"/>
                        </a:defRPr>
                      </a:lvl7pPr>
                      <a:lvl8pPr marL="3200400" algn="l" defTabSz="914400" rtl="0" eaLnBrk="1" latinLnBrk="0" hangingPunct="1">
                        <a:defRPr sz="1800" kern="1200">
                          <a:solidFill>
                            <a:schemeClr val="tx1"/>
                          </a:solidFill>
                          <a:latin typeface="Calibri"/>
                          <a:ea typeface="微软雅黑"/>
                        </a:defRPr>
                      </a:lvl8pPr>
                      <a:lvl9pPr marL="3657600" algn="l" defTabSz="914400" rtl="0" eaLnBrk="1" latinLnBrk="0" hangingPunct="1">
                        <a:defRPr sz="1800" kern="1200">
                          <a:solidFill>
                            <a:schemeClr val="tx1"/>
                          </a:solidFill>
                          <a:latin typeface="Calibri"/>
                          <a:ea typeface="微软雅黑"/>
                        </a:defRPr>
                      </a:lvl9pPr>
                    </a:lstStyle>
                    <a:p>
                      <a:pPr marL="0" algn="ctr" defTabSz="914400" rtl="0" eaLnBrk="1" latinLnBrk="0" hangingPunct="1">
                        <a:spcAft>
                          <a:spcPts val="0"/>
                        </a:spcAft>
                      </a:pPr>
                      <a:r>
                        <a:rPr lang="en-US" altLang="zh-CN" sz="1600" b="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4</a:t>
                      </a:r>
                      <a:endParaRPr lang="zh-CN" altLang="en-US" sz="1600" b="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zh-CN" sz="1600" b="1" i="0" u="none" strike="noStrike">
                          <a:solidFill>
                            <a:srgbClr val="000000"/>
                          </a:solidFill>
                          <a:effectLst/>
                          <a:latin typeface="等线" panose="02010600030101010101" pitchFamily="2" charset="-122"/>
                          <a:ea typeface="等线" panose="02010600030101010101" pitchFamily="2" charset="-122"/>
                        </a:rPr>
                        <a:t>-0.09 </a:t>
                      </a:r>
                    </a:p>
                  </a:txBody>
                  <a:tcPr marL="5443" marR="5443" marT="54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zh-CN" sz="1600" b="1" i="0" u="none" strike="noStrike">
                          <a:solidFill>
                            <a:srgbClr val="000000"/>
                          </a:solidFill>
                          <a:effectLst/>
                          <a:latin typeface="等线" panose="02010600030101010101" pitchFamily="2" charset="-122"/>
                          <a:ea typeface="等线" panose="02010600030101010101" pitchFamily="2" charset="-122"/>
                        </a:rPr>
                        <a:t>-0.08 </a:t>
                      </a:r>
                    </a:p>
                  </a:txBody>
                  <a:tcPr marL="5443" marR="5443" marT="54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zh-CN" sz="1600" b="1" i="0" u="none" strike="noStrike">
                          <a:solidFill>
                            <a:srgbClr val="000000"/>
                          </a:solidFill>
                          <a:effectLst/>
                          <a:latin typeface="等线" panose="02010600030101010101" pitchFamily="2" charset="-122"/>
                          <a:ea typeface="等线" panose="02010600030101010101" pitchFamily="2" charset="-122"/>
                        </a:rPr>
                        <a:t>-0.05 </a:t>
                      </a:r>
                    </a:p>
                  </a:txBody>
                  <a:tcPr marL="5443" marR="5443" marT="54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zh-CN" sz="1600" b="1" i="0" u="none" strike="noStrike">
                          <a:solidFill>
                            <a:srgbClr val="000000"/>
                          </a:solidFill>
                          <a:effectLst/>
                          <a:latin typeface="等线" panose="02010600030101010101" pitchFamily="2" charset="-122"/>
                          <a:ea typeface="等线" panose="02010600030101010101" pitchFamily="2" charset="-122"/>
                        </a:rPr>
                        <a:t>-0.04 </a:t>
                      </a:r>
                    </a:p>
                  </a:txBody>
                  <a:tcPr marL="5443" marR="5443" marT="54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20080">
                <a:tc>
                  <a:txBody>
                    <a:bodyPr/>
                    <a:lstStyle>
                      <a:lvl1pPr marL="0" algn="l" defTabSz="914400" rtl="0" eaLnBrk="1" latinLnBrk="0" hangingPunct="1">
                        <a:defRPr sz="1800" kern="1200">
                          <a:solidFill>
                            <a:schemeClr val="tx1"/>
                          </a:solidFill>
                          <a:latin typeface="Calibri"/>
                          <a:ea typeface="微软雅黑"/>
                        </a:defRPr>
                      </a:lvl1pPr>
                      <a:lvl2pPr marL="457200" algn="l" defTabSz="914400" rtl="0" eaLnBrk="1" latinLnBrk="0" hangingPunct="1">
                        <a:defRPr sz="1800" kern="1200">
                          <a:solidFill>
                            <a:schemeClr val="tx1"/>
                          </a:solidFill>
                          <a:latin typeface="Calibri"/>
                          <a:ea typeface="微软雅黑"/>
                        </a:defRPr>
                      </a:lvl2pPr>
                      <a:lvl3pPr marL="914400" algn="l" defTabSz="914400" rtl="0" eaLnBrk="1" latinLnBrk="0" hangingPunct="1">
                        <a:defRPr sz="1800" kern="1200">
                          <a:solidFill>
                            <a:schemeClr val="tx1"/>
                          </a:solidFill>
                          <a:latin typeface="Calibri"/>
                          <a:ea typeface="微软雅黑"/>
                        </a:defRPr>
                      </a:lvl3pPr>
                      <a:lvl4pPr marL="1371600" algn="l" defTabSz="914400" rtl="0" eaLnBrk="1" latinLnBrk="0" hangingPunct="1">
                        <a:defRPr sz="1800" kern="1200">
                          <a:solidFill>
                            <a:schemeClr val="tx1"/>
                          </a:solidFill>
                          <a:latin typeface="Calibri"/>
                          <a:ea typeface="微软雅黑"/>
                        </a:defRPr>
                      </a:lvl4pPr>
                      <a:lvl5pPr marL="1828800" algn="l" defTabSz="914400" rtl="0" eaLnBrk="1" latinLnBrk="0" hangingPunct="1">
                        <a:defRPr sz="1800" kern="1200">
                          <a:solidFill>
                            <a:schemeClr val="tx1"/>
                          </a:solidFill>
                          <a:latin typeface="Calibri"/>
                          <a:ea typeface="微软雅黑"/>
                        </a:defRPr>
                      </a:lvl5pPr>
                      <a:lvl6pPr marL="2286000" algn="l" defTabSz="914400" rtl="0" eaLnBrk="1" latinLnBrk="0" hangingPunct="1">
                        <a:defRPr sz="1800" kern="1200">
                          <a:solidFill>
                            <a:schemeClr val="tx1"/>
                          </a:solidFill>
                          <a:latin typeface="Calibri"/>
                          <a:ea typeface="微软雅黑"/>
                        </a:defRPr>
                      </a:lvl6pPr>
                      <a:lvl7pPr marL="2743200" algn="l" defTabSz="914400" rtl="0" eaLnBrk="1" latinLnBrk="0" hangingPunct="1">
                        <a:defRPr sz="1800" kern="1200">
                          <a:solidFill>
                            <a:schemeClr val="tx1"/>
                          </a:solidFill>
                          <a:latin typeface="Calibri"/>
                          <a:ea typeface="微软雅黑"/>
                        </a:defRPr>
                      </a:lvl7pPr>
                      <a:lvl8pPr marL="3200400" algn="l" defTabSz="914400" rtl="0" eaLnBrk="1" latinLnBrk="0" hangingPunct="1">
                        <a:defRPr sz="1800" kern="1200">
                          <a:solidFill>
                            <a:schemeClr val="tx1"/>
                          </a:solidFill>
                          <a:latin typeface="Calibri"/>
                          <a:ea typeface="微软雅黑"/>
                        </a:defRPr>
                      </a:lvl8pPr>
                      <a:lvl9pPr marL="3657600" algn="l" defTabSz="914400" rtl="0" eaLnBrk="1" latinLnBrk="0" hangingPunct="1">
                        <a:defRPr sz="1800" kern="1200">
                          <a:solidFill>
                            <a:schemeClr val="tx1"/>
                          </a:solidFill>
                          <a:latin typeface="Calibri"/>
                          <a:ea typeface="微软雅黑"/>
                        </a:defRPr>
                      </a:lvl9pPr>
                    </a:lstStyle>
                    <a:p>
                      <a:pPr marL="0" algn="ctr" defTabSz="914400" rtl="0" eaLnBrk="1" latinLnBrk="0" hangingPunct="1">
                        <a:spcAft>
                          <a:spcPts val="0"/>
                        </a:spcAft>
                      </a:pPr>
                      <a:r>
                        <a:rPr lang="en-US" altLang="zh-CN" sz="1600" b="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5</a:t>
                      </a:r>
                      <a:endParaRPr lang="zh-CN" altLang="en-US" sz="1600" b="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zh-CN" sz="1600" b="1" i="0" u="none" strike="noStrike" dirty="0">
                          <a:solidFill>
                            <a:srgbClr val="000000"/>
                          </a:solidFill>
                          <a:effectLst/>
                          <a:latin typeface="等线" panose="02010600030101010101" pitchFamily="2" charset="-122"/>
                          <a:ea typeface="等线" panose="02010600030101010101" pitchFamily="2" charset="-122"/>
                        </a:rPr>
                        <a:t>0.43 </a:t>
                      </a:r>
                    </a:p>
                  </a:txBody>
                  <a:tcPr marL="5443" marR="5443" marT="54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zh-CN" sz="1600" b="1" i="0" u="none" strike="noStrike" dirty="0">
                          <a:solidFill>
                            <a:srgbClr val="000000"/>
                          </a:solidFill>
                          <a:effectLst/>
                          <a:latin typeface="等线" panose="02010600030101010101" pitchFamily="2" charset="-122"/>
                          <a:ea typeface="等线" panose="02010600030101010101" pitchFamily="2" charset="-122"/>
                        </a:rPr>
                        <a:t>0.43 </a:t>
                      </a:r>
                    </a:p>
                  </a:txBody>
                  <a:tcPr marL="5443" marR="5443" marT="54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zh-CN" sz="1600" b="1" i="0" u="none" strike="noStrike">
                          <a:solidFill>
                            <a:srgbClr val="000000"/>
                          </a:solidFill>
                          <a:effectLst/>
                          <a:latin typeface="等线" panose="02010600030101010101" pitchFamily="2" charset="-122"/>
                          <a:ea typeface="等线" panose="02010600030101010101" pitchFamily="2" charset="-122"/>
                        </a:rPr>
                        <a:t>0.44 </a:t>
                      </a:r>
                    </a:p>
                  </a:txBody>
                  <a:tcPr marL="5443" marR="5443" marT="54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zh-CN" sz="1600" b="1" i="0" u="none" strike="noStrike">
                          <a:solidFill>
                            <a:srgbClr val="000000"/>
                          </a:solidFill>
                          <a:effectLst/>
                          <a:latin typeface="等线" panose="02010600030101010101" pitchFamily="2" charset="-122"/>
                          <a:ea typeface="等线" panose="02010600030101010101" pitchFamily="2" charset="-122"/>
                        </a:rPr>
                        <a:t>0.44 </a:t>
                      </a:r>
                    </a:p>
                  </a:txBody>
                  <a:tcPr marL="5443" marR="5443" marT="54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0080">
                <a:tc>
                  <a:txBody>
                    <a:bodyPr/>
                    <a:lstStyle>
                      <a:lvl1pPr marL="0" algn="l" defTabSz="914400" rtl="0" eaLnBrk="1" latinLnBrk="0" hangingPunct="1">
                        <a:defRPr sz="1800" kern="1200">
                          <a:solidFill>
                            <a:schemeClr val="tx1"/>
                          </a:solidFill>
                          <a:latin typeface="Calibri"/>
                          <a:ea typeface="微软雅黑"/>
                        </a:defRPr>
                      </a:lvl1pPr>
                      <a:lvl2pPr marL="457200" algn="l" defTabSz="914400" rtl="0" eaLnBrk="1" latinLnBrk="0" hangingPunct="1">
                        <a:defRPr sz="1800" kern="1200">
                          <a:solidFill>
                            <a:schemeClr val="tx1"/>
                          </a:solidFill>
                          <a:latin typeface="Calibri"/>
                          <a:ea typeface="微软雅黑"/>
                        </a:defRPr>
                      </a:lvl2pPr>
                      <a:lvl3pPr marL="914400" algn="l" defTabSz="914400" rtl="0" eaLnBrk="1" latinLnBrk="0" hangingPunct="1">
                        <a:defRPr sz="1800" kern="1200">
                          <a:solidFill>
                            <a:schemeClr val="tx1"/>
                          </a:solidFill>
                          <a:latin typeface="Calibri"/>
                          <a:ea typeface="微软雅黑"/>
                        </a:defRPr>
                      </a:lvl3pPr>
                      <a:lvl4pPr marL="1371600" algn="l" defTabSz="914400" rtl="0" eaLnBrk="1" latinLnBrk="0" hangingPunct="1">
                        <a:defRPr sz="1800" kern="1200">
                          <a:solidFill>
                            <a:schemeClr val="tx1"/>
                          </a:solidFill>
                          <a:latin typeface="Calibri"/>
                          <a:ea typeface="微软雅黑"/>
                        </a:defRPr>
                      </a:lvl4pPr>
                      <a:lvl5pPr marL="1828800" algn="l" defTabSz="914400" rtl="0" eaLnBrk="1" latinLnBrk="0" hangingPunct="1">
                        <a:defRPr sz="1800" kern="1200">
                          <a:solidFill>
                            <a:schemeClr val="tx1"/>
                          </a:solidFill>
                          <a:latin typeface="Calibri"/>
                          <a:ea typeface="微软雅黑"/>
                        </a:defRPr>
                      </a:lvl5pPr>
                      <a:lvl6pPr marL="2286000" algn="l" defTabSz="914400" rtl="0" eaLnBrk="1" latinLnBrk="0" hangingPunct="1">
                        <a:defRPr sz="1800" kern="1200">
                          <a:solidFill>
                            <a:schemeClr val="tx1"/>
                          </a:solidFill>
                          <a:latin typeface="Calibri"/>
                          <a:ea typeface="微软雅黑"/>
                        </a:defRPr>
                      </a:lvl6pPr>
                      <a:lvl7pPr marL="2743200" algn="l" defTabSz="914400" rtl="0" eaLnBrk="1" latinLnBrk="0" hangingPunct="1">
                        <a:defRPr sz="1800" kern="1200">
                          <a:solidFill>
                            <a:schemeClr val="tx1"/>
                          </a:solidFill>
                          <a:latin typeface="Calibri"/>
                          <a:ea typeface="微软雅黑"/>
                        </a:defRPr>
                      </a:lvl7pPr>
                      <a:lvl8pPr marL="3200400" algn="l" defTabSz="914400" rtl="0" eaLnBrk="1" latinLnBrk="0" hangingPunct="1">
                        <a:defRPr sz="1800" kern="1200">
                          <a:solidFill>
                            <a:schemeClr val="tx1"/>
                          </a:solidFill>
                          <a:latin typeface="Calibri"/>
                          <a:ea typeface="微软雅黑"/>
                        </a:defRPr>
                      </a:lvl8pPr>
                      <a:lvl9pPr marL="3657600" algn="l" defTabSz="914400" rtl="0" eaLnBrk="1" latinLnBrk="0" hangingPunct="1">
                        <a:defRPr sz="1800" kern="1200">
                          <a:solidFill>
                            <a:schemeClr val="tx1"/>
                          </a:solidFill>
                          <a:latin typeface="Calibri"/>
                          <a:ea typeface="微软雅黑"/>
                        </a:defRPr>
                      </a:lvl9pPr>
                    </a:lstStyle>
                    <a:p>
                      <a:pPr marL="0" algn="ctr" defTabSz="914400" rtl="0" eaLnBrk="1" latinLnBrk="0" hangingPunct="1">
                        <a:spcAft>
                          <a:spcPts val="0"/>
                        </a:spcAft>
                      </a:pPr>
                      <a:r>
                        <a:rPr lang="en-US" altLang="zh-CN" sz="1600" b="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6</a:t>
                      </a:r>
                      <a:endParaRPr lang="zh-CN" altLang="en-US" sz="1600" b="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zh-CN" sz="1600" b="1" i="0" u="none" strike="noStrike">
                          <a:solidFill>
                            <a:srgbClr val="000000"/>
                          </a:solidFill>
                          <a:effectLst/>
                          <a:latin typeface="等线" panose="02010600030101010101" pitchFamily="2" charset="-122"/>
                          <a:ea typeface="等线" panose="02010600030101010101" pitchFamily="2" charset="-122"/>
                        </a:rPr>
                        <a:t>-0.30 </a:t>
                      </a:r>
                    </a:p>
                  </a:txBody>
                  <a:tcPr marL="5443" marR="5443" marT="54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zh-CN" sz="1600" b="1" i="0" u="none" strike="noStrike" dirty="0">
                          <a:solidFill>
                            <a:srgbClr val="000000"/>
                          </a:solidFill>
                          <a:effectLst/>
                          <a:latin typeface="等线" panose="02010600030101010101" pitchFamily="2" charset="-122"/>
                          <a:ea typeface="等线" panose="02010600030101010101" pitchFamily="2" charset="-122"/>
                        </a:rPr>
                        <a:t>-0.29 </a:t>
                      </a:r>
                    </a:p>
                  </a:txBody>
                  <a:tcPr marL="5443" marR="5443" marT="54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zh-CN" sz="1600" b="1" i="0" u="none" strike="noStrike">
                          <a:solidFill>
                            <a:srgbClr val="000000"/>
                          </a:solidFill>
                          <a:effectLst/>
                          <a:latin typeface="等线" panose="02010600030101010101" pitchFamily="2" charset="-122"/>
                          <a:ea typeface="等线" panose="02010600030101010101" pitchFamily="2" charset="-122"/>
                        </a:rPr>
                        <a:t>-0.29 </a:t>
                      </a:r>
                    </a:p>
                  </a:txBody>
                  <a:tcPr marL="5443" marR="5443" marT="54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zh-CN" sz="1600" b="1" i="0" u="none" strike="noStrike">
                          <a:solidFill>
                            <a:srgbClr val="000000"/>
                          </a:solidFill>
                          <a:effectLst/>
                          <a:latin typeface="等线" panose="02010600030101010101" pitchFamily="2" charset="-122"/>
                          <a:ea typeface="等线" panose="02010600030101010101" pitchFamily="2" charset="-122"/>
                        </a:rPr>
                        <a:t>-0.30 </a:t>
                      </a:r>
                    </a:p>
                  </a:txBody>
                  <a:tcPr marL="5443" marR="5443" marT="54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20080">
                <a:tc>
                  <a:txBody>
                    <a:bodyPr/>
                    <a:lstStyle>
                      <a:lvl1pPr marL="0" algn="l" defTabSz="914400" rtl="0" eaLnBrk="1" latinLnBrk="0" hangingPunct="1">
                        <a:defRPr sz="1800" kern="1200">
                          <a:solidFill>
                            <a:schemeClr val="tx1"/>
                          </a:solidFill>
                          <a:latin typeface="Calibri"/>
                          <a:ea typeface="微软雅黑"/>
                        </a:defRPr>
                      </a:lvl1pPr>
                      <a:lvl2pPr marL="457200" algn="l" defTabSz="914400" rtl="0" eaLnBrk="1" latinLnBrk="0" hangingPunct="1">
                        <a:defRPr sz="1800" kern="1200">
                          <a:solidFill>
                            <a:schemeClr val="tx1"/>
                          </a:solidFill>
                          <a:latin typeface="Calibri"/>
                          <a:ea typeface="微软雅黑"/>
                        </a:defRPr>
                      </a:lvl2pPr>
                      <a:lvl3pPr marL="914400" algn="l" defTabSz="914400" rtl="0" eaLnBrk="1" latinLnBrk="0" hangingPunct="1">
                        <a:defRPr sz="1800" kern="1200">
                          <a:solidFill>
                            <a:schemeClr val="tx1"/>
                          </a:solidFill>
                          <a:latin typeface="Calibri"/>
                          <a:ea typeface="微软雅黑"/>
                        </a:defRPr>
                      </a:lvl3pPr>
                      <a:lvl4pPr marL="1371600" algn="l" defTabSz="914400" rtl="0" eaLnBrk="1" latinLnBrk="0" hangingPunct="1">
                        <a:defRPr sz="1800" kern="1200">
                          <a:solidFill>
                            <a:schemeClr val="tx1"/>
                          </a:solidFill>
                          <a:latin typeface="Calibri"/>
                          <a:ea typeface="微软雅黑"/>
                        </a:defRPr>
                      </a:lvl4pPr>
                      <a:lvl5pPr marL="1828800" algn="l" defTabSz="914400" rtl="0" eaLnBrk="1" latinLnBrk="0" hangingPunct="1">
                        <a:defRPr sz="1800" kern="1200">
                          <a:solidFill>
                            <a:schemeClr val="tx1"/>
                          </a:solidFill>
                          <a:latin typeface="Calibri"/>
                          <a:ea typeface="微软雅黑"/>
                        </a:defRPr>
                      </a:lvl5pPr>
                      <a:lvl6pPr marL="2286000" algn="l" defTabSz="914400" rtl="0" eaLnBrk="1" latinLnBrk="0" hangingPunct="1">
                        <a:defRPr sz="1800" kern="1200">
                          <a:solidFill>
                            <a:schemeClr val="tx1"/>
                          </a:solidFill>
                          <a:latin typeface="Calibri"/>
                          <a:ea typeface="微软雅黑"/>
                        </a:defRPr>
                      </a:lvl6pPr>
                      <a:lvl7pPr marL="2743200" algn="l" defTabSz="914400" rtl="0" eaLnBrk="1" latinLnBrk="0" hangingPunct="1">
                        <a:defRPr sz="1800" kern="1200">
                          <a:solidFill>
                            <a:schemeClr val="tx1"/>
                          </a:solidFill>
                          <a:latin typeface="Calibri"/>
                          <a:ea typeface="微软雅黑"/>
                        </a:defRPr>
                      </a:lvl7pPr>
                      <a:lvl8pPr marL="3200400" algn="l" defTabSz="914400" rtl="0" eaLnBrk="1" latinLnBrk="0" hangingPunct="1">
                        <a:defRPr sz="1800" kern="1200">
                          <a:solidFill>
                            <a:schemeClr val="tx1"/>
                          </a:solidFill>
                          <a:latin typeface="Calibri"/>
                          <a:ea typeface="微软雅黑"/>
                        </a:defRPr>
                      </a:lvl8pPr>
                      <a:lvl9pPr marL="3657600" algn="l" defTabSz="914400" rtl="0" eaLnBrk="1" latinLnBrk="0" hangingPunct="1">
                        <a:defRPr sz="1800" kern="1200">
                          <a:solidFill>
                            <a:schemeClr val="tx1"/>
                          </a:solidFill>
                          <a:latin typeface="Calibri"/>
                          <a:ea typeface="微软雅黑"/>
                        </a:defRPr>
                      </a:lvl9pPr>
                    </a:lstStyle>
                    <a:p>
                      <a:pPr marL="0" algn="ctr" defTabSz="914400" rtl="0" eaLnBrk="1" latinLnBrk="0" hangingPunct="1">
                        <a:spcAft>
                          <a:spcPts val="0"/>
                        </a:spcAft>
                      </a:pPr>
                      <a:r>
                        <a:rPr lang="en-US" altLang="zh-CN" sz="1600" b="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10</a:t>
                      </a:r>
                      <a:endParaRPr lang="zh-CN" altLang="en-US" sz="1600" b="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zh-CN" sz="1600" b="1" i="0" u="none" strike="noStrike" kern="1200">
                          <a:solidFill>
                            <a:srgbClr val="000000"/>
                          </a:solidFill>
                          <a:effectLst/>
                          <a:latin typeface="等线" panose="02010600030101010101" pitchFamily="2" charset="-122"/>
                          <a:ea typeface="等线" panose="02010600030101010101" pitchFamily="2" charset="-122"/>
                          <a:cs typeface="+mn-cs"/>
                        </a:rPr>
                        <a:t>-0.01 </a:t>
                      </a:r>
                    </a:p>
                  </a:txBody>
                  <a:tcPr marL="5443" marR="5443" marT="54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zh-CN" sz="1600" b="1" i="0" u="none" strike="noStrike" kern="1200" dirty="0">
                          <a:solidFill>
                            <a:srgbClr val="000000"/>
                          </a:solidFill>
                          <a:effectLst/>
                          <a:latin typeface="等线" panose="02010600030101010101" pitchFamily="2" charset="-122"/>
                          <a:ea typeface="等线" panose="02010600030101010101" pitchFamily="2" charset="-122"/>
                          <a:cs typeface="+mn-cs"/>
                        </a:rPr>
                        <a:t>-0.01 </a:t>
                      </a:r>
                    </a:p>
                  </a:txBody>
                  <a:tcPr marL="5443" marR="5443" marT="54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zh-CN" sz="1600" b="1" i="0" u="none" strike="noStrike" kern="1200" dirty="0">
                          <a:solidFill>
                            <a:srgbClr val="000000"/>
                          </a:solidFill>
                          <a:effectLst/>
                          <a:latin typeface="等线" panose="02010600030101010101" pitchFamily="2" charset="-122"/>
                          <a:ea typeface="等线" panose="02010600030101010101" pitchFamily="2" charset="-122"/>
                          <a:cs typeface="+mn-cs"/>
                        </a:rPr>
                        <a:t>-0.01 </a:t>
                      </a:r>
                    </a:p>
                  </a:txBody>
                  <a:tcPr marL="5443" marR="5443" marT="54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altLang="zh-CN" sz="1600" b="1" i="0" u="none" strike="noStrike" kern="1200" dirty="0">
                          <a:solidFill>
                            <a:srgbClr val="000000"/>
                          </a:solidFill>
                          <a:effectLst/>
                          <a:latin typeface="等线" panose="02010600030101010101" pitchFamily="2" charset="-122"/>
                          <a:ea typeface="等线" panose="02010600030101010101" pitchFamily="2" charset="-122"/>
                          <a:cs typeface="+mn-cs"/>
                        </a:rPr>
                        <a:t>-0.01 </a:t>
                      </a:r>
                    </a:p>
                  </a:txBody>
                  <a:tcPr marL="5443" marR="5443" marT="54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6" name="灯片编号占位符 5">
            <a:extLst>
              <a:ext uri="{FF2B5EF4-FFF2-40B4-BE49-F238E27FC236}">
                <a16:creationId xmlns:a16="http://schemas.microsoft.com/office/drawing/2014/main" id="{84FDEC12-77B6-41ED-A512-BE79F881364D}"/>
              </a:ext>
            </a:extLst>
          </p:cNvPr>
          <p:cNvSpPr>
            <a:spLocks noGrp="1"/>
          </p:cNvSpPr>
          <p:nvPr>
            <p:ph type="sldNum" sz="quarter" idx="12"/>
          </p:nvPr>
        </p:nvSpPr>
        <p:spPr/>
        <p:txBody>
          <a:bodyPr/>
          <a:lstStyle/>
          <a:p>
            <a:fld id="{F15E9139-A00B-4B2A-98A6-095DC08F1345}" type="slidenum">
              <a:rPr lang="zh-CN" altLang="en-US" smtClean="0"/>
              <a:pPr/>
              <a:t>8</a:t>
            </a:fld>
            <a:endParaRPr lang="zh-CN" altLang="en-US" dirty="0"/>
          </a:p>
        </p:txBody>
      </p:sp>
    </p:spTree>
    <p:extLst>
      <p:ext uri="{BB962C8B-B14F-4D97-AF65-F5344CB8AC3E}">
        <p14:creationId xmlns:p14="http://schemas.microsoft.com/office/powerpoint/2010/main" val="4132315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8D0BE1E7-2737-4E7E-8B15-6537F297885A}"/>
              </a:ext>
            </a:extLst>
          </p:cNvPr>
          <p:cNvSpPr>
            <a:spLocks noGrp="1"/>
          </p:cNvSpPr>
          <p:nvPr>
            <p:ph idx="1"/>
          </p:nvPr>
        </p:nvSpPr>
        <p:spPr>
          <a:xfrm>
            <a:off x="263189" y="1153261"/>
            <a:ext cx="10972800" cy="5372083"/>
          </a:xfrm>
        </p:spPr>
        <p:txBody>
          <a:bodyPr>
            <a:normAutofit/>
          </a:bodyPr>
          <a:lstStyle/>
          <a:p>
            <a:r>
              <a:rPr lang="en-US" altLang="zh-CN" dirty="0"/>
              <a:t>Requirements of </a:t>
            </a:r>
            <a:r>
              <a:rPr lang="en-US" altLang="zh-CN" dirty="0" err="1"/>
              <a:t>sextupole</a:t>
            </a:r>
            <a:r>
              <a:rPr lang="en-US" altLang="zh-CN" dirty="0"/>
              <a:t> in </a:t>
            </a:r>
            <a:r>
              <a:rPr lang="en-US" altLang="zh-CN" dirty="0" err="1"/>
              <a:t>CEPC</a:t>
            </a:r>
            <a:r>
              <a:rPr lang="en-US" altLang="zh-CN" dirty="0"/>
              <a:t> collider</a:t>
            </a: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pPr lvl="1"/>
            <a:r>
              <a:rPr lang="en-US" altLang="zh-CN" sz="2000" dirty="0"/>
              <a:t>Two </a:t>
            </a:r>
            <a:r>
              <a:rPr lang="en-US" altLang="zh-CN" sz="2000" dirty="0" err="1"/>
              <a:t>sextupoles</a:t>
            </a:r>
            <a:r>
              <a:rPr lang="en-US" altLang="zh-CN" sz="2000" dirty="0"/>
              <a:t> installed side by side</a:t>
            </a:r>
            <a:r>
              <a:rPr lang="zh-CN" altLang="en-US" sz="2000" dirty="0"/>
              <a:t> </a:t>
            </a:r>
            <a:r>
              <a:rPr lang="en-US" altLang="zh-CN" sz="2000" dirty="0"/>
              <a:t>with a 350 mm beam separation</a:t>
            </a:r>
          </a:p>
          <a:p>
            <a:pPr lvl="1"/>
            <a:r>
              <a:rPr lang="en-US" altLang="zh-CN" sz="2000" dirty="0"/>
              <a:t>Narrow width for each magnet</a:t>
            </a:r>
          </a:p>
          <a:p>
            <a:pPr lvl="1"/>
            <a:r>
              <a:rPr lang="en-US" altLang="zh-CN" sz="2000" dirty="0"/>
              <a:t>Copper conductor is used for coils</a:t>
            </a:r>
          </a:p>
          <a:p>
            <a:pPr lvl="2"/>
            <a:r>
              <a:rPr lang="en-US" altLang="zh-CN" sz="1800" dirty="0"/>
              <a:t>21 turns/pole, 10.5 kW/magnet</a:t>
            </a:r>
          </a:p>
          <a:p>
            <a:pPr lvl="1"/>
            <a:endParaRPr lang="en-US" altLang="zh-CN" dirty="0"/>
          </a:p>
          <a:p>
            <a:pPr lvl="1"/>
            <a:endParaRPr lang="zh-CN" altLang="en-US" dirty="0"/>
          </a:p>
        </p:txBody>
      </p:sp>
      <p:sp>
        <p:nvSpPr>
          <p:cNvPr id="3" name="标题 2">
            <a:extLst>
              <a:ext uri="{FF2B5EF4-FFF2-40B4-BE49-F238E27FC236}">
                <a16:creationId xmlns:a16="http://schemas.microsoft.com/office/drawing/2014/main" id="{9B657A00-21D4-4984-AA9F-74337B41B53D}"/>
              </a:ext>
            </a:extLst>
          </p:cNvPr>
          <p:cNvSpPr>
            <a:spLocks noGrp="1"/>
          </p:cNvSpPr>
          <p:nvPr>
            <p:ph type="title"/>
          </p:nvPr>
        </p:nvSpPr>
        <p:spPr/>
        <p:txBody>
          <a:bodyPr>
            <a:normAutofit/>
          </a:bodyPr>
          <a:lstStyle/>
          <a:p>
            <a:r>
              <a:rPr lang="en-US" altLang="zh-CN" sz="3200" dirty="0"/>
              <a:t>EDR status: full length sextupole design</a:t>
            </a:r>
            <a:endParaRPr lang="zh-CN" altLang="en-US" sz="3200" dirty="0"/>
          </a:p>
        </p:txBody>
      </p:sp>
      <p:sp>
        <p:nvSpPr>
          <p:cNvPr id="5" name="灯片编号占位符 4">
            <a:extLst>
              <a:ext uri="{FF2B5EF4-FFF2-40B4-BE49-F238E27FC236}">
                <a16:creationId xmlns:a16="http://schemas.microsoft.com/office/drawing/2014/main" id="{09E0F658-AB62-44EA-915F-4C7D7A587D73}"/>
              </a:ext>
            </a:extLst>
          </p:cNvPr>
          <p:cNvSpPr>
            <a:spLocks noGrp="1"/>
          </p:cNvSpPr>
          <p:nvPr>
            <p:ph type="sldNum" sz="quarter" idx="12"/>
          </p:nvPr>
        </p:nvSpPr>
        <p:spPr/>
        <p:txBody>
          <a:bodyPr/>
          <a:lstStyle/>
          <a:p>
            <a:fld id="{F15E9139-A00B-4B2A-98A6-095DC08F1345}" type="slidenum">
              <a:rPr lang="zh-CN" altLang="en-US" smtClean="0"/>
              <a:pPr/>
              <a:t>9</a:t>
            </a:fld>
            <a:endParaRPr lang="zh-CN" altLang="en-US"/>
          </a:p>
        </p:txBody>
      </p:sp>
      <p:graphicFrame>
        <p:nvGraphicFramePr>
          <p:cNvPr id="7" name="表格 6">
            <a:extLst>
              <a:ext uri="{FF2B5EF4-FFF2-40B4-BE49-F238E27FC236}">
                <a16:creationId xmlns:a16="http://schemas.microsoft.com/office/drawing/2014/main" id="{9F4248E0-485B-45A6-B4A8-BE8560D809EF}"/>
              </a:ext>
            </a:extLst>
          </p:cNvPr>
          <p:cNvGraphicFramePr>
            <a:graphicFrameLocks noGrp="1"/>
          </p:cNvGraphicFramePr>
          <p:nvPr>
            <p:extLst>
              <p:ext uri="{D42A27DB-BD31-4B8C-83A1-F6EECF244321}">
                <p14:modId xmlns:p14="http://schemas.microsoft.com/office/powerpoint/2010/main" val="1964622761"/>
              </p:ext>
            </p:extLst>
          </p:nvPr>
        </p:nvGraphicFramePr>
        <p:xfrm>
          <a:off x="1271464" y="1628800"/>
          <a:ext cx="4356001" cy="2682240"/>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val="3212525190"/>
                    </a:ext>
                  </a:extLst>
                </a:gridCol>
                <a:gridCol w="793842">
                  <a:extLst>
                    <a:ext uri="{9D8B030D-6E8A-4147-A177-3AD203B41FA5}">
                      <a16:colId xmlns:a16="http://schemas.microsoft.com/office/drawing/2014/main" val="4191982387"/>
                    </a:ext>
                  </a:extLst>
                </a:gridCol>
                <a:gridCol w="1617943">
                  <a:extLst>
                    <a:ext uri="{9D8B030D-6E8A-4147-A177-3AD203B41FA5}">
                      <a16:colId xmlns:a16="http://schemas.microsoft.com/office/drawing/2014/main" val="3140334821"/>
                    </a:ext>
                  </a:extLst>
                </a:gridCol>
              </a:tblGrid>
              <a:tr h="300000">
                <a:tc>
                  <a:txBody>
                    <a:bodyPr/>
                    <a:lstStyle/>
                    <a:p>
                      <a:r>
                        <a:rPr lang="en-US" altLang="zh-CN" sz="1600" b="1" dirty="0"/>
                        <a:t>Item</a:t>
                      </a:r>
                      <a:endParaRPr lang="zh-CN" altLang="en-US" sz="1600" b="1" dirty="0"/>
                    </a:p>
                  </a:txBody>
                  <a:tcPr/>
                </a:tc>
                <a:tc>
                  <a:txBody>
                    <a:bodyPr/>
                    <a:lstStyle/>
                    <a:p>
                      <a:r>
                        <a:rPr lang="en-US" altLang="zh-CN" sz="1600" b="1" dirty="0"/>
                        <a:t>Units</a:t>
                      </a:r>
                      <a:endParaRPr lang="zh-CN" altLang="en-US" sz="1600" b="1" dirty="0"/>
                    </a:p>
                  </a:txBody>
                  <a:tcPr/>
                </a:tc>
                <a:tc>
                  <a:txBody>
                    <a:bodyPr/>
                    <a:lstStyle/>
                    <a:p>
                      <a:pPr algn="ctr"/>
                      <a:r>
                        <a:rPr lang="en-US" altLang="zh-CN" sz="1600" b="1" dirty="0"/>
                        <a:t>Value</a:t>
                      </a:r>
                      <a:endParaRPr lang="zh-CN" altLang="en-US" sz="1600" b="1" dirty="0"/>
                    </a:p>
                  </a:txBody>
                  <a:tcPr/>
                </a:tc>
                <a:extLst>
                  <a:ext uri="{0D108BD9-81ED-4DB2-BD59-A6C34878D82A}">
                    <a16:rowId xmlns:a16="http://schemas.microsoft.com/office/drawing/2014/main" val="2668772718"/>
                  </a:ext>
                </a:extLst>
              </a:tr>
              <a:tr h="300000">
                <a:tc>
                  <a:txBody>
                    <a:bodyPr/>
                    <a:lstStyle/>
                    <a:p>
                      <a:r>
                        <a:rPr lang="en-US" altLang="zh-CN" sz="1600" b="1" dirty="0"/>
                        <a:t>Effective length</a:t>
                      </a:r>
                      <a:endParaRPr lang="zh-CN" altLang="en-US" sz="1600" b="1" dirty="0"/>
                    </a:p>
                  </a:txBody>
                  <a:tcPr/>
                </a:tc>
                <a:tc>
                  <a:txBody>
                    <a:bodyPr/>
                    <a:lstStyle/>
                    <a:p>
                      <a:r>
                        <a:rPr lang="en-US" altLang="zh-CN" sz="1600" b="1" dirty="0"/>
                        <a:t>M</a:t>
                      </a:r>
                      <a:endParaRPr lang="zh-CN" altLang="en-US" sz="16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1" dirty="0"/>
                        <a:t>1.4</a:t>
                      </a:r>
                      <a:endParaRPr lang="zh-CN" altLang="en-US" sz="1600" b="1" dirty="0"/>
                    </a:p>
                  </a:txBody>
                  <a:tcPr/>
                </a:tc>
                <a:extLst>
                  <a:ext uri="{0D108BD9-81ED-4DB2-BD59-A6C34878D82A}">
                    <a16:rowId xmlns:a16="http://schemas.microsoft.com/office/drawing/2014/main" val="2795391329"/>
                  </a:ext>
                </a:extLst>
              </a:tr>
              <a:tr h="300000">
                <a:tc>
                  <a:txBody>
                    <a:bodyPr/>
                    <a:lstStyle/>
                    <a:p>
                      <a:r>
                        <a:rPr lang="en-US" altLang="zh-CN" sz="1600" b="1" dirty="0"/>
                        <a:t>Aperture diameter</a:t>
                      </a:r>
                      <a:endParaRPr lang="zh-CN" altLang="en-US" sz="1600" b="1" dirty="0"/>
                    </a:p>
                  </a:txBody>
                  <a:tcPr/>
                </a:tc>
                <a:tc>
                  <a:txBody>
                    <a:bodyPr/>
                    <a:lstStyle/>
                    <a:p>
                      <a:r>
                        <a:rPr lang="en-US" altLang="zh-CN" sz="1600" b="1" dirty="0"/>
                        <a:t>mm</a:t>
                      </a:r>
                      <a:endParaRPr lang="zh-CN" altLang="en-US" sz="1600" b="1" dirty="0"/>
                    </a:p>
                  </a:txBody>
                  <a:tcPr/>
                </a:tc>
                <a:tc>
                  <a:txBody>
                    <a:bodyPr/>
                    <a:lstStyle/>
                    <a:p>
                      <a:pPr algn="ctr"/>
                      <a:r>
                        <a:rPr lang="en-US" altLang="zh-CN" sz="1600" b="1" dirty="0">
                          <a:solidFill>
                            <a:srgbClr val="FF0000"/>
                          </a:solidFill>
                        </a:rPr>
                        <a:t>66</a:t>
                      </a:r>
                      <a:endParaRPr lang="zh-CN" altLang="en-US" sz="1600" b="1" dirty="0">
                        <a:solidFill>
                          <a:srgbClr val="FF0000"/>
                        </a:solidFill>
                      </a:endParaRPr>
                    </a:p>
                  </a:txBody>
                  <a:tcPr/>
                </a:tc>
                <a:extLst>
                  <a:ext uri="{0D108BD9-81ED-4DB2-BD59-A6C34878D82A}">
                    <a16:rowId xmlns:a16="http://schemas.microsoft.com/office/drawing/2014/main" val="2818142947"/>
                  </a:ext>
                </a:extLst>
              </a:tr>
              <a:tr h="300000">
                <a:tc>
                  <a:txBody>
                    <a:bodyPr/>
                    <a:lstStyle/>
                    <a:p>
                      <a:r>
                        <a:rPr lang="en-US" altLang="zh-CN" sz="1600" b="1" dirty="0"/>
                        <a:t>Gradient at 45.5GeV</a:t>
                      </a:r>
                      <a:endParaRPr lang="zh-CN" altLang="en-US" sz="1600" b="1" dirty="0"/>
                    </a:p>
                  </a:txBody>
                  <a:tcPr/>
                </a:tc>
                <a:tc>
                  <a:txBody>
                    <a:bodyPr/>
                    <a:lstStyle/>
                    <a:p>
                      <a:r>
                        <a:rPr lang="en-US" altLang="zh-CN" sz="1600" b="1" dirty="0"/>
                        <a:t>T/</a:t>
                      </a:r>
                      <a:r>
                        <a:rPr lang="en-US" altLang="zh-CN" sz="1600" b="1" dirty="0" err="1"/>
                        <a:t>m</a:t>
                      </a:r>
                      <a:r>
                        <a:rPr lang="en-US" altLang="zh-CN" sz="1600" b="1" baseline="30000" dirty="0" err="1"/>
                        <a:t>2</a:t>
                      </a:r>
                      <a:endParaRPr lang="zh-CN" altLang="en-US" sz="1600" b="1" baseline="30000" dirty="0"/>
                    </a:p>
                  </a:txBody>
                  <a:tcPr/>
                </a:tc>
                <a:tc>
                  <a:txBody>
                    <a:bodyPr/>
                    <a:lstStyle/>
                    <a:p>
                      <a:pPr algn="ctr"/>
                      <a:r>
                        <a:rPr lang="en-US" altLang="zh-CN" sz="1600" b="1" dirty="0"/>
                        <a:t>209</a:t>
                      </a:r>
                      <a:endParaRPr lang="zh-CN" altLang="en-US" sz="1600" b="1" dirty="0"/>
                    </a:p>
                  </a:txBody>
                  <a:tcPr/>
                </a:tc>
                <a:extLst>
                  <a:ext uri="{0D108BD9-81ED-4DB2-BD59-A6C34878D82A}">
                    <a16:rowId xmlns:a16="http://schemas.microsoft.com/office/drawing/2014/main" val="1202378914"/>
                  </a:ext>
                </a:extLst>
              </a:tr>
              <a:tr h="30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b="1" dirty="0"/>
                        <a:t>Gradient at 180GeV</a:t>
                      </a:r>
                      <a:endParaRPr lang="zh-CN" altLang="en-US" sz="1600" b="1" dirty="0"/>
                    </a:p>
                  </a:txBody>
                  <a:tcPr/>
                </a:tc>
                <a:tc>
                  <a:txBody>
                    <a:bodyPr/>
                    <a:lstStyle/>
                    <a:p>
                      <a:r>
                        <a:rPr lang="en-US" altLang="zh-CN" sz="1600" b="1" dirty="0"/>
                        <a:t>T/</a:t>
                      </a:r>
                      <a:r>
                        <a:rPr lang="en-US" altLang="zh-CN" sz="1600" b="1" dirty="0" err="1"/>
                        <a:t>m</a:t>
                      </a:r>
                      <a:r>
                        <a:rPr lang="en-US" altLang="zh-CN" sz="1600" b="1" baseline="30000" dirty="0" err="1"/>
                        <a:t>2</a:t>
                      </a:r>
                      <a:endParaRPr lang="zh-CN" altLang="en-US" sz="1600" b="1" baseline="30000" dirty="0"/>
                    </a:p>
                  </a:txBody>
                  <a:tcPr/>
                </a:tc>
                <a:tc>
                  <a:txBody>
                    <a:bodyPr/>
                    <a:lstStyle/>
                    <a:p>
                      <a:pPr algn="ctr"/>
                      <a:r>
                        <a:rPr lang="en-US" altLang="zh-CN" sz="1600" b="1" dirty="0"/>
                        <a:t>847</a:t>
                      </a:r>
                      <a:endParaRPr lang="zh-CN" altLang="en-US" sz="1600" b="1" dirty="0"/>
                    </a:p>
                  </a:txBody>
                  <a:tcPr/>
                </a:tc>
                <a:extLst>
                  <a:ext uri="{0D108BD9-81ED-4DB2-BD59-A6C34878D82A}">
                    <a16:rowId xmlns:a16="http://schemas.microsoft.com/office/drawing/2014/main" val="4288410830"/>
                  </a:ext>
                </a:extLst>
              </a:tr>
              <a:tr h="30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b="1" dirty="0"/>
                        <a:t>Effective length</a:t>
                      </a:r>
                      <a:endParaRPr lang="zh-CN" altLang="en-US" sz="1600" b="1" dirty="0"/>
                    </a:p>
                  </a:txBody>
                  <a:tcPr/>
                </a:tc>
                <a:tc>
                  <a:txBody>
                    <a:bodyPr/>
                    <a:lstStyle/>
                    <a:p>
                      <a:r>
                        <a:rPr lang="en-US" altLang="zh-CN" sz="1600" b="1" dirty="0"/>
                        <a:t>m</a:t>
                      </a:r>
                      <a:endParaRPr lang="zh-CN" altLang="en-US" sz="1600" b="1" dirty="0"/>
                    </a:p>
                  </a:txBody>
                  <a:tcPr/>
                </a:tc>
                <a:tc>
                  <a:txBody>
                    <a:bodyPr/>
                    <a:lstStyle/>
                    <a:p>
                      <a:pPr algn="ctr"/>
                      <a:r>
                        <a:rPr lang="en-US" altLang="zh-CN" sz="1600" b="1" dirty="0"/>
                        <a:t>1.4</a:t>
                      </a:r>
                      <a:endParaRPr lang="zh-CN" altLang="en-US" sz="1600" b="1" dirty="0"/>
                    </a:p>
                  </a:txBody>
                  <a:tcPr/>
                </a:tc>
                <a:extLst>
                  <a:ext uri="{0D108BD9-81ED-4DB2-BD59-A6C34878D82A}">
                    <a16:rowId xmlns:a16="http://schemas.microsoft.com/office/drawing/2014/main" val="1644100900"/>
                  </a:ext>
                </a:extLst>
              </a:tr>
              <a:tr h="300000">
                <a:tc>
                  <a:txBody>
                    <a:bodyPr/>
                    <a:lstStyle/>
                    <a:p>
                      <a:r>
                        <a:rPr lang="en-US" altLang="zh-CN" sz="1600" b="1" dirty="0"/>
                        <a:t>Good field region</a:t>
                      </a:r>
                      <a:endParaRPr lang="zh-CN" altLang="en-US" sz="1600" b="1" dirty="0"/>
                    </a:p>
                  </a:txBody>
                  <a:tcPr/>
                </a:tc>
                <a:tc>
                  <a:txBody>
                    <a:bodyPr/>
                    <a:lstStyle/>
                    <a:p>
                      <a:r>
                        <a:rPr lang="en-US" altLang="zh-CN" sz="1600" b="1" dirty="0"/>
                        <a:t>mm</a:t>
                      </a:r>
                      <a:endParaRPr lang="zh-CN" altLang="en-US" sz="1600" b="1" dirty="0"/>
                    </a:p>
                  </a:txBody>
                  <a:tcPr/>
                </a:tc>
                <a:tc>
                  <a:txBody>
                    <a:bodyPr/>
                    <a:lstStyle/>
                    <a:p>
                      <a:pPr algn="ctr"/>
                      <a:r>
                        <a:rPr lang="en-US" altLang="zh-CN" sz="1600" b="1" dirty="0">
                          <a:solidFill>
                            <a:srgbClr val="FF0000"/>
                          </a:solidFill>
                        </a:rPr>
                        <a:t>11.6</a:t>
                      </a:r>
                      <a:endParaRPr lang="zh-CN" altLang="en-US" sz="1600" b="1" dirty="0">
                        <a:solidFill>
                          <a:srgbClr val="FF0000"/>
                        </a:solidFill>
                      </a:endParaRPr>
                    </a:p>
                  </a:txBody>
                  <a:tcPr/>
                </a:tc>
                <a:extLst>
                  <a:ext uri="{0D108BD9-81ED-4DB2-BD59-A6C34878D82A}">
                    <a16:rowId xmlns:a16="http://schemas.microsoft.com/office/drawing/2014/main" val="4131487262"/>
                  </a:ext>
                </a:extLst>
              </a:tr>
              <a:tr h="300000">
                <a:tc>
                  <a:txBody>
                    <a:bodyPr/>
                    <a:lstStyle/>
                    <a:p>
                      <a:r>
                        <a:rPr lang="en-US" altLang="zh-CN" sz="1600" b="1" dirty="0"/>
                        <a:t>Harmonics</a:t>
                      </a:r>
                      <a:endParaRPr lang="zh-CN" altLang="en-US" sz="1600" b="1" dirty="0"/>
                    </a:p>
                  </a:txBody>
                  <a:tcPr/>
                </a:tc>
                <a:tc>
                  <a:txBody>
                    <a:bodyPr/>
                    <a:lstStyle/>
                    <a:p>
                      <a:endParaRPr lang="zh-CN" altLang="en-US" sz="1600" b="1" dirty="0"/>
                    </a:p>
                  </a:txBody>
                  <a:tcPr/>
                </a:tc>
                <a:tc>
                  <a:txBody>
                    <a:bodyPr/>
                    <a:lstStyle/>
                    <a:p>
                      <a:pPr algn="ctr"/>
                      <a:r>
                        <a:rPr lang="en-US" altLang="zh-CN" sz="1600" b="1" dirty="0"/>
                        <a:t>5</a:t>
                      </a:r>
                      <a:r>
                        <a:rPr lang="en-US" altLang="zh-CN" sz="1600" b="1" dirty="0">
                          <a:ea typeface="MS Mincho" panose="02020609040205080304" pitchFamily="49" charset="-128"/>
                        </a:rPr>
                        <a:t>×</a:t>
                      </a:r>
                      <a:r>
                        <a:rPr lang="en-US" altLang="zh-CN" sz="1600" b="1" dirty="0"/>
                        <a:t>10</a:t>
                      </a:r>
                      <a:r>
                        <a:rPr lang="en-US" altLang="zh-CN" sz="1600" b="1" baseline="30000" dirty="0"/>
                        <a:t>-4</a:t>
                      </a:r>
                      <a:endParaRPr lang="zh-CN" altLang="en-US" sz="1600" b="1" dirty="0"/>
                    </a:p>
                  </a:txBody>
                  <a:tcPr/>
                </a:tc>
                <a:extLst>
                  <a:ext uri="{0D108BD9-81ED-4DB2-BD59-A6C34878D82A}">
                    <a16:rowId xmlns:a16="http://schemas.microsoft.com/office/drawing/2014/main" val="4248501500"/>
                  </a:ext>
                </a:extLst>
              </a:tr>
            </a:tbl>
          </a:graphicData>
        </a:graphic>
      </p:graphicFrame>
      <p:pic>
        <p:nvPicPr>
          <p:cNvPr id="8" name="图片 7">
            <a:extLst>
              <a:ext uri="{FF2B5EF4-FFF2-40B4-BE49-F238E27FC236}">
                <a16:creationId xmlns:a16="http://schemas.microsoft.com/office/drawing/2014/main" id="{96666605-153B-4048-A9C1-A820F9653E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7857" y="3678720"/>
            <a:ext cx="2700954" cy="2677344"/>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11">
            <a:extLst>
              <a:ext uri="{FF2B5EF4-FFF2-40B4-BE49-F238E27FC236}">
                <a16:creationId xmlns:a16="http://schemas.microsoft.com/office/drawing/2014/main" id="{21CDEB5C-6B2C-4E7D-8E72-7020EC4A290D}"/>
              </a:ext>
            </a:extLst>
          </p:cNvPr>
          <p:cNvPicPr/>
          <p:nvPr/>
        </p:nvPicPr>
        <p:blipFill>
          <a:blip r:embed="rId3"/>
          <a:stretch>
            <a:fillRect/>
          </a:stretch>
        </p:blipFill>
        <p:spPr>
          <a:xfrm>
            <a:off x="7536160" y="1304744"/>
            <a:ext cx="3870960" cy="2138680"/>
          </a:xfrm>
          <a:prstGeom prst="rect">
            <a:avLst/>
          </a:prstGeom>
        </p:spPr>
      </p:pic>
    </p:spTree>
    <p:extLst>
      <p:ext uri="{BB962C8B-B14F-4D97-AF65-F5344CB8AC3E}">
        <p14:creationId xmlns:p14="http://schemas.microsoft.com/office/powerpoint/2010/main" val="41060190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DIAGRAM_VIRTUALLY_FRAME" val="{&quot;height&quot;:260.75,&quot;left&quot;:343.95,&quot;top&quot;:118.2,&quot;width&quot;:740.2}"/>
</p:tagLst>
</file>

<file path=ppt/tags/tag2.xml><?xml version="1.0" encoding="utf-8"?>
<p:tagLst xmlns:a="http://schemas.openxmlformats.org/drawingml/2006/main" xmlns:r="http://schemas.openxmlformats.org/officeDocument/2006/relationships" xmlns:p="http://schemas.openxmlformats.org/presentationml/2006/main">
  <p:tag name="KSO_WM_DIAGRAM_VIRTUALLY_FRAME" val="{&quot;height&quot;:260.75,&quot;left&quot;:343.95,&quot;top&quot;:118.2,&quot;width&quot;:740.2}"/>
</p:tagLst>
</file>

<file path=ppt/tags/tag3.xml><?xml version="1.0" encoding="utf-8"?>
<p:tagLst xmlns:a="http://schemas.openxmlformats.org/drawingml/2006/main" xmlns:r="http://schemas.openxmlformats.org/officeDocument/2006/relationships" xmlns:p="http://schemas.openxmlformats.org/presentationml/2006/main">
  <p:tag name="KSO_WM_DIAGRAM_VIRTUALLY_FRAME" val="{&quot;height&quot;:260.75,&quot;left&quot;:343.95,&quot;top&quot;:118.2,&quot;width&quot;:740.2}"/>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260.75,&quot;left&quot;:343.95,&quot;top&quot;:118.2,&quot;width&quot;:740.2}"/>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260.75,&quot;left&quot;:343.95,&quot;top&quot;:118.2,&quot;width&quot;:740.2}"/>
</p:tagLst>
</file>

<file path=ppt/tags/tag6.xml><?xml version="1.0" encoding="utf-8"?>
<p:tagLst xmlns:a="http://schemas.openxmlformats.org/drawingml/2006/main" xmlns:r="http://schemas.openxmlformats.org/officeDocument/2006/relationships" xmlns:p="http://schemas.openxmlformats.org/presentationml/2006/main">
  <p:tag name="TABLE_ENDDRAG_ORIGIN_RECT" val="554*161"/>
  <p:tag name="TABLE_ENDDRAG_RECT" val="394*93*554*16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26507</TotalTime>
  <Words>2276</Words>
  <Application>Microsoft Office PowerPoint</Application>
  <PresentationFormat>宽屏</PresentationFormat>
  <Paragraphs>488</Paragraphs>
  <Slides>24</Slides>
  <Notes>4</Notes>
  <HiddenSlides>0</HiddenSlides>
  <MMClips>0</MMClips>
  <ScaleCrop>false</ScaleCrop>
  <HeadingPairs>
    <vt:vector size="6" baseType="variant">
      <vt:variant>
        <vt:lpstr>已用的字体</vt:lpstr>
      </vt:variant>
      <vt:variant>
        <vt:i4>11</vt:i4>
      </vt:variant>
      <vt:variant>
        <vt:lpstr>主题</vt:lpstr>
      </vt:variant>
      <vt:variant>
        <vt:i4>3</vt:i4>
      </vt:variant>
      <vt:variant>
        <vt:lpstr>幻灯片标题</vt:lpstr>
      </vt:variant>
      <vt:variant>
        <vt:i4>24</vt:i4>
      </vt:variant>
    </vt:vector>
  </HeadingPairs>
  <TitlesOfParts>
    <vt:vector size="38" baseType="lpstr">
      <vt:lpstr>Arial Unicode MS</vt:lpstr>
      <vt:lpstr>MS Mincho</vt:lpstr>
      <vt:lpstr>quote-cjk-patch</vt:lpstr>
      <vt:lpstr>等线</vt:lpstr>
      <vt:lpstr>等线 Light</vt:lpstr>
      <vt:lpstr>微软雅黑</vt:lpstr>
      <vt:lpstr>Arial</vt:lpstr>
      <vt:lpstr>Arial Black</vt:lpstr>
      <vt:lpstr>Calibri</vt:lpstr>
      <vt:lpstr>Times New Roman</vt:lpstr>
      <vt:lpstr>Wingdings</vt:lpstr>
      <vt:lpstr>Office 主题</vt:lpstr>
      <vt:lpstr>自定义设计方案</vt:lpstr>
      <vt:lpstr>1_Office 主题</vt:lpstr>
      <vt:lpstr>PowerPoint 演示文稿</vt:lpstr>
      <vt:lpstr>Content</vt:lpstr>
      <vt:lpstr>Overview of magnet system in CEPC</vt:lpstr>
      <vt:lpstr>Key specifications of CEPC main magnets</vt:lpstr>
      <vt:lpstr>Review of Collider magnet development in TDR</vt:lpstr>
      <vt:lpstr>Review of Collider magnet development in TDR-2</vt:lpstr>
      <vt:lpstr>EDR plan of CEPC magnet system</vt:lpstr>
      <vt:lpstr>EDR status: full length DAQ design</vt:lpstr>
      <vt:lpstr>EDR status: full length sextupole design</vt:lpstr>
      <vt:lpstr>EDR status: mechanical design for DAQ and sextupole</vt:lpstr>
      <vt:lpstr>EDR status: other magnets design</vt:lpstr>
      <vt:lpstr>EDR status: synchrotron radiation study in collider </vt:lpstr>
      <vt:lpstr>EDR status: synchrotron radiation study in collider-2</vt:lpstr>
      <vt:lpstr>EDR status: synchrotron radiation study in collider-3 </vt:lpstr>
      <vt:lpstr>EDR status: synchrotron radiation study in collider-4 </vt:lpstr>
      <vt:lpstr>EDR status: DAD deformation study with a laser tracker</vt:lpstr>
      <vt:lpstr>Content</vt:lpstr>
      <vt:lpstr>Dipole magnet in CEPC Booster</vt:lpstr>
      <vt:lpstr>Booster dipole-sextuple combined magnet</vt:lpstr>
      <vt:lpstr>Booster dipole-sextuple combined magnet-2</vt:lpstr>
      <vt:lpstr>Booster dipole-sextuple combined magnet-3</vt:lpstr>
      <vt:lpstr>Booster dipole-sextuple combined magnet-4</vt:lpstr>
      <vt:lpstr>Summary</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vivi</dc:creator>
  <cp:lastModifiedBy>yangmei</cp:lastModifiedBy>
  <cp:revision>1614</cp:revision>
  <cp:lastPrinted>2013-10-17T01:59:13Z</cp:lastPrinted>
  <dcterms:created xsi:type="dcterms:W3CDTF">2012-09-04T11:33:36Z</dcterms:created>
  <dcterms:modified xsi:type="dcterms:W3CDTF">2025-11-06T06:22:48Z</dcterms:modified>
</cp:coreProperties>
</file>